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35" r:id="rId1"/>
  </p:sldMasterIdLst>
  <p:notesMasterIdLst>
    <p:notesMasterId r:id="rId34"/>
  </p:notesMasterIdLst>
  <p:sldIdLst>
    <p:sldId id="273" r:id="rId2"/>
    <p:sldId id="345" r:id="rId3"/>
    <p:sldId id="326" r:id="rId4"/>
    <p:sldId id="331" r:id="rId5"/>
    <p:sldId id="324" r:id="rId6"/>
    <p:sldId id="333" r:id="rId7"/>
    <p:sldId id="334" r:id="rId8"/>
    <p:sldId id="335" r:id="rId9"/>
    <p:sldId id="275" r:id="rId10"/>
    <p:sldId id="276" r:id="rId11"/>
    <p:sldId id="336" r:id="rId12"/>
    <p:sldId id="337" r:id="rId13"/>
    <p:sldId id="256" r:id="rId14"/>
    <p:sldId id="280" r:id="rId15"/>
    <p:sldId id="281" r:id="rId16"/>
    <p:sldId id="283" r:id="rId17"/>
    <p:sldId id="285" r:id="rId18"/>
    <p:sldId id="288" r:id="rId19"/>
    <p:sldId id="262" r:id="rId20"/>
    <p:sldId id="263" r:id="rId21"/>
    <p:sldId id="339" r:id="rId22"/>
    <p:sldId id="340" r:id="rId23"/>
    <p:sldId id="290" r:id="rId24"/>
    <p:sldId id="328" r:id="rId25"/>
    <p:sldId id="346" r:id="rId26"/>
    <p:sldId id="347" r:id="rId27"/>
    <p:sldId id="338" r:id="rId28"/>
    <p:sldId id="322" r:id="rId29"/>
    <p:sldId id="341" r:id="rId30"/>
    <p:sldId id="342" r:id="rId31"/>
    <p:sldId id="343" r:id="rId32"/>
    <p:sldId id="344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FF99"/>
    <a:srgbClr val="CAE4F6"/>
    <a:srgbClr val="996633"/>
    <a:srgbClr val="FF3300"/>
    <a:srgbClr val="FFFF66"/>
    <a:srgbClr val="FF99FF"/>
    <a:srgbClr val="99FF33"/>
    <a:srgbClr val="00CC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9" autoAdjust="0"/>
    <p:restoredTop sz="76627" autoAdjust="0"/>
  </p:normalViewPr>
  <p:slideViewPr>
    <p:cSldViewPr>
      <p:cViewPr varScale="1">
        <p:scale>
          <a:sx n="64" d="100"/>
          <a:sy n="64" d="100"/>
        </p:scale>
        <p:origin x="28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&#53685;&#54633;%20&#47928;&#49436;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4885411198600175"/>
          <c:y val="0.28240740740740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f(x)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1.1529215046068471E-2</c:v>
                </c:pt>
                <c:pt idx="1">
                  <c:v>5.7646075230342327E-2</c:v>
                </c:pt>
                <c:pt idx="2">
                  <c:v>0.1369094286720631</c:v>
                </c:pt>
                <c:pt idx="3">
                  <c:v>0.20536414300809455</c:v>
                </c:pt>
                <c:pt idx="4">
                  <c:v>0.21819940194610055</c:v>
                </c:pt>
                <c:pt idx="5">
                  <c:v>0.17455952155688043</c:v>
                </c:pt>
                <c:pt idx="6">
                  <c:v>0.1090997009730503</c:v>
                </c:pt>
                <c:pt idx="7">
                  <c:v>5.4549850486525116E-2</c:v>
                </c:pt>
                <c:pt idx="8">
                  <c:v>2.2160876760150834E-2</c:v>
                </c:pt>
                <c:pt idx="9">
                  <c:v>7.386958920050278E-3</c:v>
                </c:pt>
                <c:pt idx="10">
                  <c:v>2.0314137030138252E-3</c:v>
                </c:pt>
                <c:pt idx="11">
                  <c:v>4.6168493250314227E-4</c:v>
                </c:pt>
                <c:pt idx="12">
                  <c:v>8.6565924844339142E-5</c:v>
                </c:pt>
                <c:pt idx="13">
                  <c:v>1.3317834591436786E-5</c:v>
                </c:pt>
                <c:pt idx="14">
                  <c:v>1.6647293239295963E-6</c:v>
                </c:pt>
                <c:pt idx="15">
                  <c:v>1.6647293239296003E-7</c:v>
                </c:pt>
                <c:pt idx="16">
                  <c:v>1.3005697843199991E-8</c:v>
                </c:pt>
                <c:pt idx="17">
                  <c:v>7.6504104960000131E-10</c:v>
                </c:pt>
                <c:pt idx="18">
                  <c:v>3.1876710399999934E-11</c:v>
                </c:pt>
                <c:pt idx="19">
                  <c:v>8.3886079999999927E-13</c:v>
                </c:pt>
                <c:pt idx="20">
                  <c:v>1.048576000000001E-14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8E8-43F6-B36A-3EC98B8CD0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7389952"/>
        <c:axId val="220170144"/>
      </c:barChart>
      <c:catAx>
        <c:axId val="27738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ko-KR"/>
          </a:p>
        </c:txPr>
        <c:crossAx val="220170144"/>
        <c:crosses val="autoZero"/>
        <c:auto val="1"/>
        <c:lblAlgn val="ctr"/>
        <c:lblOffset val="100"/>
        <c:noMultiLvlLbl val="0"/>
      </c:catAx>
      <c:valAx>
        <c:axId val="2201701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7389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111111111111108E-2"/>
          <c:y val="0.13468370539265073"/>
          <c:w val="0.93888888888888888"/>
          <c:h val="0.77736111111111106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f(x)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Sheet1!$A$2:$A$22</c:f>
              <c:numCache>
                <c:formatCode>General</c:formatCode>
                <c:ptCount val="21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</c:numCache>
            </c:numRef>
          </c:xVal>
          <c:yVal>
            <c:numRef>
              <c:f>Sheet1!$B$2:$B$22</c:f>
              <c:numCache>
                <c:formatCode>General</c:formatCode>
                <c:ptCount val="21"/>
                <c:pt idx="0">
                  <c:v>1.1529215046068471E-2</c:v>
                </c:pt>
                <c:pt idx="1">
                  <c:v>5.7646075230342327E-2</c:v>
                </c:pt>
                <c:pt idx="2">
                  <c:v>0.1369094286720631</c:v>
                </c:pt>
                <c:pt idx="3">
                  <c:v>0.20536414300809455</c:v>
                </c:pt>
                <c:pt idx="4">
                  <c:v>0.21819940194610055</c:v>
                </c:pt>
                <c:pt idx="5">
                  <c:v>0.17455952155688043</c:v>
                </c:pt>
                <c:pt idx="6">
                  <c:v>0.1090997009730503</c:v>
                </c:pt>
                <c:pt idx="7">
                  <c:v>5.4549850486525116E-2</c:v>
                </c:pt>
                <c:pt idx="8">
                  <c:v>2.2160876760150834E-2</c:v>
                </c:pt>
                <c:pt idx="9">
                  <c:v>7.386958920050278E-3</c:v>
                </c:pt>
                <c:pt idx="10">
                  <c:v>2.0314137030138252E-3</c:v>
                </c:pt>
                <c:pt idx="11">
                  <c:v>4.6168493250314227E-4</c:v>
                </c:pt>
                <c:pt idx="12">
                  <c:v>8.6565924844339142E-5</c:v>
                </c:pt>
                <c:pt idx="13">
                  <c:v>1.3317834591436786E-5</c:v>
                </c:pt>
                <c:pt idx="14">
                  <c:v>1.6647293239295963E-6</c:v>
                </c:pt>
                <c:pt idx="15">
                  <c:v>1.6647293239296003E-7</c:v>
                </c:pt>
                <c:pt idx="16">
                  <c:v>1.3005697843199991E-8</c:v>
                </c:pt>
                <c:pt idx="17">
                  <c:v>7.6504104960000131E-10</c:v>
                </c:pt>
                <c:pt idx="18">
                  <c:v>3.1876710399999934E-11</c:v>
                </c:pt>
                <c:pt idx="19">
                  <c:v>8.3886079999999927E-13</c:v>
                </c:pt>
                <c:pt idx="20">
                  <c:v>1.048576000000001E-14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502F-4311-B15D-5B51C6384B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20391120"/>
        <c:axId val="125783152"/>
      </c:scatterChart>
      <c:valAx>
        <c:axId val="1203911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5783152"/>
        <c:crosses val="autoZero"/>
        <c:crossBetween val="midCat"/>
      </c:valAx>
      <c:valAx>
        <c:axId val="1257831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20391120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0F3885-C6BF-44AE-B0BD-81C4DAEDEDBA}" type="datetimeFigureOut">
              <a:rPr lang="ko-KR" altLang="en-US" smtClean="0"/>
              <a:t>2020-11-24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F1DC1-177A-4C66-9848-E05FEF61208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7106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6578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다음과 같은 연구문제를 생각해보겠습니다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스마트폰을 구입할 때</a:t>
            </a:r>
            <a:r>
              <a:rPr lang="en-US" altLang="ko-KR" dirty="0"/>
              <a:t>, </a:t>
            </a:r>
            <a:r>
              <a:rPr lang="ko-KR" altLang="en-US" dirty="0"/>
              <a:t>디자인과 가격에 중요도가 남녀 간에 </a:t>
            </a:r>
            <a:r>
              <a:rPr lang="ko-KR" altLang="en-US" dirty="0" err="1"/>
              <a:t>다른지</a:t>
            </a:r>
            <a:r>
              <a:rPr lang="ko-KR" altLang="en-US" dirty="0"/>
              <a:t> 알고 싶습니다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그러면 다음과 같이 제품 구입할 때 중요하게 생각하는 속성을 선택하도록 질문을 만들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또는 각 속성의 중요도를 </a:t>
            </a:r>
            <a:r>
              <a:rPr lang="ko-KR" altLang="en-US" dirty="0" err="1"/>
              <a:t>리커트</a:t>
            </a:r>
            <a:r>
              <a:rPr lang="ko-KR" altLang="en-US" dirty="0"/>
              <a:t> 척도로 측정할 수도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그랬을 때 결과표는 다음과 같다고 하겠습니다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43966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1</a:t>
            </a:r>
            <a:r>
              <a:rPr lang="ko-KR" altLang="en-US" dirty="0"/>
              <a:t>번 질문은 응답변수의 형태가 </a:t>
            </a:r>
            <a:r>
              <a:rPr lang="ko-KR" altLang="en-US" dirty="0" err="1"/>
              <a:t>명목측도입니다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응답자가 디자인이나 속성 중에 하나를 고르는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이 때 얻게 된 표는 각 항목이 선택된 빈도수</a:t>
            </a:r>
            <a:r>
              <a:rPr lang="en-US" altLang="ko-KR" dirty="0"/>
              <a:t>, count</a:t>
            </a:r>
            <a:r>
              <a:rPr lang="ko-KR" altLang="en-US" dirty="0"/>
              <a:t>가 되고 있습니다</a:t>
            </a:r>
            <a:r>
              <a:rPr lang="en-US" altLang="ko-KR" dirty="0"/>
              <a:t>.&lt;click&gt;</a:t>
            </a:r>
          </a:p>
          <a:p>
            <a:r>
              <a:rPr lang="en-US" altLang="ko-KR" dirty="0"/>
              <a:t>2</a:t>
            </a:r>
            <a:r>
              <a:rPr lang="ko-KR" altLang="en-US" dirty="0"/>
              <a:t>번 질문은 응답자가 디자인 중요도도 </a:t>
            </a:r>
            <a:r>
              <a:rPr lang="en-US" altLang="ko-KR" dirty="0"/>
              <a:t>5</a:t>
            </a:r>
            <a:r>
              <a:rPr lang="ko-KR" altLang="en-US" dirty="0"/>
              <a:t>점 척도로 응답하고</a:t>
            </a:r>
            <a:endParaRPr lang="en-US" altLang="ko-KR" dirty="0"/>
          </a:p>
          <a:p>
            <a:r>
              <a:rPr lang="ko-KR" altLang="en-US" dirty="0"/>
              <a:t>가격 중요도도 </a:t>
            </a:r>
            <a:r>
              <a:rPr lang="en-US" altLang="ko-KR" dirty="0"/>
              <a:t>5</a:t>
            </a:r>
            <a:r>
              <a:rPr lang="ko-KR" altLang="en-US" dirty="0"/>
              <a:t>점 척도로 응답합니다</a:t>
            </a:r>
            <a:r>
              <a:rPr lang="en-US" altLang="ko-KR" dirty="0"/>
              <a:t>. </a:t>
            </a:r>
            <a:r>
              <a:rPr lang="ko-KR" altLang="en-US" dirty="0" err="1"/>
              <a:t>계량척도입니다</a:t>
            </a:r>
            <a:r>
              <a:rPr lang="en-US" altLang="ko-KR" dirty="0"/>
              <a:t>&lt;click&gt;</a:t>
            </a:r>
          </a:p>
          <a:p>
            <a:r>
              <a:rPr lang="ko-KR" altLang="en-US" dirty="0"/>
              <a:t>이때</a:t>
            </a:r>
            <a:r>
              <a:rPr lang="en-US" altLang="ko-KR" dirty="0"/>
              <a:t> </a:t>
            </a:r>
            <a:r>
              <a:rPr lang="ko-KR" altLang="en-US" dirty="0"/>
              <a:t>얻는 표는 각 항목의 중요도 평균이 될 것입니다</a:t>
            </a:r>
            <a:r>
              <a:rPr lang="en-US" altLang="ko-KR" dirty="0"/>
              <a:t> &lt;click&gt;</a:t>
            </a:r>
          </a:p>
          <a:p>
            <a:r>
              <a:rPr lang="ko-KR" altLang="en-US" dirty="0"/>
              <a:t>당연히</a:t>
            </a:r>
            <a:r>
              <a:rPr lang="en-US" altLang="ko-KR" dirty="0"/>
              <a:t> </a:t>
            </a:r>
            <a:r>
              <a:rPr lang="ko-KR" altLang="en-US" dirty="0"/>
              <a:t>분석하는 방법이 다르겠죠</a:t>
            </a:r>
            <a:r>
              <a:rPr lang="en-US" altLang="ko-KR" dirty="0"/>
              <a:t>. </a:t>
            </a:r>
            <a:r>
              <a:rPr lang="ko-KR" altLang="en-US" dirty="0"/>
              <a:t>여기서는 왼쪽의 형태에 관심을 갖습니다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12717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명목변수 대 명목변수의 관계를 보이는 빈도표를 </a:t>
            </a:r>
            <a:r>
              <a:rPr lang="en-US" altLang="ko-KR" dirty="0"/>
              <a:t>&lt;click&gt;</a:t>
            </a:r>
          </a:p>
          <a:p>
            <a:r>
              <a:rPr lang="ko-KR" altLang="en-US" dirty="0"/>
              <a:t>우리는 교차표라 부릅니다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교차표에서 각 셀의 비율을 비교하는 것이</a:t>
            </a:r>
            <a:r>
              <a:rPr lang="en-US" altLang="ko-KR" dirty="0"/>
              <a:t>&lt;click&gt; </a:t>
            </a:r>
            <a:r>
              <a:rPr lang="ko-KR" altLang="en-US" dirty="0" err="1"/>
              <a:t>교차분석입니다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74211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교차표를 해석해보겠습니다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먼저 열 퍼센트를 구합니다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열에 정리한 변수의 각 항목의 전체가 </a:t>
            </a:r>
            <a:r>
              <a:rPr lang="en-US" altLang="ko-KR" dirty="0"/>
              <a:t>100%</a:t>
            </a:r>
            <a:r>
              <a:rPr lang="ko-KR" altLang="en-US" dirty="0"/>
              <a:t>라고 가정했을 때 </a:t>
            </a:r>
            <a:r>
              <a:rPr lang="ko-KR" altLang="en-US" dirty="0" err="1"/>
              <a:t>속해있는</a:t>
            </a:r>
            <a:r>
              <a:rPr lang="ko-KR" altLang="en-US" dirty="0"/>
              <a:t> 항목의 비율을 구한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열변수를</a:t>
            </a:r>
            <a:r>
              <a:rPr lang="en-US" altLang="ko-KR" dirty="0"/>
              <a:t> </a:t>
            </a:r>
            <a:r>
              <a:rPr lang="ko-KR" altLang="en-US" dirty="0"/>
              <a:t>기준으로 백분율을 구한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비율을 구하여 보면 </a:t>
            </a:r>
            <a:endParaRPr lang="en-US" altLang="ko-KR" dirty="0"/>
          </a:p>
          <a:p>
            <a:r>
              <a:rPr lang="ko-KR" altLang="en-US" dirty="0"/>
              <a:t>남자가 </a:t>
            </a:r>
            <a:r>
              <a:rPr lang="en-US" altLang="ko-KR" dirty="0"/>
              <a:t>(</a:t>
            </a:r>
            <a:r>
              <a:rPr lang="ko-KR" altLang="en-US" dirty="0"/>
              <a:t>디자인 </a:t>
            </a:r>
            <a:r>
              <a:rPr lang="en-US" altLang="ko-KR" dirty="0"/>
              <a:t>: </a:t>
            </a:r>
            <a:r>
              <a:rPr lang="ko-KR" altLang="en-US" dirty="0"/>
              <a:t>가격</a:t>
            </a:r>
            <a:r>
              <a:rPr lang="en-US" altLang="ko-KR" dirty="0"/>
              <a:t>) </a:t>
            </a:r>
            <a:r>
              <a:rPr lang="ko-KR" altLang="en-US" dirty="0"/>
              <a:t>중요도 비율은 </a:t>
            </a:r>
            <a:r>
              <a:rPr lang="en-US" altLang="ko-KR" dirty="0"/>
              <a:t>33:67</a:t>
            </a:r>
            <a:r>
              <a:rPr lang="ko-KR" altLang="en-US" dirty="0"/>
              <a:t>인데 반하여 </a:t>
            </a:r>
            <a:endParaRPr lang="en-US" altLang="ko-KR" dirty="0"/>
          </a:p>
          <a:p>
            <a:r>
              <a:rPr lang="ko-KR" altLang="en-US" dirty="0"/>
              <a:t>여자는 </a:t>
            </a:r>
            <a:r>
              <a:rPr lang="en-US" altLang="ko-KR" dirty="0"/>
              <a:t>75:25</a:t>
            </a:r>
            <a:r>
              <a:rPr lang="ko-KR" altLang="en-US" dirty="0"/>
              <a:t>로 차이가 </a:t>
            </a:r>
            <a:r>
              <a:rPr lang="ko-KR" altLang="en-US" dirty="0" err="1"/>
              <a:t>있어보입니다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64904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그 차이가 큰지 작은지를 판단하기 위해 비교하는 기준을 설정하고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만약에 </a:t>
            </a:r>
            <a:r>
              <a:rPr lang="ko-KR" altLang="en-US" dirty="0" err="1"/>
              <a:t>남여간에</a:t>
            </a:r>
            <a:r>
              <a:rPr lang="ko-KR" altLang="en-US" dirty="0"/>
              <a:t> 중요도 비율이 차이가 없다면 교차표는 어떤 값으로 이루어져 있을까요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즉</a:t>
            </a:r>
            <a:r>
              <a:rPr lang="en-US" altLang="ko-KR" dirty="0"/>
              <a:t>,</a:t>
            </a:r>
            <a:r>
              <a:rPr lang="ko-KR" altLang="en-US" dirty="0"/>
              <a:t> 두 속성 간에 관계가 없다면 각 셀 </a:t>
            </a:r>
            <a:r>
              <a:rPr lang="en-US" altLang="ko-KR" dirty="0"/>
              <a:t>(?)</a:t>
            </a:r>
            <a:r>
              <a:rPr lang="ko-KR" altLang="en-US" dirty="0"/>
              <a:t>에는 어떤 값이 들어가야 합리적일까요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약간의 기초통계학 지식을 이용하여 구해보도록 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275285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우리가 알아야 할 이론적인 내용은 조건부 확률과 </a:t>
            </a:r>
            <a:r>
              <a:rPr lang="ko-KR" altLang="en-US" dirty="0" err="1"/>
              <a:t>독립사건입니다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두 사건 </a:t>
            </a:r>
            <a:r>
              <a:rPr lang="en-US" altLang="ko-KR" dirty="0"/>
              <a:t>A</a:t>
            </a:r>
            <a:r>
              <a:rPr lang="ko-KR" altLang="en-US" dirty="0"/>
              <a:t>와 </a:t>
            </a:r>
            <a:r>
              <a:rPr lang="en-US" altLang="ko-KR" dirty="0"/>
              <a:t>B</a:t>
            </a:r>
            <a:r>
              <a:rPr lang="ko-KR" altLang="en-US" dirty="0"/>
              <a:t>가 있을 때</a:t>
            </a:r>
            <a:r>
              <a:rPr lang="en-US" altLang="ko-KR" dirty="0"/>
              <a:t>, A</a:t>
            </a:r>
            <a:r>
              <a:rPr lang="ko-KR" altLang="en-US" dirty="0"/>
              <a:t>가 일어났다는 조건하에서 </a:t>
            </a:r>
            <a:r>
              <a:rPr lang="en-US" altLang="ko-KR" dirty="0"/>
              <a:t>B</a:t>
            </a:r>
            <a:r>
              <a:rPr lang="ko-KR" altLang="en-US" dirty="0"/>
              <a:t>가 발생할 확률은 다음과 같이 정의됩니다</a:t>
            </a:r>
            <a:r>
              <a:rPr lang="en-US" altLang="ko-KR" dirty="0"/>
              <a:t>.</a:t>
            </a:r>
          </a:p>
          <a:p>
            <a:r>
              <a:rPr lang="en-US" altLang="ko-KR" dirty="0" err="1"/>
              <a:t>Pr</a:t>
            </a:r>
            <a:r>
              <a:rPr lang="en-US" altLang="ko-KR" dirty="0"/>
              <a:t> A </a:t>
            </a:r>
            <a:r>
              <a:rPr lang="ko-KR" altLang="en-US" dirty="0"/>
              <a:t>분의</a:t>
            </a:r>
            <a:r>
              <a:rPr lang="en-US" altLang="ko-KR" dirty="0"/>
              <a:t> </a:t>
            </a:r>
            <a:r>
              <a:rPr lang="en-US" altLang="ko-KR" dirty="0" err="1"/>
              <a:t>pr</a:t>
            </a:r>
            <a:r>
              <a:rPr lang="ko-KR" altLang="en-US" dirty="0"/>
              <a:t> </a:t>
            </a:r>
            <a:r>
              <a:rPr lang="en-US" altLang="ko-KR" dirty="0"/>
              <a:t>A </a:t>
            </a:r>
            <a:r>
              <a:rPr lang="ko-KR" altLang="en-US" dirty="0"/>
              <a:t>교집합</a:t>
            </a:r>
            <a:r>
              <a:rPr lang="en-US" altLang="ko-KR" dirty="0"/>
              <a:t> B</a:t>
            </a:r>
          </a:p>
          <a:p>
            <a:r>
              <a:rPr lang="ko-KR" altLang="en-US" dirty="0"/>
              <a:t>그러므로 사건 </a:t>
            </a:r>
            <a:r>
              <a:rPr lang="en-US" altLang="ko-KR" dirty="0"/>
              <a:t>A</a:t>
            </a:r>
            <a:r>
              <a:rPr lang="ko-KR" altLang="en-US" dirty="0"/>
              <a:t>와 </a:t>
            </a:r>
            <a:r>
              <a:rPr lang="en-US" altLang="ko-KR" dirty="0"/>
              <a:t>B</a:t>
            </a:r>
            <a:r>
              <a:rPr lang="ko-KR" altLang="en-US" dirty="0"/>
              <a:t>가 동시에 일어날 확률을 계산하면 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A</a:t>
            </a:r>
            <a:r>
              <a:rPr lang="ko-KR" altLang="en-US" dirty="0"/>
              <a:t>의 확률 곱하기 </a:t>
            </a:r>
            <a:r>
              <a:rPr lang="en-US" altLang="ko-KR" dirty="0"/>
              <a:t>A</a:t>
            </a:r>
            <a:r>
              <a:rPr lang="ko-KR" altLang="en-US" dirty="0"/>
              <a:t>가 일어났다는 조건하에서 </a:t>
            </a:r>
            <a:r>
              <a:rPr lang="en-US" altLang="ko-KR" dirty="0"/>
              <a:t>B</a:t>
            </a:r>
            <a:r>
              <a:rPr lang="ko-KR" altLang="en-US" dirty="0"/>
              <a:t>가 일어날 확률로 표시할 수 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만약</a:t>
            </a:r>
            <a:r>
              <a:rPr lang="en-US" altLang="ko-KR" dirty="0"/>
              <a:t> A</a:t>
            </a:r>
            <a:r>
              <a:rPr lang="ko-KR" altLang="en-US" dirty="0"/>
              <a:t>와 </a:t>
            </a:r>
            <a:r>
              <a:rPr lang="en-US" altLang="ko-KR" dirty="0"/>
              <a:t>B</a:t>
            </a:r>
            <a:r>
              <a:rPr lang="ko-KR" altLang="en-US" dirty="0"/>
              <a:t>가 독립이면 두 사건이 영향을 주지 않기 때문에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B</a:t>
            </a:r>
            <a:r>
              <a:rPr lang="ko-KR" altLang="en-US" dirty="0"/>
              <a:t>가 일어났다는 조건하에서 </a:t>
            </a:r>
            <a:r>
              <a:rPr lang="en-US" altLang="ko-KR" dirty="0"/>
              <a:t>A</a:t>
            </a:r>
            <a:r>
              <a:rPr lang="ko-KR" altLang="en-US" dirty="0"/>
              <a:t>가 일어날 확률은 그냥 </a:t>
            </a:r>
            <a:r>
              <a:rPr lang="en-US" altLang="ko-KR" dirty="0"/>
              <a:t>A</a:t>
            </a:r>
            <a:r>
              <a:rPr lang="ko-KR" altLang="en-US" dirty="0"/>
              <a:t>가 일어날 확률과 같고</a:t>
            </a:r>
            <a:endParaRPr lang="en-US" altLang="ko-KR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A</a:t>
            </a:r>
            <a:r>
              <a:rPr lang="ko-KR" altLang="en-US" dirty="0"/>
              <a:t>가 일어났다는 조건하에서 </a:t>
            </a:r>
            <a:r>
              <a:rPr lang="en-US" altLang="ko-KR" dirty="0"/>
              <a:t>B</a:t>
            </a:r>
            <a:r>
              <a:rPr lang="ko-KR" altLang="en-US" dirty="0"/>
              <a:t>가 일어날 확률은 그냥 </a:t>
            </a:r>
            <a:r>
              <a:rPr lang="en-US" altLang="ko-KR" dirty="0"/>
              <a:t>B</a:t>
            </a:r>
            <a:r>
              <a:rPr lang="ko-KR" altLang="en-US" dirty="0"/>
              <a:t>가 일어날 확률과 같습니다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그래서 교집합의 확률은 각각의 확률의 곱입니다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071112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 변수가 독립이면 즉</a:t>
            </a:r>
            <a:r>
              <a:rPr lang="en-US" altLang="ko-KR" dirty="0"/>
              <a:t>, </a:t>
            </a:r>
            <a:r>
              <a:rPr lang="ko-KR" altLang="en-US" dirty="0" err="1"/>
              <a:t>귀무가설하에서</a:t>
            </a:r>
            <a:r>
              <a:rPr lang="ko-KR" altLang="en-US" dirty="0"/>
              <a:t> 다음 교차표의 별표 셀의 빈도수를 구해보겠습니다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별표 셀은 남자이고 디자인 선호 빈도수입니다</a:t>
            </a:r>
            <a:r>
              <a:rPr lang="en-US" altLang="ko-KR" dirty="0"/>
              <a:t>. </a:t>
            </a:r>
            <a:r>
              <a:rPr lang="ko-KR" altLang="en-US" dirty="0"/>
              <a:t>이 셀에 들어갈 확률은 </a:t>
            </a:r>
            <a:endParaRPr lang="en-US" altLang="ko-KR" dirty="0"/>
          </a:p>
          <a:p>
            <a:r>
              <a:rPr lang="ko-KR" altLang="en-US" dirty="0"/>
              <a:t>독립이라면 남자일 확률 곱하기 디자인 선택할 확률이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남자일 확률은 </a:t>
            </a:r>
            <a:r>
              <a:rPr lang="en-US" altLang="ko-KR" dirty="0"/>
              <a:t>100</a:t>
            </a:r>
            <a:r>
              <a:rPr lang="ko-KR" altLang="en-US" dirty="0"/>
              <a:t>명중 남자가 </a:t>
            </a:r>
            <a:r>
              <a:rPr lang="en-US" altLang="ko-KR" dirty="0"/>
              <a:t>60</a:t>
            </a:r>
            <a:r>
              <a:rPr lang="ko-KR" altLang="en-US" dirty="0"/>
              <a:t>명이므로 </a:t>
            </a:r>
            <a:r>
              <a:rPr lang="en-US" altLang="ko-KR" dirty="0"/>
              <a:t>60/100 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디자인 선택할 확률은 </a:t>
            </a:r>
            <a:r>
              <a:rPr lang="en-US" altLang="ko-KR" dirty="0"/>
              <a:t>100</a:t>
            </a:r>
            <a:r>
              <a:rPr lang="ko-KR" altLang="en-US" dirty="0"/>
              <a:t>명 중 디자인선택이 </a:t>
            </a:r>
            <a:r>
              <a:rPr lang="en-US" altLang="ko-KR" dirty="0"/>
              <a:t>50</a:t>
            </a:r>
            <a:r>
              <a:rPr lang="ko-KR" altLang="en-US" dirty="0"/>
              <a:t>명이므로 </a:t>
            </a:r>
            <a:r>
              <a:rPr lang="en-US" altLang="ko-KR" dirty="0"/>
              <a:t>50/100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남자이고 디자인 선택할 확률은 </a:t>
            </a:r>
            <a:r>
              <a:rPr lang="en-US" altLang="ko-KR" sz="1200" dirty="0"/>
              <a:t>60/100 x 50/100=30/100</a:t>
            </a:r>
            <a:r>
              <a:rPr lang="ko-KR" altLang="en-US" sz="1200" dirty="0"/>
              <a:t>입니다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/>
              <a:t>그러니까 별표 셀의 </a:t>
            </a:r>
            <a:r>
              <a:rPr lang="ko-KR" altLang="en-US" sz="1200" dirty="0" err="1"/>
              <a:t>기대값은</a:t>
            </a:r>
            <a:r>
              <a:rPr lang="ko-KR" altLang="en-US" sz="1200" dirty="0"/>
              <a:t> </a:t>
            </a:r>
            <a:r>
              <a:rPr lang="en-US" altLang="ko-KR" sz="1200" dirty="0"/>
              <a:t>100</a:t>
            </a:r>
            <a:r>
              <a:rPr lang="ko-KR" altLang="en-US" sz="1200" dirty="0"/>
              <a:t>명중 </a:t>
            </a:r>
            <a:r>
              <a:rPr lang="en-US" altLang="ko-KR" sz="1200" dirty="0"/>
              <a:t>30/100</a:t>
            </a:r>
            <a:r>
              <a:rPr lang="ko-KR" altLang="en-US" sz="1200" dirty="0"/>
              <a:t>이므로 </a:t>
            </a:r>
            <a:r>
              <a:rPr lang="en-US" altLang="ko-KR" sz="1200" dirty="0"/>
              <a:t>30</a:t>
            </a:r>
            <a:r>
              <a:rPr lang="ko-KR" altLang="en-US" sz="1200" dirty="0"/>
              <a:t>명이 되겠죠</a:t>
            </a:r>
            <a:r>
              <a:rPr lang="en-US" altLang="ko-KR" sz="1200" dirty="0"/>
              <a:t>.</a:t>
            </a:r>
          </a:p>
          <a:p>
            <a:r>
              <a:rPr lang="ko-KR" altLang="en-US" sz="1200" dirty="0" err="1"/>
              <a:t>이런식으로</a:t>
            </a:r>
            <a:r>
              <a:rPr lang="ko-KR" altLang="en-US" sz="1200" dirty="0"/>
              <a:t> 모든 셀에 </a:t>
            </a:r>
            <a:r>
              <a:rPr lang="ko-KR" altLang="en-US" sz="1200" dirty="0" err="1"/>
              <a:t>기대도수를</a:t>
            </a:r>
            <a:r>
              <a:rPr lang="ko-KR" altLang="en-US" sz="1200" dirty="0"/>
              <a:t> 계산합니다</a:t>
            </a:r>
            <a:r>
              <a:rPr lang="en-US" altLang="ko-KR" sz="1200" dirty="0"/>
              <a:t>.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4165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표는 실제 관측된 빈도수와 독립이라면 기대되는 빈도수를 같이 표시하였습니다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교차분석의 아이디어는 이 두 숫자를 비교하는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만약 두 속성이 독립이라면 실제 빈도수와 </a:t>
            </a:r>
            <a:r>
              <a:rPr lang="ko-KR" altLang="en-US" dirty="0" err="1"/>
              <a:t>기대도수는</a:t>
            </a:r>
            <a:r>
              <a:rPr lang="ko-KR" altLang="en-US" dirty="0"/>
              <a:t> 거의 비슷할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이 두 숫자가 차이가 크면 독립이 아니고 차이가 적으면 독립이라 판단하는 거죠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그래서 이 차이를 </a:t>
            </a:r>
            <a:r>
              <a:rPr lang="ko-KR" altLang="en-US" dirty="0" err="1"/>
              <a:t>게산합니다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그냥 </a:t>
            </a:r>
            <a:r>
              <a:rPr lang="ko-KR" altLang="en-US" dirty="0" err="1"/>
              <a:t>빼주기만</a:t>
            </a:r>
            <a:r>
              <a:rPr lang="ko-KR" altLang="en-US" dirty="0"/>
              <a:t> 하고 더하면 </a:t>
            </a:r>
            <a:r>
              <a:rPr lang="en-US" altLang="ko-KR" dirty="0"/>
              <a:t>+ - 0</a:t>
            </a:r>
            <a:r>
              <a:rPr lang="ko-KR" altLang="en-US" dirty="0"/>
              <a:t>이 될 터이므로 제곱해서 더해줍니다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이 값이 작으면 독립이고</a:t>
            </a:r>
            <a:r>
              <a:rPr lang="en-US" altLang="ko-KR" sz="1200" dirty="0"/>
              <a:t>, </a:t>
            </a:r>
            <a:r>
              <a:rPr lang="ko-KR" altLang="en-US" sz="1200" dirty="0"/>
              <a:t>크면 독립이 아니라고 판단할 것입니다</a:t>
            </a:r>
            <a:r>
              <a:rPr lang="en-US" altLang="ko-KR" sz="1200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200" dirty="0"/>
              <a:t>실제로는 이 값을 그대로 사용하는 것이 아니고 셀의 크기를 고려해서 수정된 값을 사용합니다</a:t>
            </a:r>
            <a:r>
              <a:rPr lang="en-US" altLang="ko-KR" sz="1200" dirty="0"/>
              <a:t>.</a:t>
            </a:r>
            <a:endParaRPr lang="ko-KR" altLang="en-US" sz="1200" dirty="0"/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sz="1200" dirty="0"/>
          </a:p>
          <a:p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959152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검정통계량을</a:t>
            </a:r>
            <a:r>
              <a:rPr lang="ko-KR" altLang="en-US" dirty="0"/>
              <a:t> 좀더 정밀하게 만들어 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빈도수와 </a:t>
            </a:r>
            <a:r>
              <a:rPr lang="ko-KR" altLang="en-US" dirty="0" err="1"/>
              <a:t>기대빈도수의</a:t>
            </a:r>
            <a:r>
              <a:rPr lang="ko-KR" altLang="en-US" dirty="0"/>
              <a:t> 차이를 </a:t>
            </a:r>
            <a:r>
              <a:rPr lang="ko-KR" altLang="en-US" dirty="0" err="1"/>
              <a:t>게산할</a:t>
            </a:r>
            <a:r>
              <a:rPr lang="ko-KR" altLang="en-US" dirty="0"/>
              <a:t> 때 그 셀의 원래 크기도 고려해줘야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예를 들어 셀의 </a:t>
            </a:r>
            <a:r>
              <a:rPr lang="ko-KR" altLang="en-US" dirty="0" err="1"/>
              <a:t>기대값이</a:t>
            </a:r>
            <a:r>
              <a:rPr lang="ko-KR" altLang="en-US" dirty="0"/>
              <a:t> </a:t>
            </a:r>
            <a:r>
              <a:rPr lang="en-US" altLang="ko-KR" dirty="0"/>
              <a:t>100</a:t>
            </a:r>
            <a:r>
              <a:rPr lang="ko-KR" altLang="en-US" dirty="0"/>
              <a:t>인 셀에서 </a:t>
            </a:r>
            <a:r>
              <a:rPr lang="en-US" altLang="ko-KR" dirty="0"/>
              <a:t>5</a:t>
            </a:r>
            <a:r>
              <a:rPr lang="ko-KR" altLang="en-US" dirty="0"/>
              <a:t>개 정도의 차이는 별 차이가 아니지만</a:t>
            </a:r>
            <a:r>
              <a:rPr lang="en-US" altLang="ko-KR" dirty="0"/>
              <a:t>, </a:t>
            </a:r>
            <a:r>
              <a:rPr lang="ko-KR" altLang="en-US" dirty="0"/>
              <a:t>셀의 </a:t>
            </a:r>
            <a:r>
              <a:rPr lang="ko-KR" altLang="en-US" dirty="0" err="1"/>
              <a:t>기대값이</a:t>
            </a:r>
            <a:r>
              <a:rPr lang="ko-KR" altLang="en-US" dirty="0"/>
              <a:t> </a:t>
            </a:r>
            <a:r>
              <a:rPr lang="en-US" altLang="ko-KR" dirty="0"/>
              <a:t>10</a:t>
            </a:r>
            <a:r>
              <a:rPr lang="ko-KR" altLang="en-US" dirty="0"/>
              <a:t>인 셀에서 </a:t>
            </a:r>
            <a:r>
              <a:rPr lang="en-US" altLang="ko-KR" dirty="0"/>
              <a:t>5</a:t>
            </a:r>
            <a:r>
              <a:rPr lang="ko-KR" altLang="en-US" dirty="0"/>
              <a:t>개의 차이는 큰 차이로 볼 수 있죠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그래서 </a:t>
            </a:r>
            <a:r>
              <a:rPr lang="ko-KR" altLang="en-US" dirty="0" err="1"/>
              <a:t>검정통계량을</a:t>
            </a:r>
            <a:r>
              <a:rPr lang="ko-KR" altLang="en-US" dirty="0"/>
              <a:t> 만들 때 셀의 크기로 표준화 시켜주는 작업이 필요합니다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최종적으로 이 값이 작으면 두 변수는 독립이고 이 값이 크면 두변수가 독립이 아니라고 판단합니다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  <a:p>
            <a:r>
              <a:rPr lang="ko-KR" altLang="en-US" dirty="0"/>
              <a:t>그런데 이 검정 통계량이 </a:t>
            </a:r>
            <a:r>
              <a:rPr lang="ko-KR" altLang="en-US" dirty="0" err="1"/>
              <a:t>카이제곱</a:t>
            </a:r>
            <a:r>
              <a:rPr lang="ko-KR" altLang="en-US" dirty="0"/>
              <a:t> 분포를 따릅니다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카이제곱분포에</a:t>
            </a:r>
            <a:r>
              <a:rPr lang="ko-KR" altLang="en-US" dirty="0"/>
              <a:t> 대해서는 다음 강의에 좀더 자세히 </a:t>
            </a:r>
            <a:r>
              <a:rPr lang="ko-KR" altLang="en-US" dirty="0" err="1"/>
              <a:t>설명하도록하겠습니다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216067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지금까지의 내용을 요약하면 다음과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교차표를 일반적으로 표시하였습니다</a:t>
            </a:r>
            <a:r>
              <a:rPr lang="en-US" altLang="ko-KR" dirty="0"/>
              <a:t>. O</a:t>
            </a:r>
            <a:r>
              <a:rPr lang="ko-KR" altLang="en-US" dirty="0"/>
              <a:t>는 </a:t>
            </a:r>
            <a:r>
              <a:rPr lang="en-US" altLang="ko-KR" dirty="0"/>
              <a:t>Observation</a:t>
            </a:r>
            <a:r>
              <a:rPr lang="ko-KR" altLang="en-US" dirty="0"/>
              <a:t>의 </a:t>
            </a:r>
            <a:r>
              <a:rPr lang="en-US" altLang="ko-KR" dirty="0"/>
              <a:t>O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뜻하고요</a:t>
            </a:r>
            <a:r>
              <a:rPr lang="en-US" altLang="ko-KR" dirty="0"/>
              <a:t>. E</a:t>
            </a:r>
            <a:r>
              <a:rPr lang="ko-KR" altLang="en-US" dirty="0"/>
              <a:t>는 </a:t>
            </a:r>
            <a:r>
              <a:rPr lang="en-US" altLang="ko-KR" dirty="0"/>
              <a:t>Expectation</a:t>
            </a:r>
            <a:r>
              <a:rPr lang="ko-KR" altLang="en-US" dirty="0"/>
              <a:t>의 </a:t>
            </a:r>
            <a:r>
              <a:rPr lang="en-US" altLang="ko-KR" dirty="0"/>
              <a:t>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관측도수와</a:t>
            </a:r>
            <a:r>
              <a:rPr lang="en-US" altLang="ko-KR" dirty="0"/>
              <a:t> </a:t>
            </a:r>
            <a:r>
              <a:rPr lang="ko-KR" altLang="en-US" dirty="0" err="1"/>
              <a:t>기대도수의</a:t>
            </a:r>
            <a:r>
              <a:rPr lang="ko-KR" altLang="en-US" dirty="0"/>
              <a:t> 차이를 제곱하고 그 값을 </a:t>
            </a:r>
            <a:r>
              <a:rPr lang="ko-KR" altLang="en-US" dirty="0" err="1"/>
              <a:t>기대도수로</a:t>
            </a:r>
            <a:r>
              <a:rPr lang="ko-KR" altLang="en-US" dirty="0"/>
              <a:t> 나눠준 값들을 더해준 것이 </a:t>
            </a:r>
            <a:r>
              <a:rPr lang="ko-KR" altLang="en-US" dirty="0" err="1"/>
              <a:t>카이제곱</a:t>
            </a:r>
            <a:r>
              <a:rPr lang="ko-KR" altLang="en-US" dirty="0"/>
              <a:t> 통계량입니다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행의 수와 열의 수에서 각각 하나씩 </a:t>
            </a:r>
            <a:r>
              <a:rPr lang="ko-KR" altLang="en-US" dirty="0" err="1"/>
              <a:t>빼준</a:t>
            </a:r>
            <a:r>
              <a:rPr lang="ko-KR" altLang="en-US" dirty="0"/>
              <a:t> 값을 곱한 것이 자유도가 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32202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안녕하세요</a:t>
            </a:r>
            <a:r>
              <a:rPr lang="en-US" altLang="ko-KR" dirty="0"/>
              <a:t>, </a:t>
            </a:r>
            <a:r>
              <a:rPr lang="ko-KR" altLang="en-US" dirty="0"/>
              <a:t>이기훈입니다</a:t>
            </a:r>
            <a:endParaRPr lang="en-US" altLang="ko-KR" dirty="0"/>
          </a:p>
          <a:p>
            <a:r>
              <a:rPr lang="ko-KR" altLang="en-US" dirty="0"/>
              <a:t>이 영상에서는 교차분석을 설명하고자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교차분석은 일종의 연관성 분석입니다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변수의 연관성 분석은 변수의 형태에 따라 교차분석일 때도 있고 상관분석일 때도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많은 통계학 강의에서 교차분석은 독립성 검정 또는 동질성 검정으로 설명하지만</a:t>
            </a:r>
            <a:endParaRPr lang="en-US" altLang="ko-KR" dirty="0"/>
          </a:p>
          <a:p>
            <a:r>
              <a:rPr lang="ko-KR" altLang="en-US" dirty="0"/>
              <a:t>저는 좀더 통계학 이용자 측면에서 연관성 분석이라는 개념으로 설명하겠습니다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720015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앞의 예제 데이터를 이용하여 </a:t>
            </a:r>
            <a:r>
              <a:rPr lang="ko-KR" altLang="en-US" dirty="0" err="1"/>
              <a:t>카이제곱</a:t>
            </a:r>
            <a:r>
              <a:rPr lang="ko-KR" altLang="en-US" dirty="0"/>
              <a:t> 통계량을 구하면 이런 식이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이때 나온 </a:t>
            </a:r>
            <a:r>
              <a:rPr lang="en-US" altLang="ko-KR" dirty="0"/>
              <a:t>16.7</a:t>
            </a:r>
            <a:r>
              <a:rPr lang="ko-KR" altLang="en-US" dirty="0"/>
              <a:t>이라는 값이 작다고 판단되면 두 변수는 독립이고</a:t>
            </a:r>
            <a:endParaRPr lang="en-US" altLang="ko-KR" dirty="0"/>
          </a:p>
          <a:p>
            <a:r>
              <a:rPr lang="ko-KR" altLang="en-US" dirty="0"/>
              <a:t>크다고 판단되면 독립이 아니라고 판단하겠죠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크다 </a:t>
            </a:r>
            <a:r>
              <a:rPr lang="ko-KR" altLang="en-US" dirty="0" err="1"/>
              <a:t>작다의</a:t>
            </a:r>
            <a:r>
              <a:rPr lang="ko-KR" altLang="en-US" dirty="0"/>
              <a:t> 판단은 </a:t>
            </a:r>
            <a:r>
              <a:rPr lang="ko-KR" altLang="en-US" dirty="0" err="1"/>
              <a:t>검정통계량의</a:t>
            </a:r>
            <a:r>
              <a:rPr lang="ko-KR" altLang="en-US" dirty="0"/>
              <a:t> 분포에서 판단할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경우 통계량은 자유도가 </a:t>
            </a:r>
            <a:r>
              <a:rPr lang="en-US" altLang="ko-KR" dirty="0"/>
              <a:t>1</a:t>
            </a:r>
            <a:r>
              <a:rPr lang="ko-KR" altLang="en-US" dirty="0"/>
              <a:t>인 </a:t>
            </a:r>
            <a:r>
              <a:rPr lang="ko-KR" altLang="en-US" dirty="0" err="1"/>
              <a:t>카이제곱분포를</a:t>
            </a:r>
            <a:r>
              <a:rPr lang="ko-KR" altLang="en-US" dirty="0"/>
              <a:t> </a:t>
            </a:r>
            <a:r>
              <a:rPr lang="ko-KR" altLang="en-US" dirty="0" err="1"/>
              <a:t>따르는데요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그림에서 자유도가 </a:t>
            </a:r>
            <a:r>
              <a:rPr lang="en-US" altLang="ko-KR" dirty="0"/>
              <a:t>1</a:t>
            </a:r>
            <a:r>
              <a:rPr lang="ko-KR" altLang="en-US" dirty="0"/>
              <a:t>인 </a:t>
            </a:r>
            <a:r>
              <a:rPr lang="ko-KR" altLang="en-US" dirty="0" err="1"/>
              <a:t>카이제곱분포는</a:t>
            </a:r>
            <a:r>
              <a:rPr lang="ko-KR" altLang="en-US" dirty="0"/>
              <a:t> </a:t>
            </a:r>
            <a:r>
              <a:rPr lang="en-US" altLang="ko-KR" dirty="0"/>
              <a:t>4 </a:t>
            </a:r>
            <a:r>
              <a:rPr lang="ko-KR" altLang="en-US" dirty="0"/>
              <a:t>이상 나올 확률이 매우 </a:t>
            </a:r>
            <a:r>
              <a:rPr lang="ko-KR" altLang="en-US" dirty="0" err="1"/>
              <a:t>작아보입니다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그러니 </a:t>
            </a:r>
            <a:r>
              <a:rPr lang="en-US" altLang="ko-KR" dirty="0"/>
              <a:t>16.7</a:t>
            </a:r>
            <a:r>
              <a:rPr lang="ko-KR" altLang="en-US" dirty="0"/>
              <a:t>은 매우 큰 값으로 판단이 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그리고 유의확률은 매우 작겠죠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그래서 두 변수 간에는 관계가 </a:t>
            </a:r>
            <a:r>
              <a:rPr lang="ko-KR" altLang="en-US" dirty="0" err="1"/>
              <a:t>있다라고</a:t>
            </a:r>
            <a:r>
              <a:rPr lang="ko-KR" altLang="en-US" dirty="0"/>
              <a:t> 결론을 낼 수 있을 겁니다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20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3078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성별에 따른 중요도가 관계가 있는지를 검정해보도록 </a:t>
            </a:r>
            <a:r>
              <a:rPr lang="ko-KR" altLang="en-US" dirty="0" err="1"/>
              <a:t>하겟습니다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원자료를 </a:t>
            </a:r>
            <a:r>
              <a:rPr lang="en-US" altLang="ko-KR" dirty="0"/>
              <a:t>SPSS </a:t>
            </a:r>
            <a:r>
              <a:rPr lang="ko-KR" altLang="en-US" dirty="0"/>
              <a:t>자료형식으로 코딩하였고요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&lt;</a:t>
            </a:r>
            <a:r>
              <a:rPr lang="ko-KR" altLang="en-US" dirty="0"/>
              <a:t>분석</a:t>
            </a:r>
            <a:r>
              <a:rPr lang="en-US" altLang="ko-KR" dirty="0"/>
              <a:t>&gt; </a:t>
            </a:r>
            <a:r>
              <a:rPr lang="ko-KR" altLang="en-US" dirty="0"/>
              <a:t>메뉴에서 </a:t>
            </a:r>
            <a:r>
              <a:rPr lang="en-US" altLang="ko-KR" dirty="0"/>
              <a:t>&lt;</a:t>
            </a:r>
            <a:r>
              <a:rPr lang="ko-KR" altLang="en-US" dirty="0"/>
              <a:t>기술통계</a:t>
            </a:r>
            <a:r>
              <a:rPr lang="en-US" altLang="ko-KR" dirty="0"/>
              <a:t>&gt;-&lt;</a:t>
            </a:r>
            <a:r>
              <a:rPr lang="ko-KR" altLang="en-US" dirty="0"/>
              <a:t>교차분석</a:t>
            </a:r>
            <a:r>
              <a:rPr lang="en-US" altLang="ko-KR" dirty="0"/>
              <a:t>&gt; </a:t>
            </a:r>
            <a:r>
              <a:rPr lang="ko-KR" altLang="en-US" dirty="0"/>
              <a:t>선택합니다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열변수를 무엇을 넣는가에 주의를 기울입니다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열변수는 기준이 되는 변수를 선택하는데요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여기서는 남녀별로 중요속성이 </a:t>
            </a:r>
            <a:r>
              <a:rPr lang="ko-KR" altLang="en-US" dirty="0" err="1"/>
              <a:t>다른가에</a:t>
            </a:r>
            <a:r>
              <a:rPr lang="ko-KR" altLang="en-US" dirty="0"/>
              <a:t> 관심을 가지므로 성별변수를 열에 위치합니다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중요속성은 행에 위치하고요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우측의 </a:t>
            </a:r>
            <a:r>
              <a:rPr lang="en-US" altLang="ko-KR" dirty="0"/>
              <a:t>&lt;</a:t>
            </a:r>
            <a:r>
              <a:rPr lang="ko-KR" altLang="en-US" dirty="0"/>
              <a:t>통계량</a:t>
            </a:r>
            <a:r>
              <a:rPr lang="en-US" altLang="ko-KR" dirty="0"/>
              <a:t>&gt;</a:t>
            </a:r>
            <a:r>
              <a:rPr lang="ko-KR" altLang="en-US" dirty="0"/>
              <a:t> 버튼을 누르고 </a:t>
            </a:r>
            <a:r>
              <a:rPr lang="ko-KR" altLang="en-US" dirty="0" err="1"/>
              <a:t>카이제곱을</a:t>
            </a:r>
            <a:r>
              <a:rPr lang="ko-KR" altLang="en-US" dirty="0"/>
              <a:t> 선택합니다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&lt;</a:t>
            </a:r>
            <a:r>
              <a:rPr lang="ko-KR" altLang="en-US" dirty="0"/>
              <a:t>계속</a:t>
            </a:r>
            <a:r>
              <a:rPr lang="en-US" altLang="ko-KR" dirty="0"/>
              <a:t>&gt; </a:t>
            </a:r>
            <a:r>
              <a:rPr lang="ko-KR" altLang="en-US" dirty="0"/>
              <a:t>누르고 교차분석 대화상자로 돌아가 </a:t>
            </a:r>
            <a:endParaRPr lang="en-US" altLang="ko-KR" dirty="0"/>
          </a:p>
          <a:p>
            <a:r>
              <a:rPr lang="en-US" altLang="ko-KR" dirty="0"/>
              <a:t>&lt;</a:t>
            </a:r>
            <a:r>
              <a:rPr lang="ko-KR" altLang="en-US" dirty="0"/>
              <a:t>셀</a:t>
            </a:r>
            <a:r>
              <a:rPr lang="en-US" altLang="ko-KR" dirty="0"/>
              <a:t>&gt; </a:t>
            </a:r>
            <a:r>
              <a:rPr lang="ko-KR" altLang="en-US" dirty="0"/>
              <a:t>버튼 눌러서</a:t>
            </a:r>
            <a:r>
              <a:rPr lang="en-US" altLang="ko-KR" dirty="0"/>
              <a:t> &lt;</a:t>
            </a:r>
            <a:r>
              <a:rPr lang="ko-KR" altLang="en-US" dirty="0"/>
              <a:t>기대빈도</a:t>
            </a:r>
            <a:r>
              <a:rPr lang="en-US" altLang="ko-KR" dirty="0"/>
              <a:t>&gt;</a:t>
            </a:r>
            <a:r>
              <a:rPr lang="ko-KR" altLang="en-US" dirty="0"/>
              <a:t>와 </a:t>
            </a:r>
            <a:r>
              <a:rPr lang="en-US" altLang="ko-KR" dirty="0"/>
              <a:t>&lt;</a:t>
            </a:r>
            <a:r>
              <a:rPr lang="ko-KR" altLang="en-US" dirty="0"/>
              <a:t>열</a:t>
            </a:r>
            <a:r>
              <a:rPr lang="en-US" altLang="ko-KR" dirty="0"/>
              <a:t>&gt;</a:t>
            </a:r>
            <a:r>
              <a:rPr lang="ko-KR" altLang="en-US" dirty="0"/>
              <a:t> 퍼센트에 체크합니다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21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2635025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결과로는 교차표와 </a:t>
            </a:r>
            <a:r>
              <a:rPr lang="ko-KR" altLang="en-US" dirty="0" err="1"/>
              <a:t>검정통계량표가</a:t>
            </a:r>
            <a:r>
              <a:rPr lang="ko-KR" altLang="en-US" dirty="0"/>
              <a:t> 나옵니다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교차표에는 </a:t>
            </a:r>
            <a:r>
              <a:rPr lang="ko-KR" altLang="en-US" dirty="0" err="1"/>
              <a:t>관측도수와</a:t>
            </a:r>
            <a:r>
              <a:rPr lang="ko-KR" altLang="en-US" dirty="0"/>
              <a:t> 기대빈도가 같이 표시되고 열 퍼센트도 표시됩니다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검정표에서 </a:t>
            </a:r>
            <a:r>
              <a:rPr lang="ko-KR" altLang="en-US" dirty="0" err="1"/>
              <a:t>통계량값은</a:t>
            </a:r>
            <a:r>
              <a:rPr lang="ko-KR" altLang="en-US" dirty="0"/>
              <a:t> </a:t>
            </a:r>
            <a:r>
              <a:rPr lang="en-US" altLang="ko-KR" dirty="0"/>
              <a:t>16.667</a:t>
            </a:r>
            <a:r>
              <a:rPr lang="ko-KR" altLang="en-US" dirty="0"/>
              <a:t>이고 이에 따른 유의확률</a:t>
            </a:r>
            <a:r>
              <a:rPr lang="en-US" altLang="ko-KR" dirty="0"/>
              <a:t>, p-</a:t>
            </a:r>
            <a:r>
              <a:rPr lang="ko-KR" altLang="en-US" dirty="0"/>
              <a:t>값은 </a:t>
            </a:r>
            <a:r>
              <a:rPr lang="en-US" altLang="ko-KR" dirty="0"/>
              <a:t>0.000</a:t>
            </a:r>
            <a:r>
              <a:rPr lang="ko-KR" altLang="en-US" dirty="0"/>
              <a:t>으로</a:t>
            </a:r>
            <a:r>
              <a:rPr lang="en-US" altLang="ko-KR" dirty="0"/>
              <a:t> </a:t>
            </a:r>
            <a:r>
              <a:rPr lang="ko-KR" altLang="en-US" dirty="0"/>
              <a:t>매우 작습니다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유의확률이 유의수준보다 작으므로 </a:t>
            </a:r>
            <a:r>
              <a:rPr lang="ko-KR" altLang="en-US" dirty="0" err="1"/>
              <a:t>귀무가설을</a:t>
            </a:r>
            <a:r>
              <a:rPr lang="ko-KR" altLang="en-US" dirty="0"/>
              <a:t> 기각하여</a:t>
            </a:r>
            <a:r>
              <a:rPr lang="en-US" altLang="ko-KR" dirty="0"/>
              <a:t>,</a:t>
            </a:r>
          </a:p>
          <a:p>
            <a:r>
              <a:rPr lang="ko-KR" altLang="en-US" dirty="0" err="1"/>
              <a:t>남녀간에</a:t>
            </a:r>
            <a:r>
              <a:rPr lang="ko-KR" altLang="en-US" dirty="0"/>
              <a:t> 선호하는 속성이 </a:t>
            </a:r>
            <a:r>
              <a:rPr lang="ko-KR" altLang="en-US" dirty="0" err="1"/>
              <a:t>다르다라는</a:t>
            </a:r>
            <a:r>
              <a:rPr lang="ko-KR" altLang="en-US" dirty="0"/>
              <a:t> 결론을 내린다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성별 변수와 선호속성 변수는 서로 관계가 있습니다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지금과 같이 </a:t>
            </a:r>
            <a:r>
              <a:rPr lang="en-US" altLang="ko-KR" dirty="0"/>
              <a:t>2X2 </a:t>
            </a:r>
            <a:r>
              <a:rPr lang="ko-KR" altLang="en-US" dirty="0"/>
              <a:t>교차표인 경우 </a:t>
            </a:r>
            <a:r>
              <a:rPr lang="ko-KR" altLang="en-US" dirty="0" err="1"/>
              <a:t>검정통계량</a:t>
            </a:r>
            <a:r>
              <a:rPr lang="ko-KR" altLang="en-US" dirty="0"/>
              <a:t> 표에 </a:t>
            </a:r>
            <a:r>
              <a:rPr lang="en-US" altLang="ko-KR" dirty="0"/>
              <a:t>Fisher</a:t>
            </a:r>
            <a:r>
              <a:rPr lang="ko-KR" altLang="en-US" dirty="0"/>
              <a:t>의 정확검정 값이 자동으로 출력되는데요</a:t>
            </a:r>
            <a:r>
              <a:rPr lang="en-US" altLang="ko-KR" dirty="0"/>
              <a:t>..</a:t>
            </a:r>
          </a:p>
          <a:p>
            <a:r>
              <a:rPr lang="en-US" altLang="ko-KR" dirty="0"/>
              <a:t>Pearson </a:t>
            </a:r>
            <a:r>
              <a:rPr lang="ko-KR" altLang="en-US" dirty="0" err="1"/>
              <a:t>카이제곱은</a:t>
            </a:r>
            <a:r>
              <a:rPr lang="ko-KR" altLang="en-US" dirty="0"/>
              <a:t> 근사분포를 이용한 검정이지만 </a:t>
            </a:r>
            <a:r>
              <a:rPr lang="en-US" altLang="ko-KR" dirty="0"/>
              <a:t>Fisher</a:t>
            </a:r>
            <a:r>
              <a:rPr lang="ko-KR" altLang="en-US" dirty="0"/>
              <a:t>의 통계량은 정확한 분포에 의해 유도됩니다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이는 다음 강의에서 자세히 </a:t>
            </a:r>
            <a:r>
              <a:rPr lang="ko-KR" altLang="en-US" dirty="0" err="1"/>
              <a:t>설명할겁니다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950265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두 번째 실습자료는 성별에 따른 이용하는 음식점 자료이다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앞에서와</a:t>
            </a:r>
            <a:r>
              <a:rPr lang="ko-KR" altLang="en-US" dirty="0"/>
              <a:t> 마찬가지로 </a:t>
            </a:r>
            <a:r>
              <a:rPr lang="ko-KR" altLang="en-US" dirty="0" err="1"/>
              <a:t>기술통게의</a:t>
            </a:r>
            <a:r>
              <a:rPr lang="ko-KR" altLang="en-US" dirty="0"/>
              <a:t> 교차분석 선택하고</a:t>
            </a:r>
            <a:endParaRPr lang="en-US" altLang="ko-KR" dirty="0"/>
          </a:p>
          <a:p>
            <a:r>
              <a:rPr lang="ko-KR" altLang="en-US" dirty="0" err="1"/>
              <a:t>기준되는</a:t>
            </a:r>
            <a:r>
              <a:rPr lang="ko-KR" altLang="en-US" dirty="0"/>
              <a:t> 열변수로는 성별변수</a:t>
            </a:r>
            <a:r>
              <a:rPr lang="en-US" altLang="ko-KR" dirty="0"/>
              <a:t>, </a:t>
            </a:r>
            <a:r>
              <a:rPr lang="ko-KR" altLang="en-US" dirty="0"/>
              <a:t>행변수는 </a:t>
            </a:r>
            <a:r>
              <a:rPr lang="ko-KR" altLang="en-US" dirty="0" err="1"/>
              <a:t>주로가는</a:t>
            </a:r>
            <a:r>
              <a:rPr lang="ko-KR" altLang="en-US" dirty="0"/>
              <a:t> 음식점을 위치하고</a:t>
            </a:r>
            <a:endParaRPr lang="en-US" altLang="ko-KR" dirty="0"/>
          </a:p>
          <a:p>
            <a:r>
              <a:rPr lang="ko-KR" altLang="en-US" dirty="0" err="1"/>
              <a:t>카이제곱</a:t>
            </a:r>
            <a:r>
              <a:rPr lang="ko-KR" altLang="en-US" dirty="0"/>
              <a:t> 통계량</a:t>
            </a:r>
            <a:r>
              <a:rPr lang="en-US" altLang="ko-KR" dirty="0"/>
              <a:t>, </a:t>
            </a:r>
            <a:r>
              <a:rPr lang="ko-KR" altLang="en-US" dirty="0" err="1"/>
              <a:t>열퍼센트</a:t>
            </a:r>
            <a:r>
              <a:rPr lang="ko-KR" altLang="en-US" dirty="0"/>
              <a:t> 등에 체크한다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23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7398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교차표</a:t>
            </a:r>
            <a:r>
              <a:rPr lang="ko-KR" altLang="en-US" dirty="0"/>
              <a:t> 결과를 보면 남자는 상대적으로 구내식당 이용자 비율이 높고 여자는 회사주변식당 이용비율이 높다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카이제곱</a:t>
            </a:r>
            <a:r>
              <a:rPr lang="ko-KR" altLang="en-US" dirty="0"/>
              <a:t> </a:t>
            </a:r>
            <a:r>
              <a:rPr lang="ko-KR" altLang="en-US" dirty="0" err="1"/>
              <a:t>검정통계량은</a:t>
            </a:r>
            <a:r>
              <a:rPr lang="ko-KR" altLang="en-US" dirty="0"/>
              <a:t> </a:t>
            </a:r>
            <a:r>
              <a:rPr lang="en-US" altLang="ko-KR" dirty="0"/>
              <a:t>8.00</a:t>
            </a:r>
            <a:r>
              <a:rPr lang="ko-KR" altLang="en-US" dirty="0"/>
              <a:t>이고 이때 유의확률은 </a:t>
            </a:r>
            <a:r>
              <a:rPr lang="en-US" altLang="ko-KR" dirty="0"/>
              <a:t>0.46</a:t>
            </a:r>
            <a:r>
              <a:rPr lang="ko-KR" altLang="en-US" dirty="0"/>
              <a:t>이므로 관계가 없다는 </a:t>
            </a:r>
            <a:r>
              <a:rPr lang="ko-KR" altLang="en-US" dirty="0" err="1"/>
              <a:t>귀무가설을</a:t>
            </a:r>
            <a:r>
              <a:rPr lang="ko-KR" altLang="en-US" dirty="0"/>
              <a:t> 기각한다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그러므로 성별에 따라 이용하는 식당에 차이가 있다고 판단한다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그런데 각주에 의하면 기대빈도가 </a:t>
            </a:r>
            <a:r>
              <a:rPr lang="en-US" altLang="ko-KR" dirty="0"/>
              <a:t>5</a:t>
            </a:r>
            <a:r>
              <a:rPr lang="ko-KR" altLang="en-US" dirty="0"/>
              <a:t>보다 작은 셀이 전체 셀의 </a:t>
            </a:r>
            <a:r>
              <a:rPr lang="en-US" altLang="ko-KR" dirty="0"/>
              <a:t>75%</a:t>
            </a:r>
            <a:r>
              <a:rPr lang="ko-KR" altLang="en-US" dirty="0"/>
              <a:t>가 되므로 </a:t>
            </a:r>
            <a:endParaRPr lang="en-US" altLang="ko-KR" dirty="0"/>
          </a:p>
          <a:p>
            <a:r>
              <a:rPr lang="ko-KR" altLang="en-US" dirty="0"/>
              <a:t>실제로는 </a:t>
            </a:r>
            <a:r>
              <a:rPr lang="en-US" altLang="ko-KR" dirty="0" err="1"/>
              <a:t>Peason</a:t>
            </a:r>
            <a:r>
              <a:rPr lang="ko-KR" altLang="en-US" dirty="0" err="1"/>
              <a:t>카이제곱통계량을</a:t>
            </a:r>
            <a:r>
              <a:rPr lang="ko-KR" altLang="en-US" dirty="0"/>
              <a:t> 사용할 수 없다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이렇게 </a:t>
            </a:r>
            <a:r>
              <a:rPr lang="en-US" altLang="ko-KR" dirty="0"/>
              <a:t>5</a:t>
            </a:r>
            <a:r>
              <a:rPr lang="ko-KR" altLang="en-US" dirty="0"/>
              <a:t>보다 작은 기대빈도를 갖는 셀이 </a:t>
            </a:r>
            <a:r>
              <a:rPr lang="en-US" altLang="ko-KR" dirty="0"/>
              <a:t>20%</a:t>
            </a:r>
            <a:r>
              <a:rPr lang="ko-KR" altLang="en-US" dirty="0"/>
              <a:t>를 또는 </a:t>
            </a:r>
            <a:r>
              <a:rPr lang="en-US" altLang="ko-KR" dirty="0"/>
              <a:t>25%</a:t>
            </a:r>
            <a:r>
              <a:rPr lang="ko-KR" altLang="en-US" dirty="0"/>
              <a:t>를 넘는 경우에는 다음장에서 소개하는 </a:t>
            </a:r>
            <a:endParaRPr lang="en-US" altLang="ko-KR" dirty="0"/>
          </a:p>
          <a:p>
            <a:r>
              <a:rPr lang="en-US" altLang="ko-KR" dirty="0"/>
              <a:t>Fisher</a:t>
            </a:r>
            <a:r>
              <a:rPr lang="ko-KR" altLang="en-US" dirty="0"/>
              <a:t>의 검정을 사용해야한다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24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2766893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영상에서는 교차분석에서 궁금해하는 문제 몇 개를 </a:t>
            </a:r>
            <a:r>
              <a:rPr lang="ko-KR" altLang="en-US" dirty="0" err="1"/>
              <a:t>풀고자합니다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25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140452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지금까지의 내용을 요약하면 다음과 같습니다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교차표를 일반적으로 표시하였습니다</a:t>
            </a:r>
            <a:r>
              <a:rPr lang="en-US" altLang="ko-KR" dirty="0"/>
              <a:t>. O</a:t>
            </a:r>
            <a:r>
              <a:rPr lang="ko-KR" altLang="en-US" dirty="0"/>
              <a:t>는 </a:t>
            </a:r>
            <a:r>
              <a:rPr lang="en-US" altLang="ko-KR" dirty="0"/>
              <a:t>Observation</a:t>
            </a:r>
            <a:r>
              <a:rPr lang="ko-KR" altLang="en-US" dirty="0"/>
              <a:t>의 </a:t>
            </a:r>
            <a:r>
              <a:rPr lang="en-US" altLang="ko-KR" dirty="0"/>
              <a:t>O</a:t>
            </a:r>
            <a:r>
              <a:rPr lang="ko-KR" altLang="en-US" dirty="0"/>
              <a:t>를</a:t>
            </a:r>
            <a:r>
              <a:rPr lang="en-US" altLang="ko-KR" dirty="0"/>
              <a:t> </a:t>
            </a:r>
            <a:r>
              <a:rPr lang="ko-KR" altLang="en-US" dirty="0"/>
              <a:t>뜻하고요</a:t>
            </a:r>
            <a:r>
              <a:rPr lang="en-US" altLang="ko-KR" dirty="0"/>
              <a:t>. E</a:t>
            </a:r>
            <a:r>
              <a:rPr lang="ko-KR" altLang="en-US" dirty="0"/>
              <a:t>는 </a:t>
            </a:r>
            <a:r>
              <a:rPr lang="en-US" altLang="ko-KR" dirty="0"/>
              <a:t>Expectation</a:t>
            </a:r>
            <a:r>
              <a:rPr lang="ko-KR" altLang="en-US" dirty="0"/>
              <a:t>의 </a:t>
            </a:r>
            <a:r>
              <a:rPr lang="en-US" altLang="ko-KR" dirty="0"/>
              <a:t>E</a:t>
            </a:r>
            <a:r>
              <a:rPr lang="ko-KR" altLang="en-US" dirty="0"/>
              <a:t>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관측도수와</a:t>
            </a:r>
            <a:r>
              <a:rPr lang="en-US" altLang="ko-KR" dirty="0"/>
              <a:t> </a:t>
            </a:r>
            <a:r>
              <a:rPr lang="ko-KR" altLang="en-US" dirty="0" err="1"/>
              <a:t>기대도수의</a:t>
            </a:r>
            <a:r>
              <a:rPr lang="ko-KR" altLang="en-US" dirty="0"/>
              <a:t> 차이를 제곱하고 그 값을 </a:t>
            </a:r>
            <a:r>
              <a:rPr lang="ko-KR" altLang="en-US" dirty="0" err="1"/>
              <a:t>기대도수로</a:t>
            </a:r>
            <a:r>
              <a:rPr lang="ko-KR" altLang="en-US" dirty="0"/>
              <a:t> 나눠준 값들을 더해준 것이 </a:t>
            </a:r>
            <a:r>
              <a:rPr lang="ko-KR" altLang="en-US" dirty="0" err="1"/>
              <a:t>카이제곱</a:t>
            </a:r>
            <a:r>
              <a:rPr lang="ko-KR" altLang="en-US" dirty="0"/>
              <a:t> 통계량입니다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행의 수와 열의 수에서 각각 하나씩 </a:t>
            </a:r>
            <a:r>
              <a:rPr lang="ko-KR" altLang="en-US" dirty="0" err="1"/>
              <a:t>빼준</a:t>
            </a:r>
            <a:r>
              <a:rPr lang="ko-KR" altLang="en-US" dirty="0"/>
              <a:t> 값을 곱한 것이 자유도가 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26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264572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 </a:t>
            </a:r>
            <a:r>
              <a:rPr lang="ko-KR" altLang="en-US" dirty="0" err="1"/>
              <a:t>카이제곱</a:t>
            </a:r>
            <a:r>
              <a:rPr lang="ko-KR" altLang="en-US" dirty="0"/>
              <a:t> 분포에 대하여 설명하겠습니다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표준정규분포를 따르는 확률변수들의 제곱합은 </a:t>
            </a:r>
            <a:r>
              <a:rPr lang="ko-KR" altLang="en-US" dirty="0" err="1"/>
              <a:t>카이제곱분포를</a:t>
            </a:r>
            <a:r>
              <a:rPr lang="ko-KR" altLang="en-US" dirty="0"/>
              <a:t> 따릅니다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예를들어</a:t>
            </a:r>
            <a:r>
              <a:rPr lang="ko-KR" altLang="en-US" dirty="0"/>
              <a:t> 정규분포에서 얻은 확률표본을 </a:t>
            </a:r>
            <a:r>
              <a:rPr lang="ko-KR" altLang="en-US" dirty="0" err="1"/>
              <a:t>표준화한뒤</a:t>
            </a:r>
            <a:r>
              <a:rPr lang="ko-KR" altLang="en-US" dirty="0"/>
              <a:t> 제곱하고 더해주면 </a:t>
            </a:r>
            <a:r>
              <a:rPr lang="ko-KR" altLang="en-US" dirty="0" err="1"/>
              <a:t>카이제곱분포를</a:t>
            </a:r>
            <a:r>
              <a:rPr lang="ko-KR" altLang="en-US" dirty="0"/>
              <a:t> 따릅니다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카이제곱통계량은</a:t>
            </a:r>
            <a:r>
              <a:rPr lang="ko-KR" altLang="en-US" dirty="0"/>
              <a:t> 분모가 분산의 </a:t>
            </a:r>
            <a:r>
              <a:rPr lang="ko-KR" altLang="en-US" dirty="0" err="1"/>
              <a:t>형태이어야하는데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 err="1"/>
              <a:t>카이제곱통계량의</a:t>
            </a:r>
            <a:r>
              <a:rPr lang="ko-KR" altLang="en-US" dirty="0"/>
              <a:t> 분포를 계산하기 위해 좀 더 간단한 빈도표를 예로 들겠습니다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n</a:t>
            </a:r>
            <a:r>
              <a:rPr lang="ko-KR" altLang="en-US" dirty="0"/>
              <a:t>번 시행해서 </a:t>
            </a:r>
            <a:r>
              <a:rPr lang="en-US" altLang="ko-KR" dirty="0"/>
              <a:t>n1</a:t>
            </a:r>
            <a:r>
              <a:rPr lang="ko-KR" altLang="en-US" dirty="0"/>
              <a:t>번 성공하고</a:t>
            </a:r>
            <a:r>
              <a:rPr lang="en-US" altLang="ko-KR" dirty="0"/>
              <a:t> n2</a:t>
            </a:r>
            <a:r>
              <a:rPr lang="ko-KR" altLang="en-US" dirty="0"/>
              <a:t>번 실패한 빈도표이다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성공횟수 은 이항분포를 따르므로 정규분포에 근사한다</a:t>
            </a:r>
            <a:r>
              <a:rPr lang="en-US" altLang="ko-KR" dirty="0"/>
              <a:t>. </a:t>
            </a:r>
            <a:r>
              <a:rPr lang="ko-KR" altLang="en-US" dirty="0"/>
              <a:t>이때 표준화해준 값은 표준정규분포에 근사하고</a:t>
            </a:r>
            <a:endParaRPr lang="en-US" altLang="ko-KR" dirty="0"/>
          </a:p>
          <a:p>
            <a:r>
              <a:rPr lang="ko-KR" altLang="en-US" dirty="0"/>
              <a:t>이의 제곱은 자유도가 </a:t>
            </a:r>
            <a:r>
              <a:rPr lang="en-US" altLang="ko-KR" dirty="0"/>
              <a:t>1</a:t>
            </a:r>
            <a:r>
              <a:rPr lang="ko-KR" altLang="en-US" dirty="0"/>
              <a:t>인 </a:t>
            </a:r>
            <a:r>
              <a:rPr lang="ko-KR" altLang="en-US" dirty="0" err="1"/>
              <a:t>카이제곱</a:t>
            </a:r>
            <a:r>
              <a:rPr lang="ko-KR" altLang="en-US" dirty="0"/>
              <a:t> 분포에 근사한다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성공확률을 </a:t>
            </a:r>
            <a:r>
              <a:rPr lang="en-US" altLang="ko-KR" dirty="0"/>
              <a:t>p1. </a:t>
            </a:r>
            <a:r>
              <a:rPr lang="ko-KR" altLang="en-US" dirty="0"/>
              <a:t>실패확률을 </a:t>
            </a:r>
            <a:r>
              <a:rPr lang="en-US" altLang="ko-KR" dirty="0"/>
              <a:t>p2</a:t>
            </a:r>
            <a:r>
              <a:rPr lang="ko-KR" altLang="en-US" dirty="0"/>
              <a:t>라 적고 이 값을 </a:t>
            </a:r>
            <a:r>
              <a:rPr lang="ko-KR" altLang="en-US" dirty="0" err="1"/>
              <a:t>풀어쓰면</a:t>
            </a:r>
            <a:r>
              <a:rPr lang="ko-KR" altLang="en-US" dirty="0"/>
              <a:t> 이와 같이 고칠 수 잇습니다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p1+p2=1</a:t>
            </a:r>
            <a:r>
              <a:rPr lang="ko-KR" altLang="en-US" dirty="0"/>
              <a:t>이라는 사실을 이용하여 정리하면 각 셀에서 </a:t>
            </a:r>
            <a:r>
              <a:rPr lang="ko-KR" altLang="en-US" dirty="0" err="1"/>
              <a:t>기대도수</a:t>
            </a:r>
            <a:r>
              <a:rPr lang="ko-KR" altLang="en-US" dirty="0"/>
              <a:t> </a:t>
            </a:r>
            <a:r>
              <a:rPr lang="ko-KR" altLang="en-US" dirty="0" err="1"/>
              <a:t>빼준</a:t>
            </a:r>
            <a:r>
              <a:rPr lang="ko-KR" altLang="en-US" dirty="0"/>
              <a:t> 것의 제곱을 </a:t>
            </a:r>
            <a:r>
              <a:rPr lang="ko-KR" altLang="en-US" dirty="0" err="1"/>
              <a:t>기대도수로</a:t>
            </a:r>
            <a:r>
              <a:rPr lang="ko-KR" altLang="en-US" dirty="0"/>
              <a:t> 나눠준 형태가 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27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236238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이산형 분포이기 때문에 유의수준을 정확히 </a:t>
            </a:r>
            <a:r>
              <a:rPr lang="ko-KR" altLang="en-US" dirty="0" err="1"/>
              <a:t>맞춰주기</a:t>
            </a:r>
            <a:r>
              <a:rPr lang="ko-KR" altLang="en-US" dirty="0"/>
              <a:t> 어렵다</a:t>
            </a:r>
            <a:r>
              <a:rPr lang="en-US" altLang="ko-KR" dirty="0"/>
              <a:t>. </a:t>
            </a:r>
            <a:r>
              <a:rPr lang="ko-KR" altLang="en-US" dirty="0"/>
              <a:t>그래서 보수적인 검정으로 취급 받는다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32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7229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다음과 설문조사문항을 보겠습니다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직장인들에게 점심식사를 어디에서 하는가를 묻는 </a:t>
            </a:r>
            <a:r>
              <a:rPr lang="ko-KR" altLang="en-US" dirty="0" err="1"/>
              <a:t>설문문항입니다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또한 음식점을 선택할 때 맛이나 가격 속성의 중요도에 대한 의견을 들었습니다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일단 문항 하나하나가 변수라는 것은 알고 계시죠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이 설문은 </a:t>
            </a:r>
            <a:r>
              <a:rPr lang="en-US" altLang="ko-KR" dirty="0"/>
              <a:t>4</a:t>
            </a:r>
            <a:r>
              <a:rPr lang="ko-KR" altLang="en-US" dirty="0"/>
              <a:t>개의 변수를 측정한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 변수들은 약간씩 다른 형태로 측정이 됩니다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1,2 </a:t>
            </a:r>
            <a:r>
              <a:rPr lang="ko-KR" altLang="en-US" dirty="0"/>
              <a:t>번 문항은 응답자의 답변이 항목으로 이루어지므로 </a:t>
            </a:r>
            <a:r>
              <a:rPr lang="ko-KR" altLang="en-US" dirty="0" err="1"/>
              <a:t>명목변수라고</a:t>
            </a:r>
            <a:r>
              <a:rPr lang="ko-KR" altLang="en-US" dirty="0"/>
              <a:t> 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3,4 </a:t>
            </a:r>
            <a:r>
              <a:rPr lang="ko-KR" altLang="en-US" dirty="0"/>
              <a:t>번 문항은 </a:t>
            </a:r>
            <a:r>
              <a:rPr lang="en-US" altLang="ko-KR" dirty="0"/>
              <a:t>1</a:t>
            </a:r>
            <a:r>
              <a:rPr lang="ko-KR" altLang="en-US" dirty="0"/>
              <a:t>점에서 </a:t>
            </a:r>
            <a:r>
              <a:rPr lang="en-US" altLang="ko-KR" dirty="0"/>
              <a:t>5</a:t>
            </a:r>
            <a:r>
              <a:rPr lang="ko-KR" altLang="en-US" dirty="0"/>
              <a:t>점까지 숫자를 부여한 </a:t>
            </a:r>
            <a:r>
              <a:rPr lang="ko-KR" altLang="en-US" dirty="0" err="1"/>
              <a:t>리커트</a:t>
            </a:r>
            <a:r>
              <a:rPr lang="ko-KR" altLang="en-US" dirty="0"/>
              <a:t> 척도로 측정이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이러한 </a:t>
            </a:r>
            <a:r>
              <a:rPr lang="ko-KR" altLang="en-US" dirty="0" err="1"/>
              <a:t>리커트</a:t>
            </a:r>
            <a:r>
              <a:rPr lang="ko-KR" altLang="en-US" dirty="0"/>
              <a:t> 척도는 중립점을 사용함으로써 </a:t>
            </a:r>
            <a:r>
              <a:rPr lang="ko-KR" altLang="en-US" dirty="0" err="1"/>
              <a:t>등간척도</a:t>
            </a:r>
            <a:r>
              <a:rPr lang="ko-KR" altLang="en-US" dirty="0"/>
              <a:t> 또는 구간척도가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구간척도는 계량척도로 </a:t>
            </a:r>
            <a:r>
              <a:rPr lang="ko-KR" altLang="en-US" dirty="0" err="1"/>
              <a:t>간주하게됩니다</a:t>
            </a:r>
            <a:r>
              <a:rPr lang="en-US" altLang="ko-KR" dirty="0"/>
              <a:t>.</a:t>
            </a:r>
            <a:r>
              <a:rPr lang="ko-KR" altLang="en-US" dirty="0"/>
              <a:t>  </a:t>
            </a:r>
            <a:endParaRPr lang="en-US" altLang="ko-KR" dirty="0"/>
          </a:p>
          <a:p>
            <a:r>
              <a:rPr lang="ko-KR" altLang="en-US" dirty="0"/>
              <a:t>명목척도는 빈도수로 측정이 되고요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구간척도는 평균이나 분산등의 계량적인 통계량 계산이 가능하죠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22709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여러분 기초통계학 시간에 가설이라는 것을 </a:t>
            </a:r>
            <a:r>
              <a:rPr lang="ko-KR" altLang="en-US" dirty="0" err="1"/>
              <a:t>들어보셨을</a:t>
            </a:r>
            <a:r>
              <a:rPr lang="ko-KR" altLang="en-US" dirty="0"/>
              <a:t> 겁니다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가설은 미지의 </a:t>
            </a:r>
            <a:r>
              <a:rPr lang="ko-KR" altLang="en-US" dirty="0" err="1"/>
              <a:t>모수에</a:t>
            </a:r>
            <a:r>
              <a:rPr lang="ko-KR" altLang="en-US" dirty="0"/>
              <a:t> 대한 </a:t>
            </a:r>
            <a:r>
              <a:rPr lang="ko-KR" altLang="en-US" dirty="0" err="1"/>
              <a:t>주장이다라는</a:t>
            </a:r>
            <a:r>
              <a:rPr lang="ko-KR" altLang="en-US" dirty="0"/>
              <a:t> 것이 가설에 대한 원론적 정의라고 할 수 있습니다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그러나 대부분의 가설은 변수 간의 관계를 규정한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중급통계 수준에서는 가설을 변수 간에 관계를 규정한 문장이라고 </a:t>
            </a:r>
            <a:r>
              <a:rPr lang="ko-KR" altLang="en-US" dirty="0" err="1"/>
              <a:t>생각하셔야합니다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예를 들어 이러한 설문을 통해 남녀 간에 이용하는 음식점이 </a:t>
            </a:r>
            <a:r>
              <a:rPr lang="ko-KR" altLang="en-US" dirty="0" err="1"/>
              <a:t>다르다라는</a:t>
            </a:r>
            <a:r>
              <a:rPr lang="ko-KR" altLang="en-US" dirty="0"/>
              <a:t> 사실을 입증하고 싶을 수 있죠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이건 변수 </a:t>
            </a:r>
            <a:r>
              <a:rPr lang="en-US" altLang="ko-KR" dirty="0"/>
              <a:t>1</a:t>
            </a:r>
            <a:r>
              <a:rPr lang="ko-KR" altLang="en-US" dirty="0"/>
              <a:t>과 </a:t>
            </a:r>
            <a:r>
              <a:rPr lang="en-US" altLang="ko-KR" dirty="0"/>
              <a:t>2</a:t>
            </a:r>
            <a:r>
              <a:rPr lang="ko-KR" altLang="en-US" dirty="0"/>
              <a:t>의 관계를 보는 것입니다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또한 남녀 간에 맛에 대한 중요도가 다르다고 주장할 수도 있겠죠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이것은 변수 </a:t>
            </a:r>
            <a:r>
              <a:rPr lang="en-US" altLang="ko-KR" dirty="0"/>
              <a:t>1</a:t>
            </a:r>
            <a:r>
              <a:rPr lang="ko-KR" altLang="en-US" dirty="0"/>
              <a:t>과 </a:t>
            </a:r>
            <a:r>
              <a:rPr lang="en-US" altLang="ko-KR" dirty="0"/>
              <a:t>3</a:t>
            </a:r>
            <a:r>
              <a:rPr lang="ko-KR" altLang="en-US" dirty="0"/>
              <a:t>의 관계를 보는 것입니다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14442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 err="1"/>
              <a:t>통계초보자들은</a:t>
            </a:r>
            <a:r>
              <a:rPr lang="ko-KR" altLang="en-US" dirty="0"/>
              <a:t> 가설을 검정하기 위해 어떤 분석방법을 쓸 것인가 고민을 합니다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여기에 약간의 규칙이 있습니다</a:t>
            </a:r>
            <a:r>
              <a:rPr lang="en-US" altLang="ko-KR" dirty="0"/>
              <a:t>.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비교하는 변수의 형태에 따라 우리가 분석하는 방법이 다릅니다</a:t>
            </a:r>
            <a:r>
              <a:rPr lang="en-US" altLang="ko-KR" dirty="0"/>
              <a:t>.</a:t>
            </a:r>
            <a:endParaRPr lang="ko-KR" altLang="en-US" dirty="0"/>
          </a:p>
          <a:p>
            <a:r>
              <a:rPr lang="ko-KR" altLang="en-US" dirty="0"/>
              <a:t>먼저 명목변수 대 </a:t>
            </a:r>
            <a:r>
              <a:rPr lang="ko-KR" altLang="en-US" dirty="0" err="1"/>
              <a:t>명목변수입니다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앞의 설문에서 </a:t>
            </a:r>
            <a:r>
              <a:rPr lang="en-US" altLang="ko-KR" dirty="0"/>
              <a:t>1</a:t>
            </a:r>
            <a:r>
              <a:rPr lang="ko-KR" altLang="en-US" dirty="0"/>
              <a:t>번 성별변수와 </a:t>
            </a:r>
            <a:r>
              <a:rPr lang="en-US" altLang="ko-KR" dirty="0"/>
              <a:t>2</a:t>
            </a:r>
            <a:r>
              <a:rPr lang="ko-KR" altLang="en-US" dirty="0"/>
              <a:t>번 이용하는 음식점변수의 관계입니다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가설은 남녀 간에 이용하는 음심적이 </a:t>
            </a:r>
            <a:r>
              <a:rPr lang="ko-KR" altLang="en-US" dirty="0" err="1"/>
              <a:t>다른가가</a:t>
            </a:r>
            <a:r>
              <a:rPr lang="ko-KR" altLang="en-US" dirty="0"/>
              <a:t> </a:t>
            </a:r>
            <a:r>
              <a:rPr lang="ko-KR" altLang="en-US" dirty="0" err="1"/>
              <a:t>될테고요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이런 경우에는 교차분석을 사용합니다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04168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다음은 명목변수 대 </a:t>
            </a:r>
            <a:r>
              <a:rPr lang="ko-KR" altLang="en-US" dirty="0" err="1"/>
              <a:t>계량변수입니다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앞의 설문에서 </a:t>
            </a:r>
            <a:r>
              <a:rPr lang="en-US" altLang="ko-KR" dirty="0"/>
              <a:t>1</a:t>
            </a:r>
            <a:r>
              <a:rPr lang="ko-KR" altLang="en-US" dirty="0"/>
              <a:t>번 성별변수와 </a:t>
            </a:r>
            <a:r>
              <a:rPr lang="en-US" altLang="ko-KR" dirty="0"/>
              <a:t>3</a:t>
            </a:r>
            <a:r>
              <a:rPr lang="ko-KR" altLang="en-US" dirty="0"/>
              <a:t>번 맛 중요도 변수를 비교합니다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가설은 </a:t>
            </a:r>
            <a:r>
              <a:rPr lang="ko-KR" altLang="en-US" dirty="0" err="1"/>
              <a:t>남녀간에</a:t>
            </a:r>
            <a:r>
              <a:rPr lang="ko-KR" altLang="en-US" dirty="0"/>
              <a:t> 음식점 </a:t>
            </a:r>
            <a:r>
              <a:rPr lang="ko-KR" altLang="en-US" dirty="0" err="1"/>
              <a:t>선택시</a:t>
            </a:r>
            <a:r>
              <a:rPr lang="ko-KR" altLang="en-US" dirty="0"/>
              <a:t> 맛 중요도가 </a:t>
            </a:r>
            <a:r>
              <a:rPr lang="ko-KR" altLang="en-US" dirty="0" err="1"/>
              <a:t>다른가</a:t>
            </a:r>
            <a:r>
              <a:rPr lang="ko-KR" altLang="en-US" dirty="0"/>
              <a:t> 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또 </a:t>
            </a:r>
            <a:r>
              <a:rPr lang="en-US" altLang="ko-KR" dirty="0"/>
              <a:t>2</a:t>
            </a:r>
            <a:r>
              <a:rPr lang="ko-KR" altLang="en-US" dirty="0"/>
              <a:t>번과 </a:t>
            </a:r>
            <a:r>
              <a:rPr lang="en-US" altLang="ko-KR" dirty="0"/>
              <a:t>4</a:t>
            </a:r>
            <a:r>
              <a:rPr lang="ko-KR" altLang="en-US" dirty="0"/>
              <a:t>번을 비교한다면 </a:t>
            </a:r>
            <a:endParaRPr lang="en-US" altLang="ko-KR" dirty="0"/>
          </a:p>
          <a:p>
            <a:r>
              <a:rPr lang="ko-KR" altLang="en-US" dirty="0"/>
              <a:t>자주 이용하는 음식점에 따라 가격중요도가 </a:t>
            </a:r>
            <a:r>
              <a:rPr lang="ko-KR" altLang="en-US" dirty="0" err="1"/>
              <a:t>다른가</a:t>
            </a:r>
            <a:r>
              <a:rPr lang="ko-KR" altLang="en-US" dirty="0"/>
              <a:t> 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명목변수 대 계량변수를 분석할 때는 평균비교를 사용합니다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17153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마지막으로</a:t>
            </a:r>
            <a:r>
              <a:rPr lang="en-US" altLang="ko-KR" dirty="0"/>
              <a:t> </a:t>
            </a:r>
            <a:r>
              <a:rPr lang="ko-KR" altLang="en-US" dirty="0"/>
              <a:t>계량변수 대 계량변수의 관계입니다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앞의 설문에서 음식점 </a:t>
            </a:r>
            <a:r>
              <a:rPr lang="ko-KR" altLang="en-US" dirty="0" err="1"/>
              <a:t>선택시</a:t>
            </a:r>
            <a:r>
              <a:rPr lang="ko-KR" altLang="en-US" dirty="0"/>
              <a:t> 맛 중요도와 가격중요도를 비교하는 것이죠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가설은 맛중요도가 높으면 가격중요도가 낮은가 정도가 될 수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이런 경우에는 상관분석으로 분석을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78968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다시 요약하면 이렇습니다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명목 대 명목은 교차분석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계량 대 계량은 상관분석</a:t>
            </a:r>
            <a:r>
              <a:rPr lang="en-US" altLang="ko-KR" dirty="0"/>
              <a:t>. &lt;click&gt;</a:t>
            </a:r>
          </a:p>
          <a:p>
            <a:r>
              <a:rPr lang="ko-KR" altLang="en-US" dirty="0"/>
              <a:t>명목 대 계량은 평균비교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이렇게 우리가 분석하고자 하는 내용이 변수 간의 관련성이라면</a:t>
            </a:r>
            <a:endParaRPr lang="en-US" altLang="ko-KR" dirty="0"/>
          </a:p>
          <a:p>
            <a:r>
              <a:rPr lang="ko-KR" altLang="en-US" dirty="0"/>
              <a:t>선택된 변수의 측도에 따라서 분석법도 결정이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이걸 기억하시면 좀 더 쉽게 적절한 통계분석을 실행할 수 있을 것입니다</a:t>
            </a:r>
            <a:r>
              <a:rPr lang="en-US" altLang="ko-KR" dirty="0"/>
              <a:t>.</a:t>
            </a:r>
            <a:endParaRPr lang="ko-KR" altLang="en-US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434950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이 영상에서는 두 명목변수 간에 관계에 대하여 분석합니다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그러므로 교차분석을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가설은 두 명목변수가 관계가 있는지</a:t>
            </a:r>
            <a:r>
              <a:rPr lang="en-US" altLang="ko-KR" dirty="0"/>
              <a:t>,</a:t>
            </a:r>
            <a:r>
              <a:rPr lang="ko-KR" altLang="en-US" dirty="0"/>
              <a:t> 없는지를 서술한 문장입니다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귀무가설</a:t>
            </a:r>
            <a:r>
              <a:rPr lang="en-US" altLang="ko-KR" dirty="0"/>
              <a:t>, </a:t>
            </a:r>
            <a:r>
              <a:rPr lang="ko-KR" altLang="en-US" dirty="0"/>
              <a:t>즉 영가설에는 조사 전에 알 수 있는 사실로 관계가 없다</a:t>
            </a:r>
            <a:r>
              <a:rPr lang="en-US" altLang="ko-KR" dirty="0"/>
              <a:t>, </a:t>
            </a:r>
            <a:r>
              <a:rPr lang="ko-KR" altLang="en-US" dirty="0"/>
              <a:t>차이가 없다</a:t>
            </a:r>
            <a:r>
              <a:rPr lang="en-US" altLang="ko-KR" dirty="0"/>
              <a:t>, 0</a:t>
            </a:r>
            <a:r>
              <a:rPr lang="ko-KR" altLang="en-US" dirty="0"/>
              <a:t>이다</a:t>
            </a:r>
            <a:r>
              <a:rPr lang="en-US" altLang="ko-KR" dirty="0"/>
              <a:t>, </a:t>
            </a:r>
            <a:r>
              <a:rPr lang="ko-KR" altLang="en-US" dirty="0"/>
              <a:t>변화 없다 등이 들어갑니다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대립가설</a:t>
            </a:r>
            <a:r>
              <a:rPr lang="en-US" altLang="ko-KR" dirty="0"/>
              <a:t>, </a:t>
            </a:r>
            <a:r>
              <a:rPr lang="ko-KR" altLang="en-US" dirty="0"/>
              <a:t>즉 연구가설에는 조사후에 입증하고자 하는 사실로 관계가 있다</a:t>
            </a:r>
            <a:r>
              <a:rPr lang="en-US" altLang="ko-KR" dirty="0"/>
              <a:t>, </a:t>
            </a:r>
            <a:r>
              <a:rPr lang="ko-KR" altLang="en-US" dirty="0"/>
              <a:t>차이가 있다</a:t>
            </a:r>
            <a:r>
              <a:rPr lang="en-US" altLang="ko-KR" dirty="0"/>
              <a:t>, 0</a:t>
            </a:r>
            <a:r>
              <a:rPr lang="ko-KR" altLang="en-US" dirty="0"/>
              <a:t>이 아니다</a:t>
            </a:r>
            <a:r>
              <a:rPr lang="en-US" altLang="ko-KR" dirty="0"/>
              <a:t>, </a:t>
            </a:r>
            <a:r>
              <a:rPr lang="ko-KR" altLang="en-US" dirty="0"/>
              <a:t>변화가 있다 등이 포함됩니다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앞의 설문에서는 </a:t>
            </a:r>
            <a:r>
              <a:rPr lang="ko-KR" altLang="en-US" dirty="0" err="1"/>
              <a:t>귀무가설이</a:t>
            </a:r>
            <a:r>
              <a:rPr lang="ko-KR" altLang="en-US" dirty="0"/>
              <a:t> </a:t>
            </a:r>
            <a:r>
              <a:rPr lang="ko-KR" altLang="en-US" dirty="0" err="1"/>
              <a:t>남녀간에</a:t>
            </a:r>
            <a:r>
              <a:rPr lang="ko-KR" altLang="en-US" dirty="0"/>
              <a:t> 이용하는 식당 형태가 차이가 없다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또는 성별변수와 식당이용행태는 서로 독립이다가 된다</a:t>
            </a:r>
            <a:r>
              <a:rPr lang="en-US" altLang="ko-KR" dirty="0"/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검정을 하는 수학적인 과정을 생략하고 우리는 </a:t>
            </a:r>
            <a:r>
              <a:rPr lang="ko-KR" altLang="en-US" dirty="0" err="1"/>
              <a:t>카이제곱검정에</a:t>
            </a:r>
            <a:r>
              <a:rPr lang="ko-KR" altLang="en-US" dirty="0"/>
              <a:t> 의해 구해진  </a:t>
            </a:r>
            <a:r>
              <a:rPr lang="en-US" altLang="ko-KR" dirty="0"/>
              <a:t>p-</a:t>
            </a:r>
            <a:r>
              <a:rPr lang="ko-KR" altLang="en-US" dirty="0"/>
              <a:t>값을 해석할 수 있으면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유의확률은 </a:t>
            </a:r>
            <a:r>
              <a:rPr lang="ko-KR" altLang="en-US" dirty="0" err="1"/>
              <a:t>귀무가설이</a:t>
            </a:r>
            <a:r>
              <a:rPr lang="ko-KR" altLang="en-US" dirty="0"/>
              <a:t> 사실일 때 현재와 같은 결과가 나올 확률이기 때문에</a:t>
            </a:r>
            <a:endParaRPr lang="en-US" altLang="ko-KR" dirty="0"/>
          </a:p>
          <a:p>
            <a:r>
              <a:rPr lang="ko-KR" altLang="en-US" dirty="0"/>
              <a:t>이 값이 작으면 이 확률의 가정인 </a:t>
            </a:r>
            <a:r>
              <a:rPr lang="ko-KR" altLang="en-US" dirty="0" err="1"/>
              <a:t>귀무가설이</a:t>
            </a:r>
            <a:r>
              <a:rPr lang="ko-KR" altLang="en-US" dirty="0"/>
              <a:t> 사실이다가 부정되는 것입니다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예를 들어 유의확률이 </a:t>
            </a:r>
            <a:r>
              <a:rPr lang="en-US" altLang="ko-KR" dirty="0"/>
              <a:t>0.03</a:t>
            </a:r>
            <a:r>
              <a:rPr lang="ko-KR" altLang="en-US" dirty="0"/>
              <a:t>으로 계산되어지면 유의수준 </a:t>
            </a:r>
            <a:r>
              <a:rPr lang="en-US" altLang="ko-KR" dirty="0"/>
              <a:t>5%</a:t>
            </a:r>
            <a:r>
              <a:rPr lang="ko-KR" altLang="en-US" dirty="0"/>
              <a:t>일 때 </a:t>
            </a:r>
            <a:r>
              <a:rPr lang="ko-KR" altLang="en-US" dirty="0" err="1"/>
              <a:t>쉬무가설을</a:t>
            </a:r>
            <a:r>
              <a:rPr lang="ko-KR" altLang="en-US" dirty="0"/>
              <a:t> 기각하여 </a:t>
            </a:r>
            <a:endParaRPr lang="en-US" altLang="ko-KR" dirty="0"/>
          </a:p>
          <a:p>
            <a:r>
              <a:rPr lang="ko-KR" altLang="en-US" dirty="0"/>
              <a:t>두 </a:t>
            </a:r>
            <a:r>
              <a:rPr lang="ko-KR" altLang="en-US" dirty="0" err="1"/>
              <a:t>변수간에는</a:t>
            </a:r>
            <a:r>
              <a:rPr lang="ko-KR" altLang="en-US" dirty="0"/>
              <a:t> </a:t>
            </a:r>
            <a:r>
              <a:rPr lang="ko-KR" altLang="en-US" dirty="0" err="1"/>
              <a:t>관게가</a:t>
            </a:r>
            <a:r>
              <a:rPr lang="ko-KR" altLang="en-US" dirty="0"/>
              <a:t> </a:t>
            </a:r>
            <a:r>
              <a:rPr lang="ko-KR" altLang="en-US" dirty="0" err="1"/>
              <a:t>있다라고</a:t>
            </a:r>
            <a:r>
              <a:rPr lang="ko-KR" altLang="en-US" dirty="0"/>
              <a:t> 결론을 내립니다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E8F1DC1-177A-4C66-9848-E05FEF612082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67408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B9E5F7-E021-4571-AFBD-117350E038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9276538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6B387C-8421-4DBF-9F29-9BADA8D4B9AA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630601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72B545-C64B-4F5C-8769-EB6C5140381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045482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D5753B-F04B-4F5E-BCEF-726ACA2E8D6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79943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2CACEF-7031-4465-B1E6-4F363F75760C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963661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A15F52-AA59-4897-8081-B80B4192933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164566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C67A44-7FBD-4304-9C3C-60DC1DD318A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663790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A54BB46-2D6B-4139-B95A-E0DF143A66C5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218656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56F429-1585-4A10-B075-1FF80999DD57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091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24E56-C337-46A4-ACE6-0F6106287901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060486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30DEB4-95C3-40F9-99E4-3398D8A2B7EB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204849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6FD1F60-6FB8-4DCF-8B89-50AA98DDD5C4}" type="slidenum">
              <a:rPr lang="en-US" altLang="ko-KR" smtClean="0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245770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36" r:id="rId1"/>
    <p:sldLayoutId id="2147484137" r:id="rId2"/>
    <p:sldLayoutId id="2147484138" r:id="rId3"/>
    <p:sldLayoutId id="2147484139" r:id="rId4"/>
    <p:sldLayoutId id="2147484140" r:id="rId5"/>
    <p:sldLayoutId id="2147484141" r:id="rId6"/>
    <p:sldLayoutId id="2147484142" r:id="rId7"/>
    <p:sldLayoutId id="2147484143" r:id="rId8"/>
    <p:sldLayoutId id="2147484144" r:id="rId9"/>
    <p:sldLayoutId id="2147484145" r:id="rId10"/>
    <p:sldLayoutId id="2147484146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7599C77-678C-4BCA-BE53-96D835997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7"/>
          <a:stretch/>
        </p:blipFill>
        <p:spPr>
          <a:xfrm>
            <a:off x="23664" y="7723"/>
            <a:ext cx="12144672" cy="6850277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04C42B1-4515-4761-8ADD-B982DB049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520" y="2452414"/>
            <a:ext cx="9144000" cy="1953171"/>
          </a:xfrm>
        </p:spPr>
        <p:txBody>
          <a:bodyPr>
            <a:normAutofit/>
          </a:bodyPr>
          <a:lstStyle/>
          <a:p>
            <a:r>
              <a:rPr lang="ko-KR" altLang="en-US" sz="11500" b="1" dirty="0">
                <a:solidFill>
                  <a:schemeClr val="bg1"/>
                </a:solidFill>
              </a:rPr>
              <a:t>교차분석</a:t>
            </a:r>
            <a:r>
              <a:rPr lang="en-US" altLang="ko-KR" sz="11500" b="1" dirty="0">
                <a:solidFill>
                  <a:schemeClr val="bg1"/>
                </a:solidFill>
              </a:rPr>
              <a:t>1</a:t>
            </a:r>
            <a:endParaRPr lang="ko-KR" altLang="en-US" sz="115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616D7-DEE0-497F-86C9-FC9E5D644D94}"/>
              </a:ext>
            </a:extLst>
          </p:cNvPr>
          <p:cNvSpPr txBox="1"/>
          <p:nvPr/>
        </p:nvSpPr>
        <p:spPr>
          <a:xfrm>
            <a:off x="6096000" y="5013176"/>
            <a:ext cx="4466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n-ea"/>
              </a:rPr>
              <a:t>SPSS, </a:t>
            </a:r>
            <a:r>
              <a:rPr lang="ko-KR" altLang="en-US" sz="3600" b="1" dirty="0" err="1">
                <a:solidFill>
                  <a:schemeClr val="bg1"/>
                </a:solidFill>
                <a:latin typeface="+mn-ea"/>
              </a:rPr>
              <a:t>카이제곱</a:t>
            </a:r>
            <a:r>
              <a:rPr lang="en-US" altLang="ko-KR" sz="36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3600" b="1" dirty="0">
                <a:solidFill>
                  <a:schemeClr val="bg1"/>
                </a:solidFill>
                <a:latin typeface="+mn-ea"/>
              </a:rPr>
              <a:t>검정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9936" y="358547"/>
            <a:ext cx="10010600" cy="1012178"/>
          </a:xfrm>
          <a:solidFill>
            <a:srgbClr val="FFFF99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2800" b="1" dirty="0"/>
              <a:t>연구문제</a:t>
            </a:r>
            <a:r>
              <a:rPr lang="en-US" altLang="ko-KR" sz="2800" b="1" dirty="0"/>
              <a:t>&gt; </a:t>
            </a:r>
            <a:r>
              <a:rPr lang="ko-KR" altLang="en-US" sz="2800" b="1" dirty="0"/>
              <a:t>남녀 간에 스마트폰 구입시 디자인과 가격 속성에 </a:t>
            </a:r>
            <a:br>
              <a:rPr lang="en-US" altLang="ko-KR" sz="2800" b="1" dirty="0"/>
            </a:br>
            <a:r>
              <a:rPr lang="en-US" altLang="ko-KR" sz="2800" b="1" dirty="0"/>
              <a:t>                     </a:t>
            </a:r>
            <a:r>
              <a:rPr lang="ko-KR" altLang="en-US" sz="2800" b="1" dirty="0"/>
              <a:t>대한 중요도가 </a:t>
            </a:r>
            <a:r>
              <a:rPr lang="ko-KR" altLang="en-US" sz="2800" b="1" dirty="0" err="1"/>
              <a:t>다른지</a:t>
            </a:r>
            <a:r>
              <a:rPr lang="ko-KR" altLang="en-US" sz="2800" b="1" dirty="0"/>
              <a:t> 알고 싶다</a:t>
            </a:r>
          </a:p>
        </p:txBody>
      </p:sp>
      <p:graphicFrame>
        <p:nvGraphicFramePr>
          <p:cNvPr id="24625" name="Group 49">
            <a:extLst>
              <a:ext uri="{FF2B5EF4-FFF2-40B4-BE49-F238E27FC236}">
                <a16:creationId xmlns:a16="http://schemas.microsoft.com/office/drawing/2014/main" id="{CECBD167-843A-45E5-94ED-4752AEC22A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2247026"/>
              </p:ext>
            </p:extLst>
          </p:nvPr>
        </p:nvGraphicFramePr>
        <p:xfrm>
          <a:off x="909936" y="3573016"/>
          <a:ext cx="4392489" cy="1663701"/>
        </p:xfrm>
        <a:graphic>
          <a:graphicData uri="http://schemas.openxmlformats.org/drawingml/2006/table">
            <a:tbl>
              <a:tblPr/>
              <a:tblGrid>
                <a:gridCol w="146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디자인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가격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30" name="Group 54">
            <a:extLst>
              <a:ext uri="{FF2B5EF4-FFF2-40B4-BE49-F238E27FC236}">
                <a16:creationId xmlns:a16="http://schemas.microsoft.com/office/drawing/2014/main" id="{96FC1762-C907-4991-ACE5-43CC7DF0E95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42162285"/>
              </p:ext>
            </p:extLst>
          </p:nvPr>
        </p:nvGraphicFramePr>
        <p:xfrm>
          <a:off x="6456041" y="3573016"/>
          <a:ext cx="4464495" cy="1616075"/>
        </p:xfrm>
        <a:graphic>
          <a:graphicData uri="http://schemas.openxmlformats.org/drawingml/2006/table">
            <a:tbl>
              <a:tblPr/>
              <a:tblGrid>
                <a:gridCol w="1488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디자인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909937" y="1844824"/>
            <a:ext cx="4392488" cy="15841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09600" indent="-6096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Q1: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제품구입시 중요하게 생각하는 속성은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디자인  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가격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605C117F-7B35-44DA-9CDB-DD8818FAE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040" y="1844824"/>
            <a:ext cx="4464496" cy="15841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09600" indent="-6096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Q2: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제품구입시 다음속성에 대하여 얼마나 중요하게 생각하는가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디자인  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(1..2..3..4..5)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가격   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(1..2..3..4..5)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6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46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6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21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9936" y="358547"/>
            <a:ext cx="10010600" cy="1012178"/>
          </a:xfrm>
          <a:solidFill>
            <a:srgbClr val="FFFF99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2800" b="1" dirty="0"/>
              <a:t>연구문제</a:t>
            </a:r>
            <a:r>
              <a:rPr lang="en-US" altLang="ko-KR" sz="2800" b="1" dirty="0"/>
              <a:t>&gt; </a:t>
            </a:r>
            <a:r>
              <a:rPr lang="ko-KR" altLang="en-US" sz="2800" b="1" dirty="0"/>
              <a:t>남녀 간에 스마트폰 구입시 디자인과 가격 속성에 </a:t>
            </a:r>
            <a:br>
              <a:rPr lang="en-US" altLang="ko-KR" sz="2800" b="1" dirty="0"/>
            </a:br>
            <a:r>
              <a:rPr lang="en-US" altLang="ko-KR" sz="2800" b="1" dirty="0"/>
              <a:t>                     </a:t>
            </a:r>
            <a:r>
              <a:rPr lang="ko-KR" altLang="en-US" sz="2800" b="1" dirty="0"/>
              <a:t>대한 중요도가 </a:t>
            </a:r>
            <a:r>
              <a:rPr lang="ko-KR" altLang="en-US" sz="2800" b="1" dirty="0" err="1"/>
              <a:t>다른지</a:t>
            </a:r>
            <a:r>
              <a:rPr lang="ko-KR" altLang="en-US" sz="2800" b="1" dirty="0"/>
              <a:t> 알고 싶다</a:t>
            </a:r>
          </a:p>
        </p:txBody>
      </p:sp>
      <p:graphicFrame>
        <p:nvGraphicFramePr>
          <p:cNvPr id="24625" name="Group 49">
            <a:extLst>
              <a:ext uri="{FF2B5EF4-FFF2-40B4-BE49-F238E27FC236}">
                <a16:creationId xmlns:a16="http://schemas.microsoft.com/office/drawing/2014/main" id="{CECBD167-843A-45E5-94ED-4752AEC22A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936459271"/>
              </p:ext>
            </p:extLst>
          </p:nvPr>
        </p:nvGraphicFramePr>
        <p:xfrm>
          <a:off x="909936" y="3573016"/>
          <a:ext cx="4392489" cy="1663701"/>
        </p:xfrm>
        <a:graphic>
          <a:graphicData uri="http://schemas.openxmlformats.org/drawingml/2006/table">
            <a:tbl>
              <a:tblPr/>
              <a:tblGrid>
                <a:gridCol w="146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디자인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가격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630" name="Group 54">
            <a:extLst>
              <a:ext uri="{FF2B5EF4-FFF2-40B4-BE49-F238E27FC236}">
                <a16:creationId xmlns:a16="http://schemas.microsoft.com/office/drawing/2014/main" id="{96FC1762-C907-4991-ACE5-43CC7DF0E95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47087605"/>
              </p:ext>
            </p:extLst>
          </p:nvPr>
        </p:nvGraphicFramePr>
        <p:xfrm>
          <a:off x="6456041" y="3573016"/>
          <a:ext cx="4464495" cy="1616075"/>
        </p:xfrm>
        <a:graphic>
          <a:graphicData uri="http://schemas.openxmlformats.org/drawingml/2006/table">
            <a:tbl>
              <a:tblPr/>
              <a:tblGrid>
                <a:gridCol w="1488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81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81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디자인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6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가격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909937" y="1844824"/>
            <a:ext cx="4392488" cy="15841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09600" indent="-6096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Q1: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제품구입시 중요하게 생각하는 속성은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디자인  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가격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Rectangle 45">
            <a:extLst>
              <a:ext uri="{FF2B5EF4-FFF2-40B4-BE49-F238E27FC236}">
                <a16:creationId xmlns:a16="http://schemas.microsoft.com/office/drawing/2014/main" id="{605C117F-7B35-44DA-9CDB-DD8818FAE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56040" y="1844824"/>
            <a:ext cx="4464496" cy="15841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09600" indent="-6096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Q2: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제품구입시 다음속성에 대하여 얼마나 중요하게 생각하는가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1. 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디자인  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(1..2..3..4..5)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2. </a:t>
            </a: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가격   </a:t>
            </a: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(1..2..3..4..5)</a:t>
            </a:r>
          </a:p>
        </p:txBody>
      </p:sp>
      <p:sp>
        <p:nvSpPr>
          <p:cNvPr id="8" name="AutoShape 41">
            <a:extLst>
              <a:ext uri="{FF2B5EF4-FFF2-40B4-BE49-F238E27FC236}">
                <a16:creationId xmlns:a16="http://schemas.microsoft.com/office/drawing/2014/main" id="{10C92034-6798-429C-8227-663491F98B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283" y="2420107"/>
            <a:ext cx="1727313" cy="720601"/>
          </a:xfrm>
          <a:prstGeom prst="wedgeEllipseCallout">
            <a:avLst>
              <a:gd name="adj1" fmla="val -64170"/>
              <a:gd name="adj2" fmla="val 2875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명목측도</a:t>
            </a:r>
          </a:p>
        </p:txBody>
      </p:sp>
      <p:sp>
        <p:nvSpPr>
          <p:cNvPr id="9" name="AutoShape 42">
            <a:extLst>
              <a:ext uri="{FF2B5EF4-FFF2-40B4-BE49-F238E27FC236}">
                <a16:creationId xmlns:a16="http://schemas.microsoft.com/office/drawing/2014/main" id="{CE624122-72F2-4377-8749-736F126345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84432" y="2618619"/>
            <a:ext cx="1728192" cy="720601"/>
          </a:xfrm>
          <a:prstGeom prst="wedgeEllipseCallout">
            <a:avLst>
              <a:gd name="adj1" fmla="val -63842"/>
              <a:gd name="adj2" fmla="val -14512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계량척도</a:t>
            </a:r>
          </a:p>
        </p:txBody>
      </p:sp>
      <p:sp>
        <p:nvSpPr>
          <p:cNvPr id="10" name="AutoShape 41">
            <a:extLst>
              <a:ext uri="{FF2B5EF4-FFF2-40B4-BE49-F238E27FC236}">
                <a16:creationId xmlns:a16="http://schemas.microsoft.com/office/drawing/2014/main" id="{CC37F224-1F35-4811-9ECB-4A33024CD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5596" y="3789040"/>
            <a:ext cx="1368152" cy="864096"/>
          </a:xfrm>
          <a:prstGeom prst="wedgeEllipseCallout">
            <a:avLst>
              <a:gd name="adj1" fmla="val -63020"/>
              <a:gd name="adj2" fmla="val 12671"/>
            </a:avLst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빈도수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counts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1" name="AutoShape 41">
            <a:extLst>
              <a:ext uri="{FF2B5EF4-FFF2-40B4-BE49-F238E27FC236}">
                <a16:creationId xmlns:a16="http://schemas.microsoft.com/office/drawing/2014/main" id="{051CF269-C8AF-47BE-95FA-F8E76ED92F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6520" y="3789040"/>
            <a:ext cx="1368152" cy="864096"/>
          </a:xfrm>
          <a:prstGeom prst="wedgeEllipseCallout">
            <a:avLst>
              <a:gd name="adj1" fmla="val -63020"/>
              <a:gd name="adj2" fmla="val 12671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평균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mean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16987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909936" y="358547"/>
            <a:ext cx="10082608" cy="1012178"/>
          </a:xfrm>
          <a:solidFill>
            <a:srgbClr val="FFFF99"/>
          </a:solidFill>
          <a:ln>
            <a:solidFill>
              <a:srgbClr val="FFC000"/>
            </a:solidFill>
          </a:ln>
        </p:spPr>
        <p:txBody>
          <a:bodyPr rtlCol="0">
            <a:normAutofit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2800" b="1" dirty="0"/>
              <a:t>연구문제</a:t>
            </a:r>
            <a:r>
              <a:rPr lang="en-US" altLang="ko-KR" sz="2800" b="1" dirty="0"/>
              <a:t>&gt; </a:t>
            </a:r>
            <a:r>
              <a:rPr lang="ko-KR" altLang="en-US" sz="2800" b="1" dirty="0"/>
              <a:t>남녀 간에 스마트폰 구입시 디자인과 가격 속성에 </a:t>
            </a:r>
            <a:br>
              <a:rPr lang="en-US" altLang="ko-KR" sz="2800" b="1" dirty="0"/>
            </a:br>
            <a:r>
              <a:rPr lang="en-US" altLang="ko-KR" sz="2800" b="1" dirty="0"/>
              <a:t>                     </a:t>
            </a:r>
            <a:r>
              <a:rPr lang="ko-KR" altLang="en-US" sz="2800" b="1" dirty="0"/>
              <a:t>대한 중요도가 </a:t>
            </a:r>
            <a:r>
              <a:rPr lang="ko-KR" altLang="en-US" sz="2800" b="1" dirty="0" err="1"/>
              <a:t>다른지</a:t>
            </a:r>
            <a:r>
              <a:rPr lang="ko-KR" altLang="en-US" sz="2800" b="1" dirty="0"/>
              <a:t> 알고 싶다</a:t>
            </a:r>
          </a:p>
        </p:txBody>
      </p:sp>
      <p:graphicFrame>
        <p:nvGraphicFramePr>
          <p:cNvPr id="24625" name="Group 49">
            <a:extLst>
              <a:ext uri="{FF2B5EF4-FFF2-40B4-BE49-F238E27FC236}">
                <a16:creationId xmlns:a16="http://schemas.microsoft.com/office/drawing/2014/main" id="{CECBD167-843A-45E5-94ED-4752AEC22A77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710824098"/>
              </p:ext>
            </p:extLst>
          </p:nvPr>
        </p:nvGraphicFramePr>
        <p:xfrm>
          <a:off x="909936" y="3573016"/>
          <a:ext cx="4392489" cy="1663701"/>
        </p:xfrm>
        <a:graphic>
          <a:graphicData uri="http://schemas.openxmlformats.org/drawingml/2006/table">
            <a:tbl>
              <a:tblPr/>
              <a:tblGrid>
                <a:gridCol w="146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41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81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남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여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168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디자인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20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30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39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가격</a:t>
                      </a:r>
                    </a:p>
                  </a:txBody>
                  <a:tcPr marT="45697" marB="4569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40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</a:t>
                      </a:r>
                    </a:p>
                  </a:txBody>
                  <a:tcPr marT="45697" marB="4569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4621" name="Rectangle 45"/>
          <p:cNvSpPr>
            <a:spLocks noChangeArrowheads="1"/>
          </p:cNvSpPr>
          <p:nvPr/>
        </p:nvSpPr>
        <p:spPr bwMode="auto">
          <a:xfrm>
            <a:off x="909937" y="1844824"/>
            <a:ext cx="4392488" cy="1584176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marL="609600" indent="-6096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990600" indent="-5334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Q1: </a:t>
            </a:r>
            <a:r>
              <a:rPr lang="ko-KR" altLang="en-US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제품구입시 중요하게 생각하는 속성은</a:t>
            </a:r>
            <a:r>
              <a:rPr lang="en-US" altLang="ko-KR" sz="20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?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디자인  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r>
              <a:rPr lang="ko-KR" altLang="en-US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가격</a:t>
            </a:r>
          </a:p>
          <a:p>
            <a:pPr lvl="1" eaLnBrk="1" hangingPunct="1">
              <a:lnSpc>
                <a:spcPct val="100000"/>
              </a:lnSpc>
              <a:spcBef>
                <a:spcPct val="20000"/>
              </a:spcBef>
              <a:buFontTx/>
              <a:buAutoNum type="arabicPeriod"/>
            </a:pP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0" name="AutoShape 41">
            <a:extLst>
              <a:ext uri="{FF2B5EF4-FFF2-40B4-BE49-F238E27FC236}">
                <a16:creationId xmlns:a16="http://schemas.microsoft.com/office/drawing/2014/main" id="{CC37F224-1F35-4811-9ECB-4A33024CD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3952" y="3573016"/>
            <a:ext cx="1368152" cy="1224136"/>
          </a:xfrm>
          <a:prstGeom prst="wedgeEllipseCallout">
            <a:avLst>
              <a:gd name="adj1" fmla="val -63020"/>
              <a:gd name="adj2" fmla="val 12671"/>
            </a:avLst>
          </a:prstGeom>
          <a:solidFill>
            <a:srgbClr val="FFC000"/>
          </a:solidFill>
          <a:ln w="9525">
            <a:solidFill>
              <a:srgbClr val="FFC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1800" dirty="0" err="1">
                <a:latin typeface="맑은 고딕" panose="020B0503020000020004" pitchFamily="50" charset="-127"/>
                <a:ea typeface="맑은 고딕" panose="020B0503020000020004" pitchFamily="50" charset="-127"/>
              </a:rPr>
              <a:t>교차표</a:t>
            </a:r>
            <a:endParaRPr lang="en-US" altLang="ko-KR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Cross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ko-KR" sz="1800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Table</a:t>
            </a:r>
            <a:endParaRPr lang="ko-KR" altLang="en-US" sz="18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3FE82F5C-EE13-4DE5-A1BA-E516A55E36A3}"/>
              </a:ext>
            </a:extLst>
          </p:cNvPr>
          <p:cNvGrpSpPr/>
          <p:nvPr/>
        </p:nvGrpSpPr>
        <p:grpSpPr>
          <a:xfrm>
            <a:off x="7536160" y="2996952"/>
            <a:ext cx="3097831" cy="720080"/>
            <a:chOff x="7536160" y="2996952"/>
            <a:chExt cx="3097831" cy="720080"/>
          </a:xfrm>
        </p:grpSpPr>
        <p:sp>
          <p:nvSpPr>
            <p:cNvPr id="5" name="화살표: 오른쪽 4">
              <a:extLst>
                <a:ext uri="{FF2B5EF4-FFF2-40B4-BE49-F238E27FC236}">
                  <a16:creationId xmlns:a16="http://schemas.microsoft.com/office/drawing/2014/main" id="{A2CA4BC0-E847-47E3-A7D9-31C5E4DC4618}"/>
                </a:ext>
              </a:extLst>
            </p:cNvPr>
            <p:cNvSpPr/>
            <p:nvPr/>
          </p:nvSpPr>
          <p:spPr>
            <a:xfrm>
              <a:off x="7536160" y="2996952"/>
              <a:ext cx="864096" cy="7200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F08EB7A-F0F6-4CFC-8F24-267FD372C148}"/>
                </a:ext>
              </a:extLst>
            </p:cNvPr>
            <p:cNvSpPr txBox="1"/>
            <p:nvPr/>
          </p:nvSpPr>
          <p:spPr>
            <a:xfrm>
              <a:off x="8807850" y="3064604"/>
              <a:ext cx="1826141" cy="584775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3200" b="1" dirty="0">
                  <a:solidFill>
                    <a:schemeClr val="bg1"/>
                  </a:solidFill>
                </a:rPr>
                <a:t>교차분석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666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83432" y="599281"/>
            <a:ext cx="2665412" cy="2181225"/>
          </a:xfrm>
        </p:spPr>
        <p:txBody>
          <a:bodyPr/>
          <a:lstStyle/>
          <a:p>
            <a:r>
              <a:rPr lang="ko-KR" altLang="en-US" dirty="0"/>
              <a:t>교차표의 해석</a:t>
            </a:r>
            <a:endParaRPr lang="en-US" altLang="ko-KR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idx="1"/>
          </p:nvPr>
        </p:nvSpPr>
        <p:spPr>
          <a:xfrm>
            <a:off x="4007768" y="599281"/>
            <a:ext cx="6696744" cy="1944762"/>
          </a:xfrm>
        </p:spPr>
        <p:txBody>
          <a:bodyPr rtlCol="0">
            <a:normAutofit fontScale="85000" lnSpcReduction="10000"/>
          </a:bodyPr>
          <a:lstStyle/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dirty="0"/>
              <a:t>성별로 비율</a:t>
            </a:r>
            <a:r>
              <a:rPr lang="en-US" altLang="ko-KR" dirty="0"/>
              <a:t>(percent)</a:t>
            </a:r>
            <a:r>
              <a:rPr lang="ko-KR" altLang="en-US" dirty="0"/>
              <a:t>을 구하여 보면</a:t>
            </a:r>
            <a:r>
              <a:rPr lang="en-US" altLang="ko-KR" dirty="0"/>
              <a:t>(</a:t>
            </a:r>
            <a:r>
              <a:rPr lang="ko-KR" altLang="en-US" dirty="0"/>
              <a:t>열 퍼센트</a:t>
            </a:r>
            <a:r>
              <a:rPr lang="en-US" altLang="ko-KR" dirty="0"/>
              <a:t>)</a:t>
            </a:r>
            <a:endParaRPr lang="ko-KR" altLang="en-US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dirty="0"/>
              <a:t>비율의 균형을 파악</a:t>
            </a:r>
            <a:endParaRPr lang="en-US" altLang="ko-KR" dirty="0"/>
          </a:p>
          <a:p>
            <a:pPr fontAlgn="auto">
              <a:lnSpc>
                <a:spcPct val="120000"/>
              </a:lnSpc>
              <a:spcAft>
                <a:spcPts val="0"/>
              </a:spcAft>
              <a:defRPr/>
            </a:pPr>
            <a:r>
              <a:rPr lang="ko-KR" altLang="en-US" dirty="0"/>
              <a:t>남자는 가격이 중요한 사람이 </a:t>
            </a:r>
            <a:r>
              <a:rPr lang="en-US" altLang="ko-KR" dirty="0"/>
              <a:t>67%</a:t>
            </a:r>
            <a:r>
              <a:rPr lang="ko-KR" altLang="en-US" dirty="0"/>
              <a:t>인데 반하여 여자는 가격을 선택한 사람이 </a:t>
            </a:r>
            <a:r>
              <a:rPr lang="en-US" altLang="ko-KR" dirty="0"/>
              <a:t>25%</a:t>
            </a:r>
            <a:endParaRPr lang="ko-KR" altLang="en-US" dirty="0"/>
          </a:p>
        </p:txBody>
      </p:sp>
      <p:graphicFrame>
        <p:nvGraphicFramePr>
          <p:cNvPr id="2140" name="Group 92">
            <a:extLst>
              <a:ext uri="{FF2B5EF4-FFF2-40B4-BE49-F238E27FC236}">
                <a16:creationId xmlns:a16="http://schemas.microsoft.com/office/drawing/2014/main" id="{289063B8-2025-45A0-8963-8025E04D7D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0981802"/>
              </p:ext>
            </p:extLst>
          </p:nvPr>
        </p:nvGraphicFramePr>
        <p:xfrm>
          <a:off x="4367808" y="2708920"/>
          <a:ext cx="5745162" cy="261733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916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2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16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47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</a:t>
                      </a: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성별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중요 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남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여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2815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디자인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20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30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가격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40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10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9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합계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60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40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5" marB="45705" anchor="ctr" horzOverflow="overflow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243" name="Oval 80"/>
          <p:cNvSpPr>
            <a:spLocks noChangeArrowheads="1"/>
          </p:cNvSpPr>
          <p:nvPr/>
        </p:nvSpPr>
        <p:spPr bwMode="auto">
          <a:xfrm>
            <a:off x="692944" y="311151"/>
            <a:ext cx="2808288" cy="2757487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E7AE2F-C5FB-42C3-8D1C-3A04BC3607BA}"/>
              </a:ext>
            </a:extLst>
          </p:cNvPr>
          <p:cNvSpPr txBox="1"/>
          <p:nvPr/>
        </p:nvSpPr>
        <p:spPr>
          <a:xfrm>
            <a:off x="7104112" y="3395748"/>
            <a:ext cx="1056700" cy="1866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ko-KR" sz="2400" dirty="0">
                <a:solidFill>
                  <a:srgbClr val="0070C0"/>
                </a:solidFill>
              </a:rPr>
              <a:t>(33%)</a:t>
            </a:r>
          </a:p>
          <a:p>
            <a:pPr>
              <a:lnSpc>
                <a:spcPts val="4800"/>
              </a:lnSpc>
            </a:pPr>
            <a:r>
              <a:rPr lang="en-US" altLang="ko-KR" sz="2400" dirty="0">
                <a:solidFill>
                  <a:srgbClr val="0070C0"/>
                </a:solidFill>
              </a:rPr>
              <a:t>(67%)</a:t>
            </a:r>
          </a:p>
          <a:p>
            <a:pPr>
              <a:lnSpc>
                <a:spcPts val="4800"/>
              </a:lnSpc>
            </a:pPr>
            <a:r>
              <a:rPr lang="en-US" altLang="ko-KR" sz="2400" dirty="0">
                <a:solidFill>
                  <a:srgbClr val="0070C0"/>
                </a:solidFill>
              </a:rPr>
              <a:t>(100%)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AFAADD-848B-4F19-9A0A-05C051758816}"/>
              </a:ext>
            </a:extLst>
          </p:cNvPr>
          <p:cNvSpPr txBox="1"/>
          <p:nvPr/>
        </p:nvSpPr>
        <p:spPr>
          <a:xfrm>
            <a:off x="9027388" y="3395747"/>
            <a:ext cx="1056700" cy="18663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ko-KR" sz="2400" dirty="0">
                <a:solidFill>
                  <a:srgbClr val="0070C0"/>
                </a:solidFill>
              </a:rPr>
              <a:t>(75%)</a:t>
            </a:r>
          </a:p>
          <a:p>
            <a:pPr>
              <a:lnSpc>
                <a:spcPts val="4800"/>
              </a:lnSpc>
            </a:pPr>
            <a:r>
              <a:rPr lang="en-US" altLang="ko-KR" sz="2400" dirty="0">
                <a:solidFill>
                  <a:srgbClr val="0070C0"/>
                </a:solidFill>
              </a:rPr>
              <a:t>(25%)</a:t>
            </a:r>
          </a:p>
          <a:p>
            <a:pPr>
              <a:lnSpc>
                <a:spcPts val="4800"/>
              </a:lnSpc>
            </a:pPr>
            <a:r>
              <a:rPr lang="en-US" altLang="ko-KR" sz="2400" dirty="0">
                <a:solidFill>
                  <a:srgbClr val="0070C0"/>
                </a:solidFill>
              </a:rPr>
              <a:t>(100%)</a:t>
            </a:r>
            <a:endParaRPr lang="ko-KR" altLang="en-US" sz="2400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8386" y="549276"/>
            <a:ext cx="2665413" cy="218122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3600" dirty="0"/>
              <a:t>비교하는 </a:t>
            </a:r>
            <a:br>
              <a:rPr lang="en-US" altLang="ko-KR" sz="3600" dirty="0"/>
            </a:br>
            <a:r>
              <a:rPr lang="ko-KR" altLang="en-US" sz="3600" dirty="0"/>
              <a:t>기준 설정</a:t>
            </a:r>
            <a:endParaRPr lang="en-US" altLang="ko-KR" sz="3600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223792" y="549277"/>
            <a:ext cx="6192688" cy="107952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400" dirty="0"/>
              <a:t>차이가 없다면 원래 자료의 모양은</a:t>
            </a:r>
            <a:r>
              <a:rPr lang="en-US" altLang="ko-KR" sz="2400" dirty="0"/>
              <a:t>?</a:t>
            </a:r>
          </a:p>
          <a:p>
            <a:pPr>
              <a:lnSpc>
                <a:spcPct val="100000"/>
              </a:lnSpc>
            </a:pPr>
            <a:r>
              <a:rPr lang="ko-KR" altLang="en-US" sz="2400" dirty="0"/>
              <a:t>수학적 판단의 기준은</a:t>
            </a:r>
            <a:r>
              <a:rPr lang="en-US" altLang="ko-KR" sz="2400" dirty="0"/>
              <a:t>?</a:t>
            </a:r>
          </a:p>
        </p:txBody>
      </p:sp>
      <p:graphicFrame>
        <p:nvGraphicFramePr>
          <p:cNvPr id="30724" name="Group 4">
            <a:extLst>
              <a:ext uri="{FF2B5EF4-FFF2-40B4-BE49-F238E27FC236}">
                <a16:creationId xmlns:a16="http://schemas.microsoft.com/office/drawing/2014/main" id="{E3F2D050-5038-4D14-9D39-957EBFBA57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9548538"/>
              </p:ext>
            </p:extLst>
          </p:nvPr>
        </p:nvGraphicFramePr>
        <p:xfrm>
          <a:off x="4367808" y="1916832"/>
          <a:ext cx="6409183" cy="280828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1375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8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9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67750">
                  <a:extLst>
                    <a:ext uri="{9D8B030D-6E8A-4147-A177-3AD203B41FA5}">
                      <a16:colId xmlns:a16="http://schemas.microsoft.com/office/drawing/2014/main" val="671162533"/>
                    </a:ext>
                  </a:extLst>
                </a:gridCol>
              </a:tblGrid>
              <a:tr h="8315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</a:t>
                      </a: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성별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선택 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47" marR="91447" marT="45705" marB="45705" anchor="ctr" horzOverflow="overflow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남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47" marR="91447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여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47" marR="91447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합계</a:t>
                      </a:r>
                    </a:p>
                  </a:txBody>
                  <a:tcPr marL="91447" marR="91447" marT="45705" marB="45705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972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디자인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47" marR="91447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</a:txBody>
                  <a:tcPr marL="91447" marR="91447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</a:txBody>
                  <a:tcPr marL="91447" marR="91447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</a:p>
                  </a:txBody>
                  <a:tcPr marL="91447" marR="91447" marT="45705" marB="45705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5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가격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47" marR="91447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</a:txBody>
                  <a:tcPr marL="91447" marR="91447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?</a:t>
                      </a:r>
                    </a:p>
                  </a:txBody>
                  <a:tcPr marL="91447" marR="91447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50</a:t>
                      </a:r>
                    </a:p>
                  </a:txBody>
                  <a:tcPr marL="91447" marR="91447" marT="45705" marB="45705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35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합계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47" marR="91447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60(100%)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47" marR="91447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40(100%)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1447" marR="91447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100</a:t>
                      </a:r>
                    </a:p>
                  </a:txBody>
                  <a:tcPr marL="91447" marR="91447" marT="45705" marB="45705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272" name="Oval 30"/>
          <p:cNvSpPr>
            <a:spLocks noChangeArrowheads="1"/>
          </p:cNvSpPr>
          <p:nvPr/>
        </p:nvSpPr>
        <p:spPr bwMode="auto">
          <a:xfrm>
            <a:off x="779461" y="188914"/>
            <a:ext cx="2860675" cy="2808287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D61F5713-518D-4F19-98BF-EF17558C6E2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27448" y="548680"/>
            <a:ext cx="2880319" cy="1440160"/>
          </a:xfrm>
          <a:solidFill>
            <a:srgbClr val="FFFF66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 algn="l" eaLnBrk="1" hangingPunct="1"/>
            <a:r>
              <a:rPr lang="ko-KR" altLang="en-US" sz="3200" dirty="0"/>
              <a:t>이론 파트에서 알아야할 내용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A44911A3-EE38-46A5-89CB-EF8664E954A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943872" y="548680"/>
            <a:ext cx="6003582" cy="4408636"/>
          </a:xfrm>
        </p:spPr>
        <p:txBody>
          <a:bodyPr/>
          <a:lstStyle/>
          <a:p>
            <a:pPr eaLnBrk="1" hangingPunct="1"/>
            <a:r>
              <a:rPr lang="ko-KR" altLang="en-US" dirty="0"/>
              <a:t>조건부확률</a:t>
            </a:r>
            <a:r>
              <a:rPr lang="en-US" altLang="ko-KR" dirty="0"/>
              <a:t>(</a:t>
            </a:r>
            <a:r>
              <a:rPr lang="en-US" altLang="ko-KR" dirty="0">
                <a:latin typeface="Times New Roman" panose="02020603050405020304" pitchFamily="18" charset="0"/>
              </a:rPr>
              <a:t>Conditional Probability)</a:t>
            </a:r>
          </a:p>
          <a:p>
            <a:pPr lvl="1" eaLnBrk="1" hangingPunct="1"/>
            <a:r>
              <a:rPr lang="en-US" altLang="ko-KR" dirty="0" err="1">
                <a:latin typeface="Times New Roman" panose="02020603050405020304" pitchFamily="18" charset="0"/>
              </a:rPr>
              <a:t>Pr</a:t>
            </a:r>
            <a:r>
              <a:rPr lang="en-US" altLang="ko-KR" dirty="0">
                <a:latin typeface="Times New Roman" panose="02020603050405020304" pitchFamily="18" charset="0"/>
              </a:rPr>
              <a:t>(B|A) = </a:t>
            </a:r>
            <a:r>
              <a:rPr lang="en-US" altLang="ko-KR" dirty="0" err="1">
                <a:latin typeface="Times New Roman" panose="02020603050405020304" pitchFamily="18" charset="0"/>
              </a:rPr>
              <a:t>Pr</a:t>
            </a:r>
            <a:r>
              <a:rPr lang="en-US" altLang="ko-KR" dirty="0">
                <a:latin typeface="Times New Roman" panose="02020603050405020304" pitchFamily="18" charset="0"/>
              </a:rPr>
              <a:t>(A∩B)/</a:t>
            </a:r>
            <a:r>
              <a:rPr lang="en-US" altLang="ko-KR" dirty="0" err="1">
                <a:latin typeface="Times New Roman" panose="02020603050405020304" pitchFamily="18" charset="0"/>
              </a:rPr>
              <a:t>Pr</a:t>
            </a:r>
            <a:r>
              <a:rPr lang="en-US" altLang="ko-KR" dirty="0">
                <a:latin typeface="Times New Roman" panose="02020603050405020304" pitchFamily="18" charset="0"/>
              </a:rPr>
              <a:t>(A)</a:t>
            </a:r>
            <a:endParaRPr lang="en-US" altLang="ko-KR" dirty="0"/>
          </a:p>
          <a:p>
            <a:pPr eaLnBrk="1" hangingPunct="1"/>
            <a:endParaRPr lang="en-US" altLang="ko-KR" dirty="0"/>
          </a:p>
          <a:p>
            <a:pPr eaLnBrk="1" hangingPunct="1"/>
            <a:r>
              <a:rPr lang="ko-KR" altLang="en-US" dirty="0"/>
              <a:t>교집합의 확률</a:t>
            </a:r>
            <a:endParaRPr lang="en-US" altLang="ko-KR" dirty="0"/>
          </a:p>
          <a:p>
            <a:pPr lvl="1"/>
            <a:r>
              <a:rPr lang="en-US" altLang="ko-KR" dirty="0" err="1">
                <a:latin typeface="Times New Roman" panose="02020603050405020304" pitchFamily="18" charset="0"/>
              </a:rPr>
              <a:t>Pr</a:t>
            </a:r>
            <a:r>
              <a:rPr lang="en-US" altLang="ko-KR" dirty="0">
                <a:latin typeface="Times New Roman" panose="02020603050405020304" pitchFamily="18" charset="0"/>
              </a:rPr>
              <a:t>(A∩B)= </a:t>
            </a:r>
            <a:r>
              <a:rPr lang="en-US" altLang="ko-KR" dirty="0" err="1">
                <a:latin typeface="Times New Roman" panose="02020603050405020304" pitchFamily="18" charset="0"/>
              </a:rPr>
              <a:t>Pr</a:t>
            </a:r>
            <a:r>
              <a:rPr lang="en-US" altLang="ko-KR" dirty="0">
                <a:latin typeface="Times New Roman" panose="02020603050405020304" pitchFamily="18" charset="0"/>
              </a:rPr>
              <a:t>(A)</a:t>
            </a:r>
            <a:r>
              <a:rPr lang="en-US" altLang="ko-KR" dirty="0" err="1">
                <a:latin typeface="Times New Roman" panose="02020603050405020304" pitchFamily="18" charset="0"/>
              </a:rPr>
              <a:t>Pr</a:t>
            </a:r>
            <a:r>
              <a:rPr lang="en-US" altLang="ko-KR" dirty="0">
                <a:latin typeface="Times New Roman" panose="02020603050405020304" pitchFamily="18" charset="0"/>
              </a:rPr>
              <a:t>(B|A)</a:t>
            </a:r>
          </a:p>
          <a:p>
            <a:pPr lvl="1"/>
            <a:endParaRPr lang="en-US" altLang="ko-KR" dirty="0"/>
          </a:p>
          <a:p>
            <a:r>
              <a:rPr lang="ko-KR" altLang="en-US" dirty="0"/>
              <a:t>사건 </a:t>
            </a:r>
            <a:r>
              <a:rPr lang="en-US" altLang="ko-KR" dirty="0"/>
              <a:t>A</a:t>
            </a:r>
            <a:r>
              <a:rPr lang="ko-KR" altLang="en-US" dirty="0"/>
              <a:t>와 </a:t>
            </a:r>
            <a:r>
              <a:rPr lang="en-US" altLang="ko-KR" dirty="0"/>
              <a:t>B</a:t>
            </a:r>
            <a:r>
              <a:rPr lang="ko-KR" altLang="en-US" dirty="0"/>
              <a:t>가 서로 독립이면</a:t>
            </a:r>
          </a:p>
          <a:p>
            <a:pPr lvl="1"/>
            <a:r>
              <a:rPr lang="en-US" altLang="ko-KR" dirty="0" err="1">
                <a:latin typeface="Times New Roman" panose="02020603050405020304" pitchFamily="18" charset="0"/>
              </a:rPr>
              <a:t>Pr</a:t>
            </a:r>
            <a:r>
              <a:rPr lang="en-US" altLang="ko-KR" dirty="0">
                <a:latin typeface="Times New Roman" panose="02020603050405020304" pitchFamily="18" charset="0"/>
              </a:rPr>
              <a:t>(A|B)=</a:t>
            </a:r>
            <a:r>
              <a:rPr lang="en-US" altLang="ko-KR" dirty="0" err="1">
                <a:latin typeface="Times New Roman" panose="02020603050405020304" pitchFamily="18" charset="0"/>
              </a:rPr>
              <a:t>Pr</a:t>
            </a:r>
            <a:r>
              <a:rPr lang="en-US" altLang="ko-KR" dirty="0">
                <a:latin typeface="Times New Roman" panose="02020603050405020304" pitchFamily="18" charset="0"/>
              </a:rPr>
              <a:t>(A)</a:t>
            </a:r>
          </a:p>
          <a:p>
            <a:pPr lvl="1"/>
            <a:r>
              <a:rPr lang="en-US" altLang="ko-KR" dirty="0" err="1">
                <a:latin typeface="Times New Roman" panose="02020603050405020304" pitchFamily="18" charset="0"/>
              </a:rPr>
              <a:t>Pr</a:t>
            </a:r>
            <a:r>
              <a:rPr lang="en-US" altLang="ko-KR" dirty="0">
                <a:latin typeface="Times New Roman" panose="02020603050405020304" pitchFamily="18" charset="0"/>
              </a:rPr>
              <a:t>(B|A)=</a:t>
            </a:r>
            <a:r>
              <a:rPr lang="en-US" altLang="ko-KR" dirty="0" err="1">
                <a:latin typeface="Times New Roman" panose="02020603050405020304" pitchFamily="18" charset="0"/>
              </a:rPr>
              <a:t>Pr</a:t>
            </a:r>
            <a:r>
              <a:rPr lang="en-US" altLang="ko-KR" dirty="0">
                <a:latin typeface="Times New Roman" panose="02020603050405020304" pitchFamily="18" charset="0"/>
              </a:rPr>
              <a:t>(B)</a:t>
            </a:r>
            <a:endParaRPr lang="en-US" altLang="ko-KR" dirty="0"/>
          </a:p>
          <a:p>
            <a:pPr lvl="1"/>
            <a:r>
              <a:rPr lang="en-US" altLang="ko-KR" dirty="0" err="1">
                <a:latin typeface="Times New Roman" panose="02020603050405020304" pitchFamily="18" charset="0"/>
              </a:rPr>
              <a:t>Pr</a:t>
            </a:r>
            <a:r>
              <a:rPr lang="en-US" altLang="ko-KR" dirty="0">
                <a:latin typeface="Times New Roman" panose="02020603050405020304" pitchFamily="18" charset="0"/>
              </a:rPr>
              <a:t>(A∩B)=</a:t>
            </a:r>
            <a:r>
              <a:rPr lang="en-US" altLang="ko-KR" dirty="0" err="1">
                <a:latin typeface="Times New Roman" panose="02020603050405020304" pitchFamily="18" charset="0"/>
              </a:rPr>
              <a:t>Pr</a:t>
            </a:r>
            <a:r>
              <a:rPr lang="en-US" altLang="ko-KR" dirty="0">
                <a:latin typeface="Times New Roman" panose="02020603050405020304" pitchFamily="18" charset="0"/>
              </a:rPr>
              <a:t>(A)</a:t>
            </a:r>
            <a:r>
              <a:rPr lang="en-US" altLang="ko-KR" dirty="0" err="1">
                <a:latin typeface="Times New Roman" panose="02020603050405020304" pitchFamily="18" charset="0"/>
              </a:rPr>
              <a:t>Pr</a:t>
            </a:r>
            <a:r>
              <a:rPr lang="en-US" altLang="ko-KR" dirty="0">
                <a:latin typeface="Times New Roman" panose="02020603050405020304" pitchFamily="18" charset="0"/>
              </a:rPr>
              <a:t>(B)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BE87A626-2AB3-4471-B204-606A65E55A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448" y="2492895"/>
            <a:ext cx="3240360" cy="1944216"/>
          </a:xfrm>
          <a:prstGeom prst="rect">
            <a:avLst/>
          </a:prstGeom>
          <a:solidFill>
            <a:srgbClr val="BBE0E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365" name="Oval 5">
            <a:extLst>
              <a:ext uri="{FF2B5EF4-FFF2-40B4-BE49-F238E27FC236}">
                <a16:creationId xmlns:a16="http://schemas.microsoft.com/office/drawing/2014/main" id="{1875DE43-A0E1-4CEE-A516-7D8BFC102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1241" y="2852935"/>
            <a:ext cx="1317971" cy="1296541"/>
          </a:xfrm>
          <a:prstGeom prst="ellipse">
            <a:avLst/>
          </a:prstGeom>
          <a:solidFill>
            <a:srgbClr val="FF0000">
              <a:alpha val="4784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4000">
                <a:latin typeface="굴림" panose="020B0600000101010101" pitchFamily="50" charset="-127"/>
                <a:ea typeface="굴림" panose="020B0600000101010101" pitchFamily="50" charset="-127"/>
              </a:rPr>
              <a:t>A</a:t>
            </a:r>
          </a:p>
        </p:txBody>
      </p:sp>
      <p:sp>
        <p:nvSpPr>
          <p:cNvPr id="15366" name="Oval 6">
            <a:extLst>
              <a:ext uri="{FF2B5EF4-FFF2-40B4-BE49-F238E27FC236}">
                <a16:creationId xmlns:a16="http://schemas.microsoft.com/office/drawing/2014/main" id="{150E774D-11CC-47BF-B818-3F628CB71D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9076" y="2852935"/>
            <a:ext cx="1378691" cy="1296541"/>
          </a:xfrm>
          <a:prstGeom prst="ellipse">
            <a:avLst/>
          </a:prstGeom>
          <a:solidFill>
            <a:srgbClr val="66FF33">
              <a:alpha val="47842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latinLnBrk="1">
              <a:spcBef>
                <a:spcPct val="20000"/>
              </a:spcBef>
              <a:buClr>
                <a:schemeClr val="tx2"/>
              </a:buClr>
              <a:buChar char="•"/>
              <a:defRPr sz="32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742950" indent="-285750" latinLnBrk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2pPr>
            <a:lvl3pPr marL="1143000" indent="-228600" latinLnBrk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3pPr>
            <a:lvl4pPr marL="1600200" indent="-228600" latinLnBrk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4pPr>
            <a:lvl5pPr marL="2057400" indent="-228600" latinLnBrk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휴먼모음T" panose="02030504000101010101" pitchFamily="18" charset="-127"/>
                <a:ea typeface="휴먼모음T" panose="02030504000101010101" pitchFamily="18" charset="-127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4000">
                <a:latin typeface="굴림" panose="020B0600000101010101" pitchFamily="50" charset="-127"/>
                <a:ea typeface="굴림" panose="020B0600000101010101" pitchFamily="50" charset="-127"/>
              </a:rPr>
              <a:t>B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96" name="Oval 30"/>
          <p:cNvSpPr>
            <a:spLocks noChangeArrowheads="1"/>
          </p:cNvSpPr>
          <p:nvPr/>
        </p:nvSpPr>
        <p:spPr bwMode="auto">
          <a:xfrm>
            <a:off x="407368" y="207106"/>
            <a:ext cx="3528392" cy="3464116"/>
          </a:xfrm>
          <a:prstGeom prst="ellipse">
            <a:avLst/>
          </a:prstGeom>
          <a:solidFill>
            <a:srgbClr val="FFFF00"/>
          </a:solidFill>
          <a:ln w="3175">
            <a:solidFill>
              <a:srgbClr val="FFCC00"/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79376" y="815050"/>
            <a:ext cx="3744416" cy="2495449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400" b="1" dirty="0">
                <a:latin typeface="+mj-ea"/>
              </a:rPr>
              <a:t>두 변수가 독립이면</a:t>
            </a:r>
            <a:br>
              <a:rPr lang="en-US" altLang="ko-KR" sz="2400" b="1" dirty="0">
                <a:latin typeface="+mj-ea"/>
              </a:rPr>
            </a:br>
            <a:r>
              <a:rPr lang="en-US" altLang="ko-KR" sz="2400" b="1" dirty="0">
                <a:latin typeface="+mj-ea"/>
              </a:rPr>
              <a:t>(</a:t>
            </a:r>
            <a:r>
              <a:rPr lang="ko-KR" altLang="en-US" sz="2400" b="1" dirty="0">
                <a:latin typeface="+mj-ea"/>
              </a:rPr>
              <a:t>두 변수가 관계가 없으면</a:t>
            </a:r>
            <a:r>
              <a:rPr lang="en-US" altLang="ko-KR" sz="2400" b="1" dirty="0">
                <a:latin typeface="+mj-ea"/>
              </a:rPr>
              <a:t>)</a:t>
            </a:r>
            <a:br>
              <a:rPr lang="en-US" altLang="ko-KR" sz="2400" b="1" dirty="0">
                <a:latin typeface="+mj-ea"/>
              </a:rPr>
            </a:br>
            <a:r>
              <a:rPr lang="en-US" altLang="ko-KR" sz="2400" b="1" dirty="0">
                <a:latin typeface="+mj-ea"/>
              </a:rPr>
              <a:t> (</a:t>
            </a:r>
            <a:r>
              <a:rPr lang="ko-KR" altLang="en-US" sz="2400" b="1" dirty="0" err="1">
                <a:latin typeface="+mj-ea"/>
              </a:rPr>
              <a:t>귀무가설이</a:t>
            </a:r>
            <a:r>
              <a:rPr lang="ko-KR" altLang="en-US" sz="2400" b="1" dirty="0">
                <a:latin typeface="+mj-ea"/>
              </a:rPr>
              <a:t> 사실이면</a:t>
            </a:r>
            <a:r>
              <a:rPr lang="en-US" altLang="ko-KR" sz="2400" b="1" dirty="0">
                <a:latin typeface="+mj-ea"/>
              </a:rPr>
              <a:t>)</a:t>
            </a:r>
            <a:br>
              <a:rPr lang="en-US" altLang="ko-KR" sz="2400" b="1" dirty="0">
                <a:latin typeface="+mj-ea"/>
              </a:rPr>
            </a:br>
            <a:br>
              <a:rPr lang="en-US" altLang="ko-KR" sz="2400" b="1" dirty="0">
                <a:latin typeface="+mj-ea"/>
              </a:rPr>
            </a:br>
            <a:r>
              <a:rPr lang="en-US" altLang="ko-KR" sz="2400" b="1" dirty="0">
                <a:latin typeface="+mj-ea"/>
              </a:rPr>
              <a:t>  </a:t>
            </a:r>
            <a:r>
              <a:rPr lang="en-US" altLang="ko-KR" sz="2400" b="1" dirty="0" err="1">
                <a:latin typeface="+mj-ea"/>
              </a:rPr>
              <a:t>Pr</a:t>
            </a:r>
            <a:r>
              <a:rPr lang="en-US" altLang="ko-KR" sz="2400" b="1" dirty="0">
                <a:latin typeface="+mj-ea"/>
              </a:rPr>
              <a:t>(A∩B)=</a:t>
            </a:r>
            <a:r>
              <a:rPr lang="en-US" altLang="ko-KR" sz="2400" b="1" dirty="0" err="1">
                <a:latin typeface="+mj-ea"/>
              </a:rPr>
              <a:t>Pr</a:t>
            </a:r>
            <a:r>
              <a:rPr lang="en-US" altLang="ko-KR" sz="2400" b="1" dirty="0">
                <a:latin typeface="+mj-ea"/>
              </a:rPr>
              <a:t>(A)</a:t>
            </a:r>
            <a:r>
              <a:rPr lang="en-US" altLang="ko-KR" sz="2400" b="1" dirty="0" err="1">
                <a:latin typeface="+mj-ea"/>
              </a:rPr>
              <a:t>Pr</a:t>
            </a:r>
            <a:r>
              <a:rPr lang="en-US" altLang="ko-KR" sz="2400" b="1" dirty="0">
                <a:latin typeface="+mj-ea"/>
              </a:rPr>
              <a:t>(B)</a:t>
            </a:r>
            <a:endParaRPr lang="ko-KR" altLang="en-US" sz="2400" b="1" dirty="0">
              <a:latin typeface="+mj-ea"/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3503712" y="3356993"/>
            <a:ext cx="8280920" cy="2088232"/>
          </a:xfrm>
        </p:spPr>
        <p:txBody>
          <a:bodyPr rtlCol="0">
            <a:normAutofit fontScale="92500" lnSpcReduction="20000"/>
          </a:bodyPr>
          <a:lstStyle/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2400" dirty="0"/>
              <a:t>독립일 때 </a:t>
            </a:r>
            <a:r>
              <a:rPr lang="en-US" altLang="ko-KR" sz="2400" dirty="0"/>
              <a:t>   </a:t>
            </a:r>
            <a:r>
              <a:rPr lang="en-US" altLang="ko-KR" sz="2400" dirty="0" err="1"/>
              <a:t>Pr</a:t>
            </a:r>
            <a:r>
              <a:rPr lang="en-US" altLang="ko-KR" sz="2400" dirty="0"/>
              <a:t>(</a:t>
            </a:r>
            <a:r>
              <a:rPr lang="ko-KR" altLang="en-US" sz="2400" dirty="0"/>
              <a:t>남자 </a:t>
            </a:r>
            <a:r>
              <a:rPr lang="en-US" altLang="ko-KR" sz="2400" dirty="0"/>
              <a:t>&amp;</a:t>
            </a:r>
            <a:r>
              <a:rPr lang="ko-KR" altLang="en-US" sz="2400" dirty="0"/>
              <a:t> 디자인</a:t>
            </a:r>
            <a:r>
              <a:rPr lang="en-US" altLang="ko-KR" sz="2400" dirty="0"/>
              <a:t>)=</a:t>
            </a:r>
            <a:r>
              <a:rPr lang="en-US" altLang="ko-KR" sz="2400" dirty="0" err="1"/>
              <a:t>Pr</a:t>
            </a:r>
            <a:r>
              <a:rPr lang="en-US" altLang="ko-KR" sz="2400" dirty="0"/>
              <a:t>(</a:t>
            </a:r>
            <a:r>
              <a:rPr lang="ko-KR" altLang="en-US" sz="2400" dirty="0"/>
              <a:t>남자</a:t>
            </a:r>
            <a:r>
              <a:rPr lang="en-US" altLang="ko-KR" sz="2400" dirty="0"/>
              <a:t>)x </a:t>
            </a:r>
            <a:r>
              <a:rPr lang="en-US" altLang="ko-KR" sz="2400" dirty="0" err="1"/>
              <a:t>Pr</a:t>
            </a:r>
            <a:r>
              <a:rPr lang="en-US" altLang="ko-KR" sz="2400" dirty="0"/>
              <a:t>(</a:t>
            </a:r>
            <a:r>
              <a:rPr lang="ko-KR" altLang="en-US" sz="2400" dirty="0"/>
              <a:t>디자인</a:t>
            </a:r>
            <a:r>
              <a:rPr lang="en-US" altLang="ko-KR" sz="2400" dirty="0"/>
              <a:t>)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ko-KR" sz="2400" dirty="0" err="1"/>
              <a:t>Pr</a:t>
            </a:r>
            <a:r>
              <a:rPr lang="en-US" altLang="ko-KR" sz="2400" dirty="0"/>
              <a:t>(</a:t>
            </a:r>
            <a:r>
              <a:rPr lang="ko-KR" altLang="en-US" sz="2400" dirty="0"/>
              <a:t>남자</a:t>
            </a:r>
            <a:r>
              <a:rPr lang="en-US" altLang="ko-KR" sz="2400" dirty="0"/>
              <a:t>)=60/100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ko-KR" sz="2400" dirty="0" err="1"/>
              <a:t>Pr</a:t>
            </a:r>
            <a:r>
              <a:rPr lang="en-US" altLang="ko-KR" sz="2400" dirty="0"/>
              <a:t>(</a:t>
            </a:r>
            <a:r>
              <a:rPr lang="ko-KR" altLang="en-US" sz="2400" dirty="0"/>
              <a:t>디자인</a:t>
            </a:r>
            <a:r>
              <a:rPr lang="en-US" altLang="ko-KR" sz="2400" dirty="0"/>
              <a:t>)=50/100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ko-KR" sz="2400" dirty="0" err="1"/>
              <a:t>Pr</a:t>
            </a:r>
            <a:r>
              <a:rPr lang="en-US" altLang="ko-KR" sz="2400" dirty="0"/>
              <a:t>(</a:t>
            </a:r>
            <a:r>
              <a:rPr lang="ko-KR" altLang="en-US" sz="2400" dirty="0"/>
              <a:t>남자 </a:t>
            </a:r>
            <a:r>
              <a:rPr lang="en-US" altLang="ko-KR" sz="2400" dirty="0"/>
              <a:t>&amp;</a:t>
            </a:r>
            <a:r>
              <a:rPr lang="ko-KR" altLang="en-US" sz="2400" dirty="0"/>
              <a:t> 디자인</a:t>
            </a:r>
            <a:r>
              <a:rPr lang="en-US" altLang="ko-KR" sz="2400" dirty="0"/>
              <a:t>)=</a:t>
            </a:r>
            <a:r>
              <a:rPr lang="en-US" altLang="ko-KR" sz="2400" dirty="0" err="1"/>
              <a:t>Pr</a:t>
            </a:r>
            <a:r>
              <a:rPr lang="en-US" altLang="ko-KR" sz="2400" dirty="0"/>
              <a:t>(</a:t>
            </a:r>
            <a:r>
              <a:rPr lang="ko-KR" altLang="en-US" sz="2400" dirty="0"/>
              <a:t>남자</a:t>
            </a:r>
            <a:r>
              <a:rPr lang="en-US" altLang="ko-KR" sz="2400" dirty="0"/>
              <a:t>)x </a:t>
            </a:r>
            <a:r>
              <a:rPr lang="en-US" altLang="ko-KR" sz="2400" dirty="0" err="1"/>
              <a:t>Pr</a:t>
            </a:r>
            <a:r>
              <a:rPr lang="en-US" altLang="ko-KR" sz="2400" dirty="0"/>
              <a:t>(</a:t>
            </a:r>
            <a:r>
              <a:rPr lang="ko-KR" altLang="en-US" sz="2400" dirty="0"/>
              <a:t>디자인</a:t>
            </a:r>
            <a:r>
              <a:rPr lang="en-US" altLang="ko-KR" sz="2400" dirty="0"/>
              <a:t>)=60/100 x 50/100=30/100</a:t>
            </a:r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ko-KR" altLang="en-US" sz="2400" dirty="0"/>
              <a:t>모든</a:t>
            </a:r>
            <a:r>
              <a:rPr lang="en-US" altLang="ko-KR" sz="2400" dirty="0"/>
              <a:t> </a:t>
            </a:r>
            <a:r>
              <a:rPr lang="ko-KR" altLang="en-US" sz="2400" dirty="0"/>
              <a:t>셀에 독립일 때 </a:t>
            </a:r>
            <a:r>
              <a:rPr lang="ko-KR" altLang="en-US" sz="2400" dirty="0" err="1"/>
              <a:t>기대값</a:t>
            </a:r>
            <a:r>
              <a:rPr lang="ko-KR" altLang="en-US" sz="2400" dirty="0"/>
              <a:t> 계산</a:t>
            </a:r>
          </a:p>
        </p:txBody>
      </p:sp>
      <p:graphicFrame>
        <p:nvGraphicFramePr>
          <p:cNvPr id="33846" name="Group 54">
            <a:extLst>
              <a:ext uri="{FF2B5EF4-FFF2-40B4-BE49-F238E27FC236}">
                <a16:creationId xmlns:a16="http://schemas.microsoft.com/office/drawing/2014/main" id="{45ABB9CA-09DE-4194-A2BB-89EBB2527E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1233087"/>
              </p:ext>
            </p:extLst>
          </p:nvPr>
        </p:nvGraphicFramePr>
        <p:xfrm>
          <a:off x="4511824" y="541365"/>
          <a:ext cx="6875983" cy="2566861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878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9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604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48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949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</a:t>
                      </a:r>
                      <a:r>
                        <a:rPr kumimoji="1" lang="ko-KR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성별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선택 </a:t>
                      </a:r>
                      <a:endParaRPr kumimoji="1" lang="ko-KR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2" marB="45702" anchor="ctr" horzOverflow="overflow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남</a:t>
                      </a:r>
                      <a:endParaRPr kumimoji="1" lang="ko-KR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2" marB="45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여</a:t>
                      </a:r>
                      <a:endParaRPr kumimoji="1" lang="ko-KR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2" marB="45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합계</a:t>
                      </a:r>
                      <a:endParaRPr kumimoji="1" lang="ko-KR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2" marB="45702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28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디자인</a:t>
                      </a:r>
                      <a:endParaRPr kumimoji="1" lang="ko-KR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2" marB="45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맑은 고딕" panose="020B0503020000020004" pitchFamily="50" charset="-127"/>
                          <a:ea typeface="맑은 고딕" panose="020B0503020000020004" pitchFamily="50" charset="-127"/>
                        </a:rPr>
                        <a:t>★</a:t>
                      </a:r>
                      <a:endParaRPr kumimoji="1" lang="en-US" altLang="ko-K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2" marB="45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2" marB="45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ko-K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2" marB="45702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858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가격</a:t>
                      </a:r>
                      <a:endParaRPr kumimoji="1" lang="ko-KR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2" marB="45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2" marB="45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2" marB="45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ko-K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2" marB="45702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016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합계</a:t>
                      </a:r>
                      <a:endParaRPr kumimoji="1" lang="ko-KR" alt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2" marB="45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ko-K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2" marB="45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ko-KR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2" marB="45702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1" lang="en-US" altLang="ko-KR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T="45702" marB="45702"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36"/>
          <p:cNvSpPr>
            <a:spLocks noChangeArrowheads="1"/>
          </p:cNvSpPr>
          <p:nvPr/>
        </p:nvSpPr>
        <p:spPr bwMode="auto">
          <a:xfrm>
            <a:off x="695400" y="188640"/>
            <a:ext cx="2736850" cy="2687637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839416" y="650117"/>
            <a:ext cx="2520280" cy="1995402"/>
          </a:xfrm>
        </p:spPr>
        <p:txBody>
          <a:bodyPr rtlCol="0">
            <a:normAutofit/>
          </a:bodyPr>
          <a:lstStyle/>
          <a:p>
            <a:pPr fontAlgn="auto">
              <a:lnSpc>
                <a:spcPct val="150000"/>
              </a:lnSpc>
              <a:spcAft>
                <a:spcPts val="0"/>
              </a:spcAft>
              <a:defRPr/>
            </a:pPr>
            <a:r>
              <a:rPr lang="ko-KR" altLang="en-US" sz="2800" dirty="0"/>
              <a:t>교차분석 </a:t>
            </a:r>
            <a:r>
              <a:rPr lang="en-US" altLang="ko-KR" sz="2800" dirty="0"/>
              <a:t>idea</a:t>
            </a:r>
            <a:br>
              <a:rPr lang="en-US" altLang="ko-KR" sz="2800" dirty="0"/>
            </a:br>
            <a:endParaRPr lang="ko-KR" altLang="en-US" sz="2800" dirty="0"/>
          </a:p>
        </p:txBody>
      </p:sp>
      <p:sp>
        <p:nvSpPr>
          <p:cNvPr id="35877" name="Rectangle 37">
            <a:extLst>
              <a:ext uri="{FF2B5EF4-FFF2-40B4-BE49-F238E27FC236}">
                <a16:creationId xmlns:a16="http://schemas.microsoft.com/office/drawing/2014/main" id="{BB0D4D4A-1554-438D-AA32-92DB0F21DA1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4223792" y="650117"/>
            <a:ext cx="6764664" cy="58578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2400" dirty="0" err="1"/>
              <a:t>원자료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괄호안은 독립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관계가 없음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  <a:r>
              <a:rPr lang="ko-KR" altLang="en-US" sz="2400" b="1" dirty="0">
                <a:solidFill>
                  <a:schemeClr val="accent2">
                    <a:lumMod val="75000"/>
                  </a:schemeClr>
                </a:solidFill>
              </a:rPr>
              <a:t>일 때 </a:t>
            </a:r>
            <a:r>
              <a:rPr lang="ko-KR" altLang="en-US" sz="2400" b="1" dirty="0" err="1">
                <a:solidFill>
                  <a:schemeClr val="accent2">
                    <a:lumMod val="75000"/>
                  </a:schemeClr>
                </a:solidFill>
              </a:rPr>
              <a:t>기대값</a:t>
            </a:r>
            <a:r>
              <a:rPr lang="en-US" altLang="ko-KR" sz="2400" b="1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graphicFrame>
        <p:nvGraphicFramePr>
          <p:cNvPr id="35844" name="Group 4">
            <a:extLst>
              <a:ext uri="{FF2B5EF4-FFF2-40B4-BE49-F238E27FC236}">
                <a16:creationId xmlns:a16="http://schemas.microsoft.com/office/drawing/2014/main" id="{2EE47949-9F3E-4DBC-82DE-6FC3789FD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1105863"/>
              </p:ext>
            </p:extLst>
          </p:nvPr>
        </p:nvGraphicFramePr>
        <p:xfrm>
          <a:off x="4223792" y="1268761"/>
          <a:ext cx="6840538" cy="2687637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276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00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4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0434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</a:t>
                      </a: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성별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선택 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남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여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합계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450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디자인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20 </a:t>
                      </a: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(30)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30 </a:t>
                      </a: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(20)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79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가격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40 </a:t>
                      </a: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(30)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 </a:t>
                      </a: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(20)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50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999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합계</a:t>
                      </a:r>
                      <a:endParaRPr kumimoji="1" lang="ko-KR" alt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60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40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100</a:t>
                      </a:r>
                      <a:endParaRPr kumimoji="1" lang="en-US" altLang="ko-KR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Rectangle 25">
            <a:extLst>
              <a:ext uri="{FF2B5EF4-FFF2-40B4-BE49-F238E27FC236}">
                <a16:creationId xmlns:a16="http://schemas.microsoft.com/office/drawing/2014/main" id="{A0820DBA-F332-4FB7-98CB-8DAAF8B134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3792" y="4214733"/>
            <a:ext cx="6480720" cy="1368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8600" indent="-228600"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6858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914400" eaLnBrk="1" hangingPunct="1"/>
            <a:r>
              <a:rPr lang="en-US" altLang="ko-KR" sz="2400" dirty="0">
                <a:latin typeface="Times New Roman" panose="02020603050405020304" pitchFamily="18" charset="0"/>
              </a:rPr>
              <a:t>(20-30)</a:t>
            </a:r>
            <a:r>
              <a:rPr lang="en-US" altLang="ko-KR" sz="2400" baseline="30000" dirty="0">
                <a:latin typeface="Times New Roman" panose="02020603050405020304" pitchFamily="18" charset="0"/>
              </a:rPr>
              <a:t>2</a:t>
            </a:r>
            <a:r>
              <a:rPr lang="en-US" altLang="ko-KR" sz="2400" dirty="0">
                <a:latin typeface="Times New Roman" panose="02020603050405020304" pitchFamily="18" charset="0"/>
              </a:rPr>
              <a:t>+(30-20)</a:t>
            </a:r>
            <a:r>
              <a:rPr lang="en-US" altLang="ko-KR" sz="2400" baseline="30000" dirty="0">
                <a:latin typeface="Times New Roman" panose="02020603050405020304" pitchFamily="18" charset="0"/>
              </a:rPr>
              <a:t>2</a:t>
            </a:r>
            <a:r>
              <a:rPr lang="en-US" altLang="ko-KR" sz="2400" dirty="0">
                <a:latin typeface="Times New Roman" panose="02020603050405020304" pitchFamily="18" charset="0"/>
              </a:rPr>
              <a:t>+(40-30)</a:t>
            </a:r>
            <a:r>
              <a:rPr lang="en-US" altLang="ko-KR" sz="2400" baseline="30000" dirty="0">
                <a:latin typeface="Times New Roman" panose="02020603050405020304" pitchFamily="18" charset="0"/>
              </a:rPr>
              <a:t>2</a:t>
            </a:r>
            <a:r>
              <a:rPr lang="en-US" altLang="ko-KR" sz="2400" dirty="0">
                <a:latin typeface="Times New Roman" panose="02020603050405020304" pitchFamily="18" charset="0"/>
              </a:rPr>
              <a:t>+ (10-20)</a:t>
            </a:r>
            <a:r>
              <a:rPr lang="en-US" altLang="ko-KR" sz="2400" baseline="30000" dirty="0">
                <a:latin typeface="Times New Roman" panose="02020603050405020304" pitchFamily="18" charset="0"/>
              </a:rPr>
              <a:t>2</a:t>
            </a:r>
            <a:endParaRPr lang="en-US" altLang="ko-KR" sz="2400" dirty="0">
              <a:latin typeface="Times New Roman" panose="02020603050405020304" pitchFamily="18" charset="0"/>
            </a:endParaRPr>
          </a:p>
          <a:p>
            <a:pPr defTabSz="914400" eaLnBrk="1" hangingPunct="1"/>
            <a:r>
              <a:rPr lang="ko-KR" altLang="en-US" sz="2400" dirty="0"/>
              <a:t>이 값이 작으면 독립</a:t>
            </a:r>
            <a:r>
              <a:rPr lang="en-US" altLang="ko-KR" sz="2400" dirty="0"/>
              <a:t>, </a:t>
            </a:r>
            <a:r>
              <a:rPr lang="ko-KR" altLang="en-US" sz="2400" dirty="0"/>
              <a:t>크면 독립이 아니다</a:t>
            </a:r>
            <a:endParaRPr lang="en-US" altLang="ko-KR" sz="2400" dirty="0"/>
          </a:p>
          <a:p>
            <a:pPr defTabSz="914400" eaLnBrk="1" hangingPunct="1"/>
            <a:r>
              <a:rPr lang="ko-KR" altLang="en-US" sz="2400" dirty="0"/>
              <a:t>단</a:t>
            </a:r>
            <a:r>
              <a:rPr lang="en-US" altLang="ko-KR" sz="2400" dirty="0"/>
              <a:t>, </a:t>
            </a:r>
            <a:r>
              <a:rPr lang="ko-KR" altLang="en-US" sz="2400" dirty="0"/>
              <a:t>셀의 크기를 고려해야 한다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C5D87430-E1FB-4A43-BE6B-1B02D293CB73}"/>
              </a:ext>
            </a:extLst>
          </p:cNvPr>
          <p:cNvSpPr/>
          <p:nvPr/>
        </p:nvSpPr>
        <p:spPr>
          <a:xfrm>
            <a:off x="695400" y="3033068"/>
            <a:ext cx="2736850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dirty="0"/>
              <a:t>원래자료와 </a:t>
            </a:r>
            <a:endParaRPr lang="en-US" altLang="ko-KR" dirty="0"/>
          </a:p>
          <a:p>
            <a:r>
              <a:rPr lang="ko-KR" altLang="en-US" dirty="0"/>
              <a:t>독립일 때 </a:t>
            </a:r>
            <a:r>
              <a:rPr lang="ko-KR" altLang="en-US" dirty="0" err="1"/>
              <a:t>기대값을</a:t>
            </a:r>
            <a:r>
              <a:rPr lang="ko-KR" altLang="en-US" dirty="0"/>
              <a:t> </a:t>
            </a:r>
            <a:br>
              <a:rPr lang="ko-KR" altLang="en-US" dirty="0"/>
            </a:br>
            <a:r>
              <a:rPr lang="ko-KR" altLang="en-US" dirty="0"/>
              <a:t>비교한다</a:t>
            </a:r>
            <a:r>
              <a:rPr lang="en-US" altLang="ko-KR" dirty="0"/>
              <a:t>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AutoShape 4"/>
          <p:cNvSpPr>
            <a:spLocks noChangeArrowheads="1"/>
          </p:cNvSpPr>
          <p:nvPr/>
        </p:nvSpPr>
        <p:spPr bwMode="auto">
          <a:xfrm>
            <a:off x="479376" y="117227"/>
            <a:ext cx="3095625" cy="2879725"/>
          </a:xfrm>
          <a:prstGeom prst="sun">
            <a:avLst>
              <a:gd name="adj" fmla="val 25000"/>
            </a:avLst>
          </a:prstGeom>
          <a:solidFill>
            <a:srgbClr val="FF3300"/>
          </a:solidFill>
          <a:ln w="9525">
            <a:solidFill>
              <a:srgbClr val="FF33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1830" y="688235"/>
            <a:ext cx="1800200" cy="1739279"/>
          </a:xfrm>
        </p:spPr>
        <p:txBody>
          <a:bodyPr>
            <a:normAutofit/>
          </a:bodyPr>
          <a:lstStyle/>
          <a:p>
            <a:r>
              <a:rPr lang="ko-KR" altLang="en-US" sz="2800" b="1" dirty="0">
                <a:solidFill>
                  <a:srgbClr val="FFFF00"/>
                </a:solidFill>
              </a:rPr>
              <a:t>수식으로 </a:t>
            </a:r>
            <a:br>
              <a:rPr lang="en-US" altLang="ko-KR" sz="2800" b="1" dirty="0">
                <a:solidFill>
                  <a:srgbClr val="FFFF00"/>
                </a:solidFill>
              </a:rPr>
            </a:br>
            <a:r>
              <a:rPr lang="ko-KR" altLang="en-US" sz="2800" b="1" dirty="0">
                <a:solidFill>
                  <a:srgbClr val="FFFF00"/>
                </a:solidFill>
              </a:rPr>
              <a:t>표현하면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5">
                <a:extLst>
                  <a:ext uri="{FF2B5EF4-FFF2-40B4-BE49-F238E27FC236}">
                    <a16:creationId xmlns:a16="http://schemas.microsoft.com/office/drawing/2014/main" id="{8BA9ECD1-6319-488B-BFE9-3B39DA604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331098" y="456590"/>
                <a:ext cx="6661446" cy="31884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marL="228600" indent="-228600" latinLnBrk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6858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latinLnBrk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fontAlgn="base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defTabSz="914400" eaLnBrk="1" hangingPunct="1">
                  <a:lnSpc>
                    <a:spcPct val="100000"/>
                  </a:lnSpc>
                </a:pPr>
                <a:r>
                  <a:rPr lang="en-US" altLang="ko-KR" sz="2400" dirty="0">
                    <a:latin typeface="Times New Roman" panose="02020603050405020304" pitchFamily="18" charset="0"/>
                  </a:rPr>
                  <a:t>(20-30)</a:t>
                </a:r>
                <a:r>
                  <a:rPr lang="en-US" altLang="ko-KR" sz="24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ko-KR" sz="2400" dirty="0">
                    <a:latin typeface="Times New Roman" panose="02020603050405020304" pitchFamily="18" charset="0"/>
                  </a:rPr>
                  <a:t>+(30-20)</a:t>
                </a:r>
                <a:r>
                  <a:rPr lang="en-US" altLang="ko-KR" sz="24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ko-KR" sz="2400" dirty="0">
                    <a:latin typeface="Times New Roman" panose="02020603050405020304" pitchFamily="18" charset="0"/>
                  </a:rPr>
                  <a:t>+(40-30)</a:t>
                </a:r>
                <a:r>
                  <a:rPr lang="en-US" altLang="ko-KR" sz="2400" baseline="30000" dirty="0">
                    <a:latin typeface="Times New Roman" panose="02020603050405020304" pitchFamily="18" charset="0"/>
                  </a:rPr>
                  <a:t>2</a:t>
                </a:r>
                <a:r>
                  <a:rPr lang="en-US" altLang="ko-KR" sz="2400" dirty="0">
                    <a:latin typeface="Times New Roman" panose="02020603050405020304" pitchFamily="18" charset="0"/>
                  </a:rPr>
                  <a:t>+ (10-20)</a:t>
                </a:r>
                <a:r>
                  <a:rPr lang="en-US" altLang="ko-KR" sz="2400" baseline="30000" dirty="0">
                    <a:latin typeface="Times New Roman" panose="02020603050405020304" pitchFamily="18" charset="0"/>
                  </a:rPr>
                  <a:t>2</a:t>
                </a:r>
                <a:endParaRPr lang="en-US" altLang="ko-KR" sz="2400" dirty="0">
                  <a:latin typeface="Times New Roman" panose="02020603050405020304" pitchFamily="18" charset="0"/>
                </a:endParaRPr>
              </a:p>
              <a:p>
                <a:pPr defTabSz="914400" eaLnBrk="1" hangingPunct="1">
                  <a:lnSpc>
                    <a:spcPct val="100000"/>
                  </a:lnSpc>
                </a:pPr>
                <a:r>
                  <a:rPr lang="ko-KR" altLang="en-US" sz="2400" dirty="0"/>
                  <a:t>여기서 셀의 크기를 고려해야 한다</a:t>
                </a:r>
                <a:endParaRPr lang="en-US" altLang="ko-KR" sz="2400" dirty="0"/>
              </a:p>
              <a:p>
                <a:pPr lvl="1" defTabSz="914400">
                  <a:lnSpc>
                    <a:spcPct val="100000"/>
                  </a:lnSpc>
                </a:pPr>
                <a:r>
                  <a:rPr lang="ko-KR" altLang="en-US" sz="2000" dirty="0"/>
                  <a:t>셀의 </a:t>
                </a:r>
                <a:r>
                  <a:rPr lang="ko-KR" altLang="en-US" sz="2000" dirty="0" err="1"/>
                  <a:t>기대값이</a:t>
                </a:r>
                <a:r>
                  <a:rPr lang="ko-KR" altLang="en-US" sz="2000" dirty="0"/>
                  <a:t> </a:t>
                </a:r>
                <a:r>
                  <a:rPr lang="en-US" altLang="ko-KR" sz="2000" dirty="0"/>
                  <a:t>100</a:t>
                </a:r>
                <a:r>
                  <a:rPr lang="ko-KR" altLang="en-US" sz="2000" dirty="0"/>
                  <a:t>인 셀에서의 </a:t>
                </a:r>
                <a:r>
                  <a:rPr lang="en-US" altLang="ko-KR" sz="2000" dirty="0"/>
                  <a:t>5</a:t>
                </a:r>
                <a:r>
                  <a:rPr lang="ko-KR" altLang="en-US" sz="2000" dirty="0"/>
                  <a:t>개 차이와</a:t>
                </a:r>
                <a:endParaRPr lang="en-US" altLang="ko-KR" sz="2000" dirty="0"/>
              </a:p>
              <a:p>
                <a:pPr lvl="1" defTabSz="914400">
                  <a:lnSpc>
                    <a:spcPct val="100000"/>
                  </a:lnSpc>
                </a:pPr>
                <a:r>
                  <a:rPr lang="ko-KR" altLang="en-US" sz="2000" dirty="0"/>
                  <a:t>셀의 </a:t>
                </a:r>
                <a:r>
                  <a:rPr lang="ko-KR" altLang="en-US" sz="2000" dirty="0" err="1"/>
                  <a:t>기대값이</a:t>
                </a:r>
                <a:r>
                  <a:rPr lang="ko-KR" altLang="en-US" sz="2000" dirty="0"/>
                  <a:t> </a:t>
                </a:r>
                <a:r>
                  <a:rPr lang="en-US" altLang="ko-KR" sz="2000" dirty="0"/>
                  <a:t>10</a:t>
                </a:r>
                <a:r>
                  <a:rPr lang="ko-KR" altLang="en-US" sz="2000" dirty="0"/>
                  <a:t>인 셀에서 </a:t>
                </a:r>
                <a:r>
                  <a:rPr lang="en-US" altLang="ko-KR" sz="2000" dirty="0"/>
                  <a:t>5</a:t>
                </a:r>
                <a:r>
                  <a:rPr lang="ko-KR" altLang="en-US" sz="2000" dirty="0"/>
                  <a:t>개 차이는 다르다</a:t>
                </a:r>
                <a:endParaRPr lang="en-US" altLang="ko-KR" sz="2000" dirty="0"/>
              </a:p>
              <a:p>
                <a:pPr defTabSz="914400" eaLnBrk="1" hangingPunct="1">
                  <a:lnSpc>
                    <a:spcPct val="100000"/>
                  </a:lnSpc>
                </a:pPr>
                <a:r>
                  <a:rPr lang="ko-KR" altLang="en-US" sz="2400" dirty="0"/>
                  <a:t>그래서 각 셀의 </a:t>
                </a:r>
                <a:r>
                  <a:rPr lang="ko-KR" altLang="en-US" sz="2400" dirty="0" err="1"/>
                  <a:t>기대값으로</a:t>
                </a:r>
                <a:r>
                  <a:rPr lang="ko-KR" altLang="en-US" sz="2400" dirty="0"/>
                  <a:t> 나눠준다</a:t>
                </a:r>
                <a:endParaRPr lang="en-US" altLang="ko-KR" sz="2400" dirty="0"/>
              </a:p>
              <a:p>
                <a:pPr defTabSz="914400">
                  <a:lnSpc>
                    <a:spcPct val="100000"/>
                  </a:lnSpc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ko-KR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(20−30)</m:t>
                            </m:r>
                          </m:e>
                          <m:sup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0)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40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−30)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30</m:t>
                        </m:r>
                      </m:den>
                    </m:f>
                    <m:r>
                      <a:rPr lang="en-US" altLang="ko-KR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0−</m:t>
                            </m:r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0)</m:t>
                            </m:r>
                          </m:e>
                          <m:sup>
                            <m:r>
                              <a:rPr lang="en-US" altLang="ko-KR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altLang="ko-KR" i="1"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</m:oMath>
                </a14:m>
                <a:endParaRPr lang="en-US" altLang="ko-KR" dirty="0"/>
              </a:p>
              <a:p>
                <a:pPr defTabSz="914400" eaLnBrk="1" hangingPunct="1">
                  <a:lnSpc>
                    <a:spcPct val="100000"/>
                  </a:lnSpc>
                </a:pPr>
                <a:endParaRPr lang="ko-KR" altLang="en-US" sz="2400" dirty="0"/>
              </a:p>
            </p:txBody>
          </p:sp>
        </mc:Choice>
        <mc:Fallback xmlns="">
          <p:sp>
            <p:nvSpPr>
              <p:cNvPr id="4" name="Rectangle 25">
                <a:extLst>
                  <a:ext uri="{FF2B5EF4-FFF2-40B4-BE49-F238E27FC236}">
                    <a16:creationId xmlns:a16="http://schemas.microsoft.com/office/drawing/2014/main" id="{8BA9ECD1-6319-488B-BFE9-3B39DA604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331098" y="456590"/>
                <a:ext cx="6661446" cy="3188433"/>
              </a:xfrm>
              <a:prstGeom prst="rect">
                <a:avLst/>
              </a:prstGeom>
              <a:blipFill>
                <a:blip r:embed="rId3"/>
                <a:stretch>
                  <a:fillRect l="-1189" t="-153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직사각형 1">
            <a:extLst>
              <a:ext uri="{FF2B5EF4-FFF2-40B4-BE49-F238E27FC236}">
                <a16:creationId xmlns:a16="http://schemas.microsoft.com/office/drawing/2014/main" id="{90EBDF16-62F3-4819-8046-A9D40508CB18}"/>
              </a:ext>
            </a:extLst>
          </p:cNvPr>
          <p:cNvSpPr/>
          <p:nvPr/>
        </p:nvSpPr>
        <p:spPr>
          <a:xfrm>
            <a:off x="4511823" y="3789040"/>
            <a:ext cx="5147563" cy="400110"/>
          </a:xfrm>
          <a:prstGeom prst="rect">
            <a:avLst/>
          </a:prstGeom>
          <a:solidFill>
            <a:srgbClr val="FFFF66"/>
          </a:solidFill>
          <a:ln>
            <a:solidFill>
              <a:srgbClr val="FF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ko-KR" altLang="en-US" sz="2000" b="1" dirty="0"/>
              <a:t>이 값이 작으면 독립</a:t>
            </a:r>
            <a:r>
              <a:rPr lang="en-US" altLang="ko-KR" sz="2000" b="1" dirty="0"/>
              <a:t>, </a:t>
            </a:r>
            <a:r>
              <a:rPr lang="ko-KR" altLang="en-US" sz="2000" b="1" dirty="0"/>
              <a:t>크면 독립이 아니다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3B0E80-2EE6-45D3-8D8E-E06C0FE15142}"/>
              </a:ext>
            </a:extLst>
          </p:cNvPr>
          <p:cNvSpPr txBox="1"/>
          <p:nvPr/>
        </p:nvSpPr>
        <p:spPr>
          <a:xfrm>
            <a:off x="4517233" y="4509120"/>
            <a:ext cx="5147563" cy="400110"/>
          </a:xfrm>
          <a:prstGeom prst="rect">
            <a:avLst/>
          </a:prstGeom>
          <a:solidFill>
            <a:srgbClr val="FFFF66"/>
          </a:solidFill>
          <a:ln>
            <a:solidFill>
              <a:srgbClr val="FFCC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 rtlCol="0">
            <a:spAutoFit/>
          </a:bodyPr>
          <a:lstStyle/>
          <a:p>
            <a:r>
              <a:rPr lang="ko-KR" altLang="en-US" sz="2000" b="1" dirty="0"/>
              <a:t>이 값의 분포를 알아야 큰지 </a:t>
            </a:r>
            <a:r>
              <a:rPr lang="ko-KR" altLang="en-US" sz="2000" b="1" dirty="0" err="1"/>
              <a:t>작은지</a:t>
            </a:r>
            <a:r>
              <a:rPr lang="ko-KR" altLang="en-US" sz="2000" b="1" dirty="0"/>
              <a:t> 판단한다</a:t>
            </a:r>
          </a:p>
        </p:txBody>
      </p:sp>
      <p:sp>
        <p:nvSpPr>
          <p:cNvPr id="6" name="화살표: 왼쪽 5">
            <a:extLst>
              <a:ext uri="{FF2B5EF4-FFF2-40B4-BE49-F238E27FC236}">
                <a16:creationId xmlns:a16="http://schemas.microsoft.com/office/drawing/2014/main" id="{9A52B539-248B-4AEC-8FF9-F29C77BB9E95}"/>
              </a:ext>
            </a:extLst>
          </p:cNvPr>
          <p:cNvSpPr/>
          <p:nvPr/>
        </p:nvSpPr>
        <p:spPr>
          <a:xfrm>
            <a:off x="3575001" y="4477182"/>
            <a:ext cx="576064" cy="40011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C7C285-775F-424B-82AF-58AECC9914BD}"/>
                  </a:ext>
                </a:extLst>
              </p:cNvPr>
              <p:cNvSpPr txBox="1"/>
              <p:nvPr/>
            </p:nvSpPr>
            <p:spPr>
              <a:xfrm>
                <a:off x="1474897" y="4201344"/>
                <a:ext cx="1777794" cy="714876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2000" b="1" dirty="0" err="1"/>
                  <a:t>카이제곱분포</a:t>
                </a:r>
                <a:endParaRPr lang="en-US" altLang="ko-KR" sz="2000" b="1" dirty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000" b="1" i="1" smtClean="0"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altLang="ko-KR" sz="2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2000" b="1" dirty="0"/>
                  <a:t> </a:t>
                </a:r>
                <a:r>
                  <a:rPr lang="en-US" altLang="ko-KR" sz="2000" b="1" dirty="0"/>
                  <a:t>distribution</a:t>
                </a:r>
                <a:endParaRPr lang="ko-KR" altLang="en-US" sz="2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5C7C285-775F-424B-82AF-58AECC9914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4897" y="4201344"/>
                <a:ext cx="1777794" cy="7148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5"/>
          <p:cNvSpPr>
            <a:spLocks noGrp="1" noChangeArrowheads="1"/>
          </p:cNvSpPr>
          <p:nvPr>
            <p:ph type="title"/>
          </p:nvPr>
        </p:nvSpPr>
        <p:spPr>
          <a:xfrm>
            <a:off x="983432" y="476672"/>
            <a:ext cx="1944687" cy="1882775"/>
          </a:xfrm>
          <a:solidFill>
            <a:srgbClr val="FFFF00"/>
          </a:solidFill>
          <a:ln>
            <a:solidFill>
              <a:srgbClr val="FFC000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3200" dirty="0"/>
              <a:t>교차표와 </a:t>
            </a:r>
            <a:br>
              <a:rPr lang="ko-KR" altLang="en-US" sz="3200" dirty="0"/>
            </a:br>
            <a:r>
              <a:rPr lang="ko-KR" altLang="en-US" sz="3200" dirty="0"/>
              <a:t>수식의 </a:t>
            </a:r>
            <a:br>
              <a:rPr lang="ko-KR" altLang="en-US" sz="3200" dirty="0"/>
            </a:br>
            <a:r>
              <a:rPr lang="ko-KR" altLang="en-US" sz="3200" dirty="0"/>
              <a:t>일반화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3860710" y="2655459"/>
            <a:ext cx="5492750" cy="533400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000" dirty="0" err="1">
                <a:latin typeface="+mn-ea"/>
              </a:rPr>
              <a:t>Oij</a:t>
            </a:r>
            <a:r>
              <a:rPr lang="en-US" altLang="ko-KR" sz="2000" dirty="0">
                <a:latin typeface="+mn-ea"/>
              </a:rPr>
              <a:t>=(</a:t>
            </a:r>
            <a:r>
              <a:rPr lang="en-US" altLang="ko-KR" sz="2000" dirty="0" err="1">
                <a:latin typeface="+mn-ea"/>
              </a:rPr>
              <a:t>i,j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셀의 </a:t>
            </a:r>
            <a:r>
              <a:rPr lang="ko-KR" altLang="en-US" sz="2000" dirty="0" err="1">
                <a:latin typeface="+mn-ea"/>
              </a:rPr>
              <a:t>관측도수</a:t>
            </a:r>
            <a:r>
              <a:rPr lang="en-US" altLang="ko-KR" sz="2000" dirty="0">
                <a:latin typeface="+mn-ea"/>
              </a:rPr>
              <a:t>,   </a:t>
            </a:r>
            <a:r>
              <a:rPr lang="en-US" altLang="ko-KR" sz="2000" dirty="0" err="1">
                <a:latin typeface="+mn-ea"/>
              </a:rPr>
              <a:t>Eij</a:t>
            </a:r>
            <a:r>
              <a:rPr lang="en-US" altLang="ko-KR" sz="2000" dirty="0">
                <a:latin typeface="+mn-ea"/>
              </a:rPr>
              <a:t>=(</a:t>
            </a:r>
            <a:r>
              <a:rPr lang="en-US" altLang="ko-KR" sz="2000" dirty="0" err="1">
                <a:latin typeface="+mn-ea"/>
              </a:rPr>
              <a:t>i,j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셀의 </a:t>
            </a:r>
            <a:r>
              <a:rPr lang="ko-KR" altLang="en-US" sz="2000" dirty="0" err="1">
                <a:latin typeface="+mn-ea"/>
              </a:rPr>
              <a:t>기대도수</a:t>
            </a:r>
            <a:endParaRPr lang="ko-KR" altLang="en-US" sz="2000" dirty="0">
              <a:latin typeface="+mn-ea"/>
            </a:endParaRPr>
          </a:p>
        </p:txBody>
      </p:sp>
      <p:graphicFrame>
        <p:nvGraphicFramePr>
          <p:cNvPr id="8238" name="Group 46">
            <a:extLst>
              <a:ext uri="{FF2B5EF4-FFF2-40B4-BE49-F238E27FC236}">
                <a16:creationId xmlns:a16="http://schemas.microsoft.com/office/drawing/2014/main" id="{59258491-D1D9-460C-A48E-BBD7B7B99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8600191"/>
              </p:ext>
            </p:extLst>
          </p:nvPr>
        </p:nvGraphicFramePr>
        <p:xfrm>
          <a:off x="3863752" y="484521"/>
          <a:ext cx="5492750" cy="19995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9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5964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  B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7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   A </a:t>
                      </a:r>
                      <a:endParaRPr kumimoji="1" lang="en-US" altLang="ko-KR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B1</a:t>
                      </a:r>
                      <a:endParaRPr kumimoji="1" lang="en-US" altLang="ko-KR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i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B2</a:t>
                      </a:r>
                      <a:endParaRPr kumimoji="1" lang="en-US" altLang="ko-KR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2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i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A1</a:t>
                      </a:r>
                      <a:endParaRPr kumimoji="1" lang="en-US" altLang="ko-KR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1" lang="en-US" altLang="ko-KR" sz="2800" i="1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r>
                        <a:rPr kumimoji="1" lang="en-US" altLang="ko-KR" sz="2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ko-KR" sz="28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(E</a:t>
                      </a:r>
                      <a:r>
                        <a:rPr kumimoji="1" lang="en-US" altLang="ko-KR" sz="280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r>
                        <a:rPr kumimoji="1" lang="en-US" altLang="ko-KR" sz="28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kumimoji="1" lang="en-US" altLang="ko-KR" sz="2800" b="1" i="1" u="none" strike="noStrike" cap="none" normalizeH="0" baseline="-2500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1" lang="en-US" altLang="ko-KR" sz="2800" i="1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12 </a:t>
                      </a:r>
                      <a:r>
                        <a:rPr kumimoji="1" lang="en-US" altLang="ko-KR" sz="28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(E</a:t>
                      </a:r>
                      <a:r>
                        <a:rPr kumimoji="1" lang="en-US" altLang="ko-KR" sz="280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r>
                        <a:rPr kumimoji="1" lang="en-US" altLang="ko-KR" sz="28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kumimoji="1" lang="en-US" altLang="ko-KR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49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i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A2</a:t>
                      </a:r>
                      <a:endParaRPr kumimoji="1" lang="en-US" altLang="ko-KR" sz="28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1" lang="en-US" altLang="ko-KR" sz="2800" i="1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21 </a:t>
                      </a:r>
                      <a:r>
                        <a:rPr kumimoji="1" lang="en-US" altLang="ko-KR" sz="28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(E</a:t>
                      </a:r>
                      <a:r>
                        <a:rPr kumimoji="1" lang="en-US" altLang="ko-KR" sz="280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21</a:t>
                      </a:r>
                      <a:r>
                        <a:rPr kumimoji="1" lang="en-US" altLang="ko-KR" sz="28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kumimoji="1" lang="en-US" altLang="ko-KR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8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1" lang="en-US" altLang="ko-KR" sz="2800" i="1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22 </a:t>
                      </a:r>
                      <a:r>
                        <a:rPr kumimoji="1" lang="en-US" altLang="ko-KR" sz="28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(E</a:t>
                      </a:r>
                      <a:r>
                        <a:rPr kumimoji="1" lang="en-US" altLang="ko-KR" sz="280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  <a:r>
                        <a:rPr kumimoji="1" lang="en-US" altLang="ko-KR" sz="28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kumimoji="1" lang="en-US" altLang="ko-KR" sz="28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6" name="Object 4">
            <a:extLst>
              <a:ext uri="{FF2B5EF4-FFF2-40B4-BE49-F238E27FC236}">
                <a16:creationId xmlns:a16="http://schemas.microsoft.com/office/drawing/2014/main" id="{D7297851-0478-4EB2-9092-7B016ACC9C4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6488138"/>
              </p:ext>
            </p:extLst>
          </p:nvPr>
        </p:nvGraphicFramePr>
        <p:xfrm>
          <a:off x="3942789" y="3182383"/>
          <a:ext cx="5328591" cy="973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1" name="Equation" r:id="rId4" imgW="2641600" imgH="482600" progId="Equation.3">
                  <p:embed/>
                </p:oleObj>
              </mc:Choice>
              <mc:Fallback>
                <p:oleObj name="Equation" r:id="rId4" imgW="2641600" imgH="482600" progId="Equation.3">
                  <p:embed/>
                  <p:pic>
                    <p:nvPicPr>
                      <p:cNvPr id="922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black">
                      <a:xfrm>
                        <a:off x="3942789" y="3182383"/>
                        <a:ext cx="5328591" cy="973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5">
            <a:extLst>
              <a:ext uri="{FF2B5EF4-FFF2-40B4-BE49-F238E27FC236}">
                <a16:creationId xmlns:a16="http://schemas.microsoft.com/office/drawing/2014/main" id="{938AF7E9-AC69-4366-906B-266C219DA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79776" y="4377270"/>
            <a:ext cx="5338763" cy="330200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xtLst/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2000" dirty="0">
                <a:latin typeface="맑은 고딕" panose="020B0503020000020004" pitchFamily="50" charset="-127"/>
              </a:rPr>
              <a:t>자유도가 </a:t>
            </a:r>
            <a:r>
              <a:rPr lang="en-US" altLang="ko-KR" sz="2000" dirty="0">
                <a:latin typeface="맑은 고딕" panose="020B0503020000020004" pitchFamily="50" charset="-127"/>
              </a:rPr>
              <a:t>(I-1)(J-1)</a:t>
            </a:r>
            <a:r>
              <a:rPr lang="ko-KR" altLang="en-US" sz="2000" dirty="0">
                <a:latin typeface="맑은 고딕" panose="020B0503020000020004" pitchFamily="50" charset="-127"/>
              </a:rPr>
              <a:t>인 </a:t>
            </a:r>
            <a:r>
              <a:rPr lang="ko-KR" altLang="en-US" sz="2000" dirty="0" err="1">
                <a:latin typeface="맑은 고딕" panose="020B0503020000020004" pitchFamily="50" charset="-127"/>
              </a:rPr>
              <a:t>카이제곱</a:t>
            </a:r>
            <a:r>
              <a:rPr lang="ko-KR" altLang="en-US" sz="2000" dirty="0">
                <a:latin typeface="맑은 고딕" panose="020B0503020000020004" pitchFamily="50" charset="-127"/>
              </a:rPr>
              <a:t> 분포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692696"/>
            <a:ext cx="8472264" cy="936104"/>
          </a:xfrm>
        </p:spPr>
        <p:txBody>
          <a:bodyPr/>
          <a:lstStyle/>
          <a:p>
            <a:r>
              <a:rPr lang="ko-KR" altLang="en-US" dirty="0"/>
              <a:t>연관성분석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1D38CEA-A7A5-4B83-AA05-AC1E36D298A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456040" y="405098"/>
            <a:ext cx="3744912" cy="151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ctr" rtl="0" fontAlgn="base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b="1" dirty="0">
                <a:solidFill>
                  <a:srgbClr val="FF0000"/>
                </a:solidFill>
              </a:rPr>
              <a:t>교차분석</a:t>
            </a:r>
            <a:endParaRPr lang="en-US" altLang="ko-KR" b="1" dirty="0">
              <a:solidFill>
                <a:srgbClr val="FF0000"/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b="1" dirty="0" err="1">
                <a:solidFill>
                  <a:schemeClr val="accent2">
                    <a:lumMod val="75000"/>
                  </a:schemeClr>
                </a:solidFill>
              </a:rPr>
              <a:t>상관분석</a:t>
            </a:r>
            <a:endParaRPr lang="en-US" altLang="ko-KR" b="1" dirty="0">
              <a:solidFill>
                <a:schemeClr val="accent2">
                  <a:lumMod val="75000"/>
                </a:schemeClr>
              </a:solidFill>
            </a:endParaRPr>
          </a:p>
          <a:p>
            <a:pPr marL="609600" indent="-609600" eaLnBrk="1" fontAlgn="auto" hangingPunct="1">
              <a:spcAft>
                <a:spcPts val="0"/>
              </a:spcAft>
              <a:buFontTx/>
              <a:buAutoNum type="arabicPeriod"/>
              <a:defRPr/>
            </a:pPr>
            <a:r>
              <a:rPr lang="ko-KR" altLang="en-US" b="1" dirty="0" err="1">
                <a:solidFill>
                  <a:schemeClr val="accent2">
                    <a:lumMod val="75000"/>
                  </a:schemeClr>
                </a:solidFill>
              </a:rPr>
              <a:t>평균비교</a:t>
            </a:r>
            <a:endParaRPr lang="en-US" altLang="ko-KR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A656663-DE13-4E13-B928-83C6318406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759" y="1984065"/>
            <a:ext cx="5852160" cy="3901440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17599C77-678C-4BCA-BE53-96D83599730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82" y="1984065"/>
            <a:ext cx="5852160" cy="390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7113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12" name="Picture 28" descr="Chi-square distributionPDF.png">
            <a:extLst>
              <a:ext uri="{FF2B5EF4-FFF2-40B4-BE49-F238E27FC236}">
                <a16:creationId xmlns:a16="http://schemas.microsoft.com/office/drawing/2014/main" id="{514B95EA-3C18-4EE3-8D9D-67D5F5728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1916832"/>
            <a:ext cx="5436096" cy="4077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Oval 8"/>
          <p:cNvSpPr>
            <a:spLocks noChangeArrowheads="1"/>
          </p:cNvSpPr>
          <p:nvPr/>
        </p:nvSpPr>
        <p:spPr bwMode="auto">
          <a:xfrm>
            <a:off x="623392" y="176214"/>
            <a:ext cx="2736850" cy="2687637"/>
          </a:xfrm>
          <a:prstGeom prst="ellips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387" name="Rectangle 7"/>
          <p:cNvSpPr>
            <a:spLocks noGrp="1" noChangeArrowheads="1"/>
          </p:cNvSpPr>
          <p:nvPr>
            <p:ph type="title"/>
          </p:nvPr>
        </p:nvSpPr>
        <p:spPr>
          <a:xfrm>
            <a:off x="784523" y="362744"/>
            <a:ext cx="2414588" cy="23145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ko-KR" altLang="en-US" sz="2800" dirty="0" err="1"/>
              <a:t>검정통계량의</a:t>
            </a:r>
            <a:r>
              <a:rPr lang="ko-KR" altLang="en-US" sz="2800" dirty="0"/>
              <a:t> 분포</a:t>
            </a:r>
          </a:p>
        </p:txBody>
      </p:sp>
      <p:graphicFrame>
        <p:nvGraphicFramePr>
          <p:cNvPr id="9" name="Object 44">
            <a:extLst>
              <a:ext uri="{FF2B5EF4-FFF2-40B4-BE49-F238E27FC236}">
                <a16:creationId xmlns:a16="http://schemas.microsoft.com/office/drawing/2014/main" id="{C8AAA505-4981-4C69-9D43-EF229588742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5170607"/>
              </p:ext>
            </p:extLst>
          </p:nvPr>
        </p:nvGraphicFramePr>
        <p:xfrm>
          <a:off x="3550226" y="724205"/>
          <a:ext cx="8028186" cy="9405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48" name="Equation" r:id="rId5" imgW="4953000" imgH="482600" progId="Equation.3">
                  <p:embed/>
                </p:oleObj>
              </mc:Choice>
              <mc:Fallback>
                <p:oleObj name="Equation" r:id="rId5" imgW="4953000" imgH="482600" progId="Equation.3">
                  <p:embed/>
                  <p:pic>
                    <p:nvPicPr>
                      <p:cNvPr id="8236" name="Object 4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0226" y="724205"/>
                        <a:ext cx="8028186" cy="94057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02F407C7-3240-4526-8AC7-C9A25A6E65A7}"/>
                  </a:ext>
                </a:extLst>
              </p:cNvPr>
              <p:cNvSpPr/>
              <p:nvPr/>
            </p:nvSpPr>
            <p:spPr>
              <a:xfrm>
                <a:off x="4151784" y="2564904"/>
                <a:ext cx="80970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ko-K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02F407C7-3240-4526-8AC7-C9A25A6E65A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784" y="2564904"/>
                <a:ext cx="809709" cy="369332"/>
              </a:xfrm>
              <a:prstGeom prst="rect">
                <a:avLst/>
              </a:prstGeom>
              <a:blipFill>
                <a:blip r:embed="rId7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>
            <a:extLst>
              <a:ext uri="{FF2B5EF4-FFF2-40B4-BE49-F238E27FC236}">
                <a16:creationId xmlns:a16="http://schemas.microsoft.com/office/drawing/2014/main" id="{E39AF98C-A56F-48E5-B182-4E6C2D001AF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8976320" y="3356992"/>
            <a:ext cx="3106148" cy="2231778"/>
          </a:xfrm>
        </p:spPr>
        <p:txBody>
          <a:bodyPr>
            <a:normAutofit/>
          </a:bodyPr>
          <a:lstStyle/>
          <a:p>
            <a:r>
              <a:rPr lang="ko-KR" altLang="en-US" sz="2400" dirty="0"/>
              <a:t>유의확률 계산</a:t>
            </a:r>
            <a:endParaRPr lang="en-US" altLang="ko-KR" sz="2400" dirty="0"/>
          </a:p>
          <a:p>
            <a:endParaRPr lang="en-US" altLang="ko-KR" sz="2400" dirty="0"/>
          </a:p>
          <a:p>
            <a:r>
              <a:rPr lang="ko-KR" altLang="en-US" sz="2400" dirty="0"/>
              <a:t>유의확률</a:t>
            </a:r>
            <a:r>
              <a:rPr lang="en-US" altLang="ko-KR" sz="2400" dirty="0"/>
              <a:t>&lt;0.05</a:t>
            </a:r>
          </a:p>
          <a:p>
            <a:pPr lvl="1">
              <a:buFontTx/>
              <a:buNone/>
            </a:pPr>
            <a:r>
              <a:rPr lang="en-US" altLang="ko-KR" sz="2000" dirty="0"/>
              <a:t>=&gt; </a:t>
            </a:r>
            <a:r>
              <a:rPr lang="ko-KR" altLang="en-US" sz="2000" dirty="0" err="1"/>
              <a:t>관계있다</a:t>
            </a:r>
            <a:r>
              <a:rPr lang="en-US" altLang="ko-KR" sz="2000" dirty="0"/>
              <a:t>. </a:t>
            </a:r>
            <a:r>
              <a:rPr lang="ko-KR" altLang="en-US" sz="2000" dirty="0" err="1"/>
              <a:t>차이있다</a:t>
            </a:r>
            <a:endParaRPr lang="ko-KR" alt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7EB663-829C-4341-B8B0-C6D84788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27"/>
          </a:xfrm>
        </p:spPr>
        <p:txBody>
          <a:bodyPr/>
          <a:lstStyle/>
          <a:p>
            <a:r>
              <a:rPr lang="en-US" altLang="ko-KR" dirty="0"/>
              <a:t>SPSS </a:t>
            </a:r>
            <a:r>
              <a:rPr lang="ko-KR" altLang="en-US" dirty="0"/>
              <a:t>실습 </a:t>
            </a:r>
            <a:r>
              <a:rPr lang="en-US" altLang="ko-KR" dirty="0"/>
              <a:t>1 </a:t>
            </a:r>
            <a:r>
              <a:rPr lang="en-US" altLang="ko-KR" sz="3200" dirty="0"/>
              <a:t>–</a:t>
            </a:r>
            <a:r>
              <a:rPr lang="ko-KR" altLang="en-US" sz="2400" dirty="0"/>
              <a:t>스마트폰 선택 속성</a:t>
            </a:r>
            <a:endParaRPr lang="ko-KR" altLang="en-US" dirty="0"/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87EB54F5-BAA3-4E24-A164-0FA3D7D835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184061"/>
            <a:ext cx="7931001" cy="5308814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E24CB0FA-3C8F-48F5-A399-04D2966B7C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1664" y="1181066"/>
            <a:ext cx="3254350" cy="2774200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4F7C9759-1300-4E2E-9C8C-C12550D782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20648" y="260648"/>
            <a:ext cx="4018759" cy="3476253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C228D38E-881E-4097-99A1-B2A090694B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7629" y="2924944"/>
            <a:ext cx="2681047" cy="3190106"/>
          </a:xfrm>
          <a:prstGeom prst="rect">
            <a:avLst/>
          </a:prstGeom>
          <a:ln>
            <a:solidFill>
              <a:srgbClr val="00B0F0"/>
            </a:solidFill>
          </a:ln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BD4DE3C4-A81C-4378-8EB4-C0601F24E1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69201" y="2222004"/>
            <a:ext cx="3219720" cy="3893046"/>
          </a:xfrm>
          <a:prstGeom prst="rect">
            <a:avLst/>
          </a:prstGeom>
          <a:ln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42579178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F7EB663-829C-4341-B8B0-C6D847887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31627"/>
          </a:xfrm>
        </p:spPr>
        <p:txBody>
          <a:bodyPr/>
          <a:lstStyle/>
          <a:p>
            <a:r>
              <a:rPr lang="en-US" altLang="ko-KR" dirty="0"/>
              <a:t>SPSS </a:t>
            </a:r>
            <a:r>
              <a:rPr lang="ko-KR" altLang="en-US" dirty="0"/>
              <a:t>실습 </a:t>
            </a:r>
            <a:r>
              <a:rPr lang="en-US" altLang="ko-KR" dirty="0"/>
              <a:t>1 </a:t>
            </a:r>
            <a:r>
              <a:rPr lang="en-US" altLang="ko-KR" sz="3200" dirty="0"/>
              <a:t>-</a:t>
            </a:r>
            <a:r>
              <a:rPr lang="ko-KR" altLang="en-US" sz="3200" dirty="0"/>
              <a:t>결과</a:t>
            </a:r>
            <a:endParaRPr lang="ko-KR" altLang="en-US" dirty="0"/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2A617C6B-FF0B-4CF9-A86D-76EA729438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8731"/>
          <a:stretch/>
        </p:blipFill>
        <p:spPr>
          <a:xfrm>
            <a:off x="5591944" y="188640"/>
            <a:ext cx="5859504" cy="571012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72D029D-5306-48A4-BD6D-956148654963}"/>
              </a:ext>
            </a:extLst>
          </p:cNvPr>
          <p:cNvSpPr txBox="1"/>
          <p:nvPr/>
        </p:nvSpPr>
        <p:spPr>
          <a:xfrm>
            <a:off x="695400" y="3429405"/>
            <a:ext cx="4257897" cy="2124621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/>
              <a:t>카이제곱</a:t>
            </a:r>
            <a:r>
              <a:rPr lang="ko-KR" altLang="en-US" dirty="0"/>
              <a:t> 값은 </a:t>
            </a:r>
            <a:r>
              <a:rPr lang="en-US" altLang="ko-KR" dirty="0"/>
              <a:t>16.667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유의확률은 </a:t>
            </a:r>
            <a:r>
              <a:rPr lang="en-US" altLang="ko-KR" dirty="0"/>
              <a:t>0.000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 err="1"/>
              <a:t>귀무가설</a:t>
            </a:r>
            <a:r>
              <a:rPr lang="en-US" altLang="ko-KR" dirty="0"/>
              <a:t>(</a:t>
            </a:r>
            <a:r>
              <a:rPr lang="ko-KR" altLang="en-US" dirty="0"/>
              <a:t>관계없다</a:t>
            </a:r>
            <a:r>
              <a:rPr lang="en-US" altLang="ko-KR" dirty="0"/>
              <a:t>) </a:t>
            </a:r>
            <a:r>
              <a:rPr lang="ko-KR" altLang="en-US" dirty="0"/>
              <a:t>기각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남녀 간에 선호하는 속성이 다르다</a:t>
            </a:r>
            <a:endParaRPr lang="en-US" altLang="ko-KR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dirty="0"/>
              <a:t>또는 성별과 선호 속성은 관계가 있다</a:t>
            </a:r>
          </a:p>
        </p:txBody>
      </p:sp>
    </p:spTree>
    <p:extLst>
      <p:ext uri="{BB962C8B-B14F-4D97-AF65-F5344CB8AC3E}">
        <p14:creationId xmlns:p14="http://schemas.microsoft.com/office/powerpoint/2010/main" val="13619189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370" y="1268760"/>
            <a:ext cx="8334375" cy="47148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4D38C9C0-5155-48E9-B216-EB0413865838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831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dirty="0"/>
              <a:t>SPSS </a:t>
            </a:r>
            <a:r>
              <a:rPr lang="ko-KR" altLang="en-US" dirty="0"/>
              <a:t>실습 </a:t>
            </a:r>
            <a:r>
              <a:rPr lang="en-US" altLang="ko-KR" dirty="0"/>
              <a:t>2</a:t>
            </a:r>
            <a:endParaRPr lang="ko-KR" altLang="en-US" dirty="0"/>
          </a:p>
        </p:txBody>
      </p:sp>
      <p:pic>
        <p:nvPicPr>
          <p:cNvPr id="10" name="그림 2">
            <a:extLst>
              <a:ext uri="{FF2B5EF4-FFF2-40B4-BE49-F238E27FC236}">
                <a16:creationId xmlns:a16="http://schemas.microsoft.com/office/drawing/2014/main" id="{95D68F68-9B63-4C01-8145-3121D19C5E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8986" y="337970"/>
            <a:ext cx="3957823" cy="3408984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그림 4">
            <a:extLst>
              <a:ext uri="{FF2B5EF4-FFF2-40B4-BE49-F238E27FC236}">
                <a16:creationId xmlns:a16="http://schemas.microsoft.com/office/drawing/2014/main" id="{2F3EDE5E-3B3F-4F84-9F85-D23F42E76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8288" y="2860114"/>
            <a:ext cx="3048000" cy="3609975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그림 3">
            <a:extLst>
              <a:ext uri="{FF2B5EF4-FFF2-40B4-BE49-F238E27FC236}">
                <a16:creationId xmlns:a16="http://schemas.microsoft.com/office/drawing/2014/main" id="{36FA3B62-82A2-483C-B9E0-98DA9020FF1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557" y="2492896"/>
            <a:ext cx="3352800" cy="4057650"/>
          </a:xfrm>
          <a:prstGeom prst="rect">
            <a:avLst/>
          </a:prstGeom>
          <a:noFill/>
          <a:ln w="9525">
            <a:solidFill>
              <a:srgbClr val="00B0F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Oval 11">
            <a:extLst>
              <a:ext uri="{FF2B5EF4-FFF2-40B4-BE49-F238E27FC236}">
                <a16:creationId xmlns:a16="http://schemas.microsoft.com/office/drawing/2014/main" id="{6D76D28A-516E-4AA5-B18A-A456D4C4A2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78332" y="2890274"/>
            <a:ext cx="1012825" cy="928688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Oval 11">
            <a:extLst>
              <a:ext uri="{FF2B5EF4-FFF2-40B4-BE49-F238E27FC236}">
                <a16:creationId xmlns:a16="http://schemas.microsoft.com/office/drawing/2014/main" id="{BC00ADA9-C921-45EE-B7C5-E238DB86E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43872" y="4200757"/>
            <a:ext cx="1012825" cy="928688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Oval 11">
            <a:extLst>
              <a:ext uri="{FF2B5EF4-FFF2-40B4-BE49-F238E27FC236}">
                <a16:creationId xmlns:a16="http://schemas.microsoft.com/office/drawing/2014/main" id="{C3F83CFD-F5F2-477B-8F22-565B760F64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35217" y="635401"/>
            <a:ext cx="1012825" cy="928688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제목 1"/>
          <p:cNvSpPr>
            <a:spLocks noGrp="1"/>
          </p:cNvSpPr>
          <p:nvPr>
            <p:ph type="title"/>
          </p:nvPr>
        </p:nvSpPr>
        <p:spPr>
          <a:xfrm>
            <a:off x="973137" y="384229"/>
            <a:ext cx="2359025" cy="831850"/>
          </a:xfrm>
        </p:spPr>
        <p:txBody>
          <a:bodyPr/>
          <a:lstStyle/>
          <a:p>
            <a:r>
              <a:rPr lang="ko-KR" altLang="en-US" sz="3600" dirty="0"/>
              <a:t>출력결과</a:t>
            </a:r>
          </a:p>
        </p:txBody>
      </p:sp>
      <p:pic>
        <p:nvPicPr>
          <p:cNvPr id="2150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214" y="400051"/>
            <a:ext cx="5805487" cy="360521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그림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24" y="2420888"/>
            <a:ext cx="4375150" cy="2455863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7751763" y="1125539"/>
            <a:ext cx="862012" cy="860425"/>
          </a:xfrm>
          <a:prstGeom prst="ellipse">
            <a:avLst/>
          </a:prstGeom>
          <a:solidFill>
            <a:srgbClr val="FF99FF">
              <a:alpha val="43137"/>
            </a:srgbClr>
          </a:solidFill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8531226" y="1771651"/>
            <a:ext cx="862013" cy="862013"/>
          </a:xfrm>
          <a:prstGeom prst="ellipse">
            <a:avLst/>
          </a:prstGeom>
          <a:solidFill>
            <a:srgbClr val="FF99FF">
              <a:alpha val="43137"/>
            </a:srgbClr>
          </a:solidFill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67438" y="3071763"/>
            <a:ext cx="860425" cy="862013"/>
          </a:xfrm>
          <a:prstGeom prst="ellipse">
            <a:avLst/>
          </a:prstGeom>
          <a:solidFill>
            <a:srgbClr val="FF99FF">
              <a:alpha val="43137"/>
            </a:srgbClr>
          </a:solidFill>
          <a:ln w="38100">
            <a:solidFill>
              <a:srgbClr val="FF3300"/>
            </a:solidFill>
            <a:prstDash val="sysDot"/>
            <a:round/>
            <a:headEnd/>
            <a:tailEnd/>
          </a:ln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21512" name="TextBox 11"/>
          <p:cNvSpPr txBox="1">
            <a:spLocks noChangeArrowheads="1"/>
          </p:cNvSpPr>
          <p:nvPr/>
        </p:nvSpPr>
        <p:spPr bwMode="auto">
          <a:xfrm>
            <a:off x="5591944" y="4451351"/>
            <a:ext cx="5976664" cy="369332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o-KR" altLang="en-US" dirty="0"/>
              <a:t>결론</a:t>
            </a:r>
            <a:r>
              <a:rPr lang="en-US" altLang="ko-KR" dirty="0"/>
              <a:t>: </a:t>
            </a:r>
            <a:r>
              <a:rPr lang="ko-KR" altLang="en-US" dirty="0"/>
              <a:t>유의수준 </a:t>
            </a:r>
            <a:r>
              <a:rPr lang="en-US" altLang="ko-KR" dirty="0"/>
              <a:t>5%</a:t>
            </a:r>
            <a:r>
              <a:rPr lang="ko-KR" altLang="en-US" dirty="0"/>
              <a:t>에서 </a:t>
            </a:r>
            <a:r>
              <a:rPr lang="ko-KR" altLang="en-US" dirty="0" err="1"/>
              <a:t>귀무가설</a:t>
            </a:r>
            <a:r>
              <a:rPr lang="ko-KR" altLang="en-US" dirty="0"/>
              <a:t> 기각</a:t>
            </a:r>
            <a:r>
              <a:rPr lang="en-US" altLang="ko-KR" dirty="0"/>
              <a:t>(</a:t>
            </a:r>
            <a:r>
              <a:rPr lang="ko-KR" altLang="en-US" dirty="0"/>
              <a:t>연구가설 채택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21513" name="TextBox 12"/>
          <p:cNvSpPr txBox="1">
            <a:spLocks noChangeArrowheads="1"/>
          </p:cNvSpPr>
          <p:nvPr/>
        </p:nvSpPr>
        <p:spPr bwMode="auto">
          <a:xfrm>
            <a:off x="5605400" y="5015467"/>
            <a:ext cx="597666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o-KR" altLang="en-US" dirty="0" err="1"/>
              <a:t>귀무가설</a:t>
            </a:r>
            <a:r>
              <a:rPr lang="en-US" altLang="ko-KR" dirty="0"/>
              <a:t>: </a:t>
            </a:r>
            <a:r>
              <a:rPr lang="ko-KR" altLang="en-US" dirty="0"/>
              <a:t>성별에 따라 선호하는 식당에 차이가 없다</a:t>
            </a:r>
          </a:p>
        </p:txBody>
      </p:sp>
      <p:sp>
        <p:nvSpPr>
          <p:cNvPr id="21514" name="TextBox 13"/>
          <p:cNvSpPr txBox="1">
            <a:spLocks noChangeArrowheads="1"/>
          </p:cNvSpPr>
          <p:nvPr/>
        </p:nvSpPr>
        <p:spPr bwMode="auto">
          <a:xfrm>
            <a:off x="5591944" y="5445224"/>
            <a:ext cx="58326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ko-KR" altLang="en-US" dirty="0"/>
              <a:t>연구가설</a:t>
            </a:r>
            <a:r>
              <a:rPr lang="en-US" altLang="ko-KR" dirty="0"/>
              <a:t>: </a:t>
            </a:r>
            <a:r>
              <a:rPr lang="ko-KR" altLang="en-US" dirty="0"/>
              <a:t>성별에 따라 선호하는 식당에 차이가 있다</a:t>
            </a: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16BF8697-9FAC-40A3-93DA-B200B6FFF100}"/>
              </a:ext>
            </a:extLst>
          </p:cNvPr>
          <p:cNvSpPr/>
          <p:nvPr/>
        </p:nvSpPr>
        <p:spPr>
          <a:xfrm>
            <a:off x="825599" y="4400315"/>
            <a:ext cx="4546799" cy="511647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7599C77-678C-4BCA-BE53-96D8359973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457"/>
          <a:stretch/>
        </p:blipFill>
        <p:spPr>
          <a:xfrm>
            <a:off x="23664" y="7723"/>
            <a:ext cx="12144672" cy="6850277"/>
          </a:xfrm>
          <a:prstGeom prst="rect">
            <a:avLst/>
          </a:prstGeom>
        </p:spPr>
      </p:pic>
      <p:sp>
        <p:nvSpPr>
          <p:cNvPr id="3" name="제목 2">
            <a:extLst>
              <a:ext uri="{FF2B5EF4-FFF2-40B4-BE49-F238E27FC236}">
                <a16:creationId xmlns:a16="http://schemas.microsoft.com/office/drawing/2014/main" id="{D04C42B1-4515-4761-8ADD-B982DB049A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5520" y="2452414"/>
            <a:ext cx="9144000" cy="1953171"/>
          </a:xfrm>
        </p:spPr>
        <p:txBody>
          <a:bodyPr>
            <a:normAutofit/>
          </a:bodyPr>
          <a:lstStyle/>
          <a:p>
            <a:r>
              <a:rPr lang="ko-KR" altLang="en-US" sz="11500" b="1" dirty="0">
                <a:solidFill>
                  <a:schemeClr val="bg1"/>
                </a:solidFill>
              </a:rPr>
              <a:t>교차분석</a:t>
            </a:r>
            <a:r>
              <a:rPr lang="en-US" altLang="ko-KR" sz="11500" b="1" dirty="0">
                <a:solidFill>
                  <a:schemeClr val="bg1"/>
                </a:solidFill>
              </a:rPr>
              <a:t>2</a:t>
            </a:r>
            <a:endParaRPr lang="ko-KR" altLang="en-US" sz="11500" b="1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3616D7-DEE0-497F-86C9-FC9E5D644D94}"/>
              </a:ext>
            </a:extLst>
          </p:cNvPr>
          <p:cNvSpPr txBox="1"/>
          <p:nvPr/>
        </p:nvSpPr>
        <p:spPr>
          <a:xfrm>
            <a:off x="6614139" y="4797152"/>
            <a:ext cx="43043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+mn-ea"/>
              </a:rPr>
              <a:t>SPSS, </a:t>
            </a:r>
            <a:r>
              <a:rPr lang="ko-KR" altLang="en-US" sz="3600" b="1" dirty="0" err="1">
                <a:solidFill>
                  <a:schemeClr val="bg1"/>
                </a:solidFill>
                <a:latin typeface="+mn-ea"/>
              </a:rPr>
              <a:t>카이제곱분포</a:t>
            </a:r>
            <a:endParaRPr lang="en-US" altLang="ko-KR" sz="3600" b="1" dirty="0">
              <a:solidFill>
                <a:schemeClr val="bg1"/>
              </a:solidFill>
              <a:latin typeface="+mn-ea"/>
            </a:endParaRPr>
          </a:p>
          <a:p>
            <a:r>
              <a:rPr lang="ko-KR" altLang="en-US" sz="3600" b="1" dirty="0" err="1">
                <a:solidFill>
                  <a:schemeClr val="bg1"/>
                </a:solidFill>
                <a:latin typeface="+mn-ea"/>
              </a:rPr>
              <a:t>피셔의</a:t>
            </a:r>
            <a:r>
              <a:rPr lang="ko-KR" altLang="en-US" sz="3600" b="1" dirty="0">
                <a:solidFill>
                  <a:schemeClr val="bg1"/>
                </a:solidFill>
                <a:latin typeface="+mn-ea"/>
              </a:rPr>
              <a:t> 정확성</a:t>
            </a:r>
            <a:r>
              <a:rPr lang="en-US" altLang="ko-KR" sz="3600" b="1" dirty="0">
                <a:solidFill>
                  <a:schemeClr val="bg1"/>
                </a:solidFill>
                <a:latin typeface="+mn-ea"/>
              </a:rPr>
              <a:t> </a:t>
            </a:r>
            <a:r>
              <a:rPr lang="ko-KR" altLang="en-US" sz="3600" b="1" dirty="0">
                <a:solidFill>
                  <a:schemeClr val="bg1"/>
                </a:solidFill>
                <a:latin typeface="+mn-ea"/>
              </a:rPr>
              <a:t>검정</a:t>
            </a:r>
          </a:p>
        </p:txBody>
      </p:sp>
    </p:spTree>
    <p:extLst>
      <p:ext uri="{BB962C8B-B14F-4D97-AF65-F5344CB8AC3E}">
        <p14:creationId xmlns:p14="http://schemas.microsoft.com/office/powerpoint/2010/main" val="30808826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BF264244-9E72-4A8A-AC11-4048EC7AB0D7}"/>
              </a:ext>
            </a:extLst>
          </p:cNvPr>
          <p:cNvSpPr/>
          <p:nvPr/>
        </p:nvSpPr>
        <p:spPr>
          <a:xfrm>
            <a:off x="4136647" y="3736027"/>
            <a:ext cx="5631761" cy="925475"/>
          </a:xfrm>
          <a:prstGeom prst="rect">
            <a:avLst/>
          </a:prstGeom>
          <a:solidFill>
            <a:srgbClr val="CAE4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362" name="Rectangle 45"/>
          <p:cNvSpPr>
            <a:spLocks noGrp="1" noChangeArrowheads="1"/>
          </p:cNvSpPr>
          <p:nvPr>
            <p:ph type="title"/>
          </p:nvPr>
        </p:nvSpPr>
        <p:spPr>
          <a:xfrm>
            <a:off x="669429" y="501590"/>
            <a:ext cx="3960440" cy="1393090"/>
          </a:xfrm>
          <a:solidFill>
            <a:srgbClr val="FFFF00"/>
          </a:solidFill>
          <a:ln>
            <a:solidFill>
              <a:srgbClr val="FFC000"/>
            </a:solidFill>
          </a:ln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ko-KR" sz="2400" b="1" dirty="0">
                <a:latin typeface="+mn-ea"/>
                <a:ea typeface="+mn-ea"/>
              </a:rPr>
              <a:t>Q1: </a:t>
            </a:r>
            <a:r>
              <a:rPr lang="ko-KR" altLang="en-US" sz="2400" b="1" dirty="0" err="1">
                <a:latin typeface="+mn-ea"/>
                <a:ea typeface="+mn-ea"/>
              </a:rPr>
              <a:t>카이제곱</a:t>
            </a:r>
            <a:r>
              <a:rPr lang="ko-KR" altLang="en-US" sz="2400" b="1" dirty="0">
                <a:latin typeface="+mn-ea"/>
                <a:ea typeface="+mn-ea"/>
              </a:rPr>
              <a:t> 통계량인데</a:t>
            </a:r>
            <a:br>
              <a:rPr lang="en-US" altLang="ko-KR" sz="2400" b="1" dirty="0">
                <a:latin typeface="+mn-ea"/>
                <a:ea typeface="+mn-ea"/>
              </a:rPr>
            </a:br>
            <a:r>
              <a:rPr lang="en-US" altLang="ko-KR" sz="2400" b="1" dirty="0">
                <a:latin typeface="+mn-ea"/>
                <a:ea typeface="+mn-ea"/>
              </a:rPr>
              <a:t>  </a:t>
            </a:r>
            <a:r>
              <a:rPr lang="ko-KR" altLang="en-US" sz="2400" b="1" dirty="0">
                <a:latin typeface="+mn-ea"/>
                <a:ea typeface="+mn-ea"/>
              </a:rPr>
              <a:t>왜 분모가 </a:t>
            </a:r>
            <a:r>
              <a:rPr lang="ko-KR" altLang="en-US" sz="2400" b="1" dirty="0" err="1">
                <a:latin typeface="+mn-ea"/>
                <a:ea typeface="+mn-ea"/>
              </a:rPr>
              <a:t>기대값인가요</a:t>
            </a:r>
            <a:r>
              <a:rPr lang="en-US" altLang="ko-KR" sz="2400" b="1" dirty="0">
                <a:latin typeface="+mn-ea"/>
                <a:ea typeface="+mn-ea"/>
              </a:rPr>
              <a:t>?</a:t>
            </a:r>
            <a:endParaRPr lang="ko-KR" altLang="en-US" sz="2400" b="1" dirty="0">
              <a:latin typeface="+mn-ea"/>
              <a:ea typeface="+mn-ea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5015880" y="1907832"/>
            <a:ext cx="5492750" cy="381093"/>
          </a:xfrm>
        </p:spPr>
        <p:txBody>
          <a:bodyPr rtlCol="0">
            <a:normAutofit fontScale="925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000" dirty="0" err="1">
                <a:latin typeface="+mn-ea"/>
              </a:rPr>
              <a:t>Oij</a:t>
            </a:r>
            <a:r>
              <a:rPr lang="en-US" altLang="ko-KR" sz="2000" dirty="0">
                <a:latin typeface="+mn-ea"/>
              </a:rPr>
              <a:t>=(</a:t>
            </a:r>
            <a:r>
              <a:rPr lang="en-US" altLang="ko-KR" sz="2000" dirty="0" err="1">
                <a:latin typeface="+mn-ea"/>
              </a:rPr>
              <a:t>i,j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셀의 </a:t>
            </a:r>
            <a:r>
              <a:rPr lang="ko-KR" altLang="en-US" sz="2000" dirty="0" err="1">
                <a:latin typeface="+mn-ea"/>
              </a:rPr>
              <a:t>관측도수</a:t>
            </a:r>
            <a:r>
              <a:rPr lang="en-US" altLang="ko-KR" sz="2000" dirty="0">
                <a:latin typeface="+mn-ea"/>
              </a:rPr>
              <a:t>,   </a:t>
            </a:r>
            <a:r>
              <a:rPr lang="en-US" altLang="ko-KR" sz="2000" dirty="0" err="1">
                <a:latin typeface="+mn-ea"/>
              </a:rPr>
              <a:t>Eij</a:t>
            </a:r>
            <a:r>
              <a:rPr lang="en-US" altLang="ko-KR" sz="2000" dirty="0">
                <a:latin typeface="+mn-ea"/>
              </a:rPr>
              <a:t>=(</a:t>
            </a:r>
            <a:r>
              <a:rPr lang="en-US" altLang="ko-KR" sz="2000" dirty="0" err="1">
                <a:latin typeface="+mn-ea"/>
              </a:rPr>
              <a:t>i,j</a:t>
            </a:r>
            <a:r>
              <a:rPr lang="en-US" altLang="ko-KR" sz="2000" dirty="0">
                <a:latin typeface="+mn-ea"/>
              </a:rPr>
              <a:t>)</a:t>
            </a:r>
            <a:r>
              <a:rPr lang="ko-KR" altLang="en-US" sz="2000" dirty="0">
                <a:latin typeface="+mn-ea"/>
              </a:rPr>
              <a:t>셀의 </a:t>
            </a:r>
            <a:r>
              <a:rPr lang="ko-KR" altLang="en-US" sz="2000" dirty="0" err="1">
                <a:latin typeface="+mn-ea"/>
              </a:rPr>
              <a:t>기대도수</a:t>
            </a:r>
            <a:endParaRPr lang="ko-KR" altLang="en-US" sz="2000" dirty="0">
              <a:latin typeface="+mn-ea"/>
            </a:endParaRPr>
          </a:p>
        </p:txBody>
      </p:sp>
      <p:graphicFrame>
        <p:nvGraphicFramePr>
          <p:cNvPr id="8238" name="Group 46">
            <a:extLst>
              <a:ext uri="{FF2B5EF4-FFF2-40B4-BE49-F238E27FC236}">
                <a16:creationId xmlns:a16="http://schemas.microsoft.com/office/drawing/2014/main" id="{59258491-D1D9-460C-A48E-BBD7B7B996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379580"/>
              </p:ext>
            </p:extLst>
          </p:nvPr>
        </p:nvGraphicFramePr>
        <p:xfrm>
          <a:off x="4943872" y="501590"/>
          <a:ext cx="5492750" cy="1371636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695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61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105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B1</a:t>
                      </a:r>
                      <a:endParaRPr kumimoji="1" lang="en-US" altLang="ko-KR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B2</a:t>
                      </a:r>
                      <a:endParaRPr kumimoji="1" lang="en-US" altLang="ko-KR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i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A1</a:t>
                      </a:r>
                      <a:endParaRPr kumimoji="1" lang="en-US" altLang="ko-KR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1" lang="en-US" altLang="ko-KR" sz="2400" i="1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11</a:t>
                      </a:r>
                      <a:r>
                        <a:rPr kumimoji="1" lang="en-US" altLang="ko-KR" sz="2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ko-KR" sz="24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(E</a:t>
                      </a:r>
                      <a:r>
                        <a:rPr kumimoji="1" lang="en-US" altLang="ko-KR" sz="240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11</a:t>
                      </a:r>
                      <a:r>
                        <a:rPr kumimoji="1" lang="en-US" altLang="ko-KR" sz="24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kumimoji="1" lang="en-US" altLang="ko-KR" sz="2400" b="1" i="1" u="none" strike="noStrike" cap="none" normalizeH="0" baseline="-2500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1" lang="en-US" altLang="ko-KR" sz="2400" i="1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12 </a:t>
                      </a:r>
                      <a:r>
                        <a:rPr kumimoji="1" lang="en-US" altLang="ko-KR" sz="24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(E</a:t>
                      </a:r>
                      <a:r>
                        <a:rPr kumimoji="1" lang="en-US" altLang="ko-KR" sz="240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12</a:t>
                      </a:r>
                      <a:r>
                        <a:rPr kumimoji="1" lang="en-US" altLang="ko-KR" sz="24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kumimoji="1" lang="en-US" altLang="ko-KR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51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i="1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A2</a:t>
                      </a:r>
                      <a:endParaRPr kumimoji="1" lang="en-US" altLang="ko-KR" sz="2400" b="1" i="1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1" lang="en-US" altLang="ko-KR" sz="2400" i="1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21 </a:t>
                      </a:r>
                      <a:r>
                        <a:rPr kumimoji="1" lang="en-US" altLang="ko-KR" sz="24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(E</a:t>
                      </a:r>
                      <a:r>
                        <a:rPr kumimoji="1" lang="en-US" altLang="ko-KR" sz="240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21</a:t>
                      </a:r>
                      <a:r>
                        <a:rPr kumimoji="1" lang="en-US" altLang="ko-KR" sz="24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kumimoji="1" lang="en-US" altLang="ko-KR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2400" i="1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1" lang="en-US" altLang="ko-KR" sz="2400" i="1" u="none" strike="noStrike" cap="none" normalizeH="0" baseline="-25000" dirty="0">
                          <a:ln>
                            <a:noFill/>
                          </a:ln>
                          <a:effectLst/>
                        </a:rPr>
                        <a:t>22 </a:t>
                      </a:r>
                      <a:r>
                        <a:rPr kumimoji="1" lang="en-US" altLang="ko-KR" sz="24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(E</a:t>
                      </a:r>
                      <a:r>
                        <a:rPr kumimoji="1" lang="en-US" altLang="ko-KR" sz="2400" i="1" u="none" strike="noStrike" cap="none" normalizeH="0" baseline="-2500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22</a:t>
                      </a:r>
                      <a:r>
                        <a:rPr kumimoji="1" lang="en-US" altLang="ko-KR" sz="2400" i="1" u="none" strike="noStrike" cap="none" normalizeH="0" baseline="0" dirty="0">
                          <a:ln>
                            <a:noFill/>
                          </a:ln>
                          <a:solidFill>
                            <a:schemeClr val="accent2">
                              <a:lumMod val="75000"/>
                            </a:schemeClr>
                          </a:solidFill>
                          <a:effectLst/>
                        </a:rPr>
                        <a:t>)</a:t>
                      </a:r>
                      <a:endParaRPr kumimoji="1" lang="en-US" altLang="ko-KR" sz="2400" b="1" i="1" u="none" strike="noStrike" cap="none" normalizeH="0" baseline="0" dirty="0">
                        <a:ln>
                          <a:noFill/>
                        </a:ln>
                        <a:solidFill>
                          <a:schemeClr val="accent2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ea typeface="굴림" charset="-127"/>
                      </a:endParaRPr>
                    </a:p>
                  </a:txBody>
                  <a:tcPr marT="45726" marB="45726" anchor="ctr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Rectangle 5">
            <a:extLst>
              <a:ext uri="{FF2B5EF4-FFF2-40B4-BE49-F238E27FC236}">
                <a16:creationId xmlns:a16="http://schemas.microsoft.com/office/drawing/2014/main" id="{938AF7E9-AC69-4366-906B-266C219DA1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41365" y="2632593"/>
            <a:ext cx="2674467" cy="639276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  <a:extLst/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2000" dirty="0">
                <a:latin typeface="맑은 고딕" panose="020B0503020000020004" pitchFamily="50" charset="-127"/>
              </a:rPr>
              <a:t>자유도가 </a:t>
            </a:r>
            <a:r>
              <a:rPr lang="en-US" altLang="ko-KR" sz="2000" dirty="0">
                <a:latin typeface="맑은 고딕" panose="020B0503020000020004" pitchFamily="50" charset="-127"/>
              </a:rPr>
              <a:t>(I-1)(J-1)</a:t>
            </a:r>
            <a:r>
              <a:rPr lang="ko-KR" altLang="en-US" sz="2000" dirty="0">
                <a:latin typeface="맑은 고딕" panose="020B0503020000020004" pitchFamily="50" charset="-127"/>
              </a:rPr>
              <a:t>인 </a:t>
            </a:r>
            <a:endParaRPr lang="en-US" altLang="ko-KR" sz="2000" dirty="0">
              <a:latin typeface="맑은 고딕" panose="020B0503020000020004" pitchFamily="50" charset="-127"/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ko-KR" altLang="en-US" sz="2000" dirty="0" err="1">
                <a:latin typeface="맑은 고딕" panose="020B0503020000020004" pitchFamily="50" charset="-127"/>
              </a:rPr>
              <a:t>카이제곱</a:t>
            </a:r>
            <a:r>
              <a:rPr lang="ko-KR" altLang="en-US" sz="2000" dirty="0">
                <a:latin typeface="맑은 고딕" panose="020B0503020000020004" pitchFamily="50" charset="-127"/>
              </a:rPr>
              <a:t> 분포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D0787B-AE4D-4CE7-9DDC-51955902D7EA}"/>
                  </a:ext>
                </a:extLst>
              </p:cNvPr>
              <p:cNvSpPr txBox="1"/>
              <p:nvPr/>
            </p:nvSpPr>
            <p:spPr>
              <a:xfrm>
                <a:off x="714212" y="3736592"/>
                <a:ext cx="3024336" cy="839332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2400" b="1" dirty="0" err="1"/>
                  <a:t>카이제곱분포의</a:t>
                </a:r>
                <a:r>
                  <a:rPr lang="ko-KR" altLang="en-US" sz="2400" b="1" dirty="0"/>
                  <a:t> 정의</a:t>
                </a:r>
                <a:endParaRPr lang="en-US" altLang="ko-KR" sz="2400" b="1" dirty="0"/>
              </a:p>
              <a:p>
                <a:r>
                  <a:rPr lang="ko-KR" altLang="en-US" sz="2400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ko-KR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𝝌</m:t>
                        </m:r>
                      </m:e>
                      <m:sup>
                        <m:r>
                          <a:rPr lang="en-US" altLang="ko-KR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ko-KR" altLang="en-US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 </a:t>
                </a:r>
                <a:r>
                  <a:rPr lang="en-US" altLang="ko-KR" sz="2400" b="1" dirty="0">
                    <a:solidFill>
                      <a:schemeClr val="accent2">
                        <a:lumMod val="75000"/>
                      </a:schemeClr>
                    </a:solidFill>
                  </a:rPr>
                  <a:t>distribution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AD0787B-AE4D-4CE7-9DDC-51955902D7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212" y="3736592"/>
                <a:ext cx="3024336" cy="83933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그룹 8">
            <a:extLst>
              <a:ext uri="{FF2B5EF4-FFF2-40B4-BE49-F238E27FC236}">
                <a16:creationId xmlns:a16="http://schemas.microsoft.com/office/drawing/2014/main" id="{9B3367E1-A5C7-4141-BF87-FD2A63A82E16}"/>
              </a:ext>
            </a:extLst>
          </p:cNvPr>
          <p:cNvGrpSpPr/>
          <p:nvPr/>
        </p:nvGrpSpPr>
        <p:grpSpPr>
          <a:xfrm>
            <a:off x="4295800" y="3789040"/>
            <a:ext cx="5544616" cy="872462"/>
            <a:chOff x="1118094" y="1062297"/>
            <a:chExt cx="4738113" cy="795313"/>
          </a:xfrm>
          <a:noFill/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6D90CE94-F4DB-43FC-A08E-A967E5B45C08}"/>
                    </a:ext>
                  </a:extLst>
                </p:cNvPr>
                <p:cNvSpPr/>
                <p:nvPr/>
              </p:nvSpPr>
              <p:spPr>
                <a:xfrm>
                  <a:off x="1118094" y="1062297"/>
                  <a:ext cx="4738113" cy="405945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14:m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altLang="ko-KR" sz="2000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⋯,</m:t>
                      </m:r>
                      <m:sSub>
                        <m:sSubPr>
                          <m:ctrlPr>
                            <a:rPr lang="en-US" altLang="ko-KR" sz="20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en-US" altLang="ko-KR" sz="2000" i="1"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en-US" altLang="ko-KR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ko-KR" altLang="en-US" sz="2000" i="1">
                          <a:latin typeface="Cambria Math" panose="02040503050406030204" pitchFamily="18" charset="0"/>
                        </a:rPr>
                        <m:t>이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(0,1)</m:t>
                      </m:r>
                    </m:oMath>
                  </a14:m>
                  <a:r>
                    <a:rPr lang="ko-KR" altLang="en-US" sz="2000" dirty="0">
                      <a:latin typeface="나눔스퀘어라운드 Bold" panose="020B0600000101010101" pitchFamily="50" charset="-127"/>
                      <a:ea typeface="나눔스퀘어라운드 Bold" panose="020B0600000101010101" pitchFamily="50" charset="-127"/>
                    </a:rPr>
                    <a:t>에서</a:t>
                  </a:r>
                  <a:r>
                    <a:rPr lang="en-US" altLang="ko-KR" sz="2000" dirty="0">
                      <a:latin typeface="나눔스퀘어라운드 Bold" panose="020B0600000101010101" pitchFamily="50" charset="-127"/>
                      <a:ea typeface="나눔스퀘어라운드 Bold" panose="020B0600000101010101" pitchFamily="50" charset="-127"/>
                    </a:rPr>
                    <a:t> </a:t>
                  </a:r>
                  <a:r>
                    <a:rPr lang="ko-KR" altLang="en-US" sz="2000" dirty="0">
                      <a:latin typeface="나눔스퀘어라운드 Bold" panose="020B0600000101010101" pitchFamily="50" charset="-127"/>
                      <a:ea typeface="나눔스퀘어라운드 Bold" panose="020B0600000101010101" pitchFamily="50" charset="-127"/>
                    </a:rPr>
                    <a:t>뽑은 </a:t>
                  </a:r>
                  <a:r>
                    <a:rPr lang="ko-KR" altLang="en-US" sz="2000" dirty="0" err="1">
                      <a:latin typeface="나눔스퀘어라운드 Bold" panose="020B0600000101010101" pitchFamily="50" charset="-127"/>
                      <a:ea typeface="나눔스퀘어라운드 Bold" panose="020B0600000101010101" pitchFamily="50" charset="-127"/>
                    </a:rPr>
                    <a:t>확률표본일</a:t>
                  </a:r>
                  <a:r>
                    <a:rPr lang="ko-KR" altLang="en-US" sz="2000" dirty="0">
                      <a:latin typeface="나눔스퀘어라운드 Bold" panose="020B0600000101010101" pitchFamily="50" charset="-127"/>
                      <a:ea typeface="나눔스퀘어라운드 Bold" panose="020B0600000101010101" pitchFamily="50" charset="-127"/>
                    </a:rPr>
                    <a:t> 때 </a:t>
                  </a:r>
                </a:p>
              </p:txBody>
            </p:sp>
          </mc:Choice>
          <mc:Fallback xmlns="">
            <p:sp>
              <p:nvSpPr>
                <p:cNvPr id="11" name="직사각형 10">
                  <a:extLst>
                    <a:ext uri="{FF2B5EF4-FFF2-40B4-BE49-F238E27FC236}">
                      <a16:creationId xmlns:a16="http://schemas.microsoft.com/office/drawing/2014/main" id="{6D90CE94-F4DB-43FC-A08E-A967E5B45C0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8094" y="1062297"/>
                  <a:ext cx="4738113" cy="405945"/>
                </a:xfrm>
                <a:prstGeom prst="rect">
                  <a:avLst/>
                </a:prstGeom>
                <a:blipFill>
                  <a:blip r:embed="rId4"/>
                  <a:stretch>
                    <a:fillRect t="-6849" b="-15068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E39C09FE-C6AB-405D-BABF-C33607C74F60}"/>
                    </a:ext>
                  </a:extLst>
                </p:cNvPr>
                <p:cNvSpPr/>
                <p:nvPr/>
              </p:nvSpPr>
              <p:spPr>
                <a:xfrm>
                  <a:off x="1122141" y="1453397"/>
                  <a:ext cx="3040127" cy="404213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ko-KR" sz="20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altLang="ko-KR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⋯+</m:t>
                        </m:r>
                        <m:sSubSup>
                          <m:sSubSupPr>
                            <m:ctrlP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𝑍</m:t>
                            </m:r>
                          </m:e>
                          <m:sub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  <m:sup>
                            <m:r>
                              <a:rPr lang="en-US" altLang="ko-KR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  <m:sSup>
                          <m:sSupPr>
                            <m:ctrlP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ko-KR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𝜒</m:t>
                            </m:r>
                          </m:e>
                          <m:sup>
                            <m:r>
                              <a:rPr lang="en-US" altLang="ko-KR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r>
                          <a:rPr lang="en-US" altLang="ko-KR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sz="2000" dirty="0"/>
                </a:p>
              </p:txBody>
            </p:sp>
          </mc:Choice>
          <mc:Fallback xmlns="">
            <p:sp>
              <p:nvSpPr>
                <p:cNvPr id="12" name="직사각형 11">
                  <a:extLst>
                    <a:ext uri="{FF2B5EF4-FFF2-40B4-BE49-F238E27FC236}">
                      <a16:creationId xmlns:a16="http://schemas.microsoft.com/office/drawing/2014/main" id="{E39C09FE-C6AB-405D-BABF-C33607C74F6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22141" y="1453397"/>
                  <a:ext cx="3040127" cy="404213"/>
                </a:xfrm>
                <a:prstGeom prst="rect">
                  <a:avLst/>
                </a:prstGeom>
                <a:blipFill>
                  <a:blip r:embed="rId5"/>
                  <a:stretch>
                    <a:fillRect b="-4110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4A55260B-FB76-45E8-A8AD-A125B3E1C78D}"/>
                  </a:ext>
                </a:extLst>
              </p:cNvPr>
              <p:cNvSpPr/>
              <p:nvPr/>
            </p:nvSpPr>
            <p:spPr>
              <a:xfrm>
                <a:off x="2023606" y="4885805"/>
                <a:ext cx="4091256" cy="47359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𝑒𝑔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.    </m:t>
                        </m:r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altLang="ko-KR" sz="24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⋯,</m:t>
                    </m:r>
                    <m:sSub>
                      <m:sSubPr>
                        <m:ctrlPr>
                          <a:rPr lang="en-US" altLang="ko-KR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  <m:sub>
                        <m:r>
                          <a:rPr lang="en-US" altLang="ko-KR" sz="24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altLang="ko-KR" sz="2400" b="0" i="0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~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𝑖𝑖𝑑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ko-KR" altLang="en-US" sz="2400" b="0" i="1" smtClean="0"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,</m:t>
                    </m:r>
                    <m:sSup>
                      <m:sSupPr>
                        <m:ctrlP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p>
                        <m:r>
                          <a:rPr lang="en-US" altLang="ko-KR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ko-KR" altLang="en-US" sz="2400" dirty="0">
                    <a:latin typeface="나눔스퀘어라운드 Bold" panose="020B0600000101010101" pitchFamily="50" charset="-127"/>
                    <a:ea typeface="나눔스퀘어라운드 Bold" panose="020B0600000101010101" pitchFamily="50" charset="-127"/>
                  </a:rPr>
                  <a:t> </a:t>
                </a:r>
              </a:p>
            </p:txBody>
          </p:sp>
        </mc:Choice>
        <mc:Fallback xmlns="">
          <p:sp>
            <p:nvSpPr>
              <p:cNvPr id="15" name="직사각형 14">
                <a:extLst>
                  <a:ext uri="{FF2B5EF4-FFF2-40B4-BE49-F238E27FC236}">
                    <a16:creationId xmlns:a16="http://schemas.microsoft.com/office/drawing/2014/main" id="{4A55260B-FB76-45E8-A8AD-A125B3E1C7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3606" y="4885805"/>
                <a:ext cx="4091256" cy="473591"/>
              </a:xfrm>
              <a:prstGeom prst="rect">
                <a:avLst/>
              </a:prstGeom>
              <a:blipFill>
                <a:blip r:embed="rId6"/>
                <a:stretch>
                  <a:fillRect r="-1192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DFD06316-C408-4899-B03D-1C159F5C1A8C}"/>
                  </a:ext>
                </a:extLst>
              </p:cNvPr>
              <p:cNvSpPr/>
              <p:nvPr/>
            </p:nvSpPr>
            <p:spPr>
              <a:xfrm>
                <a:off x="6546560" y="4772570"/>
                <a:ext cx="2933816" cy="833433"/>
              </a:xfrm>
              <a:prstGeom prst="rect">
                <a:avLst/>
              </a:prstGeom>
              <a:ln w="12700">
                <a:solidFill>
                  <a:srgbClr val="FFCC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∴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altLang="ko-K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subHide m:val="on"/>
                              <m:supHide m:val="on"/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/>
                            <m:sup/>
                            <m:e>
                              <m:sSup>
                                <m:sSup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  <m:t>𝑋</m:t>
                                      </m:r>
                                    </m:e>
                                    <m:sub>
                                      <m:r>
                                        <a:rPr lang="en-US" altLang="ko-KR" sz="2400" i="1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ko-KR" altLang="en-US" sz="2400" i="1" smtClean="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ko-KR" altLang="en-US" sz="2400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altLang="ko-K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r>
                        <a:rPr lang="en-US" altLang="ko-K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6" name="직사각형 15">
                <a:extLst>
                  <a:ext uri="{FF2B5EF4-FFF2-40B4-BE49-F238E27FC236}">
                    <a16:creationId xmlns:a16="http://schemas.microsoft.com/office/drawing/2014/main" id="{DFD06316-C408-4899-B03D-1C159F5C1A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46560" y="4772570"/>
                <a:ext cx="2933816" cy="8334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FFCC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7F7D7D56-8A72-4FDC-84D1-8C999CA02F70}"/>
                  </a:ext>
                </a:extLst>
              </p:cNvPr>
              <p:cNvSpPr/>
              <p:nvPr/>
            </p:nvSpPr>
            <p:spPr>
              <a:xfrm>
                <a:off x="2928579" y="2351912"/>
                <a:ext cx="5741123" cy="948337"/>
              </a:xfrm>
              <a:prstGeom prst="rect">
                <a:avLst/>
              </a:prstGeom>
              <a:ln w="12700">
                <a:solidFill>
                  <a:srgbClr val="FFCC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ko-KR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∑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∑</m:t>
                          </m:r>
                        </m:e>
                        <m:sub>
                          <m:r>
                            <a:rPr lang="en-US" altLang="ko-KR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𝑗</m:t>
                          </m:r>
                        </m:sub>
                      </m:sSub>
                      <m:f>
                        <m:fPr>
                          <m:ctrlP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altLang="ko-KR" sz="24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altLang="ko-KR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den>
                      </m:f>
                      <m:r>
                        <a:rPr lang="en-US" altLang="ko-K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sSup>
                        <m:sSupPr>
                          <m:ctrlP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ko-KR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−1)(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𝐽</m:t>
                      </m:r>
                      <m:r>
                        <a:rPr lang="en-US" altLang="ko-K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−1))</m:t>
                      </m:r>
                    </m:oMath>
                  </m:oMathPara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7" name="직사각형 16">
                <a:extLst>
                  <a:ext uri="{FF2B5EF4-FFF2-40B4-BE49-F238E27FC236}">
                    <a16:creationId xmlns:a16="http://schemas.microsoft.com/office/drawing/2014/main" id="{7F7D7D56-8A72-4FDC-84D1-8C999CA02F7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8579" y="2351912"/>
                <a:ext cx="5741123" cy="94833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FFCC00"/>
                </a:solidFill>
              </a:ln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1183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/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타원 23">
            <a:extLst>
              <a:ext uri="{FF2B5EF4-FFF2-40B4-BE49-F238E27FC236}">
                <a16:creationId xmlns:a16="http://schemas.microsoft.com/office/drawing/2014/main" id="{341AEE0C-99AA-4209-B3D7-5C767D73B257}"/>
              </a:ext>
            </a:extLst>
          </p:cNvPr>
          <p:cNvSpPr/>
          <p:nvPr/>
        </p:nvSpPr>
        <p:spPr>
          <a:xfrm>
            <a:off x="8737009" y="4495091"/>
            <a:ext cx="1433097" cy="878126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519BBE2D-D793-4A6F-97B1-7813BF1F8971}"/>
              </a:ext>
            </a:extLst>
          </p:cNvPr>
          <p:cNvSpPr/>
          <p:nvPr/>
        </p:nvSpPr>
        <p:spPr>
          <a:xfrm>
            <a:off x="7183183" y="4495091"/>
            <a:ext cx="1433097" cy="878126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6D69FFD2-BCBC-43DE-A49D-70EF21E29665}"/>
              </a:ext>
            </a:extLst>
          </p:cNvPr>
          <p:cNvSpPr/>
          <p:nvPr/>
        </p:nvSpPr>
        <p:spPr>
          <a:xfrm>
            <a:off x="8208740" y="1589795"/>
            <a:ext cx="2880320" cy="907691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8723171-88E6-47E4-8651-35FBBB29E053}"/>
              </a:ext>
            </a:extLst>
          </p:cNvPr>
          <p:cNvSpPr txBox="1"/>
          <p:nvPr/>
        </p:nvSpPr>
        <p:spPr>
          <a:xfrm>
            <a:off x="779581" y="620688"/>
            <a:ext cx="5405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예</a:t>
            </a:r>
            <a:r>
              <a:rPr lang="en-US" altLang="ko-KR" dirty="0"/>
              <a:t>&gt;</a:t>
            </a:r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3" name="표 12">
                <a:extLst>
                  <a:ext uri="{FF2B5EF4-FFF2-40B4-BE49-F238E27FC236}">
                    <a16:creationId xmlns:a16="http://schemas.microsoft.com/office/drawing/2014/main" id="{E773C88C-ACC2-47A6-B584-42B046DF3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2839148"/>
                  </p:ext>
                </p:extLst>
              </p:nvPr>
            </p:nvGraphicFramePr>
            <p:xfrm>
              <a:off x="1919536" y="661378"/>
              <a:ext cx="6696744" cy="8234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4186">
                      <a:extLst>
                        <a:ext uri="{9D8B030D-6E8A-4147-A177-3AD203B41FA5}">
                          <a16:colId xmlns:a16="http://schemas.microsoft.com/office/drawing/2014/main" val="4169095665"/>
                        </a:ext>
                      </a:extLst>
                    </a:gridCol>
                    <a:gridCol w="1674186">
                      <a:extLst>
                        <a:ext uri="{9D8B030D-6E8A-4147-A177-3AD203B41FA5}">
                          <a16:colId xmlns:a16="http://schemas.microsoft.com/office/drawing/2014/main" val="1993183571"/>
                        </a:ext>
                      </a:extLst>
                    </a:gridCol>
                    <a:gridCol w="1674186">
                      <a:extLst>
                        <a:ext uri="{9D8B030D-6E8A-4147-A177-3AD203B41FA5}">
                          <a16:colId xmlns:a16="http://schemas.microsoft.com/office/drawing/2014/main" val="2796643856"/>
                        </a:ext>
                      </a:extLst>
                    </a:gridCol>
                    <a:gridCol w="1674186">
                      <a:extLst>
                        <a:ext uri="{9D8B030D-6E8A-4147-A177-3AD203B41FA5}">
                          <a16:colId xmlns:a16="http://schemas.microsoft.com/office/drawing/2014/main" val="792577168"/>
                        </a:ext>
                      </a:extLst>
                    </a:gridCol>
                  </a:tblGrid>
                  <a:tr h="4117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/>
                            <a:t>범주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S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/>
                            <a:t>합계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2671392"/>
                      </a:ext>
                    </a:extLst>
                  </a:tr>
                  <a:tr h="4117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/>
                            <a:t>도수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ko-KR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altLang="ko-KR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ko-KR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ko-KR" alt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96242392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3" name="표 12">
                <a:extLst>
                  <a:ext uri="{FF2B5EF4-FFF2-40B4-BE49-F238E27FC236}">
                    <a16:creationId xmlns:a16="http://schemas.microsoft.com/office/drawing/2014/main" id="{E773C88C-ACC2-47A6-B584-42B046DF34C9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92839148"/>
                  </p:ext>
                </p:extLst>
              </p:nvPr>
            </p:nvGraphicFramePr>
            <p:xfrm>
              <a:off x="1919536" y="661378"/>
              <a:ext cx="6696744" cy="82340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674186">
                      <a:extLst>
                        <a:ext uri="{9D8B030D-6E8A-4147-A177-3AD203B41FA5}">
                          <a16:colId xmlns:a16="http://schemas.microsoft.com/office/drawing/2014/main" val="4169095665"/>
                        </a:ext>
                      </a:extLst>
                    </a:gridCol>
                    <a:gridCol w="1674186">
                      <a:extLst>
                        <a:ext uri="{9D8B030D-6E8A-4147-A177-3AD203B41FA5}">
                          <a16:colId xmlns:a16="http://schemas.microsoft.com/office/drawing/2014/main" val="1993183571"/>
                        </a:ext>
                      </a:extLst>
                    </a:gridCol>
                    <a:gridCol w="1674186">
                      <a:extLst>
                        <a:ext uri="{9D8B030D-6E8A-4147-A177-3AD203B41FA5}">
                          <a16:colId xmlns:a16="http://schemas.microsoft.com/office/drawing/2014/main" val="2796643856"/>
                        </a:ext>
                      </a:extLst>
                    </a:gridCol>
                    <a:gridCol w="1674186">
                      <a:extLst>
                        <a:ext uri="{9D8B030D-6E8A-4147-A177-3AD203B41FA5}">
                          <a16:colId xmlns:a16="http://schemas.microsoft.com/office/drawing/2014/main" val="792577168"/>
                        </a:ext>
                      </a:extLst>
                    </a:gridCol>
                  </a:tblGrid>
                  <a:tr h="4117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/>
                            <a:t>범주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S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en-US" altLang="ko-KR" dirty="0"/>
                            <a:t>F</a:t>
                          </a:r>
                          <a:endParaRPr lang="ko-KR" alt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/>
                            <a:t>합계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802671392"/>
                      </a:ext>
                    </a:extLst>
                  </a:tr>
                  <a:tr h="411703">
                    <a:tc>
                      <a:txBody>
                        <a:bodyPr/>
                        <a:lstStyle/>
                        <a:p>
                          <a:pPr algn="ctr" latinLnBrk="1"/>
                          <a:r>
                            <a:rPr lang="ko-KR" altLang="en-US" dirty="0"/>
                            <a:t>도수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100364" t="-110294" r="-201455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200364" t="-110294" r="-101455" b="-88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>
                        <a:blipFill>
                          <a:blip r:embed="rId3"/>
                          <a:stretch>
                            <a:fillRect l="-300364" t="-110294" r="-1455" b="-882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962423921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741D48-2F07-4785-ACFB-F825872DDF3C}"/>
                  </a:ext>
                </a:extLst>
              </p:cNvPr>
              <p:cNvSpPr txBox="1"/>
              <p:nvPr/>
            </p:nvSpPr>
            <p:spPr>
              <a:xfrm>
                <a:off x="1425575" y="1924723"/>
                <a:ext cx="2870401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0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~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𝑛𝑝𝑞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64741D48-2F07-4785-ACFB-F825872DDF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5575" y="1924723"/>
                <a:ext cx="2870401" cy="307777"/>
              </a:xfrm>
              <a:prstGeom prst="rect">
                <a:avLst/>
              </a:prstGeom>
              <a:blipFill>
                <a:blip r:embed="rId4"/>
                <a:stretch>
                  <a:fillRect l="-849" t="-4000" r="-2760" b="-36000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2251FB-418D-40B8-8EBB-E5A2B9D6F777}"/>
                  </a:ext>
                </a:extLst>
              </p:cNvPr>
              <p:cNvSpPr txBox="1"/>
              <p:nvPr/>
            </p:nvSpPr>
            <p:spPr>
              <a:xfrm>
                <a:off x="5396015" y="1819278"/>
                <a:ext cx="2062231" cy="5978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𝑛𝑝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𝑛𝑝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𝑞</m:t>
                              </m:r>
                            </m:e>
                          </m:rad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(0, 1)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52251FB-418D-40B8-8EBB-E5A2B9D6F7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6015" y="1819278"/>
                <a:ext cx="2062231" cy="59785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화살표: 오른쪽 15">
            <a:extLst>
              <a:ext uri="{FF2B5EF4-FFF2-40B4-BE49-F238E27FC236}">
                <a16:creationId xmlns:a16="http://schemas.microsoft.com/office/drawing/2014/main" id="{E830E04F-71D0-489C-A913-3A96CF77BDE6}"/>
              </a:ext>
            </a:extLst>
          </p:cNvPr>
          <p:cNvSpPr/>
          <p:nvPr/>
        </p:nvSpPr>
        <p:spPr>
          <a:xfrm>
            <a:off x="4540342" y="1992038"/>
            <a:ext cx="288032" cy="25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6E75D3-7B76-4532-B009-195B8045198F}"/>
                  </a:ext>
                </a:extLst>
              </p:cNvPr>
              <p:cNvSpPr txBox="1"/>
              <p:nvPr/>
            </p:nvSpPr>
            <p:spPr>
              <a:xfrm>
                <a:off x="8525747" y="1743904"/>
                <a:ext cx="2240678" cy="6694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𝑛𝑝</m:t>
                              </m:r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𝑛𝑝𝑞</m:t>
                          </m:r>
                        </m:den>
                      </m:f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ko-KR" alt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𝜒</m:t>
                          </m:r>
                        </m:e>
                        <m:sup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ko-K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56E75D3-7B76-4532-B009-195B804519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25747" y="1743904"/>
                <a:ext cx="2240678" cy="6694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0D0ECB92-113D-4F4B-809D-FCE0F61D7A38}"/>
              </a:ext>
            </a:extLst>
          </p:cNvPr>
          <p:cNvSpPr/>
          <p:nvPr/>
        </p:nvSpPr>
        <p:spPr>
          <a:xfrm>
            <a:off x="7783043" y="1980164"/>
            <a:ext cx="288032" cy="2523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550DA6-1214-4C38-A8F2-CF7FCDEA7A29}"/>
                  </a:ext>
                </a:extLst>
              </p:cNvPr>
              <p:cNvSpPr txBox="1"/>
              <p:nvPr/>
            </p:nvSpPr>
            <p:spPr>
              <a:xfrm>
                <a:off x="3791744" y="2964156"/>
                <a:ext cx="4945265" cy="6198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𝑛𝑝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𝑛𝑝𝑞</m:t>
                        </m:r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ko-K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7C550DA6-1214-4C38-A8F2-CF7FCDEA7A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744" y="2964156"/>
                <a:ext cx="4945265" cy="6198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AAC9040-07A9-4A82-9824-795FE84573AE}"/>
                  </a:ext>
                </a:extLst>
              </p:cNvPr>
              <p:cNvSpPr txBox="1"/>
              <p:nvPr/>
            </p:nvSpPr>
            <p:spPr>
              <a:xfrm>
                <a:off x="1132582" y="3044733"/>
                <a:ext cx="2371129" cy="30777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𝑒𝑡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altLang="ko-KR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altLang="ko-KR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AAC9040-07A9-4A82-9824-795FE84573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2582" y="3044733"/>
                <a:ext cx="2371129" cy="307777"/>
              </a:xfrm>
              <a:prstGeom prst="rect">
                <a:avLst/>
              </a:prstGeom>
              <a:blipFill>
                <a:blip r:embed="rId8"/>
                <a:stretch>
                  <a:fillRect b="-23529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513E5292-7E99-4A10-9043-71E153F8CD43}"/>
                  </a:ext>
                </a:extLst>
              </p:cNvPr>
              <p:cNvSpPr/>
              <p:nvPr/>
            </p:nvSpPr>
            <p:spPr>
              <a:xfrm>
                <a:off x="3599144" y="4592845"/>
                <a:ext cx="7718203" cy="71218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den>
                    </m:f>
                    <m:r>
                      <a:rPr lang="en-US" altLang="ko-KR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sSub>
                              <m:sSubPr>
                                <m:ctrlP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b>
                                <m:r>
                                  <a:rPr lang="en-US" altLang="ko-KR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ko-KR" sz="2400" i="1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  <m:sSub>
                          <m:sSubPr>
                            <m:ctrlP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ko-KR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ko-KR" sz="24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sSup>
                      <m:sSupPr>
                        <m:ctrlP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ko-KR" alt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𝜒</m:t>
                        </m:r>
                      </m:e>
                      <m:sup>
                        <m:r>
                          <a:rPr lang="en-US" altLang="ko-KR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altLang="ko-KR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(1)</m:t>
                    </m:r>
                  </m:oMath>
                </a14:m>
                <a:endParaRPr lang="ko-KR" altLang="en-US" sz="2400" dirty="0"/>
              </a:p>
            </p:txBody>
          </p:sp>
        </mc:Choice>
        <mc:Fallback xmlns="">
          <p:sp>
            <p:nvSpPr>
              <p:cNvPr id="21" name="직사각형 20">
                <a:extLst>
                  <a:ext uri="{FF2B5EF4-FFF2-40B4-BE49-F238E27FC236}">
                    <a16:creationId xmlns:a16="http://schemas.microsoft.com/office/drawing/2014/main" id="{513E5292-7E99-4A10-9043-71E153F8CD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9144" y="4592845"/>
                <a:ext cx="7718203" cy="71218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342DEC50-61F3-4DC2-81F4-69B0361D17AF}"/>
                  </a:ext>
                </a:extLst>
              </p:cNvPr>
              <p:cNvSpPr/>
              <p:nvPr/>
            </p:nvSpPr>
            <p:spPr>
              <a:xfrm>
                <a:off x="3351710" y="3769850"/>
                <a:ext cx="5370375" cy="7617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b>
                                <m:sSubPr>
                                  <m:ctrlP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(1−</m:t>
                                  </m:r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altLang="ko-KR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altLang="ko-K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sSub>
                            <m:sSub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altLang="ko-KR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ko-KR" altLang="en-US" sz="2000" dirty="0"/>
              </a:p>
            </p:txBody>
          </p:sp>
        </mc:Choice>
        <mc:Fallback xmlns="">
          <p:sp>
            <p:nvSpPr>
              <p:cNvPr id="4" name="직사각형 3">
                <a:extLst>
                  <a:ext uri="{FF2B5EF4-FFF2-40B4-BE49-F238E27FC236}">
                    <a16:creationId xmlns:a16="http://schemas.microsoft.com/office/drawing/2014/main" id="{342DEC50-61F3-4DC2-81F4-69B0361D17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1710" y="3769850"/>
                <a:ext cx="5370375" cy="76174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5732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내용 개체 틀 2"/>
          <p:cNvSpPr>
            <a:spLocks noGrp="1" noChangeArrowheads="1"/>
          </p:cNvSpPr>
          <p:nvPr>
            <p:ph idx="1"/>
          </p:nvPr>
        </p:nvSpPr>
        <p:spPr>
          <a:xfrm>
            <a:off x="767408" y="2039587"/>
            <a:ext cx="10009112" cy="3384376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ko-KR" altLang="en-US" sz="2400" dirty="0"/>
              <a:t>셀의 </a:t>
            </a:r>
            <a:r>
              <a:rPr lang="ko-KR" altLang="en-US" sz="2400" dirty="0" err="1"/>
              <a:t>기대값이</a:t>
            </a:r>
            <a:r>
              <a:rPr lang="ko-KR" altLang="en-US" sz="2400" dirty="0"/>
              <a:t> </a:t>
            </a:r>
            <a:r>
              <a:rPr lang="en-US" altLang="ko-KR" sz="2400" dirty="0"/>
              <a:t>5 </a:t>
            </a:r>
            <a:r>
              <a:rPr lang="ko-KR" altLang="en-US" sz="2400" dirty="0"/>
              <a:t>이상이어야 하는 이유</a:t>
            </a:r>
            <a:endParaRPr lang="en-US" altLang="ko-KR" sz="2400" dirty="0"/>
          </a:p>
          <a:p>
            <a:pPr lvl="1">
              <a:lnSpc>
                <a:spcPct val="100000"/>
              </a:lnSpc>
            </a:pPr>
            <a:r>
              <a:rPr lang="ko-KR" altLang="en-US" sz="2000" dirty="0"/>
              <a:t>중심극한정리</a:t>
            </a:r>
            <a:endParaRPr lang="en-US" altLang="ko-KR" sz="2000" dirty="0"/>
          </a:p>
          <a:p>
            <a:pPr lvl="1">
              <a:lnSpc>
                <a:spcPct val="100000"/>
              </a:lnSpc>
            </a:pPr>
            <a:r>
              <a:rPr lang="ko-KR" altLang="en-US" sz="2000" dirty="0"/>
              <a:t>이항분포 </a:t>
            </a:r>
            <a:r>
              <a:rPr lang="en-US" altLang="ko-KR" sz="2000" dirty="0"/>
              <a:t>-&gt; </a:t>
            </a:r>
            <a:r>
              <a:rPr lang="ko-KR" altLang="en-US" sz="2000" dirty="0"/>
              <a:t>정규분포 </a:t>
            </a:r>
            <a:r>
              <a:rPr lang="en-US" altLang="ko-KR" sz="2000" dirty="0"/>
              <a:t>-&gt; </a:t>
            </a:r>
            <a:r>
              <a:rPr lang="ko-KR" altLang="en-US" sz="2000" dirty="0" err="1"/>
              <a:t>카이제곱분포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endParaRPr lang="en-US" altLang="ko-KR" sz="2400" dirty="0"/>
          </a:p>
          <a:p>
            <a:pPr>
              <a:lnSpc>
                <a:spcPct val="100000"/>
              </a:lnSpc>
            </a:pPr>
            <a:r>
              <a:rPr lang="en-US" altLang="ko-KR" sz="2400" dirty="0"/>
              <a:t>5</a:t>
            </a:r>
            <a:r>
              <a:rPr lang="ko-KR" altLang="en-US" sz="2400" dirty="0"/>
              <a:t>가 안되는 경우의 해법</a:t>
            </a:r>
            <a:endParaRPr lang="en-US" altLang="ko-KR" sz="2400" dirty="0"/>
          </a:p>
          <a:p>
            <a:pPr lvl="1">
              <a:lnSpc>
                <a:spcPct val="100000"/>
              </a:lnSpc>
            </a:pPr>
            <a:r>
              <a:rPr lang="en-US" altLang="ko-KR" sz="2000" dirty="0"/>
              <a:t>Fisher</a:t>
            </a:r>
            <a:r>
              <a:rPr lang="ko-KR" altLang="en-US" sz="2000" dirty="0"/>
              <a:t>의 </a:t>
            </a:r>
            <a:r>
              <a:rPr lang="en-US" altLang="ko-KR" sz="2000" dirty="0"/>
              <a:t>Exact test</a:t>
            </a:r>
          </a:p>
          <a:p>
            <a:pPr lvl="1">
              <a:lnSpc>
                <a:spcPct val="100000"/>
              </a:lnSpc>
            </a:pPr>
            <a:r>
              <a:rPr lang="ko-KR" altLang="en-US" sz="2000" dirty="0" err="1"/>
              <a:t>기대값이</a:t>
            </a:r>
            <a:r>
              <a:rPr lang="ko-KR" altLang="en-US" sz="2000" dirty="0"/>
              <a:t> </a:t>
            </a:r>
            <a:r>
              <a:rPr lang="en-US" altLang="ko-KR" sz="2000" dirty="0"/>
              <a:t>5</a:t>
            </a:r>
            <a:r>
              <a:rPr lang="ko-KR" altLang="en-US" sz="2000" dirty="0"/>
              <a:t>미만인 셀이 </a:t>
            </a:r>
            <a:r>
              <a:rPr lang="en-US" altLang="ko-KR" sz="2000" dirty="0"/>
              <a:t>20%</a:t>
            </a:r>
            <a:r>
              <a:rPr lang="ko-KR" altLang="en-US" sz="2000" dirty="0"/>
              <a:t>이하</a:t>
            </a:r>
            <a:r>
              <a:rPr lang="en-US" altLang="ko-KR" sz="2000" dirty="0"/>
              <a:t>, </a:t>
            </a:r>
            <a:r>
              <a:rPr lang="ko-KR" altLang="en-US" sz="2000" dirty="0"/>
              <a:t>모든 셀의 </a:t>
            </a:r>
            <a:r>
              <a:rPr lang="ko-KR" altLang="en-US" sz="2000" dirty="0" err="1"/>
              <a:t>기대값이</a:t>
            </a:r>
            <a:r>
              <a:rPr lang="ko-KR" altLang="en-US" sz="2000" dirty="0"/>
              <a:t> </a:t>
            </a:r>
            <a:r>
              <a:rPr lang="en-US" altLang="ko-KR" sz="2000" dirty="0"/>
              <a:t>1</a:t>
            </a:r>
            <a:r>
              <a:rPr lang="ko-KR" altLang="en-US" sz="2000" dirty="0"/>
              <a:t>이상이면 가능</a:t>
            </a:r>
            <a:r>
              <a:rPr lang="en-US" altLang="ko-KR" sz="2000" dirty="0"/>
              <a:t>(Yates, et al. (1999). The Practice of Statistics.)</a:t>
            </a:r>
            <a:endParaRPr lang="ko-KR" altLang="en-US" sz="2000" dirty="0"/>
          </a:p>
        </p:txBody>
      </p:sp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22047759-203A-427B-8A63-F6CA4F8EFF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2051271"/>
              </p:ext>
            </p:extLst>
          </p:nvPr>
        </p:nvGraphicFramePr>
        <p:xfrm>
          <a:off x="6888088" y="476672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차트 4">
            <a:extLst>
              <a:ext uri="{FF2B5EF4-FFF2-40B4-BE49-F238E27FC236}">
                <a16:creationId xmlns:a16="http://schemas.microsoft.com/office/drawing/2014/main" id="{4CB8A54C-96B8-4A20-9D7A-F1D99B26EC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41069115"/>
              </p:ext>
            </p:extLst>
          </p:nvPr>
        </p:nvGraphicFramePr>
        <p:xfrm>
          <a:off x="6996608" y="526069"/>
          <a:ext cx="5004048" cy="3017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Rectangle 45">
            <a:extLst>
              <a:ext uri="{FF2B5EF4-FFF2-40B4-BE49-F238E27FC236}">
                <a16:creationId xmlns:a16="http://schemas.microsoft.com/office/drawing/2014/main" id="{22799F23-9ADA-42B0-8EEA-20EA62FE567A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555475"/>
            <a:ext cx="5184576" cy="1217341"/>
          </a:xfrm>
          <a:prstGeom prst="rect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2800" b="1" dirty="0">
                <a:latin typeface="+mn-ea"/>
                <a:ea typeface="+mn-ea"/>
              </a:rPr>
              <a:t>Q2: </a:t>
            </a:r>
            <a:r>
              <a:rPr lang="ko-KR" altLang="en-US" sz="2800" b="1" dirty="0"/>
              <a:t>셀의 </a:t>
            </a:r>
            <a:r>
              <a:rPr lang="ko-KR" altLang="en-US" sz="2800" b="1" dirty="0" err="1"/>
              <a:t>기대값이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5</a:t>
            </a:r>
            <a:r>
              <a:rPr lang="ko-KR" altLang="en-US" sz="2800" b="1" dirty="0"/>
              <a:t>가 안된다고</a:t>
            </a:r>
            <a:r>
              <a:rPr lang="en-US" altLang="ko-KR" sz="2800" b="1" dirty="0"/>
              <a:t>  </a:t>
            </a:r>
          </a:p>
          <a:p>
            <a:pPr>
              <a:lnSpc>
                <a:spcPct val="150000"/>
              </a:lnSpc>
            </a:pPr>
            <a:r>
              <a:rPr lang="en-US" altLang="ko-KR" sz="2800" b="1" dirty="0"/>
              <a:t>         </a:t>
            </a:r>
            <a:r>
              <a:rPr lang="ko-KR" altLang="en-US" sz="2800" b="1" dirty="0"/>
              <a:t>경고가 뜨는데요</a:t>
            </a:r>
            <a:r>
              <a:rPr lang="en-US" altLang="ko-KR" sz="2800" b="1" dirty="0"/>
              <a:t>??</a:t>
            </a:r>
            <a:endParaRPr lang="ko-KR" altLang="en-US" sz="2800" b="1" dirty="0">
              <a:latin typeface="+mn-ea"/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extLst>
              <a:ext uri="{FF2B5EF4-FFF2-40B4-BE49-F238E27FC236}">
                <a16:creationId xmlns:a16="http://schemas.microsoft.com/office/drawing/2014/main" id="{C0091CBB-A8F6-4062-92AB-859D4BA2C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01" y="1197085"/>
            <a:ext cx="5578004" cy="4854252"/>
          </a:xfrm>
          <a:prstGeom prst="rect">
            <a:avLst/>
          </a:prstGeom>
          <a:ln>
            <a:solidFill>
              <a:srgbClr val="00B0F0"/>
            </a:solidFill>
          </a:ln>
        </p:spPr>
      </p:pic>
      <p:sp>
        <p:nvSpPr>
          <p:cNvPr id="5" name="제목 1">
            <a:extLst>
              <a:ext uri="{FF2B5EF4-FFF2-40B4-BE49-F238E27FC236}">
                <a16:creationId xmlns:a16="http://schemas.microsoft.com/office/drawing/2014/main" id="{E85F40EB-2AC0-40EE-861E-9CB59AFF01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5400" y="353391"/>
            <a:ext cx="6408712" cy="687611"/>
          </a:xfrm>
          <a:solidFill>
            <a:srgbClr val="FFFF00"/>
          </a:solidFill>
          <a:ln>
            <a:solidFill>
              <a:srgbClr val="FFC000"/>
            </a:solidFill>
          </a:ln>
        </p:spPr>
        <p:txBody>
          <a:bodyPr>
            <a:normAutofit fontScale="90000"/>
          </a:bodyPr>
          <a:lstStyle/>
          <a:p>
            <a:r>
              <a:rPr lang="ko-KR" altLang="en-US" sz="2800" b="1" dirty="0"/>
              <a:t>셀의 </a:t>
            </a:r>
            <a:r>
              <a:rPr lang="ko-KR" altLang="en-US" sz="2800" b="1" dirty="0" err="1"/>
              <a:t>기대값이</a:t>
            </a:r>
            <a:r>
              <a:rPr lang="ko-KR" altLang="en-US" sz="2800" b="1" dirty="0"/>
              <a:t> </a:t>
            </a:r>
            <a:r>
              <a:rPr lang="en-US" altLang="ko-KR" sz="2800" b="1" dirty="0"/>
              <a:t>5</a:t>
            </a:r>
            <a:r>
              <a:rPr lang="ko-KR" altLang="en-US" sz="2800" b="1" dirty="0"/>
              <a:t>가 안되는 경우 </a:t>
            </a:r>
            <a:r>
              <a:rPr lang="en-US" altLang="ko-KR" sz="2800" b="1" dirty="0"/>
              <a:t>– exact test</a:t>
            </a:r>
            <a:endParaRPr lang="ko-KR" altLang="en-US" sz="2800" b="1" dirty="0"/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2EEB0E74-BEBC-491D-B0A2-2BCC3AA036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5282" y="3068960"/>
            <a:ext cx="6799403" cy="2698513"/>
          </a:xfrm>
          <a:prstGeom prst="rect">
            <a:avLst/>
          </a:prstGeom>
        </p:spPr>
      </p:pic>
      <p:sp>
        <p:nvSpPr>
          <p:cNvPr id="7" name="Oval 11">
            <a:extLst>
              <a:ext uri="{FF2B5EF4-FFF2-40B4-BE49-F238E27FC236}">
                <a16:creationId xmlns:a16="http://schemas.microsoft.com/office/drawing/2014/main" id="{4F30F472-AE64-46A2-9B74-B2E7A331E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36360" y="4365104"/>
            <a:ext cx="1152128" cy="360040"/>
          </a:xfrm>
          <a:prstGeom prst="ellipse">
            <a:avLst/>
          </a:prstGeom>
          <a:noFill/>
          <a:ln w="38100">
            <a:solidFill>
              <a:srgbClr val="FF33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latinLnBrk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latinLnBrk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ko-KR" altLang="en-US" sz="40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87532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 noChangeArrowheads="1"/>
          </p:cNvSpPr>
          <p:nvPr>
            <p:ph type="title"/>
          </p:nvPr>
        </p:nvSpPr>
        <p:spPr>
          <a:xfrm>
            <a:off x="767408" y="365125"/>
            <a:ext cx="5472608" cy="687388"/>
          </a:xfrm>
          <a:solidFill>
            <a:srgbClr val="FFC00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2700" b="1" dirty="0"/>
              <a:t>설문조사에서 문항</a:t>
            </a:r>
            <a:r>
              <a:rPr lang="en-US" altLang="ko-KR" sz="2700" b="1" dirty="0"/>
              <a:t>(</a:t>
            </a:r>
            <a:r>
              <a:rPr lang="ko-KR" altLang="en-US" sz="2700" b="1" dirty="0"/>
              <a:t>변수</a:t>
            </a:r>
            <a:r>
              <a:rPr lang="en-US" altLang="ko-KR" sz="2700" b="1" dirty="0"/>
              <a:t>)</a:t>
            </a:r>
            <a:r>
              <a:rPr lang="ko-KR" altLang="en-US" sz="2700" b="1" dirty="0"/>
              <a:t> 간의 관계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1921F6A-31F4-44BA-AB29-20C3B97D8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1539877"/>
              </p:ext>
            </p:extLst>
          </p:nvPr>
        </p:nvGraphicFramePr>
        <p:xfrm>
          <a:off x="767408" y="1196752"/>
          <a:ext cx="10945216" cy="3672306"/>
        </p:xfrm>
        <a:graphic>
          <a:graphicData uri="http://schemas.openxmlformats.org/drawingml/2006/table">
            <a:tbl>
              <a:tblPr/>
              <a:tblGrid>
                <a:gridCol w="128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5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측도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(scale)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문항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변수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0" marR="91430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귀하의 성별은 무엇입니까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남자 ② 여자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9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귀하가 점심시간에 주로 이용하는 음식점은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구내식당 ② 회사주변식당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도보거리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③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회사근거리식당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차량이동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④ 편의점 ⑤ 기타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0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맛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0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가격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B3C75FC-6494-465F-B5C0-3DF28F07E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611"/>
          </a:xfrm>
        </p:spPr>
        <p:txBody>
          <a:bodyPr>
            <a:normAutofit/>
          </a:bodyPr>
          <a:lstStyle/>
          <a:p>
            <a:r>
              <a:rPr lang="ko-KR" altLang="en-US" sz="3200" b="1" dirty="0"/>
              <a:t>참고</a:t>
            </a:r>
            <a:r>
              <a:rPr lang="en-US" altLang="ko-KR" sz="3200" b="1" dirty="0"/>
              <a:t>&gt; Fisher’s Exact test</a:t>
            </a:r>
            <a:endParaRPr lang="ko-KR" altLang="en-US" sz="3200" b="1" dirty="0"/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9B529A3D-348C-4E1A-92A0-17C854211A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68760"/>
            <a:ext cx="7346032" cy="4908203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altLang="ko-KR" sz="2000" dirty="0"/>
              <a:t>&lt;</a:t>
            </a:r>
            <a:r>
              <a:rPr lang="ko-KR" altLang="en-US" sz="2000" dirty="0"/>
              <a:t>옛</a:t>
            </a:r>
            <a:r>
              <a:rPr lang="en-US" altLang="ko-KR" sz="2000" dirty="0"/>
              <a:t> </a:t>
            </a:r>
            <a:r>
              <a:rPr lang="ko-KR" altLang="en-US" sz="2000" dirty="0"/>
              <a:t>이야기</a:t>
            </a:r>
            <a:r>
              <a:rPr lang="en-US" altLang="ko-KR" sz="2000" dirty="0"/>
              <a:t>&gt; </a:t>
            </a:r>
          </a:p>
          <a:p>
            <a:pPr>
              <a:lnSpc>
                <a:spcPct val="100000"/>
              </a:lnSpc>
            </a:pPr>
            <a:r>
              <a:rPr lang="ko-KR" altLang="en-US" sz="2000" dirty="0" err="1"/>
              <a:t>로날드</a:t>
            </a:r>
            <a:r>
              <a:rPr lang="ko-KR" altLang="en-US" sz="2000" dirty="0"/>
              <a:t> </a:t>
            </a:r>
            <a:r>
              <a:rPr lang="ko-KR" altLang="en-US" sz="2000" dirty="0" err="1"/>
              <a:t>피셔가</a:t>
            </a:r>
            <a:r>
              <a:rPr lang="ko-KR" altLang="en-US" sz="2000" dirty="0"/>
              <a:t> 생리학자인 </a:t>
            </a:r>
            <a:r>
              <a:rPr lang="ko-KR" altLang="en-US" sz="2000" dirty="0" err="1"/>
              <a:t>브리스톨</a:t>
            </a:r>
            <a:r>
              <a:rPr lang="ko-KR" altLang="en-US" sz="2000" dirty="0"/>
              <a:t> 여사에게 차 한잔을 대접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en-US" altLang="ko-KR" sz="2000" dirty="0"/>
              <a:t>Bristol</a:t>
            </a:r>
            <a:r>
              <a:rPr lang="ko-KR" altLang="en-US" sz="2000" dirty="0"/>
              <a:t> 여사가 본인은</a:t>
            </a:r>
            <a:r>
              <a:rPr lang="en-US" altLang="ko-KR" sz="2000" dirty="0"/>
              <a:t> </a:t>
            </a:r>
            <a:r>
              <a:rPr lang="ko-KR" altLang="en-US" sz="2000" dirty="0"/>
              <a:t>우유를 먼저 넣고 차를 위에 부었을 때 맛이 더 좋다고 함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피셔 경은 순서가 바뀐다고 맛이 달라지겠냐고 비웃음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 err="1"/>
              <a:t>브리스톨</a:t>
            </a:r>
            <a:r>
              <a:rPr lang="ko-KR" altLang="en-US" sz="2000" dirty="0"/>
              <a:t> 여사 본인은 그 차이를 구분할 수  있다고 주장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en-US" altLang="ko-KR" sz="2000" dirty="0"/>
              <a:t>8</a:t>
            </a:r>
            <a:r>
              <a:rPr lang="ko-KR" altLang="en-US" sz="2000" dirty="0"/>
              <a:t>잔의 테스트를 실제로 함</a:t>
            </a:r>
            <a:r>
              <a:rPr lang="en-US" altLang="ko-KR" sz="2000" dirty="0"/>
              <a:t>(4</a:t>
            </a:r>
            <a:r>
              <a:rPr lang="ko-KR" altLang="en-US" sz="2000" dirty="0"/>
              <a:t>잔 </a:t>
            </a:r>
            <a:r>
              <a:rPr lang="en-US" altLang="ko-KR" sz="2000" dirty="0"/>
              <a:t>tea first, 4</a:t>
            </a:r>
            <a:r>
              <a:rPr lang="ko-KR" altLang="en-US" sz="2000" dirty="0"/>
              <a:t>잔 </a:t>
            </a:r>
            <a:r>
              <a:rPr lang="en-US" altLang="ko-KR" sz="2000" dirty="0"/>
              <a:t>milk first)</a:t>
            </a:r>
          </a:p>
          <a:p>
            <a:pPr>
              <a:lnSpc>
                <a:spcPct val="100000"/>
              </a:lnSpc>
            </a:pPr>
            <a:r>
              <a:rPr lang="ko-KR" altLang="en-US" sz="2000" dirty="0"/>
              <a:t>결과는</a:t>
            </a:r>
            <a:r>
              <a:rPr lang="en-US" altLang="ko-KR" sz="2000" dirty="0"/>
              <a:t>?</a:t>
            </a:r>
            <a:r>
              <a:rPr lang="ko-KR" altLang="en-US" sz="2000" dirty="0"/>
              <a:t> 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ko-KR" altLang="en-US" sz="2000" dirty="0"/>
              <a:t>다 맞춤 </a:t>
            </a:r>
            <a:r>
              <a:rPr lang="ko-KR" altLang="en-US" sz="2000" dirty="0" err="1"/>
              <a:t>ㅎㅎㅎㅎㅎ</a:t>
            </a:r>
            <a:endParaRPr lang="en-US" altLang="ko-KR" sz="2000" dirty="0"/>
          </a:p>
          <a:p>
            <a:pPr>
              <a:lnSpc>
                <a:spcPct val="100000"/>
              </a:lnSpc>
            </a:pPr>
            <a:r>
              <a:rPr lang="en-US" altLang="ko-KR" sz="2000" dirty="0"/>
              <a:t>Fisher’s test, hypergeometric distribution </a:t>
            </a:r>
            <a:r>
              <a:rPr lang="ko-KR" altLang="en-US" sz="2000" dirty="0"/>
              <a:t>발견</a:t>
            </a:r>
            <a:r>
              <a:rPr lang="en-US" altLang="ko-KR" sz="2000" dirty="0"/>
              <a:t> </a:t>
            </a:r>
            <a:endParaRPr lang="ko-KR" altLang="en-US" sz="2000" dirty="0"/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92495B22-9878-4D16-8D2C-CFA0D66A64BE}"/>
              </a:ext>
            </a:extLst>
          </p:cNvPr>
          <p:cNvGrpSpPr/>
          <p:nvPr/>
        </p:nvGrpSpPr>
        <p:grpSpPr>
          <a:xfrm>
            <a:off x="9176678" y="1414315"/>
            <a:ext cx="1921554" cy="1307394"/>
            <a:chOff x="8294568" y="4221088"/>
            <a:chExt cx="1921554" cy="1307394"/>
          </a:xfrm>
        </p:grpSpPr>
        <p:sp>
          <p:nvSpPr>
            <p:cNvPr id="11" name="순서도: 지연 10">
              <a:extLst>
                <a:ext uri="{FF2B5EF4-FFF2-40B4-BE49-F238E27FC236}">
                  <a16:creationId xmlns:a16="http://schemas.microsoft.com/office/drawing/2014/main" id="{81B8EB21-4A79-4B47-8A92-46A4F6138BDA}"/>
                </a:ext>
              </a:extLst>
            </p:cNvPr>
            <p:cNvSpPr/>
            <p:nvPr/>
          </p:nvSpPr>
          <p:spPr>
            <a:xfrm rot="5400000">
              <a:off x="8360951" y="4154705"/>
              <a:ext cx="1307394" cy="1440160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막힌 원호 11">
              <a:extLst>
                <a:ext uri="{FF2B5EF4-FFF2-40B4-BE49-F238E27FC236}">
                  <a16:creationId xmlns:a16="http://schemas.microsoft.com/office/drawing/2014/main" id="{DD3A450F-1FA8-429B-B21F-53C5F689A09E}"/>
                </a:ext>
              </a:extLst>
            </p:cNvPr>
            <p:cNvSpPr/>
            <p:nvPr/>
          </p:nvSpPr>
          <p:spPr>
            <a:xfrm rot="5246603">
              <a:off x="9460038" y="4346408"/>
              <a:ext cx="720080" cy="792088"/>
            </a:xfrm>
            <a:prstGeom prst="blockArc">
              <a:avLst>
                <a:gd name="adj1" fmla="val 9109998"/>
                <a:gd name="adj2" fmla="val 2241153"/>
                <a:gd name="adj3" fmla="val 1958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ACD04EB6-BB57-4AA4-B99E-C692D4BA1026}"/>
                </a:ext>
              </a:extLst>
            </p:cNvPr>
            <p:cNvSpPr/>
            <p:nvPr/>
          </p:nvSpPr>
          <p:spPr>
            <a:xfrm>
              <a:off x="8560848" y="5263816"/>
              <a:ext cx="919528" cy="2646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순서도: 지연 13">
              <a:extLst>
                <a:ext uri="{FF2B5EF4-FFF2-40B4-BE49-F238E27FC236}">
                  <a16:creationId xmlns:a16="http://schemas.microsoft.com/office/drawing/2014/main" id="{7E2BEECC-FF6A-449C-9428-621F5BFF8408}"/>
                </a:ext>
              </a:extLst>
            </p:cNvPr>
            <p:cNvSpPr/>
            <p:nvPr/>
          </p:nvSpPr>
          <p:spPr>
            <a:xfrm rot="5400000">
              <a:off x="8524131" y="4171545"/>
              <a:ext cx="981034" cy="108012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순서도: 지연 16">
            <a:extLst>
              <a:ext uri="{FF2B5EF4-FFF2-40B4-BE49-F238E27FC236}">
                <a16:creationId xmlns:a16="http://schemas.microsoft.com/office/drawing/2014/main" id="{1754BAD5-C374-47F9-942F-86F63CA0D416}"/>
              </a:ext>
            </a:extLst>
          </p:cNvPr>
          <p:cNvSpPr/>
          <p:nvPr/>
        </p:nvSpPr>
        <p:spPr>
          <a:xfrm rot="5400000">
            <a:off x="9524791" y="1478876"/>
            <a:ext cx="743934" cy="1080120"/>
          </a:xfrm>
          <a:prstGeom prst="flowChartDelay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눈물 방울 17">
            <a:extLst>
              <a:ext uri="{FF2B5EF4-FFF2-40B4-BE49-F238E27FC236}">
                <a16:creationId xmlns:a16="http://schemas.microsoft.com/office/drawing/2014/main" id="{3206B9E0-13B2-4F55-9020-F02B6F6CE913}"/>
              </a:ext>
            </a:extLst>
          </p:cNvPr>
          <p:cNvSpPr/>
          <p:nvPr/>
        </p:nvSpPr>
        <p:spPr>
          <a:xfrm rot="19268532">
            <a:off x="9767322" y="1486428"/>
            <a:ext cx="360040" cy="360040"/>
          </a:xfrm>
          <a:prstGeom prst="teardrop">
            <a:avLst>
              <a:gd name="adj" fmla="val 1485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자유형: 도형 22">
            <a:extLst>
              <a:ext uri="{FF2B5EF4-FFF2-40B4-BE49-F238E27FC236}">
                <a16:creationId xmlns:a16="http://schemas.microsoft.com/office/drawing/2014/main" id="{24F1A218-3B55-40FA-9C5B-4202393CB691}"/>
              </a:ext>
            </a:extLst>
          </p:cNvPr>
          <p:cNvSpPr/>
          <p:nvPr/>
        </p:nvSpPr>
        <p:spPr>
          <a:xfrm>
            <a:off x="9825434" y="833537"/>
            <a:ext cx="216708" cy="455087"/>
          </a:xfrm>
          <a:custGeom>
            <a:avLst/>
            <a:gdLst>
              <a:gd name="connsiteX0" fmla="*/ 82417 w 216708"/>
              <a:gd name="connsiteY0" fmla="*/ 264452 h 455087"/>
              <a:gd name="connsiteX1" fmla="*/ 101921 w 216708"/>
              <a:gd name="connsiteY1" fmla="*/ 309961 h 455087"/>
              <a:gd name="connsiteX2" fmla="*/ 82417 w 216708"/>
              <a:gd name="connsiteY2" fmla="*/ 355469 h 455087"/>
              <a:gd name="connsiteX3" fmla="*/ 82417 w 216708"/>
              <a:gd name="connsiteY3" fmla="*/ 416148 h 455087"/>
              <a:gd name="connsiteX4" fmla="*/ 112756 w 216708"/>
              <a:gd name="connsiteY4" fmla="*/ 429150 h 455087"/>
              <a:gd name="connsiteX5" fmla="*/ 143095 w 216708"/>
              <a:gd name="connsiteY5" fmla="*/ 416148 h 455087"/>
              <a:gd name="connsiteX6" fmla="*/ 188604 w 216708"/>
              <a:gd name="connsiteY6" fmla="*/ 307793 h 455087"/>
              <a:gd name="connsiteX7" fmla="*/ 143095 w 216708"/>
              <a:gd name="connsiteY7" fmla="*/ 201606 h 455087"/>
              <a:gd name="connsiteX8" fmla="*/ 143095 w 216708"/>
              <a:gd name="connsiteY8" fmla="*/ 201606 h 455087"/>
              <a:gd name="connsiteX9" fmla="*/ 143095 w 216708"/>
              <a:gd name="connsiteY9" fmla="*/ 110589 h 455087"/>
              <a:gd name="connsiteX10" fmla="*/ 143095 w 216708"/>
              <a:gd name="connsiteY10" fmla="*/ 49911 h 455087"/>
              <a:gd name="connsiteX11" fmla="*/ 82417 w 216708"/>
              <a:gd name="connsiteY11" fmla="*/ 49911 h 455087"/>
              <a:gd name="connsiteX12" fmla="*/ 82417 w 216708"/>
              <a:gd name="connsiteY12" fmla="*/ 264452 h 455087"/>
              <a:gd name="connsiteX13" fmla="*/ 82417 w 216708"/>
              <a:gd name="connsiteY13" fmla="*/ 264452 h 45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708" h="455087">
                <a:moveTo>
                  <a:pt x="82417" y="264452"/>
                </a:moveTo>
                <a:cubicBezTo>
                  <a:pt x="95419" y="277454"/>
                  <a:pt x="101921" y="292624"/>
                  <a:pt x="101921" y="309961"/>
                </a:cubicBezTo>
                <a:cubicBezTo>
                  <a:pt x="101921" y="327297"/>
                  <a:pt x="95419" y="344634"/>
                  <a:pt x="82417" y="355469"/>
                </a:cubicBezTo>
                <a:cubicBezTo>
                  <a:pt x="65080" y="372806"/>
                  <a:pt x="65080" y="398811"/>
                  <a:pt x="82417" y="416148"/>
                </a:cubicBezTo>
                <a:cubicBezTo>
                  <a:pt x="91085" y="424816"/>
                  <a:pt x="101921" y="429150"/>
                  <a:pt x="112756" y="429150"/>
                </a:cubicBezTo>
                <a:cubicBezTo>
                  <a:pt x="123591" y="429150"/>
                  <a:pt x="134427" y="424816"/>
                  <a:pt x="143095" y="416148"/>
                </a:cubicBezTo>
                <a:cubicBezTo>
                  <a:pt x="171267" y="387975"/>
                  <a:pt x="188604" y="348968"/>
                  <a:pt x="188604" y="307793"/>
                </a:cubicBezTo>
                <a:cubicBezTo>
                  <a:pt x="188604" y="266619"/>
                  <a:pt x="173434" y="229778"/>
                  <a:pt x="143095" y="201606"/>
                </a:cubicBezTo>
                <a:cubicBezTo>
                  <a:pt x="143095" y="201606"/>
                  <a:pt x="143095" y="201606"/>
                  <a:pt x="143095" y="201606"/>
                </a:cubicBezTo>
                <a:cubicBezTo>
                  <a:pt x="117090" y="175601"/>
                  <a:pt x="117090" y="134427"/>
                  <a:pt x="143095" y="110589"/>
                </a:cubicBezTo>
                <a:cubicBezTo>
                  <a:pt x="160432" y="93252"/>
                  <a:pt x="160432" y="67247"/>
                  <a:pt x="143095" y="49911"/>
                </a:cubicBezTo>
                <a:cubicBezTo>
                  <a:pt x="125759" y="32574"/>
                  <a:pt x="99754" y="32574"/>
                  <a:pt x="82417" y="49911"/>
                </a:cubicBezTo>
                <a:cubicBezTo>
                  <a:pt x="21739" y="108422"/>
                  <a:pt x="21739" y="205941"/>
                  <a:pt x="82417" y="264452"/>
                </a:cubicBezTo>
                <a:cubicBezTo>
                  <a:pt x="82417" y="264452"/>
                  <a:pt x="82417" y="264452"/>
                  <a:pt x="82417" y="26445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163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4" name="자유형: 도형 23">
            <a:extLst>
              <a:ext uri="{FF2B5EF4-FFF2-40B4-BE49-F238E27FC236}">
                <a16:creationId xmlns:a16="http://schemas.microsoft.com/office/drawing/2014/main" id="{2558A76F-E7E6-467B-BC84-121C7A71C47B}"/>
              </a:ext>
            </a:extLst>
          </p:cNvPr>
          <p:cNvSpPr/>
          <p:nvPr/>
        </p:nvSpPr>
        <p:spPr>
          <a:xfrm>
            <a:off x="10061646" y="959228"/>
            <a:ext cx="216708" cy="455087"/>
          </a:xfrm>
          <a:custGeom>
            <a:avLst/>
            <a:gdLst>
              <a:gd name="connsiteX0" fmla="*/ 82417 w 216708"/>
              <a:gd name="connsiteY0" fmla="*/ 264452 h 455087"/>
              <a:gd name="connsiteX1" fmla="*/ 82417 w 216708"/>
              <a:gd name="connsiteY1" fmla="*/ 355469 h 455087"/>
              <a:gd name="connsiteX2" fmla="*/ 82417 w 216708"/>
              <a:gd name="connsiteY2" fmla="*/ 416148 h 455087"/>
              <a:gd name="connsiteX3" fmla="*/ 112756 w 216708"/>
              <a:gd name="connsiteY3" fmla="*/ 429150 h 455087"/>
              <a:gd name="connsiteX4" fmla="*/ 143095 w 216708"/>
              <a:gd name="connsiteY4" fmla="*/ 416148 h 455087"/>
              <a:gd name="connsiteX5" fmla="*/ 143095 w 216708"/>
              <a:gd name="connsiteY5" fmla="*/ 201606 h 455087"/>
              <a:gd name="connsiteX6" fmla="*/ 143095 w 216708"/>
              <a:gd name="connsiteY6" fmla="*/ 201606 h 455087"/>
              <a:gd name="connsiteX7" fmla="*/ 123591 w 216708"/>
              <a:gd name="connsiteY7" fmla="*/ 156098 h 455087"/>
              <a:gd name="connsiteX8" fmla="*/ 143095 w 216708"/>
              <a:gd name="connsiteY8" fmla="*/ 110589 h 455087"/>
              <a:gd name="connsiteX9" fmla="*/ 143095 w 216708"/>
              <a:gd name="connsiteY9" fmla="*/ 49911 h 455087"/>
              <a:gd name="connsiteX10" fmla="*/ 82417 w 216708"/>
              <a:gd name="connsiteY10" fmla="*/ 49911 h 455087"/>
              <a:gd name="connsiteX11" fmla="*/ 36908 w 216708"/>
              <a:gd name="connsiteY11" fmla="*/ 158265 h 455087"/>
              <a:gd name="connsiteX12" fmla="*/ 82417 w 216708"/>
              <a:gd name="connsiteY12" fmla="*/ 264452 h 455087"/>
              <a:gd name="connsiteX13" fmla="*/ 82417 w 216708"/>
              <a:gd name="connsiteY13" fmla="*/ 264452 h 45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708" h="455087">
                <a:moveTo>
                  <a:pt x="82417" y="264452"/>
                </a:moveTo>
                <a:cubicBezTo>
                  <a:pt x="108422" y="290457"/>
                  <a:pt x="108422" y="331631"/>
                  <a:pt x="82417" y="355469"/>
                </a:cubicBezTo>
                <a:cubicBezTo>
                  <a:pt x="65080" y="372806"/>
                  <a:pt x="65080" y="398811"/>
                  <a:pt x="82417" y="416148"/>
                </a:cubicBezTo>
                <a:cubicBezTo>
                  <a:pt x="91085" y="424816"/>
                  <a:pt x="101921" y="429150"/>
                  <a:pt x="112756" y="429150"/>
                </a:cubicBezTo>
                <a:cubicBezTo>
                  <a:pt x="123591" y="429150"/>
                  <a:pt x="134427" y="424816"/>
                  <a:pt x="143095" y="416148"/>
                </a:cubicBezTo>
                <a:cubicBezTo>
                  <a:pt x="201606" y="357636"/>
                  <a:pt x="201606" y="260118"/>
                  <a:pt x="143095" y="201606"/>
                </a:cubicBezTo>
                <a:cubicBezTo>
                  <a:pt x="143095" y="201606"/>
                  <a:pt x="143095" y="201606"/>
                  <a:pt x="143095" y="201606"/>
                </a:cubicBezTo>
                <a:cubicBezTo>
                  <a:pt x="130093" y="188604"/>
                  <a:pt x="123591" y="173434"/>
                  <a:pt x="123591" y="156098"/>
                </a:cubicBezTo>
                <a:cubicBezTo>
                  <a:pt x="123591" y="138761"/>
                  <a:pt x="130093" y="121424"/>
                  <a:pt x="143095" y="110589"/>
                </a:cubicBezTo>
                <a:cubicBezTo>
                  <a:pt x="160432" y="93252"/>
                  <a:pt x="160432" y="67247"/>
                  <a:pt x="143095" y="49911"/>
                </a:cubicBezTo>
                <a:cubicBezTo>
                  <a:pt x="125758" y="32574"/>
                  <a:pt x="99753" y="32574"/>
                  <a:pt x="82417" y="49911"/>
                </a:cubicBezTo>
                <a:cubicBezTo>
                  <a:pt x="54245" y="78083"/>
                  <a:pt x="36908" y="117090"/>
                  <a:pt x="36908" y="158265"/>
                </a:cubicBezTo>
                <a:cubicBezTo>
                  <a:pt x="39075" y="199439"/>
                  <a:pt x="54245" y="236280"/>
                  <a:pt x="82417" y="264452"/>
                </a:cubicBezTo>
                <a:cubicBezTo>
                  <a:pt x="82417" y="264452"/>
                  <a:pt x="82417" y="264452"/>
                  <a:pt x="82417" y="26445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163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25" name="자유형: 도형 24">
            <a:extLst>
              <a:ext uri="{FF2B5EF4-FFF2-40B4-BE49-F238E27FC236}">
                <a16:creationId xmlns:a16="http://schemas.microsoft.com/office/drawing/2014/main" id="{CA0E458D-4D19-4761-BABC-9613A67746CA}"/>
              </a:ext>
            </a:extLst>
          </p:cNvPr>
          <p:cNvSpPr/>
          <p:nvPr/>
        </p:nvSpPr>
        <p:spPr>
          <a:xfrm>
            <a:off x="9608726" y="957061"/>
            <a:ext cx="216708" cy="455087"/>
          </a:xfrm>
          <a:custGeom>
            <a:avLst/>
            <a:gdLst>
              <a:gd name="connsiteX0" fmla="*/ 82417 w 216708"/>
              <a:gd name="connsiteY0" fmla="*/ 266619 h 455087"/>
              <a:gd name="connsiteX1" fmla="*/ 101921 w 216708"/>
              <a:gd name="connsiteY1" fmla="*/ 312128 h 455087"/>
              <a:gd name="connsiteX2" fmla="*/ 82417 w 216708"/>
              <a:gd name="connsiteY2" fmla="*/ 357636 h 455087"/>
              <a:gd name="connsiteX3" fmla="*/ 82417 w 216708"/>
              <a:gd name="connsiteY3" fmla="*/ 418315 h 455087"/>
              <a:gd name="connsiteX4" fmla="*/ 112756 w 216708"/>
              <a:gd name="connsiteY4" fmla="*/ 431317 h 455087"/>
              <a:gd name="connsiteX5" fmla="*/ 143095 w 216708"/>
              <a:gd name="connsiteY5" fmla="*/ 418315 h 455087"/>
              <a:gd name="connsiteX6" fmla="*/ 188604 w 216708"/>
              <a:gd name="connsiteY6" fmla="*/ 309960 h 455087"/>
              <a:gd name="connsiteX7" fmla="*/ 143095 w 216708"/>
              <a:gd name="connsiteY7" fmla="*/ 201606 h 455087"/>
              <a:gd name="connsiteX8" fmla="*/ 143095 w 216708"/>
              <a:gd name="connsiteY8" fmla="*/ 201606 h 455087"/>
              <a:gd name="connsiteX9" fmla="*/ 143095 w 216708"/>
              <a:gd name="connsiteY9" fmla="*/ 110589 h 455087"/>
              <a:gd name="connsiteX10" fmla="*/ 143095 w 216708"/>
              <a:gd name="connsiteY10" fmla="*/ 49911 h 455087"/>
              <a:gd name="connsiteX11" fmla="*/ 82417 w 216708"/>
              <a:gd name="connsiteY11" fmla="*/ 49911 h 455087"/>
              <a:gd name="connsiteX12" fmla="*/ 82417 w 216708"/>
              <a:gd name="connsiteY12" fmla="*/ 266619 h 455087"/>
              <a:gd name="connsiteX13" fmla="*/ 82417 w 216708"/>
              <a:gd name="connsiteY13" fmla="*/ 266619 h 45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708" h="455087">
                <a:moveTo>
                  <a:pt x="82417" y="266619"/>
                </a:moveTo>
                <a:cubicBezTo>
                  <a:pt x="95419" y="279621"/>
                  <a:pt x="101921" y="294791"/>
                  <a:pt x="101921" y="312128"/>
                </a:cubicBezTo>
                <a:cubicBezTo>
                  <a:pt x="101921" y="329464"/>
                  <a:pt x="95419" y="346801"/>
                  <a:pt x="82417" y="357636"/>
                </a:cubicBezTo>
                <a:cubicBezTo>
                  <a:pt x="65080" y="374973"/>
                  <a:pt x="65080" y="400978"/>
                  <a:pt x="82417" y="418315"/>
                </a:cubicBezTo>
                <a:cubicBezTo>
                  <a:pt x="91085" y="426983"/>
                  <a:pt x="101921" y="431317"/>
                  <a:pt x="112756" y="431317"/>
                </a:cubicBezTo>
                <a:cubicBezTo>
                  <a:pt x="123591" y="431317"/>
                  <a:pt x="134427" y="426983"/>
                  <a:pt x="143095" y="418315"/>
                </a:cubicBezTo>
                <a:cubicBezTo>
                  <a:pt x="171267" y="390143"/>
                  <a:pt x="188604" y="351135"/>
                  <a:pt x="188604" y="309960"/>
                </a:cubicBezTo>
                <a:cubicBezTo>
                  <a:pt x="188604" y="268786"/>
                  <a:pt x="173434" y="231946"/>
                  <a:pt x="143095" y="201606"/>
                </a:cubicBezTo>
                <a:lnTo>
                  <a:pt x="143095" y="201606"/>
                </a:lnTo>
                <a:cubicBezTo>
                  <a:pt x="117090" y="175601"/>
                  <a:pt x="117090" y="134427"/>
                  <a:pt x="143095" y="110589"/>
                </a:cubicBezTo>
                <a:cubicBezTo>
                  <a:pt x="160432" y="93252"/>
                  <a:pt x="160432" y="67247"/>
                  <a:pt x="143095" y="49911"/>
                </a:cubicBezTo>
                <a:cubicBezTo>
                  <a:pt x="125758" y="32574"/>
                  <a:pt x="99754" y="32574"/>
                  <a:pt x="82417" y="49911"/>
                </a:cubicBezTo>
                <a:cubicBezTo>
                  <a:pt x="21739" y="112756"/>
                  <a:pt x="21739" y="208108"/>
                  <a:pt x="82417" y="266619"/>
                </a:cubicBezTo>
                <a:cubicBezTo>
                  <a:pt x="82417" y="266619"/>
                  <a:pt x="82417" y="266619"/>
                  <a:pt x="82417" y="2666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163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grpSp>
        <p:nvGrpSpPr>
          <p:cNvPr id="26" name="그룹 25">
            <a:extLst>
              <a:ext uri="{FF2B5EF4-FFF2-40B4-BE49-F238E27FC236}">
                <a16:creationId xmlns:a16="http://schemas.microsoft.com/office/drawing/2014/main" id="{9E2B9D46-55DC-406C-9B4F-8FC5EE014483}"/>
              </a:ext>
            </a:extLst>
          </p:cNvPr>
          <p:cNvGrpSpPr/>
          <p:nvPr/>
        </p:nvGrpSpPr>
        <p:grpSpPr>
          <a:xfrm>
            <a:off x="9192344" y="3501008"/>
            <a:ext cx="1921554" cy="1307394"/>
            <a:chOff x="8294568" y="4221088"/>
            <a:chExt cx="1921554" cy="1307394"/>
          </a:xfrm>
        </p:grpSpPr>
        <p:sp>
          <p:nvSpPr>
            <p:cNvPr id="27" name="순서도: 지연 26">
              <a:extLst>
                <a:ext uri="{FF2B5EF4-FFF2-40B4-BE49-F238E27FC236}">
                  <a16:creationId xmlns:a16="http://schemas.microsoft.com/office/drawing/2014/main" id="{C30458B4-5A50-4173-BA5A-427D24BD6624}"/>
                </a:ext>
              </a:extLst>
            </p:cNvPr>
            <p:cNvSpPr/>
            <p:nvPr/>
          </p:nvSpPr>
          <p:spPr>
            <a:xfrm rot="5400000">
              <a:off x="8360951" y="4154705"/>
              <a:ext cx="1307394" cy="1440160"/>
            </a:xfrm>
            <a:prstGeom prst="flowChartDelay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8" name="막힌 원호 27">
              <a:extLst>
                <a:ext uri="{FF2B5EF4-FFF2-40B4-BE49-F238E27FC236}">
                  <a16:creationId xmlns:a16="http://schemas.microsoft.com/office/drawing/2014/main" id="{19F16B78-7C07-4CF0-ACC0-67EC2650374A}"/>
                </a:ext>
              </a:extLst>
            </p:cNvPr>
            <p:cNvSpPr/>
            <p:nvPr/>
          </p:nvSpPr>
          <p:spPr>
            <a:xfrm rot="5246603">
              <a:off x="9460038" y="4346408"/>
              <a:ext cx="720080" cy="792088"/>
            </a:xfrm>
            <a:prstGeom prst="blockArc">
              <a:avLst>
                <a:gd name="adj1" fmla="val 9109998"/>
                <a:gd name="adj2" fmla="val 2241153"/>
                <a:gd name="adj3" fmla="val 19587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46635EFA-B3D9-4038-8BB9-E9FE1249A842}"/>
                </a:ext>
              </a:extLst>
            </p:cNvPr>
            <p:cNvSpPr/>
            <p:nvPr/>
          </p:nvSpPr>
          <p:spPr>
            <a:xfrm>
              <a:off x="8560848" y="5263816"/>
              <a:ext cx="919528" cy="26466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순서도: 지연 29">
              <a:extLst>
                <a:ext uri="{FF2B5EF4-FFF2-40B4-BE49-F238E27FC236}">
                  <a16:creationId xmlns:a16="http://schemas.microsoft.com/office/drawing/2014/main" id="{9E441E67-2F53-4DEA-83A5-7437F91A3F33}"/>
                </a:ext>
              </a:extLst>
            </p:cNvPr>
            <p:cNvSpPr/>
            <p:nvPr/>
          </p:nvSpPr>
          <p:spPr>
            <a:xfrm rot="5400000">
              <a:off x="8524131" y="4171545"/>
              <a:ext cx="981034" cy="1080120"/>
            </a:xfrm>
            <a:prstGeom prst="flowChartDelay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3" name="자유형: 도형 32">
            <a:extLst>
              <a:ext uri="{FF2B5EF4-FFF2-40B4-BE49-F238E27FC236}">
                <a16:creationId xmlns:a16="http://schemas.microsoft.com/office/drawing/2014/main" id="{1D24354D-E675-4E3C-957F-F0BE9DEE8C3D}"/>
              </a:ext>
            </a:extLst>
          </p:cNvPr>
          <p:cNvSpPr/>
          <p:nvPr/>
        </p:nvSpPr>
        <p:spPr>
          <a:xfrm>
            <a:off x="9841100" y="2920230"/>
            <a:ext cx="216708" cy="455087"/>
          </a:xfrm>
          <a:custGeom>
            <a:avLst/>
            <a:gdLst>
              <a:gd name="connsiteX0" fmla="*/ 82417 w 216708"/>
              <a:gd name="connsiteY0" fmla="*/ 264452 h 455087"/>
              <a:gd name="connsiteX1" fmla="*/ 101921 w 216708"/>
              <a:gd name="connsiteY1" fmla="*/ 309961 h 455087"/>
              <a:gd name="connsiteX2" fmla="*/ 82417 w 216708"/>
              <a:gd name="connsiteY2" fmla="*/ 355469 h 455087"/>
              <a:gd name="connsiteX3" fmla="*/ 82417 w 216708"/>
              <a:gd name="connsiteY3" fmla="*/ 416148 h 455087"/>
              <a:gd name="connsiteX4" fmla="*/ 112756 w 216708"/>
              <a:gd name="connsiteY4" fmla="*/ 429150 h 455087"/>
              <a:gd name="connsiteX5" fmla="*/ 143095 w 216708"/>
              <a:gd name="connsiteY5" fmla="*/ 416148 h 455087"/>
              <a:gd name="connsiteX6" fmla="*/ 188604 w 216708"/>
              <a:gd name="connsiteY6" fmla="*/ 307793 h 455087"/>
              <a:gd name="connsiteX7" fmla="*/ 143095 w 216708"/>
              <a:gd name="connsiteY7" fmla="*/ 201606 h 455087"/>
              <a:gd name="connsiteX8" fmla="*/ 143095 w 216708"/>
              <a:gd name="connsiteY8" fmla="*/ 201606 h 455087"/>
              <a:gd name="connsiteX9" fmla="*/ 143095 w 216708"/>
              <a:gd name="connsiteY9" fmla="*/ 110589 h 455087"/>
              <a:gd name="connsiteX10" fmla="*/ 143095 w 216708"/>
              <a:gd name="connsiteY10" fmla="*/ 49911 h 455087"/>
              <a:gd name="connsiteX11" fmla="*/ 82417 w 216708"/>
              <a:gd name="connsiteY11" fmla="*/ 49911 h 455087"/>
              <a:gd name="connsiteX12" fmla="*/ 82417 w 216708"/>
              <a:gd name="connsiteY12" fmla="*/ 264452 h 455087"/>
              <a:gd name="connsiteX13" fmla="*/ 82417 w 216708"/>
              <a:gd name="connsiteY13" fmla="*/ 264452 h 45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708" h="455087">
                <a:moveTo>
                  <a:pt x="82417" y="264452"/>
                </a:moveTo>
                <a:cubicBezTo>
                  <a:pt x="95419" y="277454"/>
                  <a:pt x="101921" y="292624"/>
                  <a:pt x="101921" y="309961"/>
                </a:cubicBezTo>
                <a:cubicBezTo>
                  <a:pt x="101921" y="327297"/>
                  <a:pt x="95419" y="344634"/>
                  <a:pt x="82417" y="355469"/>
                </a:cubicBezTo>
                <a:cubicBezTo>
                  <a:pt x="65080" y="372806"/>
                  <a:pt x="65080" y="398811"/>
                  <a:pt x="82417" y="416148"/>
                </a:cubicBezTo>
                <a:cubicBezTo>
                  <a:pt x="91085" y="424816"/>
                  <a:pt x="101921" y="429150"/>
                  <a:pt x="112756" y="429150"/>
                </a:cubicBezTo>
                <a:cubicBezTo>
                  <a:pt x="123591" y="429150"/>
                  <a:pt x="134427" y="424816"/>
                  <a:pt x="143095" y="416148"/>
                </a:cubicBezTo>
                <a:cubicBezTo>
                  <a:pt x="171267" y="387975"/>
                  <a:pt x="188604" y="348968"/>
                  <a:pt x="188604" y="307793"/>
                </a:cubicBezTo>
                <a:cubicBezTo>
                  <a:pt x="188604" y="266619"/>
                  <a:pt x="173434" y="229778"/>
                  <a:pt x="143095" y="201606"/>
                </a:cubicBezTo>
                <a:cubicBezTo>
                  <a:pt x="143095" y="201606"/>
                  <a:pt x="143095" y="201606"/>
                  <a:pt x="143095" y="201606"/>
                </a:cubicBezTo>
                <a:cubicBezTo>
                  <a:pt x="117090" y="175601"/>
                  <a:pt x="117090" y="134427"/>
                  <a:pt x="143095" y="110589"/>
                </a:cubicBezTo>
                <a:cubicBezTo>
                  <a:pt x="160432" y="93252"/>
                  <a:pt x="160432" y="67247"/>
                  <a:pt x="143095" y="49911"/>
                </a:cubicBezTo>
                <a:cubicBezTo>
                  <a:pt x="125759" y="32574"/>
                  <a:pt x="99754" y="32574"/>
                  <a:pt x="82417" y="49911"/>
                </a:cubicBezTo>
                <a:cubicBezTo>
                  <a:pt x="21739" y="108422"/>
                  <a:pt x="21739" y="205941"/>
                  <a:pt x="82417" y="264452"/>
                </a:cubicBezTo>
                <a:cubicBezTo>
                  <a:pt x="82417" y="264452"/>
                  <a:pt x="82417" y="264452"/>
                  <a:pt x="82417" y="26445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163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4" name="자유형: 도형 33">
            <a:extLst>
              <a:ext uri="{FF2B5EF4-FFF2-40B4-BE49-F238E27FC236}">
                <a16:creationId xmlns:a16="http://schemas.microsoft.com/office/drawing/2014/main" id="{8B47A631-5E1D-4FCF-855D-B63707D5239D}"/>
              </a:ext>
            </a:extLst>
          </p:cNvPr>
          <p:cNvSpPr/>
          <p:nvPr/>
        </p:nvSpPr>
        <p:spPr>
          <a:xfrm>
            <a:off x="10077312" y="3045921"/>
            <a:ext cx="216708" cy="455087"/>
          </a:xfrm>
          <a:custGeom>
            <a:avLst/>
            <a:gdLst>
              <a:gd name="connsiteX0" fmla="*/ 82417 w 216708"/>
              <a:gd name="connsiteY0" fmla="*/ 264452 h 455087"/>
              <a:gd name="connsiteX1" fmla="*/ 82417 w 216708"/>
              <a:gd name="connsiteY1" fmla="*/ 355469 h 455087"/>
              <a:gd name="connsiteX2" fmla="*/ 82417 w 216708"/>
              <a:gd name="connsiteY2" fmla="*/ 416148 h 455087"/>
              <a:gd name="connsiteX3" fmla="*/ 112756 w 216708"/>
              <a:gd name="connsiteY3" fmla="*/ 429150 h 455087"/>
              <a:gd name="connsiteX4" fmla="*/ 143095 w 216708"/>
              <a:gd name="connsiteY4" fmla="*/ 416148 h 455087"/>
              <a:gd name="connsiteX5" fmla="*/ 143095 w 216708"/>
              <a:gd name="connsiteY5" fmla="*/ 201606 h 455087"/>
              <a:gd name="connsiteX6" fmla="*/ 143095 w 216708"/>
              <a:gd name="connsiteY6" fmla="*/ 201606 h 455087"/>
              <a:gd name="connsiteX7" fmla="*/ 123591 w 216708"/>
              <a:gd name="connsiteY7" fmla="*/ 156098 h 455087"/>
              <a:gd name="connsiteX8" fmla="*/ 143095 w 216708"/>
              <a:gd name="connsiteY8" fmla="*/ 110589 h 455087"/>
              <a:gd name="connsiteX9" fmla="*/ 143095 w 216708"/>
              <a:gd name="connsiteY9" fmla="*/ 49911 h 455087"/>
              <a:gd name="connsiteX10" fmla="*/ 82417 w 216708"/>
              <a:gd name="connsiteY10" fmla="*/ 49911 h 455087"/>
              <a:gd name="connsiteX11" fmla="*/ 36908 w 216708"/>
              <a:gd name="connsiteY11" fmla="*/ 158265 h 455087"/>
              <a:gd name="connsiteX12" fmla="*/ 82417 w 216708"/>
              <a:gd name="connsiteY12" fmla="*/ 264452 h 455087"/>
              <a:gd name="connsiteX13" fmla="*/ 82417 w 216708"/>
              <a:gd name="connsiteY13" fmla="*/ 264452 h 45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708" h="455087">
                <a:moveTo>
                  <a:pt x="82417" y="264452"/>
                </a:moveTo>
                <a:cubicBezTo>
                  <a:pt x="108422" y="290457"/>
                  <a:pt x="108422" y="331631"/>
                  <a:pt x="82417" y="355469"/>
                </a:cubicBezTo>
                <a:cubicBezTo>
                  <a:pt x="65080" y="372806"/>
                  <a:pt x="65080" y="398811"/>
                  <a:pt x="82417" y="416148"/>
                </a:cubicBezTo>
                <a:cubicBezTo>
                  <a:pt x="91085" y="424816"/>
                  <a:pt x="101921" y="429150"/>
                  <a:pt x="112756" y="429150"/>
                </a:cubicBezTo>
                <a:cubicBezTo>
                  <a:pt x="123591" y="429150"/>
                  <a:pt x="134427" y="424816"/>
                  <a:pt x="143095" y="416148"/>
                </a:cubicBezTo>
                <a:cubicBezTo>
                  <a:pt x="201606" y="357636"/>
                  <a:pt x="201606" y="260118"/>
                  <a:pt x="143095" y="201606"/>
                </a:cubicBezTo>
                <a:cubicBezTo>
                  <a:pt x="143095" y="201606"/>
                  <a:pt x="143095" y="201606"/>
                  <a:pt x="143095" y="201606"/>
                </a:cubicBezTo>
                <a:cubicBezTo>
                  <a:pt x="130093" y="188604"/>
                  <a:pt x="123591" y="173434"/>
                  <a:pt x="123591" y="156098"/>
                </a:cubicBezTo>
                <a:cubicBezTo>
                  <a:pt x="123591" y="138761"/>
                  <a:pt x="130093" y="121424"/>
                  <a:pt x="143095" y="110589"/>
                </a:cubicBezTo>
                <a:cubicBezTo>
                  <a:pt x="160432" y="93252"/>
                  <a:pt x="160432" y="67247"/>
                  <a:pt x="143095" y="49911"/>
                </a:cubicBezTo>
                <a:cubicBezTo>
                  <a:pt x="125758" y="32574"/>
                  <a:pt x="99753" y="32574"/>
                  <a:pt x="82417" y="49911"/>
                </a:cubicBezTo>
                <a:cubicBezTo>
                  <a:pt x="54245" y="78083"/>
                  <a:pt x="36908" y="117090"/>
                  <a:pt x="36908" y="158265"/>
                </a:cubicBezTo>
                <a:cubicBezTo>
                  <a:pt x="39075" y="199439"/>
                  <a:pt x="54245" y="236280"/>
                  <a:pt x="82417" y="264452"/>
                </a:cubicBezTo>
                <a:cubicBezTo>
                  <a:pt x="82417" y="264452"/>
                  <a:pt x="82417" y="264452"/>
                  <a:pt x="82417" y="264452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163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35" name="자유형: 도형 34">
            <a:extLst>
              <a:ext uri="{FF2B5EF4-FFF2-40B4-BE49-F238E27FC236}">
                <a16:creationId xmlns:a16="http://schemas.microsoft.com/office/drawing/2014/main" id="{237CF2D8-E0D0-4981-A110-8A92425E928B}"/>
              </a:ext>
            </a:extLst>
          </p:cNvPr>
          <p:cNvSpPr/>
          <p:nvPr/>
        </p:nvSpPr>
        <p:spPr>
          <a:xfrm>
            <a:off x="9624392" y="3043754"/>
            <a:ext cx="216708" cy="455087"/>
          </a:xfrm>
          <a:custGeom>
            <a:avLst/>
            <a:gdLst>
              <a:gd name="connsiteX0" fmla="*/ 82417 w 216708"/>
              <a:gd name="connsiteY0" fmla="*/ 266619 h 455087"/>
              <a:gd name="connsiteX1" fmla="*/ 101921 w 216708"/>
              <a:gd name="connsiteY1" fmla="*/ 312128 h 455087"/>
              <a:gd name="connsiteX2" fmla="*/ 82417 w 216708"/>
              <a:gd name="connsiteY2" fmla="*/ 357636 h 455087"/>
              <a:gd name="connsiteX3" fmla="*/ 82417 w 216708"/>
              <a:gd name="connsiteY3" fmla="*/ 418315 h 455087"/>
              <a:gd name="connsiteX4" fmla="*/ 112756 w 216708"/>
              <a:gd name="connsiteY4" fmla="*/ 431317 h 455087"/>
              <a:gd name="connsiteX5" fmla="*/ 143095 w 216708"/>
              <a:gd name="connsiteY5" fmla="*/ 418315 h 455087"/>
              <a:gd name="connsiteX6" fmla="*/ 188604 w 216708"/>
              <a:gd name="connsiteY6" fmla="*/ 309960 h 455087"/>
              <a:gd name="connsiteX7" fmla="*/ 143095 w 216708"/>
              <a:gd name="connsiteY7" fmla="*/ 201606 h 455087"/>
              <a:gd name="connsiteX8" fmla="*/ 143095 w 216708"/>
              <a:gd name="connsiteY8" fmla="*/ 201606 h 455087"/>
              <a:gd name="connsiteX9" fmla="*/ 143095 w 216708"/>
              <a:gd name="connsiteY9" fmla="*/ 110589 h 455087"/>
              <a:gd name="connsiteX10" fmla="*/ 143095 w 216708"/>
              <a:gd name="connsiteY10" fmla="*/ 49911 h 455087"/>
              <a:gd name="connsiteX11" fmla="*/ 82417 w 216708"/>
              <a:gd name="connsiteY11" fmla="*/ 49911 h 455087"/>
              <a:gd name="connsiteX12" fmla="*/ 82417 w 216708"/>
              <a:gd name="connsiteY12" fmla="*/ 266619 h 455087"/>
              <a:gd name="connsiteX13" fmla="*/ 82417 w 216708"/>
              <a:gd name="connsiteY13" fmla="*/ 266619 h 455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16708" h="455087">
                <a:moveTo>
                  <a:pt x="82417" y="266619"/>
                </a:moveTo>
                <a:cubicBezTo>
                  <a:pt x="95419" y="279621"/>
                  <a:pt x="101921" y="294791"/>
                  <a:pt x="101921" y="312128"/>
                </a:cubicBezTo>
                <a:cubicBezTo>
                  <a:pt x="101921" y="329464"/>
                  <a:pt x="95419" y="346801"/>
                  <a:pt x="82417" y="357636"/>
                </a:cubicBezTo>
                <a:cubicBezTo>
                  <a:pt x="65080" y="374973"/>
                  <a:pt x="65080" y="400978"/>
                  <a:pt x="82417" y="418315"/>
                </a:cubicBezTo>
                <a:cubicBezTo>
                  <a:pt x="91085" y="426983"/>
                  <a:pt x="101921" y="431317"/>
                  <a:pt x="112756" y="431317"/>
                </a:cubicBezTo>
                <a:cubicBezTo>
                  <a:pt x="123591" y="431317"/>
                  <a:pt x="134427" y="426983"/>
                  <a:pt x="143095" y="418315"/>
                </a:cubicBezTo>
                <a:cubicBezTo>
                  <a:pt x="171267" y="390143"/>
                  <a:pt x="188604" y="351135"/>
                  <a:pt x="188604" y="309960"/>
                </a:cubicBezTo>
                <a:cubicBezTo>
                  <a:pt x="188604" y="268786"/>
                  <a:pt x="173434" y="231946"/>
                  <a:pt x="143095" y="201606"/>
                </a:cubicBezTo>
                <a:lnTo>
                  <a:pt x="143095" y="201606"/>
                </a:lnTo>
                <a:cubicBezTo>
                  <a:pt x="117090" y="175601"/>
                  <a:pt x="117090" y="134427"/>
                  <a:pt x="143095" y="110589"/>
                </a:cubicBezTo>
                <a:cubicBezTo>
                  <a:pt x="160432" y="93252"/>
                  <a:pt x="160432" y="67247"/>
                  <a:pt x="143095" y="49911"/>
                </a:cubicBezTo>
                <a:cubicBezTo>
                  <a:pt x="125758" y="32574"/>
                  <a:pt x="99754" y="32574"/>
                  <a:pt x="82417" y="49911"/>
                </a:cubicBezTo>
                <a:cubicBezTo>
                  <a:pt x="21739" y="112756"/>
                  <a:pt x="21739" y="208108"/>
                  <a:pt x="82417" y="266619"/>
                </a:cubicBezTo>
                <a:cubicBezTo>
                  <a:pt x="82417" y="266619"/>
                  <a:pt x="82417" y="266619"/>
                  <a:pt x="82417" y="266619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21630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43" name="눈물 방울 42">
            <a:extLst>
              <a:ext uri="{FF2B5EF4-FFF2-40B4-BE49-F238E27FC236}">
                <a16:creationId xmlns:a16="http://schemas.microsoft.com/office/drawing/2014/main" id="{7358A560-BD3B-42FB-93A5-07F6D68F58B5}"/>
              </a:ext>
            </a:extLst>
          </p:cNvPr>
          <p:cNvSpPr/>
          <p:nvPr/>
        </p:nvSpPr>
        <p:spPr>
          <a:xfrm rot="19268532">
            <a:off x="9753768" y="4109507"/>
            <a:ext cx="360040" cy="360040"/>
          </a:xfrm>
          <a:prstGeom prst="teardrop">
            <a:avLst>
              <a:gd name="adj" fmla="val 148551"/>
            </a:avLst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4" name="순서도: 지연 43">
            <a:extLst>
              <a:ext uri="{FF2B5EF4-FFF2-40B4-BE49-F238E27FC236}">
                <a16:creationId xmlns:a16="http://schemas.microsoft.com/office/drawing/2014/main" id="{F0B1FAC4-32AC-4E08-8597-2E1A2F27501C}"/>
              </a:ext>
            </a:extLst>
          </p:cNvPr>
          <p:cNvSpPr/>
          <p:nvPr/>
        </p:nvSpPr>
        <p:spPr>
          <a:xfrm rot="5400000">
            <a:off x="9540457" y="3562664"/>
            <a:ext cx="743934" cy="1080120"/>
          </a:xfrm>
          <a:prstGeom prst="flowChartDelay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291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47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7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25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4" grpId="0" animBg="1"/>
      <p:bldP spid="25" grpId="0" animBg="1"/>
      <p:bldP spid="33" grpId="0" animBg="1"/>
      <p:bldP spid="34" grpId="0" animBg="1"/>
      <p:bldP spid="35" grpId="0" animBg="1"/>
      <p:bldP spid="43" grpId="0" animBg="1"/>
      <p:bldP spid="4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D2AA6BF2-1411-402F-AE5F-EF6CBB389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7511443"/>
              </p:ext>
            </p:extLst>
          </p:nvPr>
        </p:nvGraphicFramePr>
        <p:xfrm>
          <a:off x="1011355" y="836712"/>
          <a:ext cx="5228661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704">
                  <a:extLst>
                    <a:ext uri="{9D8B030D-6E8A-4147-A177-3AD203B41FA5}">
                      <a16:colId xmlns:a16="http://schemas.microsoft.com/office/drawing/2014/main" val="3860049351"/>
                    </a:ext>
                  </a:extLst>
                </a:gridCol>
                <a:gridCol w="1234256">
                  <a:extLst>
                    <a:ext uri="{9D8B030D-6E8A-4147-A177-3AD203B41FA5}">
                      <a16:colId xmlns:a16="http://schemas.microsoft.com/office/drawing/2014/main" val="348435961"/>
                    </a:ext>
                  </a:extLst>
                </a:gridCol>
                <a:gridCol w="1161652">
                  <a:extLst>
                    <a:ext uri="{9D8B030D-6E8A-4147-A177-3AD203B41FA5}">
                      <a16:colId xmlns:a16="http://schemas.microsoft.com/office/drawing/2014/main" val="886824524"/>
                    </a:ext>
                  </a:extLst>
                </a:gridCol>
                <a:gridCol w="1089049">
                  <a:extLst>
                    <a:ext uri="{9D8B030D-6E8A-4147-A177-3AD203B41FA5}">
                      <a16:colId xmlns:a16="http://schemas.microsoft.com/office/drawing/2014/main" val="1573289628"/>
                    </a:ext>
                  </a:extLst>
                </a:gridCol>
              </a:tblGrid>
              <a:tr h="592704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Tea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Milk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total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623313"/>
                  </a:ext>
                </a:extLst>
              </a:tr>
              <a:tr h="5648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Tell tea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22678"/>
                  </a:ext>
                </a:extLst>
              </a:tr>
              <a:tr h="530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Tell milk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683486"/>
                  </a:ext>
                </a:extLst>
              </a:tr>
              <a:tr h="4718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total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1946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EE59C36-9FBE-4420-A130-B13F8E89B38C}"/>
              </a:ext>
            </a:extLst>
          </p:cNvPr>
          <p:cNvSpPr txBox="1"/>
          <p:nvPr/>
        </p:nvSpPr>
        <p:spPr>
          <a:xfrm>
            <a:off x="7038364" y="349967"/>
            <a:ext cx="646331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EA87B0B-90E0-4705-BE3A-5C837CFC8B75}"/>
              </a:ext>
            </a:extLst>
          </p:cNvPr>
          <p:cNvSpPr txBox="1"/>
          <p:nvPr/>
        </p:nvSpPr>
        <p:spPr>
          <a:xfrm>
            <a:off x="6988019" y="843024"/>
            <a:ext cx="3905236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구별을 못하면서도 </a:t>
            </a:r>
            <a:r>
              <a:rPr lang="en-US" altLang="ko-KR" dirty="0"/>
              <a:t>(</a:t>
            </a:r>
            <a:r>
              <a:rPr lang="ko-KR" altLang="en-US" dirty="0" err="1"/>
              <a:t>귀무가설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우연히 이렇게 </a:t>
            </a:r>
            <a:r>
              <a:rPr lang="en-US" altLang="ko-KR" dirty="0"/>
              <a:t>8</a:t>
            </a:r>
            <a:r>
              <a:rPr lang="ko-KR" altLang="en-US" dirty="0"/>
              <a:t>잔을 다 맞출 확률은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364A64-E092-48B7-88B2-0A3748BCE6CD}"/>
              </a:ext>
            </a:extLst>
          </p:cNvPr>
          <p:cNvSpPr txBox="1"/>
          <p:nvPr/>
        </p:nvSpPr>
        <p:spPr>
          <a:xfrm>
            <a:off x="1011355" y="349967"/>
            <a:ext cx="646331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결과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25F0B6-B140-45C8-BDFA-B9F12FB08865}"/>
                  </a:ext>
                </a:extLst>
              </p:cNvPr>
              <p:cNvSpPr txBox="1"/>
              <p:nvPr/>
            </p:nvSpPr>
            <p:spPr>
              <a:xfrm>
                <a:off x="7204043" y="1665529"/>
                <a:ext cx="1790810" cy="96084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eqArr>
                            </m:e>
                          </m:d>
                          <m:d>
                            <m:d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</m:eqAr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e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</m:eqArr>
                            </m:e>
                          </m:d>
                        </m:den>
                      </m:f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70</m:t>
                          </m:r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725F0B6-B140-45C8-BDFA-B9F12FB088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043" y="1665529"/>
                <a:ext cx="1790810" cy="96084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28DB2E8D-C748-4EA9-9087-2968964F1081}"/>
              </a:ext>
            </a:extLst>
          </p:cNvPr>
          <p:cNvSpPr txBox="1"/>
          <p:nvPr/>
        </p:nvSpPr>
        <p:spPr>
          <a:xfrm>
            <a:off x="9048328" y="1961283"/>
            <a:ext cx="708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&lt;0.05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81CDE1D-4457-492F-823E-270C93580130}"/>
              </a:ext>
            </a:extLst>
          </p:cNvPr>
          <p:cNvSpPr txBox="1"/>
          <p:nvPr/>
        </p:nvSpPr>
        <p:spPr>
          <a:xfrm>
            <a:off x="9903033" y="2122003"/>
            <a:ext cx="191110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 err="1"/>
              <a:t>귀무가설</a:t>
            </a:r>
            <a:r>
              <a:rPr lang="en-US" altLang="ko-KR" dirty="0"/>
              <a:t> </a:t>
            </a:r>
            <a:r>
              <a:rPr lang="ko-KR" altLang="en-US" dirty="0"/>
              <a:t>기각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우연이 아님</a:t>
            </a:r>
          </a:p>
        </p:txBody>
      </p:sp>
      <p:graphicFrame>
        <p:nvGraphicFramePr>
          <p:cNvPr id="18" name="내용 개체 틀 3">
            <a:extLst>
              <a:ext uri="{FF2B5EF4-FFF2-40B4-BE49-F238E27FC236}">
                <a16:creationId xmlns:a16="http://schemas.microsoft.com/office/drawing/2014/main" id="{47B2F1DC-B34A-4AA6-8D2B-59D0789323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8816424"/>
              </p:ext>
            </p:extLst>
          </p:nvPr>
        </p:nvGraphicFramePr>
        <p:xfrm>
          <a:off x="1011355" y="3744519"/>
          <a:ext cx="5228661" cy="216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3704">
                  <a:extLst>
                    <a:ext uri="{9D8B030D-6E8A-4147-A177-3AD203B41FA5}">
                      <a16:colId xmlns:a16="http://schemas.microsoft.com/office/drawing/2014/main" val="3860049351"/>
                    </a:ext>
                  </a:extLst>
                </a:gridCol>
                <a:gridCol w="1234256">
                  <a:extLst>
                    <a:ext uri="{9D8B030D-6E8A-4147-A177-3AD203B41FA5}">
                      <a16:colId xmlns:a16="http://schemas.microsoft.com/office/drawing/2014/main" val="348435961"/>
                    </a:ext>
                  </a:extLst>
                </a:gridCol>
                <a:gridCol w="1161652">
                  <a:extLst>
                    <a:ext uri="{9D8B030D-6E8A-4147-A177-3AD203B41FA5}">
                      <a16:colId xmlns:a16="http://schemas.microsoft.com/office/drawing/2014/main" val="886824524"/>
                    </a:ext>
                  </a:extLst>
                </a:gridCol>
                <a:gridCol w="1089049">
                  <a:extLst>
                    <a:ext uri="{9D8B030D-6E8A-4147-A177-3AD203B41FA5}">
                      <a16:colId xmlns:a16="http://schemas.microsoft.com/office/drawing/2014/main" val="1573289628"/>
                    </a:ext>
                  </a:extLst>
                </a:gridCol>
              </a:tblGrid>
              <a:tr h="592704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total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623313"/>
                  </a:ext>
                </a:extLst>
              </a:tr>
              <a:tr h="56489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a+b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22678"/>
                  </a:ext>
                </a:extLst>
              </a:tr>
              <a:tr h="53078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c+d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683486"/>
                  </a:ext>
                </a:extLst>
              </a:tr>
              <a:tr h="47185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total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a+c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 err="1"/>
                        <a:t>b+d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n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19465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6C1FFD17-E2A6-4F23-9FB3-DE0B27C26DA1}"/>
              </a:ext>
            </a:extLst>
          </p:cNvPr>
          <p:cNvSpPr txBox="1"/>
          <p:nvPr/>
        </p:nvSpPr>
        <p:spPr>
          <a:xfrm>
            <a:off x="7038364" y="3257774"/>
            <a:ext cx="646331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검정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182DB00-A5BB-49AA-B2CB-740B2F66A23B}"/>
              </a:ext>
            </a:extLst>
          </p:cNvPr>
          <p:cNvSpPr txBox="1"/>
          <p:nvPr/>
        </p:nvSpPr>
        <p:spPr>
          <a:xfrm>
            <a:off x="6988019" y="3750831"/>
            <a:ext cx="396615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dirty="0"/>
              <a:t>서로</a:t>
            </a:r>
            <a:r>
              <a:rPr lang="en-US" altLang="ko-KR" dirty="0"/>
              <a:t> </a:t>
            </a:r>
            <a:r>
              <a:rPr lang="ko-KR" altLang="en-US" dirty="0"/>
              <a:t>독립이면서도 </a:t>
            </a:r>
            <a:r>
              <a:rPr lang="en-US" altLang="ko-KR" dirty="0"/>
              <a:t>(</a:t>
            </a:r>
            <a:r>
              <a:rPr lang="ko-KR" altLang="en-US" dirty="0" err="1"/>
              <a:t>귀무가설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우연히 이렇게 빈도수가 나올 확률은</a:t>
            </a:r>
            <a:r>
              <a:rPr lang="en-US" altLang="ko-KR" dirty="0"/>
              <a:t>?</a:t>
            </a:r>
            <a:endParaRPr lang="ko-KR" alt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224656-E72F-4B0C-919E-F9432FEB35D6}"/>
              </a:ext>
            </a:extLst>
          </p:cNvPr>
          <p:cNvSpPr txBox="1"/>
          <p:nvPr/>
        </p:nvSpPr>
        <p:spPr>
          <a:xfrm>
            <a:off x="1011355" y="3257774"/>
            <a:ext cx="646331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결과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F64C95-CCF0-4FDA-8322-1A6C5B81D0F2}"/>
                  </a:ext>
                </a:extLst>
              </p:cNvPr>
              <p:cNvSpPr txBox="1"/>
              <p:nvPr/>
            </p:nvSpPr>
            <p:spPr>
              <a:xfrm>
                <a:off x="7204043" y="4573336"/>
                <a:ext cx="2045368" cy="92781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ko-KR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altLang="ko-KR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e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e>
                              </m:eqArr>
                            </m:e>
                          </m:d>
                          <m:d>
                            <m:d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𝑑</m:t>
                                  </m:r>
                                </m:e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eqAr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altLang="ko-KR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eqArr>
                                <m:eqArrPr>
                                  <m:ctrlP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e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altLang="ko-KR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</m:eqArr>
                            </m:e>
                          </m:d>
                        </m:den>
                      </m:f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1F64C95-CCF0-4FDA-8322-1A6C5B81D0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4043" y="4573336"/>
                <a:ext cx="2045368" cy="92781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3C01B2E4-9FAA-494F-BA7B-A0195006BACE}"/>
              </a:ext>
            </a:extLst>
          </p:cNvPr>
          <p:cNvSpPr txBox="1"/>
          <p:nvPr/>
        </p:nvSpPr>
        <p:spPr>
          <a:xfrm>
            <a:off x="9757176" y="4864751"/>
            <a:ext cx="1680268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초기하분포</a:t>
            </a:r>
            <a:endParaRPr lang="en-US" altLang="ko-K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ko-KR" altLang="en-US" dirty="0"/>
              <a:t>우연이 아님</a:t>
            </a:r>
          </a:p>
        </p:txBody>
      </p:sp>
    </p:spTree>
    <p:extLst>
      <p:ext uri="{BB962C8B-B14F-4D97-AF65-F5344CB8AC3E}">
        <p14:creationId xmlns:p14="http://schemas.microsoft.com/office/powerpoint/2010/main" val="40390956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내용 개체 틀 3">
            <a:extLst>
              <a:ext uri="{FF2B5EF4-FFF2-40B4-BE49-F238E27FC236}">
                <a16:creationId xmlns:a16="http://schemas.microsoft.com/office/drawing/2014/main" id="{D2AA6BF2-1411-402F-AE5F-EF6CBB389DF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1010613"/>
              </p:ext>
            </p:extLst>
          </p:nvPr>
        </p:nvGraphicFramePr>
        <p:xfrm>
          <a:off x="1011355" y="836713"/>
          <a:ext cx="400452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245">
                  <a:extLst>
                    <a:ext uri="{9D8B030D-6E8A-4147-A177-3AD203B41FA5}">
                      <a16:colId xmlns:a16="http://schemas.microsoft.com/office/drawing/2014/main" val="3860049351"/>
                    </a:ext>
                  </a:extLst>
                </a:gridCol>
                <a:gridCol w="796514">
                  <a:extLst>
                    <a:ext uri="{9D8B030D-6E8A-4147-A177-3AD203B41FA5}">
                      <a16:colId xmlns:a16="http://schemas.microsoft.com/office/drawing/2014/main" val="34843596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886824524"/>
                    </a:ext>
                  </a:extLst>
                </a:gridCol>
                <a:gridCol w="834080">
                  <a:extLst>
                    <a:ext uri="{9D8B030D-6E8A-4147-A177-3AD203B41FA5}">
                      <a16:colId xmlns:a16="http://schemas.microsoft.com/office/drawing/2014/main" val="1573289628"/>
                    </a:ext>
                  </a:extLst>
                </a:gridCol>
              </a:tblGrid>
              <a:tr h="439712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Tea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Milk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total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623313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Tell tea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22678"/>
                  </a:ext>
                </a:extLst>
              </a:tr>
              <a:tr h="2818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Tell milk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683486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total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1946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C364A64-E092-48B7-88B2-0A3748BCE6CD}"/>
              </a:ext>
            </a:extLst>
          </p:cNvPr>
          <p:cNvSpPr txBox="1"/>
          <p:nvPr/>
        </p:nvSpPr>
        <p:spPr>
          <a:xfrm>
            <a:off x="1011355" y="349967"/>
            <a:ext cx="1391728" cy="369332"/>
          </a:xfrm>
          <a:prstGeom prst="rect">
            <a:avLst/>
          </a:prstGeom>
          <a:solidFill>
            <a:schemeClr val="accent2"/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ko-KR" alt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가능한 결과</a:t>
            </a:r>
          </a:p>
        </p:txBody>
      </p:sp>
      <p:graphicFrame>
        <p:nvGraphicFramePr>
          <p:cNvPr id="16" name="내용 개체 틀 3">
            <a:extLst>
              <a:ext uri="{FF2B5EF4-FFF2-40B4-BE49-F238E27FC236}">
                <a16:creationId xmlns:a16="http://schemas.microsoft.com/office/drawing/2014/main" id="{88BE04B6-53B9-4766-B119-AA54303960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0600439"/>
              </p:ext>
            </p:extLst>
          </p:nvPr>
        </p:nvGraphicFramePr>
        <p:xfrm>
          <a:off x="1006989" y="2691487"/>
          <a:ext cx="400452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245">
                  <a:extLst>
                    <a:ext uri="{9D8B030D-6E8A-4147-A177-3AD203B41FA5}">
                      <a16:colId xmlns:a16="http://schemas.microsoft.com/office/drawing/2014/main" val="3860049351"/>
                    </a:ext>
                  </a:extLst>
                </a:gridCol>
                <a:gridCol w="796514">
                  <a:extLst>
                    <a:ext uri="{9D8B030D-6E8A-4147-A177-3AD203B41FA5}">
                      <a16:colId xmlns:a16="http://schemas.microsoft.com/office/drawing/2014/main" val="34843596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886824524"/>
                    </a:ext>
                  </a:extLst>
                </a:gridCol>
                <a:gridCol w="834080">
                  <a:extLst>
                    <a:ext uri="{9D8B030D-6E8A-4147-A177-3AD203B41FA5}">
                      <a16:colId xmlns:a16="http://schemas.microsoft.com/office/drawing/2014/main" val="1573289628"/>
                    </a:ext>
                  </a:extLst>
                </a:gridCol>
              </a:tblGrid>
              <a:tr h="439712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Tea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Milk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total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623313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Tell tea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22678"/>
                  </a:ext>
                </a:extLst>
              </a:tr>
              <a:tr h="2818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Tell milk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683486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total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19465"/>
                  </a:ext>
                </a:extLst>
              </a:tr>
            </a:tbl>
          </a:graphicData>
        </a:graphic>
      </p:graphicFrame>
      <p:graphicFrame>
        <p:nvGraphicFramePr>
          <p:cNvPr id="17" name="내용 개체 틀 3">
            <a:extLst>
              <a:ext uri="{FF2B5EF4-FFF2-40B4-BE49-F238E27FC236}">
                <a16:creationId xmlns:a16="http://schemas.microsoft.com/office/drawing/2014/main" id="{A008C53E-EDDE-4555-88A5-2476551117C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3889100"/>
              </p:ext>
            </p:extLst>
          </p:nvPr>
        </p:nvGraphicFramePr>
        <p:xfrm>
          <a:off x="1002623" y="4546261"/>
          <a:ext cx="400452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245">
                  <a:extLst>
                    <a:ext uri="{9D8B030D-6E8A-4147-A177-3AD203B41FA5}">
                      <a16:colId xmlns:a16="http://schemas.microsoft.com/office/drawing/2014/main" val="3860049351"/>
                    </a:ext>
                  </a:extLst>
                </a:gridCol>
                <a:gridCol w="796514">
                  <a:extLst>
                    <a:ext uri="{9D8B030D-6E8A-4147-A177-3AD203B41FA5}">
                      <a16:colId xmlns:a16="http://schemas.microsoft.com/office/drawing/2014/main" val="34843596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886824524"/>
                    </a:ext>
                  </a:extLst>
                </a:gridCol>
                <a:gridCol w="834080">
                  <a:extLst>
                    <a:ext uri="{9D8B030D-6E8A-4147-A177-3AD203B41FA5}">
                      <a16:colId xmlns:a16="http://schemas.microsoft.com/office/drawing/2014/main" val="1573289628"/>
                    </a:ext>
                  </a:extLst>
                </a:gridCol>
              </a:tblGrid>
              <a:tr h="439712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Tea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Milk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total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623313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Tell tea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22678"/>
                  </a:ext>
                </a:extLst>
              </a:tr>
              <a:tr h="2818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Tell milk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683486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total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19465"/>
                  </a:ext>
                </a:extLst>
              </a:tr>
            </a:tbl>
          </a:graphicData>
        </a:graphic>
      </p:graphicFrame>
      <p:graphicFrame>
        <p:nvGraphicFramePr>
          <p:cNvPr id="23" name="내용 개체 틀 3">
            <a:extLst>
              <a:ext uri="{FF2B5EF4-FFF2-40B4-BE49-F238E27FC236}">
                <a16:creationId xmlns:a16="http://schemas.microsoft.com/office/drawing/2014/main" id="{DD31EE8E-BA6E-47BB-8B25-670C54A3B89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6027513"/>
              </p:ext>
            </p:extLst>
          </p:nvPr>
        </p:nvGraphicFramePr>
        <p:xfrm>
          <a:off x="6060762" y="840228"/>
          <a:ext cx="400452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245">
                  <a:extLst>
                    <a:ext uri="{9D8B030D-6E8A-4147-A177-3AD203B41FA5}">
                      <a16:colId xmlns:a16="http://schemas.microsoft.com/office/drawing/2014/main" val="3860049351"/>
                    </a:ext>
                  </a:extLst>
                </a:gridCol>
                <a:gridCol w="796514">
                  <a:extLst>
                    <a:ext uri="{9D8B030D-6E8A-4147-A177-3AD203B41FA5}">
                      <a16:colId xmlns:a16="http://schemas.microsoft.com/office/drawing/2014/main" val="34843596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886824524"/>
                    </a:ext>
                  </a:extLst>
                </a:gridCol>
                <a:gridCol w="834080">
                  <a:extLst>
                    <a:ext uri="{9D8B030D-6E8A-4147-A177-3AD203B41FA5}">
                      <a16:colId xmlns:a16="http://schemas.microsoft.com/office/drawing/2014/main" val="1573289628"/>
                    </a:ext>
                  </a:extLst>
                </a:gridCol>
              </a:tblGrid>
              <a:tr h="439712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Tea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Milk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total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623313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Tell tea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22678"/>
                  </a:ext>
                </a:extLst>
              </a:tr>
              <a:tr h="2818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Tell milk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683486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total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19465"/>
                  </a:ext>
                </a:extLst>
              </a:tr>
            </a:tbl>
          </a:graphicData>
        </a:graphic>
      </p:graphicFrame>
      <p:graphicFrame>
        <p:nvGraphicFramePr>
          <p:cNvPr id="25" name="내용 개체 틀 3">
            <a:extLst>
              <a:ext uri="{FF2B5EF4-FFF2-40B4-BE49-F238E27FC236}">
                <a16:creationId xmlns:a16="http://schemas.microsoft.com/office/drawing/2014/main" id="{43D310BC-B597-4979-AF21-C414B25396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4092206"/>
              </p:ext>
            </p:extLst>
          </p:nvPr>
        </p:nvGraphicFramePr>
        <p:xfrm>
          <a:off x="6060762" y="2691487"/>
          <a:ext cx="4004525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84245">
                  <a:extLst>
                    <a:ext uri="{9D8B030D-6E8A-4147-A177-3AD203B41FA5}">
                      <a16:colId xmlns:a16="http://schemas.microsoft.com/office/drawing/2014/main" val="3860049351"/>
                    </a:ext>
                  </a:extLst>
                </a:gridCol>
                <a:gridCol w="796514">
                  <a:extLst>
                    <a:ext uri="{9D8B030D-6E8A-4147-A177-3AD203B41FA5}">
                      <a16:colId xmlns:a16="http://schemas.microsoft.com/office/drawing/2014/main" val="348435961"/>
                    </a:ext>
                  </a:extLst>
                </a:gridCol>
                <a:gridCol w="889686">
                  <a:extLst>
                    <a:ext uri="{9D8B030D-6E8A-4147-A177-3AD203B41FA5}">
                      <a16:colId xmlns:a16="http://schemas.microsoft.com/office/drawing/2014/main" val="886824524"/>
                    </a:ext>
                  </a:extLst>
                </a:gridCol>
                <a:gridCol w="834080">
                  <a:extLst>
                    <a:ext uri="{9D8B030D-6E8A-4147-A177-3AD203B41FA5}">
                      <a16:colId xmlns:a16="http://schemas.microsoft.com/office/drawing/2014/main" val="1573289628"/>
                    </a:ext>
                  </a:extLst>
                </a:gridCol>
              </a:tblGrid>
              <a:tr h="439712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Tea</a:t>
                      </a:r>
                      <a:r>
                        <a:rPr lang="ko-KR" altLang="en-US" dirty="0"/>
                        <a:t> </a:t>
                      </a:r>
                      <a:r>
                        <a:rPr lang="en-US" altLang="ko-KR" dirty="0"/>
                        <a:t>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Milk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total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9623313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Tell tea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7322678"/>
                  </a:ext>
                </a:extLst>
              </a:tr>
              <a:tr h="28189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Tell milk first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9683486"/>
                  </a:ext>
                </a:extLst>
              </a:tr>
              <a:tr h="251264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total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8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119465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86A4F39B-197A-420C-9E41-137989FDAE98}"/>
              </a:ext>
            </a:extLst>
          </p:cNvPr>
          <p:cNvSpPr txBox="1"/>
          <p:nvPr/>
        </p:nvSpPr>
        <p:spPr>
          <a:xfrm>
            <a:off x="5015880" y="20608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0.014</a:t>
            </a:r>
            <a:endParaRPr lang="ko-KR" alt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018EE3-BD53-460C-8B00-81E3C73A7C38}"/>
              </a:ext>
            </a:extLst>
          </p:cNvPr>
          <p:cNvSpPr txBox="1"/>
          <p:nvPr/>
        </p:nvSpPr>
        <p:spPr>
          <a:xfrm>
            <a:off x="5007148" y="391172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0.229</a:t>
            </a:r>
            <a:endParaRPr lang="ko-KR" altLang="en-US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4444D7D-E714-4AA3-A168-1AC3216E894D}"/>
              </a:ext>
            </a:extLst>
          </p:cNvPr>
          <p:cNvSpPr txBox="1"/>
          <p:nvPr/>
        </p:nvSpPr>
        <p:spPr>
          <a:xfrm>
            <a:off x="4998416" y="5762600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0.514</a:t>
            </a:r>
            <a:endParaRPr lang="ko-KR" alt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066419A-ED96-46FF-B67D-C5F4CC8BB276}"/>
              </a:ext>
            </a:extLst>
          </p:cNvPr>
          <p:cNvSpPr txBox="1"/>
          <p:nvPr/>
        </p:nvSpPr>
        <p:spPr>
          <a:xfrm>
            <a:off x="10122141" y="2060848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0.229</a:t>
            </a:r>
            <a:endParaRPr lang="ko-KR" alt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49F59F-4444-455A-BBE5-11C6102CF781}"/>
              </a:ext>
            </a:extLst>
          </p:cNvPr>
          <p:cNvSpPr txBox="1"/>
          <p:nvPr/>
        </p:nvSpPr>
        <p:spPr>
          <a:xfrm>
            <a:off x="10122141" y="3911724"/>
            <a:ext cx="710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0.014</a:t>
            </a:r>
            <a:endParaRPr lang="ko-KR" altLang="en-US" dirty="0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5C17D229-8372-40FB-B06D-A3ABCDAE627E}"/>
              </a:ext>
            </a:extLst>
          </p:cNvPr>
          <p:cNvGrpSpPr/>
          <p:nvPr/>
        </p:nvGrpSpPr>
        <p:grpSpPr>
          <a:xfrm>
            <a:off x="6312024" y="4633101"/>
            <a:ext cx="3810117" cy="1388187"/>
            <a:chOff x="6312024" y="4633101"/>
            <a:chExt cx="3810117" cy="1388187"/>
          </a:xfrm>
        </p:grpSpPr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E33FD883-3C46-4477-8441-D7538FD2CABB}"/>
                </a:ext>
              </a:extLst>
            </p:cNvPr>
            <p:cNvCxnSpPr/>
            <p:nvPr/>
          </p:nvCxnSpPr>
          <p:spPr>
            <a:xfrm>
              <a:off x="6312024" y="6021288"/>
              <a:ext cx="3810117" cy="0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직선 연결선 12">
              <a:extLst>
                <a:ext uri="{FF2B5EF4-FFF2-40B4-BE49-F238E27FC236}">
                  <a16:creationId xmlns:a16="http://schemas.microsoft.com/office/drawing/2014/main" id="{906DC49E-2FE4-431B-9A02-6491BDE98E06}"/>
                </a:ext>
              </a:extLst>
            </p:cNvPr>
            <p:cNvCxnSpPr/>
            <p:nvPr/>
          </p:nvCxnSpPr>
          <p:spPr>
            <a:xfrm flipV="1">
              <a:off x="8112224" y="5013176"/>
              <a:ext cx="0" cy="1008112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연결선 29">
              <a:extLst>
                <a:ext uri="{FF2B5EF4-FFF2-40B4-BE49-F238E27FC236}">
                  <a16:creationId xmlns:a16="http://schemas.microsoft.com/office/drawing/2014/main" id="{DF1C3B3D-3C78-47F0-A5E6-A9426EF7AEB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616280" y="5445224"/>
              <a:ext cx="0" cy="576064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직선 연결선 30">
              <a:extLst>
                <a:ext uri="{FF2B5EF4-FFF2-40B4-BE49-F238E27FC236}">
                  <a16:creationId xmlns:a16="http://schemas.microsoft.com/office/drawing/2014/main" id="{5921341A-4371-4B6C-8ED4-E66CB3E132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608168" y="5445224"/>
              <a:ext cx="0" cy="576064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직선 연결선 31">
              <a:extLst>
                <a:ext uri="{FF2B5EF4-FFF2-40B4-BE49-F238E27FC236}">
                  <a16:creationId xmlns:a16="http://schemas.microsoft.com/office/drawing/2014/main" id="{8ACBB48F-7840-426E-8A42-FFD019ADE3F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176120" y="5877272"/>
              <a:ext cx="0" cy="144016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직선 연결선 33">
              <a:extLst>
                <a:ext uri="{FF2B5EF4-FFF2-40B4-BE49-F238E27FC236}">
                  <a16:creationId xmlns:a16="http://schemas.microsoft.com/office/drawing/2014/main" id="{16075945-54E2-48D5-89F7-52CF1753E8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20336" y="5877272"/>
              <a:ext cx="0" cy="144016"/>
            </a:xfrm>
            <a:prstGeom prst="line">
              <a:avLst/>
            </a:prstGeom>
            <a:ln w="571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2F57E9E-6009-435D-856E-9C6220305367}"/>
                </a:ext>
              </a:extLst>
            </p:cNvPr>
            <p:cNvSpPr txBox="1"/>
            <p:nvPr/>
          </p:nvSpPr>
          <p:spPr>
            <a:xfrm>
              <a:off x="6748887" y="5488441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0.014</a:t>
              </a:r>
              <a:endParaRPr lang="ko-KR" altLang="en-US" sz="16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49C5E194-16DF-4BB4-9E20-2B047A917424}"/>
                </a:ext>
              </a:extLst>
            </p:cNvPr>
            <p:cNvSpPr txBox="1"/>
            <p:nvPr/>
          </p:nvSpPr>
          <p:spPr>
            <a:xfrm>
              <a:off x="8904312" y="5517232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0.014</a:t>
              </a:r>
              <a:endParaRPr lang="ko-KR" altLang="en-US" sz="16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7614962-D72B-4778-AA72-06856521D157}"/>
                </a:ext>
              </a:extLst>
            </p:cNvPr>
            <p:cNvSpPr txBox="1"/>
            <p:nvPr/>
          </p:nvSpPr>
          <p:spPr>
            <a:xfrm>
              <a:off x="7252942" y="5097967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0.229</a:t>
              </a:r>
              <a:endParaRPr lang="ko-KR" altLang="en-US" sz="1600" dirty="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30F6B03-6FA7-4FC0-95EA-7857F358C135}"/>
                </a:ext>
              </a:extLst>
            </p:cNvPr>
            <p:cNvSpPr txBox="1"/>
            <p:nvPr/>
          </p:nvSpPr>
          <p:spPr>
            <a:xfrm>
              <a:off x="8289908" y="5095927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0.229</a:t>
              </a:r>
              <a:endParaRPr lang="ko-KR" altLang="en-US" sz="16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8CC61B2-95B2-4A14-BCB6-44CE14183EF1}"/>
                </a:ext>
              </a:extLst>
            </p:cNvPr>
            <p:cNvSpPr txBox="1"/>
            <p:nvPr/>
          </p:nvSpPr>
          <p:spPr>
            <a:xfrm>
              <a:off x="7756998" y="4633101"/>
              <a:ext cx="6527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600" dirty="0"/>
                <a:t>0.514</a:t>
              </a:r>
              <a:endParaRPr lang="ko-KR" altLang="en-US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59186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1921F6A-31F4-44BA-AB29-20C3B97D8B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5327825"/>
              </p:ext>
            </p:extLst>
          </p:nvPr>
        </p:nvGraphicFramePr>
        <p:xfrm>
          <a:off x="767408" y="1196752"/>
          <a:ext cx="10945216" cy="3203563"/>
        </p:xfrm>
        <a:graphic>
          <a:graphicData uri="http://schemas.openxmlformats.org/drawingml/2006/table">
            <a:tbl>
              <a:tblPr/>
              <a:tblGrid>
                <a:gridCol w="128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88289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측도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(scale)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문항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변수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0" marR="91430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927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귀하의 성별은 무엇입니까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남자 ② 여자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8025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귀하가 점심시간에 주로 이용하는 음식점은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구내식당 ② 회사주변식당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도보거리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③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회사근거리식당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차량이동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④ 편의점 ⑤ 기타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840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맛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8734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가격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5" name="그룹 4">
            <a:extLst>
              <a:ext uri="{FF2B5EF4-FFF2-40B4-BE49-F238E27FC236}">
                <a16:creationId xmlns:a16="http://schemas.microsoft.com/office/drawing/2014/main" id="{0AFE7F83-BAAC-460C-A2F9-D32B31BD80A2}"/>
              </a:ext>
            </a:extLst>
          </p:cNvPr>
          <p:cNvGrpSpPr/>
          <p:nvPr/>
        </p:nvGrpSpPr>
        <p:grpSpPr>
          <a:xfrm>
            <a:off x="1055440" y="4559164"/>
            <a:ext cx="5820207" cy="369332"/>
            <a:chOff x="1055440" y="4559164"/>
            <a:chExt cx="5820207" cy="36933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E5B8D9B-FE98-44B4-9940-6FF7511C85DE}"/>
                </a:ext>
              </a:extLst>
            </p:cNvPr>
            <p:cNvSpPr txBox="1"/>
            <p:nvPr/>
          </p:nvSpPr>
          <p:spPr>
            <a:xfrm>
              <a:off x="1055440" y="4559164"/>
              <a:ext cx="4658648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ko-KR" altLang="en-US" dirty="0"/>
                <a:t>가설 </a:t>
              </a:r>
              <a:r>
                <a:rPr lang="en-US" altLang="ko-KR" dirty="0"/>
                <a:t>1: </a:t>
              </a:r>
              <a:r>
                <a:rPr lang="ko-KR" altLang="en-US" dirty="0"/>
                <a:t>남녀 간에 이용하는 음식점이 다르다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DA2C55D-CBCE-4989-BA1A-A1D6C636620F}"/>
                </a:ext>
              </a:extLst>
            </p:cNvPr>
            <p:cNvSpPr txBox="1"/>
            <p:nvPr/>
          </p:nvSpPr>
          <p:spPr>
            <a:xfrm>
              <a:off x="6096000" y="4559164"/>
              <a:ext cx="779647" cy="369332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1↔2</a:t>
              </a:r>
              <a:endParaRPr lang="ko-KR" altLang="en-US" dirty="0"/>
            </a:p>
          </p:txBody>
        </p:sp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6098F953-7010-43BC-BD0B-504E7E3DB4D8}"/>
              </a:ext>
            </a:extLst>
          </p:cNvPr>
          <p:cNvGrpSpPr/>
          <p:nvPr/>
        </p:nvGrpSpPr>
        <p:grpSpPr>
          <a:xfrm>
            <a:off x="1055440" y="5075892"/>
            <a:ext cx="5820206" cy="369332"/>
            <a:chOff x="1055440" y="5075892"/>
            <a:chExt cx="5820206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7F3687B-C3E2-4A5A-99C0-013927083EEA}"/>
                </a:ext>
              </a:extLst>
            </p:cNvPr>
            <p:cNvSpPr txBox="1"/>
            <p:nvPr/>
          </p:nvSpPr>
          <p:spPr>
            <a:xfrm>
              <a:off x="1055440" y="5075892"/>
              <a:ext cx="4658648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가설 </a:t>
              </a:r>
              <a:r>
                <a:rPr lang="en-US" altLang="ko-KR" dirty="0"/>
                <a:t>2: </a:t>
              </a:r>
              <a:r>
                <a:rPr lang="ko-KR" altLang="en-US" dirty="0"/>
                <a:t>남녀 간에 맛에 대한 중요도가 다르다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B5121C-64DE-42BB-B629-5CD412166E19}"/>
                </a:ext>
              </a:extLst>
            </p:cNvPr>
            <p:cNvSpPr txBox="1"/>
            <p:nvPr/>
          </p:nvSpPr>
          <p:spPr>
            <a:xfrm>
              <a:off x="6095999" y="5075892"/>
              <a:ext cx="779647" cy="36933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1↔3</a:t>
              </a:r>
              <a:endParaRPr lang="ko-KR" altLang="en-US" dirty="0"/>
            </a:p>
          </p:txBody>
        </p:sp>
      </p:grpSp>
      <p:sp>
        <p:nvSpPr>
          <p:cNvPr id="13" name="제목 1">
            <a:extLst>
              <a:ext uri="{FF2B5EF4-FFF2-40B4-BE49-F238E27FC236}">
                <a16:creationId xmlns:a16="http://schemas.microsoft.com/office/drawing/2014/main" id="{02570FBA-D590-4039-BBAF-1B6CA779D729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5472608" cy="68738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2700" b="1"/>
              <a:t>설문조사에서 문항</a:t>
            </a:r>
            <a:r>
              <a:rPr lang="en-US" altLang="ko-KR" sz="2700" b="1"/>
              <a:t>(</a:t>
            </a:r>
            <a:r>
              <a:rPr lang="ko-KR" altLang="en-US" sz="2700" b="1"/>
              <a:t>변수</a:t>
            </a:r>
            <a:r>
              <a:rPr lang="en-US" altLang="ko-KR" sz="2700" b="1"/>
              <a:t>)</a:t>
            </a:r>
            <a:r>
              <a:rPr lang="ko-KR" altLang="en-US" sz="2700" b="1"/>
              <a:t> 간의 관계</a:t>
            </a:r>
            <a:endParaRPr lang="ko-KR" altLang="en-US" sz="2700" b="1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D11C149-108B-48D2-AA9E-301C54C0802D}"/>
              </a:ext>
            </a:extLst>
          </p:cNvPr>
          <p:cNvGrpSpPr/>
          <p:nvPr/>
        </p:nvGrpSpPr>
        <p:grpSpPr>
          <a:xfrm>
            <a:off x="6600056" y="409361"/>
            <a:ext cx="1656184" cy="503954"/>
            <a:chOff x="6600056" y="409361"/>
            <a:chExt cx="1656184" cy="503954"/>
          </a:xfrm>
        </p:grpSpPr>
        <p:sp>
          <p:nvSpPr>
            <p:cNvPr id="3" name="화살표: 오른쪽 2">
              <a:extLst>
                <a:ext uri="{FF2B5EF4-FFF2-40B4-BE49-F238E27FC236}">
                  <a16:creationId xmlns:a16="http://schemas.microsoft.com/office/drawing/2014/main" id="{14CFE708-0344-4813-ACA9-BFB5A6354E8B}"/>
                </a:ext>
              </a:extLst>
            </p:cNvPr>
            <p:cNvSpPr/>
            <p:nvPr/>
          </p:nvSpPr>
          <p:spPr>
            <a:xfrm>
              <a:off x="6600056" y="476672"/>
              <a:ext cx="432048" cy="369332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2" name="타원 11">
              <a:extLst>
                <a:ext uri="{FF2B5EF4-FFF2-40B4-BE49-F238E27FC236}">
                  <a16:creationId xmlns:a16="http://schemas.microsoft.com/office/drawing/2014/main" id="{367E1169-5AF9-43D6-BED1-6DD6D3C949DA}"/>
                </a:ext>
              </a:extLst>
            </p:cNvPr>
            <p:cNvSpPr/>
            <p:nvPr/>
          </p:nvSpPr>
          <p:spPr>
            <a:xfrm>
              <a:off x="7320136" y="409361"/>
              <a:ext cx="936104" cy="503954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가설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63980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내용 개체 틀 2"/>
          <p:cNvSpPr>
            <a:spLocks noGrp="1" noChangeArrowheads="1"/>
          </p:cNvSpPr>
          <p:nvPr>
            <p:ph idx="1"/>
          </p:nvPr>
        </p:nvSpPr>
        <p:spPr>
          <a:xfrm>
            <a:off x="767409" y="1648678"/>
            <a:ext cx="8203370" cy="936104"/>
          </a:xfrm>
          <a:ln>
            <a:solidFill>
              <a:schemeClr val="accent4"/>
            </a:solidFill>
          </a:ln>
        </p:spPr>
        <p:txBody>
          <a:bodyPr rtlCol="0">
            <a:norm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2000" dirty="0"/>
              <a:t>1-2</a:t>
            </a:r>
            <a:r>
              <a:rPr lang="ko-KR" altLang="en-US" sz="2000" dirty="0"/>
              <a:t>의 분석 </a:t>
            </a:r>
            <a:endParaRPr lang="en-US" altLang="ko-KR" sz="2000" dirty="0"/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2000" dirty="0"/>
              <a:t>가설</a:t>
            </a:r>
            <a:r>
              <a:rPr lang="en-US" altLang="ko-KR" sz="2000" dirty="0"/>
              <a:t>: </a:t>
            </a:r>
            <a:r>
              <a:rPr lang="ko-KR" altLang="en-US" sz="2000" dirty="0"/>
              <a:t>“남녀</a:t>
            </a:r>
            <a:r>
              <a:rPr lang="en-US" altLang="ko-KR" sz="2000" dirty="0"/>
              <a:t>(</a:t>
            </a:r>
            <a:r>
              <a:rPr lang="ko-KR" altLang="en-US" sz="2000" dirty="0" err="1"/>
              <a:t>명목척도</a:t>
            </a:r>
            <a:r>
              <a:rPr lang="en-US" altLang="ko-KR" sz="2000" dirty="0"/>
              <a:t>) </a:t>
            </a:r>
            <a:r>
              <a:rPr lang="ko-KR" altLang="en-US" sz="2000" dirty="0"/>
              <a:t>간에 이용하는 음식점</a:t>
            </a:r>
            <a:r>
              <a:rPr lang="en-US" altLang="ko-KR" sz="2000" dirty="0"/>
              <a:t>(</a:t>
            </a:r>
            <a:r>
              <a:rPr lang="ko-KR" altLang="en-US" sz="2000" dirty="0" err="1"/>
              <a:t>명목척도</a:t>
            </a:r>
            <a:r>
              <a:rPr lang="en-US" altLang="ko-KR" sz="2000" dirty="0"/>
              <a:t>)</a:t>
            </a:r>
            <a:r>
              <a:rPr lang="ko-KR" altLang="en-US" sz="2000" dirty="0"/>
              <a:t>이 </a:t>
            </a:r>
            <a:r>
              <a:rPr lang="ko-KR" altLang="en-US" sz="2000" dirty="0" err="1"/>
              <a:t>다른가</a:t>
            </a:r>
            <a:r>
              <a:rPr lang="ko-KR" altLang="en-US" sz="2000" dirty="0"/>
              <a:t>”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3F8D7CF-28EC-40E6-B014-254DCFA9A388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6120680" cy="61560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2800" b="1" dirty="0"/>
              <a:t>변수의 측도 형태에 따른 분석법 분류</a:t>
            </a:r>
            <a:endParaRPr lang="ko-KR" altLang="en-US" sz="2700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E4E38D-C560-4C29-8862-CDCDC2D23964}"/>
              </a:ext>
            </a:extLst>
          </p:cNvPr>
          <p:cNvSpPr/>
          <p:nvPr/>
        </p:nvSpPr>
        <p:spPr>
          <a:xfrm>
            <a:off x="767408" y="1124744"/>
            <a:ext cx="2016224" cy="475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2400" b="1" dirty="0"/>
              <a:t>(</a:t>
            </a:r>
            <a:r>
              <a:rPr lang="ko-KR" altLang="en-US" sz="2400" b="1" dirty="0"/>
              <a:t>명목 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명목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0201AEB6-F886-4791-9125-0232A00FE69D}"/>
              </a:ext>
            </a:extLst>
          </p:cNvPr>
          <p:cNvSpPr/>
          <p:nvPr/>
        </p:nvSpPr>
        <p:spPr>
          <a:xfrm>
            <a:off x="9192343" y="1932013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0D3A25F-5B2C-488D-A4B7-C87FF84B64E0}"/>
              </a:ext>
            </a:extLst>
          </p:cNvPr>
          <p:cNvSpPr/>
          <p:nvPr/>
        </p:nvSpPr>
        <p:spPr>
          <a:xfrm>
            <a:off x="9912424" y="1576670"/>
            <a:ext cx="1080120" cy="100811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교차분석</a:t>
            </a:r>
            <a:endParaRPr lang="ko-KR" alt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5AF49BD4-F105-4BC0-A6E0-EB8E41889464}"/>
              </a:ext>
            </a:extLst>
          </p:cNvPr>
          <p:cNvSpPr txBox="1">
            <a:spLocks noChangeArrowheads="1"/>
          </p:cNvSpPr>
          <p:nvPr/>
        </p:nvSpPr>
        <p:spPr>
          <a:xfrm>
            <a:off x="775454" y="3151377"/>
            <a:ext cx="8195325" cy="1357743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ko-KR" sz="1400" dirty="0"/>
              <a:t>1-3</a:t>
            </a:r>
            <a:r>
              <a:rPr lang="ko-KR" altLang="en-US" sz="1400" dirty="0"/>
              <a:t>의 분석 </a:t>
            </a:r>
            <a:endParaRPr lang="en-US" altLang="ko-KR" sz="1400" dirty="0"/>
          </a:p>
          <a:p>
            <a:pPr>
              <a:lnSpc>
                <a:spcPct val="100000"/>
              </a:lnSpc>
              <a:defRPr/>
            </a:pPr>
            <a:r>
              <a:rPr lang="ko-KR" altLang="en-US" sz="1400" dirty="0"/>
              <a:t>가설</a:t>
            </a:r>
            <a:r>
              <a:rPr lang="en-US" altLang="ko-KR" sz="1400" dirty="0"/>
              <a:t>: </a:t>
            </a:r>
            <a:r>
              <a:rPr lang="ko-KR" altLang="en-US" sz="1400" dirty="0"/>
              <a:t>“남녀</a:t>
            </a:r>
            <a:r>
              <a:rPr lang="en-US" altLang="ko-KR" sz="1400" dirty="0"/>
              <a:t>(</a:t>
            </a:r>
            <a:r>
              <a:rPr lang="ko-KR" altLang="en-US" sz="1400" dirty="0"/>
              <a:t>명목척도</a:t>
            </a:r>
            <a:r>
              <a:rPr lang="en-US" altLang="ko-KR" sz="1400" dirty="0"/>
              <a:t>) </a:t>
            </a:r>
            <a:r>
              <a:rPr lang="ko-KR" altLang="en-US" sz="1400" dirty="0"/>
              <a:t>간에 음식점 </a:t>
            </a:r>
            <a:r>
              <a:rPr lang="ko-KR" altLang="en-US" sz="1400" dirty="0" err="1"/>
              <a:t>선택시</a:t>
            </a:r>
            <a:r>
              <a:rPr lang="ko-KR" altLang="en-US" sz="1400" dirty="0"/>
              <a:t> 맛 중요도</a:t>
            </a:r>
            <a:r>
              <a:rPr lang="en-US" altLang="ko-KR" sz="1400" dirty="0"/>
              <a:t>(</a:t>
            </a:r>
            <a:r>
              <a:rPr lang="ko-KR" altLang="en-US" sz="1400" dirty="0"/>
              <a:t>계량척도</a:t>
            </a:r>
            <a:r>
              <a:rPr lang="en-US" altLang="ko-KR" sz="1400" dirty="0"/>
              <a:t>)</a:t>
            </a:r>
            <a:r>
              <a:rPr lang="ko-KR" altLang="en-US" sz="1400" dirty="0"/>
              <a:t>가 </a:t>
            </a:r>
            <a:r>
              <a:rPr lang="ko-KR" altLang="en-US" sz="1400" dirty="0" err="1"/>
              <a:t>다른가</a:t>
            </a:r>
            <a:r>
              <a:rPr lang="ko-KR" altLang="en-US" sz="1400" dirty="0"/>
              <a:t>”</a:t>
            </a:r>
            <a:endParaRPr lang="en-US" altLang="ko-KR" sz="1400" dirty="0"/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ko-KR" sz="1400" dirty="0"/>
              <a:t>2-4</a:t>
            </a:r>
            <a:r>
              <a:rPr lang="ko-KR" altLang="en-US" sz="1400" dirty="0"/>
              <a:t>의 분석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1400" dirty="0"/>
              <a:t>가설</a:t>
            </a:r>
            <a:r>
              <a:rPr lang="en-US" altLang="ko-KR" sz="1400" dirty="0"/>
              <a:t>: </a:t>
            </a:r>
            <a:r>
              <a:rPr lang="ko-KR" altLang="en-US" sz="1200" dirty="0"/>
              <a:t>“이용하는 음식점</a:t>
            </a:r>
            <a:r>
              <a:rPr lang="en-US" altLang="ko-KR" sz="1200" dirty="0"/>
              <a:t>(</a:t>
            </a:r>
            <a:r>
              <a:rPr lang="ko-KR" altLang="en-US" sz="1200" dirty="0"/>
              <a:t>명목척도</a:t>
            </a:r>
            <a:r>
              <a:rPr lang="en-US" altLang="ko-KR" sz="1200" dirty="0"/>
              <a:t>)</a:t>
            </a:r>
            <a:r>
              <a:rPr lang="ko-KR" altLang="en-US" sz="1200" dirty="0"/>
              <a:t>에 따라 가격 중요도</a:t>
            </a:r>
            <a:r>
              <a:rPr lang="en-US" altLang="ko-KR" sz="1200" dirty="0"/>
              <a:t>(</a:t>
            </a:r>
            <a:r>
              <a:rPr lang="ko-KR" altLang="en-US" sz="1200" dirty="0"/>
              <a:t>계량척도</a:t>
            </a:r>
            <a:r>
              <a:rPr lang="en-US" altLang="ko-KR" sz="1200" dirty="0"/>
              <a:t>)</a:t>
            </a:r>
            <a:r>
              <a:rPr lang="ko-KR" altLang="en-US" sz="1200" dirty="0"/>
              <a:t>가 </a:t>
            </a:r>
            <a:r>
              <a:rPr lang="ko-KR" altLang="en-US" sz="1200" dirty="0" err="1"/>
              <a:t>다른가</a:t>
            </a:r>
            <a:r>
              <a:rPr lang="ko-KR" altLang="en-US" sz="1200" dirty="0"/>
              <a:t>”</a:t>
            </a:r>
            <a:endParaRPr lang="ko-KR" altLang="en-US" sz="1400" dirty="0"/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3E75BC4-FCE8-4595-9878-3C42D9D8DB3E}"/>
              </a:ext>
            </a:extLst>
          </p:cNvPr>
          <p:cNvSpPr/>
          <p:nvPr/>
        </p:nvSpPr>
        <p:spPr>
          <a:xfrm>
            <a:off x="767408" y="2780928"/>
            <a:ext cx="2016224" cy="347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/>
              <a:t>(</a:t>
            </a:r>
            <a:r>
              <a:rPr lang="ko-KR" altLang="en-US" sz="1600" b="1" dirty="0"/>
              <a:t>명목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계량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536E68DE-BC89-495F-A0DF-3A3386709F6C}"/>
              </a:ext>
            </a:extLst>
          </p:cNvPr>
          <p:cNvSpPr/>
          <p:nvPr/>
        </p:nvSpPr>
        <p:spPr>
          <a:xfrm>
            <a:off x="9192343" y="3551204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C6319C2-CF05-4571-A3DD-24A980781F88}"/>
              </a:ext>
            </a:extLst>
          </p:cNvPr>
          <p:cNvSpPr/>
          <p:nvPr/>
        </p:nvSpPr>
        <p:spPr>
          <a:xfrm>
            <a:off x="10082337" y="3371656"/>
            <a:ext cx="792088" cy="796015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평균</a:t>
            </a:r>
            <a:endPara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비교</a:t>
            </a:r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5D072DA5-A01F-48A8-9C67-BEAB2982E0FC}"/>
              </a:ext>
            </a:extLst>
          </p:cNvPr>
          <p:cNvSpPr txBox="1">
            <a:spLocks noChangeArrowheads="1"/>
          </p:cNvSpPr>
          <p:nvPr/>
        </p:nvSpPr>
        <p:spPr>
          <a:xfrm>
            <a:off x="775453" y="5182500"/>
            <a:ext cx="8195325" cy="694772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ko-KR" sz="1400" dirty="0"/>
              <a:t>3-4</a:t>
            </a:r>
            <a:r>
              <a:rPr lang="ko-KR" altLang="en-US" sz="1400" dirty="0"/>
              <a:t>의 분석 </a:t>
            </a:r>
            <a:endParaRPr lang="en-US" altLang="ko-KR" sz="1400" dirty="0"/>
          </a:p>
          <a:p>
            <a:pPr>
              <a:lnSpc>
                <a:spcPct val="110000"/>
              </a:lnSpc>
              <a:defRPr/>
            </a:pPr>
            <a:r>
              <a:rPr lang="ko-KR" altLang="en-US" sz="1400" dirty="0"/>
              <a:t>가설</a:t>
            </a:r>
            <a:r>
              <a:rPr lang="en-US" altLang="ko-KR" sz="1400" dirty="0"/>
              <a:t>: </a:t>
            </a:r>
            <a:r>
              <a:rPr lang="ko-KR" altLang="en-US" sz="1400" dirty="0"/>
              <a:t>“맛 중요도</a:t>
            </a:r>
            <a:r>
              <a:rPr lang="en-US" altLang="ko-KR" sz="1400" dirty="0"/>
              <a:t>(</a:t>
            </a:r>
            <a:r>
              <a:rPr lang="ko-KR" altLang="en-US" sz="1400" dirty="0"/>
              <a:t>계량척도</a:t>
            </a:r>
            <a:r>
              <a:rPr lang="en-US" altLang="ko-KR" sz="1400" dirty="0"/>
              <a:t>)</a:t>
            </a:r>
            <a:r>
              <a:rPr lang="ko-KR" altLang="en-US" sz="1400" dirty="0"/>
              <a:t>가 높은 사람은 가격중요도</a:t>
            </a:r>
            <a:r>
              <a:rPr lang="en-US" altLang="ko-KR" sz="1400" dirty="0"/>
              <a:t> (</a:t>
            </a:r>
            <a:r>
              <a:rPr lang="ko-KR" altLang="en-US" sz="1400" dirty="0"/>
              <a:t>계량척도</a:t>
            </a:r>
            <a:r>
              <a:rPr lang="en-US" altLang="ko-KR" sz="1400" dirty="0"/>
              <a:t>) </a:t>
            </a:r>
            <a:r>
              <a:rPr lang="ko-KR" altLang="en-US" sz="1400" dirty="0"/>
              <a:t>가 낮은가”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6E86902-1F4E-4C21-BCAB-ADA3CF68FDCA}"/>
              </a:ext>
            </a:extLst>
          </p:cNvPr>
          <p:cNvSpPr/>
          <p:nvPr/>
        </p:nvSpPr>
        <p:spPr>
          <a:xfrm>
            <a:off x="775454" y="4728119"/>
            <a:ext cx="2016224" cy="347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/>
              <a:t>(</a:t>
            </a:r>
            <a:r>
              <a:rPr lang="ko-KR" altLang="en-US" sz="1600" b="1" dirty="0"/>
              <a:t>계량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계량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CA241172-40CC-4B99-A013-A893290EBEE4}"/>
              </a:ext>
            </a:extLst>
          </p:cNvPr>
          <p:cNvSpPr/>
          <p:nvPr/>
        </p:nvSpPr>
        <p:spPr>
          <a:xfrm>
            <a:off x="9192343" y="5301208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2FC60B1-3BDA-43D0-A333-5411F4F02139}"/>
              </a:ext>
            </a:extLst>
          </p:cNvPr>
          <p:cNvSpPr/>
          <p:nvPr/>
        </p:nvSpPr>
        <p:spPr>
          <a:xfrm>
            <a:off x="10082337" y="4954545"/>
            <a:ext cx="792089" cy="796015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상관분석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내용 개체 틀 2"/>
          <p:cNvSpPr>
            <a:spLocks noGrp="1" noChangeArrowheads="1"/>
          </p:cNvSpPr>
          <p:nvPr>
            <p:ph idx="1"/>
          </p:nvPr>
        </p:nvSpPr>
        <p:spPr>
          <a:xfrm>
            <a:off x="767408" y="1511288"/>
            <a:ext cx="8451164" cy="652667"/>
          </a:xfrm>
          <a:ln>
            <a:solidFill>
              <a:schemeClr val="accent4"/>
            </a:solidFill>
          </a:ln>
        </p:spPr>
        <p:txBody>
          <a:bodyPr rtlCol="0">
            <a:normAutofit lnSpcReduction="10000"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400" dirty="0"/>
              <a:t>1-2</a:t>
            </a:r>
            <a:r>
              <a:rPr lang="ko-KR" altLang="en-US" sz="1400" dirty="0"/>
              <a:t>의 분석 </a:t>
            </a:r>
            <a:endParaRPr lang="en-US" altLang="ko-KR" sz="1400" dirty="0"/>
          </a:p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ko-KR" altLang="en-US" sz="1400" dirty="0"/>
              <a:t>가설</a:t>
            </a:r>
            <a:r>
              <a:rPr lang="en-US" altLang="ko-KR" sz="1400" dirty="0"/>
              <a:t>: </a:t>
            </a:r>
            <a:r>
              <a:rPr lang="ko-KR" altLang="en-US" sz="1400" dirty="0"/>
              <a:t>“남녀</a:t>
            </a:r>
            <a:r>
              <a:rPr lang="en-US" altLang="ko-KR" sz="1400" dirty="0"/>
              <a:t>(</a:t>
            </a:r>
            <a:r>
              <a:rPr lang="ko-KR" altLang="en-US" sz="1400" dirty="0" err="1"/>
              <a:t>명목척도</a:t>
            </a:r>
            <a:r>
              <a:rPr lang="en-US" altLang="ko-KR" sz="1400" dirty="0"/>
              <a:t>) </a:t>
            </a:r>
            <a:r>
              <a:rPr lang="ko-KR" altLang="en-US" sz="1400" dirty="0"/>
              <a:t>간에 이용하는 음식점</a:t>
            </a:r>
            <a:r>
              <a:rPr lang="en-US" altLang="ko-KR" sz="1400" dirty="0"/>
              <a:t>(</a:t>
            </a:r>
            <a:r>
              <a:rPr lang="ko-KR" altLang="en-US" sz="1400" dirty="0" err="1"/>
              <a:t>명목척도</a:t>
            </a:r>
            <a:r>
              <a:rPr lang="en-US" altLang="ko-KR" sz="1400" dirty="0"/>
              <a:t>)</a:t>
            </a:r>
            <a:r>
              <a:rPr lang="ko-KR" altLang="en-US" sz="1400" dirty="0"/>
              <a:t>이 </a:t>
            </a:r>
            <a:r>
              <a:rPr lang="ko-KR" altLang="en-US" sz="1400" dirty="0" err="1"/>
              <a:t>다른가</a:t>
            </a:r>
            <a:r>
              <a:rPr lang="ko-KR" altLang="en-US" sz="1400" dirty="0"/>
              <a:t>”</a:t>
            </a:r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3F8D7CF-28EC-40E6-B014-254DCFA9A388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6120680" cy="61560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2800" b="1" dirty="0"/>
              <a:t>변수의 측도 형태에 따른 분석법 분류</a:t>
            </a:r>
            <a:endParaRPr lang="ko-KR" altLang="en-US" sz="2700" b="1" dirty="0"/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BFE4E38D-C560-4C29-8862-CDCDC2D23964}"/>
              </a:ext>
            </a:extLst>
          </p:cNvPr>
          <p:cNvSpPr/>
          <p:nvPr/>
        </p:nvSpPr>
        <p:spPr>
          <a:xfrm>
            <a:off x="767408" y="1124744"/>
            <a:ext cx="2016224" cy="347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/>
              <a:t>(</a:t>
            </a:r>
            <a:r>
              <a:rPr lang="ko-KR" altLang="en-US" sz="1600" b="1" dirty="0"/>
              <a:t>명목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명목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6" name="화살표: 오른쪽 5">
            <a:extLst>
              <a:ext uri="{FF2B5EF4-FFF2-40B4-BE49-F238E27FC236}">
                <a16:creationId xmlns:a16="http://schemas.microsoft.com/office/drawing/2014/main" id="{0201AEB6-F886-4791-9125-0232A00FE69D}"/>
              </a:ext>
            </a:extLst>
          </p:cNvPr>
          <p:cNvSpPr/>
          <p:nvPr/>
        </p:nvSpPr>
        <p:spPr>
          <a:xfrm>
            <a:off x="9480374" y="1696161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" name="타원 6">
            <a:extLst>
              <a:ext uri="{FF2B5EF4-FFF2-40B4-BE49-F238E27FC236}">
                <a16:creationId xmlns:a16="http://schemas.microsoft.com/office/drawing/2014/main" id="{20D3A25F-5B2C-488D-A4B7-C87FF84B64E0}"/>
              </a:ext>
            </a:extLst>
          </p:cNvPr>
          <p:cNvSpPr/>
          <p:nvPr/>
        </p:nvSpPr>
        <p:spPr>
          <a:xfrm>
            <a:off x="10240693" y="1463670"/>
            <a:ext cx="893908" cy="834314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교차분석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내용 개체 틀 2">
            <a:extLst>
              <a:ext uri="{FF2B5EF4-FFF2-40B4-BE49-F238E27FC236}">
                <a16:creationId xmlns:a16="http://schemas.microsoft.com/office/drawing/2014/main" id="{5AF49BD4-F105-4BC0-A6E0-EB8E41889464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2797821"/>
            <a:ext cx="8491401" cy="1711299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ko-KR" sz="2000" dirty="0"/>
              <a:t>1-3</a:t>
            </a:r>
            <a:r>
              <a:rPr lang="ko-KR" altLang="en-US" sz="2000" dirty="0"/>
              <a:t>의 분석 </a:t>
            </a:r>
            <a:endParaRPr lang="en-US" altLang="ko-KR" sz="2000" dirty="0"/>
          </a:p>
          <a:p>
            <a:pPr>
              <a:lnSpc>
                <a:spcPct val="100000"/>
              </a:lnSpc>
              <a:defRPr/>
            </a:pPr>
            <a:r>
              <a:rPr lang="ko-KR" altLang="en-US" sz="2000" dirty="0"/>
              <a:t>가설</a:t>
            </a:r>
            <a:r>
              <a:rPr lang="en-US" altLang="ko-KR" sz="2000" dirty="0"/>
              <a:t>: </a:t>
            </a:r>
            <a:r>
              <a:rPr lang="ko-KR" altLang="en-US" sz="2000" dirty="0"/>
              <a:t>“남녀</a:t>
            </a:r>
            <a:r>
              <a:rPr lang="en-US" altLang="ko-KR" sz="2000" dirty="0"/>
              <a:t>(</a:t>
            </a:r>
            <a:r>
              <a:rPr lang="ko-KR" altLang="en-US" sz="2000" dirty="0"/>
              <a:t>명목척도</a:t>
            </a:r>
            <a:r>
              <a:rPr lang="en-US" altLang="ko-KR" sz="2000" dirty="0"/>
              <a:t>) </a:t>
            </a:r>
            <a:r>
              <a:rPr lang="ko-KR" altLang="en-US" sz="2000" dirty="0"/>
              <a:t>간에 음식점 </a:t>
            </a:r>
            <a:r>
              <a:rPr lang="ko-KR" altLang="en-US" sz="2000" dirty="0" err="1"/>
              <a:t>선택시</a:t>
            </a:r>
            <a:r>
              <a:rPr lang="ko-KR" altLang="en-US" sz="2000" dirty="0"/>
              <a:t> 맛 중요도</a:t>
            </a:r>
            <a:r>
              <a:rPr lang="en-US" altLang="ko-KR" sz="2000" dirty="0"/>
              <a:t>(</a:t>
            </a:r>
            <a:r>
              <a:rPr lang="ko-KR" altLang="en-US" sz="2000" dirty="0"/>
              <a:t>계량척도</a:t>
            </a:r>
            <a:r>
              <a:rPr lang="en-US" altLang="ko-KR" sz="2000" dirty="0"/>
              <a:t>)</a:t>
            </a:r>
            <a:r>
              <a:rPr lang="ko-KR" altLang="en-US" sz="2000" dirty="0"/>
              <a:t>가 </a:t>
            </a:r>
            <a:r>
              <a:rPr lang="ko-KR" altLang="en-US" sz="2000" dirty="0" err="1"/>
              <a:t>다른가</a:t>
            </a:r>
            <a:r>
              <a:rPr lang="ko-KR" altLang="en-US" sz="2000" dirty="0"/>
              <a:t>”</a:t>
            </a:r>
            <a:endParaRPr lang="en-US" altLang="ko-KR" sz="2000" dirty="0"/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ko-KR" sz="2000" dirty="0"/>
              <a:t>2-4</a:t>
            </a:r>
            <a:r>
              <a:rPr lang="ko-KR" altLang="en-US" sz="2000" dirty="0"/>
              <a:t>의 분석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1900" dirty="0"/>
              <a:t>가설</a:t>
            </a:r>
            <a:r>
              <a:rPr lang="en-US" altLang="ko-KR" sz="1900" dirty="0"/>
              <a:t>: </a:t>
            </a:r>
            <a:r>
              <a:rPr lang="ko-KR" altLang="en-US" sz="1900" dirty="0"/>
              <a:t>“이용하는 음식점</a:t>
            </a:r>
            <a:r>
              <a:rPr lang="en-US" altLang="ko-KR" sz="1900" dirty="0"/>
              <a:t>(</a:t>
            </a:r>
            <a:r>
              <a:rPr lang="ko-KR" altLang="en-US" sz="1900" dirty="0"/>
              <a:t>명목척도</a:t>
            </a:r>
            <a:r>
              <a:rPr lang="en-US" altLang="ko-KR" sz="1900" dirty="0"/>
              <a:t>)</a:t>
            </a:r>
            <a:r>
              <a:rPr lang="ko-KR" altLang="en-US" sz="1900" dirty="0"/>
              <a:t>에 따라 가격 중요도</a:t>
            </a:r>
            <a:r>
              <a:rPr lang="en-US" altLang="ko-KR" sz="1900" dirty="0"/>
              <a:t>(</a:t>
            </a:r>
            <a:r>
              <a:rPr lang="ko-KR" altLang="en-US" sz="1900" dirty="0"/>
              <a:t>계량척도</a:t>
            </a:r>
            <a:r>
              <a:rPr lang="en-US" altLang="ko-KR" sz="1900" dirty="0"/>
              <a:t>)</a:t>
            </a:r>
            <a:r>
              <a:rPr lang="ko-KR" altLang="en-US" sz="1900" dirty="0"/>
              <a:t>가 </a:t>
            </a:r>
            <a:r>
              <a:rPr lang="ko-KR" altLang="en-US" sz="1900" dirty="0" err="1"/>
              <a:t>다른가</a:t>
            </a:r>
            <a:r>
              <a:rPr lang="ko-KR" altLang="en-US" sz="1900" dirty="0"/>
              <a:t>”</a:t>
            </a: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E3E75BC4-FCE8-4595-9878-3C42D9D8DB3E}"/>
              </a:ext>
            </a:extLst>
          </p:cNvPr>
          <p:cNvSpPr/>
          <p:nvPr/>
        </p:nvSpPr>
        <p:spPr>
          <a:xfrm>
            <a:off x="767408" y="2276872"/>
            <a:ext cx="2016224" cy="475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2400" b="1" dirty="0"/>
              <a:t>(</a:t>
            </a:r>
            <a:r>
              <a:rPr lang="ko-KR" altLang="en-US" sz="2400" b="1" dirty="0"/>
              <a:t>명목 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계량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10" name="화살표: 오른쪽 9">
            <a:extLst>
              <a:ext uri="{FF2B5EF4-FFF2-40B4-BE49-F238E27FC236}">
                <a16:creationId xmlns:a16="http://schemas.microsoft.com/office/drawing/2014/main" id="{536E68DE-BC89-495F-A0DF-3A3386709F6C}"/>
              </a:ext>
            </a:extLst>
          </p:cNvPr>
          <p:cNvSpPr/>
          <p:nvPr/>
        </p:nvSpPr>
        <p:spPr>
          <a:xfrm>
            <a:off x="9480374" y="3421159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9C6319C2-CF05-4571-A3DD-24A980781F88}"/>
              </a:ext>
            </a:extLst>
          </p:cNvPr>
          <p:cNvSpPr/>
          <p:nvPr/>
        </p:nvSpPr>
        <p:spPr>
          <a:xfrm>
            <a:off x="10200456" y="3068960"/>
            <a:ext cx="1080120" cy="100811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평균</a:t>
            </a:r>
            <a:endParaRPr lang="en-US" altLang="ko-KR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비교</a:t>
            </a:r>
          </a:p>
        </p:txBody>
      </p:sp>
      <p:sp>
        <p:nvSpPr>
          <p:cNvPr id="15" name="내용 개체 틀 2">
            <a:extLst>
              <a:ext uri="{FF2B5EF4-FFF2-40B4-BE49-F238E27FC236}">
                <a16:creationId xmlns:a16="http://schemas.microsoft.com/office/drawing/2014/main" id="{B8892324-DD6B-4AA7-80F1-C136C1A775AA}"/>
              </a:ext>
            </a:extLst>
          </p:cNvPr>
          <p:cNvSpPr txBox="1">
            <a:spLocks noChangeArrowheads="1"/>
          </p:cNvSpPr>
          <p:nvPr/>
        </p:nvSpPr>
        <p:spPr>
          <a:xfrm>
            <a:off x="775453" y="5035509"/>
            <a:ext cx="8483356" cy="69774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ko-KR" sz="1400" dirty="0"/>
              <a:t>3-4</a:t>
            </a:r>
            <a:r>
              <a:rPr lang="ko-KR" altLang="en-US" sz="1400" dirty="0"/>
              <a:t>의 분석 </a:t>
            </a:r>
            <a:endParaRPr lang="en-US" altLang="ko-KR" sz="1400" dirty="0"/>
          </a:p>
          <a:p>
            <a:pPr>
              <a:lnSpc>
                <a:spcPct val="110000"/>
              </a:lnSpc>
              <a:defRPr/>
            </a:pPr>
            <a:r>
              <a:rPr lang="ko-KR" altLang="en-US" sz="1400" dirty="0"/>
              <a:t>가설</a:t>
            </a:r>
            <a:r>
              <a:rPr lang="en-US" altLang="ko-KR" sz="1400" dirty="0"/>
              <a:t>: </a:t>
            </a:r>
            <a:r>
              <a:rPr lang="ko-KR" altLang="en-US" sz="1400" dirty="0"/>
              <a:t>“맛 중요도</a:t>
            </a:r>
            <a:r>
              <a:rPr lang="en-US" altLang="ko-KR" sz="1400" dirty="0"/>
              <a:t>(</a:t>
            </a:r>
            <a:r>
              <a:rPr lang="ko-KR" altLang="en-US" sz="1400" dirty="0"/>
              <a:t>계량척도</a:t>
            </a:r>
            <a:r>
              <a:rPr lang="en-US" altLang="ko-KR" sz="1400" dirty="0"/>
              <a:t>)</a:t>
            </a:r>
            <a:r>
              <a:rPr lang="ko-KR" altLang="en-US" sz="1400" dirty="0"/>
              <a:t>가 높은 사람은 가격중요도</a:t>
            </a:r>
            <a:r>
              <a:rPr lang="en-US" altLang="ko-KR" sz="1400" dirty="0"/>
              <a:t> (</a:t>
            </a:r>
            <a:r>
              <a:rPr lang="ko-KR" altLang="en-US" sz="1400" dirty="0"/>
              <a:t>계량척도</a:t>
            </a:r>
            <a:r>
              <a:rPr lang="en-US" altLang="ko-KR" sz="1400" dirty="0"/>
              <a:t>) </a:t>
            </a:r>
            <a:r>
              <a:rPr lang="ko-KR" altLang="en-US" sz="1400" dirty="0"/>
              <a:t>가 낮은가”</a:t>
            </a: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110F9E3-D02B-406F-A9B2-9B8A6596A344}"/>
              </a:ext>
            </a:extLst>
          </p:cNvPr>
          <p:cNvSpPr/>
          <p:nvPr/>
        </p:nvSpPr>
        <p:spPr>
          <a:xfrm>
            <a:off x="775454" y="4581128"/>
            <a:ext cx="2016224" cy="347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/>
              <a:t>(</a:t>
            </a:r>
            <a:r>
              <a:rPr lang="ko-KR" altLang="en-US" sz="1600" b="1" dirty="0"/>
              <a:t>계량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계량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21" name="화살표: 오른쪽 20">
            <a:extLst>
              <a:ext uri="{FF2B5EF4-FFF2-40B4-BE49-F238E27FC236}">
                <a16:creationId xmlns:a16="http://schemas.microsoft.com/office/drawing/2014/main" id="{D37F0815-6C63-4FB0-8EC8-36DEF53B48D3}"/>
              </a:ext>
            </a:extLst>
          </p:cNvPr>
          <p:cNvSpPr/>
          <p:nvPr/>
        </p:nvSpPr>
        <p:spPr>
          <a:xfrm>
            <a:off x="9480373" y="5146157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2" name="타원 21">
            <a:extLst>
              <a:ext uri="{FF2B5EF4-FFF2-40B4-BE49-F238E27FC236}">
                <a16:creationId xmlns:a16="http://schemas.microsoft.com/office/drawing/2014/main" id="{9F48A229-444B-4F19-BB6B-ADF459D65CAC}"/>
              </a:ext>
            </a:extLst>
          </p:cNvPr>
          <p:cNvSpPr/>
          <p:nvPr/>
        </p:nvSpPr>
        <p:spPr>
          <a:xfrm>
            <a:off x="10344472" y="4807554"/>
            <a:ext cx="792089" cy="796015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상관분석</a:t>
            </a:r>
          </a:p>
        </p:txBody>
      </p:sp>
    </p:spTree>
    <p:extLst>
      <p:ext uri="{BB962C8B-B14F-4D97-AF65-F5344CB8AC3E}">
        <p14:creationId xmlns:p14="http://schemas.microsoft.com/office/powerpoint/2010/main" val="1187864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>
            <a:extLst>
              <a:ext uri="{FF2B5EF4-FFF2-40B4-BE49-F238E27FC236}">
                <a16:creationId xmlns:a16="http://schemas.microsoft.com/office/drawing/2014/main" id="{93F8D7CF-28EC-40E6-B014-254DCFA9A388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6120680" cy="615603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2800" b="1" dirty="0"/>
              <a:t>변수의 측도 형태에 따른 분석법 분류</a:t>
            </a:r>
            <a:endParaRPr lang="ko-KR" altLang="en-US" sz="2700" b="1" dirty="0"/>
          </a:p>
        </p:txBody>
      </p:sp>
      <p:sp>
        <p:nvSpPr>
          <p:cNvPr id="16" name="내용 개체 틀 2">
            <a:extLst>
              <a:ext uri="{FF2B5EF4-FFF2-40B4-BE49-F238E27FC236}">
                <a16:creationId xmlns:a16="http://schemas.microsoft.com/office/drawing/2014/main" id="{5D072DA5-A01F-48A8-9C67-BEAB2982E0FC}"/>
              </a:ext>
            </a:extLst>
          </p:cNvPr>
          <p:cNvSpPr txBox="1">
            <a:spLocks noChangeArrowheads="1"/>
          </p:cNvSpPr>
          <p:nvPr/>
        </p:nvSpPr>
        <p:spPr>
          <a:xfrm>
            <a:off x="764703" y="4614913"/>
            <a:ext cx="8584912" cy="85952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ko-KR" sz="2000" dirty="0"/>
              <a:t>3-4</a:t>
            </a:r>
            <a:r>
              <a:rPr lang="ko-KR" altLang="en-US" sz="2000" dirty="0"/>
              <a:t>의 분석 </a:t>
            </a:r>
            <a:endParaRPr lang="en-US" altLang="ko-KR" sz="2000" dirty="0"/>
          </a:p>
          <a:p>
            <a:pPr>
              <a:lnSpc>
                <a:spcPct val="110000"/>
              </a:lnSpc>
              <a:defRPr/>
            </a:pPr>
            <a:r>
              <a:rPr lang="ko-KR" altLang="en-US" sz="1900" dirty="0"/>
              <a:t>가설</a:t>
            </a:r>
            <a:r>
              <a:rPr lang="en-US" altLang="ko-KR" sz="1900" dirty="0"/>
              <a:t>: </a:t>
            </a:r>
            <a:r>
              <a:rPr lang="ko-KR" altLang="en-US" sz="1900" dirty="0"/>
              <a:t>“맛 중요도</a:t>
            </a:r>
            <a:r>
              <a:rPr lang="en-US" altLang="ko-KR" sz="1900" dirty="0"/>
              <a:t>(</a:t>
            </a:r>
            <a:r>
              <a:rPr lang="ko-KR" altLang="en-US" sz="1900" dirty="0"/>
              <a:t>계량척도</a:t>
            </a:r>
            <a:r>
              <a:rPr lang="en-US" altLang="ko-KR" sz="1900" dirty="0"/>
              <a:t>)</a:t>
            </a:r>
            <a:r>
              <a:rPr lang="ko-KR" altLang="en-US" sz="1900" dirty="0"/>
              <a:t>가 높은 사람은 가격중요도</a:t>
            </a:r>
            <a:r>
              <a:rPr lang="en-US" altLang="ko-KR" sz="1900" dirty="0"/>
              <a:t> (</a:t>
            </a:r>
            <a:r>
              <a:rPr lang="ko-KR" altLang="en-US" sz="1900" dirty="0"/>
              <a:t>계량척도</a:t>
            </a:r>
            <a:r>
              <a:rPr lang="en-US" altLang="ko-KR" sz="1900" dirty="0"/>
              <a:t>) </a:t>
            </a:r>
            <a:r>
              <a:rPr lang="ko-KR" altLang="en-US" sz="1900" dirty="0"/>
              <a:t>가 낮은가”</a:t>
            </a: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06E86902-1F4E-4C21-BCAB-ADA3CF68FDCA}"/>
              </a:ext>
            </a:extLst>
          </p:cNvPr>
          <p:cNvSpPr/>
          <p:nvPr/>
        </p:nvSpPr>
        <p:spPr>
          <a:xfrm>
            <a:off x="764703" y="4077072"/>
            <a:ext cx="2016224" cy="4752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2400" b="1" dirty="0"/>
              <a:t>(</a:t>
            </a:r>
            <a:r>
              <a:rPr lang="ko-KR" altLang="en-US" sz="2400" b="1" dirty="0"/>
              <a:t>계량 </a:t>
            </a:r>
            <a:r>
              <a:rPr lang="en-US" altLang="ko-KR" sz="2400" b="1" dirty="0"/>
              <a:t>: </a:t>
            </a:r>
            <a:r>
              <a:rPr lang="ko-KR" altLang="en-US" sz="2400" b="1" dirty="0"/>
              <a:t>계량</a:t>
            </a:r>
            <a:r>
              <a:rPr lang="en-US" altLang="ko-KR" sz="2400" b="1" dirty="0"/>
              <a:t>)</a:t>
            </a:r>
            <a:endParaRPr lang="ko-KR" altLang="en-US" sz="2400" b="1" dirty="0"/>
          </a:p>
        </p:txBody>
      </p:sp>
      <p:sp>
        <p:nvSpPr>
          <p:cNvPr id="18" name="화살표: 오른쪽 17">
            <a:extLst>
              <a:ext uri="{FF2B5EF4-FFF2-40B4-BE49-F238E27FC236}">
                <a16:creationId xmlns:a16="http://schemas.microsoft.com/office/drawing/2014/main" id="{CA241172-40CC-4B99-A013-A893290EBEE4}"/>
              </a:ext>
            </a:extLst>
          </p:cNvPr>
          <p:cNvSpPr/>
          <p:nvPr/>
        </p:nvSpPr>
        <p:spPr>
          <a:xfrm>
            <a:off x="9563133" y="4785719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타원 18">
            <a:extLst>
              <a:ext uri="{FF2B5EF4-FFF2-40B4-BE49-F238E27FC236}">
                <a16:creationId xmlns:a16="http://schemas.microsoft.com/office/drawing/2014/main" id="{72FC60B1-3BDA-43D0-A333-5411F4F02139}"/>
              </a:ext>
            </a:extLst>
          </p:cNvPr>
          <p:cNvSpPr/>
          <p:nvPr/>
        </p:nvSpPr>
        <p:spPr>
          <a:xfrm>
            <a:off x="10272464" y="4466329"/>
            <a:ext cx="1080120" cy="1008112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상관분석</a:t>
            </a:r>
          </a:p>
        </p:txBody>
      </p:sp>
      <p:sp>
        <p:nvSpPr>
          <p:cNvPr id="20" name="내용 개체 틀 2">
            <a:extLst>
              <a:ext uri="{FF2B5EF4-FFF2-40B4-BE49-F238E27FC236}">
                <a16:creationId xmlns:a16="http://schemas.microsoft.com/office/drawing/2014/main" id="{93A704B6-10A7-466C-AE4A-AA4BC317C076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1511288"/>
            <a:ext cx="8584912" cy="652667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defRPr/>
            </a:pPr>
            <a:r>
              <a:rPr lang="en-US" altLang="ko-KR" sz="1400" dirty="0"/>
              <a:t>1-2</a:t>
            </a:r>
            <a:r>
              <a:rPr lang="ko-KR" altLang="en-US" sz="1400" dirty="0"/>
              <a:t>의 분석 </a:t>
            </a:r>
            <a:endParaRPr lang="en-US" altLang="ko-KR" sz="1400" dirty="0"/>
          </a:p>
          <a:p>
            <a:pPr>
              <a:lnSpc>
                <a:spcPct val="110000"/>
              </a:lnSpc>
              <a:defRPr/>
            </a:pPr>
            <a:r>
              <a:rPr lang="ko-KR" altLang="en-US" sz="1400" dirty="0"/>
              <a:t>가설</a:t>
            </a:r>
            <a:r>
              <a:rPr lang="en-US" altLang="ko-KR" sz="1400" dirty="0"/>
              <a:t>: </a:t>
            </a:r>
            <a:r>
              <a:rPr lang="ko-KR" altLang="en-US" sz="1400" dirty="0"/>
              <a:t>“남녀</a:t>
            </a:r>
            <a:r>
              <a:rPr lang="en-US" altLang="ko-KR" sz="1400" dirty="0"/>
              <a:t>(</a:t>
            </a:r>
            <a:r>
              <a:rPr lang="ko-KR" altLang="en-US" sz="1400" dirty="0"/>
              <a:t>명목척도</a:t>
            </a:r>
            <a:r>
              <a:rPr lang="en-US" altLang="ko-KR" sz="1400" dirty="0"/>
              <a:t>) </a:t>
            </a:r>
            <a:r>
              <a:rPr lang="ko-KR" altLang="en-US" sz="1400" dirty="0"/>
              <a:t>간에 이용하는 음식점</a:t>
            </a:r>
            <a:r>
              <a:rPr lang="en-US" altLang="ko-KR" sz="1400" dirty="0"/>
              <a:t>(</a:t>
            </a:r>
            <a:r>
              <a:rPr lang="ko-KR" altLang="en-US" sz="1400" dirty="0"/>
              <a:t>명목척도</a:t>
            </a:r>
            <a:r>
              <a:rPr lang="en-US" altLang="ko-KR" sz="1400" dirty="0"/>
              <a:t>)</a:t>
            </a:r>
            <a:r>
              <a:rPr lang="ko-KR" altLang="en-US" sz="1400" dirty="0"/>
              <a:t>이 </a:t>
            </a:r>
            <a:r>
              <a:rPr lang="ko-KR" altLang="en-US" sz="1400" dirty="0" err="1"/>
              <a:t>다른가</a:t>
            </a:r>
            <a:r>
              <a:rPr lang="ko-KR" altLang="en-US" sz="1400" dirty="0"/>
              <a:t>”</a:t>
            </a: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197ED396-0CE5-454D-AE4D-53648CA858DB}"/>
              </a:ext>
            </a:extLst>
          </p:cNvPr>
          <p:cNvSpPr/>
          <p:nvPr/>
        </p:nvSpPr>
        <p:spPr>
          <a:xfrm>
            <a:off x="767408" y="1124744"/>
            <a:ext cx="2016224" cy="347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/>
              <a:t>(</a:t>
            </a:r>
            <a:r>
              <a:rPr lang="ko-KR" altLang="en-US" sz="1600" b="1" dirty="0"/>
              <a:t>명목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명목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22" name="화살표: 오른쪽 21">
            <a:extLst>
              <a:ext uri="{FF2B5EF4-FFF2-40B4-BE49-F238E27FC236}">
                <a16:creationId xmlns:a16="http://schemas.microsoft.com/office/drawing/2014/main" id="{9137EB0A-E9BB-4DFF-B3C4-785775EB94A2}"/>
              </a:ext>
            </a:extLst>
          </p:cNvPr>
          <p:cNvSpPr/>
          <p:nvPr/>
        </p:nvSpPr>
        <p:spPr>
          <a:xfrm>
            <a:off x="9563133" y="1696161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3" name="타원 22">
            <a:extLst>
              <a:ext uri="{FF2B5EF4-FFF2-40B4-BE49-F238E27FC236}">
                <a16:creationId xmlns:a16="http://schemas.microsoft.com/office/drawing/2014/main" id="{0AE1CE52-F643-4EF4-931F-3EE19279FDB9}"/>
              </a:ext>
            </a:extLst>
          </p:cNvPr>
          <p:cNvSpPr/>
          <p:nvPr/>
        </p:nvSpPr>
        <p:spPr>
          <a:xfrm>
            <a:off x="10272463" y="1456312"/>
            <a:ext cx="914767" cy="834314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교차분석</a:t>
            </a:r>
            <a:endParaRPr lang="ko-KR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내용 개체 틀 2">
            <a:extLst>
              <a:ext uri="{FF2B5EF4-FFF2-40B4-BE49-F238E27FC236}">
                <a16:creationId xmlns:a16="http://schemas.microsoft.com/office/drawing/2014/main" id="{E7D70548-B8B1-44FB-B5F4-0A1F70F1CFE7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2653204"/>
            <a:ext cx="8584912" cy="1357743"/>
          </a:xfrm>
          <a:prstGeom prst="rect">
            <a:avLst/>
          </a:prstGeom>
          <a:ln>
            <a:solidFill>
              <a:schemeClr val="accent4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r>
              <a:rPr lang="en-US" altLang="ko-KR" sz="1400" dirty="0"/>
              <a:t>1-3</a:t>
            </a:r>
            <a:r>
              <a:rPr lang="ko-KR" altLang="en-US" sz="1400" dirty="0"/>
              <a:t>의 분석 </a:t>
            </a:r>
            <a:endParaRPr lang="en-US" altLang="ko-KR" sz="1400" dirty="0"/>
          </a:p>
          <a:p>
            <a:pPr>
              <a:lnSpc>
                <a:spcPct val="100000"/>
              </a:lnSpc>
              <a:defRPr/>
            </a:pPr>
            <a:r>
              <a:rPr lang="ko-KR" altLang="en-US" sz="1400" dirty="0"/>
              <a:t>가설</a:t>
            </a:r>
            <a:r>
              <a:rPr lang="en-US" altLang="ko-KR" sz="1400" dirty="0"/>
              <a:t>: </a:t>
            </a:r>
            <a:r>
              <a:rPr lang="ko-KR" altLang="en-US" sz="1400" dirty="0"/>
              <a:t>“남녀</a:t>
            </a:r>
            <a:r>
              <a:rPr lang="en-US" altLang="ko-KR" sz="1400" dirty="0"/>
              <a:t>(</a:t>
            </a:r>
            <a:r>
              <a:rPr lang="ko-KR" altLang="en-US" sz="1400" dirty="0"/>
              <a:t>명목척도</a:t>
            </a:r>
            <a:r>
              <a:rPr lang="en-US" altLang="ko-KR" sz="1400" dirty="0"/>
              <a:t>) </a:t>
            </a:r>
            <a:r>
              <a:rPr lang="ko-KR" altLang="en-US" sz="1400" dirty="0"/>
              <a:t>간에 </a:t>
            </a:r>
            <a:r>
              <a:rPr lang="ko-KR" altLang="en-US" sz="1400" dirty="0" err="1"/>
              <a:t>선택시</a:t>
            </a:r>
            <a:r>
              <a:rPr lang="ko-KR" altLang="en-US" sz="1400" dirty="0"/>
              <a:t> 맛 중요도</a:t>
            </a:r>
            <a:r>
              <a:rPr lang="en-US" altLang="ko-KR" sz="1400" dirty="0"/>
              <a:t>(</a:t>
            </a:r>
            <a:r>
              <a:rPr lang="ko-KR" altLang="en-US" sz="1400" dirty="0"/>
              <a:t>계량척도</a:t>
            </a:r>
            <a:r>
              <a:rPr lang="en-US" altLang="ko-KR" sz="1400" dirty="0"/>
              <a:t>)</a:t>
            </a:r>
            <a:r>
              <a:rPr lang="ko-KR" altLang="en-US" sz="1400" dirty="0"/>
              <a:t>가 </a:t>
            </a:r>
            <a:r>
              <a:rPr lang="ko-KR" altLang="en-US" sz="1400" dirty="0" err="1"/>
              <a:t>다른가</a:t>
            </a:r>
            <a:r>
              <a:rPr lang="ko-KR" altLang="en-US" sz="1400" dirty="0"/>
              <a:t>”</a:t>
            </a:r>
            <a:endParaRPr lang="en-US" altLang="ko-KR" sz="1400" dirty="0"/>
          </a:p>
          <a:p>
            <a:pPr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en-US" altLang="ko-KR" sz="1400" dirty="0"/>
              <a:t>2-4</a:t>
            </a:r>
            <a:r>
              <a:rPr lang="ko-KR" altLang="en-US" sz="1400" dirty="0"/>
              <a:t>의 분석</a:t>
            </a:r>
          </a:p>
          <a:p>
            <a:pPr>
              <a:lnSpc>
                <a:spcPct val="100000"/>
              </a:lnSpc>
              <a:defRPr/>
            </a:pPr>
            <a:r>
              <a:rPr lang="ko-KR" altLang="en-US" sz="1400" dirty="0"/>
              <a:t>가설</a:t>
            </a:r>
            <a:r>
              <a:rPr lang="en-US" altLang="ko-KR" sz="1400" dirty="0"/>
              <a:t>: </a:t>
            </a:r>
            <a:r>
              <a:rPr lang="ko-KR" altLang="en-US" sz="1400" dirty="0"/>
              <a:t>“이용하는 음식점</a:t>
            </a:r>
            <a:r>
              <a:rPr lang="en-US" altLang="ko-KR" sz="1400" dirty="0"/>
              <a:t>(</a:t>
            </a:r>
            <a:r>
              <a:rPr lang="ko-KR" altLang="en-US" sz="1400" dirty="0"/>
              <a:t>명목척도</a:t>
            </a:r>
            <a:r>
              <a:rPr lang="en-US" altLang="ko-KR" sz="1400" dirty="0"/>
              <a:t>)</a:t>
            </a:r>
            <a:r>
              <a:rPr lang="ko-KR" altLang="en-US" sz="1400" dirty="0"/>
              <a:t>에 따라 가격 중요도</a:t>
            </a:r>
            <a:r>
              <a:rPr lang="en-US" altLang="ko-KR" sz="1400" dirty="0"/>
              <a:t>(</a:t>
            </a:r>
            <a:r>
              <a:rPr lang="ko-KR" altLang="en-US" sz="1400" dirty="0"/>
              <a:t>계량척도</a:t>
            </a:r>
            <a:r>
              <a:rPr lang="en-US" altLang="ko-KR" sz="1400" dirty="0"/>
              <a:t>)</a:t>
            </a:r>
            <a:r>
              <a:rPr lang="ko-KR" altLang="en-US" sz="1400" dirty="0"/>
              <a:t>가 </a:t>
            </a:r>
            <a:r>
              <a:rPr lang="ko-KR" altLang="en-US" sz="1400" dirty="0" err="1"/>
              <a:t>다른가</a:t>
            </a:r>
            <a:r>
              <a:rPr lang="ko-KR" altLang="en-US" sz="1400" dirty="0"/>
              <a:t>”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8CC96CE-ABC3-4F7D-A561-2D29768E535F}"/>
              </a:ext>
            </a:extLst>
          </p:cNvPr>
          <p:cNvSpPr/>
          <p:nvPr/>
        </p:nvSpPr>
        <p:spPr>
          <a:xfrm>
            <a:off x="759362" y="2282755"/>
            <a:ext cx="2016224" cy="3475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square">
            <a:spAutoFit/>
          </a:bodyPr>
          <a:lstStyle/>
          <a:p>
            <a:pPr fontAlgn="auto">
              <a:lnSpc>
                <a:spcPct val="110000"/>
              </a:lnSpc>
              <a:spcAft>
                <a:spcPts val="0"/>
              </a:spcAft>
              <a:defRPr/>
            </a:pPr>
            <a:r>
              <a:rPr lang="en-US" altLang="ko-KR" sz="1600" b="1" dirty="0"/>
              <a:t>(</a:t>
            </a:r>
            <a:r>
              <a:rPr lang="ko-KR" altLang="en-US" sz="1600" b="1" dirty="0"/>
              <a:t>명목 </a:t>
            </a:r>
            <a:r>
              <a:rPr lang="en-US" altLang="ko-KR" sz="1600" b="1" dirty="0"/>
              <a:t>: </a:t>
            </a:r>
            <a:r>
              <a:rPr lang="ko-KR" altLang="en-US" sz="1600" b="1" dirty="0"/>
              <a:t>계량</a:t>
            </a:r>
            <a:r>
              <a:rPr lang="en-US" altLang="ko-KR" sz="1600" b="1" dirty="0"/>
              <a:t>)</a:t>
            </a:r>
            <a:endParaRPr lang="ko-KR" altLang="en-US" sz="1600" b="1" dirty="0"/>
          </a:p>
        </p:txBody>
      </p:sp>
      <p:sp>
        <p:nvSpPr>
          <p:cNvPr id="26" name="화살표: 오른쪽 25">
            <a:extLst>
              <a:ext uri="{FF2B5EF4-FFF2-40B4-BE49-F238E27FC236}">
                <a16:creationId xmlns:a16="http://schemas.microsoft.com/office/drawing/2014/main" id="{07E2B27D-302B-4DE9-A482-46673BDA8678}"/>
              </a:ext>
            </a:extLst>
          </p:cNvPr>
          <p:cNvSpPr/>
          <p:nvPr/>
        </p:nvSpPr>
        <p:spPr>
          <a:xfrm>
            <a:off x="9555088" y="3053031"/>
            <a:ext cx="498517" cy="369332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27" name="타원 26">
            <a:extLst>
              <a:ext uri="{FF2B5EF4-FFF2-40B4-BE49-F238E27FC236}">
                <a16:creationId xmlns:a16="http://schemas.microsoft.com/office/drawing/2014/main" id="{3D644C5E-FB01-48D4-AE49-D88D9A02DD3B}"/>
              </a:ext>
            </a:extLst>
          </p:cNvPr>
          <p:cNvSpPr/>
          <p:nvPr/>
        </p:nvSpPr>
        <p:spPr>
          <a:xfrm>
            <a:off x="10293323" y="2788527"/>
            <a:ext cx="893908" cy="898340"/>
          </a:xfrm>
          <a:prstGeom prst="ellipse">
            <a:avLst/>
          </a:prstGeom>
          <a:solidFill>
            <a:srgbClr val="FF99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평균</a:t>
            </a:r>
            <a:endParaRPr lang="en-US" altLang="ko-KR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ko-KR" altLang="en-US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비교</a:t>
            </a:r>
          </a:p>
        </p:txBody>
      </p:sp>
    </p:spTree>
    <p:extLst>
      <p:ext uri="{BB962C8B-B14F-4D97-AF65-F5344CB8AC3E}">
        <p14:creationId xmlns:p14="http://schemas.microsoft.com/office/powerpoint/2010/main" val="380397314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제목 1"/>
          <p:cNvSpPr>
            <a:spLocks noGrp="1" noChangeArrowheads="1"/>
          </p:cNvSpPr>
          <p:nvPr>
            <p:ph type="title"/>
          </p:nvPr>
        </p:nvSpPr>
        <p:spPr>
          <a:xfrm>
            <a:off x="767408" y="365125"/>
            <a:ext cx="5472608" cy="687388"/>
          </a:xfrm>
          <a:solidFill>
            <a:srgbClr val="FFC000"/>
          </a:solidFill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o-KR" altLang="en-US" sz="2700" b="1" dirty="0"/>
              <a:t>설문조사에서 문항</a:t>
            </a:r>
            <a:r>
              <a:rPr lang="en-US" altLang="ko-KR" sz="2700" b="1" dirty="0"/>
              <a:t>(</a:t>
            </a:r>
            <a:r>
              <a:rPr lang="ko-KR" altLang="en-US" sz="2700" b="1" dirty="0"/>
              <a:t>변수</a:t>
            </a:r>
            <a:r>
              <a:rPr lang="en-US" altLang="ko-KR" sz="2700" b="1" dirty="0"/>
              <a:t>)</a:t>
            </a:r>
            <a:r>
              <a:rPr lang="ko-KR" altLang="en-US" sz="2700" b="1" dirty="0"/>
              <a:t> 간의 관계</a:t>
            </a:r>
          </a:p>
        </p:txBody>
      </p: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B1921F6A-31F4-44BA-AB29-20C3B97D8B0E}"/>
              </a:ext>
            </a:extLst>
          </p:cNvPr>
          <p:cNvGraphicFramePr>
            <a:graphicFrameLocks noGrp="1"/>
          </p:cNvGraphicFramePr>
          <p:nvPr/>
        </p:nvGraphicFramePr>
        <p:xfrm>
          <a:off x="767408" y="1196752"/>
          <a:ext cx="10945216" cy="3672306"/>
        </p:xfrm>
        <a:graphic>
          <a:graphicData uri="http://schemas.openxmlformats.org/drawingml/2006/table">
            <a:tbl>
              <a:tblPr/>
              <a:tblGrid>
                <a:gridCol w="12866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0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6566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5452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측도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(scale)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문항</a:t>
                      </a:r>
                      <a:endParaRPr lang="en-US" altLang="ko-KR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변수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91430" marR="91430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내 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75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귀하의 성별은 무엇입니까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남자 ② 여자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6928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명목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귀하가 점심시간에 주로 이용하는 음식점은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구내식당 ② 회사주변식당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도보거리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③ </a:t>
                      </a:r>
                      <a:r>
                        <a:rPr lang="ko-KR" altLang="en-US" sz="1600" kern="0" spc="0" dirty="0" err="1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회사근거리식당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차량이동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 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④ 편의점 ⑤ 기타 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 )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2076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맛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020"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척도</a:t>
                      </a:r>
                    </a:p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(</a:t>
                      </a:r>
                      <a:r>
                        <a:rPr lang="ko-KR" alt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구간</a:t>
                      </a:r>
                      <a:r>
                        <a:rPr lang="en-US" altLang="ko-KR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  <a:endParaRPr lang="ko-KR" altLang="en-US" sz="1600" kern="0" spc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fontAlgn="base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kern="0" spc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귀하는 점심시간에 음식점을 선택할 때 ‘</a:t>
                      </a:r>
                      <a:r>
                        <a:rPr lang="ko-KR" altLang="en-US" sz="1600" b="1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가격</a:t>
                      </a: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’에 대하여 어느 정도 중요하게 생각하십니까</a:t>
                      </a:r>
                      <a:r>
                        <a:rPr lang="en-US" altLang="ko-KR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?</a:t>
                      </a:r>
                      <a:endParaRPr lang="ko-KR" altLang="en-US" sz="1600" kern="0" spc="0" dirty="0">
                        <a:solidFill>
                          <a:srgbClr val="000000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  <a:p>
                      <a:pPr marL="0" marR="0" indent="0" algn="just" fontAlgn="base" latinLnBrk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ko-KR" altLang="en-US" sz="1600" kern="0" spc="0" dirty="0">
                          <a:solidFill>
                            <a:srgbClr val="000000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① 전혀 중요하지 않다 ② 중요하지 않다 ③ 보통이다 ④ 중요하다 ⑤ 매우 중요하다</a:t>
                      </a:r>
                    </a:p>
                  </a:txBody>
                  <a:tcPr marL="64763" marR="64763" marT="17910" marB="17910" anchor="ctr">
                    <a:lnL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556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146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2" name="그룹 1">
            <a:extLst>
              <a:ext uri="{FF2B5EF4-FFF2-40B4-BE49-F238E27FC236}">
                <a16:creationId xmlns:a16="http://schemas.microsoft.com/office/drawing/2014/main" id="{A431A5CB-9C80-4AE1-9316-6B865CFB2985}"/>
              </a:ext>
            </a:extLst>
          </p:cNvPr>
          <p:cNvGrpSpPr/>
          <p:nvPr/>
        </p:nvGrpSpPr>
        <p:grpSpPr>
          <a:xfrm>
            <a:off x="1559496" y="1988840"/>
            <a:ext cx="1440160" cy="792088"/>
            <a:chOff x="1559496" y="1988840"/>
            <a:chExt cx="1440160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3" name="달 12">
              <a:extLst>
                <a:ext uri="{FF2B5EF4-FFF2-40B4-BE49-F238E27FC236}">
                  <a16:creationId xmlns:a16="http://schemas.microsoft.com/office/drawing/2014/main" id="{BBFA7D59-B3B6-44F7-B22C-D10E33D1BDF0}"/>
                </a:ext>
              </a:extLst>
            </p:cNvPr>
            <p:cNvSpPr/>
            <p:nvPr/>
          </p:nvSpPr>
          <p:spPr>
            <a:xfrm>
              <a:off x="2711624" y="1988840"/>
              <a:ext cx="288032" cy="792088"/>
            </a:xfrm>
            <a:prstGeom prst="moon">
              <a:avLst>
                <a:gd name="adj" fmla="val 15493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D9E7A9-3008-4AB0-8D12-1AD40DDB337F}"/>
                </a:ext>
              </a:extLst>
            </p:cNvPr>
            <p:cNvSpPr txBox="1"/>
            <p:nvPr/>
          </p:nvSpPr>
          <p:spPr>
            <a:xfrm>
              <a:off x="1559496" y="2132856"/>
              <a:ext cx="1107996" cy="369332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ko-KR" altLang="en-US"/>
                <a:t>교차분석</a:t>
              </a:r>
            </a:p>
          </p:txBody>
        </p:sp>
      </p:grpSp>
      <p:grpSp>
        <p:nvGrpSpPr>
          <p:cNvPr id="3" name="그룹 2">
            <a:extLst>
              <a:ext uri="{FF2B5EF4-FFF2-40B4-BE49-F238E27FC236}">
                <a16:creationId xmlns:a16="http://schemas.microsoft.com/office/drawing/2014/main" id="{D816663C-48AF-44CB-B0B4-F5014E5E26A1}"/>
              </a:ext>
            </a:extLst>
          </p:cNvPr>
          <p:cNvGrpSpPr/>
          <p:nvPr/>
        </p:nvGrpSpPr>
        <p:grpSpPr>
          <a:xfrm>
            <a:off x="1529678" y="3645024"/>
            <a:ext cx="1440160" cy="792088"/>
            <a:chOff x="1529678" y="3645024"/>
            <a:chExt cx="1440160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6" name="달 15">
              <a:extLst>
                <a:ext uri="{FF2B5EF4-FFF2-40B4-BE49-F238E27FC236}">
                  <a16:creationId xmlns:a16="http://schemas.microsoft.com/office/drawing/2014/main" id="{1837A1D8-CAF9-4B43-992C-0CC4C54AA71A}"/>
                </a:ext>
              </a:extLst>
            </p:cNvPr>
            <p:cNvSpPr/>
            <p:nvPr/>
          </p:nvSpPr>
          <p:spPr>
            <a:xfrm>
              <a:off x="2681806" y="3645024"/>
              <a:ext cx="288032" cy="792088"/>
            </a:xfrm>
            <a:prstGeom prst="moon">
              <a:avLst>
                <a:gd name="adj" fmla="val 15493"/>
              </a:avLst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953D6E2E-F98D-4C7B-A0AC-BD35C38966BE}"/>
                </a:ext>
              </a:extLst>
            </p:cNvPr>
            <p:cNvSpPr txBox="1"/>
            <p:nvPr/>
          </p:nvSpPr>
          <p:spPr>
            <a:xfrm>
              <a:off x="1529678" y="3789040"/>
              <a:ext cx="1107996" cy="369332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상관분석</a:t>
              </a:r>
            </a:p>
          </p:txBody>
        </p:sp>
      </p:grpSp>
      <p:grpSp>
        <p:nvGrpSpPr>
          <p:cNvPr id="5" name="그룹 4">
            <a:extLst>
              <a:ext uri="{FF2B5EF4-FFF2-40B4-BE49-F238E27FC236}">
                <a16:creationId xmlns:a16="http://schemas.microsoft.com/office/drawing/2014/main" id="{72FE9A83-0D60-4CA3-B065-5F40E103FE8D}"/>
              </a:ext>
            </a:extLst>
          </p:cNvPr>
          <p:cNvGrpSpPr/>
          <p:nvPr/>
        </p:nvGrpSpPr>
        <p:grpSpPr>
          <a:xfrm>
            <a:off x="421682" y="2725346"/>
            <a:ext cx="1440160" cy="792088"/>
            <a:chOff x="421682" y="2725346"/>
            <a:chExt cx="1440160" cy="7920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2" name="달 21">
              <a:extLst>
                <a:ext uri="{FF2B5EF4-FFF2-40B4-BE49-F238E27FC236}">
                  <a16:creationId xmlns:a16="http://schemas.microsoft.com/office/drawing/2014/main" id="{83CF8617-353A-44DB-AA13-4B33AF20E4F2}"/>
                </a:ext>
              </a:extLst>
            </p:cNvPr>
            <p:cNvSpPr/>
            <p:nvPr/>
          </p:nvSpPr>
          <p:spPr>
            <a:xfrm>
              <a:off x="1573810" y="2725346"/>
              <a:ext cx="288032" cy="792088"/>
            </a:xfrm>
            <a:prstGeom prst="moon">
              <a:avLst>
                <a:gd name="adj" fmla="val 15493"/>
              </a:avLst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F3CFF0F-8246-4564-8839-B84FAAE0853A}"/>
                </a:ext>
              </a:extLst>
            </p:cNvPr>
            <p:cNvSpPr txBox="1"/>
            <p:nvPr/>
          </p:nvSpPr>
          <p:spPr>
            <a:xfrm>
              <a:off x="421682" y="2869362"/>
              <a:ext cx="1107996" cy="369332"/>
            </a:xfrm>
            <a:prstGeom prst="rect">
              <a:avLst/>
            </a:prstGeom>
            <a:solidFill>
              <a:srgbClr val="92D050"/>
            </a:solidFill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none" rtlCol="0">
              <a:spAutoFit/>
            </a:bodyPr>
            <a:lstStyle/>
            <a:p>
              <a:r>
                <a:rPr lang="ko-KR" altLang="en-US" dirty="0"/>
                <a:t>평균비교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22494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767408" y="1412776"/>
            <a:ext cx="10513168" cy="4538662"/>
          </a:xfrm>
        </p:spPr>
        <p:txBody>
          <a:bodyPr rtlCol="0"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lang="ko-KR" altLang="en-US" sz="2400" dirty="0"/>
              <a:t>가설의 정립</a:t>
            </a:r>
            <a:endParaRPr lang="en-US" altLang="ko-KR" sz="2400" dirty="0"/>
          </a:p>
          <a:p>
            <a:pPr lvl="1">
              <a:lnSpc>
                <a:spcPct val="100000"/>
              </a:lnSpc>
              <a:defRPr/>
            </a:pPr>
            <a:r>
              <a:rPr lang="en-US" altLang="ko-KR" sz="2000" dirty="0"/>
              <a:t>H0: </a:t>
            </a:r>
            <a:r>
              <a:rPr lang="ko-KR" altLang="en-US" sz="2000" dirty="0"/>
              <a:t>변수 간에 관계가 없다 </a:t>
            </a:r>
            <a:r>
              <a:rPr lang="en-US" altLang="ko-KR" sz="2000" dirty="0"/>
              <a:t>(</a:t>
            </a:r>
            <a:r>
              <a:rPr lang="ko-KR" altLang="en-US" sz="2000" dirty="0" err="1"/>
              <a:t>조사전</a:t>
            </a:r>
            <a:r>
              <a:rPr lang="en-US" altLang="ko-KR" sz="2000" dirty="0"/>
              <a:t> </a:t>
            </a:r>
            <a:r>
              <a:rPr lang="ko-KR" altLang="en-US" sz="2000" dirty="0"/>
              <a:t>사실</a:t>
            </a:r>
            <a:r>
              <a:rPr lang="en-US" altLang="ko-KR" sz="2000" dirty="0"/>
              <a:t>) =&gt; </a:t>
            </a:r>
            <a:r>
              <a:rPr lang="ko-KR" altLang="en-US" sz="2000" dirty="0" err="1"/>
              <a:t>귀무가설</a:t>
            </a:r>
            <a:r>
              <a:rPr lang="en-US" altLang="ko-KR" sz="2000" dirty="0"/>
              <a:t>, </a:t>
            </a:r>
            <a:r>
              <a:rPr lang="ko-KR" altLang="en-US" sz="2000" dirty="0" err="1"/>
              <a:t>영가설</a:t>
            </a:r>
            <a:endParaRPr lang="en-US" altLang="ko-KR" sz="2000" dirty="0"/>
          </a:p>
          <a:p>
            <a:pPr lvl="1">
              <a:lnSpc>
                <a:spcPct val="100000"/>
              </a:lnSpc>
              <a:defRPr/>
            </a:pPr>
            <a:r>
              <a:rPr lang="en-US" altLang="ko-KR" sz="2000" dirty="0"/>
              <a:t>H1: </a:t>
            </a:r>
            <a:r>
              <a:rPr lang="ko-KR" altLang="en-US" sz="2000" dirty="0"/>
              <a:t>변수 간에 관계가 있다 </a:t>
            </a:r>
            <a:r>
              <a:rPr lang="en-US" altLang="ko-KR" sz="2000" dirty="0"/>
              <a:t>(</a:t>
            </a:r>
            <a:r>
              <a:rPr lang="ko-KR" altLang="en-US" sz="2000" dirty="0" err="1"/>
              <a:t>조사후</a:t>
            </a:r>
            <a:r>
              <a:rPr lang="ko-KR" altLang="en-US" sz="2000" dirty="0"/>
              <a:t> 주장</a:t>
            </a:r>
            <a:r>
              <a:rPr lang="en-US" altLang="ko-KR" sz="2000" dirty="0"/>
              <a:t>) =&gt; </a:t>
            </a:r>
            <a:r>
              <a:rPr lang="ko-KR" altLang="en-US" sz="2000" dirty="0"/>
              <a:t>연구가설</a:t>
            </a:r>
            <a:endParaRPr lang="en-US" altLang="ko-KR" sz="2000" dirty="0"/>
          </a:p>
          <a:p>
            <a:pPr lvl="1">
              <a:lnSpc>
                <a:spcPct val="100000"/>
              </a:lnSpc>
              <a:defRPr/>
            </a:pPr>
            <a:r>
              <a:rPr lang="ko-KR" altLang="en-US" sz="2000" dirty="0">
                <a:solidFill>
                  <a:srgbClr val="0070C0"/>
                </a:solidFill>
              </a:rPr>
              <a:t>예</a:t>
            </a:r>
            <a:r>
              <a:rPr lang="en-US" altLang="ko-KR" sz="2000" dirty="0">
                <a:solidFill>
                  <a:srgbClr val="0070C0"/>
                </a:solidFill>
              </a:rPr>
              <a:t>&gt; H0: </a:t>
            </a:r>
            <a:r>
              <a:rPr lang="ko-KR" altLang="en-US" sz="2000" dirty="0">
                <a:solidFill>
                  <a:srgbClr val="0070C0"/>
                </a:solidFill>
              </a:rPr>
              <a:t>남녀 간에 이용하는 식당 형태가 다르지 않다</a:t>
            </a:r>
            <a:endParaRPr lang="en-US" altLang="ko-KR" sz="2000" dirty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defRPr/>
            </a:pPr>
            <a:endParaRPr lang="en-US" altLang="ko-KR" sz="2000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defRPr/>
            </a:pPr>
            <a:r>
              <a:rPr lang="ko-KR" altLang="en-US" sz="2400" dirty="0"/>
              <a:t>유의확률의 계산 </a:t>
            </a:r>
            <a:r>
              <a:rPr lang="en-US" altLang="ko-KR" sz="2000" dirty="0"/>
              <a:t>(</a:t>
            </a:r>
            <a:r>
              <a:rPr lang="ko-KR" altLang="en-US" sz="2000" dirty="0" err="1"/>
              <a:t>카이제곱</a:t>
            </a:r>
            <a:r>
              <a:rPr lang="ko-KR" altLang="en-US" sz="2000" dirty="0"/>
              <a:t> </a:t>
            </a:r>
            <a:r>
              <a:rPr lang="ko-KR" altLang="en-US" sz="2000" dirty="0" err="1"/>
              <a:t>검정통계량에</a:t>
            </a:r>
            <a:r>
              <a:rPr lang="ko-KR" altLang="en-US" sz="2000" dirty="0"/>
              <a:t> 의해</a:t>
            </a:r>
            <a:r>
              <a:rPr lang="en-US" altLang="ko-KR" sz="2000" dirty="0"/>
              <a:t>)</a:t>
            </a:r>
          </a:p>
          <a:p>
            <a:pPr lvl="1">
              <a:lnSpc>
                <a:spcPct val="100000"/>
              </a:lnSpc>
              <a:defRPr/>
            </a:pPr>
            <a:r>
              <a:rPr lang="en-US" altLang="ko-KR" sz="2000" dirty="0"/>
              <a:t>P-value = </a:t>
            </a:r>
            <a:r>
              <a:rPr lang="en-US" altLang="ko-KR" sz="2000" dirty="0" err="1"/>
              <a:t>Pr</a:t>
            </a:r>
            <a:r>
              <a:rPr lang="en-US" altLang="ko-KR" sz="2000" dirty="0"/>
              <a:t>( result | H0 is True)</a:t>
            </a:r>
          </a:p>
          <a:p>
            <a:pPr lvl="1">
              <a:lnSpc>
                <a:spcPct val="100000"/>
              </a:lnSpc>
              <a:defRPr/>
            </a:pPr>
            <a:endParaRPr lang="en-US" altLang="ko-KR" sz="2000" dirty="0"/>
          </a:p>
          <a:p>
            <a:pPr>
              <a:lnSpc>
                <a:spcPct val="100000"/>
              </a:lnSpc>
              <a:defRPr/>
            </a:pPr>
            <a:r>
              <a:rPr lang="en-US" altLang="ko-KR" sz="2400" dirty="0"/>
              <a:t>If p-value&lt; 0.05, we reject H0 (accept H1)</a:t>
            </a:r>
          </a:p>
          <a:p>
            <a:pPr lvl="1">
              <a:lnSpc>
                <a:spcPct val="100000"/>
              </a:lnSpc>
              <a:defRPr/>
            </a:pPr>
            <a:r>
              <a:rPr lang="ko-KR" altLang="en-US" sz="2000" dirty="0">
                <a:solidFill>
                  <a:srgbClr val="0070C0"/>
                </a:solidFill>
              </a:rPr>
              <a:t>예</a:t>
            </a:r>
            <a:r>
              <a:rPr lang="en-US" altLang="ko-KR" sz="2000" dirty="0">
                <a:solidFill>
                  <a:srgbClr val="0070C0"/>
                </a:solidFill>
              </a:rPr>
              <a:t>&gt; </a:t>
            </a:r>
            <a:r>
              <a:rPr lang="ko-KR" altLang="en-US" sz="2000" dirty="0">
                <a:solidFill>
                  <a:srgbClr val="0070C0"/>
                </a:solidFill>
              </a:rPr>
              <a:t>만약 유의확률이 </a:t>
            </a:r>
            <a:r>
              <a:rPr lang="en-US" altLang="ko-KR" sz="2000" dirty="0">
                <a:solidFill>
                  <a:srgbClr val="0070C0"/>
                </a:solidFill>
              </a:rPr>
              <a:t>0.03 </a:t>
            </a:r>
            <a:r>
              <a:rPr lang="ko-KR" altLang="en-US" sz="2000" dirty="0">
                <a:solidFill>
                  <a:srgbClr val="0070C0"/>
                </a:solidFill>
              </a:rPr>
              <a:t>이면 기각</a:t>
            </a:r>
            <a:r>
              <a:rPr lang="en-US" altLang="ko-KR" sz="2000" dirty="0">
                <a:solidFill>
                  <a:srgbClr val="0070C0"/>
                </a:solidFill>
              </a:rPr>
              <a:t>, </a:t>
            </a:r>
            <a:r>
              <a:rPr lang="ko-KR" altLang="en-US" sz="2000" dirty="0">
                <a:solidFill>
                  <a:srgbClr val="0070C0"/>
                </a:solidFill>
              </a:rPr>
              <a:t>두 변수 간에 관계가 있다</a:t>
            </a:r>
            <a:r>
              <a:rPr lang="en-US" altLang="ko-KR" sz="2000" dirty="0">
                <a:solidFill>
                  <a:srgbClr val="0070C0"/>
                </a:solidFill>
              </a:rPr>
              <a:t>(</a:t>
            </a:r>
            <a:r>
              <a:rPr lang="el-GR" altLang="ko-KR" sz="2000" dirty="0">
                <a:solidFill>
                  <a:srgbClr val="0070C0"/>
                </a:solidFill>
              </a:rPr>
              <a:t>α</a:t>
            </a:r>
            <a:r>
              <a:rPr lang="en-US" altLang="ko-KR" sz="2000" dirty="0">
                <a:solidFill>
                  <a:srgbClr val="0070C0"/>
                </a:solidFill>
              </a:rPr>
              <a:t>=5%)</a:t>
            </a:r>
          </a:p>
          <a:p>
            <a:pPr lvl="1" fontAlgn="auto">
              <a:lnSpc>
                <a:spcPct val="100000"/>
              </a:lnSpc>
              <a:spcAft>
                <a:spcPts val="0"/>
              </a:spcAft>
              <a:defRPr/>
            </a:pPr>
            <a:endParaRPr lang="ko-KR" altLang="en-US" sz="2000" dirty="0"/>
          </a:p>
        </p:txBody>
      </p:sp>
      <p:sp>
        <p:nvSpPr>
          <p:cNvPr id="4" name="제목 1">
            <a:extLst>
              <a:ext uri="{FF2B5EF4-FFF2-40B4-BE49-F238E27FC236}">
                <a16:creationId xmlns:a16="http://schemas.microsoft.com/office/drawing/2014/main" id="{9D4496D2-0376-46EB-B908-A946AE25383B}"/>
              </a:ext>
            </a:extLst>
          </p:cNvPr>
          <p:cNvSpPr txBox="1">
            <a:spLocks noChangeArrowheads="1"/>
          </p:cNvSpPr>
          <p:nvPr/>
        </p:nvSpPr>
        <p:spPr>
          <a:xfrm>
            <a:off x="767408" y="365125"/>
            <a:ext cx="5472608" cy="687388"/>
          </a:xfrm>
          <a:prstGeom prst="rect">
            <a:avLst/>
          </a:prstGeom>
          <a:solidFill>
            <a:srgbClr val="FFC0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ko-KR" altLang="en-US" sz="2700" b="1" dirty="0"/>
              <a:t>명목 변수들 간의 관계의 검정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2528</TotalTime>
  <Words>3940</Words>
  <Application>Microsoft Office PowerPoint</Application>
  <PresentationFormat>와이드스크린</PresentationFormat>
  <Paragraphs>752</Paragraphs>
  <Slides>32</Slides>
  <Notes>28</Notes>
  <HiddenSlides>0</HiddenSlides>
  <MMClips>0</MMClips>
  <ScaleCrop>false</ScaleCrop>
  <HeadingPairs>
    <vt:vector size="8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2" baseType="lpstr">
      <vt:lpstr>굴림</vt:lpstr>
      <vt:lpstr>나눔스퀘어라운드 Bold</vt:lpstr>
      <vt:lpstr>맑은 고딕</vt:lpstr>
      <vt:lpstr>Arial</vt:lpstr>
      <vt:lpstr>Calibri</vt:lpstr>
      <vt:lpstr>Calibri Light</vt:lpstr>
      <vt:lpstr>Cambria Math</vt:lpstr>
      <vt:lpstr>Times New Roman</vt:lpstr>
      <vt:lpstr>Office Theme</vt:lpstr>
      <vt:lpstr>Equation</vt:lpstr>
      <vt:lpstr>교차분석1</vt:lpstr>
      <vt:lpstr>연관성분석</vt:lpstr>
      <vt:lpstr>설문조사에서 문항(변수) 간의 관계</vt:lpstr>
      <vt:lpstr>PowerPoint 프레젠테이션</vt:lpstr>
      <vt:lpstr>PowerPoint 프레젠테이션</vt:lpstr>
      <vt:lpstr>PowerPoint 프레젠테이션</vt:lpstr>
      <vt:lpstr>PowerPoint 프레젠테이션</vt:lpstr>
      <vt:lpstr>설문조사에서 문항(변수) 간의 관계</vt:lpstr>
      <vt:lpstr>PowerPoint 프레젠테이션</vt:lpstr>
      <vt:lpstr>연구문제&gt; 남녀 간에 스마트폰 구입시 디자인과 가격 속성에                       대한 중요도가 다른지 알고 싶다</vt:lpstr>
      <vt:lpstr>연구문제&gt; 남녀 간에 스마트폰 구입시 디자인과 가격 속성에                       대한 중요도가 다른지 알고 싶다</vt:lpstr>
      <vt:lpstr>연구문제&gt; 남녀 간에 스마트폰 구입시 디자인과 가격 속성에                       대한 중요도가 다른지 알고 싶다</vt:lpstr>
      <vt:lpstr>교차표의 해석</vt:lpstr>
      <vt:lpstr>비교하는  기준 설정</vt:lpstr>
      <vt:lpstr>이론 파트에서 알아야할 내용</vt:lpstr>
      <vt:lpstr>두 변수가 독립이면 (두 변수가 관계가 없으면)  (귀무가설이 사실이면)    Pr(A∩B)=Pr(A)Pr(B)</vt:lpstr>
      <vt:lpstr>교차분석 idea </vt:lpstr>
      <vt:lpstr>수식으로  표현하면</vt:lpstr>
      <vt:lpstr>교차표와  수식의  일반화</vt:lpstr>
      <vt:lpstr>검정통계량의 분포</vt:lpstr>
      <vt:lpstr>SPSS 실습 1 –스마트폰 선택 속성</vt:lpstr>
      <vt:lpstr>SPSS 실습 1 -결과</vt:lpstr>
      <vt:lpstr>PowerPoint 프레젠테이션</vt:lpstr>
      <vt:lpstr>출력결과</vt:lpstr>
      <vt:lpstr>교차분석2</vt:lpstr>
      <vt:lpstr>Q1: 카이제곱 통계량인데   왜 분모가 기대값인가요?</vt:lpstr>
      <vt:lpstr>PowerPoint 프레젠테이션</vt:lpstr>
      <vt:lpstr>PowerPoint 프레젠테이션</vt:lpstr>
      <vt:lpstr>셀의 기대값이 5가 안되는 경우 – exact test</vt:lpstr>
      <vt:lpstr>참고&gt; Fisher’s Exact test</vt:lpstr>
      <vt:lpstr>PowerPoint 프레젠테이션</vt:lpstr>
      <vt:lpstr>PowerPoint 프레젠테이션</vt:lpstr>
    </vt:vector>
  </TitlesOfParts>
  <Company>전주대학교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14.2 교차분석</dc:title>
  <dc:creator>이 기 훈</dc:creator>
  <cp:lastModifiedBy>ADMIN</cp:lastModifiedBy>
  <cp:revision>133</cp:revision>
  <dcterms:created xsi:type="dcterms:W3CDTF">2000-10-25T09:58:16Z</dcterms:created>
  <dcterms:modified xsi:type="dcterms:W3CDTF">2020-11-24T02:19:01Z</dcterms:modified>
</cp:coreProperties>
</file>