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68" r:id="rId3"/>
    <p:sldId id="267" r:id="rId4"/>
    <p:sldId id="262" r:id="rId5"/>
    <p:sldId id="281" r:id="rId6"/>
    <p:sldId id="284" r:id="rId7"/>
    <p:sldId id="285" r:id="rId8"/>
    <p:sldId id="286" r:id="rId9"/>
    <p:sldId id="287" r:id="rId10"/>
    <p:sldId id="288" r:id="rId11"/>
    <p:sldId id="291" r:id="rId12"/>
    <p:sldId id="257" r:id="rId13"/>
    <p:sldId id="259" r:id="rId14"/>
    <p:sldId id="258" r:id="rId15"/>
    <p:sldId id="260" r:id="rId16"/>
    <p:sldId id="261" r:id="rId17"/>
    <p:sldId id="269" r:id="rId18"/>
    <p:sldId id="270" r:id="rId19"/>
    <p:sldId id="275" r:id="rId20"/>
    <p:sldId id="276" r:id="rId21"/>
    <p:sldId id="277" r:id="rId22"/>
    <p:sldId id="278" r:id="rId23"/>
    <p:sldId id="271" r:id="rId24"/>
    <p:sldId id="272" r:id="rId25"/>
    <p:sldId id="279" r:id="rId26"/>
    <p:sldId id="273" r:id="rId27"/>
    <p:sldId id="280" r:id="rId28"/>
  </p:sldIdLst>
  <p:sldSz cx="12192000" cy="6858000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6FF33"/>
    <a:srgbClr val="FFFF00"/>
    <a:srgbClr val="FF99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730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53685;&#44228;&#54617;&#44060;&#47200;\3_2&#5110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53685;&#44228;&#54617;&#44060;&#47200;\3_2&#5110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53685;&#44228;&#54617;&#44060;&#47200;\3_2&#51109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53685;&#44228;&#54617;&#44060;&#47200;\3_2&#51109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53685;&#44228;&#54617;&#44060;&#47200;\3_2&#51109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718703927791823E-2"/>
          <c:y val="5.9919991426535341E-2"/>
          <c:w val="0.87138065740443249"/>
          <c:h val="0.84621934458365899"/>
        </c:manualLayout>
      </c:layout>
      <c:scatterChart>
        <c:scatterStyle val="smooth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DA6-4C8D-A78F-482F82581231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DA6-4C8D-A78F-482F82581231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DA6-4C8D-A78F-482F82581231}"/>
              </c:ext>
            </c:extLst>
          </c:dPt>
          <c:xVal>
            <c:numRef>
              <c:f>'143p'!$G$9:$G$24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xVal>
          <c:yVal>
            <c:numRef>
              <c:f>'143p'!$H$9:$H$24</c:f>
              <c:numCache>
                <c:formatCode>General</c:formatCode>
                <c:ptCount val="16"/>
                <c:pt idx="0">
                  <c:v>4.7018498457599962E-4</c:v>
                </c:pt>
                <c:pt idx="1">
                  <c:v>4.7018498457599986E-3</c:v>
                </c:pt>
                <c:pt idx="2">
                  <c:v>2.1941965946880023E-2</c:v>
                </c:pt>
                <c:pt idx="3">
                  <c:v>6.3387901624319995E-2</c:v>
                </c:pt>
                <c:pt idx="4">
                  <c:v>0.12677580324864002</c:v>
                </c:pt>
                <c:pt idx="5">
                  <c:v>0.18593784476467201</c:v>
                </c:pt>
                <c:pt idx="6">
                  <c:v>0.20659760529407997</c:v>
                </c:pt>
                <c:pt idx="7">
                  <c:v>0.17708366168064005</c:v>
                </c:pt>
                <c:pt idx="8">
                  <c:v>0.11805577445376</c:v>
                </c:pt>
                <c:pt idx="9">
                  <c:v>6.1214105272319963E-2</c:v>
                </c:pt>
                <c:pt idx="10">
                  <c:v>2.4485642108927997E-2</c:v>
                </c:pt>
                <c:pt idx="11">
                  <c:v>7.4198915481600049E-3</c:v>
                </c:pt>
                <c:pt idx="12">
                  <c:v>1.6488647884800021E-3</c:v>
                </c:pt>
                <c:pt idx="13">
                  <c:v>2.5367150592000036E-4</c:v>
                </c:pt>
                <c:pt idx="14">
                  <c:v>2.4159191039999989E-5</c:v>
                </c:pt>
                <c:pt idx="15">
                  <c:v>1.0737418240000003E-6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CDA6-4C8D-A78F-482F825812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7345160"/>
        <c:axId val="657336960"/>
      </c:scatterChart>
      <c:valAx>
        <c:axId val="657345160"/>
        <c:scaling>
          <c:orientation val="minMax"/>
          <c:max val="15"/>
        </c:scaling>
        <c:delete val="1"/>
        <c:axPos val="b"/>
        <c:numFmt formatCode="General" sourceLinked="1"/>
        <c:majorTickMark val="none"/>
        <c:minorTickMark val="none"/>
        <c:tickLblPos val="nextTo"/>
        <c:crossAx val="657336960"/>
        <c:crosses val="autoZero"/>
        <c:crossBetween val="midCat"/>
      </c:valAx>
      <c:valAx>
        <c:axId val="657336960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6573451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718703927791823E-2"/>
          <c:y val="5.9919991426535341E-2"/>
          <c:w val="0.87138065740443249"/>
          <c:h val="0.84621934458365899"/>
        </c:manualLayout>
      </c:layout>
      <c:scatterChart>
        <c:scatterStyle val="smooth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38-45A4-8BA5-941AED33C7F8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38-45A4-8BA5-941AED33C7F8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38-45A4-8BA5-941AED33C7F8}"/>
              </c:ext>
            </c:extLst>
          </c:dPt>
          <c:xVal>
            <c:numRef>
              <c:f>'143p'!$G$9:$G$24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xVal>
          <c:yVal>
            <c:numRef>
              <c:f>'143p'!$H$9:$H$24</c:f>
              <c:numCache>
                <c:formatCode>General</c:formatCode>
                <c:ptCount val="16"/>
                <c:pt idx="0">
                  <c:v>4.7018498457599962E-4</c:v>
                </c:pt>
                <c:pt idx="1">
                  <c:v>4.7018498457599986E-3</c:v>
                </c:pt>
                <c:pt idx="2">
                  <c:v>2.1941965946880023E-2</c:v>
                </c:pt>
                <c:pt idx="3">
                  <c:v>6.3387901624319995E-2</c:v>
                </c:pt>
                <c:pt idx="4">
                  <c:v>0.12677580324864002</c:v>
                </c:pt>
                <c:pt idx="5">
                  <c:v>0.18593784476467201</c:v>
                </c:pt>
                <c:pt idx="6">
                  <c:v>0.20659760529407997</c:v>
                </c:pt>
                <c:pt idx="7">
                  <c:v>0.17708366168064005</c:v>
                </c:pt>
                <c:pt idx="8">
                  <c:v>0.11805577445376</c:v>
                </c:pt>
                <c:pt idx="9">
                  <c:v>6.1214105272319963E-2</c:v>
                </c:pt>
                <c:pt idx="10">
                  <c:v>2.4485642108927997E-2</c:v>
                </c:pt>
                <c:pt idx="11">
                  <c:v>7.4198915481600049E-3</c:v>
                </c:pt>
                <c:pt idx="12">
                  <c:v>1.6488647884800021E-3</c:v>
                </c:pt>
                <c:pt idx="13">
                  <c:v>2.5367150592000036E-4</c:v>
                </c:pt>
                <c:pt idx="14">
                  <c:v>2.4159191039999989E-5</c:v>
                </c:pt>
                <c:pt idx="15">
                  <c:v>1.0737418240000003E-6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1438-45A4-8BA5-941AED33C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7345160"/>
        <c:axId val="657336960"/>
      </c:scatterChart>
      <c:valAx>
        <c:axId val="657345160"/>
        <c:scaling>
          <c:orientation val="minMax"/>
          <c:max val="15"/>
        </c:scaling>
        <c:delete val="1"/>
        <c:axPos val="b"/>
        <c:numFmt formatCode="General" sourceLinked="1"/>
        <c:majorTickMark val="none"/>
        <c:minorTickMark val="none"/>
        <c:tickLblPos val="nextTo"/>
        <c:crossAx val="657336960"/>
        <c:crosses val="autoZero"/>
        <c:crossBetween val="midCat"/>
      </c:valAx>
      <c:valAx>
        <c:axId val="657336960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6573451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718703927791823E-2"/>
          <c:y val="5.9919991426535341E-2"/>
          <c:w val="0.87138065740443249"/>
          <c:h val="0.84621934458365899"/>
        </c:manualLayout>
      </c:layout>
      <c:scatterChart>
        <c:scatterStyle val="smooth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12D-460F-98A2-CCD1F538132E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12D-460F-98A2-CCD1F538132E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12D-460F-98A2-CCD1F538132E}"/>
              </c:ext>
            </c:extLst>
          </c:dPt>
          <c:xVal>
            <c:numRef>
              <c:f>'143p'!$G$9:$G$24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xVal>
          <c:yVal>
            <c:numRef>
              <c:f>'143p'!$H$9:$H$24</c:f>
              <c:numCache>
                <c:formatCode>General</c:formatCode>
                <c:ptCount val="16"/>
                <c:pt idx="0">
                  <c:v>4.7018498457599962E-4</c:v>
                </c:pt>
                <c:pt idx="1">
                  <c:v>4.7018498457599986E-3</c:v>
                </c:pt>
                <c:pt idx="2">
                  <c:v>2.1941965946880023E-2</c:v>
                </c:pt>
                <c:pt idx="3">
                  <c:v>6.3387901624319995E-2</c:v>
                </c:pt>
                <c:pt idx="4">
                  <c:v>0.12677580324864002</c:v>
                </c:pt>
                <c:pt idx="5">
                  <c:v>0.18593784476467201</c:v>
                </c:pt>
                <c:pt idx="6">
                  <c:v>0.20659760529407997</c:v>
                </c:pt>
                <c:pt idx="7">
                  <c:v>0.17708366168064005</c:v>
                </c:pt>
                <c:pt idx="8">
                  <c:v>0.11805577445376</c:v>
                </c:pt>
                <c:pt idx="9">
                  <c:v>6.1214105272319963E-2</c:v>
                </c:pt>
                <c:pt idx="10">
                  <c:v>2.4485642108927997E-2</c:v>
                </c:pt>
                <c:pt idx="11">
                  <c:v>7.4198915481600049E-3</c:v>
                </c:pt>
                <c:pt idx="12">
                  <c:v>1.6488647884800021E-3</c:v>
                </c:pt>
                <c:pt idx="13">
                  <c:v>2.5367150592000036E-4</c:v>
                </c:pt>
                <c:pt idx="14">
                  <c:v>2.4159191039999989E-5</c:v>
                </c:pt>
                <c:pt idx="15">
                  <c:v>1.0737418240000003E-6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C12D-460F-98A2-CCD1F5381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7345160"/>
        <c:axId val="657336960"/>
      </c:scatterChart>
      <c:valAx>
        <c:axId val="657345160"/>
        <c:scaling>
          <c:orientation val="minMax"/>
          <c:max val="15"/>
        </c:scaling>
        <c:delete val="1"/>
        <c:axPos val="b"/>
        <c:numFmt formatCode="General" sourceLinked="1"/>
        <c:majorTickMark val="none"/>
        <c:minorTickMark val="none"/>
        <c:tickLblPos val="nextTo"/>
        <c:crossAx val="657336960"/>
        <c:crosses val="autoZero"/>
        <c:crossBetween val="midCat"/>
      </c:valAx>
      <c:valAx>
        <c:axId val="657336960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6573451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718703927791823E-2"/>
          <c:y val="5.9919991426535341E-2"/>
          <c:w val="0.87138065740443249"/>
          <c:h val="0.84621934458365899"/>
        </c:manualLayout>
      </c:layout>
      <c:scatterChart>
        <c:scatterStyle val="smooth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4D-4F86-90E4-7FF2C8668297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C4D-4F86-90E4-7FF2C8668297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EC4D-4F86-90E4-7FF2C8668297}"/>
              </c:ext>
            </c:extLst>
          </c:dPt>
          <c:xVal>
            <c:numRef>
              <c:f>'143p'!$G$9:$G$24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xVal>
          <c:yVal>
            <c:numRef>
              <c:f>'143p'!$H$9:$H$24</c:f>
              <c:numCache>
                <c:formatCode>General</c:formatCode>
                <c:ptCount val="16"/>
                <c:pt idx="0">
                  <c:v>4.7018498457599962E-4</c:v>
                </c:pt>
                <c:pt idx="1">
                  <c:v>4.7018498457599986E-3</c:v>
                </c:pt>
                <c:pt idx="2">
                  <c:v>2.1941965946880023E-2</c:v>
                </c:pt>
                <c:pt idx="3">
                  <c:v>6.3387901624319995E-2</c:v>
                </c:pt>
                <c:pt idx="4">
                  <c:v>0.12677580324864002</c:v>
                </c:pt>
                <c:pt idx="5">
                  <c:v>0.18593784476467201</c:v>
                </c:pt>
                <c:pt idx="6">
                  <c:v>0.20659760529407997</c:v>
                </c:pt>
                <c:pt idx="7">
                  <c:v>0.17708366168064005</c:v>
                </c:pt>
                <c:pt idx="8">
                  <c:v>0.11805577445376</c:v>
                </c:pt>
                <c:pt idx="9">
                  <c:v>6.1214105272319963E-2</c:v>
                </c:pt>
                <c:pt idx="10">
                  <c:v>2.4485642108927997E-2</c:v>
                </c:pt>
                <c:pt idx="11">
                  <c:v>7.4198915481600049E-3</c:v>
                </c:pt>
                <c:pt idx="12">
                  <c:v>1.6488647884800021E-3</c:v>
                </c:pt>
                <c:pt idx="13">
                  <c:v>2.5367150592000036E-4</c:v>
                </c:pt>
                <c:pt idx="14">
                  <c:v>2.4159191039999989E-5</c:v>
                </c:pt>
                <c:pt idx="15">
                  <c:v>1.0737418240000003E-6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EC4D-4F86-90E4-7FF2C86682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7345160"/>
        <c:axId val="657336960"/>
      </c:scatterChart>
      <c:valAx>
        <c:axId val="657345160"/>
        <c:scaling>
          <c:orientation val="minMax"/>
          <c:max val="15"/>
        </c:scaling>
        <c:delete val="1"/>
        <c:axPos val="b"/>
        <c:numFmt formatCode="General" sourceLinked="1"/>
        <c:majorTickMark val="none"/>
        <c:minorTickMark val="none"/>
        <c:tickLblPos val="nextTo"/>
        <c:crossAx val="657336960"/>
        <c:crosses val="autoZero"/>
        <c:crossBetween val="midCat"/>
      </c:valAx>
      <c:valAx>
        <c:axId val="657336960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6573451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718703927791823E-2"/>
          <c:y val="5.9919991426535341E-2"/>
          <c:w val="0.87138065740443249"/>
          <c:h val="0.84621934458365899"/>
        </c:manualLayout>
      </c:layout>
      <c:scatterChart>
        <c:scatterStyle val="smooth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4D-4A35-B35E-B036A28DBC9D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4D-4A35-B35E-B036A28DBC9D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34D-4A35-B35E-B036A28DBC9D}"/>
              </c:ext>
            </c:extLst>
          </c:dPt>
          <c:xVal>
            <c:numRef>
              <c:f>'143p'!$G$9:$G$24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xVal>
          <c:yVal>
            <c:numRef>
              <c:f>'143p'!$H$9:$H$24</c:f>
              <c:numCache>
                <c:formatCode>General</c:formatCode>
                <c:ptCount val="16"/>
                <c:pt idx="0">
                  <c:v>4.7018498457599962E-4</c:v>
                </c:pt>
                <c:pt idx="1">
                  <c:v>4.7018498457599986E-3</c:v>
                </c:pt>
                <c:pt idx="2">
                  <c:v>2.1941965946880023E-2</c:v>
                </c:pt>
                <c:pt idx="3">
                  <c:v>6.3387901624319995E-2</c:v>
                </c:pt>
                <c:pt idx="4">
                  <c:v>0.12677580324864002</c:v>
                </c:pt>
                <c:pt idx="5">
                  <c:v>0.18593784476467201</c:v>
                </c:pt>
                <c:pt idx="6">
                  <c:v>0.20659760529407997</c:v>
                </c:pt>
                <c:pt idx="7">
                  <c:v>0.17708366168064005</c:v>
                </c:pt>
                <c:pt idx="8">
                  <c:v>0.11805577445376</c:v>
                </c:pt>
                <c:pt idx="9">
                  <c:v>6.1214105272319963E-2</c:v>
                </c:pt>
                <c:pt idx="10">
                  <c:v>2.4485642108927997E-2</c:v>
                </c:pt>
                <c:pt idx="11">
                  <c:v>7.4198915481600049E-3</c:v>
                </c:pt>
                <c:pt idx="12">
                  <c:v>1.6488647884800021E-3</c:v>
                </c:pt>
                <c:pt idx="13">
                  <c:v>2.5367150592000036E-4</c:v>
                </c:pt>
                <c:pt idx="14">
                  <c:v>2.4159191039999989E-5</c:v>
                </c:pt>
                <c:pt idx="15">
                  <c:v>1.0737418240000003E-6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A34D-4A35-B35E-B036A28DB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7345160"/>
        <c:axId val="657336960"/>
      </c:scatterChart>
      <c:valAx>
        <c:axId val="657345160"/>
        <c:scaling>
          <c:orientation val="minMax"/>
          <c:max val="15"/>
        </c:scaling>
        <c:delete val="1"/>
        <c:axPos val="b"/>
        <c:numFmt formatCode="General" sourceLinked="1"/>
        <c:majorTickMark val="none"/>
        <c:minorTickMark val="none"/>
        <c:tickLblPos val="nextTo"/>
        <c:crossAx val="657336960"/>
        <c:crosses val="autoZero"/>
        <c:crossBetween val="midCat"/>
      </c:valAx>
      <c:valAx>
        <c:axId val="657336960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6573451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0E2D8E0-3C8F-4BE8-AB0F-8720E68785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34" y="1374776"/>
          <a:ext cx="12196233" cy="549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name="Image" r:id="rId3" imgW="5120000" imgH="3725000" progId="Photoshop.Image.6">
                  <p:embed/>
                </p:oleObj>
              </mc:Choice>
              <mc:Fallback>
                <p:oleObj name="Image" r:id="rId3" imgW="5120000" imgH="3725000" progId="Photoshop.Image.6">
                  <p:embed/>
                  <p:pic>
                    <p:nvPicPr>
                      <p:cNvPr id="2050" name="Object 2">
                        <a:extLst>
                          <a:ext uri="{FF2B5EF4-FFF2-40B4-BE49-F238E27FC236}">
                            <a16:creationId xmlns:a16="http://schemas.microsoft.com/office/drawing/2014/main" id="{5CA4576C-C996-4C6F-8C3F-892C658FC0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4" y="1374776"/>
                        <a:ext cx="12196233" cy="549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54821DE-9FA3-4D39-9ECB-9E8B9C95A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2403475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ea typeface="굴림" charset="-127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421E957-E1A6-4E67-90B5-9786A4C1743D}"/>
              </a:ext>
            </a:extLst>
          </p:cNvPr>
          <p:cNvSpPr>
            <a:spLocks/>
          </p:cNvSpPr>
          <p:nvPr/>
        </p:nvSpPr>
        <p:spPr bwMode="gray">
          <a:xfrm>
            <a:off x="3210984" y="1485900"/>
            <a:ext cx="8983133" cy="909638"/>
          </a:xfrm>
          <a:custGeom>
            <a:avLst/>
            <a:gdLst/>
            <a:ahLst/>
            <a:cxnLst>
              <a:cxn ang="0">
                <a:pos x="0" y="573"/>
              </a:cxn>
              <a:cxn ang="0">
                <a:pos x="4134" y="573"/>
              </a:cxn>
              <a:cxn ang="0">
                <a:pos x="4134" y="1"/>
              </a:cxn>
              <a:cxn ang="0">
                <a:pos x="322" y="0"/>
              </a:cxn>
              <a:cxn ang="0">
                <a:pos x="0" y="573"/>
              </a:cxn>
            </a:cxnLst>
            <a:rect l="0" t="0" r="r" b="b"/>
            <a:pathLst>
              <a:path w="4134" h="573">
                <a:moveTo>
                  <a:pt x="0" y="573"/>
                </a:moveTo>
                <a:lnTo>
                  <a:pt x="4134" y="573"/>
                </a:lnTo>
                <a:lnTo>
                  <a:pt x="4134" y="1"/>
                </a:lnTo>
                <a:lnTo>
                  <a:pt x="322" y="0"/>
                </a:lnTo>
                <a:lnTo>
                  <a:pt x="0" y="573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3176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ea typeface="굴림" charset="-127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FF3CF45B-55DB-46D5-80A3-C26A6988563F}"/>
              </a:ext>
            </a:extLst>
          </p:cNvPr>
          <p:cNvSpPr>
            <a:spLocks/>
          </p:cNvSpPr>
          <p:nvPr/>
        </p:nvSpPr>
        <p:spPr bwMode="gray">
          <a:xfrm>
            <a:off x="-8467" y="2393950"/>
            <a:ext cx="3225800" cy="458788"/>
          </a:xfrm>
          <a:custGeom>
            <a:avLst/>
            <a:gdLst>
              <a:gd name="T0" fmla="*/ 0 w 1634"/>
              <a:gd name="T1" fmla="*/ 0 h 289"/>
              <a:gd name="T2" fmla="*/ 2147483646 w 1634"/>
              <a:gd name="T3" fmla="*/ 0 h 289"/>
              <a:gd name="T4" fmla="*/ 2147483646 w 1634"/>
              <a:gd name="T5" fmla="*/ 2147483646 h 289"/>
              <a:gd name="T6" fmla="*/ 0 w 1634"/>
              <a:gd name="T7" fmla="*/ 2147483646 h 289"/>
              <a:gd name="T8" fmla="*/ 0 w 1634"/>
              <a:gd name="T9" fmla="*/ 0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4" h="289">
                <a:moveTo>
                  <a:pt x="0" y="0"/>
                </a:moveTo>
                <a:lnTo>
                  <a:pt x="1634" y="0"/>
                </a:lnTo>
                <a:lnTo>
                  <a:pt x="1456" y="289"/>
                </a:lnTo>
                <a:lnTo>
                  <a:pt x="0" y="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744EB52-6AC3-4750-8AB8-519DDD7D4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2" y="1463675"/>
            <a:ext cx="2305049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ko-KR" altLang="en-US" sz="2000">
                <a:solidFill>
                  <a:schemeClr val="tx2"/>
                </a:solidFill>
                <a:latin typeface="Verdana" panose="020B0604030504040204" pitchFamily="34" charset="0"/>
                <a:ea typeface="휴먼모음T" panose="02030504000101010101" pitchFamily="18" charset="-127"/>
              </a:rPr>
              <a:t>전주대</a:t>
            </a:r>
          </a:p>
          <a:p>
            <a:pPr algn="ctr" eaLnBrk="1" latin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ko-KR" altLang="en-US" sz="2000">
                <a:solidFill>
                  <a:schemeClr val="tx2"/>
                </a:solidFill>
                <a:latin typeface="Verdana" panose="020B0604030504040204" pitchFamily="34" charset="0"/>
                <a:ea typeface="휴먼모음T" panose="02030504000101010101" pitchFamily="18" charset="-127"/>
              </a:rPr>
              <a:t>경영학과</a:t>
            </a:r>
            <a:endParaRPr kumimoji="1" lang="ko-KR" altLang="en-US" sz="3600">
              <a:solidFill>
                <a:schemeClr val="tx2"/>
              </a:solidFill>
              <a:latin typeface="Verdana" panose="020B0604030504040204" pitchFamily="34" charset="0"/>
              <a:ea typeface="휴먼모음T" panose="02030504000101010101" pitchFamily="18" charset="-127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ctrTitle" sz="quarter"/>
          </p:nvPr>
        </p:nvSpPr>
        <p:spPr bwMode="white">
          <a:xfrm>
            <a:off x="3903134" y="1497013"/>
            <a:ext cx="8064500" cy="8636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7FD1CE8-21B7-416D-9C5A-A895B009523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black">
          <a:xfrm>
            <a:off x="527051" y="6661150"/>
            <a:ext cx="2844800" cy="152400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393BF930-2944-45E0-B590-AF15912BD2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4083051" y="6661150"/>
            <a:ext cx="3860800" cy="152400"/>
          </a:xfr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E2BF00C-2BDD-4574-8DFA-70433399D4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8915400" y="6661150"/>
            <a:ext cx="2844800" cy="152400"/>
          </a:xfrm>
        </p:spPr>
        <p:txBody>
          <a:bodyPr/>
          <a:lstStyle>
            <a:lvl1pPr algn="r">
              <a:defRPr sz="1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3746AC8-6C4C-4FBE-B2F9-B0CC03397E8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946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285FE9-1303-4C1C-9DDB-8B1D63E86E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62102E-151A-4462-B19E-3D08412337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49316E-EFBD-4EC4-9232-57E5DAD5BF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C8396-ADE0-4D19-A18F-0CF484B598D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1612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972552" y="333376"/>
            <a:ext cx="2787649" cy="59912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1" y="333376"/>
            <a:ext cx="8159751" cy="59912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3C9E2F-6E18-4B52-8280-CC40DAFFBD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763E6A-C0CD-4E81-AC16-EEB5D1C840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386BCE-D548-4908-A6A2-A0959C2DF1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0F22E-FDAE-4664-8A94-1901AE95979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0418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83267" y="333375"/>
            <a:ext cx="8401051" cy="60325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09601" y="1371600"/>
            <a:ext cx="5473700" cy="49530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86501" y="1371600"/>
            <a:ext cx="5473700" cy="49530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8C85F1-B0B5-4410-995C-6036FD02B2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79D60D-11EC-43B7-A6B1-CAA8AD2E38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99319A-BE0A-45F5-9E4F-49371D74B3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2A87-D255-4E8A-9F98-F291A117E8F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0828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A79E53-AE4D-4638-8101-2D59040A6E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19923B-82C2-43B5-A68A-D36BC77036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47F8C9-6A33-4696-8064-0F6A9EABF6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18D54-A5FE-4BAE-93BD-C8DC174310C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6032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BB1661-4774-4DEF-BEC3-D120A3FD75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385FCB-9CD6-4768-9343-3ADC50BF6C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128628-3BA2-4DBC-B908-DA75BDF7DD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E394C-1E03-4161-B023-0EA9ED4A38D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4108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371600"/>
            <a:ext cx="5473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86501" y="1371600"/>
            <a:ext cx="5473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3C0FFA-2087-440F-A2DF-8AC30BDEE3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E80C84-9893-4B02-8E47-C162AA822D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159702-DD1D-4631-9141-F0B97B01D3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C3E75-F537-416A-9A9D-5769EEF21E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837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8C687C2-0B9F-475C-9C20-BDF402607A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92BA0B4-68A7-46C0-ABC4-EC8D7608A5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193E28F-B1D1-488A-84AB-F33F3A3B41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0ACCF-69AB-4A34-A059-0133C2BE977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6940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8FAA4BC-30F3-4040-881A-7A4B971337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F4C8CB-DD3D-4C03-93EF-63E0673C00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95B19C-A280-4B3B-98BE-A9E44B4D6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8620E-BAD7-4324-A52D-1D838CE542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8569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4C69C34-7C20-4E46-A2B3-9B559CF1BE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52230A8-DBCF-4B50-B1E1-25512200DB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103B972-F960-4DFD-B642-E7A8DA717A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271D2-110D-44F7-90DD-7EB3A7BE0AA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8028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13080B-218E-4060-A8D2-5D4850E145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39284C-C4F8-4F2A-B23C-0D31BA67F4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E6A72E-80A8-4F6F-9B51-475D9A7A66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A2640-D2A8-4547-8BFB-1FB23C37428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6405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9909B8-D69C-4905-BD3F-888B040E0E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38546E-6AA6-430C-95C8-5F5E8137E3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947B48-1DA5-4DA0-9C88-E1C2533B14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8D4D7-387F-4634-8DED-DE28FEB2BC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6142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>
            <a:extLst>
              <a:ext uri="{FF2B5EF4-FFF2-40B4-BE49-F238E27FC236}">
                <a16:creationId xmlns:a16="http://schemas.microsoft.com/office/drawing/2014/main" id="{FE9F3087-9F3F-47EF-AB8B-9999546BC6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6033" y="6453188"/>
            <a:ext cx="335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Verdana" pitchFamily="34" charset="0"/>
                <a:ea typeface="굴림" charset="-127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6335E9CF-3720-4CA1-9024-B655A5E3567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24800" y="6453188"/>
            <a:ext cx="386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Verdana" pitchFamily="34" charset="0"/>
                <a:ea typeface="굴림" charset="-127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40C014E3-6FA8-42B5-BEF6-A23F2AE032D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68800" y="6453188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2D639CC-2A17-434D-9B6E-6EF277E4041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29" name="Rectangle 7">
            <a:extLst>
              <a:ext uri="{FF2B5EF4-FFF2-40B4-BE49-F238E27FC236}">
                <a16:creationId xmlns:a16="http://schemas.microsoft.com/office/drawing/2014/main" id="{A7A31DAE-889F-44A5-AF5F-657D167C2F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1150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30" name="Freeform 9">
            <a:extLst>
              <a:ext uri="{FF2B5EF4-FFF2-40B4-BE49-F238E27FC236}">
                <a16:creationId xmlns:a16="http://schemas.microsoft.com/office/drawing/2014/main" id="{DA037198-DB5C-42DD-9EC4-E2615C799D63}"/>
              </a:ext>
            </a:extLst>
          </p:cNvPr>
          <p:cNvSpPr>
            <a:spLocks/>
          </p:cNvSpPr>
          <p:nvPr/>
        </p:nvSpPr>
        <p:spPr bwMode="ltGray">
          <a:xfrm>
            <a:off x="1" y="981076"/>
            <a:ext cx="2832100" cy="288925"/>
          </a:xfrm>
          <a:custGeom>
            <a:avLst/>
            <a:gdLst>
              <a:gd name="T0" fmla="*/ 0 w 1338"/>
              <a:gd name="T1" fmla="*/ 0 h 182"/>
              <a:gd name="T2" fmla="*/ 2147483646 w 1338"/>
              <a:gd name="T3" fmla="*/ 0 h 182"/>
              <a:gd name="T4" fmla="*/ 2147483646 w 1338"/>
              <a:gd name="T5" fmla="*/ 2147483646 h 182"/>
              <a:gd name="T6" fmla="*/ 0 w 1338"/>
              <a:gd name="T7" fmla="*/ 2147483646 h 182"/>
              <a:gd name="T8" fmla="*/ 0 w 1338"/>
              <a:gd name="T9" fmla="*/ 0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8" h="182">
                <a:moveTo>
                  <a:pt x="0" y="0"/>
                </a:moveTo>
                <a:lnTo>
                  <a:pt x="1338" y="0"/>
                </a:lnTo>
                <a:lnTo>
                  <a:pt x="1138" y="182"/>
                </a:lnTo>
                <a:lnTo>
                  <a:pt x="0" y="1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31" name="Rectangle 10">
            <a:extLst>
              <a:ext uri="{FF2B5EF4-FFF2-40B4-BE49-F238E27FC236}">
                <a16:creationId xmlns:a16="http://schemas.microsoft.com/office/drawing/2014/main" id="{DF3136FF-A42E-40DB-AB8C-9CF12FCA2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583267" y="333375"/>
            <a:ext cx="8401051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휴먼모음T" pitchFamily="18" charset="-127"/>
          <a:ea typeface="휴먼모음T" pitchFamily="18" charset="-127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휴먼모음T" pitchFamily="18" charset="-127"/>
          <a:ea typeface="휴먼모음T" pitchFamily="18" charset="-127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휴먼모음T" pitchFamily="18" charset="-127"/>
          <a:ea typeface="휴먼모음T" pitchFamily="18" charset="-127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휴먼모음T" pitchFamily="18" charset="-127"/>
          <a:ea typeface="휴먼모음T" pitchFamily="18" charset="-127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휴먼모음T" pitchFamily="18" charset="-127"/>
          <a:ea typeface="휴먼모음T" pitchFamily="18" charset="-127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휴먼모음T" pitchFamily="18" charset="-127"/>
          <a:ea typeface="휴먼모음T" pitchFamily="18" charset="-127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휴먼모음T" pitchFamily="18" charset="-127"/>
          <a:ea typeface="휴먼모음T" pitchFamily="18" charset="-127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휴먼모음T" pitchFamily="18" charset="-127"/>
          <a:ea typeface="휴먼모음T" pitchFamily="18" charset="-127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l"/>
        <a:defRPr sz="28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5136EA6-C8A8-4CB4-BCF2-20DAC39633E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9</a:t>
            </a:r>
            <a:r>
              <a:rPr lang="ko-KR" altLang="en-US" dirty="0"/>
              <a:t>장</a:t>
            </a:r>
            <a:r>
              <a:rPr lang="en-US" altLang="ko-KR" dirty="0"/>
              <a:t>. </a:t>
            </a:r>
            <a:r>
              <a:rPr lang="ko-KR" altLang="en-US" dirty="0"/>
              <a:t>추정과 가설검정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5C509D5-2AA9-4A11-9990-21DF1014A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2" y="2360613"/>
            <a:ext cx="12192000" cy="4497387"/>
          </a:xfrm>
          <a:prstGeom prst="rect">
            <a:avLst/>
          </a:prstGeom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AEC883E2-3901-4595-B277-5A46AEF22F9A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0056440" y="4183230"/>
            <a:ext cx="1584772" cy="426076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marL="0" indent="0" algn="r" eaLnBrk="1" hangingPunct="1">
              <a:buNone/>
            </a:pPr>
            <a:r>
              <a:rPr lang="ko-KR" altLang="en-US" b="1">
                <a:solidFill>
                  <a:schemeClr val="tx1"/>
                </a:solidFill>
                <a:latin typeface="+mn-ea"/>
              </a:rPr>
              <a:t>이 기 훈</a:t>
            </a:r>
            <a:endParaRPr lang="en-US" altLang="ko-KR" b="1" dirty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755EF77-8731-4942-B255-665A0CF7F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84701" y="404813"/>
            <a:ext cx="5256213" cy="576262"/>
          </a:xfrm>
        </p:spPr>
        <p:txBody>
          <a:bodyPr/>
          <a:lstStyle/>
          <a:p>
            <a:pPr eaLnBrk="1" hangingPunct="1"/>
            <a:r>
              <a:rPr lang="ko-KR" altLang="en-US" sz="2800"/>
              <a:t>유의수준과 신뢰도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45C9F799-CC7F-4B89-A5E0-879CD31438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48075" y="1196976"/>
            <a:ext cx="5626100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/>
              <a:t>유의수준 </a:t>
            </a:r>
            <a:r>
              <a:rPr lang="en-US" altLang="ko-KR"/>
              <a:t>Significance level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/>
              <a:t>구간추정이 틀릴 확률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ko-KR" altLang="en-US"/>
          </a:p>
          <a:p>
            <a:pPr eaLnBrk="1" hangingPunct="1">
              <a:lnSpc>
                <a:spcPct val="90000"/>
              </a:lnSpc>
            </a:pPr>
            <a:r>
              <a:rPr lang="en-US" altLang="ko-KR"/>
              <a:t>Confidence level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ko-KR"/>
              <a:t>  </a:t>
            </a:r>
            <a:r>
              <a:rPr lang="ko-KR" altLang="en-US"/>
              <a:t>신뢰도</a:t>
            </a:r>
            <a:r>
              <a:rPr lang="en-US" altLang="ko-KR"/>
              <a:t>= 1-</a:t>
            </a:r>
            <a:r>
              <a:rPr lang="ko-KR" altLang="en-US"/>
              <a:t>유의수준</a:t>
            </a:r>
          </a:p>
          <a:p>
            <a:pPr eaLnBrk="1" hangingPunct="1">
              <a:lnSpc>
                <a:spcPct val="90000"/>
              </a:lnSpc>
            </a:pPr>
            <a:endParaRPr lang="ko-KR" altLang="en-US"/>
          </a:p>
          <a:p>
            <a:pPr eaLnBrk="1" hangingPunct="1">
              <a:lnSpc>
                <a:spcPct val="90000"/>
              </a:lnSpc>
            </a:pPr>
            <a:r>
              <a:rPr lang="ko-KR" altLang="en-US"/>
              <a:t>주로 사용하는 유의수준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/>
              <a:t>5%, 10%, 1%</a:t>
            </a:r>
          </a:p>
          <a:p>
            <a:pPr lvl="1" eaLnBrk="1" hangingPunct="1">
              <a:lnSpc>
                <a:spcPct val="90000"/>
              </a:lnSpc>
            </a:pPr>
            <a:endParaRPr lang="en-US" altLang="ko-KR"/>
          </a:p>
          <a:p>
            <a:pPr eaLnBrk="1" hangingPunct="1">
              <a:lnSpc>
                <a:spcPct val="90000"/>
              </a:lnSpc>
            </a:pPr>
            <a:r>
              <a:rPr lang="ko-KR" altLang="en-US"/>
              <a:t>주로 사용하는 신뢰도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/>
              <a:t>95%, 90%, 99%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E81428E-0F32-4517-8715-2BB459308A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40238" y="260351"/>
            <a:ext cx="4546600" cy="849313"/>
          </a:xfrm>
        </p:spPr>
        <p:txBody>
          <a:bodyPr/>
          <a:lstStyle/>
          <a:p>
            <a:pPr eaLnBrk="1" hangingPunct="1"/>
            <a:r>
              <a:rPr lang="ko-KR" altLang="en-US"/>
              <a:t>신뢰구간의 특징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D63F594D-A798-4AB0-93BD-A5F41625C1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03614" y="1268414"/>
            <a:ext cx="7056882" cy="4784725"/>
          </a:xfrm>
        </p:spPr>
        <p:txBody>
          <a:bodyPr/>
          <a:lstStyle/>
          <a:p>
            <a:pPr eaLnBrk="1" hangingPunct="1"/>
            <a:r>
              <a:rPr lang="ko-KR" altLang="en-US" dirty="0"/>
              <a:t>표본수가 많아지면</a:t>
            </a:r>
            <a:r>
              <a:rPr lang="en-US" altLang="ko-KR" dirty="0"/>
              <a:t>?</a:t>
            </a:r>
          </a:p>
          <a:p>
            <a:pPr lvl="1" eaLnBrk="1" hangingPunct="1"/>
            <a:r>
              <a:rPr lang="ko-KR" altLang="en-US" dirty="0">
                <a:latin typeface="Times New Roman" panose="02020603050405020304" pitchFamily="18" charset="0"/>
              </a:rPr>
              <a:t>신뢰구간의 너비는 좁아진다</a:t>
            </a:r>
          </a:p>
          <a:p>
            <a:pPr eaLnBrk="1" hangingPunct="1"/>
            <a:endParaRPr lang="ko-KR" altLang="en-US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ko-KR" altLang="en-US" dirty="0"/>
              <a:t>신뢰도가 높아지면</a:t>
            </a:r>
          </a:p>
          <a:p>
            <a:pPr lvl="1" eaLnBrk="1" hangingPunct="1"/>
            <a:r>
              <a:rPr lang="ko-KR" altLang="en-US" dirty="0"/>
              <a:t>신뢰구간의 너비는 넓어진다</a:t>
            </a:r>
          </a:p>
          <a:p>
            <a:pPr eaLnBrk="1" hangingPunct="1"/>
            <a:endParaRPr lang="ko-KR" altLang="en-US" dirty="0"/>
          </a:p>
          <a:p>
            <a:pPr eaLnBrk="1" hangingPunct="1"/>
            <a:r>
              <a:rPr lang="ko-KR" altLang="en-US" dirty="0"/>
              <a:t>고정된 신뢰도에서 신뢰구간을 좁히려면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ko-KR" dirty="0"/>
              <a:t>- </a:t>
            </a:r>
            <a:r>
              <a:rPr lang="ko-KR" altLang="en-US" dirty="0" err="1"/>
              <a:t>표본수를</a:t>
            </a:r>
            <a:r>
              <a:rPr lang="ko-KR" altLang="en-US" dirty="0"/>
              <a:t> 많이 뽑아준다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4C21CDB-0D5C-4950-848F-7B8D65B8DB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9" y="692150"/>
            <a:ext cx="2746375" cy="2305050"/>
          </a:xfrm>
        </p:spPr>
        <p:txBody>
          <a:bodyPr/>
          <a:lstStyle/>
          <a:p>
            <a:pPr eaLnBrk="1" hangingPunct="1"/>
            <a:r>
              <a:rPr lang="ko-KR" altLang="en-US" sz="4400"/>
              <a:t>가설검정</a:t>
            </a:r>
            <a:br>
              <a:rPr lang="ko-KR" altLang="en-US" sz="4400"/>
            </a:br>
            <a:r>
              <a:rPr lang="ko-KR" altLang="en-US" sz="4400"/>
              <a:t>假說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4FC19DE-A8D1-4990-8339-BFA06A9AAD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25976" y="765176"/>
            <a:ext cx="6798616" cy="5006975"/>
          </a:xfrm>
        </p:spPr>
        <p:txBody>
          <a:bodyPr/>
          <a:lstStyle/>
          <a:p>
            <a:pPr eaLnBrk="1" hangingPunct="1"/>
            <a:r>
              <a:rPr lang="ko-KR" altLang="en-US" sz="3600" dirty="0"/>
              <a:t>가설</a:t>
            </a:r>
          </a:p>
          <a:p>
            <a:pPr lvl="1" eaLnBrk="1" hangingPunct="1"/>
            <a:r>
              <a:rPr lang="ko-KR" altLang="en-US" sz="3200" dirty="0"/>
              <a:t>두개 이상의 변수 또는 </a:t>
            </a:r>
            <a:r>
              <a:rPr lang="ko-KR" altLang="en-US" sz="3200" dirty="0" err="1"/>
              <a:t>현상간의</a:t>
            </a:r>
            <a:r>
              <a:rPr lang="ko-KR" altLang="en-US" sz="3200" dirty="0"/>
              <a:t> 관계를 검정가능한 형태로 서술한 문장</a:t>
            </a:r>
          </a:p>
          <a:p>
            <a:pPr eaLnBrk="1" hangingPunct="1"/>
            <a:endParaRPr lang="ko-KR" altLang="en-US" sz="3600" dirty="0"/>
          </a:p>
          <a:p>
            <a:pPr eaLnBrk="1" hangingPunct="1"/>
            <a:r>
              <a:rPr lang="ko-KR" altLang="en-US" sz="3600" dirty="0" err="1"/>
              <a:t>추정값을</a:t>
            </a:r>
            <a:r>
              <a:rPr lang="ko-KR" altLang="en-US" sz="3600" dirty="0"/>
              <a:t> 통해 </a:t>
            </a:r>
            <a:r>
              <a:rPr lang="ko-KR" altLang="en-US" sz="3600" dirty="0" err="1"/>
              <a:t>모수의</a:t>
            </a:r>
            <a:r>
              <a:rPr lang="ko-KR" altLang="en-US" sz="3600" dirty="0"/>
              <a:t> 값에 대한 판단</a:t>
            </a:r>
          </a:p>
        </p:txBody>
      </p:sp>
      <p:sp>
        <p:nvSpPr>
          <p:cNvPr id="19460" name="Oval 4">
            <a:extLst>
              <a:ext uri="{FF2B5EF4-FFF2-40B4-BE49-F238E27FC236}">
                <a16:creationId xmlns:a16="http://schemas.microsoft.com/office/drawing/2014/main" id="{33CDE0F0-906A-4968-9FB8-E62AE697F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260350"/>
            <a:ext cx="3168650" cy="3168650"/>
          </a:xfrm>
          <a:prstGeom prst="ellipse">
            <a:avLst/>
          </a:prstGeom>
          <a:noFill/>
          <a:ln w="57150">
            <a:solidFill>
              <a:srgbClr val="FF0000">
                <a:alpha val="45097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C2814B2-31E1-458C-8C6A-2BD666A398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651" y="1268414"/>
            <a:ext cx="2530475" cy="2649537"/>
          </a:xfrm>
        </p:spPr>
        <p:txBody>
          <a:bodyPr/>
          <a:lstStyle/>
          <a:p>
            <a:pPr eaLnBrk="1" hangingPunct="1"/>
            <a:r>
              <a:rPr lang="ko-KR" altLang="en-US" sz="4000"/>
              <a:t>두 가지</a:t>
            </a:r>
            <a:br>
              <a:rPr lang="ko-KR" altLang="en-US" sz="4000"/>
            </a:br>
            <a:r>
              <a:rPr lang="ko-KR" altLang="en-US" sz="4000"/>
              <a:t>주장을</a:t>
            </a:r>
            <a:br>
              <a:rPr lang="ko-KR" altLang="en-US" sz="4000"/>
            </a:br>
            <a:r>
              <a:rPr lang="ko-KR" altLang="en-US" sz="4000"/>
              <a:t>가설로 </a:t>
            </a:r>
            <a:br>
              <a:rPr lang="ko-KR" altLang="en-US" sz="4000"/>
            </a:br>
            <a:r>
              <a:rPr lang="ko-KR" altLang="en-US" sz="4000"/>
              <a:t>표현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0A2B51F-EC27-424B-A123-C57CCD1145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11676" y="260350"/>
            <a:ext cx="5616575" cy="5327650"/>
          </a:xfrm>
        </p:spPr>
        <p:txBody>
          <a:bodyPr/>
          <a:lstStyle/>
          <a:p>
            <a:pPr eaLnBrk="1" hangingPunct="1"/>
            <a:r>
              <a:rPr lang="ko-KR" altLang="en-US" sz="3200"/>
              <a:t>귀무가설 </a:t>
            </a:r>
            <a:r>
              <a:rPr lang="en-US" altLang="ko-KR" sz="3200"/>
              <a:t>H</a:t>
            </a:r>
            <a:r>
              <a:rPr lang="en-US" altLang="ko-KR" sz="3200" baseline="-25000"/>
              <a:t>0</a:t>
            </a:r>
          </a:p>
          <a:p>
            <a:pPr lvl="1" eaLnBrk="1" hangingPunct="1"/>
            <a:r>
              <a:rPr lang="ko-KR" altLang="en-US" sz="2800"/>
              <a:t>기존의 사실</a:t>
            </a:r>
          </a:p>
          <a:p>
            <a:pPr lvl="1" eaLnBrk="1" hangingPunct="1"/>
            <a:r>
              <a:rPr lang="ko-KR" altLang="en-US" sz="2800"/>
              <a:t>실험전에 인정하는 보수적 주장</a:t>
            </a:r>
          </a:p>
          <a:p>
            <a:pPr lvl="1" eaLnBrk="1" hangingPunct="1"/>
            <a:r>
              <a:rPr lang="ko-KR" altLang="en-US" sz="2800"/>
              <a:t>차이없다</a:t>
            </a:r>
            <a:r>
              <a:rPr lang="en-US" altLang="ko-KR" sz="2800"/>
              <a:t>, </a:t>
            </a:r>
            <a:r>
              <a:rPr lang="ko-KR" altLang="en-US" sz="2800"/>
              <a:t>효과없다</a:t>
            </a:r>
            <a:r>
              <a:rPr lang="en-US" altLang="ko-KR" sz="2800"/>
              <a:t>, 0</a:t>
            </a:r>
            <a:r>
              <a:rPr lang="ko-KR" altLang="en-US" sz="2800"/>
              <a:t>이다</a:t>
            </a:r>
          </a:p>
          <a:p>
            <a:pPr lvl="1" eaLnBrk="1" hangingPunct="1"/>
            <a:endParaRPr lang="ko-KR" altLang="en-US" sz="2800"/>
          </a:p>
          <a:p>
            <a:pPr eaLnBrk="1" hangingPunct="1"/>
            <a:r>
              <a:rPr lang="ko-KR" altLang="en-US" sz="3200"/>
              <a:t>대립가설 </a:t>
            </a:r>
            <a:r>
              <a:rPr lang="en-US" altLang="ko-KR" sz="3200"/>
              <a:t>H</a:t>
            </a:r>
            <a:r>
              <a:rPr lang="en-US" altLang="ko-KR" sz="3200" baseline="-25000"/>
              <a:t>1</a:t>
            </a:r>
          </a:p>
          <a:p>
            <a:pPr lvl="1" eaLnBrk="1" hangingPunct="1"/>
            <a:r>
              <a:rPr lang="ko-KR" altLang="en-US" sz="2800"/>
              <a:t>입증하고자 하는 사실</a:t>
            </a:r>
          </a:p>
          <a:p>
            <a:pPr lvl="1" eaLnBrk="1" hangingPunct="1"/>
            <a:r>
              <a:rPr lang="ko-KR" altLang="en-US" sz="2800"/>
              <a:t>적극적 주장</a:t>
            </a:r>
          </a:p>
          <a:p>
            <a:pPr lvl="1" eaLnBrk="1" hangingPunct="1"/>
            <a:r>
              <a:rPr lang="ko-KR" altLang="en-US" sz="2800"/>
              <a:t>차이있다</a:t>
            </a:r>
            <a:r>
              <a:rPr lang="en-US" altLang="ko-KR" sz="2800"/>
              <a:t>, </a:t>
            </a:r>
            <a:r>
              <a:rPr lang="ko-KR" altLang="en-US" sz="2800"/>
              <a:t>효과있다</a:t>
            </a:r>
            <a:r>
              <a:rPr lang="en-US" altLang="ko-KR" sz="2800"/>
              <a:t>, 0</a:t>
            </a:r>
            <a:r>
              <a:rPr lang="ko-KR" altLang="en-US" sz="2800"/>
              <a:t>이 아니다</a:t>
            </a:r>
          </a:p>
        </p:txBody>
      </p:sp>
      <p:sp>
        <p:nvSpPr>
          <p:cNvPr id="20484" name="Oval 4">
            <a:extLst>
              <a:ext uri="{FF2B5EF4-FFF2-40B4-BE49-F238E27FC236}">
                <a16:creationId xmlns:a16="http://schemas.microsoft.com/office/drawing/2014/main" id="{A81EA61D-5941-42A1-8EBF-F1590AE0D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8408" y="548481"/>
            <a:ext cx="5761038" cy="5761038"/>
          </a:xfrm>
          <a:prstGeom prst="ellipse">
            <a:avLst/>
          </a:prstGeom>
          <a:noFill/>
          <a:ln w="57150">
            <a:solidFill>
              <a:schemeClr val="accent2">
                <a:alpha val="45097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13F3AEC-2C96-4724-8BAA-88CDEFCE9A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981076"/>
            <a:ext cx="2303462" cy="2663825"/>
          </a:xfrm>
        </p:spPr>
        <p:txBody>
          <a:bodyPr/>
          <a:lstStyle/>
          <a:p>
            <a:pPr eaLnBrk="1" hangingPunct="1"/>
            <a:r>
              <a:rPr lang="ko-KR" altLang="en-US" sz="4000"/>
              <a:t>최종</a:t>
            </a:r>
            <a:br>
              <a:rPr lang="ko-KR" altLang="en-US" sz="4000"/>
            </a:br>
            <a:r>
              <a:rPr lang="ko-KR" altLang="en-US" sz="4000"/>
              <a:t>판단의</a:t>
            </a:r>
            <a:br>
              <a:rPr lang="ko-KR" altLang="en-US" sz="4000"/>
            </a:br>
            <a:r>
              <a:rPr lang="ko-KR" altLang="en-US" sz="4000"/>
              <a:t>형태는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CE263E0-0CDE-4699-9AF5-2268844B3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72039" y="1341438"/>
            <a:ext cx="4840287" cy="4527550"/>
          </a:xfrm>
        </p:spPr>
        <p:txBody>
          <a:bodyPr/>
          <a:lstStyle/>
          <a:p>
            <a:pPr eaLnBrk="1" hangingPunct="1"/>
            <a:r>
              <a:rPr lang="ko-KR" altLang="en-US" sz="3600"/>
              <a:t>둘 중에 하나</a:t>
            </a:r>
          </a:p>
          <a:p>
            <a:pPr eaLnBrk="1" hangingPunct="1"/>
            <a:endParaRPr lang="ko-KR" altLang="en-US" sz="3600"/>
          </a:p>
          <a:p>
            <a:pPr eaLnBrk="1" hangingPunct="1"/>
            <a:r>
              <a:rPr lang="ko-KR" altLang="en-US" sz="3600"/>
              <a:t>남녀간 차이가 있다</a:t>
            </a:r>
          </a:p>
          <a:p>
            <a:pPr eaLnBrk="1" hangingPunct="1"/>
            <a:r>
              <a:rPr lang="ko-KR" altLang="en-US" sz="3600"/>
              <a:t>남녀간 차이가 없다</a:t>
            </a:r>
          </a:p>
          <a:p>
            <a:pPr eaLnBrk="1" hangingPunct="1"/>
            <a:endParaRPr lang="ko-KR" altLang="en-US" sz="3600"/>
          </a:p>
          <a:p>
            <a:pPr eaLnBrk="1" hangingPunct="1"/>
            <a:r>
              <a:rPr lang="en-US" altLang="ko-KR" sz="3200"/>
              <a:t>H</a:t>
            </a:r>
            <a:r>
              <a:rPr lang="en-US" altLang="ko-KR" sz="3200" baseline="-25000"/>
              <a:t>0 </a:t>
            </a:r>
            <a:r>
              <a:rPr lang="ko-KR" altLang="en-US" sz="3600"/>
              <a:t>기각 </a:t>
            </a:r>
            <a:r>
              <a:rPr lang="en-US" altLang="ko-KR" sz="3600"/>
              <a:t>or </a:t>
            </a:r>
            <a:r>
              <a:rPr lang="en-US" altLang="ko-KR" sz="3200"/>
              <a:t>H</a:t>
            </a:r>
            <a:r>
              <a:rPr lang="en-US" altLang="ko-KR" sz="3200" baseline="-25000"/>
              <a:t>0 </a:t>
            </a:r>
            <a:r>
              <a:rPr lang="ko-KR" altLang="en-US" sz="3600"/>
              <a:t>채택</a:t>
            </a:r>
          </a:p>
        </p:txBody>
      </p:sp>
      <p:sp>
        <p:nvSpPr>
          <p:cNvPr id="21508" name="Oval 4">
            <a:extLst>
              <a:ext uri="{FF2B5EF4-FFF2-40B4-BE49-F238E27FC236}">
                <a16:creationId xmlns:a16="http://schemas.microsoft.com/office/drawing/2014/main" id="{466871C1-7A8B-40A8-AB0A-112667EC3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326" y="724694"/>
            <a:ext cx="5761038" cy="5761038"/>
          </a:xfrm>
          <a:prstGeom prst="ellipse">
            <a:avLst/>
          </a:prstGeom>
          <a:noFill/>
          <a:ln w="57150">
            <a:solidFill>
              <a:srgbClr val="66FF33">
                <a:alpha val="45097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F3653DC-53C4-4834-B17D-B020E9B17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40014" y="549275"/>
            <a:ext cx="2459037" cy="3009900"/>
          </a:xfrm>
        </p:spPr>
        <p:txBody>
          <a:bodyPr/>
          <a:lstStyle/>
          <a:p>
            <a:pPr eaLnBrk="1" hangingPunct="1"/>
            <a:r>
              <a:rPr lang="ko-KR" altLang="en-US" sz="4000"/>
              <a:t>판단의 </a:t>
            </a:r>
            <a:br>
              <a:rPr lang="ko-KR" altLang="en-US" sz="4000"/>
            </a:br>
            <a:r>
              <a:rPr lang="ko-KR" altLang="en-US" sz="4000"/>
              <a:t>무게중심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3B2BCCA-C1AE-4D14-9C89-AAF1645633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72039" y="1408113"/>
            <a:ext cx="5106987" cy="4495800"/>
          </a:xfrm>
        </p:spPr>
        <p:txBody>
          <a:bodyPr/>
          <a:lstStyle/>
          <a:p>
            <a:pPr eaLnBrk="1" hangingPunct="1"/>
            <a:r>
              <a:rPr lang="ko-KR" altLang="en-US" sz="3600"/>
              <a:t>귀무가설</a:t>
            </a:r>
          </a:p>
          <a:p>
            <a:pPr lvl="1" eaLnBrk="1" hangingPunct="1"/>
            <a:r>
              <a:rPr lang="ko-KR" altLang="en-US" sz="3200"/>
              <a:t>보수적으로 귀무가설이 옳다고 보고</a:t>
            </a:r>
          </a:p>
          <a:p>
            <a:pPr lvl="1" eaLnBrk="1" hangingPunct="1"/>
            <a:r>
              <a:rPr lang="ko-KR" altLang="en-US" sz="3200"/>
              <a:t>이에서 많이 벗어나야 대립가설이 맞다라고 본다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3F8F8F6-E7C0-4DB4-9658-3991CEF1F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9" y="692150"/>
            <a:ext cx="2027237" cy="2217738"/>
          </a:xfrm>
        </p:spPr>
        <p:txBody>
          <a:bodyPr/>
          <a:lstStyle/>
          <a:p>
            <a:pPr eaLnBrk="1" hangingPunct="1"/>
            <a:r>
              <a:rPr lang="ko-KR" altLang="en-US"/>
              <a:t>예를</a:t>
            </a:r>
            <a:br>
              <a:rPr lang="ko-KR" altLang="en-US"/>
            </a:br>
            <a:r>
              <a:rPr lang="ko-KR" altLang="en-US"/>
              <a:t>들어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76F15EF-D3C2-48E4-948A-B2D255B48B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24339" y="692151"/>
            <a:ext cx="6192837" cy="5434013"/>
          </a:xfrm>
        </p:spPr>
        <p:txBody>
          <a:bodyPr/>
          <a:lstStyle/>
          <a:p>
            <a:pPr eaLnBrk="1" hangingPunct="1"/>
            <a:r>
              <a:rPr lang="ko-KR" altLang="en-US" sz="3200"/>
              <a:t>어떤 집단의 </a:t>
            </a:r>
            <a:r>
              <a:rPr lang="en-US" altLang="ko-KR" sz="3200"/>
              <a:t>IQ</a:t>
            </a:r>
            <a:r>
              <a:rPr lang="ko-KR" altLang="en-US" sz="3200"/>
              <a:t>가 일반인</a:t>
            </a:r>
            <a:r>
              <a:rPr lang="en-US" altLang="ko-KR" sz="3200"/>
              <a:t>(105)</a:t>
            </a:r>
            <a:r>
              <a:rPr lang="ko-KR" altLang="en-US" sz="3200"/>
              <a:t>보다 높은지 알고싶다</a:t>
            </a:r>
          </a:p>
          <a:p>
            <a:pPr eaLnBrk="1" hangingPunct="1"/>
            <a:endParaRPr lang="ko-KR" altLang="en-US" sz="3200"/>
          </a:p>
          <a:p>
            <a:pPr eaLnBrk="1" hangingPunct="1"/>
            <a:r>
              <a:rPr lang="ko-KR" altLang="en-US" sz="3200"/>
              <a:t>그 집단에서 </a:t>
            </a:r>
            <a:r>
              <a:rPr lang="en-US" altLang="ko-KR" sz="3200"/>
              <a:t>50</a:t>
            </a:r>
            <a:r>
              <a:rPr lang="ko-KR" altLang="en-US" sz="3200"/>
              <a:t>명을 뽑아 </a:t>
            </a:r>
            <a:r>
              <a:rPr lang="en-US" altLang="ko-KR" sz="3200"/>
              <a:t>IQ </a:t>
            </a:r>
            <a:r>
              <a:rPr lang="ko-KR" altLang="en-US" sz="3200"/>
              <a:t>검사</a:t>
            </a:r>
          </a:p>
          <a:p>
            <a:pPr eaLnBrk="1" hangingPunct="1"/>
            <a:endParaRPr lang="ko-KR" altLang="en-US" sz="3200"/>
          </a:p>
          <a:p>
            <a:pPr eaLnBrk="1" hangingPunct="1"/>
            <a:r>
              <a:rPr lang="ko-KR" altLang="en-US" sz="3200"/>
              <a:t>표본평균이 </a:t>
            </a:r>
            <a:r>
              <a:rPr lang="en-US" altLang="ko-KR" sz="3200"/>
              <a:t>107</a:t>
            </a:r>
            <a:r>
              <a:rPr lang="ko-KR" altLang="en-US" sz="3200"/>
              <a:t>이 나왔다</a:t>
            </a:r>
          </a:p>
          <a:p>
            <a:pPr eaLnBrk="1" hangingPunct="1"/>
            <a:endParaRPr lang="ko-KR" altLang="en-US" sz="3200"/>
          </a:p>
          <a:p>
            <a:pPr eaLnBrk="1" hangingPunct="1"/>
            <a:r>
              <a:rPr lang="ko-KR" altLang="en-US" sz="3200"/>
              <a:t>당신의 판단은</a:t>
            </a:r>
            <a:r>
              <a:rPr lang="en-US" altLang="ko-KR" sz="3200"/>
              <a:t>?</a:t>
            </a:r>
          </a:p>
        </p:txBody>
      </p:sp>
      <p:sp>
        <p:nvSpPr>
          <p:cNvPr id="23556" name="Oval 4">
            <a:extLst>
              <a:ext uri="{FF2B5EF4-FFF2-40B4-BE49-F238E27FC236}">
                <a16:creationId xmlns:a16="http://schemas.microsoft.com/office/drawing/2014/main" id="{401CCD9A-A213-49B7-89C5-21EA50A32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688" y="188640"/>
            <a:ext cx="5761038" cy="5761038"/>
          </a:xfrm>
          <a:prstGeom prst="ellipse">
            <a:avLst/>
          </a:prstGeom>
          <a:noFill/>
          <a:ln w="57150">
            <a:solidFill>
              <a:srgbClr val="FFFF00">
                <a:alpha val="45097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4">
            <a:extLst>
              <a:ext uri="{FF2B5EF4-FFF2-40B4-BE49-F238E27FC236}">
                <a16:creationId xmlns:a16="http://schemas.microsoft.com/office/drawing/2014/main" id="{657DAB4C-F4C4-427D-89C5-DCADFFE08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5" y="765175"/>
            <a:ext cx="5761038" cy="5761038"/>
          </a:xfrm>
          <a:prstGeom prst="ellipse">
            <a:avLst/>
          </a:prstGeom>
          <a:solidFill>
            <a:srgbClr val="66FF33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CCC47342-0817-4638-A1C1-3B2F5353F6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274639"/>
            <a:ext cx="2530475" cy="3082925"/>
          </a:xfrm>
        </p:spPr>
        <p:txBody>
          <a:bodyPr/>
          <a:lstStyle/>
          <a:p>
            <a:pPr eaLnBrk="1" hangingPunct="1"/>
            <a:r>
              <a:rPr lang="ko-KR" altLang="en-US"/>
              <a:t>가설부터 </a:t>
            </a:r>
            <a:br>
              <a:rPr lang="ko-KR" altLang="en-US"/>
            </a:br>
            <a:r>
              <a:rPr lang="ko-KR" altLang="en-US"/>
              <a:t>세워보자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154A05B-2E0E-43BE-83CD-5873DF9E3F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95800" y="1163637"/>
            <a:ext cx="5338762" cy="4929188"/>
          </a:xfrm>
        </p:spPr>
        <p:txBody>
          <a:bodyPr/>
          <a:lstStyle/>
          <a:p>
            <a:pPr eaLnBrk="1" hangingPunct="1"/>
            <a:r>
              <a:rPr lang="en-US" altLang="ko-KR" sz="3200"/>
              <a:t>H</a:t>
            </a:r>
            <a:r>
              <a:rPr lang="en-US" altLang="ko-KR" sz="3200" baseline="-25000"/>
              <a:t>0</a:t>
            </a:r>
            <a:r>
              <a:rPr lang="en-US" altLang="ko-KR" sz="3200"/>
              <a:t>: </a:t>
            </a:r>
            <a:r>
              <a:rPr lang="ko-KR" altLang="en-US" sz="3200"/>
              <a:t>평균이 </a:t>
            </a:r>
            <a:r>
              <a:rPr lang="en-US" altLang="ko-KR" sz="3200"/>
              <a:t>105</a:t>
            </a:r>
            <a:r>
              <a:rPr lang="ko-KR" altLang="en-US" sz="3200"/>
              <a:t>이다</a:t>
            </a:r>
          </a:p>
          <a:p>
            <a:pPr eaLnBrk="1" hangingPunct="1"/>
            <a:endParaRPr lang="ko-KR" altLang="en-US" sz="3200"/>
          </a:p>
          <a:p>
            <a:pPr eaLnBrk="1" hangingPunct="1"/>
            <a:r>
              <a:rPr lang="en-US" altLang="ko-KR" sz="3200"/>
              <a:t>H</a:t>
            </a:r>
            <a:r>
              <a:rPr lang="en-US" altLang="ko-KR" sz="3200" baseline="-25000"/>
              <a:t>1</a:t>
            </a:r>
            <a:r>
              <a:rPr lang="en-US" altLang="ko-KR" sz="3200"/>
              <a:t>: </a:t>
            </a:r>
            <a:r>
              <a:rPr lang="ko-KR" altLang="en-US" sz="3200"/>
              <a:t>평균이 </a:t>
            </a:r>
            <a:r>
              <a:rPr lang="en-US" altLang="ko-KR" sz="3200"/>
              <a:t>105</a:t>
            </a:r>
            <a:r>
              <a:rPr lang="ko-KR" altLang="en-US" sz="3200"/>
              <a:t>보다 높다</a:t>
            </a:r>
          </a:p>
          <a:p>
            <a:pPr eaLnBrk="1" hangingPunct="1"/>
            <a:r>
              <a:rPr lang="en-US" altLang="ko-KR" sz="3200"/>
              <a:t>(</a:t>
            </a:r>
            <a:r>
              <a:rPr lang="ko-KR" altLang="en-US" sz="3200"/>
              <a:t>단측검정</a:t>
            </a:r>
            <a:r>
              <a:rPr lang="en-US" altLang="ko-KR" sz="3200"/>
              <a:t>)</a:t>
            </a:r>
          </a:p>
          <a:p>
            <a:pPr eaLnBrk="1" hangingPunct="1"/>
            <a:endParaRPr lang="en-US" altLang="ko-KR" sz="32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ko-KR" altLang="en-US" sz="3200"/>
              <a:t>또는</a:t>
            </a:r>
          </a:p>
          <a:p>
            <a:pPr eaLnBrk="1" hangingPunct="1"/>
            <a:r>
              <a:rPr lang="en-US" altLang="ko-KR" sz="3200"/>
              <a:t>H</a:t>
            </a:r>
            <a:r>
              <a:rPr lang="en-US" altLang="ko-KR" sz="3200" baseline="-25000"/>
              <a:t>1</a:t>
            </a:r>
            <a:r>
              <a:rPr lang="en-US" altLang="ko-KR" sz="3200"/>
              <a:t>: </a:t>
            </a:r>
            <a:r>
              <a:rPr lang="ko-KR" altLang="en-US" sz="3200"/>
              <a:t>평균이 </a:t>
            </a:r>
            <a:r>
              <a:rPr lang="en-US" altLang="ko-KR" sz="3200"/>
              <a:t>105</a:t>
            </a:r>
            <a:r>
              <a:rPr lang="ko-KR" altLang="en-US" sz="3200"/>
              <a:t>가 아니다</a:t>
            </a:r>
          </a:p>
          <a:p>
            <a:pPr eaLnBrk="1" hangingPunct="1"/>
            <a:r>
              <a:rPr lang="en-US" altLang="ko-KR" sz="3200"/>
              <a:t>(</a:t>
            </a:r>
            <a:r>
              <a:rPr lang="ko-KR" altLang="en-US" sz="3200"/>
              <a:t>양측검정</a:t>
            </a:r>
            <a:r>
              <a:rPr lang="en-US" altLang="ko-KR" sz="32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12">
            <a:extLst>
              <a:ext uri="{FF2B5EF4-FFF2-40B4-BE49-F238E27FC236}">
                <a16:creationId xmlns:a16="http://schemas.microsoft.com/office/drawing/2014/main" id="{F689F911-AE4D-417D-ADCD-7A1867E22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404814"/>
            <a:ext cx="3311525" cy="3311525"/>
          </a:xfrm>
          <a:prstGeom prst="ellipse">
            <a:avLst/>
          </a:prstGeom>
          <a:solidFill>
            <a:srgbClr val="FFFF00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DE444EB8-64EB-48DB-8835-10519478FC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4" y="692151"/>
            <a:ext cx="3024187" cy="2867025"/>
          </a:xfrm>
        </p:spPr>
        <p:txBody>
          <a:bodyPr/>
          <a:lstStyle/>
          <a:p>
            <a:pPr eaLnBrk="1" hangingPunct="1"/>
            <a:r>
              <a:rPr lang="ko-KR" altLang="en-US"/>
              <a:t>무얼 </a:t>
            </a:r>
            <a:br>
              <a:rPr lang="ko-KR" altLang="en-US"/>
            </a:br>
            <a:r>
              <a:rPr lang="ko-KR" altLang="en-US"/>
              <a:t>중심으로 </a:t>
            </a:r>
            <a:br>
              <a:rPr lang="ko-KR" altLang="en-US"/>
            </a:br>
            <a:r>
              <a:rPr lang="ko-KR" altLang="en-US"/>
              <a:t>생각한다고</a:t>
            </a:r>
            <a:r>
              <a:rPr lang="en-US" altLang="ko-KR"/>
              <a:t>??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B411E99-6B3C-483E-9475-5CA0E16D0A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43476" y="908050"/>
            <a:ext cx="4608513" cy="21605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ko-KR" sz="3600"/>
              <a:t>H</a:t>
            </a:r>
            <a:r>
              <a:rPr lang="en-US" altLang="ko-KR" sz="3600" baseline="-25000"/>
              <a:t>0</a:t>
            </a:r>
            <a:r>
              <a:rPr lang="ko-KR" altLang="en-US" sz="3600"/>
              <a:t>가 사실일 때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ko-KR" altLang="en-US" sz="36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ko-KR" altLang="en-US" sz="3600"/>
              <a:t>표본평균의 분포는</a:t>
            </a:r>
            <a:r>
              <a:rPr lang="en-US" altLang="ko-KR" sz="3600">
                <a:latin typeface="굴림" panose="020B0600000101010101" pitchFamily="50" charset="-127"/>
              </a:rPr>
              <a:t>…</a:t>
            </a:r>
            <a:endParaRPr lang="en-US" altLang="ko-KR" sz="3600"/>
          </a:p>
        </p:txBody>
      </p:sp>
      <p:sp>
        <p:nvSpPr>
          <p:cNvPr id="25606" name="Line 5">
            <a:extLst>
              <a:ext uri="{FF2B5EF4-FFF2-40B4-BE49-F238E27FC236}">
                <a16:creationId xmlns:a16="http://schemas.microsoft.com/office/drawing/2014/main" id="{995EA4E9-E393-415E-A91A-BDF89E10F6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0375" y="5445125"/>
            <a:ext cx="5543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5607" name="Text Box 6">
            <a:extLst>
              <a:ext uri="{FF2B5EF4-FFF2-40B4-BE49-F238E27FC236}">
                <a16:creationId xmlns:a16="http://schemas.microsoft.com/office/drawing/2014/main" id="{0279DBBF-3D63-4845-BAD6-970192A3E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5548313"/>
            <a:ext cx="319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1800">
                <a:solidFill>
                  <a:schemeClr val="tx1"/>
                </a:solidFill>
              </a:rPr>
              <a:t>105        106       107</a:t>
            </a:r>
          </a:p>
        </p:txBody>
      </p:sp>
      <p:sp>
        <p:nvSpPr>
          <p:cNvPr id="25608" name="Line 7">
            <a:extLst>
              <a:ext uri="{FF2B5EF4-FFF2-40B4-BE49-F238E27FC236}">
                <a16:creationId xmlns:a16="http://schemas.microsoft.com/office/drawing/2014/main" id="{460AFEB0-3926-4946-9278-E2852C6286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0100" y="3500438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5609" name="Line 8">
            <a:extLst>
              <a:ext uri="{FF2B5EF4-FFF2-40B4-BE49-F238E27FC236}">
                <a16:creationId xmlns:a16="http://schemas.microsoft.com/office/drawing/2014/main" id="{E887BE7A-FDC2-4B9B-83B9-D809344496A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4788" y="4076700"/>
            <a:ext cx="0" cy="21605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5610" name="Line 9">
            <a:extLst>
              <a:ext uri="{FF2B5EF4-FFF2-40B4-BE49-F238E27FC236}">
                <a16:creationId xmlns:a16="http://schemas.microsoft.com/office/drawing/2014/main" id="{96127C43-FA1E-49C0-8AB9-0013B52D577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96226" y="4652963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5611" name="Text Box 10">
            <a:extLst>
              <a:ext uri="{FF2B5EF4-FFF2-40B4-BE49-F238E27FC236}">
                <a16:creationId xmlns:a16="http://schemas.microsoft.com/office/drawing/2014/main" id="{C4D987AD-870A-47D2-9F82-5536254AB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5726" y="4437063"/>
            <a:ext cx="81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2400">
                <a:solidFill>
                  <a:schemeClr val="tx1"/>
                </a:solidFill>
              </a:rPr>
              <a:t>H</a:t>
            </a:r>
            <a:r>
              <a:rPr kumimoji="1" lang="en-US" altLang="ko-KR" sz="24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12" name="Oval 11">
            <a:extLst>
              <a:ext uri="{FF2B5EF4-FFF2-40B4-BE49-F238E27FC236}">
                <a16:creationId xmlns:a16="http://schemas.microsoft.com/office/drawing/2014/main" id="{5F8FA666-2694-4BC3-B640-2B3DF7600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663" y="2636839"/>
            <a:ext cx="2305050" cy="17287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ko-KR" altLang="en-US" sz="2400">
                <a:solidFill>
                  <a:schemeClr val="tx1"/>
                </a:solidFill>
              </a:rPr>
              <a:t>많이 벗어나야</a:t>
            </a:r>
          </a:p>
          <a:p>
            <a:pPr algn="ctr"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2400">
                <a:solidFill>
                  <a:schemeClr val="tx1"/>
                </a:solidFill>
              </a:rPr>
              <a:t>H</a:t>
            </a:r>
            <a:r>
              <a:rPr kumimoji="1" lang="en-US" altLang="ko-KR" sz="2400" baseline="-25000">
                <a:solidFill>
                  <a:schemeClr val="tx1"/>
                </a:solidFill>
              </a:rPr>
              <a:t>0</a:t>
            </a:r>
            <a:r>
              <a:rPr kumimoji="1" lang="ko-KR" altLang="en-US" sz="2400">
                <a:solidFill>
                  <a:schemeClr val="tx1"/>
                </a:solidFill>
              </a:rPr>
              <a:t>이 아니라고 </a:t>
            </a:r>
          </a:p>
          <a:p>
            <a:pPr algn="ctr"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ko-KR" altLang="en-US" sz="2400">
                <a:solidFill>
                  <a:schemeClr val="tx1"/>
                </a:solidFill>
              </a:rPr>
              <a:t>생각</a:t>
            </a:r>
          </a:p>
        </p:txBody>
      </p:sp>
      <p:graphicFrame>
        <p:nvGraphicFramePr>
          <p:cNvPr id="13" name="차트 12">
            <a:extLst>
              <a:ext uri="{FF2B5EF4-FFF2-40B4-BE49-F238E27FC236}">
                <a16:creationId xmlns:a16="http://schemas.microsoft.com/office/drawing/2014/main" id="{00000000-0008-0000-02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396877"/>
              </p:ext>
            </p:extLst>
          </p:nvPr>
        </p:nvGraphicFramePr>
        <p:xfrm>
          <a:off x="3431704" y="3068960"/>
          <a:ext cx="5328592" cy="2556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13">
            <a:extLst>
              <a:ext uri="{FF2B5EF4-FFF2-40B4-BE49-F238E27FC236}">
                <a16:creationId xmlns:a16="http://schemas.microsoft.com/office/drawing/2014/main" id="{C40B7E80-2897-4DED-9F43-054F81F15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404814"/>
            <a:ext cx="3311525" cy="3311525"/>
          </a:xfrm>
          <a:prstGeom prst="ellipse">
            <a:avLst/>
          </a:prstGeom>
          <a:solidFill>
            <a:srgbClr val="FFFF00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D3B638F3-10FF-4BD0-8005-5588DF07A3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692151"/>
            <a:ext cx="2519362" cy="2867025"/>
          </a:xfrm>
        </p:spPr>
        <p:txBody>
          <a:bodyPr/>
          <a:lstStyle/>
          <a:p>
            <a:pPr eaLnBrk="1" hangingPunct="1"/>
            <a:r>
              <a:rPr lang="ko-KR" altLang="en-US" sz="3600"/>
              <a:t>많이 </a:t>
            </a:r>
            <a:br>
              <a:rPr lang="ko-KR" altLang="en-US" sz="3600"/>
            </a:br>
            <a:r>
              <a:rPr lang="ko-KR" altLang="en-US" sz="3600"/>
              <a:t>벗어난다의</a:t>
            </a:r>
            <a:br>
              <a:rPr lang="ko-KR" altLang="en-US" sz="3600"/>
            </a:br>
            <a:r>
              <a:rPr lang="ko-KR" altLang="en-US" sz="3600"/>
              <a:t>기준</a:t>
            </a:r>
            <a:r>
              <a:rPr lang="en-US" altLang="ko-KR" sz="3600"/>
              <a:t>?</a:t>
            </a:r>
          </a:p>
        </p:txBody>
      </p:sp>
      <p:sp>
        <p:nvSpPr>
          <p:cNvPr id="26629" name="Line 5">
            <a:extLst>
              <a:ext uri="{FF2B5EF4-FFF2-40B4-BE49-F238E27FC236}">
                <a16:creationId xmlns:a16="http://schemas.microsoft.com/office/drawing/2014/main" id="{D450CD9D-CC45-4813-8B95-B6B66C5FE3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0375" y="5445125"/>
            <a:ext cx="5543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92FFB0A7-9BD2-4A2F-AE0F-CCD211C54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5548313"/>
            <a:ext cx="319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1800">
                <a:solidFill>
                  <a:schemeClr val="tx1"/>
                </a:solidFill>
              </a:rPr>
              <a:t>105        106       107</a:t>
            </a:r>
          </a:p>
        </p:txBody>
      </p:sp>
      <p:sp>
        <p:nvSpPr>
          <p:cNvPr id="26631" name="Line 7">
            <a:extLst>
              <a:ext uri="{FF2B5EF4-FFF2-40B4-BE49-F238E27FC236}">
                <a16:creationId xmlns:a16="http://schemas.microsoft.com/office/drawing/2014/main" id="{21A82AFB-64DB-4439-BA1B-AECAEF54CF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0100" y="3500438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6632" name="Line 8">
            <a:extLst>
              <a:ext uri="{FF2B5EF4-FFF2-40B4-BE49-F238E27FC236}">
                <a16:creationId xmlns:a16="http://schemas.microsoft.com/office/drawing/2014/main" id="{EBBEA9BB-BC3B-47AA-92D8-56B7F4D1311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4788" y="4076700"/>
            <a:ext cx="0" cy="21605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6633" name="Line 9">
            <a:extLst>
              <a:ext uri="{FF2B5EF4-FFF2-40B4-BE49-F238E27FC236}">
                <a16:creationId xmlns:a16="http://schemas.microsoft.com/office/drawing/2014/main" id="{64746452-E4B1-4690-9957-573A993C136F}"/>
              </a:ext>
            </a:extLst>
          </p:cNvPr>
          <p:cNvSpPr>
            <a:spLocks noChangeShapeType="1"/>
          </p:cNvSpPr>
          <p:nvPr/>
        </p:nvSpPr>
        <p:spPr bwMode="auto">
          <a:xfrm>
            <a:off x="7896226" y="4652963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6634" name="Text Box 10">
            <a:extLst>
              <a:ext uri="{FF2B5EF4-FFF2-40B4-BE49-F238E27FC236}">
                <a16:creationId xmlns:a16="http://schemas.microsoft.com/office/drawing/2014/main" id="{57BC4DB7-0FF1-49F6-BA1D-5A35F4BC8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5726" y="4437063"/>
            <a:ext cx="81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2400">
                <a:solidFill>
                  <a:schemeClr val="tx1"/>
                </a:solidFill>
              </a:rPr>
              <a:t>H</a:t>
            </a:r>
            <a:r>
              <a:rPr kumimoji="1" lang="en-US" altLang="ko-KR" sz="24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635" name="Oval 11">
            <a:extLst>
              <a:ext uri="{FF2B5EF4-FFF2-40B4-BE49-F238E27FC236}">
                <a16:creationId xmlns:a16="http://schemas.microsoft.com/office/drawing/2014/main" id="{90306124-A8BB-45A9-97C5-452641F66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0" y="2565400"/>
            <a:ext cx="1728788" cy="15128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ko-KR" altLang="en-US" sz="3200">
                <a:solidFill>
                  <a:schemeClr val="tx1"/>
                </a:solidFill>
              </a:rPr>
              <a:t>기각역</a:t>
            </a:r>
          </a:p>
        </p:txBody>
      </p:sp>
      <p:sp>
        <p:nvSpPr>
          <p:cNvPr id="21516" name="Rectangle 12">
            <a:extLst>
              <a:ext uri="{FF2B5EF4-FFF2-40B4-BE49-F238E27FC236}">
                <a16:creationId xmlns:a16="http://schemas.microsoft.com/office/drawing/2014/main" id="{EAD0A076-ABFF-4073-8DB7-20178FE66A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87938" y="692150"/>
            <a:ext cx="4413250" cy="1441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/>
              <a:t>기각역을 구하려면 아래의 분포를 알아야 한다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/>
              <a:t>T </a:t>
            </a:r>
            <a:r>
              <a:rPr lang="ko-KR" altLang="en-US"/>
              <a:t>분포</a:t>
            </a:r>
          </a:p>
        </p:txBody>
      </p:sp>
      <p:graphicFrame>
        <p:nvGraphicFramePr>
          <p:cNvPr id="14" name="차트 13">
            <a:extLst>
              <a:ext uri="{FF2B5EF4-FFF2-40B4-BE49-F238E27FC236}">
                <a16:creationId xmlns:a16="http://schemas.microsoft.com/office/drawing/2014/main" id="{B409F724-4F3D-46DB-93DD-0500B88197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3134795"/>
              </p:ext>
            </p:extLst>
          </p:nvPr>
        </p:nvGraphicFramePr>
        <p:xfrm>
          <a:off x="3431704" y="3068960"/>
          <a:ext cx="5328592" cy="2556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C59D78A-B2CE-4EE4-B902-0D91BB07D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24114" y="692150"/>
            <a:ext cx="2674937" cy="3009900"/>
          </a:xfrm>
        </p:spPr>
        <p:txBody>
          <a:bodyPr/>
          <a:lstStyle/>
          <a:p>
            <a:pPr eaLnBrk="1" hangingPunct="1"/>
            <a:r>
              <a:rPr lang="en-US" altLang="ko-KR">
                <a:latin typeface="Times New Roman" panose="02020603050405020304" pitchFamily="18" charset="0"/>
              </a:rPr>
              <a:t>Review</a:t>
            </a:r>
            <a:r>
              <a:rPr lang="en-US" altLang="ko-KR"/>
              <a:t> </a:t>
            </a:r>
            <a:br>
              <a:rPr lang="en-US" altLang="ko-KR"/>
            </a:br>
            <a:br>
              <a:rPr lang="en-US" altLang="ko-KR"/>
            </a:br>
            <a:r>
              <a:rPr lang="ko-KR" altLang="en-US"/>
              <a:t>통계학의 정의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D4D5E8C-5133-435C-A380-5679C36A42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64201" y="1412875"/>
            <a:ext cx="4835525" cy="3848100"/>
          </a:xfrm>
        </p:spPr>
        <p:txBody>
          <a:bodyPr/>
          <a:lstStyle/>
          <a:p>
            <a:pPr marL="533400" indent="-533400" eaLnBrk="1" hangingPunct="1">
              <a:lnSpc>
                <a:spcPct val="120000"/>
              </a:lnSpc>
              <a:buFontTx/>
              <a:buAutoNum type="arabicPeriod"/>
            </a:pPr>
            <a:r>
              <a:rPr lang="ko-KR" altLang="en-US">
                <a:solidFill>
                  <a:schemeClr val="tx1"/>
                </a:solidFill>
              </a:rPr>
              <a:t>관심을 갖는 어떤 대상에서 자료를 수집하여</a:t>
            </a:r>
          </a:p>
          <a:p>
            <a:pPr marL="533400" indent="-533400" eaLnBrk="1" hangingPunct="1">
              <a:lnSpc>
                <a:spcPct val="120000"/>
              </a:lnSpc>
              <a:buFontTx/>
              <a:buAutoNum type="arabicPeriod"/>
            </a:pPr>
            <a:r>
              <a:rPr lang="ko-KR" altLang="en-US">
                <a:solidFill>
                  <a:schemeClr val="tx1"/>
                </a:solidFill>
              </a:rPr>
              <a:t>이를 정리</a:t>
            </a:r>
            <a:r>
              <a:rPr lang="en-US" altLang="ko-KR">
                <a:solidFill>
                  <a:schemeClr val="tx1"/>
                </a:solidFill>
              </a:rPr>
              <a:t>, </a:t>
            </a:r>
            <a:r>
              <a:rPr lang="ko-KR" altLang="en-US">
                <a:solidFill>
                  <a:schemeClr val="tx1"/>
                </a:solidFill>
              </a:rPr>
              <a:t>요약하고</a:t>
            </a:r>
          </a:p>
          <a:p>
            <a:pPr marL="533400" indent="-533400" eaLnBrk="1" hangingPunct="1">
              <a:lnSpc>
                <a:spcPct val="120000"/>
              </a:lnSpc>
              <a:buFontTx/>
              <a:buAutoNum type="arabicPeriod"/>
            </a:pPr>
            <a:r>
              <a:rPr lang="ko-KR" altLang="en-US"/>
              <a:t>자료를 </a:t>
            </a:r>
            <a:r>
              <a:rPr lang="ko-KR" altLang="en-US">
                <a:solidFill>
                  <a:srgbClr val="FF0000"/>
                </a:solidFill>
              </a:rPr>
              <a:t>분석</a:t>
            </a:r>
            <a:r>
              <a:rPr lang="ko-KR" altLang="en-US"/>
              <a:t>하여 불확실한 사실에 대하여 과학적</a:t>
            </a:r>
            <a:r>
              <a:rPr lang="en-US" altLang="ko-KR"/>
              <a:t>, </a:t>
            </a:r>
            <a:r>
              <a:rPr lang="ko-KR" altLang="en-US"/>
              <a:t>합리적 </a:t>
            </a:r>
            <a:r>
              <a:rPr lang="ko-KR" altLang="en-US">
                <a:solidFill>
                  <a:srgbClr val="FF0000"/>
                </a:solidFill>
              </a:rPr>
              <a:t>판단</a:t>
            </a:r>
            <a:r>
              <a:rPr lang="ko-KR" altLang="en-US"/>
              <a:t>을 내린다</a:t>
            </a:r>
          </a:p>
        </p:txBody>
      </p:sp>
      <p:sp>
        <p:nvSpPr>
          <p:cNvPr id="4100" name="Oval 4">
            <a:extLst>
              <a:ext uri="{FF2B5EF4-FFF2-40B4-BE49-F238E27FC236}">
                <a16:creationId xmlns:a16="http://schemas.microsoft.com/office/drawing/2014/main" id="{734631E5-7B6B-4819-9273-BABFD41E4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404814"/>
            <a:ext cx="3673475" cy="3673475"/>
          </a:xfrm>
          <a:prstGeom prst="ellipse">
            <a:avLst/>
          </a:prstGeom>
          <a:noFill/>
          <a:ln w="57150">
            <a:solidFill>
              <a:srgbClr val="FF0000">
                <a:alpha val="45097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20">
            <a:extLst>
              <a:ext uri="{FF2B5EF4-FFF2-40B4-BE49-F238E27FC236}">
                <a16:creationId xmlns:a16="http://schemas.microsoft.com/office/drawing/2014/main" id="{4B9657DD-2DC8-40B9-8CB8-552669E67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404814"/>
            <a:ext cx="3311525" cy="3311525"/>
          </a:xfrm>
          <a:prstGeom prst="ellipse">
            <a:avLst/>
          </a:prstGeom>
          <a:solidFill>
            <a:srgbClr val="66FF33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591A0109-7D3B-4884-A900-F2568F1BD2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692151"/>
            <a:ext cx="2519362" cy="2867025"/>
          </a:xfrm>
        </p:spPr>
        <p:txBody>
          <a:bodyPr/>
          <a:lstStyle/>
          <a:p>
            <a:pPr eaLnBrk="1" hangingPunct="1"/>
            <a:r>
              <a:rPr lang="ko-KR" altLang="en-US" sz="3600"/>
              <a:t>유의수준</a:t>
            </a:r>
            <a:r>
              <a:rPr lang="en-US" altLang="ko-KR" sz="3600"/>
              <a:t>?</a:t>
            </a:r>
            <a:br>
              <a:rPr lang="en-US" altLang="ko-KR" sz="3600"/>
            </a:br>
            <a:r>
              <a:rPr lang="en-US" altLang="ko-KR" sz="3600"/>
              <a:t>(</a:t>
            </a:r>
            <a:r>
              <a:rPr lang="ko-KR" altLang="en-US" sz="3600"/>
              <a:t>제 </a:t>
            </a:r>
            <a:r>
              <a:rPr lang="en-US" altLang="ko-KR" sz="3600"/>
              <a:t>1</a:t>
            </a:r>
            <a:r>
              <a:rPr lang="ko-KR" altLang="en-US" sz="3600"/>
              <a:t>종의 오류</a:t>
            </a:r>
            <a:r>
              <a:rPr lang="en-US" altLang="ko-KR" sz="3600"/>
              <a:t>)</a:t>
            </a:r>
          </a:p>
        </p:txBody>
      </p:sp>
      <p:sp>
        <p:nvSpPr>
          <p:cNvPr id="27653" name="Line 4">
            <a:extLst>
              <a:ext uri="{FF2B5EF4-FFF2-40B4-BE49-F238E27FC236}">
                <a16:creationId xmlns:a16="http://schemas.microsoft.com/office/drawing/2014/main" id="{29196190-E9C6-4D63-A8A2-D785A2EA71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0375" y="5445125"/>
            <a:ext cx="5543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7654" name="Text Box 5">
            <a:extLst>
              <a:ext uri="{FF2B5EF4-FFF2-40B4-BE49-F238E27FC236}">
                <a16:creationId xmlns:a16="http://schemas.microsoft.com/office/drawing/2014/main" id="{04111D42-91A5-4E01-8360-45AFDBC64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5548313"/>
            <a:ext cx="319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1800">
                <a:solidFill>
                  <a:schemeClr val="tx1"/>
                </a:solidFill>
              </a:rPr>
              <a:t>105        106       107</a:t>
            </a:r>
          </a:p>
        </p:txBody>
      </p:sp>
      <p:sp>
        <p:nvSpPr>
          <p:cNvPr id="27655" name="Line 6">
            <a:extLst>
              <a:ext uri="{FF2B5EF4-FFF2-40B4-BE49-F238E27FC236}">
                <a16:creationId xmlns:a16="http://schemas.microsoft.com/office/drawing/2014/main" id="{644588F0-C3C4-4E17-91E9-28391595C14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0100" y="3500438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7656" name="Line 7">
            <a:extLst>
              <a:ext uri="{FF2B5EF4-FFF2-40B4-BE49-F238E27FC236}">
                <a16:creationId xmlns:a16="http://schemas.microsoft.com/office/drawing/2014/main" id="{C1D1597B-665A-4CE7-A99B-17A4AAE8DE3A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4788" y="4076700"/>
            <a:ext cx="0" cy="21605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7657" name="Line 8">
            <a:extLst>
              <a:ext uri="{FF2B5EF4-FFF2-40B4-BE49-F238E27FC236}">
                <a16:creationId xmlns:a16="http://schemas.microsoft.com/office/drawing/2014/main" id="{7742A1A1-D104-4F4A-9F69-B433FA9559CC}"/>
              </a:ext>
            </a:extLst>
          </p:cNvPr>
          <p:cNvSpPr>
            <a:spLocks noChangeShapeType="1"/>
          </p:cNvSpPr>
          <p:nvPr/>
        </p:nvSpPr>
        <p:spPr bwMode="auto">
          <a:xfrm>
            <a:off x="7896226" y="4652963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7658" name="Text Box 9">
            <a:extLst>
              <a:ext uri="{FF2B5EF4-FFF2-40B4-BE49-F238E27FC236}">
                <a16:creationId xmlns:a16="http://schemas.microsoft.com/office/drawing/2014/main" id="{DA33386C-CC03-4EB2-8FCF-2F2D92648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5726" y="4437063"/>
            <a:ext cx="81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2400">
                <a:solidFill>
                  <a:schemeClr val="tx1"/>
                </a:solidFill>
              </a:rPr>
              <a:t>H</a:t>
            </a:r>
            <a:r>
              <a:rPr kumimoji="1" lang="en-US" altLang="ko-KR" sz="24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659" name="Oval 10">
            <a:extLst>
              <a:ext uri="{FF2B5EF4-FFF2-40B4-BE49-F238E27FC236}">
                <a16:creationId xmlns:a16="http://schemas.microsoft.com/office/drawing/2014/main" id="{5C2C172C-56FD-4245-AE7D-70732E109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0" y="2565400"/>
            <a:ext cx="1728788" cy="1512888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ko-KR" altLang="en-US" sz="3200">
                <a:solidFill>
                  <a:schemeClr val="tx1"/>
                </a:solidFill>
              </a:rPr>
              <a:t>기각역</a:t>
            </a:r>
          </a:p>
        </p:txBody>
      </p:sp>
      <p:sp>
        <p:nvSpPr>
          <p:cNvPr id="22539" name="Rectangle 11">
            <a:extLst>
              <a:ext uri="{FF2B5EF4-FFF2-40B4-BE49-F238E27FC236}">
                <a16:creationId xmlns:a16="http://schemas.microsoft.com/office/drawing/2014/main" id="{EF3BC1C9-1880-4371-B5F2-C43FB12162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87938" y="404814"/>
            <a:ext cx="5040312" cy="2232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/>
              <a:t>H</a:t>
            </a:r>
            <a:r>
              <a:rPr lang="en-US" altLang="ko-KR" baseline="-25000"/>
              <a:t>0</a:t>
            </a:r>
            <a:r>
              <a:rPr lang="en-US" altLang="ko-KR" sz="1000"/>
              <a:t> </a:t>
            </a:r>
            <a:r>
              <a:rPr lang="ko-KR" altLang="en-US"/>
              <a:t>가 사실일 때 기각역을 넘을 가능성이 작지만 존재</a:t>
            </a:r>
          </a:p>
          <a:p>
            <a:pPr eaLnBrk="1" hangingPunct="1">
              <a:lnSpc>
                <a:spcPct val="90000"/>
              </a:lnSpc>
            </a:pPr>
            <a:r>
              <a:rPr lang="ko-KR" altLang="en-US"/>
              <a:t>그 가능성을 유의수준</a:t>
            </a:r>
            <a:r>
              <a:rPr lang="en-US" altLang="ko-KR"/>
              <a:t>(significance level)</a:t>
            </a:r>
          </a:p>
          <a:p>
            <a:pPr eaLnBrk="1" hangingPunct="1">
              <a:lnSpc>
                <a:spcPct val="90000"/>
              </a:lnSpc>
            </a:pPr>
            <a:r>
              <a:rPr lang="ko-KR" altLang="en-US"/>
              <a:t>주로 </a:t>
            </a:r>
            <a:r>
              <a:rPr lang="en-US" altLang="ko-KR"/>
              <a:t>5%, 10%, 1%</a:t>
            </a:r>
          </a:p>
        </p:txBody>
      </p:sp>
      <p:sp>
        <p:nvSpPr>
          <p:cNvPr id="27661" name="Line 12">
            <a:extLst>
              <a:ext uri="{FF2B5EF4-FFF2-40B4-BE49-F238E27FC236}">
                <a16:creationId xmlns:a16="http://schemas.microsoft.com/office/drawing/2014/main" id="{6D29B948-424F-4DC4-BD78-8D5C431DA7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24789" y="5229225"/>
            <a:ext cx="142875" cy="714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7662" name="Line 13">
            <a:extLst>
              <a:ext uri="{FF2B5EF4-FFF2-40B4-BE49-F238E27FC236}">
                <a16:creationId xmlns:a16="http://schemas.microsoft.com/office/drawing/2014/main" id="{32555AFF-0B08-4B3E-8789-9AA718418E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67664" y="5229225"/>
            <a:ext cx="142875" cy="714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7663" name="Line 14">
            <a:extLst>
              <a:ext uri="{FF2B5EF4-FFF2-40B4-BE49-F238E27FC236}">
                <a16:creationId xmlns:a16="http://schemas.microsoft.com/office/drawing/2014/main" id="{2A2EB03A-BEF2-465E-8042-DFE62CACCE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67664" y="5300664"/>
            <a:ext cx="142875" cy="714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7664" name="Line 15">
            <a:extLst>
              <a:ext uri="{FF2B5EF4-FFF2-40B4-BE49-F238E27FC236}">
                <a16:creationId xmlns:a16="http://schemas.microsoft.com/office/drawing/2014/main" id="{ADA986B8-A417-4A84-8C92-76A72C33A0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12126" y="5300664"/>
            <a:ext cx="142875" cy="714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7665" name="Line 16">
            <a:extLst>
              <a:ext uri="{FF2B5EF4-FFF2-40B4-BE49-F238E27FC236}">
                <a16:creationId xmlns:a16="http://schemas.microsoft.com/office/drawing/2014/main" id="{93C183F0-EAD3-479D-B179-69E18C17A6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56589" y="5373689"/>
            <a:ext cx="142875" cy="714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7666" name="Line 17">
            <a:extLst>
              <a:ext uri="{FF2B5EF4-FFF2-40B4-BE49-F238E27FC236}">
                <a16:creationId xmlns:a16="http://schemas.microsoft.com/office/drawing/2014/main" id="{01F9306D-7FCF-4504-9A51-44915CA7AE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01051" y="5300664"/>
            <a:ext cx="142875" cy="714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7667" name="Line 18">
            <a:extLst>
              <a:ext uri="{FF2B5EF4-FFF2-40B4-BE49-F238E27FC236}">
                <a16:creationId xmlns:a16="http://schemas.microsoft.com/office/drawing/2014/main" id="{41491617-02B8-456C-8344-E51A1C9116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12126" y="5229225"/>
            <a:ext cx="142875" cy="714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7668" name="Oval 19">
            <a:extLst>
              <a:ext uri="{FF2B5EF4-FFF2-40B4-BE49-F238E27FC236}">
                <a16:creationId xmlns:a16="http://schemas.microsoft.com/office/drawing/2014/main" id="{1E7EC560-D8BD-4963-972E-26811994C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6951" y="4941889"/>
            <a:ext cx="1439863" cy="7191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ko-KR" altLang="en-US" sz="2400">
                <a:solidFill>
                  <a:schemeClr val="tx1"/>
                </a:solidFill>
              </a:rPr>
              <a:t>유의수준</a:t>
            </a:r>
          </a:p>
        </p:txBody>
      </p:sp>
      <p:graphicFrame>
        <p:nvGraphicFramePr>
          <p:cNvPr id="21" name="차트 20">
            <a:extLst>
              <a:ext uri="{FF2B5EF4-FFF2-40B4-BE49-F238E27FC236}">
                <a16:creationId xmlns:a16="http://schemas.microsoft.com/office/drawing/2014/main" id="{9AB330B3-5F7C-449B-B331-DBA5779183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3134795"/>
              </p:ext>
            </p:extLst>
          </p:nvPr>
        </p:nvGraphicFramePr>
        <p:xfrm>
          <a:off x="3431704" y="3068960"/>
          <a:ext cx="5328592" cy="2556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2">
            <a:extLst>
              <a:ext uri="{FF2B5EF4-FFF2-40B4-BE49-F238E27FC236}">
                <a16:creationId xmlns:a16="http://schemas.microsoft.com/office/drawing/2014/main" id="{0DB31305-8ECE-49CD-B89C-73D9A6B46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404814"/>
            <a:ext cx="3311525" cy="3311525"/>
          </a:xfrm>
          <a:prstGeom prst="ellipse">
            <a:avLst/>
          </a:prstGeom>
          <a:solidFill>
            <a:srgbClr val="FF99CC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932996B-8F06-4D24-8D06-45C9351256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692151"/>
            <a:ext cx="2519362" cy="2867025"/>
          </a:xfrm>
        </p:spPr>
        <p:txBody>
          <a:bodyPr/>
          <a:lstStyle/>
          <a:p>
            <a:pPr eaLnBrk="1" hangingPunct="1"/>
            <a:r>
              <a:rPr lang="ko-KR" altLang="en-US"/>
              <a:t>그런데</a:t>
            </a:r>
            <a:br>
              <a:rPr lang="ko-KR" altLang="en-US"/>
            </a:br>
            <a:r>
              <a:rPr lang="ko-KR" altLang="en-US"/>
              <a:t>이런</a:t>
            </a:r>
            <a:br>
              <a:rPr lang="ko-KR" altLang="en-US"/>
            </a:br>
            <a:r>
              <a:rPr lang="ko-KR" altLang="en-US"/>
              <a:t>경우는</a:t>
            </a:r>
            <a:r>
              <a:rPr lang="en-US" altLang="ko-KR"/>
              <a:t>?</a:t>
            </a:r>
          </a:p>
        </p:txBody>
      </p:sp>
      <p:sp>
        <p:nvSpPr>
          <p:cNvPr id="28677" name="Line 4">
            <a:extLst>
              <a:ext uri="{FF2B5EF4-FFF2-40B4-BE49-F238E27FC236}">
                <a16:creationId xmlns:a16="http://schemas.microsoft.com/office/drawing/2014/main" id="{1BE8A0EF-AE31-436F-BAC0-0509B50263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0376" y="5445125"/>
            <a:ext cx="69119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78" name="Text Box 5">
            <a:extLst>
              <a:ext uri="{FF2B5EF4-FFF2-40B4-BE49-F238E27FC236}">
                <a16:creationId xmlns:a16="http://schemas.microsoft.com/office/drawing/2014/main" id="{CE014AD1-048B-40A6-B92D-90D0C69F4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5548313"/>
            <a:ext cx="319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1800">
                <a:solidFill>
                  <a:schemeClr val="tx1"/>
                </a:solidFill>
              </a:rPr>
              <a:t>105        106       107</a:t>
            </a:r>
          </a:p>
        </p:txBody>
      </p:sp>
      <p:sp>
        <p:nvSpPr>
          <p:cNvPr id="28679" name="Line 6">
            <a:extLst>
              <a:ext uri="{FF2B5EF4-FFF2-40B4-BE49-F238E27FC236}">
                <a16:creationId xmlns:a16="http://schemas.microsoft.com/office/drawing/2014/main" id="{AE3C054A-86A1-47AD-8951-646B9876C0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0100" y="3500438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80" name="Line 7">
            <a:extLst>
              <a:ext uri="{FF2B5EF4-FFF2-40B4-BE49-F238E27FC236}">
                <a16:creationId xmlns:a16="http://schemas.microsoft.com/office/drawing/2014/main" id="{DC00DDE2-321C-4A74-83A7-72B12DAF9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4788" y="4076700"/>
            <a:ext cx="0" cy="21605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81" name="Oval 10">
            <a:extLst>
              <a:ext uri="{FF2B5EF4-FFF2-40B4-BE49-F238E27FC236}">
                <a16:creationId xmlns:a16="http://schemas.microsoft.com/office/drawing/2014/main" id="{79CF1CB4-70FB-47E8-AB03-605F60D84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0" y="3284538"/>
            <a:ext cx="1728788" cy="7937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2000">
                <a:solidFill>
                  <a:schemeClr val="tx1"/>
                </a:solidFill>
              </a:rPr>
              <a:t>10%</a:t>
            </a:r>
            <a:r>
              <a:rPr kumimoji="1" lang="ko-KR" altLang="en-US" sz="2000">
                <a:solidFill>
                  <a:schemeClr val="tx1"/>
                </a:solidFill>
              </a:rPr>
              <a:t>기각역</a:t>
            </a:r>
          </a:p>
        </p:txBody>
      </p:sp>
      <p:sp>
        <p:nvSpPr>
          <p:cNvPr id="23563" name="Rectangle 11">
            <a:extLst>
              <a:ext uri="{FF2B5EF4-FFF2-40B4-BE49-F238E27FC236}">
                <a16:creationId xmlns:a16="http://schemas.microsoft.com/office/drawing/2014/main" id="{063C7684-FA51-4EE4-8622-8E31FE91AD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87938" y="476251"/>
            <a:ext cx="5040312" cy="2232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/>
              <a:t>10%</a:t>
            </a:r>
            <a:r>
              <a:rPr lang="ko-KR" altLang="en-US"/>
              <a:t>기각역에는 들어가는데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/>
              <a:t>5%</a:t>
            </a:r>
            <a:r>
              <a:rPr lang="ko-KR" altLang="en-US"/>
              <a:t>기각역에는 안들어가면</a:t>
            </a:r>
            <a:r>
              <a:rPr lang="en-US" altLang="ko-KR"/>
              <a:t>?</a:t>
            </a:r>
          </a:p>
          <a:p>
            <a:pPr eaLnBrk="1" hangingPunct="1">
              <a:lnSpc>
                <a:spcPct val="90000"/>
              </a:lnSpc>
            </a:pPr>
            <a:endParaRPr lang="en-US" altLang="ko-KR"/>
          </a:p>
          <a:p>
            <a:pPr eaLnBrk="1" hangingPunct="1">
              <a:lnSpc>
                <a:spcPct val="90000"/>
              </a:lnSpc>
            </a:pPr>
            <a:r>
              <a:rPr lang="ko-KR" altLang="en-US"/>
              <a:t>기각</a:t>
            </a:r>
            <a:r>
              <a:rPr lang="en-US" altLang="ko-KR"/>
              <a:t>? Or </a:t>
            </a:r>
            <a:r>
              <a:rPr lang="ko-KR" altLang="en-US"/>
              <a:t>채택</a:t>
            </a:r>
            <a:r>
              <a:rPr lang="en-US" altLang="ko-KR"/>
              <a:t>?</a:t>
            </a:r>
          </a:p>
        </p:txBody>
      </p:sp>
      <p:sp>
        <p:nvSpPr>
          <p:cNvPr id="28683" name="Line 12">
            <a:extLst>
              <a:ext uri="{FF2B5EF4-FFF2-40B4-BE49-F238E27FC236}">
                <a16:creationId xmlns:a16="http://schemas.microsoft.com/office/drawing/2014/main" id="{54E9B3E9-3D66-479B-A61B-15B6310746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24789" y="5301208"/>
            <a:ext cx="142875" cy="714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84" name="Line 13">
            <a:extLst>
              <a:ext uri="{FF2B5EF4-FFF2-40B4-BE49-F238E27FC236}">
                <a16:creationId xmlns:a16="http://schemas.microsoft.com/office/drawing/2014/main" id="{63C35820-2443-4882-9DF3-11FBE3AD19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67664" y="5301208"/>
            <a:ext cx="142875" cy="714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85" name="Line 14">
            <a:extLst>
              <a:ext uri="{FF2B5EF4-FFF2-40B4-BE49-F238E27FC236}">
                <a16:creationId xmlns:a16="http://schemas.microsoft.com/office/drawing/2014/main" id="{244792BB-98C1-43A3-BA76-912351DE9E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67664" y="5372647"/>
            <a:ext cx="142875" cy="714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86" name="Line 15">
            <a:extLst>
              <a:ext uri="{FF2B5EF4-FFF2-40B4-BE49-F238E27FC236}">
                <a16:creationId xmlns:a16="http://schemas.microsoft.com/office/drawing/2014/main" id="{6669D976-FC95-4C63-9F06-0ECE5117AE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12126" y="5372647"/>
            <a:ext cx="142875" cy="714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87" name="Line 16">
            <a:extLst>
              <a:ext uri="{FF2B5EF4-FFF2-40B4-BE49-F238E27FC236}">
                <a16:creationId xmlns:a16="http://schemas.microsoft.com/office/drawing/2014/main" id="{267A8B41-0D64-4964-9F5E-F8A73503E5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56589" y="5445672"/>
            <a:ext cx="142875" cy="714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88" name="Line 17">
            <a:extLst>
              <a:ext uri="{FF2B5EF4-FFF2-40B4-BE49-F238E27FC236}">
                <a16:creationId xmlns:a16="http://schemas.microsoft.com/office/drawing/2014/main" id="{37368511-0E87-4EE0-BE84-CAB0BB8512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01051" y="5372647"/>
            <a:ext cx="142875" cy="714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89" name="Line 18">
            <a:extLst>
              <a:ext uri="{FF2B5EF4-FFF2-40B4-BE49-F238E27FC236}">
                <a16:creationId xmlns:a16="http://schemas.microsoft.com/office/drawing/2014/main" id="{E4C14178-DB1D-4486-B998-C01E7C1704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12126" y="5301208"/>
            <a:ext cx="142875" cy="714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90" name="Oval 19">
            <a:extLst>
              <a:ext uri="{FF2B5EF4-FFF2-40B4-BE49-F238E27FC236}">
                <a16:creationId xmlns:a16="http://schemas.microsoft.com/office/drawing/2014/main" id="{AF64FC91-170F-4DC8-85AA-6F05F1D1B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663" y="4149725"/>
            <a:ext cx="1439862" cy="719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2000">
                <a:solidFill>
                  <a:schemeClr val="tx1"/>
                </a:solidFill>
              </a:rPr>
              <a:t>5%</a:t>
            </a:r>
            <a:r>
              <a:rPr kumimoji="1" lang="ko-KR" altLang="en-US" sz="2000">
                <a:solidFill>
                  <a:schemeClr val="tx1"/>
                </a:solidFill>
              </a:rPr>
              <a:t>기각역</a:t>
            </a:r>
          </a:p>
        </p:txBody>
      </p:sp>
      <p:sp>
        <p:nvSpPr>
          <p:cNvPr id="28691" name="Line 20">
            <a:extLst>
              <a:ext uri="{FF2B5EF4-FFF2-40B4-BE49-F238E27FC236}">
                <a16:creationId xmlns:a16="http://schemas.microsoft.com/office/drawing/2014/main" id="{76AAA185-3BA4-423D-B949-E218C0FAC97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8388" y="4868863"/>
            <a:ext cx="0" cy="6477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92" name="Line 21">
            <a:extLst>
              <a:ext uri="{FF2B5EF4-FFF2-40B4-BE49-F238E27FC236}">
                <a16:creationId xmlns:a16="http://schemas.microsoft.com/office/drawing/2014/main" id="{FC19990C-FBBD-44E2-9CDB-078C48CC52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472488" y="5445672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21" name="차트 20">
            <a:extLst>
              <a:ext uri="{FF2B5EF4-FFF2-40B4-BE49-F238E27FC236}">
                <a16:creationId xmlns:a16="http://schemas.microsoft.com/office/drawing/2014/main" id="{EAB91041-1D70-4116-B120-E6CC307FC7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3134795"/>
              </p:ext>
            </p:extLst>
          </p:nvPr>
        </p:nvGraphicFramePr>
        <p:xfrm>
          <a:off x="3431704" y="3068960"/>
          <a:ext cx="5328592" cy="2556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22">
            <a:extLst>
              <a:ext uri="{FF2B5EF4-FFF2-40B4-BE49-F238E27FC236}">
                <a16:creationId xmlns:a16="http://schemas.microsoft.com/office/drawing/2014/main" id="{3676D362-5C44-4D1A-8641-9B6F376CB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404814"/>
            <a:ext cx="3311525" cy="3311525"/>
          </a:xfrm>
          <a:prstGeom prst="ellipse">
            <a:avLst/>
          </a:prstGeom>
          <a:solidFill>
            <a:srgbClr val="99CCFF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F14B1CE-3C18-4A52-916B-7CAD7DE9C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692151"/>
            <a:ext cx="2519362" cy="286702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ko-KR" altLang="en-US"/>
              <a:t>그래서</a:t>
            </a:r>
            <a:br>
              <a:rPr lang="ko-KR" altLang="en-US"/>
            </a:br>
            <a:r>
              <a:rPr lang="ko-KR" altLang="en-US"/>
              <a:t>유의확률</a:t>
            </a:r>
            <a:br>
              <a:rPr lang="ko-KR" altLang="en-US"/>
            </a:br>
            <a:r>
              <a:rPr lang="en-US" altLang="ko-KR"/>
              <a:t>(p-</a:t>
            </a:r>
            <a:r>
              <a:rPr lang="ko-KR" altLang="en-US"/>
              <a:t>값</a:t>
            </a:r>
            <a:r>
              <a:rPr lang="en-US" altLang="ko-KR"/>
              <a:t>)</a:t>
            </a:r>
          </a:p>
        </p:txBody>
      </p:sp>
      <p:sp>
        <p:nvSpPr>
          <p:cNvPr id="29701" name="Line 4">
            <a:extLst>
              <a:ext uri="{FF2B5EF4-FFF2-40B4-BE49-F238E27FC236}">
                <a16:creationId xmlns:a16="http://schemas.microsoft.com/office/drawing/2014/main" id="{2C6688D8-2BCA-4D7C-B6EF-48D5CD8576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0376" y="5445125"/>
            <a:ext cx="69119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9702" name="Text Box 5">
            <a:extLst>
              <a:ext uri="{FF2B5EF4-FFF2-40B4-BE49-F238E27FC236}">
                <a16:creationId xmlns:a16="http://schemas.microsoft.com/office/drawing/2014/main" id="{86E7AFA5-6AD7-4D78-AF3E-8D5746967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5548313"/>
            <a:ext cx="319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1800">
                <a:solidFill>
                  <a:schemeClr val="tx1"/>
                </a:solidFill>
              </a:rPr>
              <a:t>105        106       107</a:t>
            </a:r>
          </a:p>
        </p:txBody>
      </p:sp>
      <p:sp>
        <p:nvSpPr>
          <p:cNvPr id="29703" name="Line 6">
            <a:extLst>
              <a:ext uri="{FF2B5EF4-FFF2-40B4-BE49-F238E27FC236}">
                <a16:creationId xmlns:a16="http://schemas.microsoft.com/office/drawing/2014/main" id="{B3CD43D2-6613-443C-9F85-E945DF1D5D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0100" y="3500438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4585" name="Rectangle 9">
            <a:extLst>
              <a:ext uri="{FF2B5EF4-FFF2-40B4-BE49-F238E27FC236}">
                <a16:creationId xmlns:a16="http://schemas.microsoft.com/office/drawing/2014/main" id="{AD73DC83-636B-44AE-98D0-D19C21E806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87938" y="476250"/>
            <a:ext cx="5040312" cy="2952750"/>
          </a:xfrm>
        </p:spPr>
        <p:txBody>
          <a:bodyPr/>
          <a:lstStyle/>
          <a:p>
            <a:pPr eaLnBrk="1" hangingPunct="1"/>
            <a:r>
              <a:rPr lang="en-US" altLang="ko-KR"/>
              <a:t>107</a:t>
            </a:r>
            <a:r>
              <a:rPr lang="ko-KR" altLang="en-US"/>
              <a:t>이상 되는 확률</a:t>
            </a:r>
            <a:r>
              <a:rPr lang="en-US" altLang="ko-KR"/>
              <a:t>(</a:t>
            </a:r>
            <a:r>
              <a:rPr lang="ko-KR" altLang="en-US"/>
              <a:t>유의확률</a:t>
            </a:r>
            <a:r>
              <a:rPr lang="en-US" altLang="ko-KR"/>
              <a:t>)</a:t>
            </a:r>
            <a:r>
              <a:rPr lang="ko-KR" altLang="en-US"/>
              <a:t>을 구해서 유의수준과 비교</a:t>
            </a:r>
          </a:p>
          <a:p>
            <a:pPr eaLnBrk="1" hangingPunct="1"/>
            <a:r>
              <a:rPr lang="ko-KR" altLang="en-US"/>
              <a:t>아래서 </a:t>
            </a:r>
            <a:r>
              <a:rPr lang="en-US" altLang="ko-KR"/>
              <a:t>107</a:t>
            </a:r>
            <a:r>
              <a:rPr lang="ko-KR" altLang="en-US"/>
              <a:t>이상일 확률이 </a:t>
            </a:r>
            <a:r>
              <a:rPr lang="en-US" altLang="ko-KR"/>
              <a:t>7%</a:t>
            </a:r>
            <a:r>
              <a:rPr lang="ko-KR" altLang="en-US"/>
              <a:t>라면</a:t>
            </a:r>
            <a:r>
              <a:rPr lang="en-US" altLang="ko-KR">
                <a:latin typeface="Arial" panose="020B0604020202020204" pitchFamily="34" charset="0"/>
              </a:rPr>
              <a:t>…</a:t>
            </a:r>
            <a:endParaRPr lang="en-US" altLang="ko-KR"/>
          </a:p>
          <a:p>
            <a:pPr eaLnBrk="1" hangingPunct="1"/>
            <a:r>
              <a:rPr lang="en-US" altLang="ko-KR"/>
              <a:t>5%</a:t>
            </a:r>
            <a:r>
              <a:rPr lang="ko-KR" altLang="en-US"/>
              <a:t>로는 채택</a:t>
            </a:r>
          </a:p>
          <a:p>
            <a:pPr eaLnBrk="1" hangingPunct="1"/>
            <a:r>
              <a:rPr lang="en-US" altLang="ko-KR"/>
              <a:t>10%</a:t>
            </a:r>
            <a:r>
              <a:rPr lang="ko-KR" altLang="en-US"/>
              <a:t>로는 기각</a:t>
            </a:r>
          </a:p>
        </p:txBody>
      </p:sp>
      <p:sp>
        <p:nvSpPr>
          <p:cNvPr id="29705" name="Line 10">
            <a:extLst>
              <a:ext uri="{FF2B5EF4-FFF2-40B4-BE49-F238E27FC236}">
                <a16:creationId xmlns:a16="http://schemas.microsoft.com/office/drawing/2014/main" id="{BD6C1B02-75C3-4EE9-B05D-9081E173A2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01051" y="5301208"/>
            <a:ext cx="142875" cy="714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9706" name="Line 11">
            <a:extLst>
              <a:ext uri="{FF2B5EF4-FFF2-40B4-BE49-F238E27FC236}">
                <a16:creationId xmlns:a16="http://schemas.microsoft.com/office/drawing/2014/main" id="{9985617F-8FCC-4F36-8D76-F6174F1371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43926" y="5301208"/>
            <a:ext cx="142875" cy="714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9707" name="Line 12">
            <a:extLst>
              <a:ext uri="{FF2B5EF4-FFF2-40B4-BE49-F238E27FC236}">
                <a16:creationId xmlns:a16="http://schemas.microsoft.com/office/drawing/2014/main" id="{25E91BD8-80C7-4461-9467-1B2E1F45BA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43926" y="5372647"/>
            <a:ext cx="142875" cy="714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9708" name="Line 13">
            <a:extLst>
              <a:ext uri="{FF2B5EF4-FFF2-40B4-BE49-F238E27FC236}">
                <a16:creationId xmlns:a16="http://schemas.microsoft.com/office/drawing/2014/main" id="{A266AA3B-47E9-47DE-89D1-CCC4D844C9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8389" y="5372647"/>
            <a:ext cx="142875" cy="714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9709" name="Line 14">
            <a:extLst>
              <a:ext uri="{FF2B5EF4-FFF2-40B4-BE49-F238E27FC236}">
                <a16:creationId xmlns:a16="http://schemas.microsoft.com/office/drawing/2014/main" id="{C558B8F7-BE49-4324-8E58-7C44044029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05876" y="5445672"/>
            <a:ext cx="142875" cy="714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9710" name="Line 15">
            <a:extLst>
              <a:ext uri="{FF2B5EF4-FFF2-40B4-BE49-F238E27FC236}">
                <a16:creationId xmlns:a16="http://schemas.microsoft.com/office/drawing/2014/main" id="{08BE88F9-9793-47A5-B5D2-1C69F8B907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77314" y="5372647"/>
            <a:ext cx="142875" cy="714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9711" name="Line 16">
            <a:extLst>
              <a:ext uri="{FF2B5EF4-FFF2-40B4-BE49-F238E27FC236}">
                <a16:creationId xmlns:a16="http://schemas.microsoft.com/office/drawing/2014/main" id="{8BB4E63F-0384-4C4E-8805-8C3272143A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8389" y="5301208"/>
            <a:ext cx="142875" cy="714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9712" name="Line 19">
            <a:extLst>
              <a:ext uri="{FF2B5EF4-FFF2-40B4-BE49-F238E27FC236}">
                <a16:creationId xmlns:a16="http://schemas.microsoft.com/office/drawing/2014/main" id="{83EA57EA-6824-4EBE-B38C-1F9E77B3FF13}"/>
              </a:ext>
            </a:extLst>
          </p:cNvPr>
          <p:cNvSpPr>
            <a:spLocks noChangeShapeType="1"/>
          </p:cNvSpPr>
          <p:nvPr/>
        </p:nvSpPr>
        <p:spPr bwMode="auto">
          <a:xfrm>
            <a:off x="8472488" y="5445672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9713" name="Line 20">
            <a:extLst>
              <a:ext uri="{FF2B5EF4-FFF2-40B4-BE49-F238E27FC236}">
                <a16:creationId xmlns:a16="http://schemas.microsoft.com/office/drawing/2014/main" id="{9AAC45BD-CF8F-4B7D-BD5C-9B40A1FEA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8472488" y="4797425"/>
            <a:ext cx="0" cy="6477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9714" name="AutoShape 21">
            <a:extLst>
              <a:ext uri="{FF2B5EF4-FFF2-40B4-BE49-F238E27FC236}">
                <a16:creationId xmlns:a16="http://schemas.microsoft.com/office/drawing/2014/main" id="{656173D7-5D46-474A-B4B6-8B7ACF0F7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9825" y="4221163"/>
            <a:ext cx="1512888" cy="647700"/>
          </a:xfrm>
          <a:prstGeom prst="wedgeEllipseCallout">
            <a:avLst>
              <a:gd name="adj1" fmla="val -43704"/>
              <a:gd name="adj2" fmla="val 92157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2000">
                <a:solidFill>
                  <a:schemeClr val="tx1"/>
                </a:solidFill>
              </a:rPr>
              <a:t>7%</a:t>
            </a:r>
          </a:p>
        </p:txBody>
      </p:sp>
      <p:graphicFrame>
        <p:nvGraphicFramePr>
          <p:cNvPr id="19" name="차트 18">
            <a:extLst>
              <a:ext uri="{FF2B5EF4-FFF2-40B4-BE49-F238E27FC236}">
                <a16:creationId xmlns:a16="http://schemas.microsoft.com/office/drawing/2014/main" id="{370EBF82-564F-4095-93F4-876658133F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266419"/>
              </p:ext>
            </p:extLst>
          </p:nvPr>
        </p:nvGraphicFramePr>
        <p:xfrm>
          <a:off x="2567608" y="3068960"/>
          <a:ext cx="7128792" cy="2556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val 4">
            <a:extLst>
              <a:ext uri="{FF2B5EF4-FFF2-40B4-BE49-F238E27FC236}">
                <a16:creationId xmlns:a16="http://schemas.microsoft.com/office/drawing/2014/main" id="{64FF41F4-BDAE-4DC8-9868-F4A50A533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404814"/>
            <a:ext cx="3311525" cy="3311525"/>
          </a:xfrm>
          <a:prstGeom prst="ellipse">
            <a:avLst/>
          </a:prstGeom>
          <a:solidFill>
            <a:srgbClr val="FFFF00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BA2ED0C8-2DC2-4968-8126-E09B7F0294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476251"/>
            <a:ext cx="2170112" cy="2506663"/>
          </a:xfrm>
        </p:spPr>
        <p:txBody>
          <a:bodyPr/>
          <a:lstStyle/>
          <a:p>
            <a:pPr eaLnBrk="1" hangingPunct="1"/>
            <a:r>
              <a:rPr lang="ko-KR" altLang="en-US"/>
              <a:t>유의</a:t>
            </a:r>
            <a:br>
              <a:rPr lang="ko-KR" altLang="en-US"/>
            </a:br>
            <a:r>
              <a:rPr lang="ko-KR" altLang="en-US"/>
              <a:t>확률</a:t>
            </a:r>
            <a:r>
              <a:rPr lang="en-US" altLang="ko-KR"/>
              <a:t>?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0845E9D-5F5A-4B6B-B0E4-100D6FA90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49894" y="867244"/>
            <a:ext cx="7386666" cy="4922837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ko-KR" altLang="en-US" sz="3200" dirty="0"/>
              <a:t>일명 </a:t>
            </a:r>
            <a:r>
              <a:rPr lang="en-US" altLang="ko-KR" sz="3200" dirty="0"/>
              <a:t>p-</a:t>
            </a:r>
            <a:r>
              <a:rPr lang="ko-KR" altLang="en-US" sz="3200" dirty="0"/>
              <a:t>값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ko-KR" altLang="en-US" sz="3200" dirty="0"/>
              <a:t> </a:t>
            </a:r>
            <a:r>
              <a:rPr lang="en-US" altLang="ko-KR" sz="3200" dirty="0"/>
              <a:t>= </a:t>
            </a:r>
            <a:r>
              <a:rPr lang="en-US" altLang="ko-KR" sz="3200" dirty="0" err="1"/>
              <a:t>Pr</a:t>
            </a:r>
            <a:r>
              <a:rPr lang="en-US" altLang="ko-KR" sz="3200" dirty="0"/>
              <a:t>(result |H</a:t>
            </a:r>
            <a:r>
              <a:rPr lang="en-US" altLang="ko-KR" sz="3200" baseline="-25000" dirty="0"/>
              <a:t>0</a:t>
            </a:r>
            <a:r>
              <a:rPr lang="en-US" altLang="ko-KR" sz="3200" dirty="0"/>
              <a:t> is true)</a:t>
            </a:r>
          </a:p>
          <a:p>
            <a:pPr eaLnBrk="1" hangingPunct="1">
              <a:lnSpc>
                <a:spcPct val="130000"/>
              </a:lnSpc>
            </a:pPr>
            <a:r>
              <a:rPr lang="ko-KR" altLang="en-US" sz="3200" dirty="0"/>
              <a:t>이 값이 작다면 </a:t>
            </a:r>
            <a:r>
              <a:rPr lang="en-US" altLang="ko-KR" sz="3200" dirty="0"/>
              <a:t>H</a:t>
            </a:r>
            <a:r>
              <a:rPr lang="en-US" altLang="ko-KR" sz="3200" baseline="-25000" dirty="0"/>
              <a:t>0</a:t>
            </a:r>
            <a:r>
              <a:rPr lang="en-US" altLang="ko-KR" sz="3200" dirty="0"/>
              <a:t> </a:t>
            </a:r>
            <a:r>
              <a:rPr lang="ko-KR" altLang="en-US" sz="3200" dirty="0"/>
              <a:t>이 사실이 아님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sz="3200" dirty="0"/>
              <a:t>SPSS </a:t>
            </a:r>
            <a:r>
              <a:rPr lang="ko-KR" altLang="en-US" sz="3200" dirty="0"/>
              <a:t>출력결과에 모두 유의확률만 표시</a:t>
            </a:r>
          </a:p>
          <a:p>
            <a:pPr eaLnBrk="1" hangingPunct="1">
              <a:lnSpc>
                <a:spcPct val="130000"/>
              </a:lnSpc>
            </a:pPr>
            <a:r>
              <a:rPr lang="ko-KR" altLang="en-US" sz="3200" dirty="0"/>
              <a:t>유의확률이 작다면 유의한 차이가 존재한다는 의미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339182E-05C3-4B52-BC0B-65808F680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SPSS</a:t>
            </a:r>
            <a:r>
              <a:rPr lang="ko-KR" altLang="en-US"/>
              <a:t>에서 유의확률</a:t>
            </a:r>
          </a:p>
        </p:txBody>
      </p:sp>
      <p:sp>
        <p:nvSpPr>
          <p:cNvPr id="31747" name="Rectangle 5">
            <a:extLst>
              <a:ext uri="{FF2B5EF4-FFF2-40B4-BE49-F238E27FC236}">
                <a16:creationId xmlns:a16="http://schemas.microsoft.com/office/drawing/2014/main" id="{48966E1F-B41B-417C-B3CC-88644B500D9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92313" y="1341438"/>
            <a:ext cx="8280400" cy="4953000"/>
          </a:xfrm>
        </p:spPr>
        <p:txBody>
          <a:bodyPr/>
          <a:lstStyle/>
          <a:p>
            <a:pPr eaLnBrk="1" hangingPunct="1"/>
            <a:r>
              <a:rPr lang="ko-KR" altLang="en-US"/>
              <a:t>두통약 자료에서 남녀 두집단 간에 부작용에 대한 중요도는 </a:t>
            </a:r>
          </a:p>
          <a:p>
            <a:pPr lvl="1" eaLnBrk="1" hangingPunct="1"/>
            <a:r>
              <a:rPr lang="en-US" altLang="ko-KR"/>
              <a:t>H0: </a:t>
            </a:r>
            <a:r>
              <a:rPr lang="ko-KR" altLang="en-US"/>
              <a:t>남녀 차이가 없다</a:t>
            </a:r>
          </a:p>
          <a:p>
            <a:pPr lvl="1" eaLnBrk="1" hangingPunct="1"/>
            <a:r>
              <a:rPr lang="en-US" altLang="ko-KR"/>
              <a:t>H1: </a:t>
            </a:r>
            <a:r>
              <a:rPr lang="ko-KR" altLang="en-US"/>
              <a:t>남녀 차이가 있다 </a:t>
            </a:r>
          </a:p>
          <a:p>
            <a:pPr eaLnBrk="1" hangingPunct="1"/>
            <a:endParaRPr lang="ko-KR" altLang="en-US"/>
          </a:p>
          <a:p>
            <a:pPr eaLnBrk="1" hangingPunct="1"/>
            <a:endParaRPr lang="ko-KR" altLang="en-US"/>
          </a:p>
          <a:p>
            <a:pPr eaLnBrk="1" hangingPunct="1"/>
            <a:endParaRPr lang="ko-KR" altLang="en-US"/>
          </a:p>
          <a:p>
            <a:pPr eaLnBrk="1" hangingPunct="1"/>
            <a:endParaRPr lang="ko-KR" altLang="en-US"/>
          </a:p>
          <a:p>
            <a:pPr eaLnBrk="1" hangingPunct="1"/>
            <a:r>
              <a:rPr lang="ko-KR" altLang="en-US"/>
              <a:t>유의확률이 </a:t>
            </a:r>
            <a:r>
              <a:rPr lang="en-US" altLang="ko-KR"/>
              <a:t>0.05</a:t>
            </a:r>
            <a:r>
              <a:rPr lang="ko-KR" altLang="en-US"/>
              <a:t>보다 작으므로 차이가 있다</a:t>
            </a:r>
            <a:r>
              <a:rPr lang="en-US" altLang="ko-KR"/>
              <a:t>(H1)</a:t>
            </a:r>
          </a:p>
        </p:txBody>
      </p:sp>
      <p:graphicFrame>
        <p:nvGraphicFramePr>
          <p:cNvPr id="31748" name="Object 6">
            <a:extLst>
              <a:ext uri="{FF2B5EF4-FFF2-40B4-BE49-F238E27FC236}">
                <a16:creationId xmlns:a16="http://schemas.microsoft.com/office/drawing/2014/main" id="{89836F63-6C42-487F-BA6D-B0BAA797D06D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919288" y="3141663"/>
          <a:ext cx="8208962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비트맵 이미지" r:id="rId3" imgW="6458852" imgH="1238423" progId="Paint.Picture">
                  <p:embed/>
                </p:oleObj>
              </mc:Choice>
              <mc:Fallback>
                <p:oleObj name="비트맵 이미지" r:id="rId3" imgW="6458852" imgH="1238423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3141663"/>
                        <a:ext cx="8208962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3328B1B-3C64-44D6-9C33-CAF0902FA1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SPSS</a:t>
            </a:r>
            <a:r>
              <a:rPr lang="ko-KR" altLang="en-US"/>
              <a:t>에서 유의확률</a:t>
            </a:r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F55C43AC-E488-4B0D-97F4-B4CA65554BCB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1313" y="1169988"/>
            <a:ext cx="5568950" cy="5688012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DF3C846-69C4-445C-9FDE-2AAAF2C27B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o-KR" altLang="ko-KR"/>
          </a:p>
        </p:txBody>
      </p:sp>
      <p:pic>
        <p:nvPicPr>
          <p:cNvPr id="33795" name="Picture 4">
            <a:extLst>
              <a:ext uri="{FF2B5EF4-FFF2-40B4-BE49-F238E27FC236}">
                <a16:creationId xmlns:a16="http://schemas.microsoft.com/office/drawing/2014/main" id="{C27D7B33-37B2-4D09-89D5-6A9DA6ADA6B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2539" y="404813"/>
            <a:ext cx="6053137" cy="6126162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D70752B-A2B7-4845-B146-A5AD6AC1BB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Tv</a:t>
            </a:r>
            <a:r>
              <a:rPr lang="ko-KR" altLang="en-US"/>
              <a:t>에도 나오는 유의확률</a:t>
            </a:r>
            <a:r>
              <a:rPr lang="en-US" altLang="ko-KR"/>
              <a:t>(p-</a:t>
            </a:r>
            <a:r>
              <a:rPr lang="ko-KR" altLang="en-US"/>
              <a:t>값</a:t>
            </a:r>
            <a:r>
              <a:rPr lang="en-US" altLang="ko-KR"/>
              <a:t>)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E515FFF-25F5-41AA-BD79-4DD7A73981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EBS </a:t>
            </a:r>
            <a:r>
              <a:rPr lang="ko-KR" altLang="en-US"/>
              <a:t>아이의 사생활</a:t>
            </a:r>
            <a:r>
              <a:rPr lang="en-US" altLang="ko-KR"/>
              <a:t>(</a:t>
            </a:r>
            <a:r>
              <a:rPr lang="ko-KR" altLang="en-US"/>
              <a:t>남녀차이</a:t>
            </a:r>
            <a:r>
              <a:rPr lang="en-US" altLang="ko-KR"/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76CAB87-5949-4BE6-A4CD-2128DD495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5600" y="476672"/>
            <a:ext cx="3178175" cy="360045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ko-KR" altLang="en-US" dirty="0"/>
              <a:t>자료분석은 </a:t>
            </a:r>
            <a:br>
              <a:rPr lang="ko-KR" altLang="en-US" dirty="0"/>
            </a:br>
            <a:r>
              <a:rPr lang="ko-KR" altLang="en-US" dirty="0"/>
              <a:t>추정과 </a:t>
            </a:r>
            <a:br>
              <a:rPr lang="ko-KR" altLang="en-US" dirty="0"/>
            </a:br>
            <a:r>
              <a:rPr lang="ko-KR" altLang="en-US" dirty="0"/>
              <a:t>검정의 </a:t>
            </a:r>
            <a:br>
              <a:rPr lang="ko-KR" altLang="en-US" dirty="0"/>
            </a:br>
            <a:r>
              <a:rPr lang="ko-KR" altLang="en-US" dirty="0"/>
              <a:t>과정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D765F11-B602-425C-8556-D7FAFFD474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24564" y="1196753"/>
            <a:ext cx="5472036" cy="1944216"/>
          </a:xfrm>
        </p:spPr>
        <p:txBody>
          <a:bodyPr/>
          <a:lstStyle/>
          <a:p>
            <a:pPr eaLnBrk="1" hangingPunct="1"/>
            <a:r>
              <a:rPr lang="ko-KR" altLang="en-US" dirty="0"/>
              <a:t>남녀 두 집단의 차이를 추정하고 </a:t>
            </a:r>
          </a:p>
          <a:p>
            <a:pPr eaLnBrk="1" hangingPunct="1"/>
            <a:endParaRPr lang="ko-KR" altLang="en-US" dirty="0"/>
          </a:p>
          <a:p>
            <a:pPr eaLnBrk="1" hangingPunct="1"/>
            <a:r>
              <a:rPr lang="ko-KR" altLang="en-US" dirty="0"/>
              <a:t>그 차이가 유의한지를 검정한다 </a:t>
            </a:r>
          </a:p>
        </p:txBody>
      </p:sp>
      <p:sp>
        <p:nvSpPr>
          <p:cNvPr id="5124" name="Oval 4">
            <a:extLst>
              <a:ext uri="{FF2B5EF4-FFF2-40B4-BE49-F238E27FC236}">
                <a16:creationId xmlns:a16="http://schemas.microsoft.com/office/drawing/2014/main" id="{596866BA-8D7C-44A6-B152-2DE49B006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620714"/>
            <a:ext cx="3673475" cy="3673475"/>
          </a:xfrm>
          <a:prstGeom prst="ellipse">
            <a:avLst/>
          </a:prstGeom>
          <a:noFill/>
          <a:ln w="57150">
            <a:solidFill>
              <a:srgbClr val="FF0000">
                <a:alpha val="45097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2B85D9E-669A-4B91-81AC-A9D776DA4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14701" y="544190"/>
            <a:ext cx="2746375" cy="2794000"/>
          </a:xfrm>
        </p:spPr>
        <p:txBody>
          <a:bodyPr/>
          <a:lstStyle/>
          <a:p>
            <a:pPr eaLnBrk="1" hangingPunct="1"/>
            <a:r>
              <a:rPr lang="ko-KR" altLang="en-US" sz="4000" dirty="0"/>
              <a:t>추정</a:t>
            </a:r>
            <a:br>
              <a:rPr lang="ko-KR" altLang="en-US" dirty="0"/>
            </a:br>
            <a:r>
              <a:rPr lang="en-US" altLang="ko-KR" dirty="0">
                <a:latin typeface="Times New Roman" panose="02020603050405020304" pitchFamily="18" charset="0"/>
              </a:rPr>
              <a:t>Estimation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0245267-4811-43AE-A45C-D44523E496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15880" y="754409"/>
            <a:ext cx="6840760" cy="5272088"/>
          </a:xfrm>
        </p:spPr>
        <p:txBody>
          <a:bodyPr/>
          <a:lstStyle/>
          <a:p>
            <a:pPr eaLnBrk="1" hangingPunct="1"/>
            <a:r>
              <a:rPr lang="ko-KR" altLang="en-US" sz="3200" dirty="0"/>
              <a:t>점추정과 구간추정</a:t>
            </a:r>
          </a:p>
          <a:p>
            <a:pPr eaLnBrk="1" hangingPunct="1"/>
            <a:endParaRPr lang="ko-KR" altLang="en-US" sz="3200" dirty="0"/>
          </a:p>
          <a:p>
            <a:pPr eaLnBrk="1" hangingPunct="1"/>
            <a:r>
              <a:rPr lang="ko-KR" altLang="en-US" sz="3200" dirty="0"/>
              <a:t>표본의 평균은 </a:t>
            </a:r>
            <a:r>
              <a:rPr lang="en-US" altLang="ko-KR" sz="3200" dirty="0"/>
              <a:t>180</a:t>
            </a:r>
            <a:r>
              <a:rPr lang="ko-KR" altLang="en-US" sz="3200" dirty="0"/>
              <a:t>이다</a:t>
            </a:r>
          </a:p>
          <a:p>
            <a:pPr eaLnBrk="1" hangingPunct="1"/>
            <a:endParaRPr lang="ko-KR" altLang="en-US" sz="3200" dirty="0"/>
          </a:p>
          <a:p>
            <a:pPr eaLnBrk="1" hangingPunct="1"/>
            <a:r>
              <a:rPr lang="ko-KR" altLang="en-US" sz="3200" dirty="0"/>
              <a:t>모집단의 평균은 </a:t>
            </a:r>
            <a:r>
              <a:rPr lang="en-US" altLang="ko-KR" sz="3200" dirty="0"/>
              <a:t>180±30</a:t>
            </a:r>
            <a:r>
              <a:rPr lang="ko-KR" altLang="en-US" sz="3200" dirty="0"/>
              <a:t>구간에 있다 </a:t>
            </a:r>
          </a:p>
          <a:p>
            <a:pPr eaLnBrk="1" hangingPunct="1"/>
            <a:endParaRPr lang="ko-KR" altLang="en-US" sz="3200" dirty="0"/>
          </a:p>
          <a:p>
            <a:pPr eaLnBrk="1" hangingPunct="1"/>
            <a:r>
              <a:rPr lang="ko-KR" altLang="en-US" sz="3200" dirty="0"/>
              <a:t>구간추정</a:t>
            </a:r>
            <a:r>
              <a:rPr lang="en-US" altLang="ko-KR" sz="3200" dirty="0"/>
              <a:t>=(</a:t>
            </a:r>
            <a:r>
              <a:rPr lang="ko-KR" altLang="en-US" sz="3200" dirty="0" err="1"/>
              <a:t>점추정</a:t>
            </a:r>
            <a:r>
              <a:rPr lang="en-US" altLang="ko-KR" sz="3200" dirty="0"/>
              <a:t>±</a:t>
            </a:r>
            <a:r>
              <a:rPr lang="ko-KR" altLang="en-US" sz="3200" dirty="0"/>
              <a:t>표본오차</a:t>
            </a:r>
            <a:r>
              <a:rPr lang="en-US" altLang="ko-KR" sz="3200" dirty="0"/>
              <a:t>)</a:t>
            </a:r>
          </a:p>
        </p:txBody>
      </p:sp>
      <p:sp>
        <p:nvSpPr>
          <p:cNvPr id="6148" name="Oval 4">
            <a:extLst>
              <a:ext uri="{FF2B5EF4-FFF2-40B4-BE49-F238E27FC236}">
                <a16:creationId xmlns:a16="http://schemas.microsoft.com/office/drawing/2014/main" id="{CFB24951-06A6-493E-AFA6-38B2CD5B8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765175"/>
            <a:ext cx="2376488" cy="2376488"/>
          </a:xfrm>
          <a:prstGeom prst="ellipse">
            <a:avLst/>
          </a:prstGeom>
          <a:noFill/>
          <a:ln w="57150">
            <a:solidFill>
              <a:srgbClr val="FF0000">
                <a:alpha val="45097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F48112-77F1-4C37-8C35-5ADB51BFF7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11675" y="260350"/>
            <a:ext cx="4032250" cy="935038"/>
          </a:xfrm>
        </p:spPr>
        <p:txBody>
          <a:bodyPr/>
          <a:lstStyle/>
          <a:p>
            <a:pPr eaLnBrk="1" hangingPunct="1"/>
            <a:r>
              <a:rPr lang="ko-KR" altLang="en-US"/>
              <a:t>통계학과 학률론의 차이</a:t>
            </a:r>
          </a:p>
        </p:txBody>
      </p:sp>
      <p:graphicFrame>
        <p:nvGraphicFramePr>
          <p:cNvPr id="46085" name="Object 5">
            <a:extLst>
              <a:ext uri="{FF2B5EF4-FFF2-40B4-BE49-F238E27FC236}">
                <a16:creationId xmlns:a16="http://schemas.microsoft.com/office/drawing/2014/main" id="{A44BE5F2-7911-4FCF-A1A7-EC4D127D5B56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566988" y="1268413"/>
          <a:ext cx="7562850" cy="535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비트맵 이미지" r:id="rId3" imgW="6380952" imgH="4514286" progId="Paint.Picture">
                  <p:embed/>
                </p:oleObj>
              </mc:Choice>
              <mc:Fallback>
                <p:oleObj name="비트맵 이미지" r:id="rId3" imgW="6380952" imgH="4514286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1268413"/>
                        <a:ext cx="7562850" cy="535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4">
            <a:extLst>
              <a:ext uri="{FF2B5EF4-FFF2-40B4-BE49-F238E27FC236}">
                <a16:creationId xmlns:a16="http://schemas.microsoft.com/office/drawing/2014/main" id="{999E0D4F-2EBA-4F45-A294-4A10B944B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333375"/>
            <a:ext cx="2808288" cy="280828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B4AE40A-1E3D-4407-A3EF-F0C64B1E8E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8" y="476250"/>
            <a:ext cx="2601912" cy="2433638"/>
          </a:xfrm>
        </p:spPr>
        <p:txBody>
          <a:bodyPr/>
          <a:lstStyle/>
          <a:p>
            <a:pPr eaLnBrk="1" hangingPunct="1"/>
            <a:r>
              <a:rPr lang="ko-KR" altLang="en-US" sz="3600">
                <a:solidFill>
                  <a:srgbClr val="EAEAEA"/>
                </a:solidFill>
              </a:rPr>
              <a:t>점추정</a:t>
            </a:r>
            <a:br>
              <a:rPr lang="ko-KR" altLang="en-US" sz="3600">
                <a:solidFill>
                  <a:srgbClr val="EAEAEA"/>
                </a:solidFill>
              </a:rPr>
            </a:br>
            <a:r>
              <a:rPr lang="en-US" altLang="ko-KR">
                <a:solidFill>
                  <a:srgbClr val="EAEAEA"/>
                </a:solidFill>
                <a:latin typeface="Times New Roman" panose="02020603050405020304" pitchFamily="18" charset="0"/>
              </a:rPr>
              <a:t>point estimation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68F57037-817C-4145-8C2F-BEFE8ADDC3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27575" y="1412876"/>
            <a:ext cx="5545138" cy="4137025"/>
          </a:xfrm>
        </p:spPr>
        <p:txBody>
          <a:bodyPr/>
          <a:lstStyle/>
          <a:p>
            <a:pPr eaLnBrk="1" hangingPunct="1"/>
            <a:r>
              <a:rPr lang="ko-KR" altLang="en-US">
                <a:solidFill>
                  <a:srgbClr val="4D4D4D"/>
                </a:solidFill>
              </a:rPr>
              <a:t>모수를 한 값</a:t>
            </a:r>
            <a:r>
              <a:rPr lang="en-US" altLang="ko-KR">
                <a:solidFill>
                  <a:srgbClr val="4D4D4D"/>
                </a:solidFill>
              </a:rPr>
              <a:t>(point)</a:t>
            </a:r>
            <a:r>
              <a:rPr lang="ko-KR" altLang="en-US">
                <a:solidFill>
                  <a:srgbClr val="4D4D4D"/>
                </a:solidFill>
              </a:rPr>
              <a:t>으로 추정</a:t>
            </a:r>
          </a:p>
          <a:p>
            <a:pPr eaLnBrk="1" hangingPunct="1"/>
            <a:endParaRPr lang="ko-KR" altLang="en-US">
              <a:solidFill>
                <a:srgbClr val="4D4D4D"/>
              </a:solidFill>
            </a:endParaRPr>
          </a:p>
          <a:p>
            <a:pPr eaLnBrk="1" hangingPunct="1"/>
            <a:r>
              <a:rPr lang="ko-KR" altLang="en-US">
                <a:solidFill>
                  <a:srgbClr val="4D4D4D"/>
                </a:solidFill>
              </a:rPr>
              <a:t>모평균 </a:t>
            </a:r>
            <a:r>
              <a:rPr lang="en-US" altLang="ko-KR">
                <a:solidFill>
                  <a:srgbClr val="4D4D4D"/>
                </a:solidFill>
              </a:rPr>
              <a:t>: </a:t>
            </a:r>
            <a:r>
              <a:rPr lang="ko-KR" altLang="en-US">
                <a:solidFill>
                  <a:srgbClr val="4D4D4D"/>
                </a:solidFill>
              </a:rPr>
              <a:t>표본평균</a:t>
            </a:r>
          </a:p>
          <a:p>
            <a:pPr eaLnBrk="1" hangingPunct="1"/>
            <a:endParaRPr lang="ko-KR" altLang="en-US">
              <a:solidFill>
                <a:srgbClr val="4D4D4D"/>
              </a:solidFill>
            </a:endParaRPr>
          </a:p>
          <a:p>
            <a:pPr eaLnBrk="1" hangingPunct="1"/>
            <a:r>
              <a:rPr lang="ko-KR" altLang="en-US">
                <a:solidFill>
                  <a:srgbClr val="4D4D4D"/>
                </a:solidFill>
              </a:rPr>
              <a:t>모분산 </a:t>
            </a:r>
            <a:r>
              <a:rPr lang="en-US" altLang="ko-KR">
                <a:solidFill>
                  <a:srgbClr val="4D4D4D"/>
                </a:solidFill>
              </a:rPr>
              <a:t>: </a:t>
            </a:r>
            <a:r>
              <a:rPr lang="ko-KR" altLang="en-US">
                <a:solidFill>
                  <a:srgbClr val="4D4D4D"/>
                </a:solidFill>
              </a:rPr>
              <a:t>표본분산</a:t>
            </a:r>
          </a:p>
          <a:p>
            <a:pPr eaLnBrk="1" hangingPunct="1"/>
            <a:endParaRPr lang="ko-KR" altLang="en-US">
              <a:solidFill>
                <a:srgbClr val="4D4D4D"/>
              </a:solidFill>
            </a:endParaRPr>
          </a:p>
          <a:p>
            <a:pPr eaLnBrk="1" hangingPunct="1"/>
            <a:r>
              <a:rPr lang="ko-KR" altLang="en-US">
                <a:solidFill>
                  <a:srgbClr val="4D4D4D"/>
                </a:solidFill>
              </a:rPr>
              <a:t>모비율 </a:t>
            </a:r>
            <a:r>
              <a:rPr lang="en-US" altLang="ko-KR">
                <a:solidFill>
                  <a:srgbClr val="4D4D4D"/>
                </a:solidFill>
              </a:rPr>
              <a:t>: </a:t>
            </a:r>
            <a:r>
              <a:rPr lang="ko-KR" altLang="en-US">
                <a:solidFill>
                  <a:srgbClr val="4D4D4D"/>
                </a:solidFill>
              </a:rPr>
              <a:t>표본비율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>
            <a:extLst>
              <a:ext uri="{FF2B5EF4-FFF2-40B4-BE49-F238E27FC236}">
                <a16:creationId xmlns:a16="http://schemas.microsoft.com/office/drawing/2014/main" id="{A7BEB8CF-FF62-4FB2-B930-238A4167D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333375"/>
            <a:ext cx="2808288" cy="280828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71220D8-F683-4C34-AB6D-25052F3772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8" y="476250"/>
            <a:ext cx="2601912" cy="2433638"/>
          </a:xfrm>
        </p:spPr>
        <p:txBody>
          <a:bodyPr/>
          <a:lstStyle/>
          <a:p>
            <a:pPr eaLnBrk="1" hangingPunct="1"/>
            <a:r>
              <a:rPr lang="ko-KR" altLang="en-US" sz="3600">
                <a:solidFill>
                  <a:srgbClr val="EAEAEA"/>
                </a:solidFill>
              </a:rPr>
              <a:t>구간추정</a:t>
            </a:r>
            <a:br>
              <a:rPr lang="ko-KR" altLang="en-US" sz="3600">
                <a:solidFill>
                  <a:srgbClr val="EAEAEA"/>
                </a:solidFill>
              </a:rPr>
            </a:br>
            <a:r>
              <a:rPr lang="en-US" altLang="ko-KR">
                <a:solidFill>
                  <a:srgbClr val="EAEAEA"/>
                </a:solidFill>
                <a:latin typeface="Times New Roman" panose="02020603050405020304" pitchFamily="18" charset="0"/>
              </a:rPr>
              <a:t>interval estimation</a:t>
            </a:r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718D680D-0CA9-4FA9-A2D7-B29AC74DA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83113" y="1052513"/>
            <a:ext cx="5834062" cy="4824412"/>
          </a:xfrm>
        </p:spPr>
        <p:txBody>
          <a:bodyPr/>
          <a:lstStyle/>
          <a:p>
            <a:pPr eaLnBrk="1" hangingPunct="1"/>
            <a:r>
              <a:rPr lang="ko-KR" altLang="en-US">
                <a:solidFill>
                  <a:srgbClr val="4D4D4D"/>
                </a:solidFill>
              </a:rPr>
              <a:t>모수를 구간</a:t>
            </a:r>
            <a:r>
              <a:rPr lang="en-US" altLang="ko-KR">
                <a:solidFill>
                  <a:srgbClr val="4D4D4D"/>
                </a:solidFill>
              </a:rPr>
              <a:t>(interval)</a:t>
            </a:r>
            <a:r>
              <a:rPr lang="ko-KR" altLang="en-US">
                <a:solidFill>
                  <a:srgbClr val="4D4D4D"/>
                </a:solidFill>
              </a:rPr>
              <a:t>으로 추정</a:t>
            </a:r>
          </a:p>
          <a:p>
            <a:pPr eaLnBrk="1" hangingPunct="1"/>
            <a:endParaRPr lang="ko-KR" altLang="en-US">
              <a:solidFill>
                <a:srgbClr val="4D4D4D"/>
              </a:solidFill>
            </a:endParaRPr>
          </a:p>
          <a:p>
            <a:pPr eaLnBrk="1" hangingPunct="1"/>
            <a:r>
              <a:rPr lang="ko-KR" altLang="en-US">
                <a:solidFill>
                  <a:srgbClr val="4D4D4D"/>
                </a:solidFill>
              </a:rPr>
              <a:t>모평균 </a:t>
            </a:r>
            <a:r>
              <a:rPr lang="en-US" altLang="ko-KR">
                <a:solidFill>
                  <a:srgbClr val="4D4D4D"/>
                </a:solidFill>
              </a:rPr>
              <a:t>= </a:t>
            </a:r>
            <a:r>
              <a:rPr lang="ko-KR" altLang="en-US">
                <a:solidFill>
                  <a:srgbClr val="4D4D4D"/>
                </a:solidFill>
              </a:rPr>
              <a:t>표본평균 </a:t>
            </a:r>
            <a:r>
              <a:rPr lang="en-US" altLang="ko-KR">
                <a:solidFill>
                  <a:srgbClr val="4D4D4D"/>
                </a:solidFill>
              </a:rPr>
              <a:t>± </a:t>
            </a:r>
            <a:r>
              <a:rPr lang="ko-KR" altLang="en-US">
                <a:solidFill>
                  <a:srgbClr val="4D4D4D"/>
                </a:solidFill>
              </a:rPr>
              <a:t>구간너비</a:t>
            </a:r>
          </a:p>
          <a:p>
            <a:pPr eaLnBrk="1" hangingPunct="1"/>
            <a:endParaRPr lang="ko-KR" altLang="en-US">
              <a:solidFill>
                <a:srgbClr val="4D4D4D"/>
              </a:solidFill>
            </a:endParaRPr>
          </a:p>
          <a:p>
            <a:pPr eaLnBrk="1" hangingPunct="1"/>
            <a:r>
              <a:rPr lang="ko-KR" altLang="en-US">
                <a:solidFill>
                  <a:srgbClr val="4D4D4D"/>
                </a:solidFill>
              </a:rPr>
              <a:t>구간너비 </a:t>
            </a:r>
            <a:r>
              <a:rPr lang="en-US" altLang="ko-KR">
                <a:solidFill>
                  <a:srgbClr val="4D4D4D"/>
                </a:solidFill>
              </a:rPr>
              <a:t>= </a:t>
            </a:r>
            <a:r>
              <a:rPr lang="ko-KR" altLang="en-US">
                <a:solidFill>
                  <a:srgbClr val="4D4D4D"/>
                </a:solidFill>
              </a:rPr>
              <a:t>표본오차</a:t>
            </a:r>
          </a:p>
          <a:p>
            <a:pPr eaLnBrk="1" hangingPunct="1"/>
            <a:endParaRPr lang="ko-KR" altLang="en-US">
              <a:solidFill>
                <a:srgbClr val="4D4D4D"/>
              </a:solidFill>
            </a:endParaRPr>
          </a:p>
          <a:p>
            <a:pPr eaLnBrk="1" hangingPunct="1"/>
            <a:r>
              <a:rPr lang="ko-KR" altLang="en-US">
                <a:solidFill>
                  <a:srgbClr val="4D4D4D"/>
                </a:solidFill>
              </a:rPr>
              <a:t>표본오차는 무엇으로 결정</a:t>
            </a:r>
            <a:r>
              <a:rPr lang="en-US" altLang="ko-KR">
                <a:solidFill>
                  <a:srgbClr val="4D4D4D"/>
                </a:solidFill>
              </a:rPr>
              <a:t>?</a:t>
            </a:r>
          </a:p>
          <a:p>
            <a:pPr lvl="1" eaLnBrk="1" hangingPunct="1"/>
            <a:r>
              <a:rPr lang="ko-KR" altLang="en-US">
                <a:solidFill>
                  <a:srgbClr val="4D4D4D"/>
                </a:solidFill>
              </a:rPr>
              <a:t>신뢰도</a:t>
            </a:r>
            <a:r>
              <a:rPr lang="en-US" altLang="ko-KR">
                <a:solidFill>
                  <a:srgbClr val="4D4D4D"/>
                </a:solidFill>
              </a:rPr>
              <a:t>, </a:t>
            </a:r>
            <a:r>
              <a:rPr lang="ko-KR" altLang="en-US">
                <a:solidFill>
                  <a:srgbClr val="4D4D4D"/>
                </a:solidFill>
              </a:rPr>
              <a:t>표본수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57DED32-89F4-4B4E-94F3-7F6986136C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67214" y="404813"/>
            <a:ext cx="5400675" cy="6477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ko-KR" altLang="en-US" sz="2800">
                <a:latin typeface="Times New Roman" panose="02020603050405020304" pitchFamily="18" charset="0"/>
              </a:rPr>
              <a:t>어떤 추정이 가장 정확할까</a:t>
            </a:r>
            <a:r>
              <a:rPr lang="en-US" altLang="ko-KR" sz="280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2046022A-2DAD-4254-A0D2-C3EAA36662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27575" y="1484314"/>
            <a:ext cx="5048250" cy="1970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/>
              <a:t>평균신장을 추정하는데</a:t>
            </a:r>
          </a:p>
          <a:p>
            <a:pPr eaLnBrk="1" hangingPunct="1">
              <a:lnSpc>
                <a:spcPct val="90000"/>
              </a:lnSpc>
            </a:pPr>
            <a:endParaRPr lang="ko-KR" altLang="en-US"/>
          </a:p>
          <a:p>
            <a:pPr eaLnBrk="1" hangingPunct="1">
              <a:lnSpc>
                <a:spcPct val="90000"/>
              </a:lnSpc>
            </a:pPr>
            <a:r>
              <a:rPr lang="ko-KR" altLang="en-US"/>
              <a:t>표본평균</a:t>
            </a:r>
            <a:r>
              <a:rPr lang="en-US" altLang="ko-KR"/>
              <a:t>=170, </a:t>
            </a:r>
            <a:r>
              <a:rPr lang="ko-KR" altLang="en-US"/>
              <a:t>표본수</a:t>
            </a:r>
            <a:r>
              <a:rPr lang="en-US" altLang="ko-KR"/>
              <a:t>=10</a:t>
            </a:r>
            <a:endParaRPr lang="en-US" altLang="ko-KR">
              <a:latin typeface="Times New Roman" panose="02020603050405020304" pitchFamily="18" charset="0"/>
            </a:endParaRPr>
          </a:p>
        </p:txBody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B63764B5-92D0-4D8D-B9D4-1AD676E79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8" y="3860801"/>
            <a:ext cx="48244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altLang="ko-KR"/>
              <a:t>170 ± 3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altLang="ko-KR"/>
              <a:t>170 ± 10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altLang="ko-KR"/>
              <a:t>170 ± 30</a:t>
            </a:r>
          </a:p>
        </p:txBody>
      </p:sp>
      <p:sp>
        <p:nvSpPr>
          <p:cNvPr id="97286" name="AutoShape 6">
            <a:extLst>
              <a:ext uri="{FF2B5EF4-FFF2-40B4-BE49-F238E27FC236}">
                <a16:creationId xmlns:a16="http://schemas.microsoft.com/office/drawing/2014/main" id="{5898259E-8C53-43B2-885A-62BDE0EA1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3789363"/>
            <a:ext cx="2303462" cy="1871662"/>
          </a:xfrm>
          <a:prstGeom prst="cloudCallout">
            <a:avLst>
              <a:gd name="adj1" fmla="val 78944"/>
              <a:gd name="adj2" fmla="val 23454"/>
            </a:avLst>
          </a:prstGeom>
          <a:solidFill>
            <a:srgbClr val="FF33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3600">
                <a:solidFill>
                  <a:srgbClr val="EAEAEA"/>
                </a:solidFill>
              </a:rPr>
              <a:t>100%</a:t>
            </a:r>
          </a:p>
          <a:p>
            <a:pPr algn="ctr"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ko-KR" altLang="en-US" sz="3600">
                <a:solidFill>
                  <a:srgbClr val="EAEAEA"/>
                </a:solidFill>
              </a:rPr>
              <a:t>확신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  <p:bldP spid="97285" grpId="0" build="p"/>
      <p:bldP spid="972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7F33CED-D537-4830-9302-AEBCAFF8E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51313" y="404813"/>
            <a:ext cx="5986462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>
                <a:solidFill>
                  <a:schemeClr val="tx1">
                    <a:lumMod val="60000"/>
                    <a:lumOff val="40000"/>
                  </a:schemeClr>
                </a:solidFill>
              </a:rPr>
              <a:t>100% </a:t>
            </a:r>
            <a:r>
              <a:rPr lang="ko-KR" alt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신뢰구간이 좋은가</a:t>
            </a:r>
            <a:r>
              <a:rPr lang="en-US" altLang="ko-KR" dirty="0">
                <a:solidFill>
                  <a:schemeClr val="tx1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4E4D774B-8BE3-4469-91D4-622E2B075A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08438" y="1412875"/>
            <a:ext cx="5340350" cy="4527550"/>
          </a:xfrm>
        </p:spPr>
        <p:txBody>
          <a:bodyPr/>
          <a:lstStyle/>
          <a:p>
            <a:pPr eaLnBrk="1" hangingPunct="1"/>
            <a:r>
              <a:rPr lang="en-US" altLang="ko-KR"/>
              <a:t>NO! Stupid.</a:t>
            </a:r>
          </a:p>
          <a:p>
            <a:pPr eaLnBrk="1" hangingPunct="1"/>
            <a:endParaRPr lang="en-US" altLang="ko-KR"/>
          </a:p>
          <a:p>
            <a:pPr eaLnBrk="1" hangingPunct="1"/>
            <a:r>
              <a:rPr lang="ko-KR" altLang="en-US"/>
              <a:t>어느 정도 틀릴 각오를 해야함</a:t>
            </a:r>
          </a:p>
          <a:p>
            <a:pPr eaLnBrk="1" hangingPunct="1"/>
            <a:endParaRPr lang="ko-KR" altLang="en-US"/>
          </a:p>
          <a:p>
            <a:pPr eaLnBrk="1" hangingPunct="1"/>
            <a:r>
              <a:rPr lang="en-US" altLang="ko-KR"/>
              <a:t>95% </a:t>
            </a:r>
            <a:r>
              <a:rPr lang="ko-KR" altLang="en-US"/>
              <a:t>신뢰</a:t>
            </a:r>
            <a:r>
              <a:rPr lang="en-US" altLang="ko-KR"/>
              <a:t>= 5% </a:t>
            </a:r>
            <a:r>
              <a:rPr lang="ko-KR" altLang="en-US"/>
              <a:t>틀릴 위험 감수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theme/theme1.xml><?xml version="1.0" encoding="utf-8"?>
<a:theme xmlns:a="http://schemas.openxmlformats.org/drawingml/2006/main" name="A0091TGp">
  <a:themeElements>
    <a:clrScheme name="A0091TGp 3">
      <a:dk1>
        <a:srgbClr val="4D4D4D"/>
      </a:dk1>
      <a:lt1>
        <a:srgbClr val="FFFFFF"/>
      </a:lt1>
      <a:dk2>
        <a:srgbClr val="FFFFFF"/>
      </a:dk2>
      <a:lt2>
        <a:srgbClr val="B2B2B2"/>
      </a:lt2>
      <a:accent1>
        <a:srgbClr val="058089"/>
      </a:accent1>
      <a:accent2>
        <a:srgbClr val="99CC00"/>
      </a:accent2>
      <a:accent3>
        <a:srgbClr val="FFFFFF"/>
      </a:accent3>
      <a:accent4>
        <a:srgbClr val="404040"/>
      </a:accent4>
      <a:accent5>
        <a:srgbClr val="AAC0C4"/>
      </a:accent5>
      <a:accent6>
        <a:srgbClr val="8AB900"/>
      </a:accent6>
      <a:hlink>
        <a:srgbClr val="2CA9D0"/>
      </a:hlink>
      <a:folHlink>
        <a:srgbClr val="4841D9"/>
      </a:folHlink>
    </a:clrScheme>
    <a:fontScheme name="A0091TGp">
      <a:majorFont>
        <a:latin typeface="휴먼모음T"/>
        <a:ea typeface="휴먼모음T"/>
        <a:cs typeface=""/>
      </a:majorFont>
      <a:minorFont>
        <a:latin typeface="휴먼모음T"/>
        <a:ea typeface="휴먼모음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굴림" charset="-127"/>
          </a:defRPr>
        </a:defPPr>
      </a:lstStyle>
    </a:lnDef>
  </a:objectDefaults>
  <a:extraClrSchemeLst>
    <a:extraClrScheme>
      <a:clrScheme name="A0091TGp 1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202AAE"/>
        </a:accent1>
        <a:accent2>
          <a:srgbClr val="CC5D36"/>
        </a:accent2>
        <a:accent3>
          <a:srgbClr val="FFFFFF"/>
        </a:accent3>
        <a:accent4>
          <a:srgbClr val="2A2A2A"/>
        </a:accent4>
        <a:accent5>
          <a:srgbClr val="ABACD3"/>
        </a:accent5>
        <a:accent6>
          <a:srgbClr val="B95330"/>
        </a:accent6>
        <a:hlink>
          <a:srgbClr val="1F7CD1"/>
        </a:hlink>
        <a:folHlink>
          <a:srgbClr val="6544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0091TGp 2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2C8EC4"/>
        </a:accent1>
        <a:accent2>
          <a:srgbClr val="CFBE6B"/>
        </a:accent2>
        <a:accent3>
          <a:srgbClr val="FFFFFF"/>
        </a:accent3>
        <a:accent4>
          <a:srgbClr val="2A2A2A"/>
        </a:accent4>
        <a:accent5>
          <a:srgbClr val="ACC6DE"/>
        </a:accent5>
        <a:accent6>
          <a:srgbClr val="BBAC60"/>
        </a:accent6>
        <a:hlink>
          <a:srgbClr val="7047D7"/>
        </a:hlink>
        <a:folHlink>
          <a:srgbClr val="185A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0091TGp 3">
        <a:dk1>
          <a:srgbClr val="4D4D4D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99CC00"/>
        </a:accent2>
        <a:accent3>
          <a:srgbClr val="FFFFFF"/>
        </a:accent3>
        <a:accent4>
          <a:srgbClr val="404040"/>
        </a:accent4>
        <a:accent5>
          <a:srgbClr val="AAC0C4"/>
        </a:accent5>
        <a:accent6>
          <a:srgbClr val="8AB900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c042TGp_finance_diagram</Template>
  <TotalTime>648</TotalTime>
  <Words>597</Words>
  <Application>Microsoft Office PowerPoint</Application>
  <PresentationFormat>와이드스크린</PresentationFormat>
  <Paragraphs>171</Paragraphs>
  <Slides>27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27</vt:i4>
      </vt:variant>
    </vt:vector>
  </HeadingPairs>
  <TitlesOfParts>
    <vt:vector size="36" baseType="lpstr">
      <vt:lpstr>굴림</vt:lpstr>
      <vt:lpstr>휴먼모음T</vt:lpstr>
      <vt:lpstr>Arial</vt:lpstr>
      <vt:lpstr>Times New Roman</vt:lpstr>
      <vt:lpstr>Verdana</vt:lpstr>
      <vt:lpstr>Wingdings</vt:lpstr>
      <vt:lpstr>A0091TGp</vt:lpstr>
      <vt:lpstr>Image</vt:lpstr>
      <vt:lpstr>비트맵 이미지</vt:lpstr>
      <vt:lpstr>9장. 추정과 가설검정</vt:lpstr>
      <vt:lpstr>Review   통계학의 정의</vt:lpstr>
      <vt:lpstr>자료분석은  추정과  검정의  과정</vt:lpstr>
      <vt:lpstr>추정 Estimation</vt:lpstr>
      <vt:lpstr>통계학과 학률론의 차이</vt:lpstr>
      <vt:lpstr>점추정 point estimation</vt:lpstr>
      <vt:lpstr>구간추정 interval estimation</vt:lpstr>
      <vt:lpstr>어떤 추정이 가장 정확할까?</vt:lpstr>
      <vt:lpstr>100% 신뢰구간이 좋은가?</vt:lpstr>
      <vt:lpstr>유의수준과 신뢰도</vt:lpstr>
      <vt:lpstr>신뢰구간의 특징</vt:lpstr>
      <vt:lpstr>가설검정 假說</vt:lpstr>
      <vt:lpstr>두 가지 주장을 가설로  표현</vt:lpstr>
      <vt:lpstr>최종 판단의 형태는</vt:lpstr>
      <vt:lpstr>판단의  무게중심</vt:lpstr>
      <vt:lpstr>예를 들어</vt:lpstr>
      <vt:lpstr>가설부터  세워보자</vt:lpstr>
      <vt:lpstr>무얼  중심으로  생각한다고??</vt:lpstr>
      <vt:lpstr>많이  벗어난다의 기준?</vt:lpstr>
      <vt:lpstr>유의수준? (제 1종의 오류)</vt:lpstr>
      <vt:lpstr>그런데 이런 경우는?</vt:lpstr>
      <vt:lpstr>그래서 유의확률 (p-값)</vt:lpstr>
      <vt:lpstr>유의 확률?</vt:lpstr>
      <vt:lpstr>SPSS에서 유의확률</vt:lpstr>
      <vt:lpstr>SPSS에서 유의확률</vt:lpstr>
      <vt:lpstr>PowerPoint 프레젠테이션</vt:lpstr>
      <vt:lpstr>Tv에도 나오는 유의확률(p-값)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추정과 검정의 개념</dc:title>
  <dc:creator>user15</dc:creator>
  <cp:lastModifiedBy>Admin</cp:lastModifiedBy>
  <cp:revision>17</cp:revision>
  <dcterms:created xsi:type="dcterms:W3CDTF">2008-03-19T09:50:11Z</dcterms:created>
  <dcterms:modified xsi:type="dcterms:W3CDTF">2023-11-13T04:33:16Z</dcterms:modified>
</cp:coreProperties>
</file>