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21"/>
  </p:notesMasterIdLst>
  <p:sldIdLst>
    <p:sldId id="268" r:id="rId2"/>
    <p:sldId id="279" r:id="rId3"/>
    <p:sldId id="269" r:id="rId4"/>
    <p:sldId id="270" r:id="rId5"/>
    <p:sldId id="272" r:id="rId6"/>
    <p:sldId id="273" r:id="rId7"/>
    <p:sldId id="274" r:id="rId8"/>
    <p:sldId id="275" r:id="rId9"/>
    <p:sldId id="276" r:id="rId10"/>
    <p:sldId id="278" r:id="rId11"/>
    <p:sldId id="256" r:id="rId12"/>
    <p:sldId id="257" r:id="rId13"/>
    <p:sldId id="263" r:id="rId14"/>
    <p:sldId id="266" r:id="rId15"/>
    <p:sldId id="262" r:id="rId16"/>
    <p:sldId id="261" r:id="rId17"/>
    <p:sldId id="267" r:id="rId18"/>
    <p:sldId id="286" r:id="rId19"/>
    <p:sldId id="287" r:id="rId2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EBF7"/>
    <a:srgbClr val="FFFFFF"/>
    <a:srgbClr val="33CCFF"/>
    <a:srgbClr val="FF3300"/>
    <a:srgbClr val="FFFF99"/>
    <a:srgbClr val="97D1F5"/>
    <a:srgbClr val="333333"/>
    <a:srgbClr val="FFCCFF"/>
    <a:srgbClr val="CCFF99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04" autoAdjust="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FECBB5-76FB-4228-8C40-0BF5DDF6A90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2A71B3-95B0-42D2-89C4-014E52A9EB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5642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2A71B3-95B0-42D2-89C4-014E52A9EB66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4645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2A71B3-95B0-42D2-89C4-014E52A9EB66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9098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6E46505-D333-4244-B40F-189A7D7CA2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ACE32F6-8789-42FD-970B-B12F4C65BF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227A4E5-8D0D-4654-A8D4-F2A9E964B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F58A7EC-35AE-41E9-962F-DBBBBCBCA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3ABBE46-02D6-4B65-9ECB-992B60264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FB5CC8-7430-4CCA-8255-944627EBAA2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70302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C9606B-2016-44D7-B96C-58DB794E3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2FD7BC5-BD30-4826-A539-B6F3847576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0792883-BEA7-479F-9060-6A4F28E9D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F523CD4-82D6-43C9-A3A0-7E1E07FD3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6E57929-67B4-4EC0-8CAE-C6AEFAAA6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1B794D-6872-4F1B-B47C-4B886658728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58077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0D75B3C-BF10-40FA-BF3F-B60BE6CB1F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DEC8B68-1577-42C5-B142-DF38D8322E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35D53FE-B4CC-4C50-84BD-2209C52FF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7F58EC7-DE96-4D43-95E6-B836F8998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6E73165-B6CD-40D6-AD1A-4206FFF6A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A82422-2B75-440B-8B82-824868FF80E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49755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769600" cy="6096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609600" y="1295400"/>
            <a:ext cx="5384800" cy="51816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295400"/>
            <a:ext cx="5384800" cy="51816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A10C6C5B-0976-4432-BA1F-3F9CDD574E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DC62C89E-D296-4AF3-971E-A359C4148D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2D7862EB-A3D2-4C19-A141-D2C7ACC99D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73ABE-5CF0-4C90-8149-F67F1BC8CC8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23775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3BE6B7-AF69-48F3-AAC2-1DB692C19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EADD2CB-5F55-44A6-A1A1-8A20A66DB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3463132-9F88-482B-A779-8ECDA19AD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6BD1ECF-621B-4150-B059-6E66A8E2E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1718778-C7CF-499A-B3B7-BEDBF7C48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FD34DB-67DE-472F-AD27-65C950A011A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00233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A69551-9D07-4602-A178-C9582992A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7B316E7-CC66-4AC7-AA5D-492DD3C15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D330BF2-AC73-4BEA-9D73-007D9B18A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2F6FBA9-19ED-493F-A98D-2E7E09418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86690D9-3E85-4C3E-A499-CF481A3B7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E4547B-75D5-4C07-93F2-B656C085AEC3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49527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C7E4886-C1B3-48EE-B392-D67AFAFFA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6E70E3C-7714-4CD4-8ADE-3485DADC34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960BC00-B912-41E6-9DFC-A1EB378355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79CCD55-4666-4DAD-BF1E-14DE36A8D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B0957BE-88DC-4A76-858C-7B9374CF0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0BC5AF4-D568-4882-A53B-134FA750B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8E348F-543B-462F-AFC3-CC6126BE49D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73024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A3337D-7826-4D73-9F7E-0B205955D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17117C5-61F4-437A-BAEB-3F99C24A0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27131B3-AE76-4606-B6C7-44459AD942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6A136D9-3242-4C4D-BFC9-B21A211D87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B954D21-E3CA-4C78-9483-0B101C2B98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7287262-C8E0-444E-95E6-D9C3D8304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FEA2567-2AB1-4BB9-BDA3-93836980E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8E17CDF0-5011-4089-AC16-75DC02BFC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60ED60-DB4B-4F94-A73C-81B14B691FF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95707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90D40B4-C78F-46B4-A6EF-C04FCE4CE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033098E-70B5-4AAF-9528-1563E364B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268C5ED-AB2D-45DF-9E91-048E343FC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C4A61B2-950C-44E0-8BDD-5E0C3753A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783F4-6AB7-4DDA-8230-9104C8CEB6B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71961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A869ACD-79BC-4F0B-8A12-E6B2438C7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B7C4411-1C7D-424D-A2D7-AC5C00122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5483D83-F579-4490-9BCD-ADB567EA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39E0E2-DA0E-471E-859A-D5C59A1CFE5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17629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50AB9F-B824-4A24-9031-8231C7A5D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8042A4E-26F0-4B56-B1D5-94AEBAF2F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A290A62-ECAE-4695-BE3D-D01FDAB07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4EA5BF3-DF12-4D0D-8828-D8BDA3151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16FB665-0AF4-497A-9E6F-CD61E2074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2C3DDAC-5BFD-4246-ACC5-31695071F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AFC912-00D2-4BA1-8C4C-F0C2DCC30914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9851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5039C87-B3CB-40B7-AF8C-DB1FC38DE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84B1C07-3B02-4B24-B674-D4211F2EA3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1E8B04A-3CF1-4D58-8AC9-639C539C82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01C52DC-327A-43F0-AC59-DC4F70D44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BDCB081-E06B-41A0-8512-FE3FF52F0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9171133-6EBE-4093-BF8E-E3ED4C336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55927E-FE0B-44B4-A8FF-750AF798FF8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13434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DB09EDF-4541-4906-8792-2D714A944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191D5E3-FCAF-4C2D-9690-D675A77B4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A29362C-26E7-490F-940C-5EA2DE89CE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CD81B92-77AC-40BC-BBE9-F9B476EF32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923B3F-7585-49E7-9235-AAAB555D6A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10A6510-0CA3-47BB-9CDD-930B05510A9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84097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oleObject" Target="../embeddings/oleObject7.bin"/><Relationship Id="rId3" Type="http://schemas.openxmlformats.org/officeDocument/2006/relationships/image" Target="../media/image2.png"/><Relationship Id="rId7" Type="http://schemas.openxmlformats.org/officeDocument/2006/relationships/image" Target="../media/image7.wmf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10" Type="http://schemas.openxmlformats.org/officeDocument/2006/relationships/image" Target="../media/image8.wmf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6.wmf"/><Relationship Id="rId18" Type="http://schemas.openxmlformats.org/officeDocument/2006/relationships/oleObject" Target="../embeddings/oleObject15.bin"/><Relationship Id="rId3" Type="http://schemas.openxmlformats.org/officeDocument/2006/relationships/image" Target="../media/image2.png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5" Type="http://schemas.openxmlformats.org/officeDocument/2006/relationships/image" Target="../media/image17.wmf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19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B3BC8115-1E67-4576-8635-06EB0E93A0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41" b="8004"/>
          <a:stretch/>
        </p:blipFill>
        <p:spPr>
          <a:xfrm>
            <a:off x="-1" y="0"/>
            <a:ext cx="12214093" cy="6872700"/>
          </a:xfrm>
          <a:prstGeom prst="rect">
            <a:avLst/>
          </a:prstGeom>
        </p:spPr>
      </p:pic>
      <p:sp>
        <p:nvSpPr>
          <p:cNvPr id="29698" name="Rectangle 2">
            <a:extLst>
              <a:ext uri="{FF2B5EF4-FFF2-40B4-BE49-F238E27FC236}">
                <a16:creationId xmlns:a16="http://schemas.microsoft.com/office/drawing/2014/main" id="{DEE8C831-C194-4B09-B436-4DA06E318B4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35561" y="1268413"/>
            <a:ext cx="5688631" cy="936451"/>
          </a:xfrm>
        </p:spPr>
        <p:txBody>
          <a:bodyPr anchor="b">
            <a:normAutofit/>
          </a:bodyPr>
          <a:lstStyle/>
          <a:p>
            <a:pPr algn="r" eaLnBrk="1" hangingPunct="1">
              <a:defRPr/>
            </a:pPr>
            <a:r>
              <a:rPr lang="en-US" altLang="ko-KR" sz="4400" b="1" dirty="0">
                <a:latin typeface="+mn-ea"/>
                <a:ea typeface="+mn-ea"/>
              </a:rPr>
              <a:t>4</a:t>
            </a:r>
            <a:r>
              <a:rPr lang="ko-KR" altLang="en-US" sz="4400" b="1" dirty="0">
                <a:latin typeface="+mn-ea"/>
                <a:ea typeface="+mn-ea"/>
              </a:rPr>
              <a:t>장 표본선정과 오류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A2647D7-72D5-43BE-A25C-481AA4EAD86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1344" y="4077072"/>
            <a:ext cx="4968552" cy="1872208"/>
          </a:xfrm>
          <a:noFill/>
          <a:ln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ko-KR" sz="2800" dirty="0"/>
              <a:t>Keywords : </a:t>
            </a:r>
          </a:p>
          <a:p>
            <a:pPr marL="457200" lvl="1" indent="0" eaLnBrk="1" hangingPunct="1">
              <a:defRPr/>
            </a:pPr>
            <a:r>
              <a:rPr lang="ko-KR" alt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표본조사</a:t>
            </a:r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전수조사</a:t>
            </a:r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모수</a:t>
            </a:r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</a:p>
          <a:p>
            <a:pPr marL="457200" lvl="1" indent="0" eaLnBrk="1" hangingPunct="1">
              <a:defRPr/>
            </a:pPr>
            <a:r>
              <a:rPr lang="ko-KR" alt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표본통계량</a:t>
            </a:r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표본프레임</a:t>
            </a:r>
          </a:p>
          <a:p>
            <a:pPr marL="457200" lvl="1" indent="0" eaLnBrk="1" hangingPunct="1">
              <a:defRPr/>
            </a:pPr>
            <a:r>
              <a:rPr lang="ko-KR" alt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확률표본추출법</a:t>
            </a:r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비확률표본추출법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lvl="1" indent="0" eaLnBrk="1" hangingPunct="1">
              <a:defRPr/>
            </a:pPr>
            <a:r>
              <a:rPr lang="ko-KR" alt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표본크기</a:t>
            </a:r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표본오차</a:t>
            </a:r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오차범위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9FE1876D-F273-4AE0-A473-A6122767F4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1"/>
            <a:ext cx="12192000" cy="6856478"/>
          </a:xfrm>
          <a:prstGeom prst="rect">
            <a:avLst/>
          </a:prstGeom>
        </p:spPr>
      </p:pic>
      <p:sp>
        <p:nvSpPr>
          <p:cNvPr id="13314" name="Rectangle 2">
            <a:extLst>
              <a:ext uri="{FF2B5EF4-FFF2-40B4-BE49-F238E27FC236}">
                <a16:creationId xmlns:a16="http://schemas.microsoft.com/office/drawing/2014/main" id="{4483747B-F9B1-4503-92BE-ABDDBA71F2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6173" y="332656"/>
            <a:ext cx="8229600" cy="750888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altLang="ko-K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</a:t>
            </a:r>
            <a:r>
              <a:rPr lang="ko-KR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에서 </a:t>
            </a:r>
            <a:r>
              <a:rPr lang="en-US" altLang="ko-K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CONFIDENCE.NORM </a:t>
            </a:r>
            <a:r>
              <a:rPr lang="ko-KR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함수 이용</a:t>
            </a:r>
          </a:p>
        </p:txBody>
      </p:sp>
      <p:sp>
        <p:nvSpPr>
          <p:cNvPr id="13315" name="Text Box 4">
            <a:extLst>
              <a:ext uri="{FF2B5EF4-FFF2-40B4-BE49-F238E27FC236}">
                <a16:creationId xmlns:a16="http://schemas.microsoft.com/office/drawing/2014/main" id="{9B691D40-EF73-46DB-BEFB-447E923AD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0" y="1124744"/>
            <a:ext cx="72009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latinLnBrk="1" hangingPunct="1">
              <a:spcBef>
                <a:spcPct val="50000"/>
              </a:spcBef>
            </a:pPr>
            <a:r>
              <a:rPr kumimoji="1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 95% </a:t>
            </a:r>
            <a:r>
              <a:rPr kumimoji="1"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신뢰도 </a:t>
            </a:r>
            <a:r>
              <a:rPr kumimoji="1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= 5% </a:t>
            </a:r>
            <a:r>
              <a:rPr kumimoji="1" lang="ko-KR" altLang="en-US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틀릴확률</a:t>
            </a:r>
            <a:r>
              <a:rPr kumimoji="1"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 </a:t>
            </a:r>
            <a:r>
              <a:rPr kumimoji="1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= 5% </a:t>
            </a:r>
            <a:r>
              <a:rPr kumimoji="1"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유의수준</a:t>
            </a:r>
          </a:p>
          <a:p>
            <a:pPr eaLnBrk="1" latinLnBrk="1" hangingPunct="1">
              <a:spcBef>
                <a:spcPct val="50000"/>
              </a:spcBef>
            </a:pPr>
            <a:r>
              <a:rPr kumimoji="1" lang="ko-KR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 </a:t>
            </a:r>
            <a:r>
              <a:rPr kumimoji="1" lang="en-US" altLang="ko-KR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alpaha</a:t>
            </a:r>
            <a:r>
              <a:rPr kumimoji="1" lang="en-US" altLang="ko-K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=0.05</a:t>
            </a:r>
          </a:p>
        </p:txBody>
      </p:sp>
      <p:pic>
        <p:nvPicPr>
          <p:cNvPr id="13316" name="그림 2">
            <a:extLst>
              <a:ext uri="{FF2B5EF4-FFF2-40B4-BE49-F238E27FC236}">
                <a16:creationId xmlns:a16="http://schemas.microsoft.com/office/drawing/2014/main" id="{7267A58E-BF1F-4925-B02E-815FDE7A79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664" y="2348880"/>
            <a:ext cx="5697538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그림 15">
            <a:extLst>
              <a:ext uri="{FF2B5EF4-FFF2-40B4-BE49-F238E27FC236}">
                <a16:creationId xmlns:a16="http://schemas.microsoft.com/office/drawing/2014/main" id="{F0BDC865-48F4-4D9E-93F4-3DDF461333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1"/>
            <a:ext cx="12192000" cy="6856478"/>
          </a:xfrm>
          <a:prstGeom prst="rect">
            <a:avLst/>
          </a:prstGeom>
        </p:spPr>
      </p:pic>
      <p:sp>
        <p:nvSpPr>
          <p:cNvPr id="20482" name="Rectangle 3">
            <a:extLst>
              <a:ext uri="{FF2B5EF4-FFF2-40B4-BE49-F238E27FC236}">
                <a16:creationId xmlns:a16="http://schemas.microsoft.com/office/drawing/2014/main" id="{7DF6807E-11E8-4E7E-B59C-8BBE49DB6C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879976" y="1181100"/>
            <a:ext cx="4248472" cy="3600401"/>
          </a:xfr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</a:pPr>
            <a:r>
              <a:rPr lang="ko-KR" altLang="en-US" sz="2400"/>
              <a:t>확률표본추출법</a:t>
            </a:r>
          </a:p>
          <a:p>
            <a:pPr lvl="1" eaLnBrk="1" hangingPunct="1">
              <a:lnSpc>
                <a:spcPct val="110000"/>
              </a:lnSpc>
            </a:pPr>
            <a:r>
              <a:rPr lang="ko-KR" altLang="en-US" sz="2000"/>
              <a:t>단순무작위표본추출법</a:t>
            </a:r>
          </a:p>
          <a:p>
            <a:pPr lvl="1" eaLnBrk="1" hangingPunct="1">
              <a:lnSpc>
                <a:spcPct val="110000"/>
              </a:lnSpc>
            </a:pPr>
            <a:r>
              <a:rPr lang="ko-KR" altLang="en-US" sz="2000"/>
              <a:t>층화표본추출법</a:t>
            </a:r>
          </a:p>
          <a:p>
            <a:pPr lvl="1" eaLnBrk="1" hangingPunct="1">
              <a:lnSpc>
                <a:spcPct val="110000"/>
              </a:lnSpc>
            </a:pPr>
            <a:r>
              <a:rPr lang="ko-KR" altLang="en-US" sz="2000"/>
              <a:t>군집표본추출법</a:t>
            </a:r>
          </a:p>
          <a:p>
            <a:pPr eaLnBrk="1" hangingPunct="1">
              <a:lnSpc>
                <a:spcPct val="110000"/>
              </a:lnSpc>
            </a:pPr>
            <a:r>
              <a:rPr lang="ko-KR" altLang="en-US" sz="2400"/>
              <a:t>비확률표본추출법</a:t>
            </a:r>
          </a:p>
          <a:p>
            <a:pPr lvl="1" eaLnBrk="1" hangingPunct="1">
              <a:lnSpc>
                <a:spcPct val="110000"/>
              </a:lnSpc>
            </a:pPr>
            <a:r>
              <a:rPr lang="ko-KR" altLang="en-US" sz="2000"/>
              <a:t>편의표본추출법</a:t>
            </a:r>
          </a:p>
          <a:p>
            <a:pPr lvl="1" eaLnBrk="1" hangingPunct="1">
              <a:lnSpc>
                <a:spcPct val="110000"/>
              </a:lnSpc>
            </a:pPr>
            <a:r>
              <a:rPr lang="ko-KR" altLang="en-US" sz="2000"/>
              <a:t>판단표본추출법</a:t>
            </a:r>
          </a:p>
          <a:p>
            <a:pPr lvl="1" eaLnBrk="1" hangingPunct="1">
              <a:lnSpc>
                <a:spcPct val="110000"/>
              </a:lnSpc>
            </a:pPr>
            <a:r>
              <a:rPr lang="ko-KR" altLang="en-US" sz="2000"/>
              <a:t>할당표본추출법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3D1CAC-6F8D-45D7-B36F-E15B1BB1B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81000"/>
            <a:ext cx="2971800" cy="685800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solidFill>
                  <a:schemeClr val="tx1"/>
                </a:solidFill>
                <a:latin typeface="+mn-ea"/>
                <a:ea typeface="+mn-ea"/>
              </a:rPr>
              <a:t>모집단의 확정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693ACE-341F-4DE6-81AC-278758B663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295400"/>
            <a:ext cx="2971800" cy="685800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solidFill>
                  <a:schemeClr val="tx1"/>
                </a:solidFill>
                <a:latin typeface="+mn-ea"/>
                <a:ea typeface="+mn-ea"/>
              </a:rPr>
              <a:t>표본 프레임 결정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3E3C55-273C-4381-8399-F5A3C9F27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209800"/>
            <a:ext cx="2971800" cy="685800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solidFill>
                  <a:schemeClr val="tx1"/>
                </a:solidFill>
                <a:latin typeface="+mn-ea"/>
                <a:ea typeface="+mn-ea"/>
              </a:rPr>
              <a:t>표본추출방법결정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C6B354-07D7-4F0E-ABE3-CE575C796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124200"/>
            <a:ext cx="2971800" cy="685800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ea typeface="+mn-ea"/>
              </a:rPr>
              <a:t>표본크기의 결정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2598272-C5E5-42EA-90E3-D70DF5556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038600"/>
            <a:ext cx="2971800" cy="685800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solidFill>
                  <a:schemeClr val="bg1"/>
                </a:solidFill>
                <a:latin typeface="+mn-ea"/>
                <a:ea typeface="+mn-ea"/>
              </a:rPr>
              <a:t>표본추출</a:t>
            </a:r>
          </a:p>
        </p:txBody>
      </p:sp>
      <p:cxnSp>
        <p:nvCxnSpPr>
          <p:cNvPr id="9" name="AutoShape 8">
            <a:extLst>
              <a:ext uri="{FF2B5EF4-FFF2-40B4-BE49-F238E27FC236}">
                <a16:creationId xmlns:a16="http://schemas.microsoft.com/office/drawing/2014/main" id="{0D5CD9F9-B78E-492E-8931-48A7A4CEB059}"/>
              </a:ext>
            </a:extLst>
          </p:cNvPr>
          <p:cNvCxnSpPr>
            <a:cxnSpLocks noChangeShapeType="1"/>
            <a:stCxn id="4" idx="2"/>
            <a:endCxn id="5" idx="0"/>
          </p:cNvCxnSpPr>
          <p:nvPr/>
        </p:nvCxnSpPr>
        <p:spPr bwMode="auto">
          <a:xfrm>
            <a:off x="3238500" y="1066800"/>
            <a:ext cx="0" cy="228600"/>
          </a:xfrm>
          <a:prstGeom prst="straightConnector1">
            <a:avLst/>
          </a:prstGeom>
          <a:noFill/>
          <a:ln w="57150">
            <a:noFill/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AutoShape 9">
            <a:extLst>
              <a:ext uri="{FF2B5EF4-FFF2-40B4-BE49-F238E27FC236}">
                <a16:creationId xmlns:a16="http://schemas.microsoft.com/office/drawing/2014/main" id="{8CC91603-0A5A-477B-AA9A-32CDBAC1706E}"/>
              </a:ext>
            </a:extLst>
          </p:cNvPr>
          <p:cNvCxnSpPr>
            <a:cxnSpLocks noChangeShapeType="1"/>
            <a:stCxn id="5" idx="2"/>
            <a:endCxn id="6" idx="0"/>
          </p:cNvCxnSpPr>
          <p:nvPr/>
        </p:nvCxnSpPr>
        <p:spPr bwMode="auto">
          <a:xfrm>
            <a:off x="3238500" y="1981200"/>
            <a:ext cx="0" cy="228600"/>
          </a:xfrm>
          <a:prstGeom prst="straightConnector1">
            <a:avLst/>
          </a:prstGeom>
          <a:noFill/>
          <a:ln w="57150">
            <a:noFill/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AutoShape 10">
            <a:extLst>
              <a:ext uri="{FF2B5EF4-FFF2-40B4-BE49-F238E27FC236}">
                <a16:creationId xmlns:a16="http://schemas.microsoft.com/office/drawing/2014/main" id="{43BA1558-0BEB-4D7B-80EE-498527C55996}"/>
              </a:ext>
            </a:extLst>
          </p:cNvPr>
          <p:cNvCxnSpPr>
            <a:cxnSpLocks noChangeShapeType="1"/>
            <a:stCxn id="6" idx="2"/>
            <a:endCxn id="7" idx="0"/>
          </p:cNvCxnSpPr>
          <p:nvPr/>
        </p:nvCxnSpPr>
        <p:spPr bwMode="auto">
          <a:xfrm>
            <a:off x="3238500" y="2895600"/>
            <a:ext cx="0" cy="228600"/>
          </a:xfrm>
          <a:prstGeom prst="straightConnector1">
            <a:avLst/>
          </a:prstGeom>
          <a:noFill/>
          <a:ln w="57150">
            <a:noFill/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AutoShape 11">
            <a:extLst>
              <a:ext uri="{FF2B5EF4-FFF2-40B4-BE49-F238E27FC236}">
                <a16:creationId xmlns:a16="http://schemas.microsoft.com/office/drawing/2014/main" id="{F9BD9F20-8877-4056-81A4-F6CA438EA5C7}"/>
              </a:ext>
            </a:extLst>
          </p:cNvPr>
          <p:cNvCxnSpPr>
            <a:cxnSpLocks noChangeShapeType="1"/>
            <a:stCxn id="7" idx="2"/>
            <a:endCxn id="8" idx="0"/>
          </p:cNvCxnSpPr>
          <p:nvPr/>
        </p:nvCxnSpPr>
        <p:spPr bwMode="auto">
          <a:xfrm>
            <a:off x="3238500" y="3810000"/>
            <a:ext cx="0" cy="228600"/>
          </a:xfrm>
          <a:prstGeom prst="straightConnector1">
            <a:avLst/>
          </a:prstGeom>
          <a:noFill/>
          <a:ln w="57150">
            <a:noFill/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5CE77556-AD68-411D-A145-05DA4DF4E794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4724400" y="4381500"/>
            <a:ext cx="1155576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101D754B-3491-4006-9D40-B4888EC25F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1"/>
            <a:ext cx="12192000" cy="6856478"/>
          </a:xfrm>
          <a:prstGeom prst="rect">
            <a:avLst/>
          </a:prstGeom>
        </p:spPr>
      </p:pic>
      <p:sp>
        <p:nvSpPr>
          <p:cNvPr id="3076" name="Rectangle 4">
            <a:extLst>
              <a:ext uri="{FF2B5EF4-FFF2-40B4-BE49-F238E27FC236}">
                <a16:creationId xmlns:a16="http://schemas.microsoft.com/office/drawing/2014/main" id="{A424EF55-AEE0-4D82-B2AC-136E25A08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512" y="2492896"/>
            <a:ext cx="7848600" cy="2583184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lvl="1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>
                <a:solidFill>
                  <a:schemeClr val="tx1"/>
                </a:solidFill>
                <a:latin typeface="+mn-ea"/>
                <a:ea typeface="+mn-ea"/>
              </a:rPr>
              <a:t>예</a:t>
            </a:r>
            <a:r>
              <a:rPr kumimoji="1" lang="en-US" altLang="ko-KR" sz="2400">
                <a:solidFill>
                  <a:schemeClr val="tx1"/>
                </a:solidFill>
                <a:latin typeface="+mn-ea"/>
                <a:ea typeface="+mn-ea"/>
              </a:rPr>
              <a:t>&gt; </a:t>
            </a:r>
            <a:r>
              <a:rPr kumimoji="1" lang="ko-KR" altLang="en-US" sz="2400">
                <a:solidFill>
                  <a:schemeClr val="tx1"/>
                </a:solidFill>
                <a:latin typeface="+mn-ea"/>
                <a:ea typeface="+mn-ea"/>
              </a:rPr>
              <a:t>신입사원의 나이와 승용차 구매의도</a:t>
            </a:r>
          </a:p>
          <a:p>
            <a:pPr lvl="1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>
                <a:solidFill>
                  <a:schemeClr val="tx1"/>
                </a:solidFill>
                <a:latin typeface="+mn-ea"/>
                <a:ea typeface="+mn-ea"/>
              </a:rPr>
              <a:t>모집단 </a:t>
            </a:r>
            <a:r>
              <a:rPr kumimoji="1" lang="en-US" altLang="ko-KR" sz="2400">
                <a:solidFill>
                  <a:schemeClr val="tx1"/>
                </a:solidFill>
                <a:latin typeface="+mn-ea"/>
                <a:ea typeface="+mn-ea"/>
              </a:rPr>
              <a:t>: 50</a:t>
            </a:r>
            <a:r>
              <a:rPr kumimoji="1" lang="ko-KR" altLang="en-US" sz="2400">
                <a:solidFill>
                  <a:schemeClr val="tx1"/>
                </a:solidFill>
                <a:latin typeface="+mn-ea"/>
                <a:ea typeface="+mn-ea"/>
              </a:rPr>
              <a:t>명의 신입사원</a:t>
            </a:r>
          </a:p>
          <a:p>
            <a:pPr lvl="1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>
                <a:solidFill>
                  <a:schemeClr val="tx1"/>
                </a:solidFill>
                <a:latin typeface="+mn-ea"/>
                <a:ea typeface="+mn-ea"/>
              </a:rPr>
              <a:t>모수 </a:t>
            </a:r>
            <a:r>
              <a:rPr kumimoji="1" lang="en-US" altLang="ko-KR" sz="2400">
                <a:solidFill>
                  <a:schemeClr val="tx1"/>
                </a:solidFill>
                <a:latin typeface="+mn-ea"/>
                <a:ea typeface="+mn-ea"/>
              </a:rPr>
              <a:t>: </a:t>
            </a:r>
            <a:r>
              <a:rPr kumimoji="1" lang="ko-KR" altLang="en-US" sz="2400">
                <a:solidFill>
                  <a:schemeClr val="tx1"/>
                </a:solidFill>
                <a:latin typeface="+mn-ea"/>
                <a:ea typeface="+mn-ea"/>
              </a:rPr>
              <a:t>나이</a:t>
            </a:r>
            <a:r>
              <a:rPr kumimoji="1" lang="en-US" altLang="ko-KR" sz="2400">
                <a:solidFill>
                  <a:schemeClr val="tx1"/>
                </a:solidFill>
                <a:latin typeface="+mn-ea"/>
                <a:ea typeface="+mn-ea"/>
              </a:rPr>
              <a:t>, </a:t>
            </a:r>
            <a:r>
              <a:rPr kumimoji="1" lang="ko-KR" altLang="en-US" sz="2400">
                <a:solidFill>
                  <a:schemeClr val="tx1"/>
                </a:solidFill>
                <a:latin typeface="+mn-ea"/>
                <a:ea typeface="+mn-ea"/>
              </a:rPr>
              <a:t>구매의도 비율  </a:t>
            </a:r>
            <a:r>
              <a:rPr kumimoji="1" lang="en-US" altLang="ko-KR" sz="2400">
                <a:solidFill>
                  <a:schemeClr val="tx1"/>
                </a:solidFill>
                <a:latin typeface="+mn-ea"/>
                <a:ea typeface="+mn-ea"/>
              </a:rPr>
              <a:t>=&gt; </a:t>
            </a:r>
            <a:r>
              <a:rPr kumimoji="1" lang="ko-KR" altLang="en-US" sz="2400">
                <a:solidFill>
                  <a:schemeClr val="tx1"/>
                </a:solidFill>
                <a:latin typeface="+mn-ea"/>
                <a:ea typeface="+mn-ea"/>
              </a:rPr>
              <a:t>나이</a:t>
            </a:r>
            <a:r>
              <a:rPr kumimoji="1" lang="en-US" altLang="ko-KR" sz="2400">
                <a:solidFill>
                  <a:schemeClr val="tx1"/>
                </a:solidFill>
                <a:latin typeface="+mn-ea"/>
                <a:ea typeface="+mn-ea"/>
              </a:rPr>
              <a:t>,</a:t>
            </a:r>
          </a:p>
          <a:p>
            <a:pPr lvl="1" eaLnBrk="1" latinLnBrk="1" hangingPunct="1">
              <a:spcBef>
                <a:spcPct val="0"/>
              </a:spcBef>
              <a:buFontTx/>
              <a:buNone/>
            </a:pPr>
            <a:r>
              <a:rPr kumimoji="1" lang="en-US" altLang="ko-KR" sz="2400">
                <a:solidFill>
                  <a:schemeClr val="tx1"/>
                </a:solidFill>
                <a:latin typeface="+mn-ea"/>
                <a:ea typeface="+mn-ea"/>
              </a:rPr>
              <a:t>        </a:t>
            </a:r>
            <a:r>
              <a:rPr kumimoji="1" lang="ko-KR" altLang="en-US" sz="2400">
                <a:solidFill>
                  <a:schemeClr val="tx1"/>
                </a:solidFill>
                <a:latin typeface="+mn-ea"/>
                <a:ea typeface="+mn-ea"/>
              </a:rPr>
              <a:t>구매의도</a:t>
            </a:r>
            <a:r>
              <a:rPr kumimoji="1" lang="en-US" altLang="ko-KR" sz="2400">
                <a:solidFill>
                  <a:schemeClr val="tx1"/>
                </a:solidFill>
                <a:latin typeface="+mn-ea"/>
                <a:ea typeface="+mn-ea"/>
              </a:rPr>
              <a:t>=1, </a:t>
            </a:r>
            <a:r>
              <a:rPr kumimoji="1" lang="ko-KR" altLang="en-US" sz="2400">
                <a:solidFill>
                  <a:schemeClr val="tx1"/>
                </a:solidFill>
                <a:latin typeface="+mn-ea"/>
                <a:ea typeface="+mn-ea"/>
              </a:rPr>
              <a:t>구매의도 없음</a:t>
            </a:r>
            <a:r>
              <a:rPr kumimoji="1" lang="en-US" altLang="ko-KR" sz="2400">
                <a:solidFill>
                  <a:schemeClr val="tx1"/>
                </a:solidFill>
                <a:latin typeface="+mn-ea"/>
                <a:ea typeface="+mn-ea"/>
              </a:rPr>
              <a:t>=0 </a:t>
            </a:r>
            <a:r>
              <a:rPr kumimoji="1" lang="ko-KR" altLang="en-US" sz="2400">
                <a:solidFill>
                  <a:schemeClr val="tx1"/>
                </a:solidFill>
                <a:latin typeface="+mn-ea"/>
                <a:ea typeface="+mn-ea"/>
              </a:rPr>
              <a:t>를 조사</a:t>
            </a:r>
          </a:p>
          <a:p>
            <a:pPr lvl="1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>
                <a:solidFill>
                  <a:schemeClr val="tx1"/>
                </a:solidFill>
                <a:latin typeface="+mn-ea"/>
                <a:ea typeface="+mn-ea"/>
              </a:rPr>
              <a:t>전수조사 결과</a:t>
            </a:r>
          </a:p>
          <a:p>
            <a:pPr lvl="1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>
                <a:solidFill>
                  <a:schemeClr val="tx1"/>
                </a:solidFill>
                <a:latin typeface="+mn-ea"/>
                <a:ea typeface="+mn-ea"/>
              </a:rPr>
              <a:t>나이의 모평균 </a:t>
            </a:r>
            <a:r>
              <a:rPr kumimoji="1" lang="en-US" altLang="ko-KR" sz="2400">
                <a:solidFill>
                  <a:schemeClr val="tx1"/>
                </a:solidFill>
                <a:latin typeface="+mn-ea"/>
                <a:ea typeface="+mn-ea"/>
              </a:rPr>
              <a:t>μ=23.7, σ</a:t>
            </a:r>
            <a:r>
              <a:rPr kumimoji="1" lang="en-US" altLang="ko-KR" sz="2400" baseline="30000">
                <a:solidFill>
                  <a:schemeClr val="tx1"/>
                </a:solidFill>
                <a:latin typeface="+mn-ea"/>
                <a:ea typeface="+mn-ea"/>
              </a:rPr>
              <a:t>2</a:t>
            </a:r>
            <a:r>
              <a:rPr kumimoji="1" lang="en-US" altLang="ko-KR" sz="2400">
                <a:solidFill>
                  <a:schemeClr val="tx1"/>
                </a:solidFill>
                <a:latin typeface="+mn-ea"/>
                <a:ea typeface="+mn-ea"/>
              </a:rPr>
              <a:t>=16.9(</a:t>
            </a:r>
            <a:r>
              <a:rPr kumimoji="1" lang="en-US" altLang="ko-KR" sz="2000">
                <a:solidFill>
                  <a:schemeClr val="tx1"/>
                </a:solidFill>
                <a:latin typeface="+mn-ea"/>
                <a:ea typeface="+mn-ea"/>
              </a:rPr>
              <a:t>σ=4.1</a:t>
            </a:r>
            <a:r>
              <a:rPr kumimoji="1" lang="en-US" altLang="ko-KR" sz="2400">
                <a:solidFill>
                  <a:schemeClr val="tx1"/>
                </a:solidFill>
                <a:latin typeface="+mn-ea"/>
                <a:ea typeface="+mn-ea"/>
              </a:rPr>
              <a:t>)</a:t>
            </a: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B365819C-EF3D-4BB2-9F34-80612E6FB2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15480" y="356058"/>
            <a:ext cx="8856984" cy="672181"/>
          </a:xfrm>
          <a:solidFill>
            <a:srgbClr val="FFFFFF">
              <a:alpha val="69804"/>
            </a:srgbClr>
          </a:solidFill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ko-KR" altLang="en-US" sz="2800" b="1" dirty="0" err="1"/>
              <a:t>확률표본추출법</a:t>
            </a:r>
            <a:endParaRPr lang="en-US" altLang="ko-KR" sz="2800" b="1" dirty="0"/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FA3E1B7A-6990-4BA7-9EE7-EBAF2F032E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15480" y="1196752"/>
            <a:ext cx="8856984" cy="4897437"/>
          </a:xfrm>
          <a:noFill/>
          <a:ln>
            <a:solidFill>
              <a:schemeClr val="accent2"/>
            </a:solidFill>
          </a:ln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ko-KR" alt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단순무작위표본추출법</a:t>
            </a:r>
            <a:r>
              <a:rPr lang="en-US" altLang="ko-K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(simple random sampling)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크기 </a:t>
            </a:r>
            <a:r>
              <a:rPr lang="en-US" altLang="ko-K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 모집단에서 </a:t>
            </a:r>
            <a:r>
              <a:rPr lang="en-US" altLang="ko-K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개의 표본을 난수표를 이용해 선택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ko-K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BB1D19CB-6960-4FE2-B732-53CB6418E8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61"/>
            <a:ext cx="12192000" cy="6856478"/>
          </a:xfrm>
          <a:prstGeom prst="rect">
            <a:avLst/>
          </a:prstGeom>
        </p:spPr>
      </p:pic>
      <p:sp>
        <p:nvSpPr>
          <p:cNvPr id="22530" name="Rectangle 12">
            <a:extLst>
              <a:ext uri="{FF2B5EF4-FFF2-40B4-BE49-F238E27FC236}">
                <a16:creationId xmlns:a16="http://schemas.microsoft.com/office/drawing/2014/main" id="{ACEEB66F-392D-42DA-8B76-1E971F5473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4" y="332657"/>
            <a:ext cx="7488237" cy="5760170"/>
          </a:xfrm>
          <a:prstGeom prst="rect">
            <a:avLst/>
          </a:prstGeom>
          <a:solidFill>
            <a:srgbClr val="FFFFFF">
              <a:alpha val="69804"/>
            </a:srgbClr>
          </a:solidFill>
          <a:ln w="9525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ko-KR" altLang="ko-KR" sz="1800" b="1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B2FFEB0-0773-47EF-9B4D-1FE322FD1C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15730" y="573087"/>
            <a:ext cx="7485062" cy="10080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ko-KR" sz="2400" b="1" dirty="0">
                <a:latin typeface="+mn-ea"/>
              </a:rPr>
              <a:t>5</a:t>
            </a:r>
            <a:r>
              <a:rPr lang="ko-KR" altLang="en-US" sz="2400" b="1" dirty="0">
                <a:latin typeface="+mn-ea"/>
              </a:rPr>
              <a:t>명을 무작위 추출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b="1" dirty="0">
                <a:latin typeface="+mn-ea"/>
              </a:rPr>
              <a:t> 나이</a:t>
            </a:r>
            <a:r>
              <a:rPr lang="en-US" altLang="ko-KR" sz="2400" b="1" dirty="0">
                <a:latin typeface="+mn-ea"/>
              </a:rPr>
              <a:t>=&gt; 22, 26, 25, 21, 19</a:t>
            </a:r>
          </a:p>
        </p:txBody>
      </p:sp>
      <p:graphicFrame>
        <p:nvGraphicFramePr>
          <p:cNvPr id="22532" name="Object 4">
            <a:extLst>
              <a:ext uri="{FF2B5EF4-FFF2-40B4-BE49-F238E27FC236}">
                <a16:creationId xmlns:a16="http://schemas.microsoft.com/office/drawing/2014/main" id="{BBEC086B-468B-4E8C-BE7E-075B526F27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5008579"/>
              </p:ext>
            </p:extLst>
          </p:nvPr>
        </p:nvGraphicFramePr>
        <p:xfrm>
          <a:off x="3008709" y="1776413"/>
          <a:ext cx="2427288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0" name="Equation" r:id="rId4" imgW="1117600" imgH="431800" progId="Equation.3">
                  <p:embed/>
                </p:oleObj>
              </mc:Choice>
              <mc:Fallback>
                <p:oleObj name="Equation" r:id="rId4" imgW="1117600" imgH="431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8709" y="1776413"/>
                        <a:ext cx="2427288" cy="938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>
            <a:extLst>
              <a:ext uri="{FF2B5EF4-FFF2-40B4-BE49-F238E27FC236}">
                <a16:creationId xmlns:a16="http://schemas.microsoft.com/office/drawing/2014/main" id="{C317BFCE-6D6A-447C-80A2-B5B70C4C35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0766466"/>
              </p:ext>
            </p:extLst>
          </p:nvPr>
        </p:nvGraphicFramePr>
        <p:xfrm>
          <a:off x="6320235" y="1704975"/>
          <a:ext cx="3406775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1" name="Equation" r:id="rId6" imgW="1497950" imgH="444307" progId="Equation.3">
                  <p:embed/>
                </p:oleObj>
              </mc:Choice>
              <mc:Fallback>
                <p:oleObj name="Equation" r:id="rId6" imgW="1497950" imgH="44430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0235" y="1704975"/>
                        <a:ext cx="3406775" cy="1011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4" name="Rectangle 6">
            <a:extLst>
              <a:ext uri="{FF2B5EF4-FFF2-40B4-BE49-F238E27FC236}">
                <a16:creationId xmlns:a16="http://schemas.microsoft.com/office/drawing/2014/main" id="{851E2DBA-C071-4C0D-9F95-8F44AC5407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6988" y="3068638"/>
            <a:ext cx="748506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latinLnBrk="1" hangingPunct="1">
              <a:buClr>
                <a:schemeClr val="accent1"/>
              </a:buClr>
              <a:buSzPct val="85000"/>
              <a:buFont typeface="Wingdings" panose="05000000000000000000" pitchFamily="2" charset="2"/>
              <a:buBlip>
                <a:blip r:embed="rId8"/>
              </a:buBlip>
            </a:pPr>
            <a:r>
              <a:rPr kumimoji="1" lang="ko-KR" altLang="en-US" sz="2600" b="1" dirty="0">
                <a:solidFill>
                  <a:schemeClr val="tx1"/>
                </a:solidFill>
                <a:latin typeface="+mn-ea"/>
                <a:ea typeface="+mn-ea"/>
              </a:rPr>
              <a:t>모평균에 대한 </a:t>
            </a:r>
            <a:r>
              <a:rPr kumimoji="1" lang="en-US" altLang="ko-KR" sz="2600" b="1" dirty="0">
                <a:solidFill>
                  <a:schemeClr val="tx1"/>
                </a:solidFill>
                <a:latin typeface="+mn-ea"/>
                <a:ea typeface="+mn-ea"/>
              </a:rPr>
              <a:t>95% </a:t>
            </a:r>
            <a:r>
              <a:rPr kumimoji="1" lang="ko-KR" altLang="en-US" sz="2600" b="1" dirty="0">
                <a:solidFill>
                  <a:schemeClr val="tx1"/>
                </a:solidFill>
                <a:latin typeface="+mn-ea"/>
                <a:ea typeface="+mn-ea"/>
              </a:rPr>
              <a:t>신뢰구간</a:t>
            </a:r>
          </a:p>
        </p:txBody>
      </p:sp>
      <p:graphicFrame>
        <p:nvGraphicFramePr>
          <p:cNvPr id="22535" name="Object 7">
            <a:extLst>
              <a:ext uri="{FF2B5EF4-FFF2-40B4-BE49-F238E27FC236}">
                <a16:creationId xmlns:a16="http://schemas.microsoft.com/office/drawing/2014/main" id="{B8FE8824-F49E-4F34-89FF-191940AD9C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025487"/>
              </p:ext>
            </p:extLst>
          </p:nvPr>
        </p:nvGraphicFramePr>
        <p:xfrm>
          <a:off x="3719513" y="3716338"/>
          <a:ext cx="4724400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2" name="Equation" r:id="rId9" imgW="1892300" imgH="266700" progId="Equation.3">
                  <p:embed/>
                </p:oleObj>
              </mc:Choice>
              <mc:Fallback>
                <p:oleObj name="Equation" r:id="rId9" imgW="1892300" imgH="2667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513" y="3716338"/>
                        <a:ext cx="4724400" cy="665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6" name="Text Box 8">
            <a:extLst>
              <a:ext uri="{FF2B5EF4-FFF2-40B4-BE49-F238E27FC236}">
                <a16:creationId xmlns:a16="http://schemas.microsoft.com/office/drawing/2014/main" id="{1110F3B5-2156-48CB-8F4D-F3AE4DBF6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275" y="4724400"/>
            <a:ext cx="1512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latinLnBrk="1" hangingPunct="1">
              <a:spcBef>
                <a:spcPct val="50000"/>
              </a:spcBef>
              <a:buFontTx/>
              <a:buNone/>
            </a:pPr>
            <a:r>
              <a:rPr kumimoji="1" lang="ko-KR" altLang="en-US" sz="2400" b="1">
                <a:solidFill>
                  <a:schemeClr val="tx1"/>
                </a:solidFill>
                <a:latin typeface="+mn-ea"/>
                <a:ea typeface="+mn-ea"/>
              </a:rPr>
              <a:t>여기서 </a:t>
            </a:r>
          </a:p>
        </p:txBody>
      </p:sp>
      <p:graphicFrame>
        <p:nvGraphicFramePr>
          <p:cNvPr id="22537" name="Object 9">
            <a:extLst>
              <a:ext uri="{FF2B5EF4-FFF2-40B4-BE49-F238E27FC236}">
                <a16:creationId xmlns:a16="http://schemas.microsoft.com/office/drawing/2014/main" id="{72DE7A93-681E-471D-8703-9C016AD34E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318911"/>
              </p:ext>
            </p:extLst>
          </p:nvPr>
        </p:nvGraphicFramePr>
        <p:xfrm>
          <a:off x="4800601" y="4652964"/>
          <a:ext cx="3713163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3" name="Equation" r:id="rId11" imgW="1511300" imgH="266700" progId="Equation.3">
                  <p:embed/>
                </p:oleObj>
              </mc:Choice>
              <mc:Fallback>
                <p:oleObj name="Equation" r:id="rId11" imgW="1511300" imgH="2667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1" y="4652964"/>
                        <a:ext cx="3713163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8" name="Text Box 10">
            <a:extLst>
              <a:ext uri="{FF2B5EF4-FFF2-40B4-BE49-F238E27FC236}">
                <a16:creationId xmlns:a16="http://schemas.microsoft.com/office/drawing/2014/main" id="{06966220-A77D-4FC2-87FD-E03ABD43F4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375" y="5516563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latinLnBrk="1" hangingPunct="1">
              <a:spcBef>
                <a:spcPct val="50000"/>
              </a:spcBef>
              <a:buFontTx/>
              <a:buNone/>
            </a:pPr>
            <a:r>
              <a:rPr kumimoji="1" lang="en-US" altLang="ko-KR" sz="2400" b="1">
                <a:solidFill>
                  <a:schemeClr val="tx1"/>
                </a:solidFill>
                <a:latin typeface="+mn-ea"/>
                <a:ea typeface="+mn-ea"/>
              </a:rPr>
              <a:t>Z=2 </a:t>
            </a:r>
            <a:r>
              <a:rPr kumimoji="1" lang="ko-KR" altLang="en-US" sz="2400" b="1">
                <a:solidFill>
                  <a:schemeClr val="tx1"/>
                </a:solidFill>
                <a:latin typeface="+mn-ea"/>
                <a:ea typeface="+mn-ea"/>
              </a:rPr>
              <a:t>일 때 </a:t>
            </a:r>
          </a:p>
        </p:txBody>
      </p:sp>
      <p:graphicFrame>
        <p:nvGraphicFramePr>
          <p:cNvPr id="22539" name="Object 11">
            <a:extLst>
              <a:ext uri="{FF2B5EF4-FFF2-40B4-BE49-F238E27FC236}">
                <a16:creationId xmlns:a16="http://schemas.microsoft.com/office/drawing/2014/main" id="{3978A1A6-7D7C-40CC-8725-9252E24923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8258204"/>
              </p:ext>
            </p:extLst>
          </p:nvPr>
        </p:nvGraphicFramePr>
        <p:xfrm>
          <a:off x="5303838" y="5516564"/>
          <a:ext cx="2881312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4" name="Equation" r:id="rId13" imgW="1206500" imgH="203200" progId="Equation.3">
                  <p:embed/>
                </p:oleObj>
              </mc:Choice>
              <mc:Fallback>
                <p:oleObj name="Equation" r:id="rId13" imgW="1206500" imgH="203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838" y="5516564"/>
                        <a:ext cx="2881312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EF66AD56-981C-4E18-90C2-37656D5C1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1"/>
            <a:ext cx="12192000" cy="6856478"/>
          </a:xfrm>
          <a:prstGeom prst="rect">
            <a:avLst/>
          </a:prstGeom>
        </p:spPr>
      </p:pic>
      <p:sp>
        <p:nvSpPr>
          <p:cNvPr id="23555" name="Rectangle 5">
            <a:extLst>
              <a:ext uri="{FF2B5EF4-FFF2-40B4-BE49-F238E27FC236}">
                <a16:creationId xmlns:a16="http://schemas.microsoft.com/office/drawing/2014/main" id="{6A42E691-39E8-4C5A-8CE0-A9769DE372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1504" y="551979"/>
            <a:ext cx="8856984" cy="576262"/>
          </a:xfrm>
          <a:solidFill>
            <a:srgbClr val="FFFFFF">
              <a:alpha val="69804"/>
            </a:srgbClr>
          </a:solidFill>
          <a:ln>
            <a:solidFill>
              <a:schemeClr val="accent2"/>
            </a:solidFill>
          </a:ln>
        </p:spPr>
        <p:txBody>
          <a:bodyPr anchor="b"/>
          <a:lstStyle/>
          <a:p>
            <a:pPr eaLnBrk="1" hangingPunct="1"/>
            <a:r>
              <a:rPr lang="ko-KR" altLang="en-US" sz="3200" dirty="0" err="1"/>
              <a:t>확률표본추출법</a:t>
            </a:r>
            <a:r>
              <a:rPr lang="en-US" altLang="ko-KR" sz="3200" dirty="0"/>
              <a:t>(</a:t>
            </a:r>
            <a:r>
              <a:rPr lang="ko-KR" altLang="en-US" sz="3200" dirty="0"/>
              <a:t>계속</a:t>
            </a:r>
            <a:r>
              <a:rPr lang="en-US" altLang="ko-KR" sz="3200" dirty="0"/>
              <a:t>)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614F215A-60C8-46FE-8CD2-ED01EF840A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31504" y="1492250"/>
            <a:ext cx="8856984" cy="3808958"/>
          </a:xfrm>
          <a:solidFill>
            <a:srgbClr val="FFFFFF">
              <a:alpha val="69804"/>
            </a:srgbClr>
          </a:solidFill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eaLnBrk="1" hangingPunct="1">
              <a:lnSpc>
                <a:spcPct val="130000"/>
              </a:lnSpc>
            </a:pPr>
            <a:r>
              <a:rPr lang="ko-KR" altLang="en-US" dirty="0" err="1"/>
              <a:t>층화표본추출법</a:t>
            </a:r>
            <a:r>
              <a:rPr lang="en-US" altLang="ko-KR" dirty="0"/>
              <a:t>(stratified sampling)</a:t>
            </a:r>
          </a:p>
          <a:p>
            <a:pPr lvl="1" eaLnBrk="1" hangingPunct="1">
              <a:lnSpc>
                <a:spcPct val="130000"/>
              </a:lnSpc>
            </a:pPr>
            <a:r>
              <a:rPr lang="ko-KR" altLang="en-US" dirty="0"/>
              <a:t>모집단을 동질적인 소집단</a:t>
            </a:r>
            <a:r>
              <a:rPr lang="en-US" altLang="ko-KR" dirty="0"/>
              <a:t>(strata)</a:t>
            </a:r>
            <a:r>
              <a:rPr lang="ko-KR" altLang="en-US" dirty="0"/>
              <a:t>으로 </a:t>
            </a:r>
            <a:r>
              <a:rPr lang="ko-KR" altLang="en-US" dirty="0" err="1"/>
              <a:t>층화하여</a:t>
            </a:r>
            <a:r>
              <a:rPr lang="ko-KR" altLang="en-US" dirty="0"/>
              <a:t> 집단의  크기에 따라 </a:t>
            </a:r>
            <a:r>
              <a:rPr lang="ko-KR" altLang="en-US" dirty="0" err="1"/>
              <a:t>단순무작위</a:t>
            </a:r>
            <a:r>
              <a:rPr lang="ko-KR" altLang="en-US" dirty="0"/>
              <a:t> 추출</a:t>
            </a:r>
          </a:p>
          <a:p>
            <a:pPr lvl="1" eaLnBrk="1" hangingPunct="1">
              <a:lnSpc>
                <a:spcPct val="130000"/>
              </a:lnSpc>
            </a:pPr>
            <a:r>
              <a:rPr lang="ko-KR" altLang="en-US" dirty="0"/>
              <a:t>동질적인 집단이 이질적인 집단보다 표본오차가 더 작음</a:t>
            </a:r>
          </a:p>
          <a:p>
            <a:pPr lvl="1" eaLnBrk="1" hangingPunct="1">
              <a:lnSpc>
                <a:spcPct val="130000"/>
              </a:lnSpc>
              <a:buFontTx/>
              <a:buNone/>
            </a:pPr>
            <a:r>
              <a:rPr lang="ko-KR" altLang="en-US" dirty="0"/>
              <a:t>예</a:t>
            </a:r>
            <a:r>
              <a:rPr lang="en-US" altLang="ko-KR" dirty="0"/>
              <a:t>&gt; </a:t>
            </a:r>
            <a:r>
              <a:rPr lang="ko-KR" altLang="en-US" dirty="0"/>
              <a:t>모집단이 남자가 </a:t>
            </a:r>
            <a:r>
              <a:rPr lang="en-US" altLang="ko-KR" dirty="0"/>
              <a:t>60%</a:t>
            </a:r>
            <a:r>
              <a:rPr lang="ko-KR" altLang="en-US" dirty="0"/>
              <a:t>여자가 </a:t>
            </a:r>
            <a:r>
              <a:rPr lang="en-US" altLang="ko-KR" dirty="0"/>
              <a:t>40%</a:t>
            </a:r>
            <a:r>
              <a:rPr lang="ko-KR" altLang="en-US" dirty="0"/>
              <a:t>이면 표본도 </a:t>
            </a:r>
            <a:r>
              <a:rPr lang="en-US" altLang="ko-KR" dirty="0"/>
              <a:t>3:2</a:t>
            </a:r>
            <a:r>
              <a:rPr lang="ko-KR" altLang="en-US" dirty="0"/>
              <a:t>의   비율로 뽑는다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33B269E6-E648-4743-8C08-0C824B8944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61"/>
            <a:ext cx="12192000" cy="6856478"/>
          </a:xfrm>
          <a:prstGeom prst="rect">
            <a:avLst/>
          </a:prstGeom>
        </p:spPr>
      </p:pic>
      <p:sp>
        <p:nvSpPr>
          <p:cNvPr id="3" name="직사각형 2">
            <a:extLst>
              <a:ext uri="{FF2B5EF4-FFF2-40B4-BE49-F238E27FC236}">
                <a16:creationId xmlns:a16="http://schemas.microsoft.com/office/drawing/2014/main" id="{8F4AD6D7-D811-4B2E-A91E-CD4D80FB5219}"/>
              </a:ext>
            </a:extLst>
          </p:cNvPr>
          <p:cNvSpPr/>
          <p:nvPr/>
        </p:nvSpPr>
        <p:spPr>
          <a:xfrm>
            <a:off x="1415480" y="548680"/>
            <a:ext cx="8887396" cy="5400600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578" name="Rectangle 13">
            <a:extLst>
              <a:ext uri="{FF2B5EF4-FFF2-40B4-BE49-F238E27FC236}">
                <a16:creationId xmlns:a16="http://schemas.microsoft.com/office/drawing/2014/main" id="{1CC8C7F1-8F7D-43E1-8D6E-F11CD721A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4544" y="4646465"/>
            <a:ext cx="7704137" cy="7191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ko-KR" altLang="en-US" sz="1800">
              <a:solidFill>
                <a:schemeClr val="tx1"/>
              </a:solidFill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4579" name="Rectangle 7">
            <a:extLst>
              <a:ext uri="{FF2B5EF4-FFF2-40B4-BE49-F238E27FC236}">
                <a16:creationId xmlns:a16="http://schemas.microsoft.com/office/drawing/2014/main" id="{CD603057-0744-49BB-8B32-6AA531020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832" y="2120900"/>
            <a:ext cx="5254849" cy="9144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ko-KR" altLang="en-US" sz="1800">
              <a:solidFill>
                <a:schemeClr val="tx1"/>
              </a:solidFill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720A7A19-6A5A-42B6-9774-BF1B444228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47849" y="836713"/>
            <a:ext cx="8216901" cy="520690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ko-KR" altLang="en-US" sz="2800" dirty="0"/>
              <a:t>예</a:t>
            </a:r>
            <a:r>
              <a:rPr lang="en-US" altLang="ko-KR" sz="2800" dirty="0"/>
              <a:t>&gt; </a:t>
            </a:r>
            <a:r>
              <a:rPr lang="ko-KR" altLang="en-US" sz="2800" dirty="0"/>
              <a:t>신입사원의 학력별 분류 </a:t>
            </a:r>
            <a:r>
              <a:rPr lang="en-US" altLang="ko-KR" sz="2800" dirty="0"/>
              <a:t>(</a:t>
            </a:r>
            <a:r>
              <a:rPr lang="ko-KR" altLang="en-US" sz="2800" dirty="0"/>
              <a:t>대졸 </a:t>
            </a:r>
            <a:r>
              <a:rPr lang="en-US" altLang="ko-KR" sz="2800" dirty="0"/>
              <a:t>40%, </a:t>
            </a:r>
            <a:r>
              <a:rPr lang="ko-KR" altLang="en-US" sz="2800" dirty="0"/>
              <a:t>고졸</a:t>
            </a:r>
            <a:r>
              <a:rPr lang="en-US" altLang="ko-KR" sz="2800" dirty="0"/>
              <a:t>60%)</a:t>
            </a:r>
          </a:p>
          <a:p>
            <a:pPr lvl="1" eaLnBrk="1" hangingPunct="1">
              <a:buFontTx/>
              <a:buNone/>
            </a:pPr>
            <a:r>
              <a:rPr lang="en-US" altLang="ko-KR" sz="2400" dirty="0"/>
              <a:t>=&gt; </a:t>
            </a:r>
            <a:r>
              <a:rPr lang="ko-KR" altLang="en-US" sz="2400" dirty="0"/>
              <a:t>표본 </a:t>
            </a:r>
            <a:r>
              <a:rPr lang="en-US" altLang="ko-KR" sz="2400" dirty="0"/>
              <a:t>5 ( </a:t>
            </a:r>
            <a:r>
              <a:rPr lang="ko-KR" altLang="en-US" sz="2400" dirty="0"/>
              <a:t>대졸 </a:t>
            </a:r>
            <a:r>
              <a:rPr lang="en-US" altLang="ko-KR" sz="2400" dirty="0"/>
              <a:t>2, </a:t>
            </a:r>
            <a:r>
              <a:rPr lang="ko-KR" altLang="en-US" sz="2400" dirty="0"/>
              <a:t>고졸 </a:t>
            </a:r>
            <a:r>
              <a:rPr lang="en-US" altLang="ko-KR" sz="2400" dirty="0"/>
              <a:t>3)</a:t>
            </a:r>
          </a:p>
        </p:txBody>
      </p:sp>
      <p:graphicFrame>
        <p:nvGraphicFramePr>
          <p:cNvPr id="24581" name="Object 4">
            <a:extLst>
              <a:ext uri="{FF2B5EF4-FFF2-40B4-BE49-F238E27FC236}">
                <a16:creationId xmlns:a16="http://schemas.microsoft.com/office/drawing/2014/main" id="{796EC934-58B5-4E1C-B7B3-EF82342B10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1605672"/>
              </p:ext>
            </p:extLst>
          </p:nvPr>
        </p:nvGraphicFramePr>
        <p:xfrm>
          <a:off x="1889124" y="2120901"/>
          <a:ext cx="2362200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0" name="Equation" r:id="rId4" imgW="1117600" imgH="431800" progId="Equation.3">
                  <p:embed/>
                </p:oleObj>
              </mc:Choice>
              <mc:Fallback>
                <p:oleObj name="Equation" r:id="rId4" imgW="1117600" imgH="431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4" y="2120901"/>
                        <a:ext cx="2362200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5">
            <a:extLst>
              <a:ext uri="{FF2B5EF4-FFF2-40B4-BE49-F238E27FC236}">
                <a16:creationId xmlns:a16="http://schemas.microsoft.com/office/drawing/2014/main" id="{81EFFAE6-E9A0-4AB6-B152-2A6EE7993A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4111204"/>
              </p:ext>
            </p:extLst>
          </p:nvPr>
        </p:nvGraphicFramePr>
        <p:xfrm>
          <a:off x="4697412" y="2120901"/>
          <a:ext cx="2392363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1" name="Equation" r:id="rId6" imgW="1206500" imgH="469900" progId="Equation.3">
                  <p:embed/>
                </p:oleObj>
              </mc:Choice>
              <mc:Fallback>
                <p:oleObj name="Equation" r:id="rId6" imgW="1206500" imgH="469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7412" y="2120901"/>
                        <a:ext cx="2392363" cy="931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6">
            <a:extLst>
              <a:ext uri="{FF2B5EF4-FFF2-40B4-BE49-F238E27FC236}">
                <a16:creationId xmlns:a16="http://schemas.microsoft.com/office/drawing/2014/main" id="{AD99A86A-73EE-41ED-8D04-D1D2EF02AB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7684892"/>
              </p:ext>
            </p:extLst>
          </p:nvPr>
        </p:nvGraphicFramePr>
        <p:xfrm>
          <a:off x="7189787" y="2166937"/>
          <a:ext cx="2436812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2" name="Equation" r:id="rId8" imgW="1244600" imgH="469900" progId="Equation.3">
                  <p:embed/>
                </p:oleObj>
              </mc:Choice>
              <mc:Fallback>
                <p:oleObj name="Equation" r:id="rId8" imgW="1244600" imgH="4699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9787" y="2166937"/>
                        <a:ext cx="2436812" cy="91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>
            <a:extLst>
              <a:ext uri="{FF2B5EF4-FFF2-40B4-BE49-F238E27FC236}">
                <a16:creationId xmlns:a16="http://schemas.microsoft.com/office/drawing/2014/main" id="{3753FCAB-2CC8-4C7E-A0F2-7A5769F24C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6224942"/>
              </p:ext>
            </p:extLst>
          </p:nvPr>
        </p:nvGraphicFramePr>
        <p:xfrm>
          <a:off x="2331394" y="4717904"/>
          <a:ext cx="1431925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3" name="Equation" r:id="rId10" imgW="571252" imgH="241195" progId="Equation.3">
                  <p:embed/>
                </p:oleObj>
              </mc:Choice>
              <mc:Fallback>
                <p:oleObj name="Equation" r:id="rId10" imgW="571252" imgH="241195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1394" y="4717904"/>
                        <a:ext cx="1431925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>
            <a:extLst>
              <a:ext uri="{FF2B5EF4-FFF2-40B4-BE49-F238E27FC236}">
                <a16:creationId xmlns:a16="http://schemas.microsoft.com/office/drawing/2014/main" id="{F3DA54DF-4E83-48D6-88FA-F50810F91E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1340663"/>
              </p:ext>
            </p:extLst>
          </p:nvPr>
        </p:nvGraphicFramePr>
        <p:xfrm>
          <a:off x="4007793" y="4724253"/>
          <a:ext cx="144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4" name="Equation" r:id="rId12" imgW="660113" imgH="241195" progId="Equation.3">
                  <p:embed/>
                </p:oleObj>
              </mc:Choice>
              <mc:Fallback>
                <p:oleObj name="Equation" r:id="rId12" imgW="660113" imgH="241195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7793" y="4724253"/>
                        <a:ext cx="144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>
            <a:extLst>
              <a:ext uri="{FF2B5EF4-FFF2-40B4-BE49-F238E27FC236}">
                <a16:creationId xmlns:a16="http://schemas.microsoft.com/office/drawing/2014/main" id="{FE487D11-BC45-4DCD-98D9-E4387934F5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1466761"/>
              </p:ext>
            </p:extLst>
          </p:nvPr>
        </p:nvGraphicFramePr>
        <p:xfrm>
          <a:off x="5734993" y="4717904"/>
          <a:ext cx="1782762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5" name="Equation" r:id="rId14" imgW="710891" imgH="266584" progId="Equation.3">
                  <p:embed/>
                </p:oleObj>
              </mc:Choice>
              <mc:Fallback>
                <p:oleObj name="Equation" r:id="rId14" imgW="710891" imgH="266584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4993" y="4717904"/>
                        <a:ext cx="1782762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>
            <a:extLst>
              <a:ext uri="{FF2B5EF4-FFF2-40B4-BE49-F238E27FC236}">
                <a16:creationId xmlns:a16="http://schemas.microsoft.com/office/drawing/2014/main" id="{997F8E8E-498A-4D70-864E-B6F1DD58CB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87945"/>
              </p:ext>
            </p:extLst>
          </p:nvPr>
        </p:nvGraphicFramePr>
        <p:xfrm>
          <a:off x="7487593" y="4717904"/>
          <a:ext cx="20066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6" name="Equation" r:id="rId16" imgW="799753" imgH="266584" progId="Equation.3">
                  <p:embed/>
                </p:oleObj>
              </mc:Choice>
              <mc:Fallback>
                <p:oleObj name="Equation" r:id="rId16" imgW="799753" imgH="266584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7593" y="4717904"/>
                        <a:ext cx="20066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>
            <a:extLst>
              <a:ext uri="{FF2B5EF4-FFF2-40B4-BE49-F238E27FC236}">
                <a16:creationId xmlns:a16="http://schemas.microsoft.com/office/drawing/2014/main" id="{47E2C530-4D2F-4CDA-B73A-33369649AE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5358248"/>
              </p:ext>
            </p:extLst>
          </p:nvPr>
        </p:nvGraphicFramePr>
        <p:xfrm>
          <a:off x="2207568" y="3309939"/>
          <a:ext cx="594995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7" name="Equation" r:id="rId18" imgW="2373870" imgH="266584" progId="Equation.3">
                  <p:embed/>
                </p:oleObj>
              </mc:Choice>
              <mc:Fallback>
                <p:oleObj name="Equation" r:id="rId18" imgW="2373870" imgH="266584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7568" y="3309939"/>
                        <a:ext cx="594995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9" name="Text Box 14">
            <a:extLst>
              <a:ext uri="{FF2B5EF4-FFF2-40B4-BE49-F238E27FC236}">
                <a16:creationId xmlns:a16="http://schemas.microsoft.com/office/drawing/2014/main" id="{402990D6-98C3-4549-B46C-DD3AEE05CB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4281" y="4030664"/>
            <a:ext cx="3454400" cy="39687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latinLnBrk="1" hangingPunct="1">
              <a:spcBef>
                <a:spcPct val="50000"/>
              </a:spcBef>
              <a:buFontTx/>
              <a:buNone/>
            </a:pPr>
            <a:r>
              <a:rPr kumimoji="1" lang="en-US" altLang="ko-KR" sz="2000" b="1">
                <a:solidFill>
                  <a:schemeClr val="bg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Recall that s=1.29 in SRS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CC2E55CF-DE7A-460E-93BF-B22521B5C5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61"/>
            <a:ext cx="12192000" cy="6856478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5603" name="Rectangle 4">
            <a:extLst>
              <a:ext uri="{FF2B5EF4-FFF2-40B4-BE49-F238E27FC236}">
                <a16:creationId xmlns:a16="http://schemas.microsoft.com/office/drawing/2014/main" id="{16956999-91BC-4875-95A1-B5CFA5BEAC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75435" y="345588"/>
            <a:ext cx="8208962" cy="622970"/>
          </a:xfrm>
          <a:solidFill>
            <a:srgbClr val="FFFFFF">
              <a:alpha val="69804"/>
            </a:srgbClr>
          </a:solidFill>
          <a:ln>
            <a:solidFill>
              <a:schemeClr val="accent2"/>
            </a:solidFill>
          </a:ln>
        </p:spPr>
        <p:txBody>
          <a:bodyPr anchor="b">
            <a:normAutofit/>
          </a:bodyPr>
          <a:lstStyle/>
          <a:p>
            <a:pPr eaLnBrk="1" hangingPunct="1"/>
            <a:r>
              <a:rPr lang="ko-KR" altLang="en-US" sz="3200" dirty="0"/>
              <a:t>표본추출법</a:t>
            </a:r>
            <a:r>
              <a:rPr lang="en-US" altLang="ko-KR" sz="3200" dirty="0"/>
              <a:t>(</a:t>
            </a:r>
            <a:r>
              <a:rPr lang="ko-KR" altLang="en-US" sz="3200" dirty="0"/>
              <a:t>계속</a:t>
            </a:r>
            <a:r>
              <a:rPr lang="en-US" altLang="ko-KR" sz="3200" dirty="0"/>
              <a:t>)</a:t>
            </a: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6D67D404-C6EB-4DBD-95A7-05E770CFDB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02954" y="1268760"/>
            <a:ext cx="8208962" cy="4248472"/>
          </a:xfrm>
          <a:solidFill>
            <a:srgbClr val="FFFFFF">
              <a:alpha val="69804"/>
            </a:srgbClr>
          </a:solidFill>
          <a:ln>
            <a:solidFill>
              <a:schemeClr val="accent2"/>
            </a:solidFill>
          </a:ln>
        </p:spPr>
        <p:txBody>
          <a:bodyPr/>
          <a:lstStyle/>
          <a:p>
            <a:pPr marL="552450" indent="-552450" eaLnBrk="1" hangingPunct="1">
              <a:lnSpc>
                <a:spcPct val="120000"/>
              </a:lnSpc>
            </a:pPr>
            <a:r>
              <a:rPr lang="ko-KR" altLang="en-US" sz="2800" dirty="0" err="1"/>
              <a:t>군집표본추출</a:t>
            </a:r>
            <a:r>
              <a:rPr lang="en-US" altLang="ko-KR" sz="2800" dirty="0"/>
              <a:t>(cluster sampling)</a:t>
            </a:r>
          </a:p>
          <a:p>
            <a:pPr marL="933450" lvl="1" indent="-476250" eaLnBrk="1" hangingPunct="1">
              <a:lnSpc>
                <a:spcPct val="120000"/>
              </a:lnSpc>
              <a:buFont typeface="Wingdings" panose="05000000000000000000" pitchFamily="2" charset="2"/>
              <a:buAutoNum type="arabicPeriod"/>
            </a:pPr>
            <a:r>
              <a:rPr lang="ko-KR" altLang="en-US" sz="2400" dirty="0"/>
              <a:t>표본을 </a:t>
            </a:r>
            <a:r>
              <a:rPr lang="ko-KR" altLang="en-US" sz="2400" dirty="0" err="1"/>
              <a:t>상호배타적인</a:t>
            </a:r>
            <a:r>
              <a:rPr lang="ko-KR" altLang="en-US" sz="2400" dirty="0"/>
              <a:t> </a:t>
            </a:r>
            <a:r>
              <a:rPr lang="ko-KR" altLang="en-US" sz="2400" dirty="0" err="1"/>
              <a:t>소군집</a:t>
            </a:r>
            <a:r>
              <a:rPr lang="en-US" altLang="ko-KR" sz="2400" dirty="0"/>
              <a:t>(cluster)</a:t>
            </a:r>
            <a:r>
              <a:rPr lang="ko-KR" altLang="en-US" sz="2400" dirty="0"/>
              <a:t>으로 분류</a:t>
            </a:r>
          </a:p>
          <a:p>
            <a:pPr marL="933450" lvl="1" indent="-476250" eaLnBrk="1" hangingPunct="1">
              <a:lnSpc>
                <a:spcPct val="120000"/>
              </a:lnSpc>
              <a:buFont typeface="Wingdings" panose="05000000000000000000" pitchFamily="2" charset="2"/>
              <a:buAutoNum type="arabicPeriod"/>
            </a:pPr>
            <a:r>
              <a:rPr lang="ko-KR" altLang="en-US" sz="2400" dirty="0"/>
              <a:t>무작위로 이들 집단을 선택하고</a:t>
            </a:r>
          </a:p>
          <a:p>
            <a:pPr marL="933450" lvl="1" indent="-476250" eaLnBrk="1" hangingPunct="1">
              <a:lnSpc>
                <a:spcPct val="120000"/>
              </a:lnSpc>
              <a:buFont typeface="Wingdings" panose="05000000000000000000" pitchFamily="2" charset="2"/>
              <a:buAutoNum type="arabicPeriod"/>
            </a:pPr>
            <a:r>
              <a:rPr lang="ko-KR" altLang="en-US" sz="2400" dirty="0"/>
              <a:t>선택된 집단에서 표본을 추출</a:t>
            </a:r>
          </a:p>
          <a:p>
            <a:pPr marL="1333500" lvl="2" indent="-419100" eaLnBrk="1" hangingPunct="1">
              <a:lnSpc>
                <a:spcPct val="120000"/>
              </a:lnSpc>
              <a:buNone/>
            </a:pPr>
            <a:r>
              <a:rPr lang="ko-KR" altLang="en-US" sz="2000" dirty="0"/>
              <a:t>예</a:t>
            </a:r>
            <a:r>
              <a:rPr lang="en-US" altLang="ko-KR" sz="2000" dirty="0"/>
              <a:t>&gt; one-stage cluster sampling</a:t>
            </a:r>
          </a:p>
          <a:p>
            <a:pPr marL="1333500" lvl="2" indent="-419100" eaLnBrk="1" hangingPunct="1">
              <a:lnSpc>
                <a:spcPct val="120000"/>
              </a:lnSpc>
              <a:buNone/>
            </a:pPr>
            <a:r>
              <a:rPr lang="en-US" altLang="ko-KR" sz="2000" dirty="0"/>
              <a:t>       </a:t>
            </a:r>
            <a:r>
              <a:rPr lang="ko-KR" altLang="en-US" sz="2000" dirty="0"/>
              <a:t>서울에서 </a:t>
            </a:r>
            <a:r>
              <a:rPr lang="en-US" altLang="ko-KR" sz="2000" dirty="0"/>
              <a:t>3</a:t>
            </a:r>
            <a:r>
              <a:rPr lang="ko-KR" altLang="en-US" sz="2000" dirty="0"/>
              <a:t>개 區를 추출</a:t>
            </a:r>
            <a:r>
              <a:rPr lang="en-US" altLang="ko-KR" sz="2000" dirty="0"/>
              <a:t>=&gt; </a:t>
            </a:r>
            <a:r>
              <a:rPr lang="ko-KR" altLang="en-US" sz="2000" dirty="0"/>
              <a:t>각 區에서 표본 추출 </a:t>
            </a:r>
          </a:p>
          <a:p>
            <a:pPr marL="1333500" lvl="2" indent="-419100" eaLnBrk="1" hangingPunct="1">
              <a:lnSpc>
                <a:spcPct val="120000"/>
              </a:lnSpc>
              <a:buNone/>
            </a:pPr>
            <a:r>
              <a:rPr lang="ko-KR" altLang="en-US" sz="2000" dirty="0"/>
              <a:t>예</a:t>
            </a:r>
            <a:r>
              <a:rPr lang="en-US" altLang="ko-KR" sz="2000" dirty="0"/>
              <a:t>&gt; two-stage cluster sampling</a:t>
            </a:r>
          </a:p>
          <a:p>
            <a:pPr marL="1333500" lvl="2" indent="-419100" eaLnBrk="1" hangingPunct="1">
              <a:lnSpc>
                <a:spcPct val="120000"/>
              </a:lnSpc>
              <a:buNone/>
            </a:pPr>
            <a:r>
              <a:rPr lang="en-US" altLang="ko-KR" sz="2000" dirty="0"/>
              <a:t>       </a:t>
            </a:r>
            <a:r>
              <a:rPr lang="ko-KR" altLang="en-US" sz="2000" dirty="0"/>
              <a:t>서울에서 </a:t>
            </a:r>
            <a:r>
              <a:rPr lang="en-US" altLang="ko-KR" sz="2000" dirty="0"/>
              <a:t>3</a:t>
            </a:r>
            <a:r>
              <a:rPr lang="ko-KR" altLang="en-US" sz="2000" dirty="0"/>
              <a:t>개 區를 추출</a:t>
            </a:r>
            <a:r>
              <a:rPr lang="en-US" altLang="ko-KR" sz="2000" dirty="0"/>
              <a:t>=&gt; </a:t>
            </a:r>
            <a:r>
              <a:rPr lang="ko-KR" altLang="en-US" sz="2000" dirty="0"/>
              <a:t>각 區에서 </a:t>
            </a:r>
            <a:r>
              <a:rPr lang="en-US" altLang="ko-KR" sz="2000" dirty="0"/>
              <a:t>4</a:t>
            </a:r>
            <a:r>
              <a:rPr lang="ko-KR" altLang="en-US" sz="2000" dirty="0"/>
              <a:t>개 洞을 추출 </a:t>
            </a:r>
            <a:r>
              <a:rPr lang="en-US" altLang="ko-KR" sz="2000" dirty="0"/>
              <a:t>=&gt; </a:t>
            </a:r>
            <a:r>
              <a:rPr lang="ko-KR" altLang="en-US" sz="2000" dirty="0"/>
              <a:t>각 洞에서 표본추출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2F571253-DB2A-4A68-8B37-8AD6C9F19A7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41" b="8004"/>
          <a:stretch/>
        </p:blipFill>
        <p:spPr>
          <a:xfrm>
            <a:off x="-1" y="0"/>
            <a:ext cx="12214093" cy="687270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6626" name="Rectangle 3">
            <a:extLst>
              <a:ext uri="{FF2B5EF4-FFF2-40B4-BE49-F238E27FC236}">
                <a16:creationId xmlns:a16="http://schemas.microsoft.com/office/drawing/2014/main" id="{A4048044-39FB-462A-ADA7-26101684AB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47528" y="620688"/>
            <a:ext cx="8352928" cy="4862512"/>
          </a:xfrm>
          <a:solidFill>
            <a:srgbClr val="FFFFFF">
              <a:alpha val="69804"/>
            </a:srgbClr>
          </a:solidFill>
          <a:ln>
            <a:solidFill>
              <a:schemeClr val="accent2"/>
            </a:solidFill>
          </a:ln>
        </p:spPr>
        <p:txBody>
          <a:bodyPr/>
          <a:lstStyle/>
          <a:p>
            <a:pPr lvl="1" eaLnBrk="1" hangingPunct="1">
              <a:lnSpc>
                <a:spcPct val="140000"/>
              </a:lnSpc>
            </a:pPr>
            <a:r>
              <a:rPr lang="ko-KR" altLang="en-US" sz="2400" dirty="0"/>
              <a:t>소집단의 분포가 모집단과 유사해야 한다</a:t>
            </a:r>
            <a:r>
              <a:rPr lang="en-US" altLang="ko-KR" sz="2400" dirty="0"/>
              <a:t>. </a:t>
            </a:r>
            <a:r>
              <a:rPr lang="ko-KR" altLang="en-US" sz="2400" dirty="0"/>
              <a:t>소집단내에서도 모집단처럼 많은 차이가 있어야 한다</a:t>
            </a:r>
            <a:r>
              <a:rPr lang="en-US" altLang="ko-KR" sz="2400" dirty="0"/>
              <a:t>. </a:t>
            </a:r>
          </a:p>
          <a:p>
            <a:pPr marL="457200" lvl="1" indent="0" eaLnBrk="1" hangingPunct="1">
              <a:lnSpc>
                <a:spcPct val="140000"/>
              </a:lnSpc>
              <a:buNone/>
            </a:pPr>
            <a:r>
              <a:rPr lang="en-US" altLang="ko-KR" sz="2400" dirty="0">
                <a:sym typeface="Wingdings" panose="05000000000000000000" pitchFamily="2" charset="2"/>
              </a:rPr>
              <a:t> </a:t>
            </a:r>
            <a:r>
              <a:rPr lang="ko-KR" altLang="en-US" sz="2400" dirty="0" err="1">
                <a:sym typeface="Wingdings" panose="05000000000000000000" pitchFamily="2" charset="2"/>
              </a:rPr>
              <a:t>층화추출에서는</a:t>
            </a:r>
            <a:r>
              <a:rPr lang="ko-KR" altLang="en-US" sz="2400" dirty="0">
                <a:sym typeface="Wingdings" panose="05000000000000000000" pitchFamily="2" charset="2"/>
              </a:rPr>
              <a:t> 소집단이 동질적이어야 함이 다름</a:t>
            </a:r>
            <a:r>
              <a:rPr lang="en-US" altLang="ko-KR" sz="2400" dirty="0">
                <a:sym typeface="Wingdings" panose="05000000000000000000" pitchFamily="2" charset="2"/>
              </a:rPr>
              <a:t>.</a:t>
            </a:r>
          </a:p>
          <a:p>
            <a:pPr lvl="1" eaLnBrk="1" hangingPunct="1">
              <a:lnSpc>
                <a:spcPct val="140000"/>
              </a:lnSpc>
            </a:pPr>
            <a:r>
              <a:rPr lang="ko-KR" altLang="en-US" sz="2400" dirty="0" err="1">
                <a:sym typeface="Wingdings" panose="05000000000000000000" pitchFamily="2" charset="2"/>
              </a:rPr>
              <a:t>소집단내분포가</a:t>
            </a:r>
            <a:r>
              <a:rPr lang="ko-KR" altLang="en-US" sz="2400" dirty="0">
                <a:sym typeface="Wingdings" panose="05000000000000000000" pitchFamily="2" charset="2"/>
              </a:rPr>
              <a:t> 동질적이고 소집단간 차이가 난다면 통계적 </a:t>
            </a:r>
            <a:r>
              <a:rPr lang="ko-KR" altLang="en-US" sz="2400" dirty="0">
                <a:solidFill>
                  <a:srgbClr val="FF3300"/>
                </a:solidFill>
                <a:sym typeface="Wingdings" panose="05000000000000000000" pitchFamily="2" charset="2"/>
              </a:rPr>
              <a:t>효율성</a:t>
            </a:r>
            <a:r>
              <a:rPr lang="ko-KR" altLang="en-US" sz="2400" dirty="0">
                <a:sym typeface="Wingdings" panose="05000000000000000000" pitchFamily="2" charset="2"/>
              </a:rPr>
              <a:t>이 떨어짐</a:t>
            </a:r>
          </a:p>
          <a:p>
            <a:pPr lvl="1" eaLnBrk="1" hangingPunct="1">
              <a:lnSpc>
                <a:spcPct val="140000"/>
              </a:lnSpc>
            </a:pPr>
            <a:r>
              <a:rPr lang="ko-KR" altLang="en-US" sz="2400" dirty="0">
                <a:sym typeface="Wingdings" panose="05000000000000000000" pitchFamily="2" charset="2"/>
              </a:rPr>
              <a:t>대규모 표본조사에 이용</a:t>
            </a:r>
            <a:r>
              <a:rPr lang="en-US" altLang="ko-KR" sz="2400" dirty="0">
                <a:sym typeface="Wingdings" panose="05000000000000000000" pitchFamily="2" charset="2"/>
              </a:rPr>
              <a:t>(</a:t>
            </a:r>
            <a:r>
              <a:rPr lang="ko-KR" altLang="en-US" sz="2400" dirty="0">
                <a:sym typeface="Wingdings" panose="05000000000000000000" pitchFamily="2" charset="2"/>
              </a:rPr>
              <a:t>경제적으로 효율적</a:t>
            </a:r>
            <a:r>
              <a:rPr lang="en-US" altLang="ko-KR" sz="2400" dirty="0">
                <a:sym typeface="Wingdings" panose="05000000000000000000" pitchFamily="2" charset="2"/>
              </a:rPr>
              <a:t>)</a:t>
            </a:r>
          </a:p>
          <a:p>
            <a:pPr lvl="1" eaLnBrk="1" hangingPunct="1">
              <a:lnSpc>
                <a:spcPct val="140000"/>
              </a:lnSpc>
              <a:buFontTx/>
              <a:buNone/>
            </a:pPr>
            <a:r>
              <a:rPr lang="ko-KR" altLang="en-US" sz="2400" dirty="0">
                <a:sym typeface="Wingdings" panose="05000000000000000000" pitchFamily="2" charset="2"/>
              </a:rPr>
              <a:t>예</a:t>
            </a:r>
            <a:r>
              <a:rPr lang="en-US" altLang="ko-KR" sz="2400" dirty="0">
                <a:sym typeface="Wingdings" panose="05000000000000000000" pitchFamily="2" charset="2"/>
              </a:rPr>
              <a:t>&gt; </a:t>
            </a:r>
            <a:r>
              <a:rPr lang="ko-KR" altLang="en-US" sz="2400" dirty="0">
                <a:sym typeface="Wingdings" panose="05000000000000000000" pitchFamily="2" charset="2"/>
              </a:rPr>
              <a:t>대통령선거 예측조사</a:t>
            </a:r>
            <a:endParaRPr lang="ko-KR" alt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F137F55F-CEF9-48E8-9CAE-30143C5AE7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1"/>
            <a:ext cx="12192000" cy="6856478"/>
          </a:xfrm>
          <a:prstGeom prst="rect">
            <a:avLst/>
          </a:prstGeom>
        </p:spPr>
      </p:pic>
      <p:sp>
        <p:nvSpPr>
          <p:cNvPr id="27650" name="Rectangle 2">
            <a:extLst>
              <a:ext uri="{FF2B5EF4-FFF2-40B4-BE49-F238E27FC236}">
                <a16:creationId xmlns:a16="http://schemas.microsoft.com/office/drawing/2014/main" id="{CA5F9FBC-4311-488D-9302-BCC863AB4C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03512" y="365125"/>
            <a:ext cx="8856984" cy="831627"/>
          </a:xfrm>
          <a:solidFill>
            <a:srgbClr val="FFFFFF">
              <a:alpha val="69804"/>
            </a:srgbClr>
          </a:solidFill>
          <a:ln>
            <a:solidFill>
              <a:schemeClr val="accent2"/>
            </a:solidFill>
          </a:ln>
        </p:spPr>
        <p:txBody>
          <a:bodyPr/>
          <a:lstStyle/>
          <a:p>
            <a:pPr eaLnBrk="1" hangingPunct="1"/>
            <a:r>
              <a:rPr lang="en-US" altLang="ko-KR" sz="3200" dirty="0"/>
              <a:t>	</a:t>
            </a:r>
            <a:r>
              <a:rPr lang="ko-KR" altLang="en-US" sz="3200" dirty="0" err="1"/>
              <a:t>비확률표본추출방법</a:t>
            </a:r>
            <a:endParaRPr lang="en-US" altLang="ko-KR" sz="3200" dirty="0"/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277766C2-A9C8-45B0-B1B7-5CAF1208D0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03512" y="1344613"/>
            <a:ext cx="8856984" cy="4532659"/>
          </a:xfrm>
          <a:solidFill>
            <a:srgbClr val="FFFFFF">
              <a:alpha val="69804"/>
            </a:srgbClr>
          </a:solidFill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ko-KR" altLang="en-US" sz="2400" dirty="0" err="1"/>
              <a:t>편의표본추출법</a:t>
            </a:r>
            <a:r>
              <a:rPr lang="en-US" altLang="ko-KR" sz="2400" dirty="0"/>
              <a:t>(convenience sampling)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sz="2000" dirty="0"/>
              <a:t>예</a:t>
            </a:r>
            <a:r>
              <a:rPr lang="en-US" altLang="ko-KR" sz="2000" dirty="0"/>
              <a:t>. </a:t>
            </a:r>
            <a:r>
              <a:rPr lang="ko-KR" altLang="en-US" sz="2000" dirty="0"/>
              <a:t>길거리에서 만난 사람들 조사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sz="2000" dirty="0"/>
              <a:t>모집단을 대표할 수 없음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sz="2000" dirty="0"/>
              <a:t>사전조사에 이용</a:t>
            </a:r>
          </a:p>
          <a:p>
            <a:pPr eaLnBrk="1" hangingPunct="1">
              <a:lnSpc>
                <a:spcPct val="100000"/>
              </a:lnSpc>
            </a:pPr>
            <a:r>
              <a:rPr lang="ko-KR" altLang="en-US" sz="2400" dirty="0" err="1"/>
              <a:t>판단표본추출법</a:t>
            </a:r>
            <a:r>
              <a:rPr lang="en-US" altLang="ko-KR" sz="2400" dirty="0"/>
              <a:t>(judgement sampling)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sz="2000" dirty="0"/>
              <a:t>조사자가 표본의 구성에 대하여 잘 알고 있는 경우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sz="2000" dirty="0"/>
              <a:t>무작위표본보다 대표성 있다고 판단될 때</a:t>
            </a:r>
          </a:p>
          <a:p>
            <a:pPr eaLnBrk="1" hangingPunct="1">
              <a:lnSpc>
                <a:spcPct val="100000"/>
              </a:lnSpc>
            </a:pPr>
            <a:r>
              <a:rPr lang="ko-KR" altLang="en-US" sz="2400" dirty="0" err="1"/>
              <a:t>할당표본추출</a:t>
            </a:r>
            <a:r>
              <a:rPr lang="en-US" altLang="ko-KR" sz="2400" dirty="0"/>
              <a:t>(quota sampling)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sz="2000" dirty="0"/>
              <a:t>연구대상의 범주와 할당량 설정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sz="2000" dirty="0"/>
              <a:t>마케팅조사에서 연령별로 성별로 할당하여 조사</a:t>
            </a:r>
            <a:endParaRPr lang="en-US" altLang="ko-KR" sz="2000" dirty="0"/>
          </a:p>
          <a:p>
            <a:pPr lvl="1" eaLnBrk="1" hangingPunct="1">
              <a:lnSpc>
                <a:spcPct val="100000"/>
              </a:lnSpc>
            </a:pPr>
            <a:r>
              <a:rPr lang="ko-KR" altLang="en-US" sz="2000" dirty="0"/>
              <a:t>다른 방법에 비해 모집단을 대표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9FF800AB-1CC3-454F-B51E-0CD1C21344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1"/>
            <a:ext cx="12192000" cy="6856478"/>
          </a:xfrm>
          <a:prstGeom prst="rect">
            <a:avLst/>
          </a:prstGeom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id="{843872A8-8743-4C3C-965E-C7EEC4615232}"/>
              </a:ext>
            </a:extLst>
          </p:cNvPr>
          <p:cNvSpPr/>
          <p:nvPr/>
        </p:nvSpPr>
        <p:spPr>
          <a:xfrm>
            <a:off x="1631504" y="1052736"/>
            <a:ext cx="9433048" cy="3758057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10C5EEE5-D768-4922-A9C7-AA050A530A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1504" y="298831"/>
            <a:ext cx="2376264" cy="592138"/>
          </a:xfrm>
          <a:solidFill>
            <a:srgbClr val="FFFFFF">
              <a:alpha val="69804"/>
            </a:srgbClr>
          </a:solidFill>
          <a:ln>
            <a:solidFill>
              <a:schemeClr val="accent2"/>
            </a:solidFill>
          </a:ln>
        </p:spPr>
        <p:txBody>
          <a:bodyPr>
            <a:normAutofit fontScale="90000"/>
          </a:bodyPr>
          <a:lstStyle/>
          <a:p>
            <a:pPr eaLnBrk="1" hangingPunct="1"/>
            <a:r>
              <a:rPr lang="ko-KR" altLang="en-US" sz="3600" dirty="0"/>
              <a:t>오류의 종류</a:t>
            </a:r>
            <a:endParaRPr lang="en-US" altLang="ko-KR" sz="3600" dirty="0"/>
          </a:p>
        </p:txBody>
      </p:sp>
      <p:sp>
        <p:nvSpPr>
          <p:cNvPr id="69635" name="AutoShape 3">
            <a:extLst>
              <a:ext uri="{FF2B5EF4-FFF2-40B4-BE49-F238E27FC236}">
                <a16:creationId xmlns:a16="http://schemas.microsoft.com/office/drawing/2014/main" id="{E2FF336B-D3B9-4441-AC77-49C14EA33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5312" y="2255839"/>
            <a:ext cx="1143000" cy="525462"/>
          </a:xfrm>
          <a:prstGeom prst="roundRect">
            <a:avLst>
              <a:gd name="adj" fmla="val 16667"/>
            </a:avLst>
          </a:prstGeom>
          <a:solidFill>
            <a:srgbClr val="FF6699"/>
          </a:solidFill>
          <a:ln w="9525">
            <a:noFill/>
            <a:round/>
            <a:headEnd/>
            <a:tailEnd/>
          </a:ln>
          <a:effectLst>
            <a:prstShdw prst="shdw17" dist="63500" dir="2212194">
              <a:srgbClr val="993D5C"/>
            </a:prst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000">
                <a:solidFill>
                  <a:schemeClr val="tx1"/>
                </a:solidFill>
                <a:latin typeface="+mn-ea"/>
                <a:ea typeface="+mn-ea"/>
              </a:rPr>
              <a:t>오류</a:t>
            </a:r>
          </a:p>
        </p:txBody>
      </p:sp>
      <p:sp>
        <p:nvSpPr>
          <p:cNvPr id="69636" name="AutoShape 4">
            <a:extLst>
              <a:ext uri="{FF2B5EF4-FFF2-40B4-BE49-F238E27FC236}">
                <a16:creationId xmlns:a16="http://schemas.microsoft.com/office/drawing/2014/main" id="{E4560854-1ED5-444A-85A7-241185E264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6416" y="3052303"/>
            <a:ext cx="1752600" cy="428625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>
            <a:noFill/>
          </a:ln>
          <a:effectLst>
            <a:prstShdw prst="shdw17" dist="63500" dir="2212194">
              <a:srgbClr val="007A99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000">
                <a:solidFill>
                  <a:schemeClr val="tx1"/>
                </a:solidFill>
                <a:latin typeface="+mn-ea"/>
                <a:ea typeface="+mn-ea"/>
              </a:rPr>
              <a:t>비표본오류</a:t>
            </a:r>
          </a:p>
        </p:txBody>
      </p:sp>
      <p:sp>
        <p:nvSpPr>
          <p:cNvPr id="69637" name="AutoShape 5">
            <a:extLst>
              <a:ext uri="{FF2B5EF4-FFF2-40B4-BE49-F238E27FC236}">
                <a16:creationId xmlns:a16="http://schemas.microsoft.com/office/drawing/2014/main" id="{73A12B1C-A88B-4FDF-9841-3ABBA31CA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1722439"/>
            <a:ext cx="1752600" cy="428625"/>
          </a:xfrm>
          <a:prstGeom prst="roundRect">
            <a:avLst>
              <a:gd name="adj" fmla="val 16667"/>
            </a:avLst>
          </a:prstGeom>
          <a:solidFill>
            <a:srgbClr val="99FF66"/>
          </a:solidFill>
          <a:ln>
            <a:noFill/>
          </a:ln>
          <a:effectLst>
            <a:prstShdw prst="shdw17" dist="63500" dir="2212194">
              <a:srgbClr val="5C993D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000">
                <a:solidFill>
                  <a:schemeClr val="tx1"/>
                </a:solidFill>
                <a:latin typeface="+mn-ea"/>
                <a:ea typeface="+mn-ea"/>
              </a:rPr>
              <a:t>표본오류</a:t>
            </a:r>
          </a:p>
        </p:txBody>
      </p:sp>
      <p:sp>
        <p:nvSpPr>
          <p:cNvPr id="69638" name="AutoShape 6">
            <a:extLst>
              <a:ext uri="{FF2B5EF4-FFF2-40B4-BE49-F238E27FC236}">
                <a16:creationId xmlns:a16="http://schemas.microsoft.com/office/drawing/2014/main" id="{690F7692-35E7-4568-BC8D-D21B817ED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2788" y="2484439"/>
            <a:ext cx="1752600" cy="428625"/>
          </a:xfrm>
          <a:prstGeom prst="roundRect">
            <a:avLst>
              <a:gd name="adj" fmla="val 16667"/>
            </a:avLst>
          </a:prstGeom>
          <a:solidFill>
            <a:srgbClr val="66FFFF"/>
          </a:solidFill>
          <a:ln>
            <a:noFill/>
          </a:ln>
          <a:effectLst>
            <a:prstShdw prst="shdw17" dist="63500" dir="2212194">
              <a:srgbClr val="3D9999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000">
                <a:solidFill>
                  <a:schemeClr val="tx1"/>
                </a:solidFill>
                <a:latin typeface="+mn-ea"/>
                <a:ea typeface="+mn-ea"/>
              </a:rPr>
              <a:t>비관찰오류</a:t>
            </a:r>
          </a:p>
        </p:txBody>
      </p:sp>
      <p:sp>
        <p:nvSpPr>
          <p:cNvPr id="69639" name="AutoShape 7">
            <a:extLst>
              <a:ext uri="{FF2B5EF4-FFF2-40B4-BE49-F238E27FC236}">
                <a16:creationId xmlns:a16="http://schemas.microsoft.com/office/drawing/2014/main" id="{63E52392-D0A7-4B70-9E61-B2DF3AD0E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2788" y="3627439"/>
            <a:ext cx="1752600" cy="428625"/>
          </a:xfrm>
          <a:prstGeom prst="roundRect">
            <a:avLst>
              <a:gd name="adj" fmla="val 16667"/>
            </a:avLst>
          </a:prstGeom>
          <a:solidFill>
            <a:srgbClr val="66FFFF"/>
          </a:solidFill>
          <a:ln>
            <a:noFill/>
          </a:ln>
          <a:effectLst>
            <a:prstShdw prst="shdw17" dist="63500" dir="2212194">
              <a:srgbClr val="3D9999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000">
                <a:solidFill>
                  <a:schemeClr val="tx1"/>
                </a:solidFill>
                <a:latin typeface="+mn-ea"/>
                <a:ea typeface="+mn-ea"/>
              </a:rPr>
              <a:t>관찰오류</a:t>
            </a:r>
          </a:p>
        </p:txBody>
      </p:sp>
      <p:sp>
        <p:nvSpPr>
          <p:cNvPr id="69640" name="AutoShape 8">
            <a:extLst>
              <a:ext uri="{FF2B5EF4-FFF2-40B4-BE49-F238E27FC236}">
                <a16:creationId xmlns:a16="http://schemas.microsoft.com/office/drawing/2014/main" id="{7B7FA46A-B5A6-404A-89D7-669AB73D6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2224" y="4155267"/>
            <a:ext cx="1752600" cy="42862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>
            <a:noFill/>
          </a:ln>
          <a:effectLst>
            <a:prstShdw prst="shdw17" dist="63500" dir="2212194">
              <a:srgbClr val="7A997A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000">
                <a:solidFill>
                  <a:schemeClr val="tx1"/>
                </a:solidFill>
                <a:latin typeface="+mn-ea"/>
                <a:ea typeface="+mn-ea"/>
              </a:rPr>
              <a:t>기록오류</a:t>
            </a:r>
          </a:p>
        </p:txBody>
      </p:sp>
      <p:sp>
        <p:nvSpPr>
          <p:cNvPr id="69641" name="AutoShape 9">
            <a:extLst>
              <a:ext uri="{FF2B5EF4-FFF2-40B4-BE49-F238E27FC236}">
                <a16:creationId xmlns:a16="http://schemas.microsoft.com/office/drawing/2014/main" id="{45BC05FB-AE17-4BC4-B65B-B6E56BFFDB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2224" y="3246439"/>
            <a:ext cx="1752600" cy="42862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>
            <a:noFill/>
          </a:ln>
          <a:effectLst>
            <a:prstShdw prst="shdw17" dist="63500" dir="2212194">
              <a:srgbClr val="7A997A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000">
                <a:solidFill>
                  <a:schemeClr val="tx1"/>
                </a:solidFill>
                <a:latin typeface="+mn-ea"/>
                <a:ea typeface="+mn-ea"/>
              </a:rPr>
              <a:t>현장오류</a:t>
            </a:r>
          </a:p>
        </p:txBody>
      </p:sp>
      <p:sp>
        <p:nvSpPr>
          <p:cNvPr id="69642" name="AutoShape 10">
            <a:extLst>
              <a:ext uri="{FF2B5EF4-FFF2-40B4-BE49-F238E27FC236}">
                <a16:creationId xmlns:a16="http://schemas.microsoft.com/office/drawing/2014/main" id="{E6E2FA45-511C-4623-B56A-090EA22DE5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2255839"/>
            <a:ext cx="1752600" cy="428625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>
            <a:noFill/>
          </a:ln>
          <a:effectLst>
            <a:prstShdw prst="shdw17" dist="63500" dir="2212194">
              <a:srgbClr val="7A9999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000">
                <a:solidFill>
                  <a:schemeClr val="tx1"/>
                </a:solidFill>
                <a:latin typeface="+mn-ea"/>
                <a:ea typeface="+mn-ea"/>
              </a:rPr>
              <a:t>무응답오류</a:t>
            </a:r>
          </a:p>
        </p:txBody>
      </p:sp>
      <p:sp>
        <p:nvSpPr>
          <p:cNvPr id="69643" name="AutoShape 11">
            <a:extLst>
              <a:ext uri="{FF2B5EF4-FFF2-40B4-BE49-F238E27FC236}">
                <a16:creationId xmlns:a16="http://schemas.microsoft.com/office/drawing/2014/main" id="{A6BDE97A-EB55-4EB4-9F82-5D58F1833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1341439"/>
            <a:ext cx="1752600" cy="428625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>
            <a:noFill/>
          </a:ln>
          <a:effectLst>
            <a:prstShdw prst="shdw17" dist="63500" dir="2212194">
              <a:srgbClr val="7A9999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000">
                <a:solidFill>
                  <a:schemeClr val="tx1"/>
                </a:solidFill>
                <a:latin typeface="+mn-ea"/>
                <a:ea typeface="+mn-ea"/>
              </a:rPr>
              <a:t>불포함오류</a:t>
            </a:r>
          </a:p>
        </p:txBody>
      </p:sp>
      <p:sp>
        <p:nvSpPr>
          <p:cNvPr id="69652" name="Text Box 20">
            <a:extLst>
              <a:ext uri="{FF2B5EF4-FFF2-40B4-BE49-F238E27FC236}">
                <a16:creationId xmlns:a16="http://schemas.microsoft.com/office/drawing/2014/main" id="{C2C33BC9-2AC5-4DB4-A5DA-723F308FA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504" y="5054504"/>
            <a:ext cx="5594801" cy="1128963"/>
          </a:xfrm>
          <a:prstGeom prst="rect">
            <a:avLst/>
          </a:prstGeom>
          <a:solidFill>
            <a:srgbClr val="DEEBF7">
              <a:alpha val="69804"/>
            </a:srgb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latin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kumimoji="1" lang="en-US" altLang="ko-KR" sz="2400" dirty="0">
                <a:solidFill>
                  <a:schemeClr val="tx1"/>
                </a:solidFill>
                <a:latin typeface="+mn-ea"/>
                <a:ea typeface="+mn-ea"/>
              </a:rPr>
              <a:t>Q : </a:t>
            </a:r>
            <a:r>
              <a:rPr kumimoji="1" lang="ko-KR" altLang="en-US" sz="2400" dirty="0">
                <a:solidFill>
                  <a:schemeClr val="tx1"/>
                </a:solidFill>
                <a:latin typeface="+mn-ea"/>
                <a:ea typeface="+mn-ea"/>
              </a:rPr>
              <a:t>우리가 표본오류를 줄일 수 있는가</a:t>
            </a:r>
            <a:r>
              <a:rPr kumimoji="1" lang="en-US" altLang="ko-KR" sz="2400" dirty="0">
                <a:solidFill>
                  <a:schemeClr val="tx1"/>
                </a:solidFill>
                <a:latin typeface="+mn-ea"/>
                <a:ea typeface="+mn-ea"/>
              </a:rPr>
              <a:t>?</a:t>
            </a:r>
          </a:p>
          <a:p>
            <a:pPr eaLnBrk="1" latin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kumimoji="1" lang="en-US" altLang="ko-KR" sz="2400" dirty="0">
                <a:solidFill>
                  <a:schemeClr val="tx1"/>
                </a:solidFill>
                <a:latin typeface="+mn-ea"/>
                <a:ea typeface="+mn-ea"/>
              </a:rPr>
              <a:t>A : </a:t>
            </a:r>
          </a:p>
        </p:txBody>
      </p:sp>
      <p:cxnSp>
        <p:nvCxnSpPr>
          <p:cNvPr id="69653" name="AutoShape 21">
            <a:extLst>
              <a:ext uri="{FF2B5EF4-FFF2-40B4-BE49-F238E27FC236}">
                <a16:creationId xmlns:a16="http://schemas.microsoft.com/office/drawing/2014/main" id="{1AEDEC31-735B-4490-B45F-5CB4F64FD284}"/>
              </a:ext>
            </a:extLst>
          </p:cNvPr>
          <p:cNvCxnSpPr>
            <a:cxnSpLocks noChangeShapeType="1"/>
            <a:stCxn id="69635" idx="3"/>
            <a:endCxn id="69637" idx="1"/>
          </p:cNvCxnSpPr>
          <p:nvPr/>
        </p:nvCxnSpPr>
        <p:spPr bwMode="auto">
          <a:xfrm flipV="1">
            <a:off x="3008312" y="1936752"/>
            <a:ext cx="650876" cy="581818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654" name="AutoShape 22">
            <a:extLst>
              <a:ext uri="{FF2B5EF4-FFF2-40B4-BE49-F238E27FC236}">
                <a16:creationId xmlns:a16="http://schemas.microsoft.com/office/drawing/2014/main" id="{040F6D21-7E5A-4EB3-AF9F-B034B3437D5F}"/>
              </a:ext>
            </a:extLst>
          </p:cNvPr>
          <p:cNvCxnSpPr>
            <a:cxnSpLocks noChangeShapeType="1"/>
            <a:stCxn id="69635" idx="3"/>
            <a:endCxn id="69636" idx="1"/>
          </p:cNvCxnSpPr>
          <p:nvPr/>
        </p:nvCxnSpPr>
        <p:spPr bwMode="auto">
          <a:xfrm>
            <a:off x="3008312" y="2518570"/>
            <a:ext cx="648104" cy="748046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655" name="AutoShape 23">
            <a:extLst>
              <a:ext uri="{FF2B5EF4-FFF2-40B4-BE49-F238E27FC236}">
                <a16:creationId xmlns:a16="http://schemas.microsoft.com/office/drawing/2014/main" id="{9213A40D-8E37-4132-A441-22048722189B}"/>
              </a:ext>
            </a:extLst>
          </p:cNvPr>
          <p:cNvCxnSpPr>
            <a:cxnSpLocks noChangeShapeType="1"/>
            <a:stCxn id="69636" idx="3"/>
            <a:endCxn id="69638" idx="1"/>
          </p:cNvCxnSpPr>
          <p:nvPr/>
        </p:nvCxnSpPr>
        <p:spPr bwMode="auto">
          <a:xfrm flipV="1">
            <a:off x="5409016" y="2698752"/>
            <a:ext cx="383772" cy="567864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656" name="AutoShape 24">
            <a:extLst>
              <a:ext uri="{FF2B5EF4-FFF2-40B4-BE49-F238E27FC236}">
                <a16:creationId xmlns:a16="http://schemas.microsoft.com/office/drawing/2014/main" id="{BA134B98-D304-4D68-9343-10EF45C32D70}"/>
              </a:ext>
            </a:extLst>
          </p:cNvPr>
          <p:cNvCxnSpPr>
            <a:cxnSpLocks noChangeShapeType="1"/>
            <a:stCxn id="69636" idx="3"/>
            <a:endCxn id="69639" idx="1"/>
          </p:cNvCxnSpPr>
          <p:nvPr/>
        </p:nvCxnSpPr>
        <p:spPr bwMode="auto">
          <a:xfrm>
            <a:off x="5409016" y="3266616"/>
            <a:ext cx="383772" cy="575136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657" name="AutoShape 25">
            <a:extLst>
              <a:ext uri="{FF2B5EF4-FFF2-40B4-BE49-F238E27FC236}">
                <a16:creationId xmlns:a16="http://schemas.microsoft.com/office/drawing/2014/main" id="{A603351C-5886-4D74-805D-47CA4811C7A3}"/>
              </a:ext>
            </a:extLst>
          </p:cNvPr>
          <p:cNvCxnSpPr>
            <a:cxnSpLocks noChangeShapeType="1"/>
            <a:stCxn id="69638" idx="3"/>
            <a:endCxn id="69643" idx="1"/>
          </p:cNvCxnSpPr>
          <p:nvPr/>
        </p:nvCxnSpPr>
        <p:spPr bwMode="auto">
          <a:xfrm flipV="1">
            <a:off x="7545388" y="1555750"/>
            <a:ext cx="457200" cy="114300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658" name="AutoShape 26">
            <a:extLst>
              <a:ext uri="{FF2B5EF4-FFF2-40B4-BE49-F238E27FC236}">
                <a16:creationId xmlns:a16="http://schemas.microsoft.com/office/drawing/2014/main" id="{F4250002-035D-4378-A438-EB780EA00D7A}"/>
              </a:ext>
            </a:extLst>
          </p:cNvPr>
          <p:cNvCxnSpPr>
            <a:cxnSpLocks noChangeShapeType="1"/>
            <a:stCxn id="69638" idx="3"/>
            <a:endCxn id="69642" idx="1"/>
          </p:cNvCxnSpPr>
          <p:nvPr/>
        </p:nvCxnSpPr>
        <p:spPr bwMode="auto">
          <a:xfrm flipV="1">
            <a:off x="7545388" y="2470150"/>
            <a:ext cx="457200" cy="22860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659" name="AutoShape 27">
            <a:extLst>
              <a:ext uri="{FF2B5EF4-FFF2-40B4-BE49-F238E27FC236}">
                <a16:creationId xmlns:a16="http://schemas.microsoft.com/office/drawing/2014/main" id="{2EC2CECC-54A0-46C2-87D1-70E65D1CFC75}"/>
              </a:ext>
            </a:extLst>
          </p:cNvPr>
          <p:cNvCxnSpPr>
            <a:cxnSpLocks noChangeShapeType="1"/>
            <a:stCxn id="69639" idx="3"/>
            <a:endCxn id="69641" idx="1"/>
          </p:cNvCxnSpPr>
          <p:nvPr/>
        </p:nvCxnSpPr>
        <p:spPr bwMode="auto">
          <a:xfrm flipV="1">
            <a:off x="7545388" y="3460752"/>
            <a:ext cx="566836" cy="38100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660" name="AutoShape 28">
            <a:extLst>
              <a:ext uri="{FF2B5EF4-FFF2-40B4-BE49-F238E27FC236}">
                <a16:creationId xmlns:a16="http://schemas.microsoft.com/office/drawing/2014/main" id="{C6C2470B-1452-4144-BE1B-34F32A0A09FE}"/>
              </a:ext>
            </a:extLst>
          </p:cNvPr>
          <p:cNvCxnSpPr>
            <a:cxnSpLocks noChangeShapeType="1"/>
            <a:stCxn id="69639" idx="3"/>
            <a:endCxn id="69640" idx="1"/>
          </p:cNvCxnSpPr>
          <p:nvPr/>
        </p:nvCxnSpPr>
        <p:spPr bwMode="auto">
          <a:xfrm>
            <a:off x="7545388" y="3841752"/>
            <a:ext cx="566836" cy="527828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A79AD69-5D92-450A-8A26-372EF4BDFF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5546" y="317153"/>
            <a:ext cx="7488238" cy="454025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altLang="ko-KR" sz="2400" b="1" dirty="0">
                <a:latin typeface="+mn-ea"/>
                <a:ea typeface="+mn-ea"/>
              </a:rPr>
              <a:t>Review&gt;  </a:t>
            </a:r>
            <a:r>
              <a:rPr lang="ko-KR" altLang="en-US" sz="2400" b="1" dirty="0">
                <a:latin typeface="+mn-ea"/>
                <a:ea typeface="+mn-ea"/>
              </a:rPr>
              <a:t>마케팅조사의 실행과정</a:t>
            </a:r>
            <a:endParaRPr lang="en-US" altLang="ko-KR" sz="1400" b="1" dirty="0">
              <a:latin typeface="+mn-ea"/>
              <a:ea typeface="+mn-ea"/>
            </a:endParaRP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7FC52C4B-A946-46D8-878C-18B508E14112}"/>
              </a:ext>
            </a:extLst>
          </p:cNvPr>
          <p:cNvGrpSpPr>
            <a:grpSpLocks/>
          </p:cNvGrpSpPr>
          <p:nvPr/>
        </p:nvGrpSpPr>
        <p:grpSpPr bwMode="auto">
          <a:xfrm>
            <a:off x="4172458" y="980729"/>
            <a:ext cx="3505200" cy="4896544"/>
            <a:chOff x="1429" y="709"/>
            <a:chExt cx="2208" cy="3150"/>
          </a:xfrm>
          <a:solidFill>
            <a:schemeClr val="accent4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102" name="Rectangle 4">
              <a:extLst>
                <a:ext uri="{FF2B5EF4-FFF2-40B4-BE49-F238E27FC236}">
                  <a16:creationId xmlns:a16="http://schemas.microsoft.com/office/drawing/2014/main" id="{4689D44B-472A-48B1-B6F9-F6AAA8DA64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9" y="709"/>
              <a:ext cx="2208" cy="384"/>
            </a:xfrm>
            <a:prstGeom prst="rect">
              <a:avLst/>
            </a:prstGeom>
            <a:grpFill/>
            <a:ln w="9525">
              <a:solidFill>
                <a:schemeClr val="accent4">
                  <a:lumMod val="75000"/>
                </a:schemeClr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 eaLnBrk="1" latinLnBrk="1" hangingPunct="1">
                <a:spcBef>
                  <a:spcPct val="0"/>
                </a:spcBef>
                <a:buFontTx/>
                <a:buNone/>
              </a:pPr>
              <a:r>
                <a:rPr kumimoji="1" lang="ko-KR" altLang="en-US"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  <a:ea typeface="+mn-ea"/>
                </a:rPr>
                <a:t>문제의 발생과 인식</a:t>
              </a:r>
            </a:p>
          </p:txBody>
        </p:sp>
        <p:sp>
          <p:nvSpPr>
            <p:cNvPr id="4103" name="Rectangle 5">
              <a:extLst>
                <a:ext uri="{FF2B5EF4-FFF2-40B4-BE49-F238E27FC236}">
                  <a16:creationId xmlns:a16="http://schemas.microsoft.com/office/drawing/2014/main" id="{B85CF384-DFA4-4A12-B5EA-5ECF57AE53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9" y="1344"/>
              <a:ext cx="2208" cy="384"/>
            </a:xfrm>
            <a:prstGeom prst="rect">
              <a:avLst/>
            </a:prstGeom>
            <a:grpFill/>
            <a:ln w="9525">
              <a:solidFill>
                <a:schemeClr val="accent4">
                  <a:lumMod val="75000"/>
                </a:schemeClr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 eaLnBrk="1" latinLnBrk="1" hangingPunct="1">
                <a:spcBef>
                  <a:spcPct val="0"/>
                </a:spcBef>
                <a:buFontTx/>
                <a:buNone/>
              </a:pPr>
              <a:r>
                <a:rPr kumimoji="1" lang="ko-KR" altLang="en-US"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  <a:ea typeface="+mn-ea"/>
                </a:rPr>
                <a:t>마케팅조사계획 수립</a:t>
              </a:r>
            </a:p>
          </p:txBody>
        </p:sp>
        <p:sp>
          <p:nvSpPr>
            <p:cNvPr id="4104" name="Rectangle 6">
              <a:extLst>
                <a:ext uri="{FF2B5EF4-FFF2-40B4-BE49-F238E27FC236}">
                  <a16:creationId xmlns:a16="http://schemas.microsoft.com/office/drawing/2014/main" id="{F530DA26-E830-4E46-B127-C9DE2429F5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9" y="2003"/>
              <a:ext cx="2208" cy="384"/>
            </a:xfrm>
            <a:prstGeom prst="rect">
              <a:avLst/>
            </a:prstGeom>
            <a:grpFill/>
            <a:ln w="9525">
              <a:solidFill>
                <a:schemeClr val="accent4">
                  <a:lumMod val="75000"/>
                </a:schemeClr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 eaLnBrk="1" latinLnBrk="1" hangingPunct="1">
                <a:spcBef>
                  <a:spcPct val="0"/>
                </a:spcBef>
                <a:buFontTx/>
                <a:buNone/>
              </a:pPr>
              <a:r>
                <a:rPr kumimoji="1" lang="ko-KR" altLang="en-US"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  <a:ea typeface="+mn-ea"/>
                </a:rPr>
                <a:t>자료의 수집</a:t>
              </a:r>
            </a:p>
          </p:txBody>
        </p:sp>
        <p:sp>
          <p:nvSpPr>
            <p:cNvPr id="4105" name="Rectangle 7">
              <a:extLst>
                <a:ext uri="{FF2B5EF4-FFF2-40B4-BE49-F238E27FC236}">
                  <a16:creationId xmlns:a16="http://schemas.microsoft.com/office/drawing/2014/main" id="{C281F0F3-4C5B-4F4E-8460-6F305F4723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9" y="2625"/>
              <a:ext cx="2208" cy="624"/>
            </a:xfrm>
            <a:prstGeom prst="rect">
              <a:avLst/>
            </a:prstGeom>
            <a:grpFill/>
            <a:ln w="9525">
              <a:solidFill>
                <a:schemeClr val="accent4">
                  <a:lumMod val="75000"/>
                </a:schemeClr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 eaLnBrk="1" latinLnBrk="1" hangingPunct="1">
                <a:spcBef>
                  <a:spcPct val="0"/>
                </a:spcBef>
                <a:buFontTx/>
                <a:buNone/>
              </a:pPr>
              <a:r>
                <a:rPr kumimoji="1" lang="ko-KR" altLang="en-US"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  <a:ea typeface="+mn-ea"/>
                </a:rPr>
                <a:t>자료분석</a:t>
              </a:r>
              <a:r>
                <a:rPr kumimoji="1" lang="en-US" altLang="ko-KR"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  <a:ea typeface="+mn-ea"/>
                </a:rPr>
                <a:t>, </a:t>
              </a:r>
              <a:r>
                <a:rPr kumimoji="1" lang="ko-KR" altLang="en-US"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  <a:ea typeface="+mn-ea"/>
                </a:rPr>
                <a:t>해석 </a:t>
              </a:r>
            </a:p>
            <a:p>
              <a:pPr algn="ctr" eaLnBrk="1" latinLnBrk="1" hangingPunct="1">
                <a:spcBef>
                  <a:spcPct val="0"/>
                </a:spcBef>
                <a:buFontTx/>
                <a:buNone/>
              </a:pPr>
              <a:r>
                <a:rPr kumimoji="1" lang="ko-KR" altLang="en-US"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  <a:ea typeface="+mn-ea"/>
                </a:rPr>
                <a:t>및 이용</a:t>
              </a:r>
            </a:p>
          </p:txBody>
        </p:sp>
        <p:sp>
          <p:nvSpPr>
            <p:cNvPr id="4106" name="Rectangle 8">
              <a:extLst>
                <a:ext uri="{FF2B5EF4-FFF2-40B4-BE49-F238E27FC236}">
                  <a16:creationId xmlns:a16="http://schemas.microsoft.com/office/drawing/2014/main" id="{26966390-2BC1-4398-9801-371DE116A9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9" y="3475"/>
              <a:ext cx="2208" cy="384"/>
            </a:xfrm>
            <a:prstGeom prst="rect">
              <a:avLst/>
            </a:prstGeom>
            <a:grpFill/>
            <a:ln w="9525">
              <a:solidFill>
                <a:schemeClr val="accent4">
                  <a:lumMod val="75000"/>
                </a:schemeClr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 eaLnBrk="1" latinLnBrk="1" hangingPunct="1">
                <a:spcBef>
                  <a:spcPct val="0"/>
                </a:spcBef>
                <a:buFontTx/>
                <a:buNone/>
              </a:pPr>
              <a:r>
                <a:rPr kumimoji="1" lang="ko-KR" altLang="en-US"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  <a:ea typeface="+mn-ea"/>
                </a:rPr>
                <a:t>보고서 작성</a:t>
              </a:r>
            </a:p>
          </p:txBody>
        </p:sp>
        <p:sp>
          <p:nvSpPr>
            <p:cNvPr id="4107" name="AutoShape 9">
              <a:extLst>
                <a:ext uri="{FF2B5EF4-FFF2-40B4-BE49-F238E27FC236}">
                  <a16:creationId xmlns:a16="http://schemas.microsoft.com/office/drawing/2014/main" id="{1569CA27-A682-4526-9542-AD52734840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3" y="1117"/>
              <a:ext cx="315" cy="222"/>
            </a:xfrm>
            <a:prstGeom prst="downArrow">
              <a:avLst>
                <a:gd name="adj1" fmla="val 50000"/>
                <a:gd name="adj2" fmla="val 25000"/>
              </a:avLst>
            </a:prstGeom>
            <a:grpFill/>
            <a:ln w="9525">
              <a:solidFill>
                <a:schemeClr val="accent4">
                  <a:lumMod val="75000"/>
                </a:schemeClr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ko-KR" altLang="en-US" sz="1600" b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endParaRPr>
            </a:p>
          </p:txBody>
        </p:sp>
        <p:sp>
          <p:nvSpPr>
            <p:cNvPr id="4108" name="AutoShape 10">
              <a:extLst>
                <a:ext uri="{FF2B5EF4-FFF2-40B4-BE49-F238E27FC236}">
                  <a16:creationId xmlns:a16="http://schemas.microsoft.com/office/drawing/2014/main" id="{D93085BA-6AD8-482E-A132-4DE9DB44A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3" y="1752"/>
              <a:ext cx="315" cy="222"/>
            </a:xfrm>
            <a:prstGeom prst="downArrow">
              <a:avLst>
                <a:gd name="adj1" fmla="val 50000"/>
                <a:gd name="adj2" fmla="val 25000"/>
              </a:avLst>
            </a:prstGeom>
            <a:grpFill/>
            <a:ln w="9525">
              <a:solidFill>
                <a:schemeClr val="accent4">
                  <a:lumMod val="75000"/>
                </a:schemeClr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ko-KR" altLang="en-US" sz="1600" b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endParaRPr>
            </a:p>
          </p:txBody>
        </p:sp>
        <p:sp>
          <p:nvSpPr>
            <p:cNvPr id="4109" name="AutoShape 11">
              <a:extLst>
                <a:ext uri="{FF2B5EF4-FFF2-40B4-BE49-F238E27FC236}">
                  <a16:creationId xmlns:a16="http://schemas.microsoft.com/office/drawing/2014/main" id="{9015148B-4C42-466A-AC01-95EB2B12CD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3" y="2392"/>
              <a:ext cx="315" cy="222"/>
            </a:xfrm>
            <a:prstGeom prst="downArrow">
              <a:avLst>
                <a:gd name="adj1" fmla="val 50000"/>
                <a:gd name="adj2" fmla="val 25000"/>
              </a:avLst>
            </a:prstGeom>
            <a:grpFill/>
            <a:ln w="9525">
              <a:solidFill>
                <a:schemeClr val="accent4">
                  <a:lumMod val="75000"/>
                </a:schemeClr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ko-KR" altLang="en-US" sz="1600" b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endParaRPr>
            </a:p>
          </p:txBody>
        </p:sp>
        <p:sp>
          <p:nvSpPr>
            <p:cNvPr id="4110" name="AutoShape 12">
              <a:extLst>
                <a:ext uri="{FF2B5EF4-FFF2-40B4-BE49-F238E27FC236}">
                  <a16:creationId xmlns:a16="http://schemas.microsoft.com/office/drawing/2014/main" id="{1546908D-D501-4D1F-A365-5003549D4B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3" y="3249"/>
              <a:ext cx="315" cy="222"/>
            </a:xfrm>
            <a:prstGeom prst="downArrow">
              <a:avLst>
                <a:gd name="adj1" fmla="val 50000"/>
                <a:gd name="adj2" fmla="val 25000"/>
              </a:avLst>
            </a:prstGeom>
            <a:grpFill/>
            <a:ln w="9525">
              <a:solidFill>
                <a:schemeClr val="accent4">
                  <a:lumMod val="75000"/>
                </a:schemeClr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ko-KR" altLang="en-US" sz="1600" b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endParaRPr>
            </a:p>
          </p:txBody>
        </p:sp>
      </p:grpSp>
      <p:sp>
        <p:nvSpPr>
          <p:cNvPr id="51213" name="AutoShape 13">
            <a:extLst>
              <a:ext uri="{FF2B5EF4-FFF2-40B4-BE49-F238E27FC236}">
                <a16:creationId xmlns:a16="http://schemas.microsoft.com/office/drawing/2014/main" id="{F86EC2B9-3758-4BD6-AA25-C5BEAE3186D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822121" y="2204690"/>
            <a:ext cx="1871663" cy="1152525"/>
          </a:xfrm>
          <a:prstGeom prst="homePlate">
            <a:avLst>
              <a:gd name="adj" fmla="val 40599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10800000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o-KR" altLang="en-US" sz="2400">
                <a:solidFill>
                  <a:srgbClr val="FFFF00"/>
                </a:solidFill>
              </a:rPr>
              <a:t>자료수집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o-KR" altLang="en-US" sz="2400">
                <a:solidFill>
                  <a:srgbClr val="FFFF00"/>
                </a:solidFill>
              </a:rPr>
              <a:t>방법 결정</a:t>
            </a:r>
          </a:p>
        </p:txBody>
      </p:sp>
      <p:sp>
        <p:nvSpPr>
          <p:cNvPr id="51214" name="AutoShape 14">
            <a:extLst>
              <a:ext uri="{FF2B5EF4-FFF2-40B4-BE49-F238E27FC236}">
                <a16:creationId xmlns:a16="http://schemas.microsoft.com/office/drawing/2014/main" id="{563EC37A-E857-43BB-A170-C411B3727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5546" y="2204690"/>
            <a:ext cx="1871663" cy="1152525"/>
          </a:xfrm>
          <a:prstGeom prst="homePlate">
            <a:avLst>
              <a:gd name="adj" fmla="val 40599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o-KR" altLang="en-US" sz="2400">
                <a:solidFill>
                  <a:srgbClr val="FFFF00"/>
                </a:solidFill>
              </a:rPr>
              <a:t>표본 선정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3" grpId="0" animBg="1"/>
      <p:bldP spid="512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DA53AC70-B664-48BE-B38A-F2EBBA415A8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41" b="8004"/>
          <a:stretch/>
        </p:blipFill>
        <p:spPr>
          <a:xfrm>
            <a:off x="-1" y="0"/>
            <a:ext cx="12214093" cy="68727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122" name="Rectangle 3">
            <a:extLst>
              <a:ext uri="{FF2B5EF4-FFF2-40B4-BE49-F238E27FC236}">
                <a16:creationId xmlns:a16="http://schemas.microsoft.com/office/drawing/2014/main" id="{A86468FF-B1C4-45E2-B69B-920D2454F7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424" y="381000"/>
            <a:ext cx="10225136" cy="609600"/>
          </a:xfrm>
          <a:solidFill>
            <a:srgbClr val="FFFFFF">
              <a:alpha val="69804"/>
            </a:srgbClr>
          </a:solidFill>
          <a:ln>
            <a:solidFill>
              <a:schemeClr val="accent2"/>
            </a:solidFill>
          </a:ln>
        </p:spPr>
        <p:txBody>
          <a:bodyPr/>
          <a:lstStyle/>
          <a:p>
            <a:pPr eaLnBrk="1" hangingPunct="1"/>
            <a:r>
              <a:rPr lang="en-US" altLang="ko-KR" sz="3600" b="1" dirty="0"/>
              <a:t>	</a:t>
            </a:r>
            <a:r>
              <a:rPr lang="ko-KR" altLang="en-US" sz="3600" b="1" dirty="0"/>
              <a:t>전수조사와 표본조사</a:t>
            </a: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0B9D78AE-28B2-4F24-8C28-8660534CE33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11424" y="1295400"/>
            <a:ext cx="10225136" cy="4581872"/>
          </a:xfrm>
          <a:solidFill>
            <a:srgbClr val="FFFFFF">
              <a:alpha val="69804"/>
            </a:srgbClr>
          </a:solidFill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ko-KR" altLang="en-US" dirty="0"/>
              <a:t>전수조사 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dirty="0"/>
              <a:t>모집단을 전체적으로 조사하여 모집단의 특성을 말해주는 </a:t>
            </a:r>
            <a:r>
              <a:rPr lang="ko-KR" altLang="en-US" dirty="0" err="1"/>
              <a:t>모수</a:t>
            </a:r>
            <a:r>
              <a:rPr lang="en-US" altLang="ko-KR" dirty="0"/>
              <a:t>(parameter)</a:t>
            </a:r>
            <a:r>
              <a:rPr lang="ko-KR" altLang="en-US" dirty="0"/>
              <a:t>를 구하는 조사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dirty="0"/>
              <a:t>거의 불가능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dirty="0"/>
              <a:t>시간</a:t>
            </a:r>
            <a:r>
              <a:rPr lang="en-US" altLang="ko-KR" dirty="0"/>
              <a:t>, </a:t>
            </a:r>
            <a:r>
              <a:rPr lang="ko-KR" altLang="en-US" dirty="0"/>
              <a:t>비용</a:t>
            </a:r>
            <a:r>
              <a:rPr lang="en-US" altLang="ko-KR" dirty="0"/>
              <a:t>, </a:t>
            </a:r>
            <a:r>
              <a:rPr lang="ko-KR" altLang="en-US" dirty="0"/>
              <a:t>효율성 저조</a:t>
            </a:r>
          </a:p>
          <a:p>
            <a:pPr eaLnBrk="1" hangingPunct="1">
              <a:lnSpc>
                <a:spcPct val="100000"/>
              </a:lnSpc>
            </a:pPr>
            <a:r>
              <a:rPr lang="ko-KR" altLang="en-US" dirty="0"/>
              <a:t>표본조사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dirty="0"/>
              <a:t>모집단의 일부를 추출하여 표본의 </a:t>
            </a:r>
            <a:r>
              <a:rPr lang="ko-KR" altLang="en-US" dirty="0" err="1"/>
              <a:t>통계량값</a:t>
            </a:r>
            <a:r>
              <a:rPr lang="en-US" altLang="ko-KR" dirty="0"/>
              <a:t>(</a:t>
            </a:r>
            <a:r>
              <a:rPr lang="ko-KR" altLang="en-US" dirty="0"/>
              <a:t>평균</a:t>
            </a:r>
            <a:r>
              <a:rPr lang="en-US" altLang="ko-KR" dirty="0"/>
              <a:t>, </a:t>
            </a:r>
            <a:r>
              <a:rPr lang="ko-KR" altLang="en-US" dirty="0"/>
              <a:t>편차</a:t>
            </a:r>
            <a:r>
              <a:rPr lang="en-US" altLang="ko-KR" dirty="0"/>
              <a:t>, </a:t>
            </a:r>
            <a:r>
              <a:rPr lang="ko-KR" altLang="en-US" dirty="0"/>
              <a:t>비율 등</a:t>
            </a:r>
            <a:r>
              <a:rPr lang="en-US" altLang="ko-KR" dirty="0"/>
              <a:t>)</a:t>
            </a:r>
            <a:r>
              <a:rPr lang="ko-KR" altLang="en-US" dirty="0"/>
              <a:t>으로 </a:t>
            </a:r>
            <a:r>
              <a:rPr lang="ko-KR" altLang="en-US" dirty="0" err="1"/>
              <a:t>모수를</a:t>
            </a:r>
            <a:r>
              <a:rPr lang="ko-KR" altLang="en-US" dirty="0"/>
              <a:t> 추정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dirty="0"/>
              <a:t>표본오차 발생</a:t>
            </a:r>
            <a:r>
              <a:rPr lang="en-US" altLang="ko-KR" dirty="0"/>
              <a:t>(</a:t>
            </a:r>
            <a:r>
              <a:rPr lang="ko-KR" altLang="en-US" dirty="0"/>
              <a:t>당연한일</a:t>
            </a:r>
            <a:r>
              <a:rPr lang="en-US" altLang="ko-KR" dirty="0"/>
              <a:t>), </a:t>
            </a:r>
            <a:r>
              <a:rPr lang="ko-KR" altLang="en-US" dirty="0" err="1"/>
              <a:t>비표본오차감소</a:t>
            </a:r>
            <a:endParaRPr lang="ko-KR" altLang="en-US" dirty="0"/>
          </a:p>
          <a:p>
            <a:pPr lvl="1" eaLnBrk="1" hangingPunct="1">
              <a:lnSpc>
                <a:spcPct val="100000"/>
              </a:lnSpc>
            </a:pPr>
            <a:r>
              <a:rPr lang="ko-KR" altLang="en-US" dirty="0"/>
              <a:t>신속</a:t>
            </a:r>
            <a:r>
              <a:rPr lang="en-US" altLang="ko-KR" dirty="0"/>
              <a:t>, </a:t>
            </a:r>
            <a:r>
              <a:rPr lang="ko-KR" altLang="en-US" dirty="0"/>
              <a:t>경제적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D584151F-11F2-4C19-BBC9-B9F2D6BDCC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61"/>
            <a:ext cx="12192000" cy="6856478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F2EEB8E4-76A4-40C4-98AA-7ED47365A33E}"/>
              </a:ext>
            </a:extLst>
          </p:cNvPr>
          <p:cNvSpPr/>
          <p:nvPr/>
        </p:nvSpPr>
        <p:spPr>
          <a:xfrm>
            <a:off x="839416" y="1388270"/>
            <a:ext cx="10693821" cy="4608512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751" name="AutoShape 7">
            <a:extLst>
              <a:ext uri="{FF2B5EF4-FFF2-40B4-BE49-F238E27FC236}">
                <a16:creationId xmlns:a16="http://schemas.microsoft.com/office/drawing/2014/main" id="{0854B9F0-A86B-4D3D-94D5-715FE1144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496" y="1870050"/>
            <a:ext cx="1692275" cy="1141412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CC6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000" b="1">
                <a:solidFill>
                  <a:schemeClr val="tx1"/>
                </a:solidFill>
                <a:latin typeface="+mn-ea"/>
                <a:ea typeface="+mn-ea"/>
              </a:rPr>
              <a:t>표본추출</a:t>
            </a:r>
          </a:p>
        </p:txBody>
      </p:sp>
      <p:sp>
        <p:nvSpPr>
          <p:cNvPr id="31750" name="Oval 6">
            <a:extLst>
              <a:ext uri="{FF2B5EF4-FFF2-40B4-BE49-F238E27FC236}">
                <a16:creationId xmlns:a16="http://schemas.microsoft.com/office/drawing/2014/main" id="{BFD3919F-3BAC-4BD5-8EAD-CE93F23E1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1095" y="1925613"/>
            <a:ext cx="1119188" cy="785813"/>
          </a:xfrm>
          <a:prstGeom prst="ellipse">
            <a:avLst/>
          </a:prstGeom>
          <a:solidFill>
            <a:srgbClr val="FFCC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solidFill>
                  <a:schemeClr val="tx1"/>
                </a:solidFill>
                <a:latin typeface="+mn-ea"/>
                <a:ea typeface="+mn-ea"/>
              </a:rPr>
              <a:t>표본</a:t>
            </a:r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8A8C264D-0F82-4369-9B4A-5A02B7F4AA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9416" y="407690"/>
            <a:ext cx="10693821" cy="736599"/>
          </a:xfrm>
          <a:solidFill>
            <a:srgbClr val="FFFFFF">
              <a:alpha val="30196"/>
            </a:srgbClr>
          </a:solidFill>
          <a:ln>
            <a:solidFill>
              <a:schemeClr val="accent2"/>
            </a:solidFill>
          </a:ln>
        </p:spPr>
        <p:txBody>
          <a:bodyPr/>
          <a:lstStyle/>
          <a:p>
            <a:pPr algn="ctr" eaLnBrk="1" hangingPunct="1"/>
            <a:r>
              <a:rPr lang="ko-KR" altLang="en-US" sz="3400" dirty="0"/>
              <a:t>모집단과 표본의 관계도</a:t>
            </a:r>
          </a:p>
        </p:txBody>
      </p:sp>
      <p:sp>
        <p:nvSpPr>
          <p:cNvPr id="31749" name="Oval 5">
            <a:extLst>
              <a:ext uri="{FF2B5EF4-FFF2-40B4-BE49-F238E27FC236}">
                <a16:creationId xmlns:a16="http://schemas.microsoft.com/office/drawing/2014/main" id="{64261033-9FB1-46F2-A596-BA807736D0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1858" y="1641450"/>
            <a:ext cx="2698750" cy="1535112"/>
          </a:xfrm>
          <a:prstGeom prst="ellipse">
            <a:avLst/>
          </a:prstGeom>
          <a:gradFill rotWithShape="1">
            <a:gsLst>
              <a:gs pos="0">
                <a:srgbClr val="E388B6"/>
              </a:gs>
              <a:gs pos="50000">
                <a:srgbClr val="FF99CC"/>
              </a:gs>
              <a:gs pos="100000">
                <a:srgbClr val="E388B6"/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800" b="1">
                <a:solidFill>
                  <a:schemeClr val="tx1"/>
                </a:solidFill>
                <a:latin typeface="+mn-ea"/>
                <a:ea typeface="+mn-ea"/>
              </a:rPr>
              <a:t>모 집 단</a:t>
            </a:r>
          </a:p>
        </p:txBody>
      </p:sp>
      <p:grpSp>
        <p:nvGrpSpPr>
          <p:cNvPr id="2" name="Group 17">
            <a:extLst>
              <a:ext uri="{FF2B5EF4-FFF2-40B4-BE49-F238E27FC236}">
                <a16:creationId xmlns:a16="http://schemas.microsoft.com/office/drawing/2014/main" id="{155E1F45-8379-48D4-A542-839EA2EABA7A}"/>
              </a:ext>
            </a:extLst>
          </p:cNvPr>
          <p:cNvGrpSpPr>
            <a:grpSpLocks/>
          </p:cNvGrpSpPr>
          <p:nvPr/>
        </p:nvGrpSpPr>
        <p:grpSpPr bwMode="auto">
          <a:xfrm>
            <a:off x="3091259" y="3394051"/>
            <a:ext cx="2232025" cy="714375"/>
            <a:chOff x="839" y="2365"/>
            <a:chExt cx="1406" cy="4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159" name="AutoShape 8">
              <a:extLst>
                <a:ext uri="{FF2B5EF4-FFF2-40B4-BE49-F238E27FC236}">
                  <a16:creationId xmlns:a16="http://schemas.microsoft.com/office/drawing/2014/main" id="{A58B77E8-ECC9-4212-AA90-A2F1703210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9" y="2365"/>
              <a:ext cx="1406" cy="450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33CCFF"/>
            </a:solidFill>
            <a:ln>
              <a:noFill/>
            </a:ln>
            <a:effectLst>
              <a:prstShdw prst="shdw17" dist="17961" dir="2700000">
                <a:srgbClr val="1F7A99"/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ko-KR" altLang="en-US" sz="1600" b="1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6160" name="Text Box 9">
              <a:extLst>
                <a:ext uri="{FF2B5EF4-FFF2-40B4-BE49-F238E27FC236}">
                  <a16:creationId xmlns:a16="http://schemas.microsoft.com/office/drawing/2014/main" id="{036D25A4-1346-47F0-A10B-C0F22AEDDE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9" y="2413"/>
              <a:ext cx="107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 eaLnBrk="1" latinLnBrk="1" hangingPunct="1">
                <a:spcBef>
                  <a:spcPct val="50000"/>
                </a:spcBef>
                <a:buFontTx/>
                <a:buNone/>
              </a:pPr>
              <a:r>
                <a:rPr kumimoji="1" lang="ko-KR" altLang="en-US" sz="1800" b="1" dirty="0">
                  <a:solidFill>
                    <a:schemeClr val="tx1"/>
                  </a:solidFill>
                  <a:latin typeface="+mn-ea"/>
                  <a:ea typeface="+mn-ea"/>
                </a:rPr>
                <a:t>전수조사</a:t>
              </a:r>
            </a:p>
          </p:txBody>
        </p:sp>
      </p:grpSp>
      <p:sp>
        <p:nvSpPr>
          <p:cNvPr id="31754" name="Rectangle 10">
            <a:extLst>
              <a:ext uri="{FF2B5EF4-FFF2-40B4-BE49-F238E27FC236}">
                <a16:creationId xmlns:a16="http://schemas.microsoft.com/office/drawing/2014/main" id="{C949C6DB-71DC-403F-8B27-A25B3222EF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1146" y="4314800"/>
            <a:ext cx="1501775" cy="914400"/>
          </a:xfrm>
          <a:prstGeom prst="rect">
            <a:avLst/>
          </a:prstGeom>
          <a:gradFill rotWithShape="1">
            <a:gsLst>
              <a:gs pos="0">
                <a:srgbClr val="99FF33"/>
              </a:gs>
              <a:gs pos="100000">
                <a:srgbClr val="6BB224"/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solidFill>
                  <a:schemeClr val="tx1"/>
                </a:solidFill>
                <a:latin typeface="+mn-ea"/>
                <a:ea typeface="+mn-ea"/>
              </a:rPr>
              <a:t>모 수</a:t>
            </a:r>
          </a:p>
        </p:txBody>
      </p:sp>
      <p:grpSp>
        <p:nvGrpSpPr>
          <p:cNvPr id="3" name="Group 18">
            <a:extLst>
              <a:ext uri="{FF2B5EF4-FFF2-40B4-BE49-F238E27FC236}">
                <a16:creationId xmlns:a16="http://schemas.microsoft.com/office/drawing/2014/main" id="{A2A744BD-7376-49F6-B594-CF678CDD3F94}"/>
              </a:ext>
            </a:extLst>
          </p:cNvPr>
          <p:cNvGrpSpPr>
            <a:grpSpLocks/>
          </p:cNvGrpSpPr>
          <p:nvPr/>
        </p:nvGrpSpPr>
        <p:grpSpPr bwMode="auto">
          <a:xfrm>
            <a:off x="7841059" y="3140051"/>
            <a:ext cx="1711325" cy="987425"/>
            <a:chOff x="3831" y="2205"/>
            <a:chExt cx="1078" cy="62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157" name="AutoShape 11">
              <a:extLst>
                <a:ext uri="{FF2B5EF4-FFF2-40B4-BE49-F238E27FC236}">
                  <a16:creationId xmlns:a16="http://schemas.microsoft.com/office/drawing/2014/main" id="{4033DEA5-AB91-4994-9DAC-1857415A57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4" y="2205"/>
              <a:ext cx="706" cy="622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33CCFF"/>
            </a:solidFill>
            <a:ln>
              <a:noFill/>
            </a:ln>
            <a:effectLst>
              <a:prstShdw prst="shdw17" dist="17961" dir="2700000">
                <a:srgbClr val="1F7A99"/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ko-KR" altLang="en-US" sz="1600" b="1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6158" name="Text Box 12">
              <a:extLst>
                <a:ext uri="{FF2B5EF4-FFF2-40B4-BE49-F238E27FC236}">
                  <a16:creationId xmlns:a16="http://schemas.microsoft.com/office/drawing/2014/main" id="{383EC22A-D006-4F66-8CF4-386B465DE7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1" y="2269"/>
              <a:ext cx="107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5F5F5F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defRPr>
              </a:lvl9pPr>
            </a:lstStyle>
            <a:p>
              <a:pPr algn="ctr" eaLnBrk="1" latinLnBrk="1" hangingPunct="1">
                <a:spcBef>
                  <a:spcPct val="50000"/>
                </a:spcBef>
                <a:buFontTx/>
                <a:buNone/>
              </a:pPr>
              <a:r>
                <a:rPr kumimoji="1" lang="ko-KR" altLang="en-US" sz="1800" b="1" dirty="0">
                  <a:solidFill>
                    <a:schemeClr val="tx1"/>
                  </a:solidFill>
                  <a:latin typeface="+mn-ea"/>
                  <a:ea typeface="+mn-ea"/>
                </a:rPr>
                <a:t>표본조사</a:t>
              </a:r>
            </a:p>
          </p:txBody>
        </p:sp>
      </p:grpSp>
      <p:sp>
        <p:nvSpPr>
          <p:cNvPr id="31757" name="Rectangle 13">
            <a:extLst>
              <a:ext uri="{FF2B5EF4-FFF2-40B4-BE49-F238E27FC236}">
                <a16:creationId xmlns:a16="http://schemas.microsoft.com/office/drawing/2014/main" id="{D2C6233F-692A-4A92-9AB5-397BB8589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7109" y="4232251"/>
            <a:ext cx="1501775" cy="923925"/>
          </a:xfrm>
          <a:prstGeom prst="rect">
            <a:avLst/>
          </a:prstGeom>
          <a:gradFill rotWithShape="1">
            <a:gsLst>
              <a:gs pos="0">
                <a:srgbClr val="CCFF99"/>
              </a:gs>
              <a:gs pos="100000">
                <a:srgbClr val="8EB26B"/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000" b="1" dirty="0">
                <a:solidFill>
                  <a:schemeClr val="tx1"/>
                </a:solidFill>
                <a:latin typeface="+mn-ea"/>
                <a:ea typeface="+mn-ea"/>
              </a:rPr>
              <a:t>통계량</a:t>
            </a:r>
          </a:p>
        </p:txBody>
      </p:sp>
      <p:sp>
        <p:nvSpPr>
          <p:cNvPr id="31758" name="Line 14">
            <a:extLst>
              <a:ext uri="{FF2B5EF4-FFF2-40B4-BE49-F238E27FC236}">
                <a16:creationId xmlns:a16="http://schemas.microsoft.com/office/drawing/2014/main" id="{184CD707-9B5B-4AAD-B9A9-6033D9C119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02659" y="4794226"/>
            <a:ext cx="2287587" cy="3175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ko-KR" altLang="en-US" sz="1600" b="1">
              <a:latin typeface="+mn-ea"/>
            </a:endParaRPr>
          </a:p>
        </p:txBody>
      </p:sp>
      <p:sp>
        <p:nvSpPr>
          <p:cNvPr id="31759" name="Text Box 15">
            <a:extLst>
              <a:ext uri="{FF2B5EF4-FFF2-40B4-BE49-F238E27FC236}">
                <a16:creationId xmlns:a16="http://schemas.microsoft.com/office/drawing/2014/main" id="{E4FAB808-E394-49BA-9D9E-1793E82CD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6883" y="4005238"/>
            <a:ext cx="1022350" cy="461665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latinLnBrk="1" hangingPunct="1">
              <a:spcBef>
                <a:spcPct val="50000"/>
              </a:spcBef>
              <a:buFontTx/>
              <a:buNone/>
            </a:pPr>
            <a:r>
              <a:rPr kumimoji="1" lang="ko-KR" altLang="en-US" sz="2400" b="1">
                <a:solidFill>
                  <a:schemeClr val="tx1"/>
                </a:solidFill>
                <a:latin typeface="+mn-ea"/>
                <a:ea typeface="+mn-ea"/>
              </a:rPr>
              <a:t>추 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96296E-6 L 0.31901 -2.96296E-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1" grpId="0" animBg="1"/>
      <p:bldP spid="31750" grpId="0" animBg="1"/>
      <p:bldP spid="31750" grpId="1" animBg="1"/>
      <p:bldP spid="31749" grpId="0" animBg="1"/>
      <p:bldP spid="31754" grpId="0" animBg="1"/>
      <p:bldP spid="31757" grpId="0" animBg="1"/>
      <p:bldP spid="3175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AE3FFBA0-B94E-413E-BBA8-2A8A436303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1"/>
            <a:ext cx="12192000" cy="6856478"/>
          </a:xfrm>
          <a:prstGeom prst="rect">
            <a:avLst/>
          </a:prstGeom>
        </p:spPr>
      </p:pic>
      <p:sp>
        <p:nvSpPr>
          <p:cNvPr id="33794" name="Rectangle 2">
            <a:extLst>
              <a:ext uri="{FF2B5EF4-FFF2-40B4-BE49-F238E27FC236}">
                <a16:creationId xmlns:a16="http://schemas.microsoft.com/office/drawing/2014/main" id="{E300163A-D708-4AF2-84AE-452F700711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91201" y="990601"/>
            <a:ext cx="4678363" cy="4526631"/>
          </a:xfr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tIns="144000" bIns="108000">
            <a:normAutofit/>
          </a:bodyPr>
          <a:lstStyle/>
          <a:p>
            <a:pPr eaLnBrk="1" hangingPunct="1"/>
            <a:r>
              <a:rPr lang="ko-KR" altLang="en-US" sz="2400" dirty="0"/>
              <a:t>연구대상</a:t>
            </a:r>
          </a:p>
          <a:p>
            <a:pPr lvl="1" eaLnBrk="1" hangingPunct="1"/>
            <a:r>
              <a:rPr lang="en-US" altLang="ko-KR" sz="2000" dirty="0"/>
              <a:t>10</a:t>
            </a:r>
            <a:r>
              <a:rPr lang="ko-KR" altLang="en-US" sz="2000" dirty="0"/>
              <a:t>대 청소년</a:t>
            </a:r>
          </a:p>
          <a:p>
            <a:pPr lvl="1" eaLnBrk="1" hangingPunct="1"/>
            <a:r>
              <a:rPr lang="en-US" altLang="ko-KR" sz="2000" dirty="0"/>
              <a:t>A </a:t>
            </a:r>
            <a:r>
              <a:rPr lang="ko-KR" altLang="en-US" sz="2000" dirty="0"/>
              <a:t>전자 스마트폰</a:t>
            </a:r>
          </a:p>
          <a:p>
            <a:pPr eaLnBrk="1" hangingPunct="1"/>
            <a:r>
              <a:rPr lang="ko-KR" altLang="en-US" sz="2400" dirty="0"/>
              <a:t>표본단위</a:t>
            </a:r>
          </a:p>
          <a:p>
            <a:pPr lvl="1" eaLnBrk="1" hangingPunct="1"/>
            <a:r>
              <a:rPr lang="en-US" altLang="ko-KR" sz="2000" dirty="0"/>
              <a:t>10</a:t>
            </a:r>
            <a:r>
              <a:rPr lang="ko-KR" altLang="en-US" sz="2000" dirty="0"/>
              <a:t>대 청소년</a:t>
            </a:r>
          </a:p>
          <a:p>
            <a:pPr lvl="1" eaLnBrk="1" hangingPunct="1"/>
            <a:r>
              <a:rPr lang="ko-KR" altLang="en-US" sz="2000" dirty="0"/>
              <a:t>대리점</a:t>
            </a:r>
            <a:r>
              <a:rPr lang="en-US" altLang="ko-KR" sz="2000" dirty="0"/>
              <a:t>, </a:t>
            </a:r>
            <a:r>
              <a:rPr lang="ko-KR" altLang="en-US" sz="2000" dirty="0"/>
              <a:t>백화점 매장</a:t>
            </a:r>
          </a:p>
          <a:p>
            <a:pPr eaLnBrk="1" hangingPunct="1"/>
            <a:r>
              <a:rPr lang="ko-KR" altLang="en-US" sz="2400" dirty="0"/>
              <a:t>범위</a:t>
            </a:r>
          </a:p>
          <a:p>
            <a:pPr lvl="1" eaLnBrk="1" hangingPunct="1"/>
            <a:r>
              <a:rPr lang="ko-KR" altLang="en-US" sz="2000" dirty="0"/>
              <a:t>서울</a:t>
            </a:r>
          </a:p>
          <a:p>
            <a:pPr lvl="1" eaLnBrk="1" hangingPunct="1"/>
            <a:r>
              <a:rPr lang="ko-KR" altLang="en-US" sz="2000" dirty="0"/>
              <a:t>전국</a:t>
            </a:r>
          </a:p>
          <a:p>
            <a:pPr eaLnBrk="1" hangingPunct="1"/>
            <a:r>
              <a:rPr lang="ko-KR" altLang="en-US" sz="2400" dirty="0"/>
              <a:t>시간</a:t>
            </a:r>
          </a:p>
          <a:p>
            <a:pPr lvl="1" eaLnBrk="1" hangingPunct="1"/>
            <a:r>
              <a:rPr lang="en-US" altLang="ko-KR" sz="2000" dirty="0"/>
              <a:t>2023</a:t>
            </a:r>
            <a:r>
              <a:rPr lang="ko-KR" altLang="en-US" sz="2000" dirty="0"/>
              <a:t>년 </a:t>
            </a:r>
            <a:r>
              <a:rPr lang="en-US" altLang="ko-KR" sz="2000" dirty="0"/>
              <a:t>11</a:t>
            </a:r>
            <a:r>
              <a:rPr lang="ko-KR" altLang="en-US" sz="2000" dirty="0"/>
              <a:t>월</a:t>
            </a:r>
            <a:r>
              <a:rPr lang="en-US" altLang="ko-KR" sz="2000" dirty="0"/>
              <a:t>1</a:t>
            </a:r>
            <a:r>
              <a:rPr lang="ko-KR" altLang="en-US" sz="2000" dirty="0"/>
              <a:t>일</a:t>
            </a:r>
            <a:r>
              <a:rPr lang="en-US" altLang="ko-KR" sz="2000" dirty="0"/>
              <a:t>~10</a:t>
            </a:r>
            <a:r>
              <a:rPr lang="ko-KR" altLang="en-US" sz="2000" dirty="0"/>
              <a:t>일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9EAC82B-2A57-4B08-880C-83706B0A2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81000"/>
            <a:ext cx="2971800" cy="6858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solidFill>
                  <a:schemeClr val="bg1"/>
                </a:solidFill>
                <a:latin typeface="+mn-ea"/>
                <a:ea typeface="+mn-ea"/>
              </a:rPr>
              <a:t>모집단의 확정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34C36C70-1454-4C26-8189-96A301350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295400"/>
            <a:ext cx="2971800" cy="685800"/>
          </a:xfrm>
          <a:prstGeom prst="rect">
            <a:avLst/>
          </a:prstGeom>
          <a:solidFill>
            <a:srgbClr val="33CC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latin typeface="+mn-ea"/>
                <a:ea typeface="+mn-ea"/>
              </a:rPr>
              <a:t>표본프레임 결정</a:t>
            </a:r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24DEA42B-341F-4B3B-B1EB-7C69F9DFF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209800"/>
            <a:ext cx="2971800" cy="685800"/>
          </a:xfrm>
          <a:prstGeom prst="rect">
            <a:avLst/>
          </a:prstGeom>
          <a:solidFill>
            <a:srgbClr val="33CC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latin typeface="+mn-ea"/>
                <a:ea typeface="+mn-ea"/>
              </a:rPr>
              <a:t>표본추출방법결정</a:t>
            </a:r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C8E545BD-99D5-4CB0-9224-4883CD903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124200"/>
            <a:ext cx="2971800" cy="685800"/>
          </a:xfrm>
          <a:prstGeom prst="rect">
            <a:avLst/>
          </a:prstGeom>
          <a:solidFill>
            <a:srgbClr val="33CC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latin typeface="+mn-ea"/>
                <a:ea typeface="+mn-ea"/>
              </a:rPr>
              <a:t>표본크기의 결정</a:t>
            </a:r>
          </a:p>
        </p:txBody>
      </p:sp>
      <p:sp>
        <p:nvSpPr>
          <p:cNvPr id="33799" name="Rectangle 7">
            <a:extLst>
              <a:ext uri="{FF2B5EF4-FFF2-40B4-BE49-F238E27FC236}">
                <a16:creationId xmlns:a16="http://schemas.microsoft.com/office/drawing/2014/main" id="{92F826D5-9424-48DF-81B4-0E03D8CA4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038600"/>
            <a:ext cx="2971800" cy="685800"/>
          </a:xfrm>
          <a:prstGeom prst="rect">
            <a:avLst/>
          </a:prstGeom>
          <a:solidFill>
            <a:srgbClr val="33CC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latin typeface="+mn-ea"/>
                <a:ea typeface="+mn-ea"/>
              </a:rPr>
              <a:t>표본추출</a:t>
            </a:r>
          </a:p>
        </p:txBody>
      </p:sp>
      <p:cxnSp>
        <p:nvCxnSpPr>
          <p:cNvPr id="33800" name="AutoShape 8">
            <a:extLst>
              <a:ext uri="{FF2B5EF4-FFF2-40B4-BE49-F238E27FC236}">
                <a16:creationId xmlns:a16="http://schemas.microsoft.com/office/drawing/2014/main" id="{17202CAC-F332-4678-A93B-717F11F8A2A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65475" y="1066800"/>
            <a:ext cx="0" cy="228600"/>
          </a:xfrm>
          <a:prstGeom prst="straightConnector1">
            <a:avLst/>
          </a:prstGeom>
          <a:noFill/>
          <a:ln w="57150">
            <a:solidFill>
              <a:srgbClr val="FFCC66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1" name="AutoShape 9">
            <a:extLst>
              <a:ext uri="{FF2B5EF4-FFF2-40B4-BE49-F238E27FC236}">
                <a16:creationId xmlns:a16="http://schemas.microsoft.com/office/drawing/2014/main" id="{068E6700-0CB0-467E-87D9-24B480EE421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43250" y="1989138"/>
            <a:ext cx="0" cy="228600"/>
          </a:xfrm>
          <a:prstGeom prst="straightConnector1">
            <a:avLst/>
          </a:prstGeom>
          <a:noFill/>
          <a:ln w="57150">
            <a:solidFill>
              <a:srgbClr val="FFCC66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2" name="AutoShape 10">
            <a:extLst>
              <a:ext uri="{FF2B5EF4-FFF2-40B4-BE49-F238E27FC236}">
                <a16:creationId xmlns:a16="http://schemas.microsoft.com/office/drawing/2014/main" id="{DA70FE0E-EBD2-4042-94F0-43AD14EBA85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65475" y="2895600"/>
            <a:ext cx="0" cy="228600"/>
          </a:xfrm>
          <a:prstGeom prst="straightConnector1">
            <a:avLst/>
          </a:prstGeom>
          <a:noFill/>
          <a:ln w="57150">
            <a:solidFill>
              <a:srgbClr val="FFCC66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3" name="AutoShape 11">
            <a:extLst>
              <a:ext uri="{FF2B5EF4-FFF2-40B4-BE49-F238E27FC236}">
                <a16:creationId xmlns:a16="http://schemas.microsoft.com/office/drawing/2014/main" id="{5E57A9D1-34B2-458A-893C-C014E8AD052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65475" y="3810000"/>
            <a:ext cx="0" cy="228600"/>
          </a:xfrm>
          <a:prstGeom prst="straightConnector1">
            <a:avLst/>
          </a:prstGeom>
          <a:noFill/>
          <a:ln w="57150">
            <a:solidFill>
              <a:srgbClr val="FFCC66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4" name="AutoShape 12">
            <a:extLst>
              <a:ext uri="{FF2B5EF4-FFF2-40B4-BE49-F238E27FC236}">
                <a16:creationId xmlns:a16="http://schemas.microsoft.com/office/drawing/2014/main" id="{9E30BCC7-20D6-4C8F-A3FC-01A7F4AFAE50}"/>
              </a:ext>
            </a:extLst>
          </p:cNvPr>
          <p:cNvCxnSpPr>
            <a:cxnSpLocks noChangeShapeType="1"/>
            <a:stCxn id="33795" idx="3"/>
            <a:endCxn id="33794" idx="1"/>
          </p:cNvCxnSpPr>
          <p:nvPr/>
        </p:nvCxnSpPr>
        <p:spPr bwMode="auto">
          <a:xfrm>
            <a:off x="4724400" y="723900"/>
            <a:ext cx="1066801" cy="2530017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B4C60AD5-8DD7-4ACD-AE1C-34D5A33953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1"/>
            <a:ext cx="12192000" cy="6856478"/>
          </a:xfrm>
          <a:prstGeom prst="rect">
            <a:avLst/>
          </a:prstGeom>
        </p:spPr>
      </p:pic>
      <p:sp>
        <p:nvSpPr>
          <p:cNvPr id="34818" name="Rectangle 2">
            <a:extLst>
              <a:ext uri="{FF2B5EF4-FFF2-40B4-BE49-F238E27FC236}">
                <a16:creationId xmlns:a16="http://schemas.microsoft.com/office/drawing/2014/main" id="{DFEF5B98-9828-4D42-9799-0B32AF0C3B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591176" y="981075"/>
            <a:ext cx="4848225" cy="4176117"/>
          </a:xfr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tIns="108000" bIns="108000">
            <a:normAutofit/>
          </a:bodyPr>
          <a:lstStyle/>
          <a:p>
            <a:pPr eaLnBrk="1" hangingPunct="1"/>
            <a:r>
              <a:rPr lang="ko-KR" altLang="en-US" sz="2400"/>
              <a:t>연구대상이나 표본단위가 수록된 목록</a:t>
            </a:r>
          </a:p>
          <a:p>
            <a:pPr lvl="1" eaLnBrk="1" hangingPunct="1"/>
            <a:r>
              <a:rPr lang="ko-KR" altLang="en-US" sz="2000"/>
              <a:t>수강신청학생명부</a:t>
            </a:r>
          </a:p>
          <a:p>
            <a:pPr lvl="1" eaLnBrk="1" hangingPunct="1"/>
            <a:r>
              <a:rPr lang="ko-KR" altLang="en-US" sz="2000"/>
              <a:t>전화번호부</a:t>
            </a:r>
          </a:p>
          <a:p>
            <a:pPr eaLnBrk="1" hangingPunct="1"/>
            <a:r>
              <a:rPr lang="ko-KR" altLang="en-US" sz="2400"/>
              <a:t>좋은 프레임</a:t>
            </a:r>
          </a:p>
          <a:p>
            <a:pPr lvl="1" eaLnBrk="1" hangingPunct="1"/>
            <a:r>
              <a:rPr lang="ko-KR" altLang="en-US" sz="2000"/>
              <a:t>모집단과 일치</a:t>
            </a:r>
          </a:p>
          <a:p>
            <a:pPr lvl="1" eaLnBrk="1" hangingPunct="1"/>
            <a:r>
              <a:rPr lang="ko-KR" altLang="en-US" sz="2000"/>
              <a:t>이중으로 포함되지 않음</a:t>
            </a:r>
          </a:p>
          <a:p>
            <a:pPr eaLnBrk="1" hangingPunct="1"/>
            <a:r>
              <a:rPr lang="ko-KR" altLang="en-US" sz="2400"/>
              <a:t>표본프레임 오차의 고려</a:t>
            </a:r>
          </a:p>
          <a:p>
            <a:pPr lvl="1" eaLnBrk="1" hangingPunct="1"/>
            <a:r>
              <a:rPr lang="ko-KR" altLang="en-US" sz="2000"/>
              <a:t>대부분 모집단과 일치하지 않음으로 생기는 오차</a:t>
            </a:r>
          </a:p>
          <a:p>
            <a:pPr lvl="1" eaLnBrk="1" hangingPunct="1"/>
            <a:r>
              <a:rPr lang="ko-KR" altLang="en-US" sz="2000"/>
              <a:t>현실적으로는 인식과 주의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E96C35B9-41A7-42D7-81F1-CBB0A1E26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81000"/>
            <a:ext cx="2971800" cy="685800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latin typeface="+mn-ea"/>
                <a:ea typeface="+mn-ea"/>
              </a:rPr>
              <a:t>모집단의 확정</a:t>
            </a:r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36503F21-8399-42B9-B1D9-72B53AB2EA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295400"/>
            <a:ext cx="2971800" cy="685800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solidFill>
                  <a:schemeClr val="bg1"/>
                </a:solidFill>
                <a:latin typeface="+mn-ea"/>
                <a:ea typeface="+mn-ea"/>
              </a:rPr>
              <a:t>표본프레임 결정</a:t>
            </a:r>
          </a:p>
        </p:txBody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AEA878B7-DE0F-4807-8565-25C6EF1AA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209800"/>
            <a:ext cx="2971800" cy="685800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latin typeface="+mn-ea"/>
                <a:ea typeface="+mn-ea"/>
              </a:rPr>
              <a:t>표본추출방법결정</a:t>
            </a:r>
          </a:p>
        </p:txBody>
      </p:sp>
      <p:sp>
        <p:nvSpPr>
          <p:cNvPr id="34822" name="Rectangle 6">
            <a:extLst>
              <a:ext uri="{FF2B5EF4-FFF2-40B4-BE49-F238E27FC236}">
                <a16:creationId xmlns:a16="http://schemas.microsoft.com/office/drawing/2014/main" id="{5FC4EA8E-C35F-41AD-96F2-CC72B34B3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124200"/>
            <a:ext cx="2971800" cy="685800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latin typeface="+mn-ea"/>
                <a:ea typeface="+mn-ea"/>
              </a:rPr>
              <a:t>표본크기의 결정</a:t>
            </a:r>
          </a:p>
        </p:txBody>
      </p:sp>
      <p:sp>
        <p:nvSpPr>
          <p:cNvPr id="34823" name="Rectangle 7">
            <a:extLst>
              <a:ext uri="{FF2B5EF4-FFF2-40B4-BE49-F238E27FC236}">
                <a16:creationId xmlns:a16="http://schemas.microsoft.com/office/drawing/2014/main" id="{39DB157A-9546-4A9E-B042-2A2ED6B50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038600"/>
            <a:ext cx="2971800" cy="685800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latin typeface="+mn-ea"/>
                <a:ea typeface="+mn-ea"/>
              </a:rPr>
              <a:t>표본추출</a:t>
            </a:r>
          </a:p>
        </p:txBody>
      </p:sp>
      <p:cxnSp>
        <p:nvCxnSpPr>
          <p:cNvPr id="34824" name="AutoShape 8">
            <a:extLst>
              <a:ext uri="{FF2B5EF4-FFF2-40B4-BE49-F238E27FC236}">
                <a16:creationId xmlns:a16="http://schemas.microsoft.com/office/drawing/2014/main" id="{D04F0921-C5E5-4921-9413-623CAEAAA3AA}"/>
              </a:ext>
            </a:extLst>
          </p:cNvPr>
          <p:cNvCxnSpPr>
            <a:cxnSpLocks noChangeShapeType="1"/>
            <a:stCxn id="34819" idx="2"/>
            <a:endCxn id="34820" idx="0"/>
          </p:cNvCxnSpPr>
          <p:nvPr/>
        </p:nvCxnSpPr>
        <p:spPr bwMode="auto">
          <a:xfrm>
            <a:off x="3238500" y="1066800"/>
            <a:ext cx="0" cy="228600"/>
          </a:xfrm>
          <a:prstGeom prst="straightConnector1">
            <a:avLst/>
          </a:prstGeom>
          <a:noFill/>
          <a:ln w="57150">
            <a:noFill/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25" name="AutoShape 9">
            <a:extLst>
              <a:ext uri="{FF2B5EF4-FFF2-40B4-BE49-F238E27FC236}">
                <a16:creationId xmlns:a16="http://schemas.microsoft.com/office/drawing/2014/main" id="{9C1A247A-DE25-4A2C-A61B-8063D34421C2}"/>
              </a:ext>
            </a:extLst>
          </p:cNvPr>
          <p:cNvCxnSpPr>
            <a:cxnSpLocks noChangeShapeType="1"/>
            <a:stCxn id="34820" idx="2"/>
            <a:endCxn id="34821" idx="0"/>
          </p:cNvCxnSpPr>
          <p:nvPr/>
        </p:nvCxnSpPr>
        <p:spPr bwMode="auto">
          <a:xfrm>
            <a:off x="3238500" y="1981200"/>
            <a:ext cx="0" cy="228600"/>
          </a:xfrm>
          <a:prstGeom prst="straightConnector1">
            <a:avLst/>
          </a:prstGeom>
          <a:noFill/>
          <a:ln w="57150">
            <a:noFill/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26" name="AutoShape 10">
            <a:extLst>
              <a:ext uri="{FF2B5EF4-FFF2-40B4-BE49-F238E27FC236}">
                <a16:creationId xmlns:a16="http://schemas.microsoft.com/office/drawing/2014/main" id="{F4FF385D-339C-4280-A00E-BC090A8D5C5F}"/>
              </a:ext>
            </a:extLst>
          </p:cNvPr>
          <p:cNvCxnSpPr>
            <a:cxnSpLocks noChangeShapeType="1"/>
            <a:stCxn id="34821" idx="2"/>
            <a:endCxn id="34822" idx="0"/>
          </p:cNvCxnSpPr>
          <p:nvPr/>
        </p:nvCxnSpPr>
        <p:spPr bwMode="auto">
          <a:xfrm>
            <a:off x="3238500" y="2895600"/>
            <a:ext cx="0" cy="228600"/>
          </a:xfrm>
          <a:prstGeom prst="straightConnector1">
            <a:avLst/>
          </a:prstGeom>
          <a:noFill/>
          <a:ln w="57150">
            <a:noFill/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27" name="AutoShape 11">
            <a:extLst>
              <a:ext uri="{FF2B5EF4-FFF2-40B4-BE49-F238E27FC236}">
                <a16:creationId xmlns:a16="http://schemas.microsoft.com/office/drawing/2014/main" id="{5C84EB9E-A4D2-46E1-8DCA-1930B6086FC2}"/>
              </a:ext>
            </a:extLst>
          </p:cNvPr>
          <p:cNvCxnSpPr>
            <a:cxnSpLocks noChangeShapeType="1"/>
            <a:stCxn id="34822" idx="2"/>
            <a:endCxn id="34823" idx="0"/>
          </p:cNvCxnSpPr>
          <p:nvPr/>
        </p:nvCxnSpPr>
        <p:spPr bwMode="auto">
          <a:xfrm>
            <a:off x="3238500" y="3810000"/>
            <a:ext cx="0" cy="228600"/>
          </a:xfrm>
          <a:prstGeom prst="straightConnector1">
            <a:avLst/>
          </a:prstGeom>
          <a:noFill/>
          <a:ln w="57150">
            <a:noFill/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28" name="AutoShape 12">
            <a:extLst>
              <a:ext uri="{FF2B5EF4-FFF2-40B4-BE49-F238E27FC236}">
                <a16:creationId xmlns:a16="http://schemas.microsoft.com/office/drawing/2014/main" id="{21850BEA-6E31-40A9-AB54-ED58BB7602E1}"/>
              </a:ext>
            </a:extLst>
          </p:cNvPr>
          <p:cNvCxnSpPr>
            <a:cxnSpLocks noChangeShapeType="1"/>
            <a:stCxn id="34820" idx="3"/>
            <a:endCxn id="34818" idx="1"/>
          </p:cNvCxnSpPr>
          <p:nvPr/>
        </p:nvCxnSpPr>
        <p:spPr bwMode="auto">
          <a:xfrm>
            <a:off x="4724400" y="1638300"/>
            <a:ext cx="866776" cy="1430834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2CD56EED-01BD-4EE6-A17D-E3413836C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1"/>
            <a:ext cx="12192000" cy="6856478"/>
          </a:xfrm>
          <a:prstGeom prst="rect">
            <a:avLst/>
          </a:prstGeom>
        </p:spPr>
      </p:pic>
      <p:sp>
        <p:nvSpPr>
          <p:cNvPr id="35842" name="Rectangle 2">
            <a:extLst>
              <a:ext uri="{FF2B5EF4-FFF2-40B4-BE49-F238E27FC236}">
                <a16:creationId xmlns:a16="http://schemas.microsoft.com/office/drawing/2014/main" id="{94AF4927-49ED-4F8F-A8A2-1DFF8DCB76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562600" y="609600"/>
            <a:ext cx="4648200" cy="4763616"/>
          </a:xfr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CC66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tIns="108000" bIns="108000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ko-KR" altLang="en-US" sz="2400"/>
              <a:t>확률표본추출</a:t>
            </a:r>
          </a:p>
          <a:p>
            <a:pPr lvl="1" eaLnBrk="1" hangingPunct="1">
              <a:lnSpc>
                <a:spcPct val="90000"/>
              </a:lnSpc>
            </a:pPr>
            <a:r>
              <a:rPr lang="ko-KR" altLang="en-US" sz="2000"/>
              <a:t>무작위표본추출</a:t>
            </a:r>
          </a:p>
          <a:p>
            <a:pPr lvl="1" eaLnBrk="1" hangingPunct="1">
              <a:lnSpc>
                <a:spcPct val="90000"/>
              </a:lnSpc>
            </a:pPr>
            <a:r>
              <a:rPr lang="ko-KR" altLang="en-US" sz="2000"/>
              <a:t>모수추정에 편의</a:t>
            </a:r>
            <a:r>
              <a:rPr lang="en-US" altLang="ko-KR" sz="2000"/>
              <a:t>(bias) </a:t>
            </a:r>
            <a:r>
              <a:rPr lang="ko-KR" altLang="en-US" sz="2000"/>
              <a:t>없음</a:t>
            </a:r>
          </a:p>
          <a:p>
            <a:pPr lvl="1" eaLnBrk="1" hangingPunct="1">
              <a:lnSpc>
                <a:spcPct val="90000"/>
              </a:lnSpc>
            </a:pPr>
            <a:r>
              <a:rPr lang="ko-KR" altLang="en-US" sz="2000"/>
              <a:t>일반화 가능</a:t>
            </a:r>
          </a:p>
          <a:p>
            <a:pPr lvl="1" eaLnBrk="1" hangingPunct="1">
              <a:lnSpc>
                <a:spcPct val="90000"/>
              </a:lnSpc>
            </a:pPr>
            <a:r>
              <a:rPr lang="ko-KR" altLang="en-US" sz="2000"/>
              <a:t>표본오차 추정 가능</a:t>
            </a:r>
          </a:p>
          <a:p>
            <a:pPr lvl="1" eaLnBrk="1" hangingPunct="1">
              <a:lnSpc>
                <a:spcPct val="90000"/>
              </a:lnSpc>
            </a:pPr>
            <a:r>
              <a:rPr lang="ko-KR" altLang="en-US" sz="2000"/>
              <a:t>시간과 비용이 많이 듬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400"/>
              <a:t>비확률표본추출법</a:t>
            </a:r>
          </a:p>
          <a:p>
            <a:pPr lvl="1" eaLnBrk="1" hangingPunct="1">
              <a:lnSpc>
                <a:spcPct val="90000"/>
              </a:lnSpc>
            </a:pPr>
            <a:r>
              <a:rPr lang="ko-KR" altLang="en-US" sz="2000"/>
              <a:t>인위적 표본추출</a:t>
            </a:r>
          </a:p>
          <a:p>
            <a:pPr lvl="1" eaLnBrk="1" hangingPunct="1">
              <a:lnSpc>
                <a:spcPct val="90000"/>
              </a:lnSpc>
            </a:pPr>
            <a:r>
              <a:rPr lang="ko-KR" altLang="en-US" sz="2000"/>
              <a:t>편의 존재</a:t>
            </a:r>
          </a:p>
          <a:p>
            <a:pPr lvl="1" eaLnBrk="1" hangingPunct="1">
              <a:lnSpc>
                <a:spcPct val="90000"/>
              </a:lnSpc>
            </a:pPr>
            <a:r>
              <a:rPr lang="ko-KR" altLang="en-US" sz="2000"/>
              <a:t>일반화 제약</a:t>
            </a:r>
          </a:p>
          <a:p>
            <a:pPr lvl="1" eaLnBrk="1" hangingPunct="1">
              <a:lnSpc>
                <a:spcPct val="90000"/>
              </a:lnSpc>
            </a:pPr>
            <a:r>
              <a:rPr lang="ko-KR" altLang="en-US" sz="2000"/>
              <a:t>표본오차 추정 불가능</a:t>
            </a:r>
          </a:p>
          <a:p>
            <a:pPr lvl="1" eaLnBrk="1" hangingPunct="1">
              <a:lnSpc>
                <a:spcPct val="90000"/>
              </a:lnSpc>
            </a:pPr>
            <a:r>
              <a:rPr lang="ko-KR" altLang="en-US" sz="2000"/>
              <a:t>시간과 비용이 적게 듬</a:t>
            </a:r>
          </a:p>
          <a:p>
            <a:pPr lvl="1" eaLnBrk="1" hangingPunct="1">
              <a:lnSpc>
                <a:spcPct val="90000"/>
              </a:lnSpc>
            </a:pPr>
            <a:r>
              <a:rPr lang="ko-KR" altLang="en-US" sz="2000"/>
              <a:t>현실적인 이유로 많이 사용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626B51C7-740B-45AA-AEE4-0A70E7BCF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81000"/>
            <a:ext cx="2971800" cy="685800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solidFill>
                  <a:schemeClr val="tx1"/>
                </a:solidFill>
                <a:latin typeface="+mn-ea"/>
                <a:ea typeface="+mn-ea"/>
              </a:rPr>
              <a:t>모집단의 확정</a:t>
            </a:r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F45D4F09-7554-41F2-BED0-50CAD5F44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295400"/>
            <a:ext cx="2971800" cy="685800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solidFill>
                  <a:schemeClr val="tx1"/>
                </a:solidFill>
                <a:latin typeface="+mn-ea"/>
                <a:ea typeface="+mn-ea"/>
              </a:rPr>
              <a:t>표본프레임 결정</a:t>
            </a:r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E6D80D69-4B00-4AE2-8BB2-3DE00B633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209800"/>
            <a:ext cx="2971800" cy="685800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solidFill>
                  <a:schemeClr val="bg1"/>
                </a:solidFill>
                <a:latin typeface="+mn-ea"/>
                <a:ea typeface="+mn-ea"/>
              </a:rPr>
              <a:t>표본추출방법결정</a:t>
            </a:r>
          </a:p>
        </p:txBody>
      </p:sp>
      <p:sp>
        <p:nvSpPr>
          <p:cNvPr id="35846" name="Rectangle 6">
            <a:extLst>
              <a:ext uri="{FF2B5EF4-FFF2-40B4-BE49-F238E27FC236}">
                <a16:creationId xmlns:a16="http://schemas.microsoft.com/office/drawing/2014/main" id="{71F097CE-AD85-44C9-84C3-91345DFC05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124200"/>
            <a:ext cx="2971800" cy="685800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solidFill>
                  <a:schemeClr val="tx1"/>
                </a:solidFill>
                <a:latin typeface="+mn-ea"/>
                <a:ea typeface="+mn-ea"/>
              </a:rPr>
              <a:t>표본크기의 결정</a:t>
            </a:r>
          </a:p>
        </p:txBody>
      </p:sp>
      <p:sp>
        <p:nvSpPr>
          <p:cNvPr id="35847" name="Rectangle 7">
            <a:extLst>
              <a:ext uri="{FF2B5EF4-FFF2-40B4-BE49-F238E27FC236}">
                <a16:creationId xmlns:a16="http://schemas.microsoft.com/office/drawing/2014/main" id="{272439D1-C7AA-4E99-9260-86A208D691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038600"/>
            <a:ext cx="2971800" cy="685800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solidFill>
                  <a:schemeClr val="tx1"/>
                </a:solidFill>
                <a:latin typeface="+mn-ea"/>
                <a:ea typeface="+mn-ea"/>
              </a:rPr>
              <a:t>표본추출</a:t>
            </a:r>
          </a:p>
        </p:txBody>
      </p:sp>
      <p:cxnSp>
        <p:nvCxnSpPr>
          <p:cNvPr id="35848" name="AutoShape 8">
            <a:extLst>
              <a:ext uri="{FF2B5EF4-FFF2-40B4-BE49-F238E27FC236}">
                <a16:creationId xmlns:a16="http://schemas.microsoft.com/office/drawing/2014/main" id="{5AB8FCAE-E888-4D32-90FE-B457B37405A0}"/>
              </a:ext>
            </a:extLst>
          </p:cNvPr>
          <p:cNvCxnSpPr>
            <a:cxnSpLocks noChangeShapeType="1"/>
            <a:stCxn id="35843" idx="2"/>
            <a:endCxn id="35844" idx="0"/>
          </p:cNvCxnSpPr>
          <p:nvPr/>
        </p:nvCxnSpPr>
        <p:spPr bwMode="auto">
          <a:xfrm>
            <a:off x="3238500" y="1066800"/>
            <a:ext cx="0" cy="228600"/>
          </a:xfrm>
          <a:prstGeom prst="straightConnector1">
            <a:avLst/>
          </a:prstGeom>
          <a:noFill/>
          <a:ln w="57150">
            <a:noFill/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49" name="AutoShape 9">
            <a:extLst>
              <a:ext uri="{FF2B5EF4-FFF2-40B4-BE49-F238E27FC236}">
                <a16:creationId xmlns:a16="http://schemas.microsoft.com/office/drawing/2014/main" id="{15E2700F-4E31-47D3-A6E1-467CE172C16F}"/>
              </a:ext>
            </a:extLst>
          </p:cNvPr>
          <p:cNvCxnSpPr>
            <a:cxnSpLocks noChangeShapeType="1"/>
            <a:stCxn id="35844" idx="2"/>
            <a:endCxn id="35845" idx="0"/>
          </p:cNvCxnSpPr>
          <p:nvPr/>
        </p:nvCxnSpPr>
        <p:spPr bwMode="auto">
          <a:xfrm>
            <a:off x="3238500" y="1981200"/>
            <a:ext cx="0" cy="228600"/>
          </a:xfrm>
          <a:prstGeom prst="straightConnector1">
            <a:avLst/>
          </a:prstGeom>
          <a:noFill/>
          <a:ln w="57150">
            <a:noFill/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0" name="AutoShape 10">
            <a:extLst>
              <a:ext uri="{FF2B5EF4-FFF2-40B4-BE49-F238E27FC236}">
                <a16:creationId xmlns:a16="http://schemas.microsoft.com/office/drawing/2014/main" id="{02A0CCD6-CFC5-4555-BAF5-1A848E76C16C}"/>
              </a:ext>
            </a:extLst>
          </p:cNvPr>
          <p:cNvCxnSpPr>
            <a:cxnSpLocks noChangeShapeType="1"/>
            <a:stCxn id="35845" idx="2"/>
            <a:endCxn id="35846" idx="0"/>
          </p:cNvCxnSpPr>
          <p:nvPr/>
        </p:nvCxnSpPr>
        <p:spPr bwMode="auto">
          <a:xfrm>
            <a:off x="3238500" y="2895600"/>
            <a:ext cx="0" cy="228600"/>
          </a:xfrm>
          <a:prstGeom prst="straightConnector1">
            <a:avLst/>
          </a:prstGeom>
          <a:noFill/>
          <a:ln w="57150">
            <a:noFill/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1" name="AutoShape 11">
            <a:extLst>
              <a:ext uri="{FF2B5EF4-FFF2-40B4-BE49-F238E27FC236}">
                <a16:creationId xmlns:a16="http://schemas.microsoft.com/office/drawing/2014/main" id="{A8B2966B-0BBE-40F2-B029-47C32D13F14A}"/>
              </a:ext>
            </a:extLst>
          </p:cNvPr>
          <p:cNvCxnSpPr>
            <a:cxnSpLocks noChangeShapeType="1"/>
            <a:stCxn id="35846" idx="2"/>
            <a:endCxn id="35847" idx="0"/>
          </p:cNvCxnSpPr>
          <p:nvPr/>
        </p:nvCxnSpPr>
        <p:spPr bwMode="auto">
          <a:xfrm>
            <a:off x="3238500" y="3810000"/>
            <a:ext cx="0" cy="228600"/>
          </a:xfrm>
          <a:prstGeom prst="straightConnector1">
            <a:avLst/>
          </a:prstGeom>
          <a:noFill/>
          <a:ln w="57150">
            <a:noFill/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2" name="AutoShape 12">
            <a:extLst>
              <a:ext uri="{FF2B5EF4-FFF2-40B4-BE49-F238E27FC236}">
                <a16:creationId xmlns:a16="http://schemas.microsoft.com/office/drawing/2014/main" id="{DA6AD322-14F1-49DD-B2C9-394DB9859CDE}"/>
              </a:ext>
            </a:extLst>
          </p:cNvPr>
          <p:cNvCxnSpPr>
            <a:cxnSpLocks noChangeShapeType="1"/>
            <a:stCxn id="35845" idx="3"/>
            <a:endCxn id="35842" idx="1"/>
          </p:cNvCxnSpPr>
          <p:nvPr/>
        </p:nvCxnSpPr>
        <p:spPr bwMode="auto">
          <a:xfrm>
            <a:off x="4724400" y="2552700"/>
            <a:ext cx="838200" cy="438708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853" name="Text Box 13">
            <a:extLst>
              <a:ext uri="{FF2B5EF4-FFF2-40B4-BE49-F238E27FC236}">
                <a16:creationId xmlns:a16="http://schemas.microsoft.com/office/drawing/2014/main" id="{A9AB45F5-9F99-4C0F-944D-062086721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3" y="5229225"/>
            <a:ext cx="2735262" cy="788988"/>
          </a:xfrm>
          <a:prstGeom prst="rect">
            <a:avLst/>
          </a:prstGeom>
          <a:solidFill>
            <a:srgbClr val="FF99CC"/>
          </a:solidFill>
          <a:ln w="9525">
            <a:solidFill>
              <a:srgbClr val="CCFFF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latinLnBrk="1" hangingPunct="1">
              <a:spcBef>
                <a:spcPct val="50000"/>
              </a:spcBef>
            </a:pPr>
            <a:r>
              <a:rPr kumimoji="1" lang="en-US" altLang="ko-KR" sz="1800">
                <a:solidFill>
                  <a:schemeClr val="tx1"/>
                </a:solidFill>
                <a:latin typeface="+mn-ea"/>
                <a:ea typeface="+mn-ea"/>
              </a:rPr>
              <a:t> Bias=E(</a:t>
            </a:r>
            <a:r>
              <a:rPr kumimoji="1" lang="ko-KR" altLang="en-US" sz="1800">
                <a:solidFill>
                  <a:schemeClr val="tx1"/>
                </a:solidFill>
                <a:latin typeface="+mn-ea"/>
                <a:ea typeface="+mn-ea"/>
              </a:rPr>
              <a:t>추정</a:t>
            </a:r>
            <a:r>
              <a:rPr kumimoji="1" lang="en-US" altLang="ko-KR" sz="1800">
                <a:solidFill>
                  <a:schemeClr val="tx1"/>
                </a:solidFill>
                <a:latin typeface="+mn-ea"/>
                <a:ea typeface="+mn-ea"/>
              </a:rPr>
              <a:t>)-</a:t>
            </a:r>
            <a:r>
              <a:rPr kumimoji="1" lang="ko-KR" altLang="en-US" sz="1800">
                <a:solidFill>
                  <a:schemeClr val="tx1"/>
                </a:solidFill>
                <a:latin typeface="+mn-ea"/>
                <a:ea typeface="+mn-ea"/>
              </a:rPr>
              <a:t>모수</a:t>
            </a:r>
          </a:p>
          <a:p>
            <a:pPr eaLnBrk="1" latinLnBrk="1" hangingPunct="1">
              <a:spcBef>
                <a:spcPct val="50000"/>
              </a:spcBef>
            </a:pPr>
            <a:r>
              <a:rPr kumimoji="1" lang="ko-KR" altLang="en-US" sz="1800">
                <a:solidFill>
                  <a:schemeClr val="tx1"/>
                </a:solidFill>
                <a:latin typeface="+mn-ea"/>
                <a:ea typeface="+mn-ea"/>
              </a:rPr>
              <a:t>기대값과 실제값의 차이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DF79B858-F9BE-4F94-B39B-4B7CAE407F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1"/>
            <a:ext cx="12192000" cy="6856478"/>
          </a:xfrm>
          <a:prstGeom prst="rect">
            <a:avLst/>
          </a:prstGeom>
        </p:spPr>
      </p:pic>
      <p:sp>
        <p:nvSpPr>
          <p:cNvPr id="36866" name="Rectangle 2">
            <a:extLst>
              <a:ext uri="{FF2B5EF4-FFF2-40B4-BE49-F238E27FC236}">
                <a16:creationId xmlns:a16="http://schemas.microsoft.com/office/drawing/2014/main" id="{F7D8D6DA-4E82-4A2B-8416-45F4E86311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232401" y="1002804"/>
            <a:ext cx="5105400" cy="4242792"/>
          </a:xfr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CC66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eaLnBrk="1" hangingPunct="1"/>
            <a:r>
              <a:rPr lang="ko-KR" altLang="en-US" sz="2400"/>
              <a:t>신뢰구간 접근법</a:t>
            </a:r>
          </a:p>
          <a:p>
            <a:pPr lvl="1" eaLnBrk="1" hangingPunct="1"/>
            <a:r>
              <a:rPr lang="en-US" altLang="ko-KR" sz="2000"/>
              <a:t>95% </a:t>
            </a:r>
            <a:r>
              <a:rPr lang="ko-KR" altLang="en-US" sz="2000"/>
              <a:t>신뢰도로 표본오차가 </a:t>
            </a:r>
            <a:r>
              <a:rPr lang="en-US" altLang="ko-KR" sz="2000"/>
              <a:t>±3%</a:t>
            </a:r>
          </a:p>
          <a:p>
            <a:pPr lvl="1" eaLnBrk="1" hangingPunct="1"/>
            <a:r>
              <a:rPr lang="en-US" altLang="ko-KR" sz="2000"/>
              <a:t>90% </a:t>
            </a:r>
            <a:r>
              <a:rPr lang="ko-KR" altLang="en-US" sz="2000"/>
              <a:t>신뢰수준에서 표본오차가 </a:t>
            </a:r>
            <a:r>
              <a:rPr lang="en-US" altLang="ko-KR" sz="2000"/>
              <a:t>±10</a:t>
            </a:r>
            <a:r>
              <a:rPr lang="ko-KR" altLang="en-US" sz="2000"/>
              <a:t>만</a:t>
            </a:r>
            <a:r>
              <a:rPr lang="en-US" altLang="ko-KR" sz="2000"/>
              <a:t>(</a:t>
            </a:r>
            <a:r>
              <a:rPr lang="ko-KR" altLang="en-US" sz="2000"/>
              <a:t>원</a:t>
            </a:r>
            <a:r>
              <a:rPr lang="en-US" altLang="ko-KR" sz="2000"/>
              <a:t>) </a:t>
            </a:r>
          </a:p>
          <a:p>
            <a:pPr eaLnBrk="1" hangingPunct="1"/>
            <a:r>
              <a:rPr lang="ko-KR" altLang="en-US" sz="2400"/>
              <a:t>모평균의 신뢰구간</a:t>
            </a:r>
          </a:p>
          <a:p>
            <a:pPr lvl="1" eaLnBrk="1" hangingPunct="1"/>
            <a:r>
              <a:rPr lang="ko-KR" altLang="en-US" sz="2000"/>
              <a:t>표본평균 </a:t>
            </a:r>
            <a:r>
              <a:rPr lang="en-US" altLang="ko-KR" sz="2000"/>
              <a:t>±Z*</a:t>
            </a:r>
            <a:r>
              <a:rPr lang="ko-KR" altLang="en-US" sz="2000"/>
              <a:t>표준오차</a:t>
            </a:r>
          </a:p>
          <a:p>
            <a:pPr lvl="1" eaLnBrk="1" hangingPunct="1"/>
            <a:endParaRPr lang="ko-KR" altLang="en-US" sz="2000"/>
          </a:p>
          <a:p>
            <a:pPr eaLnBrk="1" hangingPunct="1"/>
            <a:r>
              <a:rPr lang="ko-KR" altLang="en-US" sz="2400"/>
              <a:t>표본오차</a:t>
            </a:r>
            <a:r>
              <a:rPr lang="en-US" altLang="ko-KR" sz="2400"/>
              <a:t>(</a:t>
            </a:r>
            <a:r>
              <a:rPr lang="ko-KR" altLang="en-US" sz="2400"/>
              <a:t>최대허용오차</a:t>
            </a:r>
            <a:r>
              <a:rPr lang="en-US" altLang="ko-KR" sz="2400"/>
              <a:t>)</a:t>
            </a:r>
            <a:r>
              <a:rPr lang="ko-KR" altLang="en-US" sz="2400"/>
              <a:t>의 크기에 따른 </a:t>
            </a:r>
            <a:r>
              <a:rPr lang="en-US" altLang="ko-KR" sz="2400"/>
              <a:t>n </a:t>
            </a:r>
            <a:r>
              <a:rPr lang="ko-KR" altLang="en-US" sz="2400"/>
              <a:t>결정 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4AF20AB4-F896-49A6-8C0A-568F4C2A4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81000"/>
            <a:ext cx="2971800" cy="685800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solidFill>
                  <a:schemeClr val="tx1"/>
                </a:solidFill>
                <a:latin typeface="+mn-ea"/>
                <a:ea typeface="+mn-ea"/>
              </a:rPr>
              <a:t>모집단의 확정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EDB6C03D-1CEE-439C-88A7-7E5CF9D96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295400"/>
            <a:ext cx="2971800" cy="685800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solidFill>
                  <a:schemeClr val="tx1"/>
                </a:solidFill>
                <a:latin typeface="+mn-ea"/>
                <a:ea typeface="+mn-ea"/>
              </a:rPr>
              <a:t>표본 프레임 결정</a:t>
            </a:r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DD0CDE89-3AE7-4693-A8B9-1E97CBB6E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209800"/>
            <a:ext cx="2971800" cy="685800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solidFill>
                  <a:schemeClr val="tx1"/>
                </a:solidFill>
                <a:latin typeface="+mn-ea"/>
                <a:ea typeface="+mn-ea"/>
              </a:rPr>
              <a:t>표본추출방법결정</a:t>
            </a:r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CB988E31-4A13-4D6A-9C81-6322DA090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124200"/>
            <a:ext cx="2971800" cy="685800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solidFill>
                  <a:schemeClr val="bg1"/>
                </a:solidFill>
                <a:latin typeface="+mn-ea"/>
                <a:ea typeface="+mn-ea"/>
              </a:rPr>
              <a:t>표본크기의 결정</a:t>
            </a:r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FA4AFA96-0DCE-41BD-8762-C96E897EE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038600"/>
            <a:ext cx="2971800" cy="685800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400" b="1">
                <a:solidFill>
                  <a:schemeClr val="tx1"/>
                </a:solidFill>
                <a:latin typeface="+mn-ea"/>
                <a:ea typeface="+mn-ea"/>
              </a:rPr>
              <a:t>표본추출</a:t>
            </a:r>
          </a:p>
        </p:txBody>
      </p:sp>
      <p:cxnSp>
        <p:nvCxnSpPr>
          <p:cNvPr id="36872" name="AutoShape 8">
            <a:extLst>
              <a:ext uri="{FF2B5EF4-FFF2-40B4-BE49-F238E27FC236}">
                <a16:creationId xmlns:a16="http://schemas.microsoft.com/office/drawing/2014/main" id="{C169A6DE-C991-4B0F-B383-3E9C6A6E0181}"/>
              </a:ext>
            </a:extLst>
          </p:cNvPr>
          <p:cNvCxnSpPr>
            <a:cxnSpLocks noChangeShapeType="1"/>
            <a:stCxn id="36867" idx="2"/>
            <a:endCxn id="36868" idx="0"/>
          </p:cNvCxnSpPr>
          <p:nvPr/>
        </p:nvCxnSpPr>
        <p:spPr bwMode="auto">
          <a:xfrm>
            <a:off x="3238500" y="1066800"/>
            <a:ext cx="0" cy="228600"/>
          </a:xfrm>
          <a:prstGeom prst="straightConnector1">
            <a:avLst/>
          </a:prstGeom>
          <a:noFill/>
          <a:ln w="57150">
            <a:noFill/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3" name="AutoShape 9">
            <a:extLst>
              <a:ext uri="{FF2B5EF4-FFF2-40B4-BE49-F238E27FC236}">
                <a16:creationId xmlns:a16="http://schemas.microsoft.com/office/drawing/2014/main" id="{0D1A6C0C-BEB3-44AD-A4FB-64345D5F6A1B}"/>
              </a:ext>
            </a:extLst>
          </p:cNvPr>
          <p:cNvCxnSpPr>
            <a:cxnSpLocks noChangeShapeType="1"/>
            <a:stCxn id="36868" idx="2"/>
            <a:endCxn id="36869" idx="0"/>
          </p:cNvCxnSpPr>
          <p:nvPr/>
        </p:nvCxnSpPr>
        <p:spPr bwMode="auto">
          <a:xfrm>
            <a:off x="3238500" y="1981200"/>
            <a:ext cx="0" cy="228600"/>
          </a:xfrm>
          <a:prstGeom prst="straightConnector1">
            <a:avLst/>
          </a:prstGeom>
          <a:noFill/>
          <a:ln w="57150">
            <a:noFill/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4" name="AutoShape 10">
            <a:extLst>
              <a:ext uri="{FF2B5EF4-FFF2-40B4-BE49-F238E27FC236}">
                <a16:creationId xmlns:a16="http://schemas.microsoft.com/office/drawing/2014/main" id="{5D13314D-2E3C-4949-9B30-38467321D199}"/>
              </a:ext>
            </a:extLst>
          </p:cNvPr>
          <p:cNvCxnSpPr>
            <a:cxnSpLocks noChangeShapeType="1"/>
            <a:stCxn id="36869" idx="2"/>
            <a:endCxn id="36870" idx="0"/>
          </p:cNvCxnSpPr>
          <p:nvPr/>
        </p:nvCxnSpPr>
        <p:spPr bwMode="auto">
          <a:xfrm>
            <a:off x="3238500" y="2895600"/>
            <a:ext cx="0" cy="228600"/>
          </a:xfrm>
          <a:prstGeom prst="straightConnector1">
            <a:avLst/>
          </a:prstGeom>
          <a:noFill/>
          <a:ln w="57150">
            <a:noFill/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5" name="AutoShape 11">
            <a:extLst>
              <a:ext uri="{FF2B5EF4-FFF2-40B4-BE49-F238E27FC236}">
                <a16:creationId xmlns:a16="http://schemas.microsoft.com/office/drawing/2014/main" id="{B1D2BEE1-B64C-410B-A62E-FDA50E71DF73}"/>
              </a:ext>
            </a:extLst>
          </p:cNvPr>
          <p:cNvCxnSpPr>
            <a:cxnSpLocks noChangeShapeType="1"/>
            <a:stCxn id="36870" idx="2"/>
            <a:endCxn id="36871" idx="0"/>
          </p:cNvCxnSpPr>
          <p:nvPr/>
        </p:nvCxnSpPr>
        <p:spPr bwMode="auto">
          <a:xfrm>
            <a:off x="3238500" y="3810000"/>
            <a:ext cx="0" cy="228600"/>
          </a:xfrm>
          <a:prstGeom prst="straightConnector1">
            <a:avLst/>
          </a:prstGeom>
          <a:noFill/>
          <a:ln w="57150">
            <a:noFill/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76" name="Rectangle 12">
            <a:extLst>
              <a:ext uri="{FF2B5EF4-FFF2-40B4-BE49-F238E27FC236}">
                <a16:creationId xmlns:a16="http://schemas.microsoft.com/office/drawing/2014/main" id="{7169B5FE-9953-4BAE-BF82-63CCB1943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6939" y="3152378"/>
            <a:ext cx="1752600" cy="76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ko-KR" altLang="en-US" sz="1800">
              <a:solidFill>
                <a:schemeClr val="tx1"/>
              </a:solidFill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36877" name="Rectangle 13">
            <a:extLst>
              <a:ext uri="{FF2B5EF4-FFF2-40B4-BE49-F238E27FC236}">
                <a16:creationId xmlns:a16="http://schemas.microsoft.com/office/drawing/2014/main" id="{97B354DC-3EA6-460F-839D-29B906361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9601" y="3192016"/>
            <a:ext cx="2209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en-US" altLang="ko-KR" sz="2000" dirty="0">
                <a:solidFill>
                  <a:srgbClr val="FF3300"/>
                </a:solidFill>
              </a:rPr>
              <a:t>=</a:t>
            </a:r>
            <a:r>
              <a:rPr kumimoji="1" lang="ko-KR" altLang="en-US" sz="2000" dirty="0">
                <a:solidFill>
                  <a:srgbClr val="FF3300"/>
                </a:solidFill>
              </a:rPr>
              <a:t>표본오차</a:t>
            </a:r>
          </a:p>
        </p:txBody>
      </p:sp>
      <p:sp>
        <p:nvSpPr>
          <p:cNvPr id="36879" name="Line 15">
            <a:extLst>
              <a:ext uri="{FF2B5EF4-FFF2-40B4-BE49-F238E27FC236}">
                <a16:creationId xmlns:a16="http://schemas.microsoft.com/office/drawing/2014/main" id="{BBCC24A3-C6F9-43DC-8D66-421E8A8DFA9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576" y="3429000"/>
            <a:ext cx="5048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434D9C05-1A63-4704-8F2A-3E0443B2CA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61"/>
            <a:ext cx="12192000" cy="6856478"/>
          </a:xfrm>
          <a:prstGeom prst="rect">
            <a:avLst/>
          </a:prstGeom>
        </p:spPr>
      </p:pic>
      <p:sp>
        <p:nvSpPr>
          <p:cNvPr id="12290" name="Rectangle 2">
            <a:extLst>
              <a:ext uri="{FF2B5EF4-FFF2-40B4-BE49-F238E27FC236}">
                <a16:creationId xmlns:a16="http://schemas.microsoft.com/office/drawing/2014/main" id="{A610EC7E-F3B3-444A-BC25-7AF23FD922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87312" y="489744"/>
            <a:ext cx="9072985" cy="609600"/>
          </a:xfrm>
          <a:solidFill>
            <a:srgbClr val="FFFFFF">
              <a:alpha val="69804"/>
            </a:srgbClr>
          </a:solidFill>
        </p:spPr>
        <p:txBody>
          <a:bodyPr/>
          <a:lstStyle/>
          <a:p>
            <a:pPr eaLnBrk="1" hangingPunct="1"/>
            <a:r>
              <a:rPr lang="ko-KR" altLang="en-US" sz="3000" dirty="0"/>
              <a:t>예</a:t>
            </a:r>
            <a:r>
              <a:rPr lang="en-US" altLang="ko-KR" sz="3000" dirty="0"/>
              <a:t>&gt; </a:t>
            </a:r>
            <a:r>
              <a:rPr lang="ko-KR" altLang="en-US" sz="3000" dirty="0"/>
              <a:t>표본오차에 따른 표본 수 결정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60333B9E-0B37-416F-81D0-49AD9331EF0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487312" y="1340768"/>
            <a:ext cx="4104633" cy="4020219"/>
          </a:xfr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ko-KR" altLang="en-US" sz="2400" dirty="0"/>
              <a:t>모집단의 분산이 </a:t>
            </a:r>
            <a:r>
              <a:rPr lang="en-US" altLang="ko-KR" sz="2400" dirty="0"/>
              <a:t>σ</a:t>
            </a:r>
            <a:r>
              <a:rPr lang="en-US" altLang="ko-KR" sz="2400" baseline="30000" dirty="0"/>
              <a:t>2 </a:t>
            </a:r>
            <a:r>
              <a:rPr lang="ko-KR" altLang="en-US" sz="2400" dirty="0"/>
              <a:t>일 때 우리가 원하는 허용오차가 </a:t>
            </a:r>
            <a:r>
              <a:rPr lang="en-US" altLang="ko-KR" sz="2400" dirty="0"/>
              <a:t>E</a:t>
            </a:r>
            <a:r>
              <a:rPr lang="ko-KR" altLang="en-US" sz="2400" dirty="0"/>
              <a:t>라고 하면</a:t>
            </a:r>
          </a:p>
          <a:p>
            <a:pPr eaLnBrk="1" hangingPunct="1">
              <a:lnSpc>
                <a:spcPct val="100000"/>
              </a:lnSpc>
            </a:pPr>
            <a:endParaRPr lang="en-US" altLang="ko-KR" sz="2400" dirty="0"/>
          </a:p>
        </p:txBody>
      </p:sp>
      <p:graphicFrame>
        <p:nvGraphicFramePr>
          <p:cNvPr id="37892" name="Object 4">
            <a:extLst>
              <a:ext uri="{FF2B5EF4-FFF2-40B4-BE49-F238E27FC236}">
                <a16:creationId xmlns:a16="http://schemas.microsoft.com/office/drawing/2014/main" id="{BE07533F-0954-4A78-BB13-41973B9959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129931"/>
              </p:ext>
            </p:extLst>
          </p:nvPr>
        </p:nvGraphicFramePr>
        <p:xfrm>
          <a:off x="2135560" y="2697287"/>
          <a:ext cx="2393950" cy="2468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4" imgW="800100" imgH="1104900" progId="Equation.3">
                  <p:embed/>
                </p:oleObj>
              </mc:Choice>
              <mc:Fallback>
                <p:oleObj name="Equation" r:id="rId4" imgW="800100" imgH="1104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560" y="2697287"/>
                        <a:ext cx="2393950" cy="2468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3" name="Rectangle 5">
            <a:extLst>
              <a:ext uri="{FF2B5EF4-FFF2-40B4-BE49-F238E27FC236}">
                <a16:creationId xmlns:a16="http://schemas.microsoft.com/office/drawing/2014/main" id="{1DEC06EF-9143-4349-8BA9-ED16D1E2B95D}"/>
              </a:ext>
            </a:extLst>
          </p:cNvPr>
          <p:cNvSpPr>
            <a:spLocks noChangeArrowheads="1"/>
          </p:cNvSpPr>
          <p:nvPr/>
        </p:nvSpPr>
        <p:spPr bwMode="gray">
          <a:xfrm>
            <a:off x="6600056" y="1340767"/>
            <a:ext cx="3960241" cy="402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/>
            <a:r>
              <a:rPr lang="ko-KR" altLang="en-US" sz="2400" dirty="0">
                <a:latin typeface="+mn-ea"/>
                <a:ea typeface="+mn-ea"/>
              </a:rPr>
              <a:t>신뢰수준 </a:t>
            </a:r>
            <a:r>
              <a:rPr lang="en-US" altLang="ko-KR" sz="2400" dirty="0">
                <a:latin typeface="+mn-ea"/>
                <a:ea typeface="+mn-ea"/>
              </a:rPr>
              <a:t>95%</a:t>
            </a:r>
            <a:r>
              <a:rPr lang="ko-KR" altLang="en-US" sz="2400" dirty="0">
                <a:latin typeface="+mn-ea"/>
                <a:ea typeface="+mn-ea"/>
              </a:rPr>
              <a:t>에서  최대허용오차를 </a:t>
            </a:r>
            <a:r>
              <a:rPr lang="en-US" altLang="ko-KR" sz="2400" dirty="0">
                <a:latin typeface="+mn-ea"/>
                <a:ea typeface="+mn-ea"/>
              </a:rPr>
              <a:t>1</a:t>
            </a:r>
            <a:r>
              <a:rPr lang="ko-KR" altLang="en-US" sz="2400" dirty="0">
                <a:latin typeface="+mn-ea"/>
                <a:ea typeface="+mn-ea"/>
              </a:rPr>
              <a:t>로 하기위해 필요한 표본의 크기는</a:t>
            </a:r>
            <a:r>
              <a:rPr lang="en-US" altLang="ko-KR" sz="2400" dirty="0">
                <a:latin typeface="+mn-ea"/>
                <a:ea typeface="+mn-ea"/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altLang="ko-KR" sz="2400" dirty="0">
                <a:latin typeface="+mn-ea"/>
                <a:ea typeface="+mn-ea"/>
              </a:rPr>
              <a:t>    </a:t>
            </a:r>
            <a:r>
              <a:rPr lang="ko-KR" altLang="en-US" sz="2400" dirty="0">
                <a:latin typeface="+mn-ea"/>
                <a:ea typeface="+mn-ea"/>
              </a:rPr>
              <a:t>단</a:t>
            </a:r>
            <a:r>
              <a:rPr lang="en-US" altLang="ko-KR" sz="2400" dirty="0">
                <a:latin typeface="+mn-ea"/>
                <a:ea typeface="+mn-ea"/>
              </a:rPr>
              <a:t>, σ</a:t>
            </a:r>
            <a:r>
              <a:rPr lang="ko-KR" altLang="en-US" sz="2400" dirty="0">
                <a:latin typeface="+mn-ea"/>
                <a:ea typeface="+mn-ea"/>
              </a:rPr>
              <a:t>는 </a:t>
            </a:r>
            <a:r>
              <a:rPr lang="en-US" altLang="ko-KR" sz="2400" dirty="0">
                <a:latin typeface="+mn-ea"/>
                <a:ea typeface="+mn-ea"/>
              </a:rPr>
              <a:t>3</a:t>
            </a:r>
            <a:r>
              <a:rPr lang="ko-KR" altLang="en-US" sz="2400" dirty="0">
                <a:latin typeface="+mn-ea"/>
                <a:ea typeface="+mn-ea"/>
              </a:rPr>
              <a:t>이라 가정한다</a:t>
            </a:r>
            <a:r>
              <a:rPr lang="en-US" altLang="ko-KR" sz="2400" dirty="0">
                <a:latin typeface="+mn-ea"/>
                <a:ea typeface="+mn-ea"/>
              </a:rPr>
              <a:t>.</a:t>
            </a: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id="{03F2776E-FD97-48E5-BE21-F475E57C4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4122" y="4869160"/>
            <a:ext cx="396024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F5F5F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latinLnBrk="1" hangingPunct="1">
              <a:spcBef>
                <a:spcPct val="0"/>
              </a:spcBef>
              <a:buFontTx/>
              <a:buNone/>
            </a:pPr>
            <a:r>
              <a:rPr kumimoji="1" lang="ko-KR" altLang="en-US" sz="2000" dirty="0">
                <a:solidFill>
                  <a:srgbClr val="FF3300"/>
                </a:solidFill>
                <a:latin typeface="+mn-ea"/>
                <a:ea typeface="+mn-ea"/>
              </a:rPr>
              <a:t>즉 </a:t>
            </a:r>
            <a:r>
              <a:rPr kumimoji="1" lang="en-US" altLang="ko-KR" sz="2000" dirty="0">
                <a:solidFill>
                  <a:srgbClr val="FF3300"/>
                </a:solidFill>
                <a:latin typeface="+mn-ea"/>
                <a:ea typeface="+mn-ea"/>
              </a:rPr>
              <a:t>35</a:t>
            </a:r>
            <a:r>
              <a:rPr kumimoji="1" lang="ko-KR" altLang="en-US" sz="2000" dirty="0">
                <a:solidFill>
                  <a:srgbClr val="FF3300"/>
                </a:solidFill>
                <a:latin typeface="+mn-ea"/>
                <a:ea typeface="+mn-ea"/>
              </a:rPr>
              <a:t>개 이상의 표본이 필요하다</a:t>
            </a:r>
            <a:r>
              <a:rPr kumimoji="1" lang="en-US" altLang="ko-KR" sz="2000" dirty="0">
                <a:solidFill>
                  <a:srgbClr val="FF3300"/>
                </a:solidFill>
                <a:latin typeface="+mn-ea"/>
                <a:ea typeface="+mn-ea"/>
              </a:rPr>
              <a:t>.</a:t>
            </a:r>
          </a:p>
        </p:txBody>
      </p:sp>
      <p:graphicFrame>
        <p:nvGraphicFramePr>
          <p:cNvPr id="37894" name="Object 6">
            <a:extLst>
              <a:ext uri="{FF2B5EF4-FFF2-40B4-BE49-F238E27FC236}">
                <a16:creationId xmlns:a16="http://schemas.microsoft.com/office/drawing/2014/main" id="{3C10898B-A142-4C2F-A50C-7849B797718E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49544537"/>
              </p:ext>
            </p:extLst>
          </p:nvPr>
        </p:nvGraphicFramePr>
        <p:xfrm>
          <a:off x="6805705" y="3429000"/>
          <a:ext cx="3610989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수식" r:id="rId6" imgW="1968480" imgH="431640" progId="Equation.3">
                  <p:embed/>
                </p:oleObj>
              </mc:Choice>
              <mc:Fallback>
                <p:oleObj name="수식" r:id="rId6" imgW="1968480" imgH="431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5705" y="3429000"/>
                        <a:ext cx="3610989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717</TotalTime>
  <Words>710</Words>
  <Application>Microsoft Office PowerPoint</Application>
  <PresentationFormat>와이드스크린</PresentationFormat>
  <Paragraphs>180</Paragraphs>
  <Slides>19</Slides>
  <Notes>2</Notes>
  <HiddenSlides>0</HiddenSlides>
  <MMClips>0</MMClips>
  <ScaleCrop>false</ScaleCrop>
  <HeadingPairs>
    <vt:vector size="8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2</vt:i4>
      </vt:variant>
      <vt:variant>
        <vt:lpstr>슬라이드 제목</vt:lpstr>
      </vt:variant>
      <vt:variant>
        <vt:i4>19</vt:i4>
      </vt:variant>
    </vt:vector>
  </HeadingPairs>
  <TitlesOfParts>
    <vt:vector size="27" baseType="lpstr">
      <vt:lpstr>굴림</vt:lpstr>
      <vt:lpstr>맑은 고딕</vt:lpstr>
      <vt:lpstr>휴먼모음T</vt:lpstr>
      <vt:lpstr>Arial</vt:lpstr>
      <vt:lpstr>Wingdings</vt:lpstr>
      <vt:lpstr>Office 테마</vt:lpstr>
      <vt:lpstr>Equation</vt:lpstr>
      <vt:lpstr>수식</vt:lpstr>
      <vt:lpstr>4장 표본선정과 오류</vt:lpstr>
      <vt:lpstr>Review&gt;  마케팅조사의 실행과정</vt:lpstr>
      <vt:lpstr> 전수조사와 표본조사</vt:lpstr>
      <vt:lpstr>모집단과 표본의 관계도</vt:lpstr>
      <vt:lpstr>PowerPoint 프레젠테이션</vt:lpstr>
      <vt:lpstr>PowerPoint 프레젠테이션</vt:lpstr>
      <vt:lpstr>PowerPoint 프레젠테이션</vt:lpstr>
      <vt:lpstr>PowerPoint 프레젠테이션</vt:lpstr>
      <vt:lpstr>예&gt; 표본오차에 따른 표본 수 결정</vt:lpstr>
      <vt:lpstr>Excel에서 CONFIDENCE.NORM 함수 이용</vt:lpstr>
      <vt:lpstr>PowerPoint 프레젠테이션</vt:lpstr>
      <vt:lpstr>확률표본추출법</vt:lpstr>
      <vt:lpstr>PowerPoint 프레젠테이션</vt:lpstr>
      <vt:lpstr>확률표본추출법(계속)</vt:lpstr>
      <vt:lpstr>PowerPoint 프레젠테이션</vt:lpstr>
      <vt:lpstr>표본추출법(계속)</vt:lpstr>
      <vt:lpstr>PowerPoint 프레젠테이션</vt:lpstr>
      <vt:lpstr> 비확률표본추출방법</vt:lpstr>
      <vt:lpstr>오류의 종류</vt:lpstr>
    </vt:vector>
  </TitlesOfParts>
  <Company>전주대학교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11장 표본추출방법</dc:title>
  <dc:creator>이 기 훈</dc:creator>
  <cp:lastModifiedBy>Admin</cp:lastModifiedBy>
  <cp:revision>39</cp:revision>
  <dcterms:created xsi:type="dcterms:W3CDTF">2000-09-25T09:20:20Z</dcterms:created>
  <dcterms:modified xsi:type="dcterms:W3CDTF">2023-10-31T07:49:46Z</dcterms:modified>
</cp:coreProperties>
</file>