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58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E9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96" y="36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5413008D-2FF3-4974-B2A0-964FF3651868}"/>
              </a:ext>
            </a:extLst>
          </p:cNvPr>
          <p:cNvSpPr/>
          <p:nvPr/>
        </p:nvSpPr>
        <p:spPr>
          <a:xfrm>
            <a:off x="9347200" y="152400"/>
            <a:ext cx="2641600" cy="65563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1" hangingPunct="1"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26A92B0A-4084-44E3-93D3-7627D38D8213}"/>
              </a:ext>
            </a:extLst>
          </p:cNvPr>
          <p:cNvSpPr/>
          <p:nvPr/>
        </p:nvSpPr>
        <p:spPr>
          <a:xfrm>
            <a:off x="203200" y="153988"/>
            <a:ext cx="89408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1" hangingPunct="1"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47200" y="2052960"/>
            <a:ext cx="2641600" cy="1828800"/>
          </a:xfrm>
        </p:spPr>
        <p:txBody>
          <a:bodyPr anchor="ctr"/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609600" y="2052960"/>
            <a:ext cx="84328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6" name="Date Placeholder 9">
            <a:extLst>
              <a:ext uri="{FF2B5EF4-FFF2-40B4-BE49-F238E27FC236}">
                <a16:creationId xmlns:a16="http://schemas.microsoft.com/office/drawing/2014/main" id="{B3237874-E890-4E20-ABFB-E3744ECD4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Slide Number Placeholder 10">
            <a:extLst>
              <a:ext uri="{FF2B5EF4-FFF2-40B4-BE49-F238E27FC236}">
                <a16:creationId xmlns:a16="http://schemas.microsoft.com/office/drawing/2014/main" id="{30A5E036-10CA-4938-9DF3-4BAD9500482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A63303F-4462-4BFC-9D9C-C02C3C8758C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8" name="Footer Placeholder 11">
            <a:extLst>
              <a:ext uri="{FF2B5EF4-FFF2-40B4-BE49-F238E27FC236}">
                <a16:creationId xmlns:a16="http://schemas.microsoft.com/office/drawing/2014/main" id="{111204B0-42DE-42A4-AF6B-9652FA844B8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266001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5BE4AA-1FBD-4655-88F5-596A97076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74B8D7-AFDF-4DB4-BCAA-1D1E8AA0D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D47303-79C9-4D24-8DD8-160740061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84BFC3-9EA0-473E-A764-8D5B7EC1E29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040835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62A6DD02-237A-4784-8CB9-63FC20B23AAA}"/>
              </a:ext>
            </a:extLst>
          </p:cNvPr>
          <p:cNvSpPr/>
          <p:nvPr/>
        </p:nvSpPr>
        <p:spPr>
          <a:xfrm>
            <a:off x="203200" y="147639"/>
            <a:ext cx="8940800" cy="655637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1" hangingPunct="1"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74DCD488-5F97-4E36-B405-B646D870BDD0}"/>
              </a:ext>
            </a:extLst>
          </p:cNvPr>
          <p:cNvSpPr/>
          <p:nvPr/>
        </p:nvSpPr>
        <p:spPr>
          <a:xfrm>
            <a:off x="9347200" y="147639"/>
            <a:ext cx="2607733" cy="65563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1" hangingPunct="1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50400" y="274639"/>
            <a:ext cx="22352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CF8D75F6-6748-45C0-94E2-994727B99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CF4D1940-9F53-44D3-9AC5-584AAE06C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24BBD4C-DDC1-4927-BBD2-4ADC5D8F7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0BA77FB1-8F94-4734-B7E1-AE5D777E6DD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739524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0C35D1-F82E-4C40-BD07-521AFBC1A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635957-327F-4D7C-A542-9A1E72D9B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7C953B-0498-4FC8-ABF2-2F4FE708A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9E39B4-40FD-4956-B136-B81469B3DDD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885069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E24B96DB-CAB4-4E24-8FB0-C258A19AF596}"/>
              </a:ext>
            </a:extLst>
          </p:cNvPr>
          <p:cNvSpPr/>
          <p:nvPr/>
        </p:nvSpPr>
        <p:spPr>
          <a:xfrm>
            <a:off x="9347200" y="152400"/>
            <a:ext cx="2641600" cy="65563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1" hangingPunct="1"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8015CBD0-BA74-488F-AF1A-BD3C03159830}"/>
              </a:ext>
            </a:extLst>
          </p:cNvPr>
          <p:cNvSpPr/>
          <p:nvPr/>
        </p:nvSpPr>
        <p:spPr>
          <a:xfrm>
            <a:off x="203200" y="153988"/>
            <a:ext cx="89408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1" hangingPunct="1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0400" y="2892277"/>
            <a:ext cx="21336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508000" y="2892277"/>
            <a:ext cx="84328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6" name="Date Placeholder 8">
            <a:extLst>
              <a:ext uri="{FF2B5EF4-FFF2-40B4-BE49-F238E27FC236}">
                <a16:creationId xmlns:a16="http://schemas.microsoft.com/office/drawing/2014/main" id="{5D360A72-6B72-42CC-993A-D8A236B49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Slide Number Placeholder 9">
            <a:extLst>
              <a:ext uri="{FF2B5EF4-FFF2-40B4-BE49-F238E27FC236}">
                <a16:creationId xmlns:a16="http://schemas.microsoft.com/office/drawing/2014/main" id="{65F5CDAD-99E0-4212-9C7D-E7CFDFECD1E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3991FA11-3ECC-45A2-A052-AB8F5F5C57C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8" name="Footer Placeholder 10">
            <a:extLst>
              <a:ext uri="{FF2B5EF4-FFF2-40B4-BE49-F238E27FC236}">
                <a16:creationId xmlns:a16="http://schemas.microsoft.com/office/drawing/2014/main" id="{AFCB824E-3018-4C6F-892F-DA3CB726042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6165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19072"/>
            <a:ext cx="53848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072"/>
            <a:ext cx="53848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4593B02-CDB1-448A-830C-8EAE4B31C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EFE8DA-04DA-49B7-BD83-6D607BA56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A3DA8E5-489C-41E5-8D03-60506D3D7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80075-F04B-42B2-9DC6-D0D7207B426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722293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22438"/>
            <a:ext cx="5386917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386917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722438"/>
            <a:ext cx="5389033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38400"/>
            <a:ext cx="5389033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634F2FE-120A-4AAA-9DE7-D6D77EB8B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9D81A8F-D714-4698-9722-97DE35E66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F4ED3CD-2BDF-483C-A488-778BFF687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EBD5D1-2705-48D5-ACBD-104185D8B0E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59973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03C39EE-1FE3-482D-9A11-797318506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30BD313-B3DE-4E5C-8F2F-BA8F84AAC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06C9446-33A5-4D60-808B-DC9A74E80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10849A-05D0-4ADC-993E-D5305036572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594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01972E1-0978-4E07-B890-3B2398304064}"/>
              </a:ext>
            </a:extLst>
          </p:cNvPr>
          <p:cNvSpPr/>
          <p:nvPr/>
        </p:nvSpPr>
        <p:spPr>
          <a:xfrm>
            <a:off x="203201" y="150814"/>
            <a:ext cx="11775017" cy="655637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1" hangingPunct="1">
              <a:defRPr/>
            </a:pPr>
            <a:endParaRPr lang="en-US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CF9DF4CD-F194-4B85-AE70-889179797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B6EAE656-4399-4389-9449-EDFE02297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9585941C-BBE6-4233-8D57-B5E168A0E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5983D-A991-4876-8E2C-8EBAA853EC9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887456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>
            <a:extLst>
              <a:ext uri="{FF2B5EF4-FFF2-40B4-BE49-F238E27FC236}">
                <a16:creationId xmlns:a16="http://schemas.microsoft.com/office/drawing/2014/main" id="{84059758-50B2-4926-862A-F5D8847AA50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1" hangingPunct="1"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8400D1BD-C7F1-43A2-8AB5-AB1BC12BF11C}"/>
              </a:ext>
            </a:extLst>
          </p:cNvPr>
          <p:cNvSpPr/>
          <p:nvPr/>
        </p:nvSpPr>
        <p:spPr>
          <a:xfrm>
            <a:off x="9347200" y="150814"/>
            <a:ext cx="2641600" cy="65563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1" hangingPunct="1">
              <a:defRPr/>
            </a:pPr>
            <a:endParaRPr lang="en-US"/>
          </a:p>
        </p:txBody>
      </p:sp>
      <p:sp useBgFill="1">
        <p:nvSpPr>
          <p:cNvPr id="7" name="Rectangle 8">
            <a:extLst>
              <a:ext uri="{FF2B5EF4-FFF2-40B4-BE49-F238E27FC236}">
                <a16:creationId xmlns:a16="http://schemas.microsoft.com/office/drawing/2014/main" id="{75E373B5-6568-46F2-8B2B-BB16E34D3455}"/>
              </a:ext>
            </a:extLst>
          </p:cNvPr>
          <p:cNvSpPr/>
          <p:nvPr/>
        </p:nvSpPr>
        <p:spPr>
          <a:xfrm>
            <a:off x="203200" y="152400"/>
            <a:ext cx="89408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1" hangingPunct="1"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800" y="304801"/>
            <a:ext cx="7823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46336" y="2130552"/>
            <a:ext cx="2231136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9546336" y="457200"/>
            <a:ext cx="2234213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F4A32506-A439-4990-914A-175308B32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FF40558B-4D59-460B-B665-A6F9D0D58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B79F7B97-9B38-4A89-BD60-DC5547A00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D645AEB-B689-44AC-B336-A528D903315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232148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E504029-D97A-40D4-A268-FB646A4616D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1" hangingPunct="1">
              <a:defRPr/>
            </a:pPr>
            <a:endParaRPr lang="en-US"/>
          </a:p>
        </p:txBody>
      </p:sp>
      <p:sp useBgFill="1">
        <p:nvSpPr>
          <p:cNvPr id="6" name="Rectangle 8">
            <a:extLst>
              <a:ext uri="{FF2B5EF4-FFF2-40B4-BE49-F238E27FC236}">
                <a16:creationId xmlns:a16="http://schemas.microsoft.com/office/drawing/2014/main" id="{92138F0E-8132-45C9-A1A9-79C5E55B6CB6}"/>
              </a:ext>
            </a:extLst>
          </p:cNvPr>
          <p:cNvSpPr/>
          <p:nvPr/>
        </p:nvSpPr>
        <p:spPr>
          <a:xfrm>
            <a:off x="9347200" y="150814"/>
            <a:ext cx="2641600" cy="65563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1" hangingPunct="1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3200" y="152400"/>
            <a:ext cx="89408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ko-KR" altLang="en-US" noProof="0"/>
              <a:t>그림을 추가하려면 아이콘을 클릭하십시오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50400" y="2133600"/>
            <a:ext cx="22352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550400" y="460248"/>
            <a:ext cx="22352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F5A74612-2601-43CB-9C12-4232374F1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CF7B3ED7-750C-4279-9F3E-691D93185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7229498A-1BF4-4C84-97FC-44556BA28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FCED2D-5CAE-4683-ABD7-8F8CE1037A0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947699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AFB75F-1FC4-4912-8D7A-491B6E84D379}"/>
              </a:ext>
            </a:extLst>
          </p:cNvPr>
          <p:cNvSpPr/>
          <p:nvPr/>
        </p:nvSpPr>
        <p:spPr>
          <a:xfrm>
            <a:off x="203201" y="1635125"/>
            <a:ext cx="11775017" cy="504507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1" hangingPunct="1">
              <a:defRPr/>
            </a:pP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DF88DEA-F9C2-4B7F-899E-CE85FB339209}"/>
              </a:ext>
            </a:extLst>
          </p:cNvPr>
          <p:cNvSpPr/>
          <p:nvPr/>
        </p:nvSpPr>
        <p:spPr>
          <a:xfrm>
            <a:off x="203200" y="152400"/>
            <a:ext cx="11751733" cy="1346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1" hangingPunct="1">
              <a:defRPr/>
            </a:pPr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B10C28-2B4F-4786-9601-D3D318342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355600"/>
            <a:ext cx="11176000" cy="1054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6452A0-FADF-4C20-9E50-9E658F4428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8000" y="1719263"/>
            <a:ext cx="11209867" cy="4406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D630D9-995B-4058-ACC1-3928394B58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8448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1" hangingPunct="1">
              <a:defRPr sz="1100">
                <a:solidFill>
                  <a:schemeClr val="tx2"/>
                </a:solidFill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E6EB08-026E-4CF6-95FD-2E1ABD01A3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64000" y="6356350"/>
            <a:ext cx="44704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1" hangingPunct="1">
              <a:defRPr sz="1100">
                <a:solidFill>
                  <a:schemeClr val="tx2"/>
                </a:solidFill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C51DC0-24DE-4D89-813F-2B0BE4C276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79151" y="6354764"/>
            <a:ext cx="776816" cy="274637"/>
          </a:xfrm>
          <a:prstGeom prst="rect">
            <a:avLst/>
          </a:prstGeom>
          <a:ln w="19050"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latinLnBrk="1" hangingPunct="1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F6B30BC-E2D1-4909-8370-72C2F3DCD26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9" r:id="rId2"/>
    <p:sldLayoutId id="2147483735" r:id="rId3"/>
    <p:sldLayoutId id="2147483730" r:id="rId4"/>
    <p:sldLayoutId id="2147483731" r:id="rId5"/>
    <p:sldLayoutId id="2147483732" r:id="rId6"/>
    <p:sldLayoutId id="2147483736" r:id="rId7"/>
    <p:sldLayoutId id="2147483737" r:id="rId8"/>
    <p:sldLayoutId id="2147483738" r:id="rId9"/>
    <p:sldLayoutId id="2147483733" r:id="rId10"/>
    <p:sldLayoutId id="214748373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3200" kern="1200" cap="all" spc="200">
          <a:solidFill>
            <a:schemeClr val="bg1"/>
          </a:solidFill>
          <a:latin typeface="+mj-lt"/>
          <a:ea typeface="나눔고딕 ExtraBold" panose="020D0904000000000000" pitchFamily="50" charset="-127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anose="020B0603020102020204" pitchFamily="34" charset="0"/>
          <a:ea typeface="HY견고딕" panose="02030600000101010101" pitchFamily="18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anose="020B0603020102020204" pitchFamily="34" charset="0"/>
          <a:ea typeface="HY견고딕" panose="02030600000101010101" pitchFamily="18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anose="020B0603020102020204" pitchFamily="34" charset="0"/>
          <a:ea typeface="HY견고딕" panose="02030600000101010101" pitchFamily="18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anose="020B0603020102020204" pitchFamily="34" charset="0"/>
          <a:ea typeface="HY견고딕" panose="02030600000101010101" pitchFamily="18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anose="020B0603020102020204" pitchFamily="34" charset="0"/>
          <a:ea typeface="HY견고딕" panose="02030600000101010101" pitchFamily="18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anose="020B0603020102020204" pitchFamily="34" charset="0"/>
          <a:ea typeface="HY견고딕" panose="02030600000101010101" pitchFamily="18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anose="020B0603020102020204" pitchFamily="34" charset="0"/>
          <a:ea typeface="HY견고딕" panose="02030600000101010101" pitchFamily="18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anose="020B0603020102020204" pitchFamily="34" charset="0"/>
          <a:ea typeface="HY견고딕" panose="02030600000101010101" pitchFamily="18" charset="-127"/>
        </a:defRPr>
      </a:lvl9pPr>
    </p:titleStyle>
    <p:bodyStyle>
      <a:lvl1pPr marL="27305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"/>
        <a:defRPr sz="2000" kern="1200" spc="150">
          <a:solidFill>
            <a:schemeClr val="tx2"/>
          </a:solidFill>
          <a:latin typeface="+mn-lt"/>
          <a:ea typeface="나눔고딕 ExtraBold" panose="020D0904000000000000" pitchFamily="50" charset="-127"/>
          <a:cs typeface="+mn-cs"/>
        </a:defRPr>
      </a:lvl1pPr>
      <a:lvl2pPr marL="547688" indent="-182563" algn="l" rtl="0" eaLnBrk="0" fontAlgn="base" latinLnBrk="1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kern="1200" spc="100">
          <a:solidFill>
            <a:schemeClr val="tx2"/>
          </a:solidFill>
          <a:latin typeface="+mn-lt"/>
          <a:ea typeface="나눔고딕 ExtraBold" panose="020D0904000000000000" pitchFamily="50" charset="-127"/>
          <a:cs typeface="+mn-cs"/>
        </a:defRPr>
      </a:lvl2pPr>
      <a:lvl3pPr marL="822325" indent="-182563" algn="l" rtl="0" eaLnBrk="0" fontAlgn="base" latinLnBrk="1" hangingPunct="0">
        <a:spcBef>
          <a:spcPct val="20000"/>
        </a:spcBef>
        <a:spcAft>
          <a:spcPct val="0"/>
        </a:spcAft>
        <a:buClr>
          <a:srgbClr val="928B70"/>
        </a:buClr>
        <a:buFont typeface="Wingdings" panose="05000000000000000000" pitchFamily="2" charset="2"/>
        <a:buChar char="§"/>
        <a:defRPr sz="1600" kern="1200" spc="100">
          <a:solidFill>
            <a:schemeClr val="tx2"/>
          </a:solidFill>
          <a:latin typeface="+mn-lt"/>
          <a:ea typeface="나눔고딕 ExtraBold" panose="020D0904000000000000" pitchFamily="50" charset="-127"/>
          <a:cs typeface="+mn-cs"/>
        </a:defRPr>
      </a:lvl3pPr>
      <a:lvl4pPr marL="1096963" indent="-182563" algn="l" rtl="0" eaLnBrk="0" fontAlgn="base" latinLnBrk="1" hangingPunct="0">
        <a:spcBef>
          <a:spcPct val="20000"/>
        </a:spcBef>
        <a:spcAft>
          <a:spcPct val="0"/>
        </a:spcAft>
        <a:buClr>
          <a:srgbClr val="87706B"/>
        </a:buClr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나눔고딕 ExtraBold" panose="020D0904000000000000" pitchFamily="50" charset="-127"/>
          <a:cs typeface="+mn-cs"/>
        </a:defRPr>
      </a:lvl4pPr>
      <a:lvl5pPr marL="1279525" indent="-182563" algn="l" rtl="0" eaLnBrk="0" fontAlgn="base" latinLnBrk="1" hangingPunct="0">
        <a:spcBef>
          <a:spcPct val="20000"/>
        </a:spcBef>
        <a:spcAft>
          <a:spcPct val="0"/>
        </a:spcAft>
        <a:buClr>
          <a:srgbClr val="6F777D"/>
        </a:buClr>
        <a:buFont typeface="Wingdings" panose="05000000000000000000" pitchFamily="2" charset="2"/>
        <a:buChar char="§"/>
        <a:defRPr sz="1300" kern="1200" spc="100">
          <a:solidFill>
            <a:schemeClr val="tx2"/>
          </a:solidFill>
          <a:latin typeface="+mn-lt"/>
          <a:ea typeface="나눔고딕 ExtraBold" panose="020D0904000000000000" pitchFamily="50" charset="-127"/>
          <a:cs typeface="+mn-cs"/>
        </a:defRPr>
      </a:lvl5pPr>
      <a:lvl6pPr marL="1554480" indent="-182880" algn="l" defTabSz="914400" rtl="0" eaLnBrk="1" latinLnBrk="1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1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1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1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5915F4E5-4AAF-4254-A202-3F5294556A7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480376" y="2081110"/>
            <a:ext cx="1981200" cy="1828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ko-KR" altLang="en-US" dirty="0"/>
              <a:t>키워드 </a:t>
            </a:r>
          </a:p>
          <a:p>
            <a:pPr marL="344488" lvl="1" algn="l" eaLnBrk="1" fontAlgn="auto" hangingPunct="1">
              <a:spcAft>
                <a:spcPts val="0"/>
              </a:spcAft>
              <a:defRPr/>
            </a:pPr>
            <a:r>
              <a:rPr lang="ko-KR" altLang="en-US" dirty="0">
                <a:solidFill>
                  <a:schemeClr val="bg2">
                    <a:lumMod val="20000"/>
                    <a:lumOff val="80000"/>
                  </a:schemeClr>
                </a:solidFill>
              </a:rPr>
              <a:t>조사보고서</a:t>
            </a:r>
          </a:p>
          <a:p>
            <a:pPr marL="344488" lvl="1" algn="l" eaLnBrk="1" fontAlgn="auto" hangingPunct="1">
              <a:spcAft>
                <a:spcPts val="0"/>
              </a:spcAft>
              <a:defRPr/>
            </a:pPr>
            <a:r>
              <a:rPr lang="ko-KR" altLang="en-US" dirty="0">
                <a:solidFill>
                  <a:schemeClr val="bg2">
                    <a:lumMod val="20000"/>
                    <a:lumOff val="80000"/>
                  </a:schemeClr>
                </a:solidFill>
              </a:rPr>
              <a:t>완벽성</a:t>
            </a:r>
            <a:r>
              <a:rPr lang="en-US" altLang="ko-KR" dirty="0">
                <a:solidFill>
                  <a:schemeClr val="bg2">
                    <a:lumMod val="20000"/>
                    <a:lumOff val="80000"/>
                  </a:schemeClr>
                </a:solidFill>
              </a:rPr>
              <a:t>, </a:t>
            </a:r>
          </a:p>
          <a:p>
            <a:pPr marL="344488" lvl="1" algn="l" eaLnBrk="1" fontAlgn="auto" hangingPunct="1">
              <a:spcAft>
                <a:spcPts val="0"/>
              </a:spcAft>
              <a:defRPr/>
            </a:pPr>
            <a:r>
              <a:rPr lang="ko-KR" altLang="en-US" dirty="0">
                <a:solidFill>
                  <a:schemeClr val="bg2">
                    <a:lumMod val="20000"/>
                    <a:lumOff val="80000"/>
                  </a:schemeClr>
                </a:solidFill>
              </a:rPr>
              <a:t>명확성</a:t>
            </a:r>
            <a:r>
              <a:rPr lang="en-US" altLang="ko-KR" dirty="0">
                <a:solidFill>
                  <a:schemeClr val="bg2">
                    <a:lumMod val="20000"/>
                    <a:lumOff val="80000"/>
                  </a:schemeClr>
                </a:solidFill>
              </a:rPr>
              <a:t>, </a:t>
            </a:r>
          </a:p>
          <a:p>
            <a:pPr marL="344488" lvl="1" algn="l" eaLnBrk="1" fontAlgn="auto" hangingPunct="1">
              <a:spcAft>
                <a:spcPts val="0"/>
              </a:spcAft>
              <a:defRPr/>
            </a:pPr>
            <a:r>
              <a:rPr lang="ko-KR" altLang="en-US" dirty="0">
                <a:solidFill>
                  <a:schemeClr val="bg2">
                    <a:lumMod val="20000"/>
                    <a:lumOff val="80000"/>
                  </a:schemeClr>
                </a:solidFill>
              </a:rPr>
              <a:t>간결성</a:t>
            </a:r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1FD4CD11-60A6-4C3E-A2E1-38518F457A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052638"/>
            <a:ext cx="6324600" cy="1828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ko-KR" altLang="en-US"/>
              <a:t>보고서 작성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>
            <a:extLst>
              <a:ext uri="{FF2B5EF4-FFF2-40B4-BE49-F238E27FC236}">
                <a16:creationId xmlns:a16="http://schemas.microsoft.com/office/drawing/2014/main" id="{404B8D10-830A-4AD4-83D4-9A82F9A2CC9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74320" eaLnBrk="1" fontAlgn="auto" hangingPunct="1">
              <a:spcAft>
                <a:spcPts val="0"/>
              </a:spcAft>
              <a:defRPr/>
            </a:pPr>
            <a:r>
              <a:rPr lang="ko-KR" altLang="en-US" sz="2400" dirty="0"/>
              <a:t>설문지</a:t>
            </a:r>
          </a:p>
          <a:p>
            <a:pPr marL="274320" eaLnBrk="1" fontAlgn="auto" hangingPunct="1">
              <a:spcAft>
                <a:spcPts val="0"/>
              </a:spcAft>
              <a:defRPr/>
            </a:pPr>
            <a:r>
              <a:rPr lang="ko-KR" altLang="en-US" sz="2400" dirty="0"/>
              <a:t>표와 도표</a:t>
            </a:r>
          </a:p>
          <a:p>
            <a:pPr marL="548640" lvl="1" indent="-182880" eaLnBrk="1" fontAlgn="auto" hangingPunct="1">
              <a:spcAft>
                <a:spcPts val="0"/>
              </a:spcAft>
              <a:defRPr/>
            </a:pPr>
            <a:r>
              <a:rPr lang="ko-KR" altLang="en-US" sz="2000" dirty="0"/>
              <a:t>본문에 포함되지 않았으나 결론추출에 활용된 표</a:t>
            </a:r>
          </a:p>
          <a:p>
            <a:pPr marL="274320" eaLnBrk="1" fontAlgn="auto" hangingPunct="1">
              <a:spcAft>
                <a:spcPts val="0"/>
              </a:spcAft>
              <a:defRPr/>
            </a:pPr>
            <a:endParaRPr lang="en-US" altLang="ko-KR" sz="2400" dirty="0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794F7309-D2FB-4592-BF6E-090A840FB1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ko-KR"/>
              <a:t>4. </a:t>
            </a:r>
            <a:r>
              <a:rPr lang="ko-KR" altLang="en-US"/>
              <a:t>부록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>
            <a:extLst>
              <a:ext uri="{FF2B5EF4-FFF2-40B4-BE49-F238E27FC236}">
                <a16:creationId xmlns:a16="http://schemas.microsoft.com/office/drawing/2014/main" id="{85E253C0-2B50-4F07-8C31-C04D404ABC0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74320" eaLnBrk="1" fontAlgn="auto" hangingPunct="1">
              <a:spcAft>
                <a:spcPts val="0"/>
              </a:spcAft>
              <a:defRPr/>
            </a:pPr>
            <a:r>
              <a:rPr lang="ko-KR" altLang="en-US" sz="2400" dirty="0"/>
              <a:t>준비 철저</a:t>
            </a:r>
          </a:p>
          <a:p>
            <a:pPr marL="274320" eaLnBrk="1" fontAlgn="auto" hangingPunct="1">
              <a:spcAft>
                <a:spcPts val="0"/>
              </a:spcAft>
              <a:defRPr/>
            </a:pPr>
            <a:r>
              <a:rPr lang="ko-KR" altLang="en-US" sz="2400" dirty="0"/>
              <a:t>참석자의 마케팅 지식수준에 맞춤</a:t>
            </a:r>
          </a:p>
          <a:p>
            <a:pPr marL="274320" eaLnBrk="1" fontAlgn="auto" hangingPunct="1">
              <a:spcAft>
                <a:spcPts val="0"/>
              </a:spcAft>
              <a:defRPr/>
            </a:pPr>
            <a:r>
              <a:rPr lang="ko-KR" altLang="en-US" sz="2400" dirty="0"/>
              <a:t>사전 점검</a:t>
            </a:r>
          </a:p>
          <a:p>
            <a:pPr marL="274320" eaLnBrk="1" fontAlgn="auto" hangingPunct="1">
              <a:spcAft>
                <a:spcPts val="0"/>
              </a:spcAft>
              <a:defRPr/>
            </a:pPr>
            <a:r>
              <a:rPr lang="ko-KR" altLang="en-US" sz="2400" dirty="0"/>
              <a:t>주의집중</a:t>
            </a:r>
          </a:p>
          <a:p>
            <a:pPr marL="548640" lvl="1" indent="-182880" eaLnBrk="1" fontAlgn="auto" hangingPunct="1">
              <a:spcAft>
                <a:spcPts val="0"/>
              </a:spcAft>
              <a:defRPr/>
            </a:pPr>
            <a:r>
              <a:rPr lang="ko-KR" altLang="en-US" sz="2000" dirty="0"/>
              <a:t>발표물의 글자크기</a:t>
            </a:r>
          </a:p>
          <a:p>
            <a:pPr marL="548640" lvl="1" indent="-182880" eaLnBrk="1" fontAlgn="auto" hangingPunct="1">
              <a:spcAft>
                <a:spcPts val="0"/>
              </a:spcAft>
              <a:defRPr/>
            </a:pPr>
            <a:r>
              <a:rPr lang="ko-KR" altLang="en-US" sz="2000" dirty="0"/>
              <a:t>레이아웃</a:t>
            </a:r>
          </a:p>
          <a:p>
            <a:pPr marL="274320" eaLnBrk="1" fontAlgn="auto" hangingPunct="1">
              <a:spcAft>
                <a:spcPts val="0"/>
              </a:spcAft>
              <a:defRPr/>
            </a:pPr>
            <a:r>
              <a:rPr lang="ko-KR" altLang="en-US" sz="2400" dirty="0"/>
              <a:t>발표자료 외에 참고자료 배포는 금물</a:t>
            </a:r>
          </a:p>
          <a:p>
            <a:pPr marL="274320" eaLnBrk="1" fontAlgn="auto" hangingPunct="1">
              <a:spcAft>
                <a:spcPts val="0"/>
              </a:spcAft>
              <a:defRPr/>
            </a:pPr>
            <a:r>
              <a:rPr lang="ko-KR" altLang="en-US" sz="2400" dirty="0"/>
              <a:t>단정한 외모와 신뢰감을 주는 태도 필요</a:t>
            </a:r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C4C0ED0C-9FEF-4439-A142-3B324111EE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ko-KR" altLang="en-US"/>
              <a:t>프레젠테이션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>
            <a:extLst>
              <a:ext uri="{FF2B5EF4-FFF2-40B4-BE49-F238E27FC236}">
                <a16:creationId xmlns:a16="http://schemas.microsoft.com/office/drawing/2014/main" id="{D970172D-2093-4AC5-A584-0D51FF1D1D0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74320" eaLnBrk="1" fontAlgn="auto" hangingPunct="1">
              <a:spcAft>
                <a:spcPts val="0"/>
              </a:spcAft>
              <a:defRPr/>
            </a:pPr>
            <a:r>
              <a:rPr lang="ko-KR" altLang="en-US" sz="2400" dirty="0"/>
              <a:t>의뢰회사에 불리한 자료는 감춘다</a:t>
            </a:r>
            <a:r>
              <a:rPr lang="en-US" altLang="ko-KR" sz="2400" dirty="0"/>
              <a:t>?</a:t>
            </a:r>
          </a:p>
          <a:p>
            <a:pPr marL="274320" eaLnBrk="1" fontAlgn="auto" hangingPunct="1">
              <a:spcAft>
                <a:spcPts val="0"/>
              </a:spcAft>
              <a:defRPr/>
            </a:pPr>
            <a:r>
              <a:rPr lang="ko-KR" altLang="en-US" sz="2400" dirty="0"/>
              <a:t>원하는 결과가 나오도록 조사방법의 선택</a:t>
            </a:r>
            <a:r>
              <a:rPr lang="en-US" altLang="ko-KR" sz="2400" dirty="0"/>
              <a:t>?</a:t>
            </a:r>
          </a:p>
          <a:p>
            <a:pPr marL="548640" lvl="1" indent="-182880" eaLnBrk="1" fontAlgn="auto" hangingPunct="1">
              <a:spcAft>
                <a:spcPts val="0"/>
              </a:spcAft>
              <a:defRPr/>
            </a:pPr>
            <a:r>
              <a:rPr lang="ko-KR" altLang="en-US" sz="2000" dirty="0"/>
              <a:t>통계학의 기교가 필요</a:t>
            </a:r>
            <a:r>
              <a:rPr lang="en-US" altLang="ko-KR" sz="2000" dirty="0"/>
              <a:t>. (never mind)</a:t>
            </a:r>
          </a:p>
          <a:p>
            <a:pPr marL="274320" eaLnBrk="1" fontAlgn="auto" hangingPunct="1">
              <a:spcAft>
                <a:spcPts val="0"/>
              </a:spcAft>
              <a:defRPr/>
            </a:pPr>
            <a:r>
              <a:rPr lang="ko-KR" altLang="en-US" sz="2400" dirty="0"/>
              <a:t>개인적인 응답은 비공개</a:t>
            </a:r>
          </a:p>
          <a:p>
            <a:pPr marL="548640" lvl="1" indent="-182880" eaLnBrk="1" fontAlgn="auto" hangingPunct="1">
              <a:spcAft>
                <a:spcPts val="0"/>
              </a:spcAft>
              <a:defRPr/>
            </a:pPr>
            <a:r>
              <a:rPr lang="ko-KR" altLang="en-US" sz="2000" dirty="0"/>
              <a:t>통계법 </a:t>
            </a:r>
            <a:r>
              <a:rPr lang="en-US" altLang="ko-KR" sz="2000" dirty="0"/>
              <a:t>8</a:t>
            </a:r>
            <a:r>
              <a:rPr lang="ko-KR" altLang="en-US" sz="2000" dirty="0"/>
              <a:t>조 및 </a:t>
            </a:r>
            <a:r>
              <a:rPr lang="en-US" altLang="ko-KR" sz="2000" dirty="0"/>
              <a:t>9</a:t>
            </a:r>
            <a:r>
              <a:rPr lang="ko-KR" altLang="en-US" sz="2000" dirty="0"/>
              <a:t>조</a:t>
            </a:r>
          </a:p>
          <a:p>
            <a:pPr marL="274320" eaLnBrk="1" fontAlgn="auto" hangingPunct="1">
              <a:spcAft>
                <a:spcPts val="0"/>
              </a:spcAft>
              <a:defRPr/>
            </a:pPr>
            <a:r>
              <a:rPr lang="ko-KR" altLang="en-US" sz="2400" dirty="0"/>
              <a:t>혹시 경쟁업체의 조사를 모두 맡지는 않았나</a:t>
            </a:r>
          </a:p>
          <a:p>
            <a:pPr marL="548640" lvl="1" indent="-182880" eaLnBrk="1" fontAlgn="auto" hangingPunct="1">
              <a:spcAft>
                <a:spcPts val="0"/>
              </a:spcAft>
              <a:defRPr/>
            </a:pPr>
            <a:r>
              <a:rPr lang="ko-KR" altLang="en-US" sz="2000" dirty="0"/>
              <a:t>과거 의뢰기업의 자료를 활용할 것인가</a:t>
            </a:r>
          </a:p>
          <a:p>
            <a:pPr marL="274320" eaLnBrk="1" fontAlgn="auto" hangingPunct="1">
              <a:spcAft>
                <a:spcPts val="0"/>
              </a:spcAft>
              <a:defRPr/>
            </a:pPr>
            <a:r>
              <a:rPr lang="ko-KR" altLang="en-US" sz="2400" dirty="0"/>
              <a:t>의뢰기업의 익명성</a:t>
            </a:r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DCEF50A3-38B4-4EFA-8F3C-E1D608F9BE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ko-KR" altLang="en-US"/>
              <a:t>보고서 작성의 윤리</a:t>
            </a:r>
            <a:r>
              <a:rPr lang="en-US" altLang="ko-KR"/>
              <a:t>(Ethics)</a:t>
            </a:r>
          </a:p>
        </p:txBody>
      </p:sp>
      <p:pic>
        <p:nvPicPr>
          <p:cNvPr id="4100" name="Picture 4" descr="윤리경영 / 기업윤리 / 윤리경영이란 / 현대글로비스">
            <a:extLst>
              <a:ext uri="{FF2B5EF4-FFF2-40B4-BE49-F238E27FC236}">
                <a16:creationId xmlns:a16="http://schemas.microsoft.com/office/drawing/2014/main" id="{FF1CC221-19A4-4AAE-92D6-1F8C1BB0E3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032" y="4509120"/>
            <a:ext cx="5143429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>
            <a:extLst>
              <a:ext uri="{FF2B5EF4-FFF2-40B4-BE49-F238E27FC236}">
                <a16:creationId xmlns:a16="http://schemas.microsoft.com/office/drawing/2014/main" id="{65AF13EB-2B90-4871-BDB9-C8883EA772B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74320"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ko-KR" altLang="en-US" sz="2800" dirty="0" err="1"/>
              <a:t>조사자와</a:t>
            </a:r>
            <a:r>
              <a:rPr lang="ko-KR" altLang="en-US" sz="2800" dirty="0"/>
              <a:t> 의뢰자의 커뮤니케이션</a:t>
            </a:r>
          </a:p>
          <a:p>
            <a:pPr marL="548640" lvl="1" indent="-182880"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ko-KR" altLang="en-US" sz="2400" dirty="0"/>
              <a:t>조사자 </a:t>
            </a:r>
            <a:r>
              <a:rPr lang="en-US" altLang="ko-KR" sz="2400" dirty="0"/>
              <a:t>: </a:t>
            </a:r>
            <a:r>
              <a:rPr lang="ko-KR" altLang="en-US" sz="2400" dirty="0"/>
              <a:t>마케팅 의사결정자에게 정보제공</a:t>
            </a:r>
          </a:p>
          <a:p>
            <a:pPr marL="822960" lvl="2" indent="-182880" eaLnBrk="1" fontAlgn="auto" hangingPunct="1">
              <a:lnSpc>
                <a:spcPct val="110000"/>
              </a:lnSpc>
              <a:spcAft>
                <a:spcPts val="0"/>
              </a:spcAft>
              <a:buClr>
                <a:schemeClr val="accent3"/>
              </a:buClr>
              <a:defRPr/>
            </a:pPr>
            <a:r>
              <a:rPr lang="ko-KR" altLang="en-US" sz="2000" dirty="0"/>
              <a:t>분석결과와 대안제시</a:t>
            </a:r>
          </a:p>
          <a:p>
            <a:pPr marL="822960" lvl="2" indent="-182880" eaLnBrk="1" fontAlgn="auto" hangingPunct="1">
              <a:lnSpc>
                <a:spcPct val="110000"/>
              </a:lnSpc>
              <a:spcAft>
                <a:spcPts val="0"/>
              </a:spcAft>
              <a:buClr>
                <a:schemeClr val="accent3"/>
              </a:buClr>
              <a:defRPr/>
            </a:pPr>
            <a:r>
              <a:rPr lang="ko-KR" altLang="en-US" sz="2000" dirty="0"/>
              <a:t>조사의 타당성 설명</a:t>
            </a:r>
          </a:p>
          <a:p>
            <a:pPr marL="548640" lvl="1" indent="-182880"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ko-KR" altLang="en-US" sz="2400" dirty="0"/>
              <a:t>의뢰인 </a:t>
            </a:r>
            <a:r>
              <a:rPr lang="en-US" altLang="ko-KR" sz="2400" dirty="0"/>
              <a:t>: </a:t>
            </a:r>
            <a:r>
              <a:rPr lang="ko-KR" altLang="en-US" sz="2400" dirty="0"/>
              <a:t>조사의 결과를 평가</a:t>
            </a:r>
          </a:p>
          <a:p>
            <a:pPr marL="822960" lvl="2" indent="-182880" eaLnBrk="1" fontAlgn="auto" hangingPunct="1">
              <a:lnSpc>
                <a:spcPct val="110000"/>
              </a:lnSpc>
              <a:spcAft>
                <a:spcPts val="0"/>
              </a:spcAft>
              <a:buClr>
                <a:schemeClr val="accent3"/>
              </a:buClr>
              <a:defRPr/>
            </a:pPr>
            <a:r>
              <a:rPr lang="ko-KR" altLang="en-US" sz="2000" dirty="0"/>
              <a:t>자신의 목적에 맞게 수행되었는가</a:t>
            </a:r>
          </a:p>
          <a:p>
            <a:pPr marL="822960" lvl="2" indent="-182880" eaLnBrk="1" fontAlgn="auto" hangingPunct="1">
              <a:lnSpc>
                <a:spcPct val="110000"/>
              </a:lnSpc>
              <a:spcAft>
                <a:spcPts val="0"/>
              </a:spcAft>
              <a:buClr>
                <a:schemeClr val="accent3"/>
              </a:buClr>
              <a:defRPr/>
            </a:pPr>
            <a:r>
              <a:rPr lang="ko-KR" altLang="en-US" sz="2000" dirty="0"/>
              <a:t>조사계획서대로 진행되었는가</a:t>
            </a:r>
          </a:p>
          <a:p>
            <a:pPr marL="822960" lvl="2" indent="-182880" eaLnBrk="1" fontAlgn="auto" hangingPunct="1">
              <a:lnSpc>
                <a:spcPct val="110000"/>
              </a:lnSpc>
              <a:spcAft>
                <a:spcPts val="0"/>
              </a:spcAft>
              <a:buClr>
                <a:schemeClr val="accent3"/>
              </a:buClr>
              <a:defRPr/>
            </a:pPr>
            <a:r>
              <a:rPr lang="ko-KR" altLang="en-US" sz="2000" dirty="0"/>
              <a:t>유용한 마케팅정보를 제공하는가 </a:t>
            </a:r>
          </a:p>
          <a:p>
            <a:pPr marL="822960" lvl="2" indent="-182880" eaLnBrk="1" fontAlgn="auto" hangingPunct="1">
              <a:lnSpc>
                <a:spcPct val="110000"/>
              </a:lnSpc>
              <a:spcAft>
                <a:spcPts val="0"/>
              </a:spcAft>
              <a:buClr>
                <a:schemeClr val="accent3"/>
              </a:buClr>
              <a:defRPr/>
            </a:pPr>
            <a:r>
              <a:rPr lang="ko-KR" altLang="en-US" sz="2000" dirty="0"/>
              <a:t>지속적 거래 여부 결정</a:t>
            </a:r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A1293574-1A9A-49A6-8152-834C39828E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ko-KR" altLang="en-US" dirty="0"/>
              <a:t>보고서의 의미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그림 2">
            <a:extLst>
              <a:ext uri="{FF2B5EF4-FFF2-40B4-BE49-F238E27FC236}">
                <a16:creationId xmlns:a16="http://schemas.microsoft.com/office/drawing/2014/main" id="{E2C2F6AA-54F9-4FC7-90A0-E01AD6C997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9656" y="3203013"/>
            <a:ext cx="6421438" cy="314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Rectangle 3">
            <a:extLst>
              <a:ext uri="{FF2B5EF4-FFF2-40B4-BE49-F238E27FC236}">
                <a16:creationId xmlns:a16="http://schemas.microsoft.com/office/drawing/2014/main" id="{6B3873F0-23DB-499B-A0E2-CB5F0F828C8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91544" y="1772816"/>
            <a:ext cx="8229600" cy="4070350"/>
          </a:xfrm>
        </p:spPr>
        <p:txBody>
          <a:bodyPr/>
          <a:lstStyle/>
          <a:p>
            <a:pPr marL="274320" algn="ctr" eaLnBrk="1" fontAlgn="auto" hangingPunct="1">
              <a:spcAft>
                <a:spcPts val="0"/>
              </a:spcAft>
              <a:buNone/>
              <a:defRPr/>
            </a:pPr>
            <a:r>
              <a:rPr lang="ko-KR" altLang="en-US" sz="2400" dirty="0"/>
              <a:t>조사회사명 및 로고</a:t>
            </a:r>
          </a:p>
          <a:p>
            <a:pPr marL="274320" algn="ctr" eaLnBrk="1" fontAlgn="auto" hangingPunct="1">
              <a:spcAft>
                <a:spcPts val="0"/>
              </a:spcAft>
              <a:buNone/>
              <a:defRPr/>
            </a:pPr>
            <a:endParaRPr lang="ko-KR" altLang="en-US" sz="2400" dirty="0"/>
          </a:p>
          <a:p>
            <a:pPr marL="274320" algn="ctr" eaLnBrk="1" fontAlgn="auto" hangingPunct="1">
              <a:spcAft>
                <a:spcPts val="0"/>
              </a:spcAft>
              <a:buNone/>
              <a:defRPr/>
            </a:pPr>
            <a:r>
              <a:rPr lang="ko-KR" altLang="en-US" sz="2400" dirty="0"/>
              <a:t>제출일자</a:t>
            </a:r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585D70E6-27E7-42A2-A63F-9B08044C4F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476251"/>
            <a:ext cx="8002588" cy="79216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ko-KR" altLang="en-US"/>
              <a:t>조사의 제목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>
            <a:extLst>
              <a:ext uri="{FF2B5EF4-FFF2-40B4-BE49-F238E27FC236}">
                <a16:creationId xmlns:a16="http://schemas.microsoft.com/office/drawing/2014/main" id="{2CD237AA-F616-42EB-A26A-A1BC3066B9E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079876" y="1628776"/>
            <a:ext cx="4176713" cy="4824413"/>
          </a:xfrm>
        </p:spPr>
        <p:txBody>
          <a:bodyPr/>
          <a:lstStyle/>
          <a:p>
            <a:pPr marL="571500" indent="-571500"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en-US" altLang="ko-KR" sz="1800" dirty="0">
                <a:solidFill>
                  <a:schemeClr val="accent1"/>
                </a:solidFill>
              </a:rPr>
              <a:t>0.</a:t>
            </a:r>
            <a:r>
              <a:rPr lang="en-US" altLang="ko-KR" sz="2600" dirty="0"/>
              <a:t> </a:t>
            </a:r>
            <a:r>
              <a:rPr lang="ko-KR" altLang="en-US" sz="2600" dirty="0"/>
              <a:t>조사결과의 요약</a:t>
            </a:r>
          </a:p>
          <a:p>
            <a:pPr marL="571500" indent="-57150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ko-KR" altLang="en-US" sz="2600" dirty="0"/>
              <a:t>서론</a:t>
            </a:r>
          </a:p>
          <a:p>
            <a:pPr marL="839788" lvl="1" indent="-495300"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AutoNum type="arabicPeriod"/>
              <a:defRPr/>
            </a:pPr>
            <a:r>
              <a:rPr lang="ko-KR" altLang="en-US" sz="2200" dirty="0"/>
              <a:t>조사목적</a:t>
            </a:r>
          </a:p>
          <a:p>
            <a:pPr marL="839788" lvl="1" indent="-495300"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AutoNum type="arabicPeriod"/>
              <a:defRPr/>
            </a:pPr>
            <a:r>
              <a:rPr lang="ko-KR" altLang="en-US" sz="2200" dirty="0"/>
              <a:t>연구가설</a:t>
            </a:r>
          </a:p>
          <a:p>
            <a:pPr marL="571500" indent="-57150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ko-KR" altLang="en-US" sz="2600" dirty="0"/>
              <a:t>본론</a:t>
            </a:r>
          </a:p>
          <a:p>
            <a:pPr marL="839788" lvl="1" indent="-495300"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AutoNum type="arabicPeriod"/>
              <a:defRPr/>
            </a:pPr>
            <a:r>
              <a:rPr lang="ko-KR" altLang="en-US" sz="2200" dirty="0"/>
              <a:t>조사방법</a:t>
            </a:r>
          </a:p>
          <a:p>
            <a:pPr marL="839788" lvl="1" indent="-495300"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AutoNum type="arabicPeriod"/>
              <a:defRPr/>
            </a:pPr>
            <a:r>
              <a:rPr lang="ko-KR" altLang="en-US" sz="2200" dirty="0"/>
              <a:t>분석결과</a:t>
            </a:r>
          </a:p>
          <a:p>
            <a:pPr marL="839788" lvl="1" indent="-495300"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AutoNum type="arabicPeriod"/>
              <a:defRPr/>
            </a:pPr>
            <a:r>
              <a:rPr lang="ko-KR" altLang="en-US" sz="2200" dirty="0"/>
              <a:t>한계점</a:t>
            </a:r>
            <a:r>
              <a:rPr lang="en-US" altLang="ko-KR" sz="2200" dirty="0"/>
              <a:t>(</a:t>
            </a:r>
            <a:r>
              <a:rPr lang="ko-KR" altLang="en-US" sz="2200" dirty="0"/>
              <a:t>생략 가능</a:t>
            </a:r>
            <a:r>
              <a:rPr lang="en-US" altLang="ko-KR" sz="2200" dirty="0"/>
              <a:t>)</a:t>
            </a:r>
            <a:endParaRPr lang="ko-KR" altLang="en-US" sz="2200" dirty="0"/>
          </a:p>
          <a:p>
            <a:pPr marL="571500" indent="-57150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ko-KR" altLang="en-US" sz="2600" dirty="0"/>
              <a:t>결론</a:t>
            </a:r>
          </a:p>
          <a:p>
            <a:pPr marL="839788" lvl="1" indent="-495300"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AutoNum type="arabicPeriod"/>
              <a:defRPr/>
            </a:pPr>
            <a:r>
              <a:rPr lang="ko-KR" altLang="en-US" sz="2200" dirty="0"/>
              <a:t>전략적 </a:t>
            </a:r>
            <a:r>
              <a:rPr lang="ko-KR" altLang="en-US" sz="2200" dirty="0" err="1"/>
              <a:t>제안점</a:t>
            </a:r>
            <a:endParaRPr lang="ko-KR" altLang="en-US" sz="2200" dirty="0"/>
          </a:p>
          <a:p>
            <a:pPr marL="571500" indent="-57150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ko-KR" altLang="en-US" sz="2600" dirty="0"/>
              <a:t>부록</a:t>
            </a:r>
          </a:p>
          <a:p>
            <a:pPr marL="839788" lvl="1" indent="-495300"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AutoNum type="arabicPeriod"/>
              <a:defRPr/>
            </a:pPr>
            <a:r>
              <a:rPr lang="ko-KR" altLang="en-US" sz="2200" dirty="0"/>
              <a:t>설문지</a:t>
            </a:r>
          </a:p>
          <a:p>
            <a:pPr marL="839788" lvl="1" indent="-495300"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AutoNum type="arabicPeriod"/>
              <a:defRPr/>
            </a:pPr>
            <a:r>
              <a:rPr lang="ko-KR" altLang="en-US" sz="2200" dirty="0"/>
              <a:t>기타 </a:t>
            </a:r>
            <a:r>
              <a:rPr lang="ko-KR" altLang="en-US" sz="2200" dirty="0" err="1"/>
              <a:t>통계량표</a:t>
            </a:r>
            <a:r>
              <a:rPr lang="ko-KR" altLang="en-US" sz="2200" dirty="0"/>
              <a:t> 및 도표</a:t>
            </a:r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FD1922A7-6048-4169-BE5E-51AD6EA15F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ko-KR" altLang="en-US" dirty="0"/>
              <a:t>목차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>
            <a:extLst>
              <a:ext uri="{FF2B5EF4-FFF2-40B4-BE49-F238E27FC236}">
                <a16:creationId xmlns:a16="http://schemas.microsoft.com/office/drawing/2014/main" id="{DC407EB3-6BA0-4830-8F45-B6106B2657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74320" algn="ctr" eaLnBrk="1" fontAlgn="auto" hangingPunct="1">
              <a:spcAft>
                <a:spcPts val="0"/>
              </a:spcAft>
              <a:buNone/>
              <a:defRPr/>
            </a:pPr>
            <a:r>
              <a:rPr lang="en-US" altLang="ko-KR" sz="2400" dirty="0"/>
              <a:t>(</a:t>
            </a:r>
            <a:r>
              <a:rPr lang="ko-KR" altLang="en-US" sz="2400" dirty="0"/>
              <a:t>바쁜 임원들을 위한 서비스</a:t>
            </a:r>
            <a:r>
              <a:rPr lang="en-US" altLang="ko-KR" sz="2400" dirty="0"/>
              <a:t>)</a:t>
            </a:r>
          </a:p>
          <a:p>
            <a:pPr marL="274320" algn="ctr" eaLnBrk="1" fontAlgn="auto" hangingPunct="1">
              <a:spcAft>
                <a:spcPts val="0"/>
              </a:spcAft>
              <a:buNone/>
              <a:defRPr/>
            </a:pPr>
            <a:r>
              <a:rPr lang="en-US" altLang="ko-KR" sz="2400" dirty="0"/>
              <a:t>2~4</a:t>
            </a:r>
            <a:r>
              <a:rPr lang="ko-KR" altLang="en-US" sz="2400" dirty="0"/>
              <a:t>쪽 정도</a:t>
            </a:r>
          </a:p>
          <a:p>
            <a:pPr marL="274320" algn="ctr" eaLnBrk="1" fontAlgn="auto" hangingPunct="1">
              <a:spcAft>
                <a:spcPts val="0"/>
              </a:spcAft>
              <a:buNone/>
              <a:defRPr/>
            </a:pPr>
            <a:endParaRPr lang="ko-KR" altLang="en-US" sz="2400" dirty="0"/>
          </a:p>
          <a:p>
            <a:pPr marL="274320" algn="ctr" eaLnBrk="1" fontAlgn="auto" hangingPunct="1">
              <a:spcAft>
                <a:spcPts val="0"/>
              </a:spcAft>
              <a:buNone/>
              <a:defRPr/>
            </a:pPr>
            <a:r>
              <a:rPr lang="ko-KR" altLang="en-US" sz="2400" dirty="0"/>
              <a:t>앞서가는</a:t>
            </a:r>
            <a:r>
              <a:rPr lang="en-US" altLang="ko-KR" sz="2400" dirty="0"/>
              <a:t> </a:t>
            </a:r>
            <a:r>
              <a:rPr lang="ko-KR" altLang="en-US" sz="2400" dirty="0"/>
              <a:t>부작용 조심</a:t>
            </a:r>
            <a:endParaRPr lang="en-US" altLang="ko-KR" sz="2400" dirty="0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91D253AB-E970-4C74-85DB-7FDC57EEDC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ko-KR" altLang="en-US"/>
              <a:t>요약</a:t>
            </a:r>
          </a:p>
        </p:txBody>
      </p:sp>
      <p:pic>
        <p:nvPicPr>
          <p:cNvPr id="1026" name="Picture 2" descr="고속도로 안막힌다고 '이거' 깜빡하면 과태료 폭탄?! : 엔카 미디어">
            <a:extLst>
              <a:ext uri="{FF2B5EF4-FFF2-40B4-BE49-F238E27FC236}">
                <a16:creationId xmlns:a16="http://schemas.microsoft.com/office/drawing/2014/main" id="{2CB189E9-AA94-4102-9900-3519CC48EA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6845" y="3668001"/>
            <a:ext cx="4632176" cy="2779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>
            <a:extLst>
              <a:ext uri="{FF2B5EF4-FFF2-40B4-BE49-F238E27FC236}">
                <a16:creationId xmlns:a16="http://schemas.microsoft.com/office/drawing/2014/main" id="{6D339F9C-4436-4D34-83B9-5C71D1835E0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74320"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ko-KR" altLang="en-US" sz="2400" dirty="0"/>
              <a:t>조사를 진행하게 된 배경 </a:t>
            </a:r>
            <a:r>
              <a:rPr lang="en-US" altLang="ko-KR" sz="2400" dirty="0"/>
              <a:t>(Why)</a:t>
            </a:r>
            <a:endParaRPr lang="ko-KR" altLang="en-US" sz="2400" dirty="0"/>
          </a:p>
          <a:p>
            <a:pPr marL="548640" lvl="1" indent="-182880"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ko-KR" altLang="en-US" sz="2000" dirty="0"/>
              <a:t>소비자</a:t>
            </a:r>
            <a:r>
              <a:rPr lang="en-US" altLang="ko-KR" sz="2000" dirty="0"/>
              <a:t>, </a:t>
            </a:r>
            <a:r>
              <a:rPr lang="ko-KR" altLang="en-US" sz="2000" dirty="0"/>
              <a:t>기업환경의 변화</a:t>
            </a:r>
          </a:p>
          <a:p>
            <a:pPr marL="548640" lvl="1" indent="-182880"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ko-KR" altLang="en-US" sz="2000" dirty="0"/>
              <a:t>의뢰기업의 현 상황과 문제점</a:t>
            </a:r>
          </a:p>
          <a:p>
            <a:pPr marL="548640" lvl="1" indent="-182880"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ko-KR" altLang="en-US" sz="2000" dirty="0"/>
              <a:t>기존연구 등</a:t>
            </a:r>
          </a:p>
          <a:p>
            <a:pPr marL="274320"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ko-KR" altLang="en-US" sz="2400" dirty="0"/>
              <a:t>조사의 목적</a:t>
            </a:r>
          </a:p>
          <a:p>
            <a:pPr marL="274320"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ko-KR" altLang="en-US" sz="2400" dirty="0"/>
              <a:t>조사를 통해 밝히고자 하는 구체적 내용</a:t>
            </a:r>
          </a:p>
          <a:p>
            <a:pPr marL="548640" lvl="1" indent="-182880" eaLnBrk="1" fontAlgn="auto" hangingPunct="1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altLang="ko-KR" sz="2000" dirty="0"/>
              <a:t>(</a:t>
            </a:r>
            <a:r>
              <a:rPr lang="ko-KR" altLang="en-US" sz="2000" dirty="0"/>
              <a:t>전문용어로 연구가설이라 함</a:t>
            </a:r>
            <a:r>
              <a:rPr lang="en-US" altLang="ko-KR" sz="2000" dirty="0"/>
              <a:t>)</a:t>
            </a:r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80387257-164B-40BF-A290-F04694FB76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ko-KR" dirty="0"/>
              <a:t>1. </a:t>
            </a:r>
            <a:r>
              <a:rPr lang="ko-KR" altLang="en-US" dirty="0"/>
              <a:t>서론</a:t>
            </a:r>
            <a:r>
              <a:rPr lang="en-US" altLang="ko-KR" dirty="0"/>
              <a:t>(6-7</a:t>
            </a:r>
            <a:r>
              <a:rPr lang="ko-KR" altLang="en-US" dirty="0"/>
              <a:t>쪽</a:t>
            </a:r>
            <a:r>
              <a:rPr lang="en-US" altLang="ko-KR" dirty="0"/>
              <a:t>)</a:t>
            </a:r>
            <a:endParaRPr lang="ko-KR" altLang="en-US" dirty="0"/>
          </a:p>
        </p:txBody>
      </p:sp>
      <p:pic>
        <p:nvPicPr>
          <p:cNvPr id="2050" name="Picture 2" descr="SWOT 분석">
            <a:extLst>
              <a:ext uri="{FF2B5EF4-FFF2-40B4-BE49-F238E27FC236}">
                <a16:creationId xmlns:a16="http://schemas.microsoft.com/office/drawing/2014/main" id="{97B285EF-C5D8-414B-A13F-5CA07D2709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9829" y="1844824"/>
            <a:ext cx="4584171" cy="2578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그림 1">
            <a:extLst>
              <a:ext uri="{FF2B5EF4-FFF2-40B4-BE49-F238E27FC236}">
                <a16:creationId xmlns:a16="http://schemas.microsoft.com/office/drawing/2014/main" id="{0618306F-F3A4-4907-B6BE-1814092B536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483"/>
          <a:stretch/>
        </p:blipFill>
        <p:spPr bwMode="auto">
          <a:xfrm>
            <a:off x="6119373" y="3645024"/>
            <a:ext cx="5256584" cy="224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>
            <a:extLst>
              <a:ext uri="{FF2B5EF4-FFF2-40B4-BE49-F238E27FC236}">
                <a16:creationId xmlns:a16="http://schemas.microsoft.com/office/drawing/2014/main" id="{0F58CE1C-E6D0-42D5-A0C3-DE69377F83A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81200" y="1844675"/>
            <a:ext cx="8229600" cy="4286250"/>
          </a:xfrm>
        </p:spPr>
        <p:txBody>
          <a:bodyPr/>
          <a:lstStyle/>
          <a:p>
            <a:pPr marL="571500" indent="-571500" eaLnBrk="1" fontAlgn="auto" hangingPunct="1">
              <a:lnSpc>
                <a:spcPct val="110000"/>
              </a:lnSpc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ko-KR" altLang="en-US" sz="2800" dirty="0"/>
              <a:t>조사방법</a:t>
            </a:r>
          </a:p>
          <a:p>
            <a:pPr marL="839788" lvl="1" indent="-495300"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ko-KR" altLang="en-US" sz="2400" dirty="0"/>
              <a:t>조사의 형태</a:t>
            </a:r>
          </a:p>
          <a:p>
            <a:pPr marL="1090613" lvl="2" indent="-419100" eaLnBrk="1" fontAlgn="auto" hangingPunct="1">
              <a:lnSpc>
                <a:spcPct val="110000"/>
              </a:lnSpc>
              <a:spcAft>
                <a:spcPts val="0"/>
              </a:spcAft>
              <a:buClr>
                <a:schemeClr val="accent3"/>
              </a:buClr>
              <a:defRPr/>
            </a:pPr>
            <a:r>
              <a:rPr lang="ko-KR" altLang="en-US" sz="2000" dirty="0"/>
              <a:t>설문지에 의한 대인 면접</a:t>
            </a:r>
          </a:p>
          <a:p>
            <a:pPr marL="839788" lvl="1" indent="-495300"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ko-KR" altLang="en-US" sz="2400" dirty="0"/>
              <a:t>표본계획</a:t>
            </a:r>
          </a:p>
          <a:p>
            <a:pPr marL="1090613" lvl="2" indent="-419100" eaLnBrk="1" fontAlgn="auto" hangingPunct="1">
              <a:lnSpc>
                <a:spcPct val="110000"/>
              </a:lnSpc>
              <a:spcAft>
                <a:spcPts val="0"/>
              </a:spcAft>
              <a:buClr>
                <a:schemeClr val="accent3"/>
              </a:buClr>
              <a:defRPr/>
            </a:pPr>
            <a:r>
              <a:rPr lang="ko-KR" altLang="en-US" sz="2000" dirty="0"/>
              <a:t>조사대상</a:t>
            </a:r>
          </a:p>
          <a:p>
            <a:pPr marL="1090613" lvl="2" indent="-419100" eaLnBrk="1" fontAlgn="auto" hangingPunct="1">
              <a:lnSpc>
                <a:spcPct val="110000"/>
              </a:lnSpc>
              <a:spcAft>
                <a:spcPts val="0"/>
              </a:spcAft>
              <a:buClr>
                <a:schemeClr val="accent3"/>
              </a:buClr>
              <a:defRPr/>
            </a:pPr>
            <a:r>
              <a:rPr lang="ko-KR" altLang="en-US" sz="2000" dirty="0"/>
              <a:t>표본사이즈</a:t>
            </a:r>
          </a:p>
          <a:p>
            <a:pPr marL="1090613" lvl="2" indent="-419100" eaLnBrk="1" fontAlgn="auto" hangingPunct="1">
              <a:lnSpc>
                <a:spcPct val="110000"/>
              </a:lnSpc>
              <a:spcAft>
                <a:spcPts val="0"/>
              </a:spcAft>
              <a:buClr>
                <a:schemeClr val="accent3"/>
              </a:buClr>
              <a:defRPr/>
            </a:pPr>
            <a:r>
              <a:rPr lang="ko-KR" altLang="en-US" sz="2000" dirty="0"/>
              <a:t>표본추출방법</a:t>
            </a:r>
          </a:p>
          <a:p>
            <a:pPr marL="1090613" lvl="2" indent="-419100" eaLnBrk="1" fontAlgn="auto" hangingPunct="1">
              <a:lnSpc>
                <a:spcPct val="110000"/>
              </a:lnSpc>
              <a:spcAft>
                <a:spcPts val="0"/>
              </a:spcAft>
              <a:buClr>
                <a:schemeClr val="accent3"/>
              </a:buClr>
              <a:defRPr/>
            </a:pPr>
            <a:r>
              <a:rPr lang="ko-KR" altLang="en-US" sz="2000" dirty="0"/>
              <a:t>조사장소 및 특징</a:t>
            </a:r>
          </a:p>
          <a:p>
            <a:pPr marL="839788" lvl="1" indent="-495300"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ko-KR" altLang="en-US" sz="2400" dirty="0"/>
              <a:t>이용한 통계패키지</a:t>
            </a:r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9BA06777-9A06-48C0-A4CA-FF63BC56C2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ko-KR" dirty="0"/>
              <a:t>2. </a:t>
            </a:r>
            <a:r>
              <a:rPr lang="ko-KR" altLang="en-US" dirty="0"/>
              <a:t>본론</a:t>
            </a:r>
            <a:r>
              <a:rPr lang="en-US" altLang="ko-KR" dirty="0"/>
              <a:t>(10</a:t>
            </a:r>
            <a:r>
              <a:rPr lang="ko-KR" altLang="en-US" dirty="0" err="1"/>
              <a:t>쪽내외</a:t>
            </a:r>
            <a:r>
              <a:rPr lang="en-US" altLang="ko-KR" dirty="0"/>
              <a:t>)</a:t>
            </a:r>
            <a:endParaRPr lang="ko-KR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>
            <a:extLst>
              <a:ext uri="{FF2B5EF4-FFF2-40B4-BE49-F238E27FC236}">
                <a16:creationId xmlns:a16="http://schemas.microsoft.com/office/drawing/2014/main" id="{B1A3DDD2-3151-4364-90B0-38AD3B224B9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08214" y="1628775"/>
            <a:ext cx="8002587" cy="4895850"/>
          </a:xfrm>
        </p:spPr>
        <p:txBody>
          <a:bodyPr/>
          <a:lstStyle/>
          <a:p>
            <a:pPr marL="571500" indent="-571500" eaLnBrk="1" fontAlgn="auto" hangingPunct="1">
              <a:spcAft>
                <a:spcPts val="0"/>
              </a:spcAft>
              <a:buFont typeface="Wingdings" pitchFamily="2" charset="2"/>
              <a:buAutoNum type="arabicPeriod" startAt="2"/>
              <a:defRPr/>
            </a:pPr>
            <a:r>
              <a:rPr lang="ko-KR" altLang="en-US" sz="2800" dirty="0"/>
              <a:t>분석결과</a:t>
            </a:r>
          </a:p>
          <a:p>
            <a:pPr marL="839788" lvl="1" indent="-495300" eaLnBrk="1" fontAlgn="auto" hangingPunct="1">
              <a:spcAft>
                <a:spcPts val="0"/>
              </a:spcAft>
              <a:buFont typeface="Wingdings" panose="05000000000000000000" pitchFamily="2" charset="2"/>
              <a:buChar char="n"/>
              <a:defRPr/>
            </a:pPr>
            <a:r>
              <a:rPr lang="ko-KR" altLang="en-US" sz="2400" dirty="0"/>
              <a:t>분석한 방법</a:t>
            </a:r>
          </a:p>
          <a:p>
            <a:pPr marL="839788" lvl="1" indent="-495300" eaLnBrk="1" fontAlgn="auto" hangingPunct="1">
              <a:spcAft>
                <a:spcPts val="0"/>
              </a:spcAft>
              <a:buFont typeface="Wingdings" panose="05000000000000000000" pitchFamily="2" charset="2"/>
              <a:buChar char="n"/>
              <a:defRPr/>
            </a:pPr>
            <a:r>
              <a:rPr lang="ko-KR" altLang="en-US" sz="2400" dirty="0"/>
              <a:t>표나 그림에 의한 자료의 요약</a:t>
            </a:r>
          </a:p>
          <a:p>
            <a:pPr marL="839788" lvl="1" indent="-495300" eaLnBrk="1" fontAlgn="auto" hangingPunct="1">
              <a:spcAft>
                <a:spcPts val="0"/>
              </a:spcAft>
              <a:buFont typeface="Wingdings" panose="05000000000000000000" pitchFamily="2" charset="2"/>
              <a:buChar char="n"/>
              <a:defRPr/>
            </a:pPr>
            <a:r>
              <a:rPr lang="ko-KR" altLang="en-US" sz="2400" dirty="0"/>
              <a:t>소비자 정보</a:t>
            </a:r>
          </a:p>
          <a:p>
            <a:pPr marL="1090613" lvl="2" indent="-419100"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ko-KR" altLang="en-US" sz="2000" dirty="0"/>
              <a:t>인지도</a:t>
            </a:r>
            <a:r>
              <a:rPr lang="en-US" altLang="ko-KR" sz="2000" dirty="0"/>
              <a:t>, </a:t>
            </a:r>
            <a:r>
              <a:rPr lang="ko-KR" altLang="en-US" sz="2000" dirty="0"/>
              <a:t>선호도</a:t>
            </a:r>
            <a:r>
              <a:rPr lang="en-US" altLang="ko-KR" sz="2000" dirty="0"/>
              <a:t>, </a:t>
            </a:r>
            <a:r>
              <a:rPr lang="ko-KR" altLang="en-US" sz="2000" dirty="0"/>
              <a:t>구매의사</a:t>
            </a:r>
            <a:r>
              <a:rPr lang="en-US" altLang="ko-KR" sz="2000" dirty="0"/>
              <a:t>, </a:t>
            </a:r>
            <a:r>
              <a:rPr lang="ko-KR" altLang="en-US" sz="2000" dirty="0"/>
              <a:t>구매동기</a:t>
            </a:r>
            <a:r>
              <a:rPr lang="en-US" altLang="ko-KR" sz="2000" dirty="0"/>
              <a:t>, </a:t>
            </a:r>
            <a:r>
              <a:rPr lang="ko-KR" altLang="en-US" sz="2000" dirty="0"/>
              <a:t>지역 등</a:t>
            </a:r>
          </a:p>
          <a:p>
            <a:pPr marL="839788" lvl="1" indent="-495300" eaLnBrk="1" fontAlgn="auto" hangingPunct="1">
              <a:spcAft>
                <a:spcPts val="0"/>
              </a:spcAft>
              <a:buFont typeface="Wingdings" panose="05000000000000000000" pitchFamily="2" charset="2"/>
              <a:buChar char="n"/>
              <a:defRPr/>
            </a:pPr>
            <a:r>
              <a:rPr lang="ko-KR" altLang="en-US" sz="2400" dirty="0"/>
              <a:t>제품정보</a:t>
            </a:r>
          </a:p>
          <a:p>
            <a:pPr marL="1090613" lvl="2" indent="-419100"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ko-KR" altLang="en-US" sz="2000" dirty="0" err="1"/>
              <a:t>상표별</a:t>
            </a:r>
            <a:r>
              <a:rPr lang="ko-KR" altLang="en-US" sz="2000" dirty="0"/>
              <a:t> 특성</a:t>
            </a:r>
            <a:r>
              <a:rPr lang="en-US" altLang="ko-KR" sz="2000" dirty="0"/>
              <a:t>, </a:t>
            </a:r>
            <a:r>
              <a:rPr lang="ko-KR" altLang="en-US" sz="2000" dirty="0"/>
              <a:t>만족도</a:t>
            </a:r>
            <a:r>
              <a:rPr lang="en-US" altLang="ko-KR" sz="2000" dirty="0"/>
              <a:t>, </a:t>
            </a:r>
            <a:r>
              <a:rPr lang="ko-KR" altLang="en-US" sz="2000" dirty="0"/>
              <a:t>이상적 제품 형태 등</a:t>
            </a:r>
          </a:p>
          <a:p>
            <a:pPr marL="571500" indent="-571500" eaLnBrk="1" fontAlgn="auto" hangingPunct="1">
              <a:spcAft>
                <a:spcPts val="0"/>
              </a:spcAft>
              <a:buFont typeface="Wingdings" pitchFamily="2" charset="2"/>
              <a:buAutoNum type="arabicPeriod"/>
              <a:defRPr/>
            </a:pPr>
            <a:endParaRPr lang="ko-KR" altLang="en-US" sz="2800" dirty="0"/>
          </a:p>
          <a:p>
            <a:pPr marL="571500" indent="-571500" eaLnBrk="1" fontAlgn="auto" hangingPunct="1">
              <a:spcAft>
                <a:spcPts val="0"/>
              </a:spcAft>
              <a:buFont typeface="Wingdings" pitchFamily="2" charset="2"/>
              <a:buAutoNum type="arabicPeriod" startAt="3"/>
              <a:defRPr/>
            </a:pPr>
            <a:r>
              <a:rPr lang="ko-KR" altLang="en-US" sz="2800" dirty="0"/>
              <a:t>조사의 </a:t>
            </a:r>
            <a:r>
              <a:rPr lang="ko-KR" altLang="en-US" sz="2800" dirty="0" err="1"/>
              <a:t>제한점</a:t>
            </a:r>
            <a:endParaRPr lang="ko-KR" altLang="en-US" sz="2800" dirty="0"/>
          </a:p>
          <a:p>
            <a:pPr marL="839788" lvl="1" indent="-495300" eaLnBrk="1" fontAlgn="auto" hangingPunct="1">
              <a:spcAft>
                <a:spcPts val="0"/>
              </a:spcAft>
              <a:defRPr/>
            </a:pPr>
            <a:r>
              <a:rPr lang="ko-KR" altLang="en-US" sz="2400" dirty="0"/>
              <a:t>일반화의 문제 등</a:t>
            </a:r>
          </a:p>
        </p:txBody>
      </p:sp>
      <p:pic>
        <p:nvPicPr>
          <p:cNvPr id="16387" name="그림 1">
            <a:extLst>
              <a:ext uri="{FF2B5EF4-FFF2-40B4-BE49-F238E27FC236}">
                <a16:creationId xmlns:a16="http://schemas.microsoft.com/office/drawing/2014/main" id="{463A681D-7CE4-47F6-9C9D-D2629E5803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4312" y="4509120"/>
            <a:ext cx="28575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>
            <a:extLst>
              <a:ext uri="{FF2B5EF4-FFF2-40B4-BE49-F238E27FC236}">
                <a16:creationId xmlns:a16="http://schemas.microsoft.com/office/drawing/2014/main" id="{6C96429E-642A-4B87-94BA-29056670B4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74320" eaLnBrk="1" fontAlgn="auto" hangingPunct="1">
              <a:spcAft>
                <a:spcPts val="0"/>
              </a:spcAft>
              <a:defRPr/>
            </a:pPr>
            <a:r>
              <a:rPr lang="ko-KR" altLang="en-US" sz="2800" dirty="0"/>
              <a:t>전략적 </a:t>
            </a:r>
            <a:r>
              <a:rPr lang="ko-KR" altLang="en-US" sz="2800" dirty="0" err="1"/>
              <a:t>제안점</a:t>
            </a:r>
            <a:r>
              <a:rPr lang="ko-KR" altLang="en-US" sz="2800" dirty="0"/>
              <a:t>  </a:t>
            </a:r>
            <a:r>
              <a:rPr lang="en-US" altLang="ko-KR" sz="2800" dirty="0"/>
              <a:t>(What)</a:t>
            </a:r>
            <a:endParaRPr lang="ko-KR" altLang="en-US" sz="2800" dirty="0"/>
          </a:p>
          <a:p>
            <a:pPr marL="548640" lvl="1" indent="-182880" eaLnBrk="1" fontAlgn="auto" hangingPunct="1">
              <a:spcAft>
                <a:spcPts val="0"/>
              </a:spcAft>
              <a:defRPr/>
            </a:pPr>
            <a:r>
              <a:rPr lang="ko-KR" altLang="en-US" sz="2400" dirty="0"/>
              <a:t>문제의 해결방안 제시</a:t>
            </a:r>
          </a:p>
          <a:p>
            <a:pPr marL="548640" lvl="1" indent="-182880" eaLnBrk="1" fontAlgn="auto" hangingPunct="1">
              <a:spcAft>
                <a:spcPts val="0"/>
              </a:spcAft>
              <a:defRPr/>
            </a:pPr>
            <a:r>
              <a:rPr lang="ko-KR" altLang="en-US" sz="2400" dirty="0"/>
              <a:t>향후 대안의 제시</a:t>
            </a:r>
          </a:p>
          <a:p>
            <a:pPr marL="274320" eaLnBrk="1" fontAlgn="auto" hangingPunct="1">
              <a:spcAft>
                <a:spcPts val="0"/>
              </a:spcAft>
              <a:defRPr/>
            </a:pPr>
            <a:endParaRPr lang="ko-KR" altLang="en-US" sz="2800" dirty="0"/>
          </a:p>
          <a:p>
            <a:pPr marL="274320" eaLnBrk="1" fontAlgn="auto" hangingPunct="1">
              <a:spcAft>
                <a:spcPts val="0"/>
              </a:spcAft>
              <a:defRPr/>
            </a:pPr>
            <a:endParaRPr lang="ko-KR" altLang="en-US" sz="2800" dirty="0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AEFDE633-6A40-49B0-8FD7-4EC7637A12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ko-KR" dirty="0"/>
              <a:t>3. </a:t>
            </a:r>
            <a:r>
              <a:rPr lang="ko-KR" altLang="en-US" dirty="0"/>
              <a:t>결론</a:t>
            </a:r>
            <a:r>
              <a:rPr lang="en-US" altLang="ko-KR" dirty="0"/>
              <a:t>(5-6</a:t>
            </a:r>
            <a:r>
              <a:rPr lang="ko-KR" altLang="en-US" dirty="0"/>
              <a:t>쪽</a:t>
            </a:r>
            <a:r>
              <a:rPr lang="en-US" altLang="ko-KR" dirty="0"/>
              <a:t>)</a:t>
            </a:r>
            <a:endParaRPr lang="ko-KR" altLang="en-US" dirty="0"/>
          </a:p>
        </p:txBody>
      </p:sp>
      <p:grpSp>
        <p:nvGrpSpPr>
          <p:cNvPr id="5" name="그룹 4">
            <a:extLst>
              <a:ext uri="{FF2B5EF4-FFF2-40B4-BE49-F238E27FC236}">
                <a16:creationId xmlns:a16="http://schemas.microsoft.com/office/drawing/2014/main" id="{8E88BA76-5439-481D-8A43-15170AA635D5}"/>
              </a:ext>
            </a:extLst>
          </p:cNvPr>
          <p:cNvGrpSpPr/>
          <p:nvPr/>
        </p:nvGrpSpPr>
        <p:grpSpPr>
          <a:xfrm>
            <a:off x="4367808" y="3068960"/>
            <a:ext cx="7048737" cy="3196467"/>
            <a:chOff x="4367808" y="3068960"/>
            <a:chExt cx="7048737" cy="3196467"/>
          </a:xfrm>
        </p:grpSpPr>
        <p:pic>
          <p:nvPicPr>
            <p:cNvPr id="3" name="그림 2">
              <a:extLst>
                <a:ext uri="{FF2B5EF4-FFF2-40B4-BE49-F238E27FC236}">
                  <a16:creationId xmlns:a16="http://schemas.microsoft.com/office/drawing/2014/main" id="{FE2C4C7D-BB10-41D1-90D3-E04E0F77780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67808" y="3068960"/>
              <a:ext cx="7048737" cy="3196467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427429C7-9BDC-4D71-9155-EAB46474611A}"/>
                </a:ext>
              </a:extLst>
            </p:cNvPr>
            <p:cNvSpPr txBox="1"/>
            <p:nvPr/>
          </p:nvSpPr>
          <p:spPr>
            <a:xfrm>
              <a:off x="4439816" y="3717032"/>
              <a:ext cx="2880320" cy="720080"/>
            </a:xfrm>
            <a:prstGeom prst="rect">
              <a:avLst/>
            </a:prstGeom>
            <a:solidFill>
              <a:srgbClr val="98E9FD"/>
            </a:solidFill>
          </p:spPr>
          <p:txBody>
            <a:bodyPr wrap="square" rtlCol="0">
              <a:spAutoFit/>
            </a:bodyPr>
            <a:lstStyle/>
            <a:p>
              <a:endParaRPr lang="ko-KR" altLang="en-US" dirty="0"/>
            </a:p>
          </p:txBody>
        </p:sp>
      </p:grp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눈금">
  <a:themeElements>
    <a:clrScheme name="눈금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눈금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눈금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눈금">
    <a:dk1>
      <a:sysClr val="windowText" lastClr="000000"/>
    </a:dk1>
    <a:lt1>
      <a:sysClr val="window" lastClr="FFFFFF"/>
    </a:lt1>
    <a:dk2>
      <a:srgbClr val="534949"/>
    </a:dk2>
    <a:lt2>
      <a:srgbClr val="CCD1B9"/>
    </a:lt2>
    <a:accent1>
      <a:srgbClr val="C66951"/>
    </a:accent1>
    <a:accent2>
      <a:srgbClr val="BF974D"/>
    </a:accent2>
    <a:accent3>
      <a:srgbClr val="928B70"/>
    </a:accent3>
    <a:accent4>
      <a:srgbClr val="87706B"/>
    </a:accent4>
    <a:accent5>
      <a:srgbClr val="94734E"/>
    </a:accent5>
    <a:accent6>
      <a:srgbClr val="6F777D"/>
    </a:accent6>
    <a:hlink>
      <a:srgbClr val="CC9900"/>
    </a:hlink>
    <a:folHlink>
      <a:srgbClr val="C0C0C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131</TotalTime>
  <Words>282</Words>
  <Application>Microsoft Office PowerPoint</Application>
  <PresentationFormat>와이드스크린</PresentationFormat>
  <Paragraphs>93</Paragraphs>
  <Slides>12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8" baseType="lpstr">
      <vt:lpstr>굴림</vt:lpstr>
      <vt:lpstr>Arial</vt:lpstr>
      <vt:lpstr>Franklin Gothic Medium</vt:lpstr>
      <vt:lpstr>Wingdings</vt:lpstr>
      <vt:lpstr>Wingdings 2</vt:lpstr>
      <vt:lpstr>눈금</vt:lpstr>
      <vt:lpstr>보고서 작성</vt:lpstr>
      <vt:lpstr>보고서의 의미</vt:lpstr>
      <vt:lpstr>조사의 제목</vt:lpstr>
      <vt:lpstr>목차</vt:lpstr>
      <vt:lpstr>요약</vt:lpstr>
      <vt:lpstr>1. 서론(6-7쪽)</vt:lpstr>
      <vt:lpstr>2. 본론(10쪽내외)</vt:lpstr>
      <vt:lpstr>PowerPoint 프레젠테이션</vt:lpstr>
      <vt:lpstr>3. 결론(5-6쪽)</vt:lpstr>
      <vt:lpstr>4. 부록</vt:lpstr>
      <vt:lpstr>프레젠테이션</vt:lpstr>
      <vt:lpstr>보고서 작성의 윤리(Ethics)</vt:lpstr>
    </vt:vector>
  </TitlesOfParts>
  <Company>jj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보고서 작성</dc:title>
  <dc:creator>이기훈</dc:creator>
  <cp:lastModifiedBy>Admin</cp:lastModifiedBy>
  <cp:revision>13</cp:revision>
  <dcterms:created xsi:type="dcterms:W3CDTF">2006-11-23T11:10:21Z</dcterms:created>
  <dcterms:modified xsi:type="dcterms:W3CDTF">2024-12-02T01:15:01Z</dcterms:modified>
</cp:coreProperties>
</file>