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8" r:id="rId2"/>
    <p:sldMasterId id="2147484493" r:id="rId3"/>
  </p:sldMasterIdLst>
  <p:sldIdLst>
    <p:sldId id="256" r:id="rId4"/>
    <p:sldId id="289" r:id="rId5"/>
    <p:sldId id="291" r:id="rId6"/>
    <p:sldId id="299" r:id="rId7"/>
    <p:sldId id="300" r:id="rId8"/>
    <p:sldId id="258" r:id="rId9"/>
    <p:sldId id="292" r:id="rId10"/>
    <p:sldId id="294" r:id="rId11"/>
    <p:sldId id="295" r:id="rId12"/>
    <p:sldId id="298" r:id="rId13"/>
    <p:sldId id="301" r:id="rId14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4E79"/>
    <a:srgbClr val="0178DC"/>
    <a:srgbClr val="E4EBF1"/>
    <a:srgbClr val="FFFF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3" autoAdjust="0"/>
    <p:restoredTop sz="94660"/>
  </p:normalViewPr>
  <p:slideViewPr>
    <p:cSldViewPr>
      <p:cViewPr varScale="1">
        <p:scale>
          <a:sx n="107" d="100"/>
          <a:sy n="107" d="100"/>
        </p:scale>
        <p:origin x="82" y="2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&#50672;&#47161;_&#48143;_&#49457;&#48324;_&#51064;&#44396;_&#8211;_&#51021;&#47732;&#46041;_202409051101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전주시 인구피라미드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4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데이터!$D$2</c:f>
              <c:strCache>
                <c:ptCount val="1"/>
                <c:pt idx="0">
                  <c:v>총인구_여자(명)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데이터!$B$24:$B$44</c:f>
              <c:strCache>
                <c:ptCount val="21"/>
                <c:pt idx="0">
                  <c:v>0~4세</c:v>
                </c:pt>
                <c:pt idx="1">
                  <c:v>5~9세</c:v>
                </c:pt>
                <c:pt idx="2">
                  <c:v>10~14세</c:v>
                </c:pt>
                <c:pt idx="3">
                  <c:v>15~19세</c:v>
                </c:pt>
                <c:pt idx="4">
                  <c:v>20~24세</c:v>
                </c:pt>
                <c:pt idx="5">
                  <c:v>25~29세</c:v>
                </c:pt>
                <c:pt idx="6">
                  <c:v>30~34세</c:v>
                </c:pt>
                <c:pt idx="7">
                  <c:v>35~39세</c:v>
                </c:pt>
                <c:pt idx="8">
                  <c:v>40~44세</c:v>
                </c:pt>
                <c:pt idx="9">
                  <c:v>45~49세</c:v>
                </c:pt>
                <c:pt idx="10">
                  <c:v>50~54세</c:v>
                </c:pt>
                <c:pt idx="11">
                  <c:v>55~59세</c:v>
                </c:pt>
                <c:pt idx="12">
                  <c:v>60~64세</c:v>
                </c:pt>
                <c:pt idx="13">
                  <c:v>65~69세</c:v>
                </c:pt>
                <c:pt idx="14">
                  <c:v>70~74세</c:v>
                </c:pt>
                <c:pt idx="15">
                  <c:v>75~79세</c:v>
                </c:pt>
                <c:pt idx="16">
                  <c:v>80~84세</c:v>
                </c:pt>
                <c:pt idx="17">
                  <c:v>85~89세</c:v>
                </c:pt>
                <c:pt idx="18">
                  <c:v>90~94세</c:v>
                </c:pt>
                <c:pt idx="19">
                  <c:v>95~99세</c:v>
                </c:pt>
                <c:pt idx="20">
                  <c:v>100세이상</c:v>
                </c:pt>
              </c:strCache>
            </c:strRef>
          </c:cat>
          <c:val>
            <c:numRef>
              <c:f>데이터!$D$24:$D$44</c:f>
              <c:numCache>
                <c:formatCode>#,##0</c:formatCode>
                <c:ptCount val="21"/>
                <c:pt idx="0">
                  <c:v>8217</c:v>
                </c:pt>
                <c:pt idx="1">
                  <c:v>13374</c:v>
                </c:pt>
                <c:pt idx="2">
                  <c:v>16208</c:v>
                </c:pt>
                <c:pt idx="3">
                  <c:v>17130</c:v>
                </c:pt>
                <c:pt idx="4">
                  <c:v>22644</c:v>
                </c:pt>
                <c:pt idx="5">
                  <c:v>21898</c:v>
                </c:pt>
                <c:pt idx="6">
                  <c:v>19322</c:v>
                </c:pt>
                <c:pt idx="7">
                  <c:v>19028</c:v>
                </c:pt>
                <c:pt idx="8">
                  <c:v>24843</c:v>
                </c:pt>
                <c:pt idx="9">
                  <c:v>26022</c:v>
                </c:pt>
                <c:pt idx="10">
                  <c:v>29208</c:v>
                </c:pt>
                <c:pt idx="11">
                  <c:v>26021</c:v>
                </c:pt>
                <c:pt idx="12">
                  <c:v>25716</c:v>
                </c:pt>
                <c:pt idx="13">
                  <c:v>19650</c:v>
                </c:pt>
                <c:pt idx="14">
                  <c:v>14724</c:v>
                </c:pt>
                <c:pt idx="15">
                  <c:v>11234</c:v>
                </c:pt>
                <c:pt idx="16">
                  <c:v>9583</c:v>
                </c:pt>
                <c:pt idx="17">
                  <c:v>5936</c:v>
                </c:pt>
                <c:pt idx="18">
                  <c:v>2397</c:v>
                </c:pt>
                <c:pt idx="19">
                  <c:v>545</c:v>
                </c:pt>
                <c:pt idx="2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0-469B-87CB-794FE0ED4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axId val="758286255"/>
        <c:axId val="758300815"/>
      </c:barChart>
      <c:barChart>
        <c:barDir val="bar"/>
        <c:grouping val="clustered"/>
        <c:varyColors val="0"/>
        <c:ser>
          <c:idx val="0"/>
          <c:order val="0"/>
          <c:tx>
            <c:strRef>
              <c:f>데이터!$C$2</c:f>
              <c:strCache>
                <c:ptCount val="1"/>
                <c:pt idx="0">
                  <c:v>총인구_남자(명)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데이터!$B$24:$B$44</c:f>
              <c:strCache>
                <c:ptCount val="21"/>
                <c:pt idx="0">
                  <c:v>0~4세</c:v>
                </c:pt>
                <c:pt idx="1">
                  <c:v>5~9세</c:v>
                </c:pt>
                <c:pt idx="2">
                  <c:v>10~14세</c:v>
                </c:pt>
                <c:pt idx="3">
                  <c:v>15~19세</c:v>
                </c:pt>
                <c:pt idx="4">
                  <c:v>20~24세</c:v>
                </c:pt>
                <c:pt idx="5">
                  <c:v>25~29세</c:v>
                </c:pt>
                <c:pt idx="6">
                  <c:v>30~34세</c:v>
                </c:pt>
                <c:pt idx="7">
                  <c:v>35~39세</c:v>
                </c:pt>
                <c:pt idx="8">
                  <c:v>40~44세</c:v>
                </c:pt>
                <c:pt idx="9">
                  <c:v>45~49세</c:v>
                </c:pt>
                <c:pt idx="10">
                  <c:v>50~54세</c:v>
                </c:pt>
                <c:pt idx="11">
                  <c:v>55~59세</c:v>
                </c:pt>
                <c:pt idx="12">
                  <c:v>60~64세</c:v>
                </c:pt>
                <c:pt idx="13">
                  <c:v>65~69세</c:v>
                </c:pt>
                <c:pt idx="14">
                  <c:v>70~74세</c:v>
                </c:pt>
                <c:pt idx="15">
                  <c:v>75~79세</c:v>
                </c:pt>
                <c:pt idx="16">
                  <c:v>80~84세</c:v>
                </c:pt>
                <c:pt idx="17">
                  <c:v>85~89세</c:v>
                </c:pt>
                <c:pt idx="18">
                  <c:v>90~94세</c:v>
                </c:pt>
                <c:pt idx="19">
                  <c:v>95~99세</c:v>
                </c:pt>
                <c:pt idx="20">
                  <c:v>100세이상</c:v>
                </c:pt>
              </c:strCache>
            </c:strRef>
          </c:cat>
          <c:val>
            <c:numRef>
              <c:f>데이터!$C$24:$C$44</c:f>
              <c:numCache>
                <c:formatCode>#,##0</c:formatCode>
                <c:ptCount val="21"/>
                <c:pt idx="0">
                  <c:v>8441</c:v>
                </c:pt>
                <c:pt idx="1">
                  <c:v>14157</c:v>
                </c:pt>
                <c:pt idx="2">
                  <c:v>17014</c:v>
                </c:pt>
                <c:pt idx="3">
                  <c:v>18748</c:v>
                </c:pt>
                <c:pt idx="4">
                  <c:v>25549</c:v>
                </c:pt>
                <c:pt idx="5">
                  <c:v>24569</c:v>
                </c:pt>
                <c:pt idx="6">
                  <c:v>20971</c:v>
                </c:pt>
                <c:pt idx="7">
                  <c:v>19071</c:v>
                </c:pt>
                <c:pt idx="8">
                  <c:v>24209</c:v>
                </c:pt>
                <c:pt idx="9">
                  <c:v>24759</c:v>
                </c:pt>
                <c:pt idx="10">
                  <c:v>28401</c:v>
                </c:pt>
                <c:pt idx="11">
                  <c:v>25206</c:v>
                </c:pt>
                <c:pt idx="12">
                  <c:v>23860</c:v>
                </c:pt>
                <c:pt idx="13">
                  <c:v>17909</c:v>
                </c:pt>
                <c:pt idx="14">
                  <c:v>12394</c:v>
                </c:pt>
                <c:pt idx="15">
                  <c:v>9015</c:v>
                </c:pt>
                <c:pt idx="16">
                  <c:v>6194</c:v>
                </c:pt>
                <c:pt idx="17">
                  <c:v>2851</c:v>
                </c:pt>
                <c:pt idx="18">
                  <c:v>779</c:v>
                </c:pt>
                <c:pt idx="19">
                  <c:v>132</c:v>
                </c:pt>
                <c:pt idx="2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0-469B-87CB-794FE0ED4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axId val="208047375"/>
        <c:axId val="208045295"/>
      </c:barChart>
      <c:catAx>
        <c:axId val="758286255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58300815"/>
        <c:crosses val="autoZero"/>
        <c:auto val="1"/>
        <c:lblAlgn val="ctr"/>
        <c:lblOffset val="100"/>
        <c:noMultiLvlLbl val="0"/>
      </c:catAx>
      <c:valAx>
        <c:axId val="758300815"/>
        <c:scaling>
          <c:orientation val="maxMin"/>
          <c:min val="-3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Black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758286255"/>
        <c:crosses val="autoZero"/>
        <c:crossBetween val="between"/>
      </c:valAx>
      <c:valAx>
        <c:axId val="208045295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08047375"/>
        <c:crosses val="max"/>
        <c:crossBetween val="between"/>
      </c:valAx>
      <c:catAx>
        <c:axId val="20804737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0452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4">
          <a:lumMod val="20000"/>
          <a:lumOff val="80000"/>
        </a:schemeClr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64FFC-C662-4635-B7BC-EFEA58189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6AFF4-1517-43D3-B853-C0015B36B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E989FB-5E86-4CEE-A975-774329F4F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ADE0-00B0-43BA-A31D-AEC5FE26F4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49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FF22-669B-4012-8122-FF23FB9CD5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110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69400" y="274639"/>
            <a:ext cx="24130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930400" y="274639"/>
            <a:ext cx="7035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164F-88E1-4F07-87E4-525881FB9E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025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08000" y="228600"/>
            <a:ext cx="11226800" cy="6096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097D7B4-89EE-4DE4-82A0-4561D8459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88000" y="6505575"/>
            <a:ext cx="11176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009B-908F-4D4D-A08D-9CAA8957A1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62631D-C892-4277-95A5-EDE688AD2F0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8000" y="6505575"/>
            <a:ext cx="2540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931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BFFD-12B4-4718-BA40-E644E0B8A8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554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7848-CE6E-43DD-8893-E86F39C1D9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219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96B7-283B-4BD5-BCC8-E288189650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931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E0E5-83D4-4A1C-9A7B-07FD0214FC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086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FCB8-3DC6-42E7-B1AC-45E0EC5EA6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324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04EC-B2EF-4B01-9EC4-695864F02F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2738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2682-F225-462F-B195-8307419D33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9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4649-6173-41F1-B186-13FAEC4FCD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8728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6513-5355-4587-81B3-B412FA89A9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0958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A319-86DD-42A6-959D-77C7454EF6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4493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3686-638B-4BFA-AE9C-40479107BE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7637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437C-987E-4E65-A196-0A28277473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546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AE9BE-0881-4E05-8374-A013FB0CD69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553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AD928-587A-4B7C-8FB0-613BC5B211B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323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C620D-2677-4235-B55C-4BFCF6B49F5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289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6ACB5-B67A-4415-81E0-000B6B1F6AC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8335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8616D-0E13-4ECD-83CD-5E1D8058395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7221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80547-E02F-476B-AA9D-F207D07A13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63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4E69-1453-40CC-BA39-FD405C4A8A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3407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AA91E-ED7F-4E32-9CE3-4C622EC38D9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1473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FBECA-2B0A-4A91-8861-7B17BE0ACA9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5992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3B701-CE1B-477B-946B-33ACA9BC4D3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5142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1C3D0-73CB-4B7C-8C0A-9E85E07A8CF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1515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14547-95A7-4450-A4AC-050EEC5F0BF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536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F0B7A-863A-4C60-B701-D39737EBD3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274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BBB2-67F9-45B7-ABB1-B87FA1A6DE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73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8418-EDBD-49F0-80B5-53C0E5D6B2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513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F3280-CE11-404E-AFE9-0D503ECD09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150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3279-6766-4D5D-A360-C394DA4627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108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3FC2-F63E-42D7-985E-F9A0AEC571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96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74638"/>
            <a:ext cx="965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1"/>
            <a:ext cx="965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C930E92-23D6-45E1-A196-D55102DDE8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A84B59D8-9D0E-4A79-B180-D1D248579C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89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B34EBACF-FF12-4A83-B7E5-B816DE47BE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4D6B731-A2BF-4227-91B0-EA2EE8D3EB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92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1E08AB1-3AA7-4063-A0C6-461D39BA9F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E694DF4-EAF9-4366-B329-57B8798B84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14DBC8E5-007E-498A-B9EF-02B2B9D2B4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F472D50-1CE5-4240-8FA6-21DD47D0C3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6B731-A2BF-4227-91B0-EA2EE8D3EB4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9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Y0xDSwa9mh4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brain.com/" TargetMode="External"/><Relationship Id="rId3" Type="http://schemas.openxmlformats.org/officeDocument/2006/relationships/hyperlink" Target="http://www.gallup.co.kr/" TargetMode="External"/><Relationship Id="rId7" Type="http://schemas.openxmlformats.org/officeDocument/2006/relationships/hyperlink" Target="http://www.research-int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nielsen.com/ko" TargetMode="External"/><Relationship Id="rId5" Type="http://schemas.openxmlformats.org/officeDocument/2006/relationships/hyperlink" Target="http://www.hrc.co.kr/" TargetMode="External"/><Relationship Id="rId4" Type="http://schemas.openxmlformats.org/officeDocument/2006/relationships/hyperlink" Target="http://www.kantar.co.kr/" TargetMode="External"/><Relationship Id="rId9" Type="http://schemas.openxmlformats.org/officeDocument/2006/relationships/hyperlink" Target="http://www.ipsos.com/ko-k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ielsen.com/ko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0"/>
            <a:ext cx="837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3926D45A-5891-43FD-9EED-50C223C67A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45" y="548680"/>
            <a:ext cx="3456607" cy="208882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60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</a:t>
            </a:r>
            <a:br>
              <a:rPr lang="en-US" altLang="ko-KR" sz="60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조사기관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66C554-72D7-4C40-AEDB-60FC2491F3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7031" y="5403182"/>
            <a:ext cx="3538279" cy="1224184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b="1" dirty="0">
                <a:ln w="127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키워드 </a:t>
            </a:r>
            <a:r>
              <a:rPr lang="en-US" altLang="ko-KR" b="1" dirty="0">
                <a:ln w="127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b="1" dirty="0">
                <a:ln w="127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사회여론조사</a:t>
            </a:r>
            <a:r>
              <a:rPr lang="en-US" altLang="ko-KR" b="1" dirty="0">
                <a:ln w="127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   </a:t>
            </a:r>
            <a:r>
              <a:rPr lang="ko-KR" altLang="en-US" b="1" dirty="0">
                <a:ln w="127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9B77E7DA-565B-474D-A47B-7547DD51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4" y="365125"/>
            <a:ext cx="9173342" cy="687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한국방송광고진흥공사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http://www.kobaco.co.kr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5ED66-F1AD-4237-998B-30288C9D8331}"/>
              </a:ext>
            </a:extLst>
          </p:cNvPr>
          <p:cNvSpPr txBox="1"/>
          <p:nvPr/>
        </p:nvSpPr>
        <p:spPr>
          <a:xfrm>
            <a:off x="1109986" y="1768475"/>
            <a:ext cx="23780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Q1)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공익광고 수상작 보기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B2BC6-8E81-4E6C-B917-6B285F8467ED}"/>
              </a:ext>
            </a:extLst>
          </p:cNvPr>
          <p:cNvSpPr txBox="1"/>
          <p:nvPr/>
        </p:nvSpPr>
        <p:spPr>
          <a:xfrm>
            <a:off x="1109986" y="2598737"/>
            <a:ext cx="21605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Q2)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스토리보드 작성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45BF0-C983-413C-AD7D-FE2CCA18D652}"/>
              </a:ext>
            </a:extLst>
          </p:cNvPr>
          <p:cNvSpPr txBox="1"/>
          <p:nvPr/>
        </p:nvSpPr>
        <p:spPr>
          <a:xfrm>
            <a:off x="1127448" y="3429000"/>
            <a:ext cx="23606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Q3)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광고관련사이트 소개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739C380-BDCC-4114-A2E4-D5744EC0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340768"/>
            <a:ext cx="7623550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1" b="25839"/>
          <a:stretch>
            <a:fillRect/>
          </a:stretch>
        </p:blipFill>
        <p:spPr bwMode="auto">
          <a:xfrm>
            <a:off x="1271464" y="404094"/>
            <a:ext cx="2857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64A0473D-B304-478D-9538-AD67B0C406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1464" y="1340719"/>
            <a:ext cx="9722618" cy="4840287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나는 현재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푸드회사의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마케팅부서에서 근무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신제품에 대한 소비자의 만족도를 포함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전반적인 식품 트렌드에 관해서 외부 마케팅조사기관에 의뢰해 조사하고자 함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개의 마케팅 리서치 기관에  제안서를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제출하도록 함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팀장이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개의 업체를 지정해오라 함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간단하게 업체당 특징을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줄로 요약 보고해야 함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파일로 작성해서 업로드하세요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2"/>
          <a:stretch/>
        </p:blipFill>
        <p:spPr bwMode="auto">
          <a:xfrm>
            <a:off x="1631505" y="1052736"/>
            <a:ext cx="89289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제목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876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</a:rPr>
              <a:t>마케팅조사가 보이십니까</a:t>
            </a:r>
            <a:r>
              <a:rPr lang="en-US" altLang="ko-KR" b="1" dirty="0">
                <a:solidFill>
                  <a:schemeClr val="bg1"/>
                </a:solidFill>
              </a:rPr>
              <a:t>?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" name="Y0xDSwa9mh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5521" y="1196752"/>
            <a:ext cx="8576953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내용 개체 틀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480" y="260648"/>
            <a:ext cx="8834577" cy="9353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19" name="직사각형 4"/>
          <p:cNvSpPr>
            <a:spLocks noChangeArrowheads="1"/>
          </p:cNvSpPr>
          <p:nvPr/>
        </p:nvSpPr>
        <p:spPr bwMode="auto">
          <a:xfrm>
            <a:off x="1415481" y="1428750"/>
            <a:ext cx="8834576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r>
              <a:rPr lang="en-US" altLang="ko-KR" sz="1600" dirty="0">
                <a:latin typeface="+mj-ea"/>
                <a:ea typeface="+mj-ea"/>
              </a:rPr>
              <a:t>2008</a:t>
            </a:r>
            <a:r>
              <a:rPr lang="ko-KR" altLang="en-US" sz="1600" dirty="0">
                <a:latin typeface="+mj-ea"/>
                <a:ea typeface="+mj-ea"/>
              </a:rPr>
              <a:t>년 </a:t>
            </a:r>
            <a:r>
              <a:rPr lang="en-US" altLang="ko-KR" sz="1600" dirty="0">
                <a:latin typeface="+mj-ea"/>
                <a:ea typeface="+mj-ea"/>
              </a:rPr>
              <a:t>9</a:t>
            </a:r>
            <a:r>
              <a:rPr lang="ko-KR" altLang="en-US" sz="1600" dirty="0">
                <a:latin typeface="+mj-ea"/>
                <a:ea typeface="+mj-ea"/>
              </a:rPr>
              <a:t>월 </a:t>
            </a:r>
            <a:r>
              <a:rPr lang="en-US" altLang="ko-KR" sz="1600" dirty="0">
                <a:latin typeface="+mj-ea"/>
                <a:ea typeface="+mj-ea"/>
              </a:rPr>
              <a:t>1</a:t>
            </a:r>
            <a:r>
              <a:rPr lang="ko-KR" altLang="en-US" sz="1600" dirty="0">
                <a:latin typeface="+mj-ea"/>
                <a:ea typeface="+mj-ea"/>
              </a:rPr>
              <a:t>일 한국갤럽 </a:t>
            </a:r>
            <a:r>
              <a:rPr lang="en-US" altLang="ko-KR" sz="1600" dirty="0">
                <a:latin typeface="+mj-ea"/>
                <a:ea typeface="+mj-ea"/>
              </a:rPr>
              <a:t>Release </a:t>
            </a:r>
            <a:r>
              <a:rPr lang="ko-KR" altLang="en-US" sz="1600" b="1" dirty="0">
                <a:latin typeface="+mj-ea"/>
                <a:ea typeface="+mj-ea"/>
              </a:rPr>
              <a:t>성별 행복도에 대한 인식 조사</a:t>
            </a:r>
            <a:r>
              <a:rPr lang="ko-KR" altLang="en-US" sz="1600" dirty="0">
                <a:latin typeface="+mj-ea"/>
                <a:ea typeface="+mj-ea"/>
              </a:rPr>
              <a:t> 한국갤럽은 만</a:t>
            </a:r>
            <a:r>
              <a:rPr lang="en-US" altLang="ko-KR" sz="1600" dirty="0">
                <a:latin typeface="+mj-ea"/>
                <a:ea typeface="+mj-ea"/>
              </a:rPr>
              <a:t>19</a:t>
            </a:r>
            <a:r>
              <a:rPr lang="ko-KR" altLang="en-US" sz="1600" dirty="0">
                <a:latin typeface="+mj-ea"/>
                <a:ea typeface="+mj-ea"/>
              </a:rPr>
              <a:t>세 이상 성인을 대상으로 ‘성별 행복도에 대한 인식 </a:t>
            </a:r>
            <a:r>
              <a:rPr lang="ko-KR" altLang="en-US" sz="1600" dirty="0" err="1">
                <a:latin typeface="+mj-ea"/>
                <a:ea typeface="+mj-ea"/>
              </a:rPr>
              <a:t>조사’를</a:t>
            </a:r>
            <a:r>
              <a:rPr lang="ko-KR" altLang="en-US" sz="1600" dirty="0">
                <a:latin typeface="+mj-ea"/>
                <a:ea typeface="+mj-ea"/>
              </a:rPr>
              <a:t> 실시하였습니다</a:t>
            </a:r>
            <a:r>
              <a:rPr lang="en-US" altLang="ko-KR" sz="1600" dirty="0">
                <a:latin typeface="+mj-ea"/>
                <a:ea typeface="+mj-ea"/>
              </a:rPr>
              <a:t>. </a:t>
            </a:r>
            <a:r>
              <a:rPr lang="ko-KR" altLang="en-US" sz="1600" dirty="0">
                <a:latin typeface="+mj-ea"/>
                <a:ea typeface="+mj-ea"/>
              </a:rPr>
              <a:t>이번 조사를 통해 성별 행복도에 대한 국민들의 다양한 의견을 엿볼 수 있습니다</a:t>
            </a:r>
            <a:r>
              <a:rPr lang="en-US" altLang="ko-KR" sz="1600" dirty="0">
                <a:latin typeface="+mj-ea"/>
                <a:ea typeface="+mj-ea"/>
              </a:rPr>
              <a:t>. </a:t>
            </a: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여자가 더 행복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46.9% 〉</a:t>
            </a:r>
            <a:r>
              <a:rPr lang="ko-KR" altLang="en-US" sz="1600" b="1" dirty="0">
                <a:solidFill>
                  <a:srgbClr val="FF0000"/>
                </a:solidFill>
                <a:latin typeface="+mj-ea"/>
                <a:ea typeface="+mj-ea"/>
              </a:rPr>
              <a:t>남자가 더 행복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30.4%</a:t>
            </a:r>
            <a:r>
              <a:rPr lang="ko-KR" altLang="en-US" sz="16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endParaRPr lang="en-US" altLang="ko-KR" sz="1600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ko-KR" altLang="en-US" sz="1600" dirty="0">
                <a:latin typeface="+mj-ea"/>
                <a:ea typeface="+mj-ea"/>
              </a:rPr>
              <a:t>‘남자가 더 행복하다고 생각하는지 여자가 더 행복하다고 생각하는지’ 물어본 결과</a:t>
            </a:r>
            <a:r>
              <a:rPr lang="en-US" altLang="ko-KR" sz="1600" dirty="0">
                <a:latin typeface="+mj-ea"/>
                <a:ea typeface="+mj-ea"/>
              </a:rPr>
              <a:t>, ‘</a:t>
            </a:r>
            <a:r>
              <a:rPr lang="ko-KR" altLang="en-US" sz="1600" dirty="0">
                <a:latin typeface="+mj-ea"/>
                <a:ea typeface="+mj-ea"/>
              </a:rPr>
              <a:t>여자가 더 행복할 </a:t>
            </a:r>
            <a:r>
              <a:rPr lang="ko-KR" altLang="en-US" sz="1600" dirty="0" err="1">
                <a:latin typeface="+mj-ea"/>
                <a:ea typeface="+mj-ea"/>
              </a:rPr>
              <a:t>것’이라고</a:t>
            </a:r>
            <a:r>
              <a:rPr lang="ko-KR" altLang="en-US" sz="1600" dirty="0">
                <a:latin typeface="+mj-ea"/>
                <a:ea typeface="+mj-ea"/>
              </a:rPr>
              <a:t> 생각하는 견해</a:t>
            </a:r>
            <a:r>
              <a:rPr lang="en-US" altLang="ko-KR" sz="1600" dirty="0">
                <a:latin typeface="+mj-ea"/>
                <a:ea typeface="+mj-ea"/>
              </a:rPr>
              <a:t>(46.9%)</a:t>
            </a:r>
            <a:r>
              <a:rPr lang="ko-KR" altLang="en-US" sz="1600" dirty="0">
                <a:latin typeface="+mj-ea"/>
                <a:ea typeface="+mj-ea"/>
              </a:rPr>
              <a:t>가 ‘남자가 더 행복할 </a:t>
            </a:r>
            <a:r>
              <a:rPr lang="ko-KR" altLang="en-US" sz="1600" dirty="0" err="1">
                <a:latin typeface="+mj-ea"/>
                <a:ea typeface="+mj-ea"/>
              </a:rPr>
              <a:t>것’이라는</a:t>
            </a:r>
            <a:r>
              <a:rPr lang="ko-KR" altLang="en-US" sz="1600" dirty="0">
                <a:latin typeface="+mj-ea"/>
                <a:ea typeface="+mj-ea"/>
              </a:rPr>
              <a:t> 견해</a:t>
            </a:r>
            <a:r>
              <a:rPr lang="en-US" altLang="ko-KR" sz="1600" dirty="0">
                <a:latin typeface="+mj-ea"/>
                <a:ea typeface="+mj-ea"/>
              </a:rPr>
              <a:t>(30.4%)</a:t>
            </a:r>
            <a:r>
              <a:rPr lang="ko-KR" altLang="en-US" sz="1600" dirty="0">
                <a:latin typeface="+mj-ea"/>
                <a:ea typeface="+mj-ea"/>
              </a:rPr>
              <a:t>보다 </a:t>
            </a:r>
            <a:r>
              <a:rPr lang="en-US" altLang="ko-KR" sz="1600" dirty="0">
                <a:latin typeface="+mj-ea"/>
                <a:ea typeface="+mj-ea"/>
              </a:rPr>
              <a:t>16.5%</a:t>
            </a:r>
            <a:r>
              <a:rPr lang="ko-KR" altLang="en-US" sz="1600" dirty="0">
                <a:latin typeface="+mj-ea"/>
                <a:ea typeface="+mj-ea"/>
              </a:rPr>
              <a:t>포인트 많았다</a:t>
            </a:r>
          </a:p>
        </p:txBody>
      </p:sp>
      <p:pic>
        <p:nvPicPr>
          <p:cNvPr id="9220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3" b="4936"/>
          <a:stretch/>
        </p:blipFill>
        <p:spPr bwMode="auto">
          <a:xfrm>
            <a:off x="1703512" y="3357495"/>
            <a:ext cx="3240360" cy="281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C67D8767-9131-4F6C-9F94-EDFC27378342}"/>
              </a:ext>
            </a:extLst>
          </p:cNvPr>
          <p:cNvGrpSpPr>
            <a:grpSpLocks/>
          </p:cNvGrpSpPr>
          <p:nvPr/>
        </p:nvGrpSpPr>
        <p:grpSpPr bwMode="auto">
          <a:xfrm>
            <a:off x="5951984" y="3333294"/>
            <a:ext cx="4883496" cy="2841723"/>
            <a:chOff x="395536" y="2329904"/>
            <a:chExt cx="8496944" cy="3922837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1AEB7C8-8DB0-4A19-BC39-1BEEBCD784FF}"/>
                </a:ext>
              </a:extLst>
            </p:cNvPr>
            <p:cNvSpPr/>
            <p:nvPr/>
          </p:nvSpPr>
          <p:spPr>
            <a:xfrm>
              <a:off x="827289" y="3357422"/>
              <a:ext cx="712174" cy="2895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ko-KR" altLang="en-US" dirty="0">
                  <a:solidFill>
                    <a:schemeClr val="tx1"/>
                  </a:solidFill>
                </a:rPr>
                <a:t>여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 altLang="ko-KR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ko-KR" altLang="en-US" dirty="0">
                  <a:solidFill>
                    <a:schemeClr val="tx1"/>
                  </a:solidFill>
                </a:rPr>
                <a:t>자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D5FC3A9B-D78E-4373-8574-D93653C9B952}"/>
                </a:ext>
              </a:extLst>
            </p:cNvPr>
            <p:cNvCxnSpPr/>
            <p:nvPr/>
          </p:nvCxnSpPr>
          <p:spPr>
            <a:xfrm>
              <a:off x="395536" y="6252741"/>
              <a:ext cx="143970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C4A848-0B23-4122-A5AD-45D3A5E5D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114" y="2973858"/>
              <a:ext cx="1375774" cy="42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400" dirty="0"/>
                <a:t>60.3%</a:t>
              </a:r>
              <a:endParaRPr lang="ko-KR" altLang="en-US" sz="1400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B3F454F-09EF-4EF3-98CC-C9A98E2803E4}"/>
                </a:ext>
              </a:extLst>
            </p:cNvPr>
            <p:cNvSpPr/>
            <p:nvPr/>
          </p:nvSpPr>
          <p:spPr>
            <a:xfrm>
              <a:off x="7545082" y="2728833"/>
              <a:ext cx="842629" cy="35080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ko-KR" altLang="en-US" dirty="0">
                  <a:solidFill>
                    <a:schemeClr val="tx1"/>
                  </a:solidFill>
                </a:rPr>
                <a:t>남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 altLang="ko-KR" dirty="0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r>
                <a:rPr lang="ko-KR" altLang="en-US" dirty="0">
                  <a:solidFill>
                    <a:schemeClr val="tx1"/>
                  </a:solidFill>
                </a:rPr>
                <a:t>자</a:t>
              </a: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4AD82F1F-10CB-4452-98F1-4438E181FCA5}"/>
                </a:ext>
              </a:extLst>
            </p:cNvPr>
            <p:cNvCxnSpPr/>
            <p:nvPr/>
          </p:nvCxnSpPr>
          <p:spPr>
            <a:xfrm>
              <a:off x="7452778" y="6236868"/>
              <a:ext cx="143970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C11E9D-8AE9-4BE0-9E96-078AEC435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4121" y="2329904"/>
              <a:ext cx="1375774" cy="42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400" dirty="0"/>
                <a:t>68.5%</a:t>
              </a:r>
              <a:endParaRPr lang="ko-KR" altLang="en-US" sz="1400" dirty="0"/>
            </a:p>
          </p:txBody>
        </p:sp>
      </p:grpSp>
      <p:pic>
        <p:nvPicPr>
          <p:cNvPr id="12" name="내용 개체 틀 3">
            <a:extLst>
              <a:ext uri="{FF2B5EF4-FFF2-40B4-BE49-F238E27FC236}">
                <a16:creationId xmlns:a16="http://schemas.microsoft.com/office/drawing/2014/main" id="{C962709F-B2F0-4A9B-BDFA-931DE3E7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404" y="3483544"/>
            <a:ext cx="2670166" cy="267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1364607" y="561637"/>
            <a:ext cx="8567193" cy="688949"/>
          </a:xfrm>
          <a:solidFill>
            <a:schemeClr val="bg1"/>
          </a:solidFill>
          <a:ln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기업들이 마케팅조사가 필요할 때 문제점</a:t>
            </a:r>
          </a:p>
        </p:txBody>
      </p:sp>
      <p:sp>
        <p:nvSpPr>
          <p:cNvPr id="21507" name="내용 개체 틀 2"/>
          <p:cNvSpPr>
            <a:spLocks noGrp="1"/>
          </p:cNvSpPr>
          <p:nvPr>
            <p:ph idx="1"/>
          </p:nvPr>
        </p:nvSpPr>
        <p:spPr>
          <a:xfrm>
            <a:off x="1380260" y="2996952"/>
            <a:ext cx="8586337" cy="2352329"/>
          </a:xfrm>
          <a:solidFill>
            <a:srgbClr val="002060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기업은 체계적인 마케팅조사를 수행하는데 필요한 숙련된 조사담당 연구원을 확보하기 어려움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실사를 위해 많은 수의 조사원을 확보하고 코딩</a:t>
            </a:r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펀칭</a:t>
            </a: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등의 자료처리과정을 직접 수행하는 것은 비용과 시간 측면에서 효율적이지 않음</a:t>
            </a:r>
            <a:endParaRPr lang="en-US" altLang="ko-K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조사는 연간 수회 정도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BD3199A-D8B4-4E3D-A202-B1A5B26A9D06}"/>
              </a:ext>
            </a:extLst>
          </p:cNvPr>
          <p:cNvGrpSpPr/>
          <p:nvPr/>
        </p:nvGrpSpPr>
        <p:grpSpPr>
          <a:xfrm>
            <a:off x="5951984" y="5347649"/>
            <a:ext cx="6498455" cy="906463"/>
            <a:chOff x="4710758" y="4797152"/>
            <a:chExt cx="6498455" cy="906463"/>
          </a:xfrm>
        </p:grpSpPr>
        <p:sp>
          <p:nvSpPr>
            <p:cNvPr id="6" name="제목 1">
              <a:extLst>
                <a:ext uri="{FF2B5EF4-FFF2-40B4-BE49-F238E27FC236}">
                  <a16:creationId xmlns:a16="http://schemas.microsoft.com/office/drawing/2014/main" id="{20570C48-499C-49AF-AF87-E227272A5B9B}"/>
                </a:ext>
              </a:extLst>
            </p:cNvPr>
            <p:cNvSpPr txBox="1">
              <a:spLocks/>
            </p:cNvSpPr>
            <p:nvPr/>
          </p:nvSpPr>
          <p:spPr>
            <a:xfrm>
              <a:off x="5879976" y="4797152"/>
              <a:ext cx="5329237" cy="9064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ko-KR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마케팅조사전문업체를 이용</a:t>
              </a:r>
            </a:p>
          </p:txBody>
        </p:sp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E36CC85E-242E-463B-ADEA-AA88C26CE5A0}"/>
                </a:ext>
              </a:extLst>
            </p:cNvPr>
            <p:cNvSpPr/>
            <p:nvPr/>
          </p:nvSpPr>
          <p:spPr>
            <a:xfrm>
              <a:off x="4710758" y="4962351"/>
              <a:ext cx="720080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D61FC4-592B-4CD3-B575-4D20839ABB23}"/>
              </a:ext>
            </a:extLst>
          </p:cNvPr>
          <p:cNvSpPr/>
          <p:nvPr/>
        </p:nvSpPr>
        <p:spPr>
          <a:xfrm>
            <a:off x="3540252" y="1518656"/>
            <a:ext cx="2089150" cy="12395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조사할지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00486FD-D62A-4868-A434-069316CBA03C}"/>
              </a:ext>
            </a:extLst>
          </p:cNvPr>
          <p:cNvSpPr/>
          <p:nvPr/>
        </p:nvSpPr>
        <p:spPr>
          <a:xfrm>
            <a:off x="1380260" y="1518656"/>
            <a:ext cx="2087562" cy="12506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무엇을 조사할지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DE60137-BB00-436E-BDB4-D57E8A00D120}"/>
              </a:ext>
            </a:extLst>
          </p:cNvPr>
          <p:cNvSpPr/>
          <p:nvPr/>
        </p:nvSpPr>
        <p:spPr>
          <a:xfrm>
            <a:off x="5701832" y="1518656"/>
            <a:ext cx="2087562" cy="12395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분석할지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690958F-17C2-42F1-92F4-342F8D11ABE7}"/>
              </a:ext>
            </a:extLst>
          </p:cNvPr>
          <p:cNvSpPr/>
          <p:nvPr/>
        </p:nvSpPr>
        <p:spPr>
          <a:xfrm>
            <a:off x="7844238" y="1507520"/>
            <a:ext cx="2087562" cy="12506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어떻게 전달할지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1" y="704851"/>
            <a:ext cx="9118599" cy="606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마케팅조사기관과 매출액 </a:t>
            </a: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(2022</a:t>
            </a: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결산 기준</a:t>
            </a: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2023</a:t>
            </a:r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년은</a:t>
            </a:r>
            <a:r>
              <a:rPr lang="en-US" altLang="ko-K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  <a:endParaRPr lang="ko-KR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21763" y="1655399"/>
            <a:ext cx="8420100" cy="4508500"/>
          </a:xfrm>
          <a:solidFill>
            <a:srgbClr val="1F4E79">
              <a:alpha val="60000"/>
            </a:srgb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한국갤럽조사연구소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www.gallup.co.kr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346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 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</a:t>
            </a:r>
            <a:endParaRPr lang="ko-KR" altLang="en-US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칸타코리아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www.kantar.co.kr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740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 리서치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www.hrc.co.kr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654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</a:t>
            </a:r>
            <a:endParaRPr lang="en-US" altLang="ko-KR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닐슨 코리아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www.nielsen.com/ko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435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억원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리서치인터내셔널 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www.research-int.com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118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</a:t>
            </a: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마이크로밀엠브레인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www.embrain.com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389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</a:t>
            </a:r>
            <a:endParaRPr lang="en-US" altLang="ko-KR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입소스코리아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www.ipsos.com/ko-kr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443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</a:t>
            </a:r>
            <a:endParaRPr lang="en-US" altLang="ko-KR" sz="2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기타 마케팅 조사기관</a:t>
            </a:r>
          </a:p>
          <a:p>
            <a:pPr algn="r" eaLnBrk="1" fontAlgn="auto" hangingPunct="1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ko-KR" altLang="en-US" sz="1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자료원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금융감독원 전자공시시스템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(DART)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9596796-8265-471F-A5D3-F041BA8C9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571" y="1159545"/>
            <a:ext cx="3312245" cy="73866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ko-K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한국갤럽 조사연구소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068FDE4-551A-4102-970A-CC66267423EE}"/>
              </a:ext>
            </a:extLst>
          </p:cNvPr>
          <p:cNvSpPr/>
          <p:nvPr/>
        </p:nvSpPr>
        <p:spPr>
          <a:xfrm>
            <a:off x="994001" y="354812"/>
            <a:ext cx="68916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  <a:ea typeface="+mn-ea"/>
              </a:rPr>
              <a:t>Data</a:t>
            </a:r>
            <a:r>
              <a:rPr lang="ko-KR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  <a:ea typeface="+mn-ea"/>
              </a:rPr>
              <a:t>가 필요할 때 또는</a:t>
            </a:r>
            <a:r>
              <a:rPr lang="en-US" altLang="ko-KR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  <a:ea typeface="+mn-ea"/>
              </a:rPr>
              <a:t> idea</a:t>
            </a:r>
            <a:r>
              <a:rPr lang="ko-KR" alt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ea"/>
                <a:ea typeface="+mn-ea"/>
              </a:rPr>
              <a:t> 가 필요할 때</a:t>
            </a:r>
            <a:endParaRPr lang="en-US" altLang="ko-KR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5A39F-6D8E-4AC5-AB3C-26CFC2395E2A}"/>
              </a:ext>
            </a:extLst>
          </p:cNvPr>
          <p:cNvSpPr txBox="1"/>
          <p:nvPr/>
        </p:nvSpPr>
        <p:spPr>
          <a:xfrm>
            <a:off x="1271464" y="2087910"/>
            <a:ext cx="309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Q1) </a:t>
            </a:r>
            <a:r>
              <a:rPr lang="ko-KR" altLang="en-US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+mj-ea"/>
                <a:ea typeface="+mj-ea"/>
              </a:rPr>
              <a:t>후쿠시마 방류로 해양</a:t>
            </a:r>
            <a:r>
              <a:rPr lang="en-US" altLang="ko-KR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+mj-ea"/>
                <a:ea typeface="+mj-ea"/>
              </a:rPr>
              <a:t>·</a:t>
            </a:r>
            <a:r>
              <a:rPr lang="ko-KR" altLang="en-US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+mj-ea"/>
                <a:ea typeface="+mj-ea"/>
              </a:rPr>
              <a:t>수산물 오염을</a:t>
            </a:r>
            <a:r>
              <a:rPr lang="en-US" altLang="ko-KR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+mj-ea"/>
                <a:ea typeface="+mj-ea"/>
              </a:rPr>
              <a:t> </a:t>
            </a:r>
            <a:r>
              <a:rPr lang="ko-KR" altLang="en-US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+mj-ea"/>
                <a:ea typeface="+mj-ea"/>
              </a:rPr>
              <a:t>아직도 국민들이 걱정할까</a:t>
            </a:r>
            <a:r>
              <a:rPr lang="en-US" altLang="ko-KR" sz="1400" b="0" i="0" dirty="0">
                <a:solidFill>
                  <a:schemeClr val="bg1">
                    <a:lumMod val="95000"/>
                  </a:schemeClr>
                </a:solidFill>
                <a:effectLst/>
                <a:latin typeface="+mj-ea"/>
                <a:ea typeface="+mj-ea"/>
              </a:rPr>
              <a:t> 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F637C-7363-4435-B5A4-26286448AE50}"/>
              </a:ext>
            </a:extLst>
          </p:cNvPr>
          <p:cNvSpPr txBox="1"/>
          <p:nvPr/>
        </p:nvSpPr>
        <p:spPr>
          <a:xfrm>
            <a:off x="1271464" y="3537099"/>
            <a:ext cx="3024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Q2)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지구온난화를 극복하기 위한 당신의 행동은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ED2FC-380D-4EB7-92AF-AADCA78BB432}"/>
              </a:ext>
            </a:extLst>
          </p:cNvPr>
          <p:cNvSpPr txBox="1"/>
          <p:nvPr/>
        </p:nvSpPr>
        <p:spPr>
          <a:xfrm>
            <a:off x="1271464" y="4725144"/>
            <a:ext cx="3024336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Q3)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당신이 다시 태어나고 싶은 나라는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설마 또 한국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017213-46FA-4669-9C9C-BF3A9A00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1318543"/>
            <a:ext cx="6681169" cy="4437112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2BDB4D82-C2D3-4FB3-A9D8-095D6A9F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74749"/>
            <a:ext cx="6264696" cy="6873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국가통계포탈 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http://www.kosis.kr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8AE85-B48A-4CB9-8D16-A753B50C5A2D}"/>
              </a:ext>
            </a:extLst>
          </p:cNvPr>
          <p:cNvSpPr txBox="1"/>
          <p:nvPr/>
        </p:nvSpPr>
        <p:spPr>
          <a:xfrm>
            <a:off x="1158482" y="1320914"/>
            <a:ext cx="21605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Q1)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전주시 인구의 연령별 분포는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1DEBF-CC69-4173-B4CB-796B83F163B1}"/>
              </a:ext>
            </a:extLst>
          </p:cNvPr>
          <p:cNvSpPr txBox="1"/>
          <p:nvPr/>
        </p:nvSpPr>
        <p:spPr>
          <a:xfrm>
            <a:off x="1127448" y="2075932"/>
            <a:ext cx="21605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Q2)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우리나라 초혼 연령은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 30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살이 노총각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5310B-25DD-4B86-8F4C-CD5A4DE9BF75}"/>
              </a:ext>
            </a:extLst>
          </p:cNvPr>
          <p:cNvSpPr txBox="1"/>
          <p:nvPr/>
        </p:nvSpPr>
        <p:spPr>
          <a:xfrm>
            <a:off x="1130461" y="2834352"/>
            <a:ext cx="21605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Q3)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우리나라 사망원인 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위는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E3E81B-9D9F-4950-8DA8-322161E9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340768"/>
            <a:ext cx="7364229" cy="4990529"/>
          </a:xfrm>
          <a:prstGeom prst="rect">
            <a:avLst/>
          </a:prstGeom>
        </p:spPr>
      </p:pic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36C7E69D-391D-4531-B648-61BB306AC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53748"/>
              </p:ext>
            </p:extLst>
          </p:nvPr>
        </p:nvGraphicFramePr>
        <p:xfrm>
          <a:off x="335360" y="3720258"/>
          <a:ext cx="3597970" cy="30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7A06658B-8AE2-4700-BDEA-DF064331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5125"/>
            <a:ext cx="9644934" cy="6873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ICT,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글로벌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시장조사 모음 사이트 </a:t>
            </a: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http://www.itfind.or.kr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68259-A757-4BBA-BD51-A0A842303A16}"/>
              </a:ext>
            </a:extLst>
          </p:cNvPr>
          <p:cNvSpPr txBox="1"/>
          <p:nvPr/>
        </p:nvSpPr>
        <p:spPr>
          <a:xfrm>
            <a:off x="925485" y="1700808"/>
            <a:ext cx="21605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Q1) </a:t>
            </a:r>
            <a:r>
              <a:rPr lang="ko-KR" altLang="en-U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딥페이크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대책은 있는가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B9A5E-8F24-4AC9-9DE9-E4A55F35907A}"/>
              </a:ext>
            </a:extLst>
          </p:cNvPr>
          <p:cNvSpPr txBox="1"/>
          <p:nvPr/>
        </p:nvSpPr>
        <p:spPr>
          <a:xfrm>
            <a:off x="911424" y="2492896"/>
            <a:ext cx="216058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Q2)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인공지능으로 인하여 우리의 직업은 어떻게 변할까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F0438E-C42F-4F7D-894C-DEB60EE3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268760"/>
            <a:ext cx="8083450" cy="49005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CE1D9E03-666E-48E0-9834-0297282C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1" y="365126"/>
            <a:ext cx="7488486" cy="976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ko-KR" altLang="en-US" sz="32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엠브레인</a:t>
            </a: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embrain.com/</a:t>
            </a:r>
            <a:r>
              <a:rPr lang="en-US" altLang="ko-K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kor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/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099E7-DB20-408A-9B10-41C812387A60}"/>
              </a:ext>
            </a:extLst>
          </p:cNvPr>
          <p:cNvSpPr txBox="1"/>
          <p:nvPr/>
        </p:nvSpPr>
        <p:spPr>
          <a:xfrm>
            <a:off x="839416" y="1720701"/>
            <a:ext cx="21605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Q1)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패널조사가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뭔가요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E11AE-4F96-4AE1-8C6C-876E31DEA07E}"/>
              </a:ext>
            </a:extLst>
          </p:cNvPr>
          <p:cNvSpPr txBox="1"/>
          <p:nvPr/>
        </p:nvSpPr>
        <p:spPr>
          <a:xfrm>
            <a:off x="839415" y="2515138"/>
            <a:ext cx="21605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Q2)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복고문화는 </a:t>
            </a:r>
            <a:r>
              <a:rPr lang="ko-KR" altLang="en-US" sz="1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힙한가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40648-D20C-4F58-9DA9-9AB3D3CD899C}"/>
              </a:ext>
            </a:extLst>
          </p:cNvPr>
          <p:cNvSpPr txBox="1"/>
          <p:nvPr/>
        </p:nvSpPr>
        <p:spPr>
          <a:xfrm>
            <a:off x="839414" y="3275111"/>
            <a:ext cx="21605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Q3) </a:t>
            </a:r>
            <a:r>
              <a:rPr lang="ko-KR" altLang="en-US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재래시장 어떻게 살릴까</a:t>
            </a:r>
            <a:r>
              <a:rPr lang="en-US" altLang="ko-KR" sz="1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?!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69A6BA0-3EB0-4FE8-80F3-7B0852FF6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196752"/>
            <a:ext cx="8700358" cy="5445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화려한 콜라주 디자인 서식 파일">
  <a:themeElements>
    <a:clrScheme name="Office 테마 11">
      <a:dk1>
        <a:srgbClr val="B80000"/>
      </a:dk1>
      <a:lt1>
        <a:srgbClr val="FFF5D9"/>
      </a:lt1>
      <a:dk2>
        <a:srgbClr val="EA3800"/>
      </a:dk2>
      <a:lt2>
        <a:srgbClr val="777777"/>
      </a:lt2>
      <a:accent1>
        <a:srgbClr val="FFFFF7"/>
      </a:accent1>
      <a:accent2>
        <a:srgbClr val="CC3399"/>
      </a:accent2>
      <a:accent3>
        <a:srgbClr val="FFF9E9"/>
      </a:accent3>
      <a:accent4>
        <a:srgbClr val="9D0000"/>
      </a:accent4>
      <a:accent5>
        <a:srgbClr val="FFFFFA"/>
      </a:accent5>
      <a:accent6>
        <a:srgbClr val="B92D8A"/>
      </a:accent6>
      <a:hlink>
        <a:srgbClr val="FF6600"/>
      </a:hlink>
      <a:folHlink>
        <a:srgbClr val="800080"/>
      </a:folHlink>
    </a:clrScheme>
    <a:fontScheme name="Office 테마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800000"/>
        </a:dk1>
        <a:lt1>
          <a:srgbClr val="FFCC99"/>
        </a:lt1>
        <a:dk2>
          <a:srgbClr val="000000"/>
        </a:dk2>
        <a:lt2>
          <a:srgbClr val="808080"/>
        </a:lt2>
        <a:accent1>
          <a:srgbClr val="FEC09A"/>
        </a:accent1>
        <a:accent2>
          <a:srgbClr val="CC99FF"/>
        </a:accent2>
        <a:accent3>
          <a:srgbClr val="FFE2CA"/>
        </a:accent3>
        <a:accent4>
          <a:srgbClr val="6C0000"/>
        </a:accent4>
        <a:accent5>
          <a:srgbClr val="FEDCCA"/>
        </a:accent5>
        <a:accent6>
          <a:srgbClr val="B98AE7"/>
        </a:accent6>
        <a:hlink>
          <a:srgbClr val="CC3300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FF85AE"/>
        </a:dk1>
        <a:lt1>
          <a:srgbClr val="FFE9D3"/>
        </a:lt1>
        <a:dk2>
          <a:srgbClr val="9301D5"/>
        </a:dk2>
        <a:lt2>
          <a:srgbClr val="969696"/>
        </a:lt2>
        <a:accent1>
          <a:srgbClr val="FDE8CF"/>
        </a:accent1>
        <a:accent2>
          <a:srgbClr val="CE8DFF"/>
        </a:accent2>
        <a:accent3>
          <a:srgbClr val="FFF2E6"/>
        </a:accent3>
        <a:accent4>
          <a:srgbClr val="DA7194"/>
        </a:accent4>
        <a:accent5>
          <a:srgbClr val="FEF2E4"/>
        </a:accent5>
        <a:accent6>
          <a:srgbClr val="BA7FE7"/>
        </a:accent6>
        <a:hlink>
          <a:srgbClr val="993366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9933FF"/>
        </a:dk1>
        <a:lt1>
          <a:srgbClr val="FFFFFF"/>
        </a:lt1>
        <a:dk2>
          <a:srgbClr val="9900CC"/>
        </a:dk2>
        <a:lt2>
          <a:srgbClr val="808080"/>
        </a:lt2>
        <a:accent1>
          <a:srgbClr val="DACEEE"/>
        </a:accent1>
        <a:accent2>
          <a:srgbClr val="800080"/>
        </a:accent2>
        <a:accent3>
          <a:srgbClr val="FFFFFF"/>
        </a:accent3>
        <a:accent4>
          <a:srgbClr val="822ADA"/>
        </a:accent4>
        <a:accent5>
          <a:srgbClr val="EAE3F5"/>
        </a:accent5>
        <a:accent6>
          <a:srgbClr val="730073"/>
        </a:accent6>
        <a:hlink>
          <a:srgbClr val="FF99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996633"/>
        </a:dk1>
        <a:lt1>
          <a:srgbClr val="FFFFFF"/>
        </a:lt1>
        <a:dk2>
          <a:srgbClr val="CC33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82562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990099"/>
        </a:dk1>
        <a:lt1>
          <a:srgbClr val="CC3399"/>
        </a:lt1>
        <a:dk2>
          <a:srgbClr val="FF9966"/>
        </a:dk2>
        <a:lt2>
          <a:srgbClr val="336699"/>
        </a:lt2>
        <a:accent1>
          <a:srgbClr val="FF9933"/>
        </a:accent1>
        <a:accent2>
          <a:srgbClr val="CC0099"/>
        </a:accent2>
        <a:accent3>
          <a:srgbClr val="E2ADCA"/>
        </a:accent3>
        <a:accent4>
          <a:srgbClr val="820082"/>
        </a:accent4>
        <a:accent5>
          <a:srgbClr val="FFCAAD"/>
        </a:accent5>
        <a:accent6>
          <a:srgbClr val="B9008A"/>
        </a:accent6>
        <a:hlink>
          <a:srgbClr val="CC6600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3E3E5C"/>
        </a:dk1>
        <a:lt1>
          <a:srgbClr val="FF6600"/>
        </a:lt1>
        <a:dk2>
          <a:srgbClr val="666699"/>
        </a:dk2>
        <a:lt2>
          <a:srgbClr val="FF5050"/>
        </a:lt2>
        <a:accent1>
          <a:srgbClr val="A559A5"/>
        </a:accent1>
        <a:accent2>
          <a:srgbClr val="FF9933"/>
        </a:accent2>
        <a:accent3>
          <a:srgbClr val="B8B8CA"/>
        </a:accent3>
        <a:accent4>
          <a:srgbClr val="DA5600"/>
        </a:accent4>
        <a:accent5>
          <a:srgbClr val="CFB5CF"/>
        </a:accent5>
        <a:accent6>
          <a:srgbClr val="E78A2D"/>
        </a:accent6>
        <a:hlink>
          <a:srgbClr val="99CCFF"/>
        </a:hlink>
        <a:folHlink>
          <a:srgbClr val="FFE4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C40000"/>
        </a:dk1>
        <a:lt1>
          <a:srgbClr val="9F7849"/>
        </a:lt1>
        <a:dk2>
          <a:srgbClr val="F6A776"/>
        </a:dk2>
        <a:lt2>
          <a:srgbClr val="2D2015"/>
        </a:lt2>
        <a:accent1>
          <a:srgbClr val="FCE5CC"/>
        </a:accent1>
        <a:accent2>
          <a:srgbClr val="DC8052"/>
        </a:accent2>
        <a:accent3>
          <a:srgbClr val="CDBEB1"/>
        </a:accent3>
        <a:accent4>
          <a:srgbClr val="A70000"/>
        </a:accent4>
        <a:accent5>
          <a:srgbClr val="FDF0E2"/>
        </a:accent5>
        <a:accent6>
          <a:srgbClr val="C77349"/>
        </a:accent6>
        <a:hlink>
          <a:srgbClr val="FBBA01"/>
        </a:hlink>
        <a:folHlink>
          <a:srgbClr val="CC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8">
        <a:dk1>
          <a:srgbClr val="CC00CC"/>
        </a:dk1>
        <a:lt1>
          <a:srgbClr val="988999"/>
        </a:lt1>
        <a:dk2>
          <a:srgbClr val="CC3300"/>
        </a:dk2>
        <a:lt2>
          <a:srgbClr val="777777"/>
        </a:lt2>
        <a:accent1>
          <a:srgbClr val="B3A7B3"/>
        </a:accent1>
        <a:accent2>
          <a:srgbClr val="F77331"/>
        </a:accent2>
        <a:accent3>
          <a:srgbClr val="CAC4CA"/>
        </a:accent3>
        <a:accent4>
          <a:srgbClr val="AE00AE"/>
        </a:accent4>
        <a:accent5>
          <a:srgbClr val="D6D0D6"/>
        </a:accent5>
        <a:accent6>
          <a:srgbClr val="E0682B"/>
        </a:accent6>
        <a:hlink>
          <a:srgbClr val="FFCC00"/>
        </a:hlink>
        <a:folHlink>
          <a:srgbClr val="FFE9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6699"/>
        </a:lt1>
        <a:dk2>
          <a:srgbClr val="CC3399"/>
        </a:dk2>
        <a:lt2>
          <a:srgbClr val="9900CC"/>
        </a:lt2>
        <a:accent1>
          <a:srgbClr val="FFCC99"/>
        </a:accent1>
        <a:accent2>
          <a:srgbClr val="CC0099"/>
        </a:accent2>
        <a:accent3>
          <a:srgbClr val="E2ADCA"/>
        </a:accent3>
        <a:accent4>
          <a:srgbClr val="DA5682"/>
        </a:accent4>
        <a:accent5>
          <a:srgbClr val="FFE2CA"/>
        </a:accent5>
        <a:accent6>
          <a:srgbClr val="B9008A"/>
        </a:accent6>
        <a:hlink>
          <a:srgbClr val="CC660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800000"/>
        </a:dk1>
        <a:lt1>
          <a:srgbClr val="A606B2"/>
        </a:lt1>
        <a:dk2>
          <a:srgbClr val="FF9966"/>
        </a:dk2>
        <a:lt2>
          <a:srgbClr val="005A58"/>
        </a:lt2>
        <a:accent1>
          <a:srgbClr val="D284BE"/>
        </a:accent1>
        <a:accent2>
          <a:srgbClr val="E3C0E8"/>
        </a:accent2>
        <a:accent3>
          <a:srgbClr val="D0AAD5"/>
        </a:accent3>
        <a:accent4>
          <a:srgbClr val="6C0000"/>
        </a:accent4>
        <a:accent5>
          <a:srgbClr val="E5C2DB"/>
        </a:accent5>
        <a:accent6>
          <a:srgbClr val="CEAED2"/>
        </a:accent6>
        <a:hlink>
          <a:srgbClr val="FABC6A"/>
        </a:hlink>
        <a:folHlink>
          <a:srgbClr val="FF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B80000"/>
        </a:dk1>
        <a:lt1>
          <a:srgbClr val="FFF5D9"/>
        </a:lt1>
        <a:dk2>
          <a:srgbClr val="EA3800"/>
        </a:dk2>
        <a:lt2>
          <a:srgbClr val="777777"/>
        </a:lt2>
        <a:accent1>
          <a:srgbClr val="FFFFF7"/>
        </a:accent1>
        <a:accent2>
          <a:srgbClr val="CC3399"/>
        </a:accent2>
        <a:accent3>
          <a:srgbClr val="FFF9E9"/>
        </a:accent3>
        <a:accent4>
          <a:srgbClr val="9D0000"/>
        </a:accent4>
        <a:accent5>
          <a:srgbClr val="FFFFFA"/>
        </a:accent5>
        <a:accent6>
          <a:srgbClr val="B92D8A"/>
        </a:accent6>
        <a:hlink>
          <a:srgbClr val="FF66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B40000"/>
        </a:dk1>
        <a:lt1>
          <a:srgbClr val="CC66FF"/>
        </a:lt1>
        <a:dk2>
          <a:srgbClr val="CC0099"/>
        </a:dk2>
        <a:lt2>
          <a:srgbClr val="003366"/>
        </a:lt2>
        <a:accent1>
          <a:srgbClr val="CCCCFF"/>
        </a:accent1>
        <a:accent2>
          <a:srgbClr val="FFCC99"/>
        </a:accent2>
        <a:accent3>
          <a:srgbClr val="E2B8FF"/>
        </a:accent3>
        <a:accent4>
          <a:srgbClr val="990000"/>
        </a:accent4>
        <a:accent5>
          <a:srgbClr val="E2E2FF"/>
        </a:accent5>
        <a:accent6>
          <a:srgbClr val="E7B98A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CC00CC"/>
        </a:dk1>
        <a:lt1>
          <a:srgbClr val="CC3300"/>
        </a:lt1>
        <a:dk2>
          <a:srgbClr val="F89042"/>
        </a:dk2>
        <a:lt2>
          <a:srgbClr val="5C1F00"/>
        </a:lt2>
        <a:accent1>
          <a:srgbClr val="FFCC66"/>
        </a:accent1>
        <a:accent2>
          <a:srgbClr val="BE7960"/>
        </a:accent2>
        <a:accent3>
          <a:srgbClr val="E2ADAA"/>
        </a:accent3>
        <a:accent4>
          <a:srgbClr val="AE00AE"/>
        </a:accent4>
        <a:accent5>
          <a:srgbClr val="FFE2B8"/>
        </a:accent5>
        <a:accent6>
          <a:srgbClr val="AC6D56"/>
        </a:accent6>
        <a:hlink>
          <a:srgbClr val="C92FD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4">
      <a:dk1>
        <a:srgbClr val="FF85AE"/>
      </a:dk1>
      <a:lt1>
        <a:srgbClr val="FFE9D3"/>
      </a:lt1>
      <a:dk2>
        <a:srgbClr val="9301D5"/>
      </a:dk2>
      <a:lt2>
        <a:srgbClr val="969696"/>
      </a:lt2>
      <a:accent1>
        <a:srgbClr val="FDE8CF"/>
      </a:accent1>
      <a:accent2>
        <a:srgbClr val="CE8DFF"/>
      </a:accent2>
      <a:accent3>
        <a:srgbClr val="FFF2E6"/>
      </a:accent3>
      <a:accent4>
        <a:srgbClr val="DA7194"/>
      </a:accent4>
      <a:accent5>
        <a:srgbClr val="FEF2E4"/>
      </a:accent5>
      <a:accent6>
        <a:srgbClr val="BA7FE7"/>
      </a:accent6>
      <a:hlink>
        <a:srgbClr val="993366"/>
      </a:hlink>
      <a:folHlink>
        <a:srgbClr val="99009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8A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CEEE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EAE3F5"/>
        </a:accent5>
        <a:accent6>
          <a:srgbClr val="730073"/>
        </a:accent6>
        <a:hlink>
          <a:srgbClr val="FF99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FF85AE"/>
        </a:dk1>
        <a:lt1>
          <a:srgbClr val="FFE9D3"/>
        </a:lt1>
        <a:dk2>
          <a:srgbClr val="9301D5"/>
        </a:dk2>
        <a:lt2>
          <a:srgbClr val="969696"/>
        </a:lt2>
        <a:accent1>
          <a:srgbClr val="FDE8CF"/>
        </a:accent1>
        <a:accent2>
          <a:srgbClr val="CE8DFF"/>
        </a:accent2>
        <a:accent3>
          <a:srgbClr val="FFF2E6"/>
        </a:accent3>
        <a:accent4>
          <a:srgbClr val="DA7194"/>
        </a:accent4>
        <a:accent5>
          <a:srgbClr val="FEF2E4"/>
        </a:accent5>
        <a:accent6>
          <a:srgbClr val="BA7FE7"/>
        </a:accent6>
        <a:hlink>
          <a:srgbClr val="993366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9933FF"/>
        </a:dk1>
        <a:lt1>
          <a:srgbClr val="FFFFFF"/>
        </a:lt1>
        <a:dk2>
          <a:srgbClr val="9900CC"/>
        </a:dk2>
        <a:lt2>
          <a:srgbClr val="808080"/>
        </a:lt2>
        <a:accent1>
          <a:srgbClr val="DACEEE"/>
        </a:accent1>
        <a:accent2>
          <a:srgbClr val="800080"/>
        </a:accent2>
        <a:accent3>
          <a:srgbClr val="FFFFFF"/>
        </a:accent3>
        <a:accent4>
          <a:srgbClr val="822ADA"/>
        </a:accent4>
        <a:accent5>
          <a:srgbClr val="EAE3F5"/>
        </a:accent5>
        <a:accent6>
          <a:srgbClr val="730073"/>
        </a:accent6>
        <a:hlink>
          <a:srgbClr val="FF99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996633"/>
        </a:dk1>
        <a:lt1>
          <a:srgbClr val="FFFFFF"/>
        </a:lt1>
        <a:dk2>
          <a:srgbClr val="CC33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82562A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화려한 콜라주 디자인 서식 파일</Template>
  <TotalTime>2469</TotalTime>
  <Words>481</Words>
  <Application>Microsoft Office PowerPoint</Application>
  <PresentationFormat>와이드스크린</PresentationFormat>
  <Paragraphs>60</Paragraphs>
  <Slides>11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Arial Black</vt:lpstr>
      <vt:lpstr>Calibri</vt:lpstr>
      <vt:lpstr>Calibri Light</vt:lpstr>
      <vt:lpstr>화려한 콜라주 디자인 서식 파일</vt:lpstr>
      <vt:lpstr>1_Custom Design</vt:lpstr>
      <vt:lpstr>Office 테마</vt:lpstr>
      <vt:lpstr>마케팅 조사기관</vt:lpstr>
      <vt:lpstr>마케팅조사가 보이십니까?</vt:lpstr>
      <vt:lpstr>PowerPoint 프레젠테이션</vt:lpstr>
      <vt:lpstr>기업들이 마케팅조사가 필요할 때 문제점</vt:lpstr>
      <vt:lpstr>마케팅조사기관과 매출액 (2022년 결산 기준, 2023년은?)</vt:lpstr>
      <vt:lpstr>1. 한국갤럽 조사연구소 </vt:lpstr>
      <vt:lpstr>2. 국가통계포탈 http://www.kosis.kr</vt:lpstr>
      <vt:lpstr>3. ICT, 글로벌 시장조사 모음 사이트 http://www.itfind.or.kr</vt:lpstr>
      <vt:lpstr>4. 엠브레인 embrain.com/kor/</vt:lpstr>
      <vt:lpstr>5. 한국방송광고진흥공사  http://www.kobaco.co.kr</vt:lpstr>
      <vt:lpstr>PowerPoint 프레젠테이션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마케팅조사기관</dc:title>
  <dc:creator>lee</dc:creator>
  <cp:lastModifiedBy>Admin</cp:lastModifiedBy>
  <cp:revision>129</cp:revision>
  <dcterms:created xsi:type="dcterms:W3CDTF">2006-08-31T03:45:26Z</dcterms:created>
  <dcterms:modified xsi:type="dcterms:W3CDTF">2024-09-05T04:39:13Z</dcterms:modified>
</cp:coreProperties>
</file>