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17"/>
  </p:notesMasterIdLst>
  <p:sldIdLst>
    <p:sldId id="256" r:id="rId2"/>
    <p:sldId id="283" r:id="rId3"/>
    <p:sldId id="287" r:id="rId4"/>
    <p:sldId id="284" r:id="rId5"/>
    <p:sldId id="285" r:id="rId6"/>
    <p:sldId id="257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59" r:id="rId15"/>
    <p:sldId id="2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03864"/>
    <a:srgbClr val="C16828"/>
    <a:srgbClr val="5B9BD5"/>
    <a:srgbClr val="181717"/>
    <a:srgbClr val="7030A0"/>
    <a:srgbClr val="FFC000"/>
    <a:srgbClr val="00B0F0"/>
    <a:srgbClr val="44357C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575" autoAdjust="0"/>
  </p:normalViewPr>
  <p:slideViewPr>
    <p:cSldViewPr>
      <p:cViewPr varScale="1">
        <p:scale>
          <a:sx n="111" d="100"/>
          <a:sy n="111" d="100"/>
        </p:scale>
        <p:origin x="72" y="2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34175E-091E-4FFF-B590-631D296F62D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</dgm:pt>
    <dgm:pt modelId="{A47872F8-FA8B-4B7B-BF0A-C2E29BDFCDD0}">
      <dgm:prSet phldrT="[텍스트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latinLnBrk="1"/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안경을 쓴 </a:t>
          </a:r>
          <a:endParaRPr lang="en-US" altLang="ko-K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endParaRPr>
        </a:p>
        <a:p>
          <a:pPr latinLnBrk="1"/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키 큰 남자</a:t>
          </a:r>
        </a:p>
      </dgm:t>
    </dgm:pt>
    <dgm:pt modelId="{65C24E86-FA0A-4FBA-828F-E13E8E1B53E2}" type="parTrans" cxnId="{F91FB300-314B-42B0-AF5E-48508921E5EE}">
      <dgm:prSet/>
      <dgm:spPr/>
      <dgm:t>
        <a:bodyPr/>
        <a:lstStyle/>
        <a:p>
          <a:pPr latinLnBrk="1"/>
          <a:endParaRPr lang="ko-KR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endParaRPr>
        </a:p>
      </dgm:t>
    </dgm:pt>
    <dgm:pt modelId="{118B4220-811B-4F6C-AA15-4E2177B598EA}" type="sibTrans" cxnId="{F91FB300-314B-42B0-AF5E-48508921E5EE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latinLnBrk="1"/>
          <a:endParaRPr lang="ko-KR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endParaRPr>
        </a:p>
      </dgm:t>
    </dgm:pt>
    <dgm:pt modelId="{50E2900C-60EF-4D6D-B3AC-B7721BD981CA}">
      <dgm:prSet phldrT="[텍스트]" custT="1"/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latinLnBrk="1">
            <a:lnSpc>
              <a:spcPct val="100000"/>
            </a:lnSpc>
          </a:pP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명목척도</a:t>
          </a:r>
          <a:endParaRPr lang="en-US" altLang="ko-K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endParaRPr>
        </a:p>
        <a:p>
          <a:pPr latinLnBrk="1">
            <a:lnSpc>
              <a:spcPct val="100000"/>
            </a:lnSpc>
          </a:pP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서열척도</a:t>
          </a:r>
          <a:endParaRPr lang="en-US" altLang="ko-K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endParaRPr>
        </a:p>
        <a:p>
          <a:pPr latinLnBrk="1">
            <a:lnSpc>
              <a:spcPct val="100000"/>
            </a:lnSpc>
          </a:pPr>
          <a:r>
            <a:rPr lang="ko-KR" alt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등간척도</a:t>
          </a:r>
          <a:endParaRPr lang="en-US" altLang="ko-K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endParaRPr>
        </a:p>
        <a:p>
          <a:pPr latinLnBrk="1">
            <a:lnSpc>
              <a:spcPct val="100000"/>
            </a:lnSpc>
          </a:pP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비율척도</a:t>
          </a:r>
          <a:endParaRPr lang="ko-KR" alt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endParaRPr>
        </a:p>
      </dgm:t>
    </dgm:pt>
    <dgm:pt modelId="{6850D718-0D72-44F6-90EA-9CD368D2DD8C}" type="parTrans" cxnId="{4092BF6B-CBED-4DAA-AE93-EDF55EEB693E}">
      <dgm:prSet/>
      <dgm:spPr/>
      <dgm:t>
        <a:bodyPr/>
        <a:lstStyle/>
        <a:p>
          <a:pPr latinLnBrk="1"/>
          <a:endParaRPr lang="ko-KR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endParaRPr>
        </a:p>
      </dgm:t>
    </dgm:pt>
    <dgm:pt modelId="{9D4EAB6B-8CF0-4CDF-A90E-C3277DB3B151}" type="sibTrans" cxnId="{4092BF6B-CBED-4DAA-AE93-EDF55EEB693E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latinLnBrk="1"/>
          <a:endParaRPr lang="ko-KR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endParaRPr>
        </a:p>
      </dgm:t>
    </dgm:pt>
    <dgm:pt modelId="{7E13445D-3544-4A23-AA87-9B0A08E337B8}">
      <dgm:prSet phldrT="[텍스트]" custT="1"/>
      <dgm:spPr>
        <a:solidFill>
          <a:schemeClr val="accent5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latinLnBrk="1"/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성별</a:t>
          </a:r>
          <a:r>
            <a:rPr lang="en-US" altLang="ko-K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(0,1)</a:t>
          </a:r>
        </a:p>
        <a:p>
          <a:pPr latinLnBrk="1"/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안경</a:t>
          </a:r>
          <a:r>
            <a:rPr lang="en-US" altLang="ko-K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(0,1)</a:t>
          </a:r>
        </a:p>
        <a:p>
          <a:pPr latinLnBrk="1"/>
          <a:r>
            <a:rPr lang="ko-KR" alt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키순위</a:t>
          </a:r>
          <a:r>
            <a:rPr lang="en-US" altLang="ko-K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(2/60)</a:t>
          </a:r>
        </a:p>
        <a:p>
          <a:pPr latinLnBrk="1"/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키 </a:t>
          </a:r>
          <a:r>
            <a:rPr lang="en-US" altLang="ko-K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180cm</a:t>
          </a:r>
          <a:endParaRPr lang="ko-KR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endParaRPr>
        </a:p>
      </dgm:t>
    </dgm:pt>
    <dgm:pt modelId="{EF98DB4E-04DF-470D-98E1-6F32AFA7D7FC}" type="parTrans" cxnId="{FD6E8D91-F479-4382-9E51-A00C2ABB9AA3}">
      <dgm:prSet/>
      <dgm:spPr/>
      <dgm:t>
        <a:bodyPr/>
        <a:lstStyle/>
        <a:p>
          <a:pPr latinLnBrk="1"/>
          <a:endParaRPr lang="ko-KR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endParaRPr>
        </a:p>
      </dgm:t>
    </dgm:pt>
    <dgm:pt modelId="{4A1D42FB-8B16-4719-836B-B0B131F1D251}" type="sibTrans" cxnId="{FD6E8D91-F479-4382-9E51-A00C2ABB9AA3}">
      <dgm:prSet/>
      <dgm:spPr/>
      <dgm:t>
        <a:bodyPr/>
        <a:lstStyle/>
        <a:p>
          <a:pPr latinLnBrk="1"/>
          <a:endParaRPr lang="ko-KR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endParaRPr>
        </a:p>
      </dgm:t>
    </dgm:pt>
    <dgm:pt modelId="{2A0C6C45-2B08-4667-B578-79116EAB7392}" type="pres">
      <dgm:prSet presAssocID="{4934175E-091E-4FFF-B590-631D296F62D8}" presName="Name0" presStyleCnt="0">
        <dgm:presLayoutVars>
          <dgm:dir/>
          <dgm:resizeHandles val="exact"/>
        </dgm:presLayoutVars>
      </dgm:prSet>
      <dgm:spPr/>
    </dgm:pt>
    <dgm:pt modelId="{E769CCF7-9CC8-438B-8130-2E1F42FC22C8}" type="pres">
      <dgm:prSet presAssocID="{A47872F8-FA8B-4B7B-BF0A-C2E29BDFCDD0}" presName="node" presStyleLbl="node1" presStyleIdx="0" presStyleCnt="3">
        <dgm:presLayoutVars>
          <dgm:bulletEnabled val="1"/>
        </dgm:presLayoutVars>
      </dgm:prSet>
      <dgm:spPr/>
    </dgm:pt>
    <dgm:pt modelId="{29C10F1C-9E0B-46B7-A7FA-8234D95088E6}" type="pres">
      <dgm:prSet presAssocID="{118B4220-811B-4F6C-AA15-4E2177B598EA}" presName="sibTrans" presStyleLbl="sibTrans2D1" presStyleIdx="0" presStyleCnt="2"/>
      <dgm:spPr/>
    </dgm:pt>
    <dgm:pt modelId="{3E41596F-026E-4A61-B01E-5398607EAB41}" type="pres">
      <dgm:prSet presAssocID="{118B4220-811B-4F6C-AA15-4E2177B598EA}" presName="connectorText" presStyleLbl="sibTrans2D1" presStyleIdx="0" presStyleCnt="2"/>
      <dgm:spPr/>
    </dgm:pt>
    <dgm:pt modelId="{F9894AD4-28DC-40B0-B142-14CF063225C1}" type="pres">
      <dgm:prSet presAssocID="{50E2900C-60EF-4D6D-B3AC-B7721BD981CA}" presName="node" presStyleLbl="node1" presStyleIdx="1" presStyleCnt="3">
        <dgm:presLayoutVars>
          <dgm:bulletEnabled val="1"/>
        </dgm:presLayoutVars>
      </dgm:prSet>
      <dgm:spPr/>
    </dgm:pt>
    <dgm:pt modelId="{9929DD64-C6D6-49CC-BC4E-7788567714C7}" type="pres">
      <dgm:prSet presAssocID="{9D4EAB6B-8CF0-4CDF-A90E-C3277DB3B151}" presName="sibTrans" presStyleLbl="sibTrans2D1" presStyleIdx="1" presStyleCnt="2"/>
      <dgm:spPr/>
    </dgm:pt>
    <dgm:pt modelId="{250C432D-2CDD-455D-BA1F-980840F2A660}" type="pres">
      <dgm:prSet presAssocID="{9D4EAB6B-8CF0-4CDF-A90E-C3277DB3B151}" presName="connectorText" presStyleLbl="sibTrans2D1" presStyleIdx="1" presStyleCnt="2"/>
      <dgm:spPr/>
    </dgm:pt>
    <dgm:pt modelId="{690E584D-8632-45DA-AD7F-CD8B4801536A}" type="pres">
      <dgm:prSet presAssocID="{7E13445D-3544-4A23-AA87-9B0A08E337B8}" presName="node" presStyleLbl="node1" presStyleIdx="2" presStyleCnt="3">
        <dgm:presLayoutVars>
          <dgm:bulletEnabled val="1"/>
        </dgm:presLayoutVars>
      </dgm:prSet>
      <dgm:spPr/>
    </dgm:pt>
  </dgm:ptLst>
  <dgm:cxnLst>
    <dgm:cxn modelId="{F91FB300-314B-42B0-AF5E-48508921E5EE}" srcId="{4934175E-091E-4FFF-B590-631D296F62D8}" destId="{A47872F8-FA8B-4B7B-BF0A-C2E29BDFCDD0}" srcOrd="0" destOrd="0" parTransId="{65C24E86-FA0A-4FBA-828F-E13E8E1B53E2}" sibTransId="{118B4220-811B-4F6C-AA15-4E2177B598EA}"/>
    <dgm:cxn modelId="{54A49F16-3AD6-44EC-8B28-D55FA39871B0}" type="presOf" srcId="{118B4220-811B-4F6C-AA15-4E2177B598EA}" destId="{3E41596F-026E-4A61-B01E-5398607EAB41}" srcOrd="1" destOrd="0" presId="urn:microsoft.com/office/officeart/2005/8/layout/process1"/>
    <dgm:cxn modelId="{CDEF241E-5F36-4FC6-AA51-4BB368771ACB}" type="presOf" srcId="{4934175E-091E-4FFF-B590-631D296F62D8}" destId="{2A0C6C45-2B08-4667-B578-79116EAB7392}" srcOrd="0" destOrd="0" presId="urn:microsoft.com/office/officeart/2005/8/layout/process1"/>
    <dgm:cxn modelId="{67174834-AAB7-47C2-854D-838A26A1FB0A}" type="presOf" srcId="{9D4EAB6B-8CF0-4CDF-A90E-C3277DB3B151}" destId="{9929DD64-C6D6-49CC-BC4E-7788567714C7}" srcOrd="0" destOrd="0" presId="urn:microsoft.com/office/officeart/2005/8/layout/process1"/>
    <dgm:cxn modelId="{4092BF6B-CBED-4DAA-AE93-EDF55EEB693E}" srcId="{4934175E-091E-4FFF-B590-631D296F62D8}" destId="{50E2900C-60EF-4D6D-B3AC-B7721BD981CA}" srcOrd="1" destOrd="0" parTransId="{6850D718-0D72-44F6-90EA-9CD368D2DD8C}" sibTransId="{9D4EAB6B-8CF0-4CDF-A90E-C3277DB3B151}"/>
    <dgm:cxn modelId="{F9685889-0408-4651-9013-5279DB81AAFB}" type="presOf" srcId="{118B4220-811B-4F6C-AA15-4E2177B598EA}" destId="{29C10F1C-9E0B-46B7-A7FA-8234D95088E6}" srcOrd="0" destOrd="0" presId="urn:microsoft.com/office/officeart/2005/8/layout/process1"/>
    <dgm:cxn modelId="{FD6E8D91-F479-4382-9E51-A00C2ABB9AA3}" srcId="{4934175E-091E-4FFF-B590-631D296F62D8}" destId="{7E13445D-3544-4A23-AA87-9B0A08E337B8}" srcOrd="2" destOrd="0" parTransId="{EF98DB4E-04DF-470D-98E1-6F32AFA7D7FC}" sibTransId="{4A1D42FB-8B16-4719-836B-B0B131F1D251}"/>
    <dgm:cxn modelId="{861EAFA9-5741-4A64-9714-0F25C721668D}" type="presOf" srcId="{7E13445D-3544-4A23-AA87-9B0A08E337B8}" destId="{690E584D-8632-45DA-AD7F-CD8B4801536A}" srcOrd="0" destOrd="0" presId="urn:microsoft.com/office/officeart/2005/8/layout/process1"/>
    <dgm:cxn modelId="{90A826D1-474C-4D2A-B6CE-D0173E833D6F}" type="presOf" srcId="{9D4EAB6B-8CF0-4CDF-A90E-C3277DB3B151}" destId="{250C432D-2CDD-455D-BA1F-980840F2A660}" srcOrd="1" destOrd="0" presId="urn:microsoft.com/office/officeart/2005/8/layout/process1"/>
    <dgm:cxn modelId="{0C9D26DA-B03B-461A-92DE-2BBB5305B03E}" type="presOf" srcId="{A47872F8-FA8B-4B7B-BF0A-C2E29BDFCDD0}" destId="{E769CCF7-9CC8-438B-8130-2E1F42FC22C8}" srcOrd="0" destOrd="0" presId="urn:microsoft.com/office/officeart/2005/8/layout/process1"/>
    <dgm:cxn modelId="{212CC6DD-315A-4838-A864-786D4C5FA72B}" type="presOf" srcId="{50E2900C-60EF-4D6D-B3AC-B7721BD981CA}" destId="{F9894AD4-28DC-40B0-B142-14CF063225C1}" srcOrd="0" destOrd="0" presId="urn:microsoft.com/office/officeart/2005/8/layout/process1"/>
    <dgm:cxn modelId="{926CECB4-44F9-483F-9514-A50C2755E453}" type="presParOf" srcId="{2A0C6C45-2B08-4667-B578-79116EAB7392}" destId="{E769CCF7-9CC8-438B-8130-2E1F42FC22C8}" srcOrd="0" destOrd="0" presId="urn:microsoft.com/office/officeart/2005/8/layout/process1"/>
    <dgm:cxn modelId="{A2C8793E-D9AD-4AF2-8B7A-C6D3D34BF217}" type="presParOf" srcId="{2A0C6C45-2B08-4667-B578-79116EAB7392}" destId="{29C10F1C-9E0B-46B7-A7FA-8234D95088E6}" srcOrd="1" destOrd="0" presId="urn:microsoft.com/office/officeart/2005/8/layout/process1"/>
    <dgm:cxn modelId="{9D96680B-FFF1-405F-9923-E1DA21736220}" type="presParOf" srcId="{29C10F1C-9E0B-46B7-A7FA-8234D95088E6}" destId="{3E41596F-026E-4A61-B01E-5398607EAB41}" srcOrd="0" destOrd="0" presId="urn:microsoft.com/office/officeart/2005/8/layout/process1"/>
    <dgm:cxn modelId="{2FF65181-3B83-4112-A57B-9DE1849EA9A9}" type="presParOf" srcId="{2A0C6C45-2B08-4667-B578-79116EAB7392}" destId="{F9894AD4-28DC-40B0-B142-14CF063225C1}" srcOrd="2" destOrd="0" presId="urn:microsoft.com/office/officeart/2005/8/layout/process1"/>
    <dgm:cxn modelId="{CB048845-AB9C-4132-B4EA-1DEF5A4A4D44}" type="presParOf" srcId="{2A0C6C45-2B08-4667-B578-79116EAB7392}" destId="{9929DD64-C6D6-49CC-BC4E-7788567714C7}" srcOrd="3" destOrd="0" presId="urn:microsoft.com/office/officeart/2005/8/layout/process1"/>
    <dgm:cxn modelId="{D8D40633-4489-405D-B0F7-62F913506BB1}" type="presParOf" srcId="{9929DD64-C6D6-49CC-BC4E-7788567714C7}" destId="{250C432D-2CDD-455D-BA1F-980840F2A660}" srcOrd="0" destOrd="0" presId="urn:microsoft.com/office/officeart/2005/8/layout/process1"/>
    <dgm:cxn modelId="{3263C6C6-E0AB-44C0-8EC0-C29A42C485CF}" type="presParOf" srcId="{2A0C6C45-2B08-4667-B578-79116EAB7392}" destId="{690E584D-8632-45DA-AD7F-CD8B4801536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9CCF7-9CC8-438B-8130-2E1F42FC22C8}">
      <dsp:nvSpPr>
        <dsp:cNvPr id="0" name=""/>
        <dsp:cNvSpPr/>
      </dsp:nvSpPr>
      <dsp:spPr>
        <a:xfrm>
          <a:off x="6708" y="164476"/>
          <a:ext cx="2005113" cy="2274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안경을 쓴 </a:t>
          </a:r>
          <a:endParaRPr lang="en-US" altLang="ko-K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키 큰 남자</a:t>
          </a:r>
        </a:p>
      </dsp:txBody>
      <dsp:txXfrm>
        <a:off x="65436" y="223204"/>
        <a:ext cx="1887657" cy="2157094"/>
      </dsp:txXfrm>
    </dsp:sp>
    <dsp:sp modelId="{29C10F1C-9E0B-46B7-A7FA-8234D95088E6}">
      <dsp:nvSpPr>
        <dsp:cNvPr id="0" name=""/>
        <dsp:cNvSpPr/>
      </dsp:nvSpPr>
      <dsp:spPr>
        <a:xfrm>
          <a:off x="2212333" y="1053117"/>
          <a:ext cx="425084" cy="497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endParaRPr>
        </a:p>
      </dsp:txBody>
      <dsp:txXfrm>
        <a:off x="2212333" y="1152571"/>
        <a:ext cx="297559" cy="298360"/>
      </dsp:txXfrm>
    </dsp:sp>
    <dsp:sp modelId="{F9894AD4-28DC-40B0-B142-14CF063225C1}">
      <dsp:nvSpPr>
        <dsp:cNvPr id="0" name=""/>
        <dsp:cNvSpPr/>
      </dsp:nvSpPr>
      <dsp:spPr>
        <a:xfrm>
          <a:off x="2813867" y="164476"/>
          <a:ext cx="2005113" cy="2274550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명목척도</a:t>
          </a:r>
          <a:endParaRPr lang="en-US" altLang="ko-K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endParaRPr>
        </a:p>
        <a:p>
          <a:pPr marL="0" lvl="0" indent="0" algn="ctr" defTabSz="8001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서열척도</a:t>
          </a:r>
          <a:endParaRPr lang="en-US" altLang="ko-K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endParaRPr>
        </a:p>
        <a:p>
          <a:pPr marL="0" lvl="0" indent="0" algn="ctr" defTabSz="8001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등간척도</a:t>
          </a:r>
          <a:endParaRPr lang="en-US" altLang="ko-K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endParaRPr>
        </a:p>
        <a:p>
          <a:pPr marL="0" lvl="0" indent="0" algn="ctr" defTabSz="8001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비율척도</a:t>
          </a:r>
          <a:endParaRPr lang="ko-KR" alt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endParaRPr>
        </a:p>
      </dsp:txBody>
      <dsp:txXfrm>
        <a:off x="2872595" y="223204"/>
        <a:ext cx="1887657" cy="2157094"/>
      </dsp:txXfrm>
    </dsp:sp>
    <dsp:sp modelId="{9929DD64-C6D6-49CC-BC4E-7788567714C7}">
      <dsp:nvSpPr>
        <dsp:cNvPr id="0" name=""/>
        <dsp:cNvSpPr/>
      </dsp:nvSpPr>
      <dsp:spPr>
        <a:xfrm>
          <a:off x="5019492" y="1053117"/>
          <a:ext cx="425084" cy="497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endParaRPr>
        </a:p>
      </dsp:txBody>
      <dsp:txXfrm>
        <a:off x="5019492" y="1152571"/>
        <a:ext cx="297559" cy="298360"/>
      </dsp:txXfrm>
    </dsp:sp>
    <dsp:sp modelId="{690E584D-8632-45DA-AD7F-CD8B4801536A}">
      <dsp:nvSpPr>
        <dsp:cNvPr id="0" name=""/>
        <dsp:cNvSpPr/>
      </dsp:nvSpPr>
      <dsp:spPr>
        <a:xfrm>
          <a:off x="5621026" y="164476"/>
          <a:ext cx="2005113" cy="227455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성별</a:t>
          </a:r>
          <a:r>
            <a:rPr lang="en-US" altLang="ko-K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(0,1)</a:t>
          </a: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안경</a:t>
          </a:r>
          <a:r>
            <a:rPr lang="en-US" altLang="ko-K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(0,1)</a:t>
          </a: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키순위</a:t>
          </a:r>
          <a:r>
            <a:rPr lang="en-US" altLang="ko-K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(2/60)</a:t>
          </a: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키 </a:t>
          </a:r>
          <a:r>
            <a:rPr lang="en-US" altLang="ko-K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rPr>
            <a:t>180cm</a:t>
          </a:r>
          <a:endParaRPr lang="ko-KR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endParaRPr>
        </a:p>
      </dsp:txBody>
      <dsp:txXfrm>
        <a:off x="5679754" y="223204"/>
        <a:ext cx="1887657" cy="2157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0ABC6-8646-4B17-AE69-AE2734E93962}" type="datetimeFigureOut">
              <a:rPr lang="ko-KR" altLang="en-US" smtClean="0"/>
              <a:t>2024-09-19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B1FAB-6154-4CE8-A537-39C08030CD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335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지난주에는 마케팅조사에 의한 성공과 실패사례</a:t>
            </a:r>
            <a:endParaRPr lang="en-US" altLang="ko-KR" dirty="0"/>
          </a:p>
          <a:p>
            <a:r>
              <a:rPr lang="ko-KR" altLang="en-US" dirty="0"/>
              <a:t>그리고 마케팅조사기관</a:t>
            </a:r>
            <a:r>
              <a:rPr lang="en-US" altLang="ko-KR" dirty="0"/>
              <a:t> </a:t>
            </a:r>
            <a:r>
              <a:rPr lang="ko-KR" altLang="en-US" dirty="0"/>
              <a:t>등에 대하여 간략히 알아봄</a:t>
            </a:r>
            <a:endParaRPr lang="en-US" altLang="ko-KR" dirty="0"/>
          </a:p>
          <a:p>
            <a:r>
              <a:rPr lang="ko-KR" altLang="en-US" dirty="0"/>
              <a:t>이번주부터 교재에 의한 진도를 나갈 예정이고 </a:t>
            </a:r>
            <a:endParaRPr lang="en-US" altLang="ko-KR" dirty="0"/>
          </a:p>
          <a:p>
            <a:r>
              <a:rPr lang="ko-KR" altLang="en-US" dirty="0"/>
              <a:t>교재는 제가 정한 순서대로 앞 뒤를 오가면서 강의할 예정입니다</a:t>
            </a:r>
            <a:r>
              <a:rPr lang="en-US" altLang="ko-KR" dirty="0"/>
              <a:t>. </a:t>
            </a:r>
            <a:r>
              <a:rPr lang="ko-KR" altLang="en-US" dirty="0"/>
              <a:t>오늘은 </a:t>
            </a:r>
            <a:r>
              <a:rPr lang="en-US" altLang="ko-KR" dirty="0"/>
              <a:t>6</a:t>
            </a:r>
            <a:r>
              <a:rPr lang="ko-KR" altLang="en-US" dirty="0"/>
              <a:t>장 부터 공부를 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분석을 위한 자료</a:t>
            </a:r>
            <a:endParaRPr lang="en-US" altLang="ko-KR" dirty="0"/>
          </a:p>
          <a:p>
            <a:r>
              <a:rPr lang="ko-KR" altLang="en-US" dirty="0"/>
              <a:t>자료를 어떻게 측정하는가에 관한 이야기입니다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숫자로 측정이 바로 되는 자료도 있고 </a:t>
            </a:r>
            <a:endParaRPr lang="en-US" altLang="ko-KR" dirty="0"/>
          </a:p>
          <a:p>
            <a:r>
              <a:rPr lang="ko-KR" altLang="en-US" dirty="0"/>
              <a:t>숫자로 </a:t>
            </a:r>
            <a:r>
              <a:rPr lang="ko-KR" altLang="en-US" dirty="0" err="1"/>
              <a:t>전환해야하는</a:t>
            </a:r>
            <a:r>
              <a:rPr lang="ko-KR" altLang="en-US" dirty="0"/>
              <a:t> 자료</a:t>
            </a:r>
            <a:endParaRPr lang="en-US" altLang="ko-KR" dirty="0"/>
          </a:p>
          <a:p>
            <a:r>
              <a:rPr lang="ko-KR" altLang="en-US" dirty="0"/>
              <a:t>수적인 의미가 없는 자료 </a:t>
            </a:r>
            <a:r>
              <a:rPr lang="ko-KR" altLang="en-US" dirty="0" err="1"/>
              <a:t>이런자료들을</a:t>
            </a:r>
            <a:r>
              <a:rPr lang="ko-KR" altLang="en-US" dirty="0"/>
              <a:t> 어떻게 측정하는가에 관한 내용입니다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B1FAB-6154-4CE8-A537-39C08030CD7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9504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측정메져에대한유명한말이있는데요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B1FAB-6154-4CE8-A537-39C08030CD7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4439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E1D5B-CA77-4031-98F1-35F1D9AE0EA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59915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4A5F1-3741-4E7F-A74D-EB689A7BCA6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3872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F5A87-731A-4B53-A29A-711358C6D41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31336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제목, 텍스트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20800" y="228601"/>
            <a:ext cx="9448800" cy="4873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508000" y="1219200"/>
            <a:ext cx="5511800" cy="51054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차트 개체 틀 3"/>
          <p:cNvSpPr>
            <a:spLocks noGrp="1"/>
          </p:cNvSpPr>
          <p:nvPr>
            <p:ph type="chart" sz="half" idx="2"/>
          </p:nvPr>
        </p:nvSpPr>
        <p:spPr>
          <a:xfrm>
            <a:off x="6223000" y="1219200"/>
            <a:ext cx="5511800" cy="5105400"/>
          </a:xfrm>
        </p:spPr>
        <p:txBody>
          <a:bodyPr rtlCol="0">
            <a:normAutofit/>
          </a:bodyPr>
          <a:lstStyle/>
          <a:p>
            <a:pPr lvl="0"/>
            <a:endParaRPr lang="ko-KR" altLang="en-US" noProof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61D94AE-5A70-4826-A10E-AF464941DE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588000" y="6505575"/>
            <a:ext cx="1117600" cy="2619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0B863-5D01-4F6F-AF13-0779CD6FAE0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DC2556FF-121A-458D-9E68-82A1BBB8950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08000" y="6505575"/>
            <a:ext cx="2540000" cy="2619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0137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304801"/>
            <a:ext cx="10668000" cy="835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9200" y="1524000"/>
            <a:ext cx="10668000" cy="4525963"/>
          </a:xfrm>
        </p:spPr>
        <p:txBody>
          <a:bodyPr rtlCol="0">
            <a:normAutofit/>
          </a:bodyPr>
          <a:lstStyle/>
          <a:p>
            <a:pPr lvl="0"/>
            <a:r>
              <a:rPr lang="ko-KR" altLang="en-US" noProof="0"/>
              <a:t>표를 추가하려면 아이콘을 클릭하십시오</a:t>
            </a:r>
            <a:endParaRPr lang="en-US" noProof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4333F91-10AF-4BC2-BB9F-26CE786E1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8F8261-5062-437F-92F5-D5CC9F2E7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C96B91B-E859-468B-8E99-AE2926D5B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58CF5-117A-4442-BAEF-9E8051EAAFA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7175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405E3-EF70-4B7B-A69D-F584F7B35A3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122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19133-4661-4066-9F4B-D5569C8AD3B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9732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AF178-8C01-48A3-8374-783F576A5C9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992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48B91-8F36-4BF8-8B8B-A465FC83BB1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9280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0C50F-20A6-4730-8E3E-B026FE47D29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95488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63A92-F506-4842-8FC6-EE2A44F03B2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697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30E240-4A6E-47FF-8F99-1F7C9DADB0B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901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31D6B-9BA0-4852-8D4F-136027DED72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6624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CBB170-951A-43C9-B637-57E369129A00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8465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3" r:id="rId12"/>
    <p:sldLayoutId id="2147483834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ko.wikipedia.org/wiki/%EC%8B%AC%EB%A6%AC%ED%95%99%EC%9E%9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o.wikipedia.org/wiki/%EB%AF%B8%EA%B5%AD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9D31924-154C-4A31-899E-1E1B980EF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888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/>
          </p:cNvSpPr>
          <p:nvPr>
            <p:ph type="ctrTitle"/>
          </p:nvPr>
        </p:nvSpPr>
        <p:spPr>
          <a:xfrm>
            <a:off x="2682876" y="908051"/>
            <a:ext cx="6829425" cy="1152525"/>
          </a:xfrm>
        </p:spPr>
        <p:txBody>
          <a:bodyPr>
            <a:normAutofit/>
          </a:bodyPr>
          <a:lstStyle/>
          <a:p>
            <a:pPr eaLnBrk="1" hangingPunct="1"/>
            <a:r>
              <a:rPr lang="ko-KR" altLang="en-US" b="1" dirty="0"/>
              <a:t>측정과 척도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12424" y="4725144"/>
            <a:ext cx="1656184" cy="1052736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ko-KR" altLang="en-US" sz="2000" dirty="0"/>
              <a:t>키워드</a:t>
            </a:r>
            <a:r>
              <a:rPr lang="en-US" altLang="ko-KR" sz="2000" dirty="0"/>
              <a:t>: </a:t>
            </a:r>
            <a:r>
              <a:rPr lang="ko-KR" altLang="en-US" sz="2000" dirty="0"/>
              <a:t>측정</a:t>
            </a:r>
            <a:r>
              <a:rPr lang="en-US" altLang="ko-KR" sz="2000" dirty="0"/>
              <a:t>, </a:t>
            </a:r>
            <a:r>
              <a:rPr lang="ko-KR" altLang="en-US" sz="2000" dirty="0"/>
              <a:t>척도</a:t>
            </a:r>
            <a:r>
              <a:rPr lang="en-US" altLang="ko-KR" sz="2000" dirty="0"/>
              <a:t>, </a:t>
            </a:r>
            <a:r>
              <a:rPr lang="ko-KR" altLang="en-US" sz="2000" dirty="0"/>
              <a:t>변수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3771056" y="371475"/>
            <a:ext cx="7886700" cy="839788"/>
          </a:xfrm>
        </p:spPr>
        <p:txBody>
          <a:bodyPr/>
          <a:lstStyle/>
          <a:p>
            <a:pPr eaLnBrk="1" hangingPunct="1"/>
            <a:r>
              <a:rPr lang="en-US" altLang="ko-KR" sz="3200">
                <a:solidFill>
                  <a:schemeClr val="bg1"/>
                </a:solidFill>
              </a:rPr>
              <a:t> </a:t>
            </a:r>
            <a:r>
              <a:rPr lang="ko-KR" altLang="en-US" sz="3200">
                <a:solidFill>
                  <a:schemeClr val="bg1"/>
                </a:solidFill>
              </a:rPr>
              <a:t>등간척도</a:t>
            </a:r>
            <a:r>
              <a:rPr lang="en-US" altLang="ko-KR" sz="3200">
                <a:solidFill>
                  <a:schemeClr val="bg1"/>
                </a:solidFill>
              </a:rPr>
              <a:t>(Interval Scale)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771056" y="1285876"/>
            <a:ext cx="8229600" cy="1706563"/>
          </a:xfrm>
        </p:spPr>
        <p:txBody>
          <a:bodyPr/>
          <a:lstStyle/>
          <a:p>
            <a:pPr marL="457200" indent="-457200" eaLnBrk="1" hangingPunct="1"/>
            <a:r>
              <a:rPr lang="ko-KR" altLang="en-US" sz="2400">
                <a:solidFill>
                  <a:schemeClr val="bg1"/>
                </a:solidFill>
                <a:sym typeface="Webdings" panose="05030102010509060703" pitchFamily="18" charset="2"/>
              </a:rPr>
              <a:t>측정대상들간의 속성의 차이비교 가능 </a:t>
            </a:r>
          </a:p>
          <a:p>
            <a:pPr marL="857250" lvl="1" indent="-457200" eaLnBrk="1" hangingPunct="1"/>
            <a:r>
              <a:rPr lang="ko-KR" altLang="en-US" sz="2000">
                <a:solidFill>
                  <a:schemeClr val="bg1"/>
                </a:solidFill>
                <a:sym typeface="Webdings" panose="05030102010509060703" pitchFamily="18" charset="2"/>
              </a:rPr>
              <a:t>사칙연산이 가능</a:t>
            </a:r>
            <a:endParaRPr lang="en-US" altLang="ko-KR" sz="2000">
              <a:solidFill>
                <a:schemeClr val="bg1"/>
              </a:solidFill>
              <a:sym typeface="Webdings" panose="05030102010509060703" pitchFamily="18" charset="2"/>
            </a:endParaRPr>
          </a:p>
          <a:p>
            <a:pPr marL="857250" lvl="1" indent="-457200" eaLnBrk="1" hangingPunct="1"/>
            <a:r>
              <a:rPr lang="ko-KR" altLang="en-US" sz="2000">
                <a:solidFill>
                  <a:schemeClr val="bg1"/>
                </a:solidFill>
                <a:sym typeface="Webdings" panose="05030102010509060703" pitchFamily="18" charset="2"/>
              </a:rPr>
              <a:t>대표값으로는 산술평균</a:t>
            </a:r>
            <a:r>
              <a:rPr lang="en-US" altLang="ko-KR" sz="2000">
                <a:solidFill>
                  <a:schemeClr val="bg1"/>
                </a:solidFill>
                <a:sym typeface="Webdings" panose="05030102010509060703" pitchFamily="18" charset="2"/>
              </a:rPr>
              <a:t>, </a:t>
            </a:r>
            <a:r>
              <a:rPr lang="ko-KR" altLang="en-US" sz="2000">
                <a:solidFill>
                  <a:schemeClr val="bg1"/>
                </a:solidFill>
                <a:sym typeface="Webdings" panose="05030102010509060703" pitchFamily="18" charset="2"/>
              </a:rPr>
              <a:t>표준편차가 흔히사용</a:t>
            </a:r>
            <a:endParaRPr lang="en-US" altLang="ko-KR" sz="2000">
              <a:solidFill>
                <a:schemeClr val="bg1"/>
              </a:solidFill>
              <a:sym typeface="Webdings" panose="05030102010509060703" pitchFamily="18" charset="2"/>
            </a:endParaRPr>
          </a:p>
          <a:p>
            <a:pPr marL="857250" lvl="1" indent="-457200" eaLnBrk="1" hangingPunct="1"/>
            <a:r>
              <a:rPr lang="ko-KR" altLang="en-US" sz="2000">
                <a:solidFill>
                  <a:schemeClr val="bg1"/>
                </a:solidFill>
                <a:sym typeface="Webdings" panose="05030102010509060703" pitchFamily="18" charset="2"/>
              </a:rPr>
              <a:t>절대 </a:t>
            </a:r>
            <a:r>
              <a:rPr lang="en-US" altLang="ko-KR" sz="2000">
                <a:solidFill>
                  <a:schemeClr val="bg1"/>
                </a:solidFill>
                <a:sym typeface="Webdings" panose="05030102010509060703" pitchFamily="18" charset="2"/>
              </a:rPr>
              <a:t>0</a:t>
            </a:r>
            <a:r>
              <a:rPr lang="ko-KR" altLang="en-US" sz="2000">
                <a:solidFill>
                  <a:schemeClr val="bg1"/>
                </a:solidFill>
                <a:sym typeface="Webdings" panose="05030102010509060703" pitchFamily="18" charset="2"/>
              </a:rPr>
              <a:t>점이 존재하지 않음</a:t>
            </a:r>
          </a:p>
        </p:txBody>
      </p:sp>
      <p:sp>
        <p:nvSpPr>
          <p:cNvPr id="5" name="한쪽 모서리가 둥근 사각형 4">
            <a:extLst>
              <a:ext uri="{FF2B5EF4-FFF2-40B4-BE49-F238E27FC236}">
                <a16:creationId xmlns:a16="http://schemas.microsoft.com/office/drawing/2014/main" id="{2E6BCB31-9E3C-40EF-9561-0F9E607CEED8}"/>
              </a:ext>
            </a:extLst>
          </p:cNvPr>
          <p:cNvSpPr/>
          <p:nvPr/>
        </p:nvSpPr>
        <p:spPr bwMode="auto">
          <a:xfrm>
            <a:off x="4485407" y="3071811"/>
            <a:ext cx="7072362" cy="2985131"/>
          </a:xfrm>
          <a:prstGeom prst="round1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ko-KR" altLang="en-US" sz="20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섭씨 </a:t>
            </a:r>
            <a:r>
              <a:rPr lang="en-US" altLang="ko-KR" sz="20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30</a:t>
            </a:r>
            <a:r>
              <a:rPr lang="ko-KR" altLang="en-US" sz="20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도와 섭씨 </a:t>
            </a:r>
            <a:r>
              <a:rPr lang="en-US" altLang="ko-KR" sz="20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20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도의 차이</a:t>
            </a:r>
            <a:r>
              <a:rPr lang="en-US" altLang="ko-KR" sz="20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(3</a:t>
            </a:r>
            <a:r>
              <a:rPr lang="ko-KR" altLang="en-US" sz="20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배</a:t>
            </a:r>
            <a:r>
              <a:rPr lang="en-US" altLang="ko-KR" sz="20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?)</a:t>
            </a:r>
          </a:p>
          <a:p>
            <a:pPr marL="669925" lvl="1" indent="-325438" eaLnBrk="1" hangingPunct="1">
              <a:buFont typeface="Arial" pitchFamily="34" charset="0"/>
              <a:buChar char="•"/>
              <a:defRPr/>
            </a:pPr>
            <a:r>
              <a:rPr lang="ko-KR" altLang="en-US" sz="20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화씨 </a:t>
            </a:r>
            <a:r>
              <a:rPr lang="en-US" altLang="ko-KR" sz="20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86</a:t>
            </a:r>
            <a:r>
              <a:rPr lang="ko-KR" altLang="en-US" sz="20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도와 </a:t>
            </a:r>
            <a:r>
              <a:rPr lang="en-US" altLang="ko-KR" sz="20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50</a:t>
            </a:r>
            <a:r>
              <a:rPr lang="ko-KR" altLang="en-US" sz="20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도의 차이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ko-KR" altLang="en-US" sz="20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다음제품의 품질은 어떠합니까</a:t>
            </a:r>
            <a:r>
              <a:rPr lang="en-US" altLang="ko-KR" sz="20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pPr marL="669925" lvl="1" indent="-325438" eaLnBrk="1" hangingPunct="1">
              <a:defRPr/>
            </a:pPr>
            <a:r>
              <a:rPr lang="en-US" altLang="ko-KR" sz="20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            </a:t>
            </a:r>
            <a:r>
              <a:rPr lang="ko-KR" altLang="en-US" sz="2000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매우우수</a:t>
            </a:r>
            <a:r>
              <a:rPr lang="ko-KR" altLang="en-US" sz="20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우수   보통   불량  </a:t>
            </a:r>
            <a:r>
              <a:rPr lang="ko-KR" altLang="en-US" sz="2000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매우불량</a:t>
            </a:r>
            <a:endParaRPr lang="ko-KR" altLang="en-US" sz="20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669925" lvl="1" indent="-325438" eaLnBrk="1" hangingPunct="1">
              <a:buFont typeface="Arial" pitchFamily="34" charset="0"/>
              <a:buChar char="•"/>
              <a:defRPr/>
            </a:pPr>
            <a:r>
              <a:rPr lang="ko-KR" altLang="en-US" sz="2000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갤럭시</a:t>
            </a:r>
            <a:r>
              <a:rPr lang="ko-KR" altLang="en-US" sz="20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en-US" altLang="ko-KR" sz="20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(5)       (4)      (3)      (2)      (1)</a:t>
            </a:r>
          </a:p>
          <a:p>
            <a:pPr marL="669925" lvl="1" indent="-325438" eaLnBrk="1" hangingPunct="1">
              <a:buFont typeface="Arial" pitchFamily="34" charset="0"/>
              <a:buChar char="•"/>
              <a:defRPr/>
            </a:pPr>
            <a:r>
              <a:rPr lang="en-US" altLang="ko-KR" sz="20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Apple</a:t>
            </a:r>
            <a:r>
              <a:rPr lang="ko-KR" altLang="en-US" sz="20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    </a:t>
            </a:r>
            <a:r>
              <a:rPr lang="en-US" altLang="ko-KR" sz="20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(5)       (4)      (3)      (2)      (1)</a:t>
            </a:r>
          </a:p>
          <a:p>
            <a:pPr marL="669925" lvl="1" indent="-325438" eaLnBrk="1" hangingPunct="1">
              <a:buFont typeface="Arial" pitchFamily="34" charset="0"/>
              <a:buChar char="•"/>
              <a:defRPr/>
            </a:pPr>
            <a:r>
              <a:rPr lang="en-US" altLang="ko-KR" sz="20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X6</a:t>
            </a:r>
            <a:r>
              <a:rPr lang="ko-KR" altLang="en-US" sz="20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        </a:t>
            </a:r>
            <a:r>
              <a:rPr lang="en-US" altLang="ko-KR" sz="20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(5)       (4)      (3)      (2)      (1)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ko-KR" altLang="en-US" sz="20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강의에 만족하십니까</a:t>
            </a:r>
            <a:r>
              <a:rPr lang="en-US" altLang="ko-KR" sz="20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?    1 - 2 - 3 - 4 - 5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4F8AB-41A9-4D54-B4C4-6FD225EB757E}"/>
              </a:ext>
            </a:extLst>
          </p:cNvPr>
          <p:cNvSpPr txBox="1"/>
          <p:nvPr/>
        </p:nvSpPr>
        <p:spPr>
          <a:xfrm>
            <a:off x="3719736" y="2882902"/>
            <a:ext cx="1195388" cy="368300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ko-KR" dirty="0">
                <a:solidFill>
                  <a:schemeClr val="bg1">
                    <a:lumMod val="95000"/>
                  </a:schemeClr>
                </a:solidFill>
              </a:rPr>
              <a:t>examples</a:t>
            </a:r>
            <a:endParaRPr lang="ko-KR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E3227F5-1BCE-4104-A7B4-4A5B81BD5762}"/>
              </a:ext>
            </a:extLst>
          </p:cNvPr>
          <p:cNvSpPr/>
          <p:nvPr/>
        </p:nvSpPr>
        <p:spPr>
          <a:xfrm>
            <a:off x="222163" y="1077028"/>
            <a:ext cx="792163" cy="22558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질적척도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81DB0BF-1A49-4FCC-822F-66EB194E3343}"/>
              </a:ext>
            </a:extLst>
          </p:cNvPr>
          <p:cNvSpPr/>
          <p:nvPr/>
        </p:nvSpPr>
        <p:spPr>
          <a:xfrm>
            <a:off x="222163" y="3442403"/>
            <a:ext cx="792163" cy="26987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양적척도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C1C5443-2478-43A1-89B2-1BAB6AE4E482}"/>
              </a:ext>
            </a:extLst>
          </p:cNvPr>
          <p:cNvSpPr/>
          <p:nvPr/>
        </p:nvSpPr>
        <p:spPr>
          <a:xfrm>
            <a:off x="1158787" y="1077029"/>
            <a:ext cx="2160588" cy="10445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명목척도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nominal scale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1880A22-CA56-4C1E-9ED5-6EB2AADB0428}"/>
              </a:ext>
            </a:extLst>
          </p:cNvPr>
          <p:cNvSpPr/>
          <p:nvPr/>
        </p:nvSpPr>
        <p:spPr>
          <a:xfrm>
            <a:off x="1158787" y="2258128"/>
            <a:ext cx="2160588" cy="1042988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서열척도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ordinal scale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40A8B2C-A825-4B42-9691-1C3B46394F52}"/>
              </a:ext>
            </a:extLst>
          </p:cNvPr>
          <p:cNvSpPr/>
          <p:nvPr/>
        </p:nvSpPr>
        <p:spPr>
          <a:xfrm>
            <a:off x="1155612" y="3439229"/>
            <a:ext cx="2159000" cy="12620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등간척도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interval scale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8968451-33B8-41C4-B04B-F1A706678936}"/>
              </a:ext>
            </a:extLst>
          </p:cNvPr>
          <p:cNvSpPr/>
          <p:nvPr/>
        </p:nvSpPr>
        <p:spPr>
          <a:xfrm>
            <a:off x="1155612" y="4844167"/>
            <a:ext cx="2159000" cy="12969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비율척도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 scale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40B69A-A24F-4ABD-A7EA-A4CD26885D41}"/>
              </a:ext>
            </a:extLst>
          </p:cNvPr>
          <p:cNvSpPr txBox="1"/>
          <p:nvPr/>
        </p:nvSpPr>
        <p:spPr>
          <a:xfrm>
            <a:off x="9192344" y="3700928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err="1"/>
              <a:t>리커트</a:t>
            </a:r>
            <a:r>
              <a:rPr lang="ko-KR" altLang="en-US" b="1" dirty="0"/>
              <a:t> </a:t>
            </a:r>
            <a:r>
              <a:rPr lang="en-US" altLang="ko-KR" b="1" dirty="0"/>
              <a:t>5</a:t>
            </a:r>
            <a:r>
              <a:rPr lang="ko-KR" altLang="en-US" b="1" dirty="0" err="1"/>
              <a:t>점척도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3830364" y="566500"/>
            <a:ext cx="7886700" cy="758825"/>
          </a:xfrm>
        </p:spPr>
        <p:txBody>
          <a:bodyPr/>
          <a:lstStyle/>
          <a:p>
            <a:pPr eaLnBrk="1" hangingPunct="1"/>
            <a:r>
              <a:rPr lang="ko-KR" altLang="en-US" sz="3200">
                <a:solidFill>
                  <a:schemeClr val="bg1"/>
                </a:solidFill>
              </a:rPr>
              <a:t>비율척도</a:t>
            </a:r>
            <a:r>
              <a:rPr lang="en-US" altLang="ko-KR" sz="3200">
                <a:solidFill>
                  <a:schemeClr val="bg1"/>
                </a:solidFill>
              </a:rPr>
              <a:t>(Ratio Scale)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843064" y="1590438"/>
            <a:ext cx="8229600" cy="127952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ko-KR" altLang="en-US" sz="2400">
                <a:solidFill>
                  <a:schemeClr val="bg1"/>
                </a:solidFill>
                <a:sym typeface="Webdings" panose="05030102010509060703" pitchFamily="18" charset="2"/>
              </a:rPr>
              <a:t>절대적인 기준점으로 </a:t>
            </a:r>
            <a:r>
              <a:rPr lang="en-US" altLang="ko-KR" sz="2400">
                <a:solidFill>
                  <a:schemeClr val="bg1"/>
                </a:solidFill>
                <a:sym typeface="Webdings" panose="05030102010509060703" pitchFamily="18" charset="2"/>
              </a:rPr>
              <a:t>0 </a:t>
            </a:r>
            <a:r>
              <a:rPr lang="ko-KR" altLang="en-US" sz="2400">
                <a:solidFill>
                  <a:schemeClr val="bg1"/>
                </a:solidFill>
                <a:sym typeface="Webdings" panose="05030102010509060703" pitchFamily="18" charset="2"/>
              </a:rPr>
              <a:t>이 존재함 </a:t>
            </a:r>
            <a:endParaRPr lang="en-US" altLang="ko-KR" sz="2400">
              <a:solidFill>
                <a:schemeClr val="bg1"/>
              </a:solidFill>
              <a:sym typeface="Webdings" panose="05030102010509060703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ko-KR" altLang="en-US" sz="2400">
                <a:solidFill>
                  <a:schemeClr val="bg1"/>
                </a:solidFill>
              </a:rPr>
              <a:t>평균과 편차</a:t>
            </a:r>
            <a:r>
              <a:rPr lang="en-US" altLang="ko-KR" sz="2400">
                <a:solidFill>
                  <a:schemeClr val="bg1"/>
                </a:solidFill>
              </a:rPr>
              <a:t>, </a:t>
            </a:r>
            <a:r>
              <a:rPr lang="ko-KR" altLang="en-US" sz="2400">
                <a:solidFill>
                  <a:schemeClr val="bg1"/>
                </a:solidFill>
              </a:rPr>
              <a:t>기타 모든 분석이 가능</a:t>
            </a:r>
          </a:p>
        </p:txBody>
      </p:sp>
      <p:sp>
        <p:nvSpPr>
          <p:cNvPr id="5" name="대각선 방향의 모서리가 둥근 사각형 4">
            <a:extLst>
              <a:ext uri="{FF2B5EF4-FFF2-40B4-BE49-F238E27FC236}">
                <a16:creationId xmlns:a16="http://schemas.microsoft.com/office/drawing/2014/main" id="{2127352D-BAEA-46EB-A15B-6D7262DCFA57}"/>
              </a:ext>
            </a:extLst>
          </p:cNvPr>
          <p:cNvSpPr/>
          <p:nvPr/>
        </p:nvSpPr>
        <p:spPr bwMode="auto">
          <a:xfrm>
            <a:off x="4671716" y="3019182"/>
            <a:ext cx="6643734" cy="2786082"/>
          </a:xfrm>
          <a:prstGeom prst="round2DiagRect">
            <a:avLst/>
          </a:prstGeom>
          <a:solidFill>
            <a:srgbClr val="7030A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20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지난달 휴대폰 </a:t>
            </a:r>
            <a:r>
              <a:rPr lang="ko-KR" altLang="en-US" sz="2000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사용액은</a:t>
            </a:r>
            <a:r>
              <a:rPr lang="en-US" altLang="ko-KR" sz="20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pPr marL="669925" lvl="1" indent="-325438" eaLnBrk="1" hangingPunct="1">
              <a:lnSpc>
                <a:spcPct val="120000"/>
              </a:lnSpc>
              <a:defRPr/>
            </a:pPr>
            <a:r>
              <a:rPr lang="en-US" altLang="ko-KR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           )</a:t>
            </a:r>
            <a:r>
              <a:rPr lang="ko-KR" altLang="en-US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원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ko-KR" altLang="en-US" sz="20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소득</a:t>
            </a:r>
            <a:r>
              <a:rPr lang="en-US" altLang="ko-KR" sz="20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나이</a:t>
            </a:r>
            <a:r>
              <a:rPr lang="en-US" altLang="ko-KR" sz="20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성적</a:t>
            </a:r>
          </a:p>
          <a:p>
            <a:pPr marL="669925" lvl="1" indent="-325438" eaLnBrk="1" hangingPunct="1">
              <a:lnSpc>
                <a:spcPct val="120000"/>
              </a:lnSpc>
              <a:defRPr/>
            </a:pPr>
            <a:r>
              <a:rPr lang="en-US" altLang="ko-KR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          )</a:t>
            </a:r>
            <a:r>
              <a:rPr lang="ko-KR" altLang="en-US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원</a:t>
            </a:r>
            <a:r>
              <a:rPr lang="en-US" altLang="ko-KR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 (    ) </a:t>
            </a:r>
            <a:r>
              <a:rPr lang="ko-KR" altLang="en-US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세</a:t>
            </a:r>
            <a:r>
              <a:rPr lang="en-US" altLang="ko-KR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 </a:t>
            </a:r>
            <a:r>
              <a:rPr lang="ko-KR" altLang="en-US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토익</a:t>
            </a:r>
            <a:r>
              <a:rPr lang="ko-KR" altLang="en-US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   )</a:t>
            </a:r>
            <a:r>
              <a:rPr lang="ko-KR" altLang="en-US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점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ko-KR" altLang="en-US" sz="20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구매확률</a:t>
            </a:r>
          </a:p>
          <a:p>
            <a:pPr marL="669925" lvl="1" indent="-325438" eaLnBrk="1" hangingPunct="1">
              <a:lnSpc>
                <a:spcPct val="120000"/>
              </a:lnSpc>
              <a:defRPr/>
            </a:pPr>
            <a:r>
              <a:rPr lang="ko-KR" altLang="en-US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산다</a:t>
            </a:r>
            <a:r>
              <a:rPr lang="en-US" altLang="ko-KR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  ) </a:t>
            </a:r>
            <a:r>
              <a:rPr lang="ko-KR" altLang="en-US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안산다</a:t>
            </a:r>
            <a:r>
              <a:rPr lang="en-US" altLang="ko-KR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   )</a:t>
            </a:r>
          </a:p>
          <a:p>
            <a:pPr marL="669925" lvl="1" indent="-325438" eaLnBrk="1" hangingPunct="1">
              <a:lnSpc>
                <a:spcPct val="120000"/>
              </a:lnSpc>
              <a:defRPr/>
            </a:pPr>
            <a:r>
              <a:rPr lang="en-US" altLang="ko-KR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?</a:t>
            </a:r>
            <a:r>
              <a:rPr lang="ko-KR" altLang="en-US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소득의 </a:t>
            </a:r>
            <a:r>
              <a:rPr lang="en-US" altLang="ko-KR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?</a:t>
            </a:r>
            <a:r>
              <a:rPr lang="ko-KR" altLang="en-US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대 </a:t>
            </a:r>
            <a:r>
              <a:rPr lang="en-US" altLang="ko-KR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?</a:t>
            </a:r>
            <a:r>
              <a:rPr lang="ko-KR" altLang="en-US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성이 물건을 구입할 확률은 </a:t>
            </a:r>
            <a:r>
              <a:rPr lang="en-US" altLang="ko-KR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0.32 </a:t>
            </a:r>
            <a:r>
              <a:rPr lang="ko-KR" altLang="en-US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FB22E3-DDEB-4224-9F79-EDA6497B74A7}"/>
              </a:ext>
            </a:extLst>
          </p:cNvPr>
          <p:cNvSpPr txBox="1"/>
          <p:nvPr/>
        </p:nvSpPr>
        <p:spPr>
          <a:xfrm rot="19677336">
            <a:off x="4004989" y="3087449"/>
            <a:ext cx="1193800" cy="368300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ko-KR" dirty="0">
                <a:solidFill>
                  <a:schemeClr val="bg1">
                    <a:lumMod val="95000"/>
                  </a:schemeClr>
                </a:solidFill>
              </a:rPr>
              <a:t>examples</a:t>
            </a:r>
            <a:endParaRPr lang="ko-KR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F4E8E8E-8F3D-46F4-83C6-5C4627FD3F1E}"/>
              </a:ext>
            </a:extLst>
          </p:cNvPr>
          <p:cNvSpPr/>
          <p:nvPr/>
        </p:nvSpPr>
        <p:spPr>
          <a:xfrm>
            <a:off x="222163" y="1077028"/>
            <a:ext cx="792163" cy="22558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질적척도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4497388-8554-4866-8788-82E4C36366AC}"/>
              </a:ext>
            </a:extLst>
          </p:cNvPr>
          <p:cNvSpPr/>
          <p:nvPr/>
        </p:nvSpPr>
        <p:spPr>
          <a:xfrm>
            <a:off x="222163" y="3442403"/>
            <a:ext cx="792163" cy="26987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양적척도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A02AA67-9EE6-4A27-BE55-2AEFEEE6FB97}"/>
              </a:ext>
            </a:extLst>
          </p:cNvPr>
          <p:cNvSpPr/>
          <p:nvPr/>
        </p:nvSpPr>
        <p:spPr>
          <a:xfrm>
            <a:off x="1158787" y="1077029"/>
            <a:ext cx="2160588" cy="10445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명목척도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nominal scale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BDFEC04-C0A3-4DD3-B6D0-E3A8EBC85448}"/>
              </a:ext>
            </a:extLst>
          </p:cNvPr>
          <p:cNvSpPr/>
          <p:nvPr/>
        </p:nvSpPr>
        <p:spPr>
          <a:xfrm>
            <a:off x="1158787" y="2258128"/>
            <a:ext cx="2160588" cy="1042988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서열척도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ordinal scale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B1193F8-0820-462E-AD97-87C42B61AA17}"/>
              </a:ext>
            </a:extLst>
          </p:cNvPr>
          <p:cNvSpPr/>
          <p:nvPr/>
        </p:nvSpPr>
        <p:spPr>
          <a:xfrm>
            <a:off x="1155612" y="3439229"/>
            <a:ext cx="2159000" cy="12620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등간척도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interval scale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D3D936A-7621-4918-B9D6-B876F1570A87}"/>
              </a:ext>
            </a:extLst>
          </p:cNvPr>
          <p:cNvSpPr/>
          <p:nvPr/>
        </p:nvSpPr>
        <p:spPr>
          <a:xfrm>
            <a:off x="1155612" y="4844167"/>
            <a:ext cx="2159000" cy="12969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비율척도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 scale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1919536" y="332656"/>
            <a:ext cx="8519864" cy="835025"/>
          </a:xfr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/>
            <a:r>
              <a:rPr lang="ko-KR" altLang="en-US" sz="3600" b="1" dirty="0"/>
              <a:t>척도에 따른 측정의 차이</a:t>
            </a:r>
            <a:endParaRPr lang="en-US" altLang="ko-KR" sz="3600" b="1" dirty="0"/>
          </a:p>
        </p:txBody>
      </p:sp>
      <p:graphicFrame>
        <p:nvGraphicFramePr>
          <p:cNvPr id="30765" name="Group 45">
            <a:extLst>
              <a:ext uri="{FF2B5EF4-FFF2-40B4-BE49-F238E27FC236}">
                <a16:creationId xmlns:a16="http://schemas.microsoft.com/office/drawing/2014/main" id="{C30703D7-59C1-4C06-8B28-7270884053BC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116363168"/>
              </p:ext>
            </p:extLst>
          </p:nvPr>
        </p:nvGraphicFramePr>
        <p:xfrm>
          <a:off x="1919536" y="1524000"/>
          <a:ext cx="8519864" cy="385763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906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26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09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86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117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명목척도</a:t>
                      </a:r>
                    </a:p>
                  </a:txBody>
                  <a:tcPr marL="86889" marR="86889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서열척도</a:t>
                      </a:r>
                    </a:p>
                  </a:txBody>
                  <a:tcPr marL="86889" marR="86889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등간척도</a:t>
                      </a:r>
                      <a:endParaRPr kumimoji="0" lang="ko-KR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86889" marR="86889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비율척도</a:t>
                      </a:r>
                    </a:p>
                  </a:txBody>
                  <a:tcPr marL="86889" marR="86889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08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지난 주 주로 다니는 쇼핑몰</a:t>
                      </a:r>
                    </a:p>
                  </a:txBody>
                  <a:tcPr marL="86889" marR="86889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선호순위</a:t>
                      </a:r>
                    </a:p>
                  </a:txBody>
                  <a:tcPr marL="86889" marR="86889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선호점수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kumimoji="0" lang="ko-KR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순위합</a:t>
                      </a: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86889" marR="86889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만족도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(7</a:t>
                      </a:r>
                      <a:r>
                        <a:rPr kumimoji="0" lang="ko-KR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점만점</a:t>
                      </a: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86889" marR="86889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구입액</a:t>
                      </a:r>
                      <a:endParaRPr kumimoji="0" lang="ko-KR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86889" marR="86889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</a:p>
                  </a:txBody>
                  <a:tcPr marL="86889" marR="86889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롯데마트</a:t>
                      </a:r>
                      <a:endParaRPr kumimoji="0" lang="ko-KR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86889" marR="86889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</a:p>
                  </a:txBody>
                  <a:tcPr marL="86889" marR="86889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35</a:t>
                      </a:r>
                    </a:p>
                  </a:txBody>
                  <a:tcPr marL="86889" marR="86889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</a:t>
                      </a:r>
                    </a:p>
                  </a:txBody>
                  <a:tcPr marL="86889" marR="86889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30</a:t>
                      </a:r>
                      <a:r>
                        <a:rPr kumimoji="0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만</a:t>
                      </a:r>
                    </a:p>
                  </a:txBody>
                  <a:tcPr marL="86889" marR="86889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5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</a:p>
                  </a:txBody>
                  <a:tcPr marL="86889" marR="86889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이마트</a:t>
                      </a:r>
                    </a:p>
                  </a:txBody>
                  <a:tcPr marL="86889" marR="86889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</a:p>
                  </a:txBody>
                  <a:tcPr marL="86889" marR="86889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20</a:t>
                      </a:r>
                    </a:p>
                  </a:txBody>
                  <a:tcPr marL="86889" marR="86889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</a:t>
                      </a:r>
                    </a:p>
                  </a:txBody>
                  <a:tcPr marL="86889" marR="86889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20</a:t>
                      </a:r>
                      <a:r>
                        <a:rPr kumimoji="0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만</a:t>
                      </a:r>
                    </a:p>
                  </a:txBody>
                  <a:tcPr marL="86889" marR="86889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5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</a:t>
                      </a:r>
                    </a:p>
                  </a:txBody>
                  <a:tcPr marL="86889" marR="86889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홈플러스</a:t>
                      </a:r>
                    </a:p>
                  </a:txBody>
                  <a:tcPr marL="86889" marR="86889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</a:t>
                      </a:r>
                    </a:p>
                  </a:txBody>
                  <a:tcPr marL="86889" marR="86889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65</a:t>
                      </a:r>
                    </a:p>
                  </a:txBody>
                  <a:tcPr marL="86889" marR="86889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</a:t>
                      </a:r>
                    </a:p>
                  </a:txBody>
                  <a:tcPr marL="86889" marR="86889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0</a:t>
                      </a:r>
                    </a:p>
                  </a:txBody>
                  <a:tcPr marL="86889" marR="86889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2135189" y="332656"/>
            <a:ext cx="8091486" cy="838917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/>
            <a:r>
              <a:rPr lang="ko-KR" altLang="en-US" sz="3600" b="1" dirty="0" err="1"/>
              <a:t>척도별</a:t>
            </a:r>
            <a:r>
              <a:rPr lang="ko-KR" altLang="en-US" sz="3600" b="1" dirty="0"/>
              <a:t> 자료분석의 방법</a:t>
            </a:r>
          </a:p>
        </p:txBody>
      </p:sp>
      <p:graphicFrame>
        <p:nvGraphicFramePr>
          <p:cNvPr id="31747" name="Group 3">
            <a:extLst>
              <a:ext uri="{FF2B5EF4-FFF2-40B4-BE49-F238E27FC236}">
                <a16:creationId xmlns:a16="http://schemas.microsoft.com/office/drawing/2014/main" id="{DEBDE313-2295-45A6-B606-833EEB296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567155"/>
              </p:ext>
            </p:extLst>
          </p:nvPr>
        </p:nvGraphicFramePr>
        <p:xfrm>
          <a:off x="2135189" y="1412875"/>
          <a:ext cx="8091487" cy="427355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462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9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척도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비교방법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평균의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측정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분석기법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예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명목척도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확인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분류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최빈값</a:t>
                      </a:r>
                      <a:endParaRPr kumimoji="0" lang="ko-KR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빈도분석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교차분석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성별분류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상품유형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서열척도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순위비교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중앙값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상관관계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비모수통계</a:t>
                      </a:r>
                      <a:endParaRPr kumimoji="0" lang="ko-KR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상표선호순위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상품품질등위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1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등간척도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간격비교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산술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평균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모수통계</a:t>
                      </a:r>
                      <a:endParaRPr kumimoji="0" lang="ko-KR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광고인지도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상표선호도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5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비율척도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절대적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크기비교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기하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평균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모수통계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매출액</a:t>
                      </a: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kumimoji="0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소득</a:t>
                      </a: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,</a:t>
                      </a:r>
                      <a:r>
                        <a:rPr kumimoji="0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나이</a:t>
                      </a: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,</a:t>
                      </a:r>
                      <a:r>
                        <a:rPr kumimoji="0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구매확률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1991544" y="365125"/>
            <a:ext cx="9362256" cy="1119659"/>
          </a:xfrm>
        </p:spPr>
        <p:txBody>
          <a:bodyPr/>
          <a:lstStyle/>
          <a:p>
            <a:pPr eaLnBrk="1" hangingPunct="1"/>
            <a:r>
              <a:rPr lang="ko-KR" altLang="en-US" sz="3200" dirty="0">
                <a:solidFill>
                  <a:schemeClr val="bg1"/>
                </a:solidFill>
              </a:rPr>
              <a:t>질적변수의 정리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847528" y="1556792"/>
            <a:ext cx="3601616" cy="435133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ko-KR" altLang="en-US" sz="2400" dirty="0">
                <a:solidFill>
                  <a:schemeClr val="bg1"/>
                </a:solidFill>
              </a:rPr>
              <a:t>그림과 표에 의한 정리</a:t>
            </a:r>
          </a:p>
          <a:p>
            <a:pPr lvl="1" eaLnBrk="1" hangingPunct="1">
              <a:lnSpc>
                <a:spcPct val="100000"/>
              </a:lnSpc>
            </a:pPr>
            <a:r>
              <a:rPr lang="ko-KR" altLang="en-US" sz="2000" dirty="0" err="1">
                <a:solidFill>
                  <a:schemeClr val="bg1"/>
                </a:solidFill>
              </a:rPr>
              <a:t>막대도표</a:t>
            </a:r>
            <a:r>
              <a:rPr lang="en-US" altLang="ko-KR" sz="2000" dirty="0">
                <a:solidFill>
                  <a:schemeClr val="bg1"/>
                </a:solidFill>
              </a:rPr>
              <a:t>, </a:t>
            </a:r>
            <a:r>
              <a:rPr lang="ko-KR" altLang="en-US" sz="2000" dirty="0" err="1">
                <a:solidFill>
                  <a:schemeClr val="bg1"/>
                </a:solidFill>
              </a:rPr>
              <a:t>원도표</a:t>
            </a:r>
            <a:endParaRPr lang="ko-KR" altLang="en-US" sz="2000" dirty="0">
              <a:solidFill>
                <a:schemeClr val="bg1"/>
              </a:solidFill>
            </a:endParaRPr>
          </a:p>
          <a:p>
            <a:pPr lvl="1" eaLnBrk="1" hangingPunct="1">
              <a:lnSpc>
                <a:spcPct val="100000"/>
              </a:lnSpc>
            </a:pPr>
            <a:r>
              <a:rPr lang="ko-KR" altLang="en-US" sz="2000" dirty="0">
                <a:solidFill>
                  <a:schemeClr val="bg1"/>
                </a:solidFill>
              </a:rPr>
              <a:t>도수분포표</a:t>
            </a:r>
            <a:r>
              <a:rPr lang="en-US" altLang="ko-KR" sz="2000" dirty="0">
                <a:solidFill>
                  <a:schemeClr val="bg1"/>
                </a:solidFill>
              </a:rPr>
              <a:t>, </a:t>
            </a:r>
            <a:r>
              <a:rPr lang="ko-KR" altLang="en-US" sz="2000" dirty="0" err="1">
                <a:solidFill>
                  <a:schemeClr val="bg1"/>
                </a:solidFill>
              </a:rPr>
              <a:t>빈도표</a:t>
            </a:r>
            <a:endParaRPr lang="ko-KR" altLang="en-US" sz="2000" dirty="0">
              <a:solidFill>
                <a:schemeClr val="bg1"/>
              </a:solidFill>
            </a:endParaRPr>
          </a:p>
          <a:p>
            <a:pPr lvl="1" eaLnBrk="1" hangingPunct="1">
              <a:lnSpc>
                <a:spcPct val="100000"/>
              </a:lnSpc>
            </a:pPr>
            <a:r>
              <a:rPr lang="ko-KR" altLang="en-US" sz="2000" dirty="0">
                <a:solidFill>
                  <a:schemeClr val="bg1"/>
                </a:solidFill>
              </a:rPr>
              <a:t>상황표</a:t>
            </a:r>
            <a:r>
              <a:rPr lang="en-US" altLang="ko-KR" sz="2000" dirty="0">
                <a:solidFill>
                  <a:schemeClr val="bg1"/>
                </a:solidFill>
              </a:rPr>
              <a:t>, </a:t>
            </a:r>
            <a:r>
              <a:rPr lang="ko-KR" altLang="en-US" sz="2000" dirty="0" err="1">
                <a:solidFill>
                  <a:schemeClr val="bg1"/>
                </a:solidFill>
              </a:rPr>
              <a:t>교차표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lvl="1" eaLnBrk="1" hangingPunct="1">
              <a:lnSpc>
                <a:spcPct val="100000"/>
              </a:lnSpc>
            </a:pPr>
            <a:endParaRPr lang="en-US" altLang="ko-KR" sz="2000" dirty="0">
              <a:solidFill>
                <a:schemeClr val="bg1"/>
              </a:solidFill>
            </a:endParaRPr>
          </a:p>
          <a:p>
            <a:pPr lvl="1" eaLnBrk="1" hangingPunct="1">
              <a:lnSpc>
                <a:spcPct val="100000"/>
              </a:lnSpc>
            </a:pPr>
            <a:endParaRPr lang="en-US" altLang="ko-KR" sz="2000" dirty="0">
              <a:solidFill>
                <a:schemeClr val="bg1"/>
              </a:solidFill>
            </a:endParaRPr>
          </a:p>
          <a:p>
            <a:pPr lvl="1" eaLnBrk="1" hangingPunct="1">
              <a:lnSpc>
                <a:spcPct val="100000"/>
              </a:lnSpc>
            </a:pPr>
            <a:r>
              <a:rPr lang="ko-KR" altLang="en-US" sz="2000" dirty="0">
                <a:solidFill>
                  <a:schemeClr val="bg1"/>
                </a:solidFill>
              </a:rPr>
              <a:t>실습</a:t>
            </a:r>
            <a:r>
              <a:rPr lang="en-US" altLang="ko-KR" sz="2000" dirty="0">
                <a:solidFill>
                  <a:schemeClr val="bg1"/>
                </a:solidFill>
              </a:rPr>
              <a:t>&gt; </a:t>
            </a:r>
            <a:r>
              <a:rPr lang="ko-KR" altLang="en-US" sz="2000" dirty="0">
                <a:solidFill>
                  <a:schemeClr val="bg1"/>
                </a:solidFill>
              </a:rPr>
              <a:t>자료실의 </a:t>
            </a:r>
            <a:r>
              <a:rPr lang="en-US" altLang="ko-KR" sz="2000" dirty="0" err="1">
                <a:solidFill>
                  <a:schemeClr val="bg1"/>
                </a:solidFill>
              </a:rPr>
              <a:t>shopping.sav</a:t>
            </a:r>
            <a:r>
              <a:rPr lang="ko-KR" altLang="en-US" sz="2000" dirty="0">
                <a:solidFill>
                  <a:schemeClr val="bg1"/>
                </a:solidFill>
              </a:rPr>
              <a:t>를 이용</a:t>
            </a:r>
          </a:p>
          <a:p>
            <a:pPr eaLnBrk="1" hangingPunct="1">
              <a:lnSpc>
                <a:spcPct val="100000"/>
              </a:lnSpc>
            </a:pPr>
            <a:endParaRPr lang="ko-KR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BAE883C-111B-4367-AFF2-B90218092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27908"/>
            <a:ext cx="4075118" cy="3148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1631504" y="365125"/>
            <a:ext cx="9722296" cy="1325563"/>
          </a:xfrm>
        </p:spPr>
        <p:txBody>
          <a:bodyPr/>
          <a:lstStyle/>
          <a:p>
            <a:pPr eaLnBrk="1" hangingPunct="1"/>
            <a:r>
              <a:rPr lang="ko-KR" altLang="en-US" sz="3200" dirty="0">
                <a:solidFill>
                  <a:schemeClr val="bg1"/>
                </a:solidFill>
              </a:rPr>
              <a:t>양적변수의 정리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631504" y="1825625"/>
            <a:ext cx="9722296" cy="435133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ko-KR" altLang="en-US" sz="2400" dirty="0">
                <a:solidFill>
                  <a:schemeClr val="bg1"/>
                </a:solidFill>
              </a:rPr>
              <a:t>그림과 표에 의한 정리</a:t>
            </a:r>
          </a:p>
          <a:p>
            <a:pPr lvl="1" eaLnBrk="1" hangingPunct="1">
              <a:lnSpc>
                <a:spcPct val="100000"/>
              </a:lnSpc>
            </a:pPr>
            <a:r>
              <a:rPr lang="ko-KR" altLang="en-US" sz="2000" dirty="0">
                <a:solidFill>
                  <a:schemeClr val="bg1"/>
                </a:solidFill>
              </a:rPr>
              <a:t>히스토그램</a:t>
            </a:r>
            <a:r>
              <a:rPr lang="en-US" altLang="ko-KR" sz="2000" dirty="0">
                <a:solidFill>
                  <a:schemeClr val="bg1"/>
                </a:solidFill>
              </a:rPr>
              <a:t>(</a:t>
            </a:r>
            <a:r>
              <a:rPr lang="ko-KR" altLang="en-US" sz="2000" dirty="0">
                <a:solidFill>
                  <a:schemeClr val="bg1"/>
                </a:solidFill>
              </a:rPr>
              <a:t>구간별 빈도수</a:t>
            </a:r>
            <a:r>
              <a:rPr lang="en-US" altLang="ko-KR" sz="2000" dirty="0">
                <a:solidFill>
                  <a:schemeClr val="bg1"/>
                </a:solidFill>
              </a:rPr>
              <a:t>)</a:t>
            </a:r>
          </a:p>
          <a:p>
            <a:pPr lvl="1" eaLnBrk="1" hangingPunct="1">
              <a:lnSpc>
                <a:spcPct val="100000"/>
              </a:lnSpc>
            </a:pPr>
            <a:r>
              <a:rPr lang="ko-KR" altLang="en-US" sz="2000" dirty="0">
                <a:solidFill>
                  <a:schemeClr val="bg1"/>
                </a:solidFill>
              </a:rPr>
              <a:t>상자그림</a:t>
            </a:r>
            <a:r>
              <a:rPr lang="en-US" altLang="ko-KR" sz="2000" dirty="0">
                <a:solidFill>
                  <a:schemeClr val="bg1"/>
                </a:solidFill>
              </a:rPr>
              <a:t>, </a:t>
            </a:r>
            <a:r>
              <a:rPr lang="ko-KR" altLang="en-US" sz="2000" dirty="0">
                <a:solidFill>
                  <a:schemeClr val="bg1"/>
                </a:solidFill>
              </a:rPr>
              <a:t>줄기와 잎 그림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lvl="1" eaLnBrk="1" hangingPunct="1">
              <a:lnSpc>
                <a:spcPct val="100000"/>
              </a:lnSpc>
            </a:pPr>
            <a:r>
              <a:rPr lang="ko-KR" altLang="en-US" sz="2000" dirty="0">
                <a:solidFill>
                  <a:schemeClr val="bg1"/>
                </a:solidFill>
              </a:rPr>
              <a:t>표는 속성에 따른 평균 등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ko-KR" altLang="en-US" sz="2400" dirty="0" err="1">
                <a:solidFill>
                  <a:schemeClr val="bg1"/>
                </a:solidFill>
              </a:rPr>
              <a:t>대표값에</a:t>
            </a:r>
            <a:r>
              <a:rPr lang="ko-KR" altLang="en-US" sz="2400" dirty="0">
                <a:solidFill>
                  <a:schemeClr val="bg1"/>
                </a:solidFill>
              </a:rPr>
              <a:t> 의한 정리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lvl="1" eaLnBrk="1" hangingPunct="1">
              <a:lnSpc>
                <a:spcPct val="100000"/>
              </a:lnSpc>
            </a:pPr>
            <a:r>
              <a:rPr lang="ko-KR" altLang="en-US" sz="2000" dirty="0">
                <a:solidFill>
                  <a:schemeClr val="bg1"/>
                </a:solidFill>
              </a:rPr>
              <a:t>평균과 표준편차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altLang="ko-KR" sz="2000" dirty="0">
              <a:solidFill>
                <a:schemeClr val="bg1"/>
              </a:solidFill>
            </a:endParaRPr>
          </a:p>
          <a:p>
            <a:pPr lvl="1" eaLnBrk="1" hangingPunct="1">
              <a:lnSpc>
                <a:spcPct val="100000"/>
              </a:lnSpc>
              <a:buFontTx/>
              <a:buNone/>
            </a:pPr>
            <a:endParaRPr lang="en-US" altLang="ko-KR" sz="2000" dirty="0">
              <a:solidFill>
                <a:schemeClr val="bg1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FDB2212-87B3-431F-A372-3176CCDDE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848423"/>
            <a:ext cx="432048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내용 개체 틀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61" y="220080"/>
            <a:ext cx="5874706" cy="4410396"/>
          </a:xfr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0D8E0F3-83C5-47B6-A560-BDC8C137EEDD}"/>
              </a:ext>
            </a:extLst>
          </p:cNvPr>
          <p:cNvSpPr/>
          <p:nvPr/>
        </p:nvSpPr>
        <p:spPr>
          <a:xfrm>
            <a:off x="7079432" y="4593626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222222"/>
                </a:solidFill>
                <a:latin typeface="proxima nova regular"/>
              </a:rPr>
              <a:t>Peter Drucker is often quoted as saying that </a:t>
            </a:r>
          </a:p>
          <a:p>
            <a:r>
              <a:rPr lang="en-US" altLang="ko-KR" i="1" dirty="0">
                <a:solidFill>
                  <a:srgbClr val="222222"/>
                </a:solidFill>
                <a:latin typeface="proxima nova regular"/>
              </a:rPr>
              <a:t>“you can’t manage what you can’t measure.”</a:t>
            </a:r>
          </a:p>
          <a:p>
            <a:endParaRPr lang="en-US" altLang="ko-KR" i="1" dirty="0">
              <a:solidFill>
                <a:srgbClr val="222222"/>
              </a:solidFill>
              <a:latin typeface="proxima nova regular"/>
            </a:endParaRPr>
          </a:p>
          <a:p>
            <a:r>
              <a:rPr lang="en-US" altLang="ko-KR" i="1" dirty="0">
                <a:solidFill>
                  <a:srgbClr val="222222"/>
                </a:solidFill>
                <a:latin typeface="proxima nova regular"/>
              </a:rPr>
              <a:t>“</a:t>
            </a:r>
            <a:r>
              <a:rPr lang="ko-KR" altLang="en-US" i="1" dirty="0">
                <a:solidFill>
                  <a:srgbClr val="222222"/>
                </a:solidFill>
                <a:latin typeface="proxima nova regular"/>
              </a:rPr>
              <a:t>측정할 수 없는 것은 관리할 수도 없다</a:t>
            </a:r>
            <a:r>
              <a:rPr lang="en-US" altLang="ko-KR" i="1" dirty="0">
                <a:solidFill>
                  <a:srgbClr val="222222"/>
                </a:solidFill>
                <a:latin typeface="proxima nova regular"/>
              </a:rPr>
              <a:t>”</a:t>
            </a:r>
            <a:endParaRPr lang="ko-KR" altLang="en-US" dirty="0"/>
          </a:p>
        </p:txBody>
      </p:sp>
      <p:pic>
        <p:nvPicPr>
          <p:cNvPr id="1026" name="Picture 2" descr="Peter Drucker biography, quotes, publications and books | ToolsHero | Peter  drucker, American author, Famous authors">
            <a:extLst>
              <a:ext uri="{FF2B5EF4-FFF2-40B4-BE49-F238E27FC236}">
                <a16:creationId xmlns:a16="http://schemas.microsoft.com/office/drawing/2014/main" id="{FE47FF94-C0A7-4A28-A78E-A0DD7041E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346" y="1772816"/>
            <a:ext cx="1905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6/66/PSM_V80_D211_Edward_Lee_Thorndike.png/225px-PSM_V80_D211_Edward_Lee_Thorndike.png">
            <a:extLst>
              <a:ext uri="{FF2B5EF4-FFF2-40B4-BE49-F238E27FC236}">
                <a16:creationId xmlns:a16="http://schemas.microsoft.com/office/drawing/2014/main" id="{EF5733BE-72FA-4076-A223-F9B345DC1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6" y="4281271"/>
            <a:ext cx="1447679" cy="191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F3B85C64-6124-4B5C-8474-9320B7183868}"/>
              </a:ext>
            </a:extLst>
          </p:cNvPr>
          <p:cNvSpPr/>
          <p:nvPr/>
        </p:nvSpPr>
        <p:spPr>
          <a:xfrm>
            <a:off x="1847528" y="4930652"/>
            <a:ext cx="4608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ko-KR" altLang="en-US" sz="1400" dirty="0">
                <a:solidFill>
                  <a:srgbClr val="0B0080"/>
                </a:solidFill>
                <a:latin typeface="Arial" panose="020B0604020202020204" pitchFamily="34" charset="0"/>
                <a:hlinkClick r:id="rId6" tooltip="미국"/>
              </a:rPr>
              <a:t>미국</a:t>
            </a:r>
            <a:r>
              <a:rPr lang="ko-KR" alt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의 </a:t>
            </a:r>
            <a:r>
              <a:rPr lang="ko-KR" altLang="en-US" sz="1400" dirty="0">
                <a:solidFill>
                  <a:srgbClr val="0B0080"/>
                </a:solidFill>
                <a:latin typeface="Arial" panose="020B0604020202020204" pitchFamily="34" charset="0"/>
                <a:hlinkClick r:id="rId7" tooltip="심리학자"/>
              </a:rPr>
              <a:t>심리학자</a:t>
            </a:r>
            <a:r>
              <a:rPr lang="ko-KR" alt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이다</a:t>
            </a:r>
            <a:r>
              <a:rPr lang="en-US" altLang="ko-KR" sz="1400" dirty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lang="ko-KR" alt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동물의 행동과 학습 과정에 대한 그의 연구는 연결주의 이론의 발전을 이끌었고</a:t>
            </a:r>
            <a:r>
              <a:rPr lang="en-US" altLang="ko-KR" sz="1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현재 심리학의 과학적 토대를 세웠다</a:t>
            </a:r>
            <a:r>
              <a:rPr lang="en-US" altLang="ko-KR" sz="1400" dirty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lang="ko-KR" alt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그는 또한 직원에 대한 시험과 같은 산업 문제를 해결하는 연구를 진행했다</a:t>
            </a:r>
            <a:endParaRPr lang="ko-KR" alt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6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3">
            <a:extLst>
              <a:ext uri="{FF2B5EF4-FFF2-40B4-BE49-F238E27FC236}">
                <a16:creationId xmlns:a16="http://schemas.microsoft.com/office/drawing/2014/main" id="{56C52F96-EAAA-4702-B416-97D542C07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19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9" y="6923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8D6369-0C35-45AD-8EEE-9D3F24FA835A}"/>
              </a:ext>
            </a:extLst>
          </p:cNvPr>
          <p:cNvSpPr txBox="1"/>
          <p:nvPr/>
        </p:nvSpPr>
        <p:spPr>
          <a:xfrm>
            <a:off x="0" y="1196975"/>
            <a:ext cx="5447928" cy="769938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부자가 행복한가</a:t>
            </a:r>
            <a:r>
              <a:rPr lang="en-US" altLang="ko-KR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?</a:t>
            </a:r>
            <a:endParaRPr lang="ko-KR" altLang="en-US" sz="4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3377B1-E608-4D89-A535-80EE87197A46}"/>
              </a:ext>
            </a:extLst>
          </p:cNvPr>
          <p:cNvSpPr txBox="1"/>
          <p:nvPr/>
        </p:nvSpPr>
        <p:spPr>
          <a:xfrm>
            <a:off x="7432352" y="3465849"/>
            <a:ext cx="3900427" cy="2308324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ko-KR" alt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우선 결정해야 할 것</a:t>
            </a:r>
            <a:endParaRPr lang="en-US" altLang="ko-KR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514350" indent="-514350" eaLnBrk="1" hangingPunct="1">
              <a:buAutoNum type="arabicPeriod"/>
              <a:defRPr/>
            </a:pPr>
            <a:r>
              <a:rPr lang="ko-KR" alt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부자의 정의</a:t>
            </a:r>
            <a:endParaRPr lang="en-US" altLang="ko-KR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514350" indent="-514350" eaLnBrk="1" hangingPunct="1">
              <a:buAutoNum type="arabicPeriod"/>
              <a:defRPr/>
            </a:pPr>
            <a:r>
              <a:rPr lang="ko-KR" alt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행복의 정의</a:t>
            </a:r>
            <a:endParaRPr lang="en-US" altLang="ko-KR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514350" indent="-514350" eaLnBrk="1" hangingPunct="1">
              <a:buAutoNum type="arabicPeriod"/>
              <a:defRPr/>
            </a:pPr>
            <a:r>
              <a:rPr lang="ko-KR" alt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행복의 측정</a:t>
            </a:r>
            <a:endParaRPr lang="ko-KR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0FD53FE1-F37B-41D0-97B0-9489B31EE456}"/>
              </a:ext>
            </a:extLst>
          </p:cNvPr>
          <p:cNvSpPr/>
          <p:nvPr/>
        </p:nvSpPr>
        <p:spPr>
          <a:xfrm>
            <a:off x="1" y="0"/>
            <a:ext cx="6024564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hangingPunct="1">
              <a:defRPr/>
            </a:pPr>
            <a:r>
              <a:rPr lang="ko-KR" alt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ko-KR" altLang="en-US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개념적 정의</a:t>
            </a:r>
            <a:endParaRPr lang="en-US" altLang="ko-KR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altLang="ko-KR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ko-KR" alt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추상세계</a:t>
            </a:r>
            <a:endParaRPr lang="en-US" altLang="ko-KR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endParaRPr lang="en-US" altLang="ko-KR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ko-KR" alt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측정불가능</a:t>
            </a:r>
            <a:endParaRPr lang="en-US" altLang="ko-KR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endParaRPr lang="en-US" altLang="ko-KR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ko-KR" alt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부자</a:t>
            </a:r>
            <a:endParaRPr lang="en-US" altLang="ko-KR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endParaRPr lang="en-US" altLang="ko-KR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ko-KR" alt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행복</a:t>
            </a:r>
          </a:p>
          <a:p>
            <a:pPr algn="ctr" eaLnBrk="1" hangingPunct="1">
              <a:defRPr/>
            </a:pP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035B5C2-DDB3-48ED-A04A-7D05990D5E8E}"/>
              </a:ext>
            </a:extLst>
          </p:cNvPr>
          <p:cNvSpPr/>
          <p:nvPr/>
        </p:nvSpPr>
        <p:spPr>
          <a:xfrm>
            <a:off x="6024564" y="0"/>
            <a:ext cx="6167435" cy="6858000"/>
          </a:xfrm>
          <a:prstGeom prst="rect">
            <a:avLst/>
          </a:prstGeom>
          <a:solidFill>
            <a:srgbClr val="7F6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ko-KR" alt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조작적 정의</a:t>
            </a:r>
            <a:endParaRPr lang="en-US" altLang="ko-KR" sz="40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altLang="ko-KR" sz="28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ko-KR" alt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현실세계</a:t>
            </a:r>
            <a:endParaRPr lang="en-US" altLang="ko-KR" sz="28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altLang="ko-KR" sz="28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ko-KR" alt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측정가능</a:t>
            </a:r>
            <a:endParaRPr lang="en-US" altLang="ko-KR" sz="28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altLang="ko-KR" sz="28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ko-KR" alt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자산이 </a:t>
            </a:r>
            <a:r>
              <a:rPr lang="en-US" altLang="ko-KR" sz="2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 이상</a:t>
            </a:r>
            <a:endParaRPr lang="en-US" altLang="ko-KR" sz="28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altLang="ko-KR" sz="28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altLang="ko-KR" sz="2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</a:t>
            </a:r>
            <a:endParaRPr lang="ko-KR" altLang="en-US" sz="28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44624"/>
            <a:ext cx="20367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47" y="44624"/>
            <a:ext cx="19653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5FA9D5DA-E5E3-4308-B0D1-884601A972BB}"/>
              </a:ext>
            </a:extLst>
          </p:cNvPr>
          <p:cNvSpPr/>
          <p:nvPr/>
        </p:nvSpPr>
        <p:spPr>
          <a:xfrm>
            <a:off x="1" y="0"/>
            <a:ext cx="6024564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algn="ctr" eaLnBrk="1" hangingPunct="1">
              <a:defRPr/>
            </a:pP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E296A18-9638-4640-B1BB-06910AF2FB57}"/>
              </a:ext>
            </a:extLst>
          </p:cNvPr>
          <p:cNvSpPr/>
          <p:nvPr/>
        </p:nvSpPr>
        <p:spPr>
          <a:xfrm>
            <a:off x="6024564" y="0"/>
            <a:ext cx="6167435" cy="6858000"/>
          </a:xfrm>
          <a:prstGeom prst="rect">
            <a:avLst/>
          </a:prstGeom>
          <a:solidFill>
            <a:srgbClr val="7F6F6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algn="ctr" eaLnBrk="1" hangingPunct="1">
              <a:defRPr/>
            </a:pP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grpSp>
        <p:nvGrpSpPr>
          <p:cNvPr id="7" name="그래픽 2" descr="사용자">
            <a:extLst>
              <a:ext uri="{FF2B5EF4-FFF2-40B4-BE49-F238E27FC236}">
                <a16:creationId xmlns:a16="http://schemas.microsoft.com/office/drawing/2014/main" id="{38FFC67F-33DC-476F-85C9-437C4D7EE340}"/>
              </a:ext>
            </a:extLst>
          </p:cNvPr>
          <p:cNvGrpSpPr/>
          <p:nvPr/>
        </p:nvGrpSpPr>
        <p:grpSpPr>
          <a:xfrm>
            <a:off x="4944446" y="260648"/>
            <a:ext cx="2160240" cy="2160240"/>
            <a:chOff x="4944443" y="116632"/>
            <a:chExt cx="2160240" cy="21602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CC8465E3-487D-46D9-9790-DF7A5A55B6F4}"/>
                </a:ext>
              </a:extLst>
            </p:cNvPr>
            <p:cNvSpPr/>
            <p:nvPr/>
          </p:nvSpPr>
          <p:spPr>
            <a:xfrm>
              <a:off x="5265104" y="590310"/>
              <a:ext cx="427548" cy="427548"/>
            </a:xfrm>
            <a:custGeom>
              <a:avLst/>
              <a:gdLst>
                <a:gd name="connsiteX0" fmla="*/ 421922 w 427547"/>
                <a:gd name="connsiteY0" fmla="*/ 219399 h 427547"/>
                <a:gd name="connsiteX1" fmla="*/ 219399 w 427547"/>
                <a:gd name="connsiteY1" fmla="*/ 421922 h 427547"/>
                <a:gd name="connsiteX2" fmla="*/ 16877 w 427547"/>
                <a:gd name="connsiteY2" fmla="*/ 219399 h 427547"/>
                <a:gd name="connsiteX3" fmla="*/ 219399 w 427547"/>
                <a:gd name="connsiteY3" fmla="*/ 16877 h 427547"/>
                <a:gd name="connsiteX4" fmla="*/ 421922 w 427547"/>
                <a:gd name="connsiteY4" fmla="*/ 219399 h 42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547" h="427547">
                  <a:moveTo>
                    <a:pt x="421922" y="219399"/>
                  </a:moveTo>
                  <a:cubicBezTo>
                    <a:pt x="421922" y="331249"/>
                    <a:pt x="331249" y="421922"/>
                    <a:pt x="219399" y="421922"/>
                  </a:cubicBezTo>
                  <a:cubicBezTo>
                    <a:pt x="107549" y="421922"/>
                    <a:pt x="16877" y="331249"/>
                    <a:pt x="16877" y="219399"/>
                  </a:cubicBezTo>
                  <a:cubicBezTo>
                    <a:pt x="16877" y="107549"/>
                    <a:pt x="107549" y="16877"/>
                    <a:pt x="219399" y="16877"/>
                  </a:cubicBezTo>
                  <a:cubicBezTo>
                    <a:pt x="331249" y="16877"/>
                    <a:pt x="421922" y="107549"/>
                    <a:pt x="421922" y="219399"/>
                  </a:cubicBez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2000"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11780B4F-2520-4BF3-96E0-0AD0CA5C0F64}"/>
                </a:ext>
              </a:extLst>
            </p:cNvPr>
            <p:cNvSpPr/>
            <p:nvPr/>
          </p:nvSpPr>
          <p:spPr>
            <a:xfrm>
              <a:off x="6345224" y="590310"/>
              <a:ext cx="427548" cy="427548"/>
            </a:xfrm>
            <a:custGeom>
              <a:avLst/>
              <a:gdLst>
                <a:gd name="connsiteX0" fmla="*/ 421922 w 427547"/>
                <a:gd name="connsiteY0" fmla="*/ 219399 h 427547"/>
                <a:gd name="connsiteX1" fmla="*/ 219399 w 427547"/>
                <a:gd name="connsiteY1" fmla="*/ 421922 h 427547"/>
                <a:gd name="connsiteX2" fmla="*/ 16877 w 427547"/>
                <a:gd name="connsiteY2" fmla="*/ 219399 h 427547"/>
                <a:gd name="connsiteX3" fmla="*/ 219399 w 427547"/>
                <a:gd name="connsiteY3" fmla="*/ 16877 h 427547"/>
                <a:gd name="connsiteX4" fmla="*/ 421922 w 427547"/>
                <a:gd name="connsiteY4" fmla="*/ 219399 h 42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547" h="427547">
                  <a:moveTo>
                    <a:pt x="421922" y="219399"/>
                  </a:moveTo>
                  <a:cubicBezTo>
                    <a:pt x="421922" y="331249"/>
                    <a:pt x="331250" y="421922"/>
                    <a:pt x="219399" y="421922"/>
                  </a:cubicBezTo>
                  <a:cubicBezTo>
                    <a:pt x="107549" y="421922"/>
                    <a:pt x="16877" y="331249"/>
                    <a:pt x="16877" y="219399"/>
                  </a:cubicBezTo>
                  <a:cubicBezTo>
                    <a:pt x="16877" y="107549"/>
                    <a:pt x="107549" y="16877"/>
                    <a:pt x="219399" y="16877"/>
                  </a:cubicBezTo>
                  <a:cubicBezTo>
                    <a:pt x="331250" y="16877"/>
                    <a:pt x="421922" y="107549"/>
                    <a:pt x="421922" y="219399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2000"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26EABB37-5EF3-4332-A5C1-EA81D424A882}"/>
                </a:ext>
              </a:extLst>
            </p:cNvPr>
            <p:cNvSpPr/>
            <p:nvPr/>
          </p:nvSpPr>
          <p:spPr>
            <a:xfrm>
              <a:off x="5602641" y="1364396"/>
              <a:ext cx="832593" cy="427548"/>
            </a:xfrm>
            <a:custGeom>
              <a:avLst/>
              <a:gdLst>
                <a:gd name="connsiteX0" fmla="*/ 826967 w 832592"/>
                <a:gd name="connsiteY0" fmla="*/ 421922 h 427547"/>
                <a:gd name="connsiteX1" fmla="*/ 826967 w 832592"/>
                <a:gd name="connsiteY1" fmla="*/ 219399 h 427547"/>
                <a:gd name="connsiteX2" fmla="*/ 786462 w 832592"/>
                <a:gd name="connsiteY2" fmla="*/ 138390 h 427547"/>
                <a:gd name="connsiteX3" fmla="*/ 588440 w 832592"/>
                <a:gd name="connsiteY3" fmla="*/ 43880 h 427547"/>
                <a:gd name="connsiteX4" fmla="*/ 421922 w 832592"/>
                <a:gd name="connsiteY4" fmla="*/ 16877 h 427547"/>
                <a:gd name="connsiteX5" fmla="*/ 255403 w 832592"/>
                <a:gd name="connsiteY5" fmla="*/ 43880 h 427547"/>
                <a:gd name="connsiteX6" fmla="*/ 57381 w 832592"/>
                <a:gd name="connsiteY6" fmla="*/ 138390 h 427547"/>
                <a:gd name="connsiteX7" fmla="*/ 16877 w 832592"/>
                <a:gd name="connsiteY7" fmla="*/ 219399 h 427547"/>
                <a:gd name="connsiteX8" fmla="*/ 16877 w 832592"/>
                <a:gd name="connsiteY8" fmla="*/ 421922 h 427547"/>
                <a:gd name="connsiteX9" fmla="*/ 826967 w 832592"/>
                <a:gd name="connsiteY9" fmla="*/ 421922 h 42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2592" h="427547">
                  <a:moveTo>
                    <a:pt x="826967" y="421922"/>
                  </a:moveTo>
                  <a:lnTo>
                    <a:pt x="826967" y="219399"/>
                  </a:lnTo>
                  <a:cubicBezTo>
                    <a:pt x="826967" y="187896"/>
                    <a:pt x="813465" y="156392"/>
                    <a:pt x="786462" y="138390"/>
                  </a:cubicBezTo>
                  <a:cubicBezTo>
                    <a:pt x="732456" y="93385"/>
                    <a:pt x="660448" y="61882"/>
                    <a:pt x="588440" y="43880"/>
                  </a:cubicBezTo>
                  <a:cubicBezTo>
                    <a:pt x="538935" y="30378"/>
                    <a:pt x="480428" y="16877"/>
                    <a:pt x="421922" y="16877"/>
                  </a:cubicBezTo>
                  <a:cubicBezTo>
                    <a:pt x="367916" y="16877"/>
                    <a:pt x="309409" y="25878"/>
                    <a:pt x="255403" y="43880"/>
                  </a:cubicBezTo>
                  <a:cubicBezTo>
                    <a:pt x="183395" y="61882"/>
                    <a:pt x="115888" y="97886"/>
                    <a:pt x="57381" y="138390"/>
                  </a:cubicBezTo>
                  <a:cubicBezTo>
                    <a:pt x="30378" y="160893"/>
                    <a:pt x="16877" y="187896"/>
                    <a:pt x="16877" y="219399"/>
                  </a:cubicBezTo>
                  <a:lnTo>
                    <a:pt x="16877" y="421922"/>
                  </a:lnTo>
                  <a:lnTo>
                    <a:pt x="826967" y="421922"/>
                  </a:lnTo>
                  <a:close/>
                </a:path>
              </a:pathLst>
            </a:custGeom>
            <a:solidFill>
              <a:srgbClr val="FFC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2000"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46B5B933-7753-49A9-BD6C-088CDA03F5CF}"/>
                </a:ext>
              </a:extLst>
            </p:cNvPr>
            <p:cNvSpPr/>
            <p:nvPr/>
          </p:nvSpPr>
          <p:spPr>
            <a:xfrm>
              <a:off x="5805164" y="905345"/>
              <a:ext cx="427548" cy="427548"/>
            </a:xfrm>
            <a:custGeom>
              <a:avLst/>
              <a:gdLst>
                <a:gd name="connsiteX0" fmla="*/ 421922 w 427547"/>
                <a:gd name="connsiteY0" fmla="*/ 219399 h 427547"/>
                <a:gd name="connsiteX1" fmla="*/ 219399 w 427547"/>
                <a:gd name="connsiteY1" fmla="*/ 421922 h 427547"/>
                <a:gd name="connsiteX2" fmla="*/ 16877 w 427547"/>
                <a:gd name="connsiteY2" fmla="*/ 219399 h 427547"/>
                <a:gd name="connsiteX3" fmla="*/ 219399 w 427547"/>
                <a:gd name="connsiteY3" fmla="*/ 16877 h 427547"/>
                <a:gd name="connsiteX4" fmla="*/ 421922 w 427547"/>
                <a:gd name="connsiteY4" fmla="*/ 219399 h 42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547" h="427547">
                  <a:moveTo>
                    <a:pt x="421922" y="219399"/>
                  </a:moveTo>
                  <a:cubicBezTo>
                    <a:pt x="421922" y="331249"/>
                    <a:pt x="331249" y="421922"/>
                    <a:pt x="219399" y="421922"/>
                  </a:cubicBezTo>
                  <a:cubicBezTo>
                    <a:pt x="107549" y="421922"/>
                    <a:pt x="16877" y="331249"/>
                    <a:pt x="16877" y="219399"/>
                  </a:cubicBezTo>
                  <a:cubicBezTo>
                    <a:pt x="16877" y="107549"/>
                    <a:pt x="107549" y="16877"/>
                    <a:pt x="219399" y="16877"/>
                  </a:cubicBezTo>
                  <a:cubicBezTo>
                    <a:pt x="331249" y="16877"/>
                    <a:pt x="421922" y="107549"/>
                    <a:pt x="421922" y="219399"/>
                  </a:cubicBezTo>
                  <a:close/>
                </a:path>
              </a:pathLst>
            </a:custGeom>
            <a:solidFill>
              <a:srgbClr val="FFC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2000"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2F5A3307-8D04-4221-8038-888F01EFDB8D}"/>
                </a:ext>
              </a:extLst>
            </p:cNvPr>
            <p:cNvSpPr/>
            <p:nvPr/>
          </p:nvSpPr>
          <p:spPr>
            <a:xfrm>
              <a:off x="6219210" y="1049361"/>
              <a:ext cx="765085" cy="427548"/>
            </a:xfrm>
            <a:custGeom>
              <a:avLst/>
              <a:gdLst>
                <a:gd name="connsiteX0" fmla="*/ 709954 w 765085"/>
                <a:gd name="connsiteY0" fmla="*/ 138390 h 427547"/>
                <a:gd name="connsiteX1" fmla="*/ 511932 w 765085"/>
                <a:gd name="connsiteY1" fmla="*/ 43880 h 427547"/>
                <a:gd name="connsiteX2" fmla="*/ 345413 w 765085"/>
                <a:gd name="connsiteY2" fmla="*/ 16877 h 427547"/>
                <a:gd name="connsiteX3" fmla="*/ 178895 w 765085"/>
                <a:gd name="connsiteY3" fmla="*/ 43880 h 427547"/>
                <a:gd name="connsiteX4" fmla="*/ 97886 w 765085"/>
                <a:gd name="connsiteY4" fmla="*/ 75383 h 427547"/>
                <a:gd name="connsiteX5" fmla="*/ 97886 w 765085"/>
                <a:gd name="connsiteY5" fmla="*/ 79884 h 427547"/>
                <a:gd name="connsiteX6" fmla="*/ 16877 w 765085"/>
                <a:gd name="connsiteY6" fmla="*/ 277906 h 427547"/>
                <a:gd name="connsiteX7" fmla="*/ 223900 w 765085"/>
                <a:gd name="connsiteY7" fmla="*/ 381417 h 427547"/>
                <a:gd name="connsiteX8" fmla="*/ 259904 w 765085"/>
                <a:gd name="connsiteY8" fmla="*/ 421922 h 427547"/>
                <a:gd name="connsiteX9" fmla="*/ 750458 w 765085"/>
                <a:gd name="connsiteY9" fmla="*/ 421922 h 427547"/>
                <a:gd name="connsiteX10" fmla="*/ 750458 w 765085"/>
                <a:gd name="connsiteY10" fmla="*/ 219399 h 427547"/>
                <a:gd name="connsiteX11" fmla="*/ 709954 w 765085"/>
                <a:gd name="connsiteY11" fmla="*/ 138390 h 42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5085" h="427547">
                  <a:moveTo>
                    <a:pt x="709954" y="138390"/>
                  </a:moveTo>
                  <a:cubicBezTo>
                    <a:pt x="655948" y="93385"/>
                    <a:pt x="583940" y="61882"/>
                    <a:pt x="511932" y="43880"/>
                  </a:cubicBezTo>
                  <a:cubicBezTo>
                    <a:pt x="462426" y="30378"/>
                    <a:pt x="403920" y="16877"/>
                    <a:pt x="345413" y="16877"/>
                  </a:cubicBezTo>
                  <a:cubicBezTo>
                    <a:pt x="291407" y="16877"/>
                    <a:pt x="232901" y="25878"/>
                    <a:pt x="178895" y="43880"/>
                  </a:cubicBezTo>
                  <a:cubicBezTo>
                    <a:pt x="151892" y="52881"/>
                    <a:pt x="124889" y="61882"/>
                    <a:pt x="97886" y="75383"/>
                  </a:cubicBezTo>
                  <a:lnTo>
                    <a:pt x="97886" y="79884"/>
                  </a:lnTo>
                  <a:cubicBezTo>
                    <a:pt x="97886" y="156392"/>
                    <a:pt x="66382" y="228400"/>
                    <a:pt x="16877" y="277906"/>
                  </a:cubicBezTo>
                  <a:cubicBezTo>
                    <a:pt x="102386" y="304909"/>
                    <a:pt x="169894" y="340913"/>
                    <a:pt x="223900" y="381417"/>
                  </a:cubicBezTo>
                  <a:cubicBezTo>
                    <a:pt x="237401" y="394919"/>
                    <a:pt x="250903" y="403920"/>
                    <a:pt x="259904" y="421922"/>
                  </a:cubicBezTo>
                  <a:lnTo>
                    <a:pt x="750458" y="421922"/>
                  </a:lnTo>
                  <a:lnTo>
                    <a:pt x="750458" y="219399"/>
                  </a:lnTo>
                  <a:cubicBezTo>
                    <a:pt x="750458" y="187896"/>
                    <a:pt x="736957" y="156392"/>
                    <a:pt x="709954" y="13839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2000"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FB5EA827-24A1-40BC-84DD-C93CA217A90C}"/>
                </a:ext>
              </a:extLst>
            </p:cNvPr>
            <p:cNvSpPr/>
            <p:nvPr/>
          </p:nvSpPr>
          <p:spPr>
            <a:xfrm>
              <a:off x="5062581" y="1049361"/>
              <a:ext cx="765085" cy="427548"/>
            </a:xfrm>
            <a:custGeom>
              <a:avLst/>
              <a:gdLst>
                <a:gd name="connsiteX0" fmla="*/ 543435 w 765085"/>
                <a:gd name="connsiteY0" fmla="*/ 381417 h 427547"/>
                <a:gd name="connsiteX1" fmla="*/ 543435 w 765085"/>
                <a:gd name="connsiteY1" fmla="*/ 381417 h 427547"/>
                <a:gd name="connsiteX2" fmla="*/ 750458 w 765085"/>
                <a:gd name="connsiteY2" fmla="*/ 277906 h 427547"/>
                <a:gd name="connsiteX3" fmla="*/ 669449 w 765085"/>
                <a:gd name="connsiteY3" fmla="*/ 79884 h 427547"/>
                <a:gd name="connsiteX4" fmla="*/ 669449 w 765085"/>
                <a:gd name="connsiteY4" fmla="*/ 70883 h 427547"/>
                <a:gd name="connsiteX5" fmla="*/ 588440 w 765085"/>
                <a:gd name="connsiteY5" fmla="*/ 43880 h 427547"/>
                <a:gd name="connsiteX6" fmla="*/ 421922 w 765085"/>
                <a:gd name="connsiteY6" fmla="*/ 16877 h 427547"/>
                <a:gd name="connsiteX7" fmla="*/ 255403 w 765085"/>
                <a:gd name="connsiteY7" fmla="*/ 43880 h 427547"/>
                <a:gd name="connsiteX8" fmla="*/ 57381 w 765085"/>
                <a:gd name="connsiteY8" fmla="*/ 138390 h 427547"/>
                <a:gd name="connsiteX9" fmla="*/ 16877 w 765085"/>
                <a:gd name="connsiteY9" fmla="*/ 219399 h 427547"/>
                <a:gd name="connsiteX10" fmla="*/ 16877 w 765085"/>
                <a:gd name="connsiteY10" fmla="*/ 421922 h 427547"/>
                <a:gd name="connsiteX11" fmla="*/ 502931 w 765085"/>
                <a:gd name="connsiteY11" fmla="*/ 421922 h 427547"/>
                <a:gd name="connsiteX12" fmla="*/ 543435 w 765085"/>
                <a:gd name="connsiteY12" fmla="*/ 381417 h 42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5085" h="427547">
                  <a:moveTo>
                    <a:pt x="543435" y="381417"/>
                  </a:moveTo>
                  <a:lnTo>
                    <a:pt x="543435" y="381417"/>
                  </a:lnTo>
                  <a:cubicBezTo>
                    <a:pt x="606442" y="336412"/>
                    <a:pt x="678450" y="300408"/>
                    <a:pt x="750458" y="277906"/>
                  </a:cubicBezTo>
                  <a:cubicBezTo>
                    <a:pt x="700953" y="223900"/>
                    <a:pt x="669449" y="156392"/>
                    <a:pt x="669449" y="79884"/>
                  </a:cubicBezTo>
                  <a:cubicBezTo>
                    <a:pt x="669449" y="75383"/>
                    <a:pt x="669449" y="75383"/>
                    <a:pt x="669449" y="70883"/>
                  </a:cubicBezTo>
                  <a:cubicBezTo>
                    <a:pt x="642446" y="61882"/>
                    <a:pt x="615443" y="48380"/>
                    <a:pt x="588440" y="43880"/>
                  </a:cubicBezTo>
                  <a:cubicBezTo>
                    <a:pt x="538935" y="30378"/>
                    <a:pt x="480428" y="16877"/>
                    <a:pt x="421922" y="16877"/>
                  </a:cubicBezTo>
                  <a:cubicBezTo>
                    <a:pt x="367916" y="16877"/>
                    <a:pt x="309409" y="25878"/>
                    <a:pt x="255403" y="43880"/>
                  </a:cubicBezTo>
                  <a:cubicBezTo>
                    <a:pt x="183395" y="66382"/>
                    <a:pt x="115888" y="97886"/>
                    <a:pt x="57381" y="138390"/>
                  </a:cubicBezTo>
                  <a:cubicBezTo>
                    <a:pt x="30378" y="156392"/>
                    <a:pt x="16877" y="187896"/>
                    <a:pt x="16877" y="219399"/>
                  </a:cubicBezTo>
                  <a:lnTo>
                    <a:pt x="16877" y="421922"/>
                  </a:lnTo>
                  <a:lnTo>
                    <a:pt x="502931" y="421922"/>
                  </a:lnTo>
                  <a:cubicBezTo>
                    <a:pt x="516432" y="403920"/>
                    <a:pt x="525433" y="394919"/>
                    <a:pt x="543435" y="381417"/>
                  </a:cubicBez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2000"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EF9B894-F7CB-4931-8D2F-5ECD02B24B2D}"/>
              </a:ext>
            </a:extLst>
          </p:cNvPr>
          <p:cNvSpPr txBox="1"/>
          <p:nvPr/>
        </p:nvSpPr>
        <p:spPr>
          <a:xfrm>
            <a:off x="623392" y="260648"/>
            <a:ext cx="55755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직장에서 점심 </a:t>
            </a:r>
            <a:r>
              <a:rPr lang="ko-KR" altLang="en-US" sz="32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식사후</a:t>
            </a:r>
            <a:r>
              <a:rPr lang="ko-KR" altLang="en-US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몇이 모여</a:t>
            </a:r>
            <a:endParaRPr lang="en-US" altLang="ko-KR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직장상사의 뒷담화를 하는 시간</a:t>
            </a: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5D907489-E15B-4C74-BD1E-8A706AB2AE6B}"/>
              </a:ext>
            </a:extLst>
          </p:cNvPr>
          <p:cNvGrpSpPr/>
          <p:nvPr/>
        </p:nvGrpSpPr>
        <p:grpSpPr>
          <a:xfrm>
            <a:off x="6344383" y="2292995"/>
            <a:ext cx="765085" cy="886599"/>
            <a:chOff x="6344383" y="2292995"/>
            <a:chExt cx="765085" cy="886599"/>
          </a:xfrm>
        </p:grpSpPr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FD0BA4E6-8C54-4651-99AD-2693F4F85F71}"/>
                </a:ext>
              </a:extLst>
            </p:cNvPr>
            <p:cNvSpPr/>
            <p:nvPr/>
          </p:nvSpPr>
          <p:spPr>
            <a:xfrm>
              <a:off x="6470397" y="2292995"/>
              <a:ext cx="427548" cy="427548"/>
            </a:xfrm>
            <a:custGeom>
              <a:avLst/>
              <a:gdLst>
                <a:gd name="connsiteX0" fmla="*/ 421922 w 427547"/>
                <a:gd name="connsiteY0" fmla="*/ 219399 h 427547"/>
                <a:gd name="connsiteX1" fmla="*/ 219399 w 427547"/>
                <a:gd name="connsiteY1" fmla="*/ 421922 h 427547"/>
                <a:gd name="connsiteX2" fmla="*/ 16877 w 427547"/>
                <a:gd name="connsiteY2" fmla="*/ 219399 h 427547"/>
                <a:gd name="connsiteX3" fmla="*/ 219399 w 427547"/>
                <a:gd name="connsiteY3" fmla="*/ 16877 h 427547"/>
                <a:gd name="connsiteX4" fmla="*/ 421922 w 427547"/>
                <a:gd name="connsiteY4" fmla="*/ 219399 h 42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547" h="427547">
                  <a:moveTo>
                    <a:pt x="421922" y="219399"/>
                  </a:moveTo>
                  <a:cubicBezTo>
                    <a:pt x="421922" y="331249"/>
                    <a:pt x="331250" y="421922"/>
                    <a:pt x="219399" y="421922"/>
                  </a:cubicBezTo>
                  <a:cubicBezTo>
                    <a:pt x="107549" y="421922"/>
                    <a:pt x="16877" y="331249"/>
                    <a:pt x="16877" y="219399"/>
                  </a:cubicBezTo>
                  <a:cubicBezTo>
                    <a:pt x="16877" y="107549"/>
                    <a:pt x="107549" y="16877"/>
                    <a:pt x="219399" y="16877"/>
                  </a:cubicBezTo>
                  <a:cubicBezTo>
                    <a:pt x="331250" y="16877"/>
                    <a:pt x="421922" y="107549"/>
                    <a:pt x="421922" y="219399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ko-KR" altLang="en-US" sz="200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66B34C17-123E-4282-B452-CD8903B21A10}"/>
                </a:ext>
              </a:extLst>
            </p:cNvPr>
            <p:cNvSpPr/>
            <p:nvPr/>
          </p:nvSpPr>
          <p:spPr>
            <a:xfrm>
              <a:off x="6344383" y="2752046"/>
              <a:ext cx="765085" cy="427548"/>
            </a:xfrm>
            <a:custGeom>
              <a:avLst/>
              <a:gdLst>
                <a:gd name="connsiteX0" fmla="*/ 709954 w 765085"/>
                <a:gd name="connsiteY0" fmla="*/ 138390 h 427547"/>
                <a:gd name="connsiteX1" fmla="*/ 511932 w 765085"/>
                <a:gd name="connsiteY1" fmla="*/ 43880 h 427547"/>
                <a:gd name="connsiteX2" fmla="*/ 345413 w 765085"/>
                <a:gd name="connsiteY2" fmla="*/ 16877 h 427547"/>
                <a:gd name="connsiteX3" fmla="*/ 178895 w 765085"/>
                <a:gd name="connsiteY3" fmla="*/ 43880 h 427547"/>
                <a:gd name="connsiteX4" fmla="*/ 97886 w 765085"/>
                <a:gd name="connsiteY4" fmla="*/ 75383 h 427547"/>
                <a:gd name="connsiteX5" fmla="*/ 97886 w 765085"/>
                <a:gd name="connsiteY5" fmla="*/ 79884 h 427547"/>
                <a:gd name="connsiteX6" fmla="*/ 16877 w 765085"/>
                <a:gd name="connsiteY6" fmla="*/ 277906 h 427547"/>
                <a:gd name="connsiteX7" fmla="*/ 223900 w 765085"/>
                <a:gd name="connsiteY7" fmla="*/ 381417 h 427547"/>
                <a:gd name="connsiteX8" fmla="*/ 259904 w 765085"/>
                <a:gd name="connsiteY8" fmla="*/ 421922 h 427547"/>
                <a:gd name="connsiteX9" fmla="*/ 750458 w 765085"/>
                <a:gd name="connsiteY9" fmla="*/ 421922 h 427547"/>
                <a:gd name="connsiteX10" fmla="*/ 750458 w 765085"/>
                <a:gd name="connsiteY10" fmla="*/ 219399 h 427547"/>
                <a:gd name="connsiteX11" fmla="*/ 709954 w 765085"/>
                <a:gd name="connsiteY11" fmla="*/ 138390 h 42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5085" h="427547">
                  <a:moveTo>
                    <a:pt x="709954" y="138390"/>
                  </a:moveTo>
                  <a:cubicBezTo>
                    <a:pt x="655948" y="93385"/>
                    <a:pt x="583940" y="61882"/>
                    <a:pt x="511932" y="43880"/>
                  </a:cubicBezTo>
                  <a:cubicBezTo>
                    <a:pt x="462426" y="30378"/>
                    <a:pt x="403920" y="16877"/>
                    <a:pt x="345413" y="16877"/>
                  </a:cubicBezTo>
                  <a:cubicBezTo>
                    <a:pt x="291407" y="16877"/>
                    <a:pt x="232901" y="25878"/>
                    <a:pt x="178895" y="43880"/>
                  </a:cubicBezTo>
                  <a:cubicBezTo>
                    <a:pt x="151892" y="52881"/>
                    <a:pt x="124889" y="61882"/>
                    <a:pt x="97886" y="75383"/>
                  </a:cubicBezTo>
                  <a:lnTo>
                    <a:pt x="97886" y="79884"/>
                  </a:lnTo>
                  <a:cubicBezTo>
                    <a:pt x="97886" y="156392"/>
                    <a:pt x="66382" y="228400"/>
                    <a:pt x="16877" y="277906"/>
                  </a:cubicBezTo>
                  <a:cubicBezTo>
                    <a:pt x="102386" y="304909"/>
                    <a:pt x="169894" y="340913"/>
                    <a:pt x="223900" y="381417"/>
                  </a:cubicBezTo>
                  <a:cubicBezTo>
                    <a:pt x="237401" y="394919"/>
                    <a:pt x="250903" y="403920"/>
                    <a:pt x="259904" y="421922"/>
                  </a:cubicBezTo>
                  <a:lnTo>
                    <a:pt x="750458" y="421922"/>
                  </a:lnTo>
                  <a:lnTo>
                    <a:pt x="750458" y="219399"/>
                  </a:lnTo>
                  <a:cubicBezTo>
                    <a:pt x="750458" y="187896"/>
                    <a:pt x="736957" y="156392"/>
                    <a:pt x="709954" y="13839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ko-KR" altLang="en-US" sz="200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9F604F66-B3C9-4E44-BB37-EA7CE809CD79}"/>
              </a:ext>
            </a:extLst>
          </p:cNvPr>
          <p:cNvGrpSpPr/>
          <p:nvPr/>
        </p:nvGrpSpPr>
        <p:grpSpPr>
          <a:xfrm>
            <a:off x="6672064" y="3429000"/>
            <a:ext cx="4045907" cy="940208"/>
            <a:chOff x="6672064" y="3429000"/>
            <a:chExt cx="4045907" cy="94020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A4008A-A556-4467-AF5F-D130FB9844FC}"/>
                </a:ext>
              </a:extLst>
            </p:cNvPr>
            <p:cNvSpPr txBox="1"/>
            <p:nvPr/>
          </p:nvSpPr>
          <p:spPr>
            <a:xfrm>
              <a:off x="7008847" y="3798820"/>
              <a:ext cx="34563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모음T" panose="02030504000101010101" pitchFamily="18" charset="-127"/>
                  <a:ea typeface="휴먼모음T" panose="02030504000101010101" pitchFamily="18" charset="-127"/>
                </a:rPr>
                <a:t>난 김 과장 좋은 선배 같은데</a:t>
              </a:r>
              <a:r>
                <a:rPr lang="en-US" altLang="ko-KR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모음T" panose="02030504000101010101" pitchFamily="18" charset="-127"/>
                  <a:ea typeface="휴먼모음T" panose="02030504000101010101" pitchFamily="18" charset="-127"/>
                </a:rPr>
                <a:t>…</a:t>
              </a:r>
              <a:endPara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65C6968-9637-49D5-AAFE-D1C9074E5B04}"/>
                </a:ext>
              </a:extLst>
            </p:cNvPr>
            <p:cNvSpPr txBox="1"/>
            <p:nvPr/>
          </p:nvSpPr>
          <p:spPr>
            <a:xfrm>
              <a:off x="6672064" y="3445878"/>
              <a:ext cx="877163" cy="9233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ko-KR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모음T" panose="02030504000101010101" pitchFamily="18" charset="-127"/>
                  <a:ea typeface="휴먼모음T" panose="02030504000101010101" pitchFamily="18" charset="-127"/>
                </a:rPr>
                <a:t>“</a:t>
              </a:r>
              <a:endParaRPr lang="ko-KR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D36446B-0C83-4A4D-87F5-5AA4A8560A5C}"/>
                </a:ext>
              </a:extLst>
            </p:cNvPr>
            <p:cNvSpPr txBox="1"/>
            <p:nvPr/>
          </p:nvSpPr>
          <p:spPr>
            <a:xfrm>
              <a:off x="9840808" y="3429000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모음T" panose="02030504000101010101" pitchFamily="18" charset="-127"/>
                  <a:ea typeface="휴먼모음T" panose="02030504000101010101" pitchFamily="18" charset="-127"/>
                </a:rPr>
                <a:t>”</a:t>
              </a:r>
              <a:endParaRPr lang="ko-KR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8D6A3C6C-152E-4C26-A4D8-28BB7507419D}"/>
              </a:ext>
            </a:extLst>
          </p:cNvPr>
          <p:cNvGrpSpPr/>
          <p:nvPr/>
        </p:nvGrpSpPr>
        <p:grpSpPr>
          <a:xfrm>
            <a:off x="5551439" y="3334489"/>
            <a:ext cx="832593" cy="886599"/>
            <a:chOff x="5551439" y="3334489"/>
            <a:chExt cx="832593" cy="886599"/>
          </a:xfrm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B7F0E997-B032-424C-88D1-22F818B42F0C}"/>
                </a:ext>
              </a:extLst>
            </p:cNvPr>
            <p:cNvSpPr/>
            <p:nvPr/>
          </p:nvSpPr>
          <p:spPr>
            <a:xfrm>
              <a:off x="5551439" y="3793540"/>
              <a:ext cx="832593" cy="427548"/>
            </a:xfrm>
            <a:custGeom>
              <a:avLst/>
              <a:gdLst>
                <a:gd name="connsiteX0" fmla="*/ 826967 w 832592"/>
                <a:gd name="connsiteY0" fmla="*/ 421922 h 427547"/>
                <a:gd name="connsiteX1" fmla="*/ 826967 w 832592"/>
                <a:gd name="connsiteY1" fmla="*/ 219399 h 427547"/>
                <a:gd name="connsiteX2" fmla="*/ 786462 w 832592"/>
                <a:gd name="connsiteY2" fmla="*/ 138390 h 427547"/>
                <a:gd name="connsiteX3" fmla="*/ 588440 w 832592"/>
                <a:gd name="connsiteY3" fmla="*/ 43880 h 427547"/>
                <a:gd name="connsiteX4" fmla="*/ 421922 w 832592"/>
                <a:gd name="connsiteY4" fmla="*/ 16877 h 427547"/>
                <a:gd name="connsiteX5" fmla="*/ 255403 w 832592"/>
                <a:gd name="connsiteY5" fmla="*/ 43880 h 427547"/>
                <a:gd name="connsiteX6" fmla="*/ 57381 w 832592"/>
                <a:gd name="connsiteY6" fmla="*/ 138390 h 427547"/>
                <a:gd name="connsiteX7" fmla="*/ 16877 w 832592"/>
                <a:gd name="connsiteY7" fmla="*/ 219399 h 427547"/>
                <a:gd name="connsiteX8" fmla="*/ 16877 w 832592"/>
                <a:gd name="connsiteY8" fmla="*/ 421922 h 427547"/>
                <a:gd name="connsiteX9" fmla="*/ 826967 w 832592"/>
                <a:gd name="connsiteY9" fmla="*/ 421922 h 42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2592" h="427547">
                  <a:moveTo>
                    <a:pt x="826967" y="421922"/>
                  </a:moveTo>
                  <a:lnTo>
                    <a:pt x="826967" y="219399"/>
                  </a:lnTo>
                  <a:cubicBezTo>
                    <a:pt x="826967" y="187896"/>
                    <a:pt x="813465" y="156392"/>
                    <a:pt x="786462" y="138390"/>
                  </a:cubicBezTo>
                  <a:cubicBezTo>
                    <a:pt x="732456" y="93385"/>
                    <a:pt x="660448" y="61882"/>
                    <a:pt x="588440" y="43880"/>
                  </a:cubicBezTo>
                  <a:cubicBezTo>
                    <a:pt x="538935" y="30378"/>
                    <a:pt x="480428" y="16877"/>
                    <a:pt x="421922" y="16877"/>
                  </a:cubicBezTo>
                  <a:cubicBezTo>
                    <a:pt x="367916" y="16877"/>
                    <a:pt x="309409" y="25878"/>
                    <a:pt x="255403" y="43880"/>
                  </a:cubicBezTo>
                  <a:cubicBezTo>
                    <a:pt x="183395" y="61882"/>
                    <a:pt x="115888" y="97886"/>
                    <a:pt x="57381" y="138390"/>
                  </a:cubicBezTo>
                  <a:cubicBezTo>
                    <a:pt x="30378" y="160893"/>
                    <a:pt x="16877" y="187896"/>
                    <a:pt x="16877" y="219399"/>
                  </a:cubicBezTo>
                  <a:lnTo>
                    <a:pt x="16877" y="421922"/>
                  </a:lnTo>
                  <a:lnTo>
                    <a:pt x="826967" y="421922"/>
                  </a:lnTo>
                  <a:close/>
                </a:path>
              </a:pathLst>
            </a:custGeom>
            <a:solidFill>
              <a:srgbClr val="FFC0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ko-KR" altLang="en-US" sz="200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48099B80-2056-4CF7-812E-40B638EC68DD}"/>
                </a:ext>
              </a:extLst>
            </p:cNvPr>
            <p:cNvSpPr/>
            <p:nvPr/>
          </p:nvSpPr>
          <p:spPr>
            <a:xfrm>
              <a:off x="5753962" y="3334489"/>
              <a:ext cx="427548" cy="427548"/>
            </a:xfrm>
            <a:custGeom>
              <a:avLst/>
              <a:gdLst>
                <a:gd name="connsiteX0" fmla="*/ 421922 w 427547"/>
                <a:gd name="connsiteY0" fmla="*/ 219399 h 427547"/>
                <a:gd name="connsiteX1" fmla="*/ 219399 w 427547"/>
                <a:gd name="connsiteY1" fmla="*/ 421922 h 427547"/>
                <a:gd name="connsiteX2" fmla="*/ 16877 w 427547"/>
                <a:gd name="connsiteY2" fmla="*/ 219399 h 427547"/>
                <a:gd name="connsiteX3" fmla="*/ 219399 w 427547"/>
                <a:gd name="connsiteY3" fmla="*/ 16877 h 427547"/>
                <a:gd name="connsiteX4" fmla="*/ 421922 w 427547"/>
                <a:gd name="connsiteY4" fmla="*/ 219399 h 42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547" h="427547">
                  <a:moveTo>
                    <a:pt x="421922" y="219399"/>
                  </a:moveTo>
                  <a:cubicBezTo>
                    <a:pt x="421922" y="331249"/>
                    <a:pt x="331249" y="421922"/>
                    <a:pt x="219399" y="421922"/>
                  </a:cubicBezTo>
                  <a:cubicBezTo>
                    <a:pt x="107549" y="421922"/>
                    <a:pt x="16877" y="331249"/>
                    <a:pt x="16877" y="219399"/>
                  </a:cubicBezTo>
                  <a:cubicBezTo>
                    <a:pt x="16877" y="107549"/>
                    <a:pt x="107549" y="16877"/>
                    <a:pt x="219399" y="16877"/>
                  </a:cubicBezTo>
                  <a:cubicBezTo>
                    <a:pt x="331249" y="16877"/>
                    <a:pt x="421922" y="107549"/>
                    <a:pt x="421922" y="219399"/>
                  </a:cubicBezTo>
                  <a:close/>
                </a:path>
              </a:pathLst>
            </a:custGeom>
            <a:solidFill>
              <a:srgbClr val="FFC0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ko-KR" altLang="en-US" sz="200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8D5FFB72-877F-40CD-8598-DEC62C5B2BBC}"/>
              </a:ext>
            </a:extLst>
          </p:cNvPr>
          <p:cNvGrpSpPr/>
          <p:nvPr/>
        </p:nvGrpSpPr>
        <p:grpSpPr>
          <a:xfrm>
            <a:off x="2279576" y="1916832"/>
            <a:ext cx="4477955" cy="965000"/>
            <a:chOff x="2279576" y="1916832"/>
            <a:chExt cx="4477955" cy="96500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8263942-321B-447C-B5E1-418175BF8BE9}"/>
                </a:ext>
              </a:extLst>
            </p:cNvPr>
            <p:cNvSpPr txBox="1"/>
            <p:nvPr/>
          </p:nvSpPr>
          <p:spPr>
            <a:xfrm>
              <a:off x="2549562" y="2374000"/>
              <a:ext cx="38363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모음T" panose="02030504000101010101" pitchFamily="18" charset="-127"/>
                  <a:ea typeface="휴먼모음T" panose="02030504000101010101" pitchFamily="18" charset="-127"/>
                </a:rPr>
                <a:t>김 과장 진짜 이상하지 않냐</a:t>
              </a:r>
              <a:r>
                <a:rPr lang="en-US" altLang="ko-K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모음T" panose="02030504000101010101" pitchFamily="18" charset="-127"/>
                  <a:ea typeface="휴먼모음T" panose="02030504000101010101" pitchFamily="18" charset="-127"/>
                </a:rPr>
                <a:t>?</a:t>
              </a:r>
              <a:endPara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1EC232A-1956-4740-9AB3-FD5522183217}"/>
                </a:ext>
              </a:extLst>
            </p:cNvPr>
            <p:cNvSpPr txBox="1"/>
            <p:nvPr/>
          </p:nvSpPr>
          <p:spPr>
            <a:xfrm>
              <a:off x="2279576" y="1958502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모음T" panose="02030504000101010101" pitchFamily="18" charset="-127"/>
                  <a:ea typeface="휴먼모음T" panose="02030504000101010101" pitchFamily="18" charset="-127"/>
                </a:rPr>
                <a:t>“</a:t>
              </a:r>
              <a:endParaRPr lang="ko-KR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33A22C7-0B78-47AB-A749-7A02CD72F97A}"/>
                </a:ext>
              </a:extLst>
            </p:cNvPr>
            <p:cNvSpPr txBox="1"/>
            <p:nvPr/>
          </p:nvSpPr>
          <p:spPr>
            <a:xfrm>
              <a:off x="5880368" y="1916832"/>
              <a:ext cx="877163" cy="9233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ko-KR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모음T" panose="02030504000101010101" pitchFamily="18" charset="-127"/>
                  <a:ea typeface="휴먼모음T" panose="02030504000101010101" pitchFamily="18" charset="-127"/>
                </a:rPr>
                <a:t>”</a:t>
              </a:r>
              <a:endParaRPr lang="ko-KR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3447E540-59F6-4EED-989F-3F8415162486}"/>
              </a:ext>
            </a:extLst>
          </p:cNvPr>
          <p:cNvGrpSpPr/>
          <p:nvPr/>
        </p:nvGrpSpPr>
        <p:grpSpPr>
          <a:xfrm>
            <a:off x="5258907" y="4918665"/>
            <a:ext cx="765085" cy="886599"/>
            <a:chOff x="5258907" y="4918665"/>
            <a:chExt cx="765085" cy="886599"/>
          </a:xfrm>
        </p:grpSpPr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7E2CCBED-6C56-475C-9AC2-F178CAE02402}"/>
                </a:ext>
              </a:extLst>
            </p:cNvPr>
            <p:cNvSpPr/>
            <p:nvPr/>
          </p:nvSpPr>
          <p:spPr>
            <a:xfrm>
              <a:off x="5461430" y="4918665"/>
              <a:ext cx="427548" cy="427548"/>
            </a:xfrm>
            <a:custGeom>
              <a:avLst/>
              <a:gdLst>
                <a:gd name="connsiteX0" fmla="*/ 421922 w 427547"/>
                <a:gd name="connsiteY0" fmla="*/ 219399 h 427547"/>
                <a:gd name="connsiteX1" fmla="*/ 219399 w 427547"/>
                <a:gd name="connsiteY1" fmla="*/ 421922 h 427547"/>
                <a:gd name="connsiteX2" fmla="*/ 16877 w 427547"/>
                <a:gd name="connsiteY2" fmla="*/ 219399 h 427547"/>
                <a:gd name="connsiteX3" fmla="*/ 219399 w 427547"/>
                <a:gd name="connsiteY3" fmla="*/ 16877 h 427547"/>
                <a:gd name="connsiteX4" fmla="*/ 421922 w 427547"/>
                <a:gd name="connsiteY4" fmla="*/ 219399 h 42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547" h="427547">
                  <a:moveTo>
                    <a:pt x="421922" y="219399"/>
                  </a:moveTo>
                  <a:cubicBezTo>
                    <a:pt x="421922" y="331249"/>
                    <a:pt x="331249" y="421922"/>
                    <a:pt x="219399" y="421922"/>
                  </a:cubicBezTo>
                  <a:cubicBezTo>
                    <a:pt x="107549" y="421922"/>
                    <a:pt x="16877" y="331249"/>
                    <a:pt x="16877" y="219399"/>
                  </a:cubicBezTo>
                  <a:cubicBezTo>
                    <a:pt x="16877" y="107549"/>
                    <a:pt x="107549" y="16877"/>
                    <a:pt x="219399" y="16877"/>
                  </a:cubicBezTo>
                  <a:cubicBezTo>
                    <a:pt x="331249" y="16877"/>
                    <a:pt x="421922" y="107549"/>
                    <a:pt x="421922" y="219399"/>
                  </a:cubicBez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ko-KR" altLang="en-US" sz="200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1B136A85-05B2-4D18-AE5E-65F709B7CF26}"/>
                </a:ext>
              </a:extLst>
            </p:cNvPr>
            <p:cNvSpPr/>
            <p:nvPr/>
          </p:nvSpPr>
          <p:spPr>
            <a:xfrm>
              <a:off x="5258907" y="5377716"/>
              <a:ext cx="765085" cy="427548"/>
            </a:xfrm>
            <a:custGeom>
              <a:avLst/>
              <a:gdLst>
                <a:gd name="connsiteX0" fmla="*/ 543435 w 765085"/>
                <a:gd name="connsiteY0" fmla="*/ 381417 h 427547"/>
                <a:gd name="connsiteX1" fmla="*/ 543435 w 765085"/>
                <a:gd name="connsiteY1" fmla="*/ 381417 h 427547"/>
                <a:gd name="connsiteX2" fmla="*/ 750458 w 765085"/>
                <a:gd name="connsiteY2" fmla="*/ 277906 h 427547"/>
                <a:gd name="connsiteX3" fmla="*/ 669449 w 765085"/>
                <a:gd name="connsiteY3" fmla="*/ 79884 h 427547"/>
                <a:gd name="connsiteX4" fmla="*/ 669449 w 765085"/>
                <a:gd name="connsiteY4" fmla="*/ 70883 h 427547"/>
                <a:gd name="connsiteX5" fmla="*/ 588440 w 765085"/>
                <a:gd name="connsiteY5" fmla="*/ 43880 h 427547"/>
                <a:gd name="connsiteX6" fmla="*/ 421922 w 765085"/>
                <a:gd name="connsiteY6" fmla="*/ 16877 h 427547"/>
                <a:gd name="connsiteX7" fmla="*/ 255403 w 765085"/>
                <a:gd name="connsiteY7" fmla="*/ 43880 h 427547"/>
                <a:gd name="connsiteX8" fmla="*/ 57381 w 765085"/>
                <a:gd name="connsiteY8" fmla="*/ 138390 h 427547"/>
                <a:gd name="connsiteX9" fmla="*/ 16877 w 765085"/>
                <a:gd name="connsiteY9" fmla="*/ 219399 h 427547"/>
                <a:gd name="connsiteX10" fmla="*/ 16877 w 765085"/>
                <a:gd name="connsiteY10" fmla="*/ 421922 h 427547"/>
                <a:gd name="connsiteX11" fmla="*/ 502931 w 765085"/>
                <a:gd name="connsiteY11" fmla="*/ 421922 h 427547"/>
                <a:gd name="connsiteX12" fmla="*/ 543435 w 765085"/>
                <a:gd name="connsiteY12" fmla="*/ 381417 h 42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5085" h="427547">
                  <a:moveTo>
                    <a:pt x="543435" y="381417"/>
                  </a:moveTo>
                  <a:lnTo>
                    <a:pt x="543435" y="381417"/>
                  </a:lnTo>
                  <a:cubicBezTo>
                    <a:pt x="606442" y="336412"/>
                    <a:pt x="678450" y="300408"/>
                    <a:pt x="750458" y="277906"/>
                  </a:cubicBezTo>
                  <a:cubicBezTo>
                    <a:pt x="700953" y="223900"/>
                    <a:pt x="669449" y="156392"/>
                    <a:pt x="669449" y="79884"/>
                  </a:cubicBezTo>
                  <a:cubicBezTo>
                    <a:pt x="669449" y="75383"/>
                    <a:pt x="669449" y="75383"/>
                    <a:pt x="669449" y="70883"/>
                  </a:cubicBezTo>
                  <a:cubicBezTo>
                    <a:pt x="642446" y="61882"/>
                    <a:pt x="615443" y="48380"/>
                    <a:pt x="588440" y="43880"/>
                  </a:cubicBezTo>
                  <a:cubicBezTo>
                    <a:pt x="538935" y="30378"/>
                    <a:pt x="480428" y="16877"/>
                    <a:pt x="421922" y="16877"/>
                  </a:cubicBezTo>
                  <a:cubicBezTo>
                    <a:pt x="367916" y="16877"/>
                    <a:pt x="309409" y="25878"/>
                    <a:pt x="255403" y="43880"/>
                  </a:cubicBezTo>
                  <a:cubicBezTo>
                    <a:pt x="183395" y="66382"/>
                    <a:pt x="115888" y="97886"/>
                    <a:pt x="57381" y="138390"/>
                  </a:cubicBezTo>
                  <a:cubicBezTo>
                    <a:pt x="30378" y="156392"/>
                    <a:pt x="16877" y="187896"/>
                    <a:pt x="16877" y="219399"/>
                  </a:cubicBezTo>
                  <a:lnTo>
                    <a:pt x="16877" y="421922"/>
                  </a:lnTo>
                  <a:lnTo>
                    <a:pt x="502931" y="421922"/>
                  </a:lnTo>
                  <a:cubicBezTo>
                    <a:pt x="516432" y="403920"/>
                    <a:pt x="525433" y="394919"/>
                    <a:pt x="543435" y="381417"/>
                  </a:cubicBez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ko-KR" altLang="en-US" sz="200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42D2875E-71D3-4DFF-B8EC-EC424E092366}"/>
              </a:ext>
            </a:extLst>
          </p:cNvPr>
          <p:cNvGrpSpPr/>
          <p:nvPr/>
        </p:nvGrpSpPr>
        <p:grpSpPr>
          <a:xfrm>
            <a:off x="695400" y="4521894"/>
            <a:ext cx="5258206" cy="943655"/>
            <a:chOff x="695400" y="4521894"/>
            <a:chExt cx="5258206" cy="94365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C59B37C-9192-48F3-A131-5CC63F9A5CCB}"/>
                </a:ext>
              </a:extLst>
            </p:cNvPr>
            <p:cNvSpPr txBox="1"/>
            <p:nvPr/>
          </p:nvSpPr>
          <p:spPr>
            <a:xfrm>
              <a:off x="1055440" y="4894280"/>
              <a:ext cx="47227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모음T" panose="02030504000101010101" pitchFamily="18" charset="-127"/>
                  <a:ea typeface="휴먼모음T" panose="02030504000101010101" pitchFamily="18" charset="-127"/>
                </a:rPr>
                <a:t>넌 좋은 선배의 </a:t>
              </a:r>
              <a:r>
                <a:rPr lang="ko-KR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모음T" panose="02030504000101010101" pitchFamily="18" charset="-127"/>
                  <a:ea typeface="휴먼모음T" panose="02030504000101010101" pitchFamily="18" charset="-127"/>
                </a:rPr>
                <a:t>조작적</a:t>
              </a:r>
              <a:r>
                <a:rPr lang="ko-KR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모음T" panose="02030504000101010101" pitchFamily="18" charset="-127"/>
                  <a:ea typeface="휴먼모음T" panose="02030504000101010101" pitchFamily="18" charset="-127"/>
                </a:rPr>
                <a:t> </a:t>
              </a:r>
              <a:r>
                <a:rPr lang="ko-KR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모음T" panose="02030504000101010101" pitchFamily="18" charset="-127"/>
                  <a:ea typeface="휴먼모음T" panose="02030504000101010101" pitchFamily="18" charset="-127"/>
                </a:rPr>
                <a:t>정의</a:t>
              </a:r>
              <a:r>
                <a:rPr lang="ko-KR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모음T" panose="02030504000101010101" pitchFamily="18" charset="-127"/>
                  <a:ea typeface="휴먼모음T" panose="02030504000101010101" pitchFamily="18" charset="-127"/>
                </a:rPr>
                <a:t>가 뭐냐</a:t>
              </a:r>
              <a:r>
                <a:rPr lang="en-US" altLang="ko-K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모음T" panose="02030504000101010101" pitchFamily="18" charset="-127"/>
                  <a:ea typeface="휴먼모음T" panose="02030504000101010101" pitchFamily="18" charset="-127"/>
                </a:rPr>
                <a:t>?</a:t>
              </a:r>
              <a:endPara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C30D254-3EB3-4718-BCA0-9F9AEB93B77A}"/>
                </a:ext>
              </a:extLst>
            </p:cNvPr>
            <p:cNvSpPr txBox="1"/>
            <p:nvPr/>
          </p:nvSpPr>
          <p:spPr>
            <a:xfrm>
              <a:off x="695400" y="4521894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모음T" panose="02030504000101010101" pitchFamily="18" charset="-127"/>
                  <a:ea typeface="휴먼모음T" panose="02030504000101010101" pitchFamily="18" charset="-127"/>
                </a:rPr>
                <a:t>“</a:t>
              </a:r>
              <a:endParaRPr lang="ko-KR" alt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6A51228-2C71-412E-BF4A-A01C141D317F}"/>
                </a:ext>
              </a:extLst>
            </p:cNvPr>
            <p:cNvSpPr txBox="1"/>
            <p:nvPr/>
          </p:nvSpPr>
          <p:spPr>
            <a:xfrm>
              <a:off x="5076443" y="4542219"/>
              <a:ext cx="877163" cy="9233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ko-KR" sz="5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모음T" panose="02030504000101010101" pitchFamily="18" charset="-127"/>
                  <a:ea typeface="휴먼모음T" panose="02030504000101010101" pitchFamily="18" charset="-127"/>
                </a:rPr>
                <a:t>”</a:t>
              </a:r>
              <a:endParaRPr lang="ko-KR" alt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BA503CC5-5693-4B58-95C8-AC6BD9E2C1F7}"/>
              </a:ext>
            </a:extLst>
          </p:cNvPr>
          <p:cNvGrpSpPr/>
          <p:nvPr/>
        </p:nvGrpSpPr>
        <p:grpSpPr>
          <a:xfrm>
            <a:off x="6359127" y="4838822"/>
            <a:ext cx="4502860" cy="953668"/>
            <a:chOff x="6359127" y="4838822"/>
            <a:chExt cx="4502860" cy="95366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3D5424D-B288-4212-8CAF-AA9C969BEA12}"/>
                </a:ext>
              </a:extLst>
            </p:cNvPr>
            <p:cNvSpPr txBox="1"/>
            <p:nvPr/>
          </p:nvSpPr>
          <p:spPr>
            <a:xfrm>
              <a:off x="6575151" y="5254320"/>
              <a:ext cx="39901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모음T" panose="02030504000101010101" pitchFamily="18" charset="-127"/>
                  <a:ea typeface="휴먼모음T" panose="02030504000101010101" pitchFamily="18" charset="-127"/>
                </a:rPr>
                <a:t> 밥만 잘 사주면 좋은 </a:t>
              </a:r>
              <a:r>
                <a:rPr lang="ko-KR" altLang="en-US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모음T" panose="02030504000101010101" pitchFamily="18" charset="-127"/>
                  <a:ea typeface="휴먼모음T" panose="02030504000101010101" pitchFamily="18" charset="-127"/>
                </a:rPr>
                <a:t>선배냐</a:t>
              </a:r>
              <a:r>
                <a:rPr lang="en-US" altLang="ko-K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모음T" panose="02030504000101010101" pitchFamily="18" charset="-127"/>
                  <a:ea typeface="휴먼모음T" panose="02030504000101010101" pitchFamily="18" charset="-127"/>
                </a:rPr>
                <a:t>?</a:t>
              </a:r>
              <a:endPara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5BA535-4C6E-4EE4-AB92-45FEDFFFF4A7}"/>
                </a:ext>
              </a:extLst>
            </p:cNvPr>
            <p:cNvSpPr txBox="1"/>
            <p:nvPr/>
          </p:nvSpPr>
          <p:spPr>
            <a:xfrm>
              <a:off x="6359127" y="4838822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모음T" panose="02030504000101010101" pitchFamily="18" charset="-127"/>
                  <a:ea typeface="휴먼모음T" panose="02030504000101010101" pitchFamily="18" charset="-127"/>
                </a:rPr>
                <a:t>“</a:t>
              </a:r>
              <a:endParaRPr lang="ko-KR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4F237EE-F518-497E-85CA-33CD1E825E4C}"/>
                </a:ext>
              </a:extLst>
            </p:cNvPr>
            <p:cNvSpPr txBox="1"/>
            <p:nvPr/>
          </p:nvSpPr>
          <p:spPr>
            <a:xfrm>
              <a:off x="9984824" y="4869160"/>
              <a:ext cx="877163" cy="9233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ko-KR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모음T" panose="02030504000101010101" pitchFamily="18" charset="-127"/>
                  <a:ea typeface="휴먼모음T" panose="02030504000101010101" pitchFamily="18" charset="-127"/>
                </a:rPr>
                <a:t>”</a:t>
              </a:r>
              <a:endParaRPr lang="ko-KR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F271CB4-EF84-4ED4-8508-3B78B2870D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0176" y="403207"/>
            <a:ext cx="2807592" cy="2097099"/>
          </a:xfrm>
          <a:ln>
            <a:solidFill>
              <a:schemeClr val="bg1">
                <a:lumMod val="5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자료와 </a:t>
            </a:r>
            <a:br>
              <a:rPr lang="en-US" altLang="ko-K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측정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C31F9F1-49F1-4110-B25F-6CE6577481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9856" y="403207"/>
            <a:ext cx="6480175" cy="2809769"/>
          </a:xfrm>
          <a:noFill/>
          <a:ln>
            <a:solidFill>
              <a:schemeClr val="bg1">
                <a:lumMod val="50000"/>
              </a:schemeClr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b="1" dirty="0">
                <a:solidFill>
                  <a:schemeClr val="bg1"/>
                </a:solidFill>
              </a:rPr>
              <a:t>자료</a:t>
            </a:r>
            <a:r>
              <a:rPr lang="en-US" altLang="ko-KR" b="1" dirty="0">
                <a:solidFill>
                  <a:schemeClr val="bg1"/>
                </a:solidFill>
              </a:rPr>
              <a:t>(data)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b="1" dirty="0">
                <a:solidFill>
                  <a:schemeClr val="bg1"/>
                </a:solidFill>
              </a:rPr>
              <a:t>변수에 대한 측정값</a:t>
            </a:r>
            <a:r>
              <a:rPr lang="en-US" altLang="ko-KR" b="1" dirty="0">
                <a:solidFill>
                  <a:schemeClr val="bg1"/>
                </a:solidFill>
              </a:rPr>
              <a:t>, </a:t>
            </a:r>
            <a:r>
              <a:rPr lang="ko-KR" altLang="en-US" b="1" dirty="0" err="1">
                <a:solidFill>
                  <a:schemeClr val="bg1"/>
                </a:solidFill>
              </a:rPr>
              <a:t>원자료</a:t>
            </a:r>
            <a:r>
              <a:rPr lang="en-US" altLang="ko-KR" b="1" dirty="0">
                <a:solidFill>
                  <a:schemeClr val="bg1"/>
                </a:solidFill>
              </a:rPr>
              <a:t>, raw data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b="1" dirty="0">
                <a:solidFill>
                  <a:schemeClr val="bg1"/>
                </a:solidFill>
              </a:rPr>
              <a:t>성별</a:t>
            </a:r>
            <a:r>
              <a:rPr lang="en-US" altLang="ko-KR" b="1" dirty="0">
                <a:solidFill>
                  <a:schemeClr val="bg1"/>
                </a:solidFill>
              </a:rPr>
              <a:t>, </a:t>
            </a:r>
            <a:r>
              <a:rPr lang="ko-KR" altLang="en-US" b="1" dirty="0">
                <a:solidFill>
                  <a:schemeClr val="bg1"/>
                </a:solidFill>
              </a:rPr>
              <a:t>나이</a:t>
            </a:r>
            <a:r>
              <a:rPr lang="en-US" altLang="ko-KR" b="1" dirty="0">
                <a:solidFill>
                  <a:schemeClr val="bg1"/>
                </a:solidFill>
              </a:rPr>
              <a:t>, </a:t>
            </a:r>
            <a:r>
              <a:rPr lang="ko-KR" altLang="en-US" b="1" dirty="0">
                <a:solidFill>
                  <a:schemeClr val="bg1"/>
                </a:solidFill>
              </a:rPr>
              <a:t>선호도</a:t>
            </a:r>
            <a:r>
              <a:rPr lang="en-US" altLang="ko-KR" b="1" dirty="0">
                <a:solidFill>
                  <a:schemeClr val="bg1"/>
                </a:solidFill>
              </a:rPr>
              <a:t>, </a:t>
            </a:r>
            <a:r>
              <a:rPr lang="ko-KR" altLang="en-US" b="1" dirty="0">
                <a:solidFill>
                  <a:schemeClr val="bg1"/>
                </a:solidFill>
              </a:rPr>
              <a:t>행동양식</a:t>
            </a:r>
            <a:r>
              <a:rPr lang="en-US" altLang="ko-KR" b="1" dirty="0">
                <a:solidFill>
                  <a:schemeClr val="bg1"/>
                </a:solidFill>
              </a:rPr>
              <a:t>, </a:t>
            </a:r>
            <a:r>
              <a:rPr lang="ko-KR" altLang="en-US" b="1" dirty="0">
                <a:solidFill>
                  <a:schemeClr val="bg1"/>
                </a:solidFill>
              </a:rPr>
              <a:t>소비량 등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b="1" dirty="0">
                <a:solidFill>
                  <a:schemeClr val="bg1"/>
                </a:solidFill>
              </a:rPr>
              <a:t>질적 자료와 양적 자료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b="1" dirty="0">
                <a:solidFill>
                  <a:schemeClr val="bg1"/>
                </a:solidFill>
              </a:rPr>
              <a:t>질적 자료</a:t>
            </a:r>
            <a:r>
              <a:rPr lang="en-US" altLang="ko-KR" b="1" dirty="0">
                <a:solidFill>
                  <a:schemeClr val="bg1"/>
                </a:solidFill>
              </a:rPr>
              <a:t>=&gt;</a:t>
            </a:r>
            <a:r>
              <a:rPr lang="ko-KR" altLang="en-US" b="1" dirty="0">
                <a:solidFill>
                  <a:schemeClr val="bg1"/>
                </a:solidFill>
              </a:rPr>
              <a:t>척도선택</a:t>
            </a:r>
            <a:r>
              <a:rPr lang="en-US" altLang="ko-KR" b="1" dirty="0">
                <a:solidFill>
                  <a:schemeClr val="bg1"/>
                </a:solidFill>
              </a:rPr>
              <a:t>=&gt;</a:t>
            </a:r>
            <a:r>
              <a:rPr lang="ko-KR" altLang="en-US" b="1" dirty="0">
                <a:solidFill>
                  <a:schemeClr val="bg1"/>
                </a:solidFill>
              </a:rPr>
              <a:t>측정</a:t>
            </a:r>
            <a:r>
              <a:rPr lang="en-US" altLang="ko-KR" b="1" dirty="0">
                <a:solidFill>
                  <a:schemeClr val="bg1"/>
                </a:solidFill>
              </a:rPr>
              <a:t>=&gt;</a:t>
            </a:r>
            <a:r>
              <a:rPr lang="ko-KR" altLang="en-US" b="1" dirty="0">
                <a:solidFill>
                  <a:schemeClr val="bg1"/>
                </a:solidFill>
              </a:rPr>
              <a:t>양적 자료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b="1" dirty="0">
                <a:solidFill>
                  <a:schemeClr val="bg1"/>
                </a:solidFill>
              </a:rPr>
              <a:t>질적 자료를 측정하여 </a:t>
            </a:r>
            <a:r>
              <a:rPr lang="ko-KR" altLang="en-US" b="1" dirty="0" err="1">
                <a:solidFill>
                  <a:schemeClr val="bg1"/>
                </a:solidFill>
              </a:rPr>
              <a:t>양적자료로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다이어그램 4">
            <a:extLst>
              <a:ext uri="{FF2B5EF4-FFF2-40B4-BE49-F238E27FC236}">
                <a16:creationId xmlns:a16="http://schemas.microsoft.com/office/drawing/2014/main" id="{13AEAE7E-DE18-4C89-9552-042A009021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0210038"/>
              </p:ext>
            </p:extLst>
          </p:nvPr>
        </p:nvGraphicFramePr>
        <p:xfrm>
          <a:off x="2351584" y="3429001"/>
          <a:ext cx="7632848" cy="260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C90D97D-53C4-4E0A-8CC3-C54867A14D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7" y="392113"/>
            <a:ext cx="3163887" cy="7477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척도의 종류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7D0F0284-1717-4E8A-A267-D5ED9708F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1312864"/>
            <a:ext cx="5183188" cy="1049337"/>
          </a:xfrm>
          <a:prstGeom prst="rect">
            <a:avLst/>
          </a:prstGeom>
          <a:solidFill>
            <a:srgbClr val="44357C">
              <a:alpha val="5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669925" lvl="1" indent="-325438" eaLnBrk="1" hangingPunct="1">
              <a:defRPr/>
            </a:pPr>
            <a:r>
              <a:rPr lang="ko-KR" altLang="en-US" sz="2000" b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성별</a:t>
            </a:r>
            <a:r>
              <a:rPr lang="en-US" altLang="ko-KR" sz="2000" b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2000" b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직업</a:t>
            </a:r>
            <a:r>
              <a:rPr lang="en-US" altLang="ko-KR" sz="2000" b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2000" b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판매지역</a:t>
            </a:r>
            <a:r>
              <a:rPr lang="en-US" altLang="ko-KR" sz="2000" b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2000" b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상점형태</a:t>
            </a:r>
            <a:r>
              <a:rPr lang="en-US" altLang="ko-KR" sz="2000" b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2000" b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인지여부</a:t>
            </a:r>
            <a:endParaRPr lang="ko-KR" altLang="en-US" sz="2000" b="1" dirty="0">
              <a:solidFill>
                <a:schemeClr val="bg1">
                  <a:lumMod val="9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6B031E77-BB68-4583-9D98-A2F9C85B6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3698876"/>
            <a:ext cx="5183188" cy="1243013"/>
          </a:xfrm>
          <a:prstGeom prst="rect">
            <a:avLst/>
          </a:prstGeom>
          <a:solidFill>
            <a:srgbClr val="44357C">
              <a:alpha val="5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669925" lvl="1" indent="-325438" eaLnBrk="1" hangingPunct="1">
              <a:defRPr/>
            </a:pPr>
            <a:r>
              <a:rPr lang="ko-KR" altLang="en-US" sz="2000" b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순위사이의 간격이 동일 </a:t>
            </a:r>
            <a:r>
              <a:rPr lang="en-US" altLang="ko-KR" sz="2000" b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-</a:t>
            </a:r>
            <a:r>
              <a:rPr lang="ko-KR" altLang="en-US" sz="2000" b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리커트척도법</a:t>
            </a:r>
          </a:p>
          <a:p>
            <a:pPr marL="669925" lvl="1" indent="-325438" eaLnBrk="1" hangingPunct="1">
              <a:defRPr/>
            </a:pPr>
            <a:r>
              <a:rPr lang="ko-KR" altLang="en-US" sz="2000" b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임의의 원점이 존재 </a:t>
            </a:r>
            <a:r>
              <a:rPr lang="en-US" altLang="ko-KR" sz="2000" b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–</a:t>
            </a:r>
            <a:r>
              <a:rPr lang="ko-KR" altLang="en-US" sz="2000" b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온도</a:t>
            </a:r>
          </a:p>
          <a:p>
            <a:pPr marL="669925" lvl="1" indent="-325438" eaLnBrk="1" hangingPunct="1">
              <a:defRPr/>
            </a:pPr>
            <a:r>
              <a:rPr lang="ko-KR" altLang="en-US" sz="2000" b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물가지수</a:t>
            </a:r>
            <a:r>
              <a:rPr lang="en-US" altLang="ko-KR" sz="2000" b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2000" b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생산성지수</a:t>
            </a:r>
            <a:endParaRPr lang="ko-KR" altLang="en-US" sz="2000" b="1" dirty="0">
              <a:solidFill>
                <a:schemeClr val="bg1">
                  <a:lumMod val="9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4B77C183-DEAD-4C84-8157-A7F6CCEA4349}"/>
              </a:ext>
            </a:extLst>
          </p:cNvPr>
          <p:cNvSpPr/>
          <p:nvPr/>
        </p:nvSpPr>
        <p:spPr>
          <a:xfrm>
            <a:off x="1774826" y="1317625"/>
            <a:ext cx="792163" cy="22558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질적척도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75C2F34-C7CA-4A84-B90B-758C8A5CC127}"/>
              </a:ext>
            </a:extLst>
          </p:cNvPr>
          <p:cNvSpPr/>
          <p:nvPr/>
        </p:nvSpPr>
        <p:spPr>
          <a:xfrm>
            <a:off x="1774826" y="3683000"/>
            <a:ext cx="792163" cy="26987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양적척도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8658DB1-23EC-4161-8004-675A6E678665}"/>
              </a:ext>
            </a:extLst>
          </p:cNvPr>
          <p:cNvSpPr/>
          <p:nvPr/>
        </p:nvSpPr>
        <p:spPr>
          <a:xfrm>
            <a:off x="2711450" y="1317626"/>
            <a:ext cx="2160588" cy="10445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명목척도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nominal scale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333F976-5FAF-4994-B0B9-6BCF52A18ACF}"/>
              </a:ext>
            </a:extLst>
          </p:cNvPr>
          <p:cNvSpPr/>
          <p:nvPr/>
        </p:nvSpPr>
        <p:spPr>
          <a:xfrm>
            <a:off x="2711450" y="2498725"/>
            <a:ext cx="2160588" cy="1042988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서열척도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ordinal scale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6A8717D-AF02-48CC-9FE6-DAFFA930B9A0}"/>
              </a:ext>
            </a:extLst>
          </p:cNvPr>
          <p:cNvSpPr/>
          <p:nvPr/>
        </p:nvSpPr>
        <p:spPr>
          <a:xfrm>
            <a:off x="2708275" y="3679826"/>
            <a:ext cx="2159000" cy="12620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등간척도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interval scale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29DB902-BDAE-44B0-AD76-54FBCE30B91B}"/>
              </a:ext>
            </a:extLst>
          </p:cNvPr>
          <p:cNvSpPr/>
          <p:nvPr/>
        </p:nvSpPr>
        <p:spPr>
          <a:xfrm>
            <a:off x="2708275" y="5084764"/>
            <a:ext cx="2159000" cy="12969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비율척도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 scale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BA6FFAE5-41BD-4680-AD09-5396B0A4B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2524125"/>
            <a:ext cx="5183188" cy="1047750"/>
          </a:xfrm>
          <a:prstGeom prst="rect">
            <a:avLst/>
          </a:prstGeom>
          <a:solidFill>
            <a:srgbClr val="44357C">
              <a:alpha val="5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669925" lvl="1" indent="-325438" eaLnBrk="1" hangingPunct="1">
              <a:defRPr/>
            </a:pPr>
            <a:r>
              <a:rPr lang="ko-KR" altLang="en-US" sz="2000" b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소비자 태도</a:t>
            </a:r>
            <a:r>
              <a:rPr lang="en-US" altLang="ko-KR" sz="2000" b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2000" b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선호도</a:t>
            </a:r>
            <a:r>
              <a:rPr lang="en-US" altLang="ko-KR" sz="2000" b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2000" b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사회계층</a:t>
            </a:r>
            <a:endParaRPr lang="ko-KR" altLang="en-US" sz="2000" b="1" dirty="0">
              <a:solidFill>
                <a:schemeClr val="bg1">
                  <a:lumMod val="9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DA244B22-6F9C-4234-B769-65B89F46D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1739" y="5080000"/>
            <a:ext cx="5184775" cy="1301750"/>
          </a:xfrm>
          <a:prstGeom prst="rect">
            <a:avLst/>
          </a:prstGeom>
          <a:solidFill>
            <a:srgbClr val="44357C">
              <a:alpha val="5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669925" lvl="1" indent="-325438" eaLnBrk="1" hangingPunct="1">
              <a:defRPr/>
            </a:pPr>
            <a:r>
              <a:rPr lang="ko-KR" altLang="en-US" sz="2000" b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점유율</a:t>
            </a:r>
            <a:r>
              <a:rPr lang="en-US" altLang="ko-KR" sz="2000" b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2000" b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가격</a:t>
            </a:r>
            <a:r>
              <a:rPr lang="en-US" altLang="ko-KR" sz="2000" b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2000" b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소비자 수</a:t>
            </a:r>
            <a:r>
              <a:rPr lang="en-US" altLang="ko-KR" sz="2000" b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2000" b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생산원가</a:t>
            </a:r>
          </a:p>
          <a:p>
            <a:pPr marL="669925" lvl="1" indent="-325438" eaLnBrk="1" hangingPunct="1">
              <a:defRPr/>
            </a:pPr>
            <a:r>
              <a:rPr lang="ko-KR" altLang="en-US" sz="2000" b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대부분의 통계적 분석이 가능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3B20BC5-B9A6-421B-9BF4-B24F07EF6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24387" y="307015"/>
            <a:ext cx="4074270" cy="487362"/>
          </a:xfrm>
          <a:solidFill>
            <a:schemeClr val="accent4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명목척도</a:t>
            </a:r>
            <a:r>
              <a:rPr lang="en-US" altLang="ko-KR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(Nominal Scale)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23AD677-DA2F-4935-A642-E516D555641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791745" y="1076795"/>
            <a:ext cx="7920880" cy="5016501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ko-KR" alt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anose="05030102010509060703" pitchFamily="18" charset="2"/>
              </a:rPr>
              <a:t>조사대상의 소속여부</a:t>
            </a:r>
            <a:r>
              <a: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anose="05030102010509060703" pitchFamily="18" charset="2"/>
              </a:rPr>
              <a:t>,</a:t>
            </a:r>
            <a:r>
              <a:rPr lang="ko-KR" alt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anose="05030102010509060703" pitchFamily="18" charset="2"/>
              </a:rPr>
              <a:t> 대상의 분류를 위해 사용</a:t>
            </a:r>
            <a:endParaRPr lang="en-US" altLang="ko-KR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ebdings" panose="05030102010509060703" pitchFamily="18" charset="2"/>
            </a:endParaRPr>
          </a:p>
          <a:p>
            <a:pPr marL="857250" lvl="1" indent="-457200" eaLnBrk="1" fontAlgn="auto" hangingPunct="1">
              <a:spcAft>
                <a:spcPts val="0"/>
              </a:spcAft>
              <a:defRPr/>
            </a:pPr>
            <a:r>
              <a:rPr lang="ko-KR" alt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anose="05030102010509060703" pitchFamily="18" charset="2"/>
              </a:rPr>
              <a:t>사칙연산은 무의미</a:t>
            </a:r>
            <a:r>
              <a: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anose="05030102010509060703" pitchFamily="18" charset="2"/>
              </a:rPr>
              <a:t>, </a:t>
            </a:r>
            <a:r>
              <a:rPr lang="ko-KR" alt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anose="05030102010509060703" pitchFamily="18" charset="2"/>
              </a:rPr>
              <a:t>빈</a:t>
            </a:r>
            <a:r>
              <a:rPr lang="ko-KR" alt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anose="05030102010509060703" pitchFamily="18" charset="2"/>
              </a:rPr>
              <a:t>도수</a:t>
            </a:r>
            <a:r>
              <a: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anose="05030102010509060703" pitchFamily="18" charset="2"/>
              </a:rPr>
              <a:t>, </a:t>
            </a:r>
            <a:r>
              <a:rPr lang="ko-KR" altLang="en-US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anose="05030102010509060703" pitchFamily="18" charset="2"/>
              </a:rPr>
              <a:t>최빈값</a:t>
            </a:r>
            <a:r>
              <a:rPr lang="ko-KR" alt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anose="05030102010509060703" pitchFamily="18" charset="2"/>
              </a:rPr>
              <a:t> 등을 사용</a:t>
            </a:r>
            <a:endParaRPr lang="en-US" altLang="ko-KR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ebdings" panose="05030102010509060703" pitchFamily="18" charset="2"/>
            </a:endParaRPr>
          </a:p>
          <a:p>
            <a:pPr marL="857250" lvl="1" indent="-457200" eaLnBrk="1" fontAlgn="auto" hangingPunct="1">
              <a:spcAft>
                <a:spcPts val="0"/>
              </a:spcAft>
              <a:defRPr/>
            </a:pPr>
            <a:r>
              <a: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anose="05030102010509060703" pitchFamily="18" charset="2"/>
              </a:rPr>
              <a:t>Categorical</a:t>
            </a:r>
            <a:r>
              <a:rPr lang="ko-KR" alt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anose="05030102010509060703" pitchFamily="18" charset="2"/>
              </a:rPr>
              <a:t> </a:t>
            </a:r>
            <a:r>
              <a: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anose="05030102010509060703" pitchFamily="18" charset="2"/>
              </a:rPr>
              <a:t>data (</a:t>
            </a:r>
            <a:r>
              <a:rPr lang="ko-KR" alt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anose="05030102010509060703" pitchFamily="18" charset="2"/>
              </a:rPr>
              <a:t>범주형 자료</a:t>
            </a:r>
            <a:r>
              <a: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anose="05030102010509060703" pitchFamily="18" charset="2"/>
              </a:rPr>
              <a:t>)</a:t>
            </a:r>
            <a:r>
              <a:rPr lang="ko-KR" altLang="en-US" sz="1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anose="05030102010509060703" pitchFamily="18" charset="2"/>
              </a:rPr>
              <a:t>     </a:t>
            </a:r>
          </a:p>
        </p:txBody>
      </p:sp>
      <p:sp>
        <p:nvSpPr>
          <p:cNvPr id="5" name="한쪽 모서리가 잘린 사각형 4">
            <a:extLst>
              <a:ext uri="{FF2B5EF4-FFF2-40B4-BE49-F238E27FC236}">
                <a16:creationId xmlns:a16="http://schemas.microsoft.com/office/drawing/2014/main" id="{62506B42-18E0-4021-A148-AFF31F6B637C}"/>
              </a:ext>
            </a:extLst>
          </p:cNvPr>
          <p:cNvSpPr/>
          <p:nvPr/>
        </p:nvSpPr>
        <p:spPr bwMode="auto">
          <a:xfrm>
            <a:off x="4583832" y="2637932"/>
            <a:ext cx="6194090" cy="3671387"/>
          </a:xfrm>
          <a:prstGeom prst="snip1Rect">
            <a:avLst/>
          </a:prstGeom>
          <a:solidFill>
            <a:srgbClr val="00B0F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1" eaLnBrk="1" hangingPunct="1">
              <a:lnSpc>
                <a:spcPts val="2500"/>
              </a:lnSpc>
              <a:buFont typeface="Arial" pitchFamily="34" charset="0"/>
              <a:buChar char="•"/>
              <a:defRPr/>
            </a:pPr>
            <a:r>
              <a:rPr lang="ko-KR" alt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성별 </a:t>
            </a:r>
          </a:p>
          <a:p>
            <a:pPr marL="1069975" lvl="2" indent="-325438">
              <a:lnSpc>
                <a:spcPts val="2500"/>
              </a:lnSpc>
              <a:buFont typeface="Arial" pitchFamily="34" charset="0"/>
              <a:buChar char="•"/>
              <a:defRPr/>
            </a:pPr>
            <a:r>
              <a:rPr lang="ko-KR" alt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남</a:t>
            </a:r>
            <a:r>
              <a: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여</a:t>
            </a:r>
          </a:p>
          <a:p>
            <a:pPr lvl="1" eaLnBrk="1" hangingPunct="1">
              <a:lnSpc>
                <a:spcPts val="2500"/>
              </a:lnSpc>
              <a:buFont typeface="Arial" pitchFamily="34" charset="0"/>
              <a:buChar char="•"/>
              <a:defRPr/>
            </a:pPr>
            <a:r>
              <a:rPr lang="ko-KR" alt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직업</a:t>
            </a:r>
          </a:p>
          <a:p>
            <a:pPr marL="1069975" lvl="2" indent="-325438" eaLnBrk="1" hangingPunct="1">
              <a:lnSpc>
                <a:spcPts val="2500"/>
              </a:lnSpc>
              <a:buFont typeface="Arial" pitchFamily="34" charset="0"/>
              <a:buChar char="•"/>
              <a:defRPr/>
            </a:pPr>
            <a:r>
              <a:rPr lang="ko-KR" alt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전문직</a:t>
            </a:r>
            <a:r>
              <a: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사무직</a:t>
            </a:r>
            <a:r>
              <a: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학생</a:t>
            </a:r>
            <a:r>
              <a: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주부</a:t>
            </a:r>
            <a:r>
              <a: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기타</a:t>
            </a:r>
          </a:p>
          <a:p>
            <a:pPr lvl="1" eaLnBrk="1" hangingPunct="1">
              <a:lnSpc>
                <a:spcPts val="2500"/>
              </a:lnSpc>
              <a:buFont typeface="Arial" pitchFamily="34" charset="0"/>
              <a:buChar char="•"/>
              <a:defRPr/>
            </a:pPr>
            <a:r>
              <a:rPr lang="ko-KR" alt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구매여부</a:t>
            </a:r>
          </a:p>
          <a:p>
            <a:pPr marL="1069975" lvl="2" indent="-325438" eaLnBrk="1" hangingPunct="1">
              <a:lnSpc>
                <a:spcPts val="2500"/>
              </a:lnSpc>
              <a:buFont typeface="Arial" pitchFamily="34" charset="0"/>
              <a:buChar char="•"/>
              <a:defRPr/>
            </a:pPr>
            <a:r>
              <a:rPr lang="ko-KR" alt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구매경험 있다</a:t>
            </a:r>
            <a:r>
              <a: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없다</a:t>
            </a:r>
          </a:p>
          <a:p>
            <a:pPr lvl="1" eaLnBrk="1" hangingPunct="1">
              <a:lnSpc>
                <a:spcPts val="2500"/>
              </a:lnSpc>
              <a:buFont typeface="Arial" pitchFamily="34" charset="0"/>
              <a:buChar char="•"/>
              <a:defRPr/>
            </a:pPr>
            <a:r>
              <a:rPr lang="ko-KR" alt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지역</a:t>
            </a:r>
          </a:p>
          <a:p>
            <a:pPr marL="1069975" lvl="2" indent="-325438" eaLnBrk="1" hangingPunct="1">
              <a:lnSpc>
                <a:spcPts val="2500"/>
              </a:lnSpc>
              <a:buFont typeface="Arial" pitchFamily="34" charset="0"/>
              <a:buChar char="•"/>
              <a:defRPr/>
            </a:pPr>
            <a:r>
              <a:rPr lang="ko-KR" alt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서울</a:t>
            </a:r>
            <a:r>
              <a: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지방</a:t>
            </a:r>
          </a:p>
          <a:p>
            <a:pPr lvl="1" eaLnBrk="1" hangingPunct="1">
              <a:lnSpc>
                <a:spcPts val="2500"/>
              </a:lnSpc>
              <a:buFont typeface="Arial" pitchFamily="34" charset="0"/>
              <a:buChar char="•"/>
              <a:defRPr/>
            </a:pPr>
            <a:r>
              <a:rPr lang="ko-KR" alt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구매상표</a:t>
            </a:r>
          </a:p>
          <a:p>
            <a:pPr marL="1069975" lvl="2" indent="-325438" eaLnBrk="1" hangingPunct="1">
              <a:lnSpc>
                <a:spcPts val="2500"/>
              </a:lnSpc>
              <a:buFont typeface="Arial" pitchFamily="34" charset="0"/>
              <a:buChar char="•"/>
              <a:defRPr/>
            </a:pPr>
            <a:r>
              <a:rPr lang="ko-KR" altLang="en-US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참이슬</a:t>
            </a:r>
            <a:r>
              <a: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처음처럼</a:t>
            </a:r>
            <a:r>
              <a:rPr lang="en-US" altLang="ko-K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하이트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7B142D-EDA0-45B8-BA60-D3B4419E639A}"/>
              </a:ext>
            </a:extLst>
          </p:cNvPr>
          <p:cNvSpPr txBox="1"/>
          <p:nvPr/>
        </p:nvSpPr>
        <p:spPr>
          <a:xfrm>
            <a:off x="4007768" y="2546820"/>
            <a:ext cx="1193800" cy="369888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ko-KR" dirty="0">
                <a:solidFill>
                  <a:schemeClr val="bg1">
                    <a:lumMod val="95000"/>
                  </a:schemeClr>
                </a:solidFill>
              </a:rPr>
              <a:t>examples</a:t>
            </a:r>
            <a:endParaRPr lang="ko-KR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2501CE7-AFEC-4DCF-B3D1-ED8E068E6164}"/>
              </a:ext>
            </a:extLst>
          </p:cNvPr>
          <p:cNvSpPr/>
          <p:nvPr/>
        </p:nvSpPr>
        <p:spPr>
          <a:xfrm>
            <a:off x="477454" y="1029170"/>
            <a:ext cx="792163" cy="22558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질적척도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481569A-A09A-4030-AE06-B0DECAD1AD1B}"/>
              </a:ext>
            </a:extLst>
          </p:cNvPr>
          <p:cNvSpPr/>
          <p:nvPr/>
        </p:nvSpPr>
        <p:spPr>
          <a:xfrm>
            <a:off x="477454" y="3394545"/>
            <a:ext cx="792163" cy="26987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양적척도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B0C3245-A424-4BD7-927E-643BCCF21BFD}"/>
              </a:ext>
            </a:extLst>
          </p:cNvPr>
          <p:cNvSpPr/>
          <p:nvPr/>
        </p:nvSpPr>
        <p:spPr>
          <a:xfrm>
            <a:off x="1414078" y="1029171"/>
            <a:ext cx="2160588" cy="10445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명목척도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nominal scale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BEFFE92-9C46-4065-AF61-A077E0C5AA94}"/>
              </a:ext>
            </a:extLst>
          </p:cNvPr>
          <p:cNvSpPr/>
          <p:nvPr/>
        </p:nvSpPr>
        <p:spPr>
          <a:xfrm>
            <a:off x="1414078" y="2210270"/>
            <a:ext cx="2160588" cy="1042988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서열척도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ordinal scale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C30D186-BC6E-4810-A25C-953F031BA271}"/>
              </a:ext>
            </a:extLst>
          </p:cNvPr>
          <p:cNvSpPr/>
          <p:nvPr/>
        </p:nvSpPr>
        <p:spPr>
          <a:xfrm>
            <a:off x="1410903" y="3391371"/>
            <a:ext cx="2159000" cy="12620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등간척도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interval scale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0A9961E-5499-4083-94B1-23632A2E8159}"/>
              </a:ext>
            </a:extLst>
          </p:cNvPr>
          <p:cNvSpPr/>
          <p:nvPr/>
        </p:nvSpPr>
        <p:spPr>
          <a:xfrm>
            <a:off x="1410903" y="4796309"/>
            <a:ext cx="2159000" cy="12969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비율척도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 scale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96E83B4-BF58-4A27-946D-A15A77131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56198" y="365126"/>
            <a:ext cx="7886700" cy="796925"/>
          </a:xfrm>
          <a:solidFill>
            <a:schemeClr val="bg2">
              <a:lumMod val="1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ko-KR" alt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서열척도</a:t>
            </a:r>
            <a:r>
              <a:rPr lang="en-US" altLang="ko-KR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(Ordinal Scale)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1A3A54A-5BD6-45CE-A1C4-9BBA8B362A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99048" y="4910138"/>
            <a:ext cx="8229600" cy="16621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순위를 이용</a:t>
            </a:r>
          </a:p>
          <a:p>
            <a:pPr marL="669925" lvl="1" indent="-325438" eaLnBrk="1" fontAlgn="auto" hangingPunct="1">
              <a:spcAft>
                <a:spcPts val="0"/>
              </a:spcAft>
              <a:defRPr/>
            </a:pPr>
            <a:r>
              <a:rPr lang="ko-KR" altLang="en-US" sz="2000" dirty="0" err="1">
                <a:solidFill>
                  <a:schemeClr val="bg1">
                    <a:lumMod val="95000"/>
                  </a:schemeClr>
                </a:solidFill>
              </a:rPr>
              <a:t>참이슬은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</a:rPr>
              <a:t>1(31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명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</a:rPr>
              <a:t>) 2(15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명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</a:rPr>
              <a:t>) 3(2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명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</a:rPr>
              <a:t>) 4(1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명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</a:rPr>
              <a:t>) 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등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선택횟수의 합 </a:t>
            </a:r>
          </a:p>
          <a:p>
            <a:pPr marL="669925" lvl="1" indent="-325438" eaLnBrk="1" fontAlgn="auto" hangingPunct="1">
              <a:spcAft>
                <a:spcPts val="0"/>
              </a:spcAft>
              <a:defRPr/>
            </a:pP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갤럭시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</a:rPr>
              <a:t>22 (20) &gt;&gt; </a:t>
            </a:r>
            <a:r>
              <a:rPr lang="en-US" altLang="ko-KR" sz="2000" dirty="0" err="1">
                <a:solidFill>
                  <a:schemeClr val="bg1">
                    <a:lumMod val="95000"/>
                  </a:schemeClr>
                </a:solidFill>
              </a:rPr>
              <a:t>iphone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</a:rPr>
              <a:t> 16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</a:rPr>
              <a:t>(15) &gt;&gt; X6 (12) &gt;&gt; G54 (7) </a:t>
            </a:r>
          </a:p>
        </p:txBody>
      </p:sp>
      <p:sp>
        <p:nvSpPr>
          <p:cNvPr id="5" name="한쪽 모서리는 잘리고 다른 쪽 모서리는 둥근 사각형 4">
            <a:extLst>
              <a:ext uri="{FF2B5EF4-FFF2-40B4-BE49-F238E27FC236}">
                <a16:creationId xmlns:a16="http://schemas.microsoft.com/office/drawing/2014/main" id="{F9F76D73-846C-4749-9A82-73563D0943AC}"/>
              </a:ext>
            </a:extLst>
          </p:cNvPr>
          <p:cNvSpPr/>
          <p:nvPr/>
        </p:nvSpPr>
        <p:spPr bwMode="auto">
          <a:xfrm>
            <a:off x="4056210" y="2143116"/>
            <a:ext cx="7429552" cy="2714644"/>
          </a:xfrm>
          <a:prstGeom prst="snipRoundRect">
            <a:avLst/>
          </a:prstGeom>
          <a:solidFill>
            <a:srgbClr val="FFC0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1" hangingPunct="1">
              <a:lnSpc>
                <a:spcPts val="2600"/>
              </a:lnSpc>
              <a:buFont typeface="Arial" pitchFamily="34" charset="0"/>
              <a:buChar char="•"/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다음 중 </a:t>
            </a:r>
            <a:r>
              <a:rPr lang="ko-KR" altLang="en-US" sz="2000" b="1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소주하면</a:t>
            </a:r>
            <a:r>
              <a:rPr lang="ko-KR" altLang="en-US" sz="20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떠오르는 브랜드 순서</a:t>
            </a:r>
          </a:p>
          <a:p>
            <a:pPr marL="669925" lvl="1" indent="-325438" eaLnBrk="1" hangingPunct="1">
              <a:lnSpc>
                <a:spcPts val="2600"/>
              </a:lnSpc>
              <a:buFont typeface="Arial" pitchFamily="34" charset="0"/>
              <a:buChar char="•"/>
              <a:defRPr/>
            </a:pPr>
            <a:r>
              <a:rPr lang="ko-KR" altLang="en-US" sz="2000" b="1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참이슬</a:t>
            </a:r>
            <a:r>
              <a:rPr lang="en-US" altLang="ko-KR" sz="20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  ) </a:t>
            </a:r>
            <a:r>
              <a:rPr lang="ko-KR" altLang="en-US" sz="20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처음처럼</a:t>
            </a:r>
            <a:r>
              <a:rPr lang="en-US" altLang="ko-KR" sz="20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  ) </a:t>
            </a:r>
            <a:r>
              <a:rPr lang="ko-KR" altLang="en-US" sz="2000" b="1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하이트</a:t>
            </a:r>
            <a:r>
              <a:rPr lang="en-US" altLang="ko-KR" sz="20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  ) </a:t>
            </a:r>
            <a:r>
              <a:rPr lang="ko-KR" altLang="en-US" sz="2000" b="1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금복주</a:t>
            </a:r>
            <a:r>
              <a:rPr lang="en-US" altLang="ko-KR" sz="20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  )</a:t>
            </a:r>
          </a:p>
          <a:p>
            <a:pPr marL="669925" lvl="1" indent="-325438" eaLnBrk="1" hangingPunct="1">
              <a:buFont typeface="Arial" pitchFamily="34" charset="0"/>
              <a:buChar char="•"/>
              <a:defRPr/>
            </a:pPr>
            <a:endParaRPr lang="en-US" altLang="ko-KR" sz="11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lnSpc>
                <a:spcPts val="2600"/>
              </a:lnSpc>
              <a:buFont typeface="Arial" pitchFamily="34" charset="0"/>
              <a:buChar char="•"/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다음 중 선호하는 단말기 브랜드는</a:t>
            </a:r>
          </a:p>
          <a:p>
            <a:pPr marL="669925" lvl="1" indent="-325438" eaLnBrk="1" hangingPunct="1">
              <a:lnSpc>
                <a:spcPts val="2600"/>
              </a:lnSpc>
              <a:buFont typeface="Arial" pitchFamily="34" charset="0"/>
              <a:buChar char="•"/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갤럭시</a:t>
            </a:r>
            <a:r>
              <a:rPr lang="en-US" altLang="ko-KR" sz="20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애플</a:t>
            </a:r>
            <a:r>
              <a:rPr lang="en-US" altLang="ko-KR" sz="20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샤오미</a:t>
            </a:r>
            <a:r>
              <a:rPr lang="en-US" altLang="ko-KR" sz="20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모토로라</a:t>
            </a:r>
            <a:endParaRPr lang="en-US" altLang="ko-KR" sz="20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669925" lvl="1" indent="-325438" eaLnBrk="1" hangingPunct="1">
              <a:buFont typeface="Arial" pitchFamily="34" charset="0"/>
              <a:buChar char="•"/>
              <a:defRPr/>
            </a:pPr>
            <a:endParaRPr lang="ko-KR" altLang="en-US" sz="1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lnSpc>
                <a:spcPts val="2600"/>
              </a:lnSpc>
              <a:buFont typeface="Arial" pitchFamily="34" charset="0"/>
              <a:buChar char="•"/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당신의 소득수준에 의한 계층은</a:t>
            </a:r>
          </a:p>
          <a:p>
            <a:pPr marL="669925" lvl="1" indent="-325438" eaLnBrk="1" hangingPunct="1">
              <a:lnSpc>
                <a:spcPts val="2600"/>
              </a:lnSpc>
              <a:buFont typeface="Arial" pitchFamily="34" charset="0"/>
              <a:buChar char="•"/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상 중 하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22C2B16-7C8C-4F89-9E79-81FAA5AAFFE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699048" y="1214439"/>
            <a:ext cx="82296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ko-KR" altLang="en-US" sz="24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ebdings" panose="05030102010509060703" pitchFamily="18" charset="2"/>
              </a:rPr>
              <a:t>집단구분 외에 측정대상들간의 순서개념을 측정</a:t>
            </a:r>
            <a:endParaRPr lang="en-US" altLang="ko-KR" sz="2400" dirty="0">
              <a:solidFill>
                <a:schemeClr val="bg1">
                  <a:lumMod val="9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ebdings" panose="05030102010509060703" pitchFamily="18" charset="2"/>
            </a:endParaRPr>
          </a:p>
          <a:p>
            <a:pPr marL="0" indent="0" eaLnBrk="1" hangingPunct="1">
              <a:defRPr/>
            </a:pPr>
            <a:r>
              <a:rPr lang="ko-KR" altLang="en-US" sz="24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ebdings" panose="05030102010509060703" pitchFamily="18" charset="2"/>
              </a:rPr>
              <a:t>    </a:t>
            </a:r>
            <a:r>
              <a:rPr lang="en-US" altLang="ko-KR" sz="24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ebdings" panose="05030102010509060703" pitchFamily="18" charset="2"/>
              </a:rPr>
              <a:t>-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ebdings" panose="05030102010509060703" pitchFamily="18" charset="2"/>
              </a:rPr>
              <a:t>대표치로서 </a:t>
            </a:r>
            <a:r>
              <a:rPr lang="ko-KR" altLang="en-US" sz="2000" dirty="0" err="1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ebdings" panose="05030102010509060703" pitchFamily="18" charset="2"/>
              </a:rPr>
              <a:t>중위수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ebdings" panose="05030102010509060703" pitchFamily="18" charset="2"/>
              </a:rPr>
              <a:t>(median)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ebdings" panose="05030102010509060703" pitchFamily="18" charset="2"/>
              </a:rPr>
              <a:t>를 사용 </a:t>
            </a:r>
            <a:endParaRPr lang="ko-KR" altLang="en-US" sz="2400" dirty="0">
              <a:solidFill>
                <a:schemeClr val="bg1">
                  <a:lumMod val="9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ebdings" panose="05030102010509060703" pitchFamily="18" charset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189CCE-0EA7-49DA-A322-DFD82A045719}"/>
              </a:ext>
            </a:extLst>
          </p:cNvPr>
          <p:cNvSpPr txBox="1"/>
          <p:nvPr/>
        </p:nvSpPr>
        <p:spPr>
          <a:xfrm>
            <a:off x="3443671" y="1970790"/>
            <a:ext cx="1068154" cy="36988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dirty="0">
                <a:solidFill>
                  <a:schemeClr val="bg1">
                    <a:lumMod val="95000"/>
                  </a:schemeClr>
                </a:solidFill>
              </a:rPr>
              <a:t>examples</a:t>
            </a:r>
            <a:endParaRPr lang="ko-KR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6AA8358-BE44-44F1-88C2-F5720FC85A46}"/>
              </a:ext>
            </a:extLst>
          </p:cNvPr>
          <p:cNvSpPr/>
          <p:nvPr/>
        </p:nvSpPr>
        <p:spPr>
          <a:xfrm>
            <a:off x="222163" y="1077028"/>
            <a:ext cx="792163" cy="22558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질적척도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AEC1634-4BDC-4CEE-A408-11B0F408A86E}"/>
              </a:ext>
            </a:extLst>
          </p:cNvPr>
          <p:cNvSpPr/>
          <p:nvPr/>
        </p:nvSpPr>
        <p:spPr>
          <a:xfrm>
            <a:off x="222163" y="3442403"/>
            <a:ext cx="792163" cy="26987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양적척도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229721D-43A5-4485-A31A-3CB747628ED0}"/>
              </a:ext>
            </a:extLst>
          </p:cNvPr>
          <p:cNvSpPr/>
          <p:nvPr/>
        </p:nvSpPr>
        <p:spPr>
          <a:xfrm>
            <a:off x="1158787" y="1077029"/>
            <a:ext cx="2160588" cy="10445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명목척도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nominal scale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EF81DF3-79F3-4AB1-8E04-F0A09865A9A8}"/>
              </a:ext>
            </a:extLst>
          </p:cNvPr>
          <p:cNvSpPr/>
          <p:nvPr/>
        </p:nvSpPr>
        <p:spPr>
          <a:xfrm>
            <a:off x="1158787" y="2258128"/>
            <a:ext cx="2160588" cy="1042988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서열척도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ordinal scale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9E6FD05-3C46-4F8F-9386-86D0AF4FC098}"/>
              </a:ext>
            </a:extLst>
          </p:cNvPr>
          <p:cNvSpPr/>
          <p:nvPr/>
        </p:nvSpPr>
        <p:spPr>
          <a:xfrm>
            <a:off x="1155612" y="3439229"/>
            <a:ext cx="2159000" cy="12620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등간척도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interval scale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1B84180-A4B0-4E91-A42E-1063012537E6}"/>
              </a:ext>
            </a:extLst>
          </p:cNvPr>
          <p:cNvSpPr/>
          <p:nvPr/>
        </p:nvSpPr>
        <p:spPr>
          <a:xfrm>
            <a:off x="1155612" y="4844167"/>
            <a:ext cx="2159000" cy="12969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비율척도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 scale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2042</TotalTime>
  <Words>847</Words>
  <Application>Microsoft Office PowerPoint</Application>
  <PresentationFormat>와이드스크린</PresentationFormat>
  <Paragraphs>273</Paragraphs>
  <Slides>15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4" baseType="lpstr">
      <vt:lpstr>proxima nova regular</vt:lpstr>
      <vt:lpstr>맑은 고딕</vt:lpstr>
      <vt:lpstr>휴먼모음T</vt:lpstr>
      <vt:lpstr>휴먼편지체</vt:lpstr>
      <vt:lpstr>Arial</vt:lpstr>
      <vt:lpstr>Calibri</vt:lpstr>
      <vt:lpstr>Calibri Light</vt:lpstr>
      <vt:lpstr>Wingdings</vt:lpstr>
      <vt:lpstr>Office 테마</vt:lpstr>
      <vt:lpstr>측정과 척도</vt:lpstr>
      <vt:lpstr>PowerPoint 프레젠테이션</vt:lpstr>
      <vt:lpstr>PowerPoint 프레젠테이션</vt:lpstr>
      <vt:lpstr>PowerPoint 프레젠테이션</vt:lpstr>
      <vt:lpstr>PowerPoint 프레젠테이션</vt:lpstr>
      <vt:lpstr>자료와  측정</vt:lpstr>
      <vt:lpstr>척도의 종류</vt:lpstr>
      <vt:lpstr> 명목척도(Nominal Scale)</vt:lpstr>
      <vt:lpstr> 서열척도(Ordinal Scale)</vt:lpstr>
      <vt:lpstr> 등간척도(Interval Scale)</vt:lpstr>
      <vt:lpstr>비율척도(Ratio Scale)</vt:lpstr>
      <vt:lpstr>척도에 따른 측정의 차이</vt:lpstr>
      <vt:lpstr>척도별 자료분석의 방법</vt:lpstr>
      <vt:lpstr>질적변수의 정리</vt:lpstr>
      <vt:lpstr>양적변수의 정리</vt:lpstr>
    </vt:vector>
  </TitlesOfParts>
  <Company>jj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6장 분석을 위한 자료</dc:title>
  <dc:creator>lee</dc:creator>
  <cp:lastModifiedBy>Admin</cp:lastModifiedBy>
  <cp:revision>55</cp:revision>
  <dcterms:created xsi:type="dcterms:W3CDTF">2008-09-16T08:26:28Z</dcterms:created>
  <dcterms:modified xsi:type="dcterms:W3CDTF">2024-09-19T09:26:48Z</dcterms:modified>
</cp:coreProperties>
</file>