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4"/>
  </p:notesMasterIdLst>
  <p:sldIdLst>
    <p:sldId id="297" r:id="rId2"/>
    <p:sldId id="298" r:id="rId3"/>
    <p:sldId id="299" r:id="rId4"/>
    <p:sldId id="268" r:id="rId5"/>
    <p:sldId id="300" r:id="rId6"/>
    <p:sldId id="301" r:id="rId7"/>
    <p:sldId id="303" r:id="rId8"/>
    <p:sldId id="296" r:id="rId9"/>
    <p:sldId id="304" r:id="rId10"/>
    <p:sldId id="306" r:id="rId11"/>
    <p:sldId id="308" r:id="rId12"/>
    <p:sldId id="3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515"/>
    <a:srgbClr val="E7E6E6"/>
    <a:srgbClr val="080607"/>
    <a:srgbClr val="FFCCFF"/>
    <a:srgbClr val="149FBE"/>
    <a:srgbClr val="E4E5E0"/>
    <a:srgbClr val="FDFEF9"/>
    <a:srgbClr val="FFFFFD"/>
    <a:srgbClr val="29211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6318" autoAdjust="0"/>
  </p:normalViewPr>
  <p:slideViewPr>
    <p:cSldViewPr>
      <p:cViewPr varScale="1">
        <p:scale>
          <a:sx n="110" d="100"/>
          <a:sy n="110" d="100"/>
        </p:scale>
        <p:origin x="101" y="2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67E8-AC0A-4F53-BA30-E9F10B9CBDC3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C63F-6C05-45F7-8E37-4CF413CC0B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앞의 절차도를 조금 간간하게 도식화 </a:t>
            </a:r>
            <a:r>
              <a:rPr lang="ko-KR" altLang="en-US" dirty="0" err="1"/>
              <a:t>하엿습니다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이상태로 </a:t>
            </a:r>
            <a:r>
              <a:rPr lang="ko-KR" altLang="en-US" dirty="0" err="1"/>
              <a:t>단게별로</a:t>
            </a:r>
            <a:r>
              <a:rPr lang="ko-KR" altLang="en-US" dirty="0"/>
              <a:t> 알아보도록 하겠습니다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첫번째가 문제의 발생과 인식입니다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AC63F-6C05-45F7-8E37-4CF413CC0B9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8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다른 문제 발생 </a:t>
            </a:r>
            <a:r>
              <a:rPr lang="ko-KR" altLang="en-US" dirty="0" err="1"/>
              <a:t>에를</a:t>
            </a:r>
            <a:r>
              <a:rPr lang="ko-KR" altLang="en-US" dirty="0"/>
              <a:t> 들어볼까요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AC63F-6C05-45F7-8E37-4CF413CC0B9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46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흔히 문제라고 하면 현재 직면하여 즉시 해결해야만 하는 문제만을 떠올리기 쉽다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오늘날은 그 어느 때보다 경쟁력을 강화하기 위한 개혁과 혁신이 요구되는 시대이므로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직업인들은 현재 당면한 보이는 문제 뿐 만 아니라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숨어있는 문제까지 찾아서 해결하지 않고서는 경쟁에서 살아남을 수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문제의 유형은 현재 직면하고 있는 </a:t>
            </a:r>
            <a:r>
              <a:rPr lang="ko-KR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보이는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상황은 문제가 아니지만 현재 상황을 개선하기 위한 </a:t>
            </a:r>
            <a:r>
              <a:rPr lang="ko-KR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찾는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장래의 환경변화에 대응해서 앞으로 발생할 수 있는 </a:t>
            </a:r>
            <a:r>
              <a:rPr lang="ko-KR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 문제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세 가지로 구분할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DAE74-71FD-4512-9075-B9F43CD8C92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14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AC63F-6C05-45F7-8E37-4CF413CC0B9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65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애플이 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2015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년 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월 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일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현지시간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 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샌프란시스코 빌 그레이엄 시민 대강당에서 발표한 신제품 중에서 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가장 돋보였던 제품은 단연 ‘아이패드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프로’와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액세서리 기기 ‘애플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펜슬’이었다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아이패드 프로는 화면을 키우고 데스크탑에 맞먹는 계산속도와 그래픽 처리 능력을 보여주면서 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태블릿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PC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의 쓰임새를 한 차원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확장시켰다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대화면 스마트폰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패블릿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의 등장으로 입지가 좁아진 태블릿 시장에 돌파구를 마련했다는 평가를 받는다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애플은 아이패드 프로에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스티브잡스가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‘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한물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갔다’고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폄하했던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스타일러스펜과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유사한 애플 펜슬을 도입했다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마이크로소프트의 태블릿 ‘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서피스’를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모방한 듯 보이는 탈부착이 가능한 키보드도 사용할 수 있도록 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뉴욕타임스는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일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현지시간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 </a:t>
            </a:r>
            <a:r>
              <a:rPr lang="ko-KR" altLang="en-US" sz="1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애플이 </a:t>
            </a:r>
            <a:r>
              <a:rPr lang="ko-KR" altLang="en-US" sz="1200" b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스타일러스펜과</a:t>
            </a:r>
            <a:r>
              <a:rPr lang="ko-KR" altLang="en-US" sz="1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대화면이라는 </a:t>
            </a:r>
            <a:endParaRPr lang="en-US" altLang="ko-KR" sz="12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기존에 결코 도입하려 하지 않았던 변화를 주면서 스스로의 ‘</a:t>
            </a:r>
            <a:r>
              <a:rPr lang="ko-KR" altLang="en-US" sz="1200" b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금기’를</a:t>
            </a:r>
            <a:r>
              <a:rPr lang="ko-KR" altLang="en-US" sz="1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깼다고 보도했다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과거의 애플이 자신의 디자인 철학을 사용자에게 강요하는 방식이었다면 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이제는 </a:t>
            </a:r>
            <a:r>
              <a:rPr lang="ko-KR" altLang="en-US" sz="1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사용자의 욕구와 취향을 적극적으로 디자인에 채용하려는 사고의 전환을 보여줬다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는 평을 곁들였다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애플은 ‘꾸밈 없는 단순함’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(plain and simple)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이라는 디자인 철학을 훼손하지 않으면서도 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기존 제품의 사용자 경험을 획기적으로 변화시키는 데 성공했다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아이패드 프로의 전용 액세서리인 애플 펜슬은 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단순한 필기도구 수준에 머물렀던 기존 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스타일러스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펜을 예술 창작을 위한 도구로 탈바꿈 시켰다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 </a:t>
            </a:r>
            <a:br>
              <a:rPr lang="en-US" altLang="ko-KR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endParaRPr lang="ko-KR" altLang="en-US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AC63F-6C05-45F7-8E37-4CF413CC0B9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80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A33F0-641A-42B5-984D-D3180EE7030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01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7368A-E86E-49A9-B8CF-D0E61C075E4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315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EBCD-750C-421C-B590-3E09345DF6D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97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7BB77-0D28-428A-9A6E-0116AE7F899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9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0B40C-76C7-49E8-B0E8-93D22532FE8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805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F3B4-DF21-4E6F-BF27-09BADC553F4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1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F8F4-4FFB-4FD5-828D-F3EE2CD3299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11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8B214-4ADE-44A5-A913-0A6A8D013FF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0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806E3-FDED-45CA-A809-E4EC37DEBF0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5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FFEA4-738D-4B93-83F9-3C856F7B135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175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1C3C0-E44E-487C-BF94-6F153BCFF23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15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B8B76E-CD1D-4039-B460-9C9D5649EE8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09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video" Target="https://www.youtube.com/embed/9FZyfhQYra8" TargetMode="External"/><Relationship Id="rId7" Type="http://schemas.openxmlformats.org/officeDocument/2006/relationships/image" Target="../media/image6.jpeg"/><Relationship Id="rId2" Type="http://schemas.openxmlformats.org/officeDocument/2006/relationships/video" Target="file:///C:\Users\admin\Desktop\&#47560;&#52992;&#54021;&#51312;&#49324;&#47200;\2015&#45380;&#44053;&#51032;\Apple_Pencil.mp4" TargetMode="External"/><Relationship Id="rId1" Type="http://schemas.microsoft.com/office/2007/relationships/media" Target="file:///C:\Users\admin\Desktop\&#47560;&#52992;&#54021;&#51312;&#49324;&#47200;\2015&#45380;&#44053;&#51032;\Apple_Pencil.mp4" TargetMode="External"/><Relationship Id="rId6" Type="http://schemas.openxmlformats.org/officeDocument/2006/relationships/hyperlink" Target="http://www.google.co.kr/url?sa=i&amp;rct=j&amp;q=&amp;esrc=s&amp;source=images&amp;cd=&amp;cad=rja&amp;uact=8&amp;ved=0CAcQjRxqFQoTCP2Lwt_198cCFQUVlAodYdUJVA&amp;url=http%3A%2F%2Fwww.scoopnest.com%2Ffr%2Fuser%2FCNET%2F641663853932232706&amp;psig=AFQjCNFr_N1SAL99T4PSbIzgx7z_4EhGFA&amp;ust=1442367281412166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2F3E6D2-D9FC-4FA5-97BC-2B168D3A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6053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CBF47419-ADB7-4609-B794-2E54C2BBF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904" y="5783799"/>
            <a:ext cx="4941887" cy="531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 조사의 실행과정</a:t>
            </a:r>
            <a:endParaRPr lang="ko-KR" altLang="en-US" sz="2800" dirty="0"/>
          </a:p>
        </p:txBody>
      </p:sp>
      <p:pic>
        <p:nvPicPr>
          <p:cNvPr id="2051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08869"/>
            <a:ext cx="3333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AB057133-3A2A-4F47-B2B6-46B86A494F0C}"/>
              </a:ext>
            </a:extLst>
          </p:cNvPr>
          <p:cNvSpPr/>
          <p:nvPr/>
        </p:nvSpPr>
        <p:spPr>
          <a:xfrm>
            <a:off x="1415480" y="620688"/>
            <a:ext cx="3024336" cy="2088232"/>
          </a:xfrm>
          <a:prstGeom prst="wedgeEllipseCallout">
            <a:avLst>
              <a:gd name="adj1" fmla="val 60501"/>
              <a:gd name="adj2" fmla="val 5831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/>
              <a:t>니</a:t>
            </a:r>
            <a:r>
              <a:rPr lang="ko-KR" altLang="en-US" sz="2800" dirty="0"/>
              <a:t> 아부지</a:t>
            </a:r>
            <a:endParaRPr lang="en-US" altLang="ko-KR" sz="2800" dirty="0"/>
          </a:p>
          <a:p>
            <a:pPr algn="ctr"/>
            <a:r>
              <a:rPr lang="ko-KR" altLang="en-US" sz="2800" dirty="0"/>
              <a:t>스마트폰</a:t>
            </a:r>
            <a:endParaRPr lang="en-US" altLang="ko-KR" sz="2800" dirty="0"/>
          </a:p>
          <a:p>
            <a:pPr algn="ctr"/>
            <a:r>
              <a:rPr lang="ko-KR" altLang="en-US" sz="2800" dirty="0"/>
              <a:t>모 </a:t>
            </a:r>
            <a:r>
              <a:rPr lang="ko-KR" altLang="en-US" sz="2800" dirty="0" err="1"/>
              <a:t>쓰시노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2BD5E3-F639-41EF-BD35-01C84CFFF448}"/>
              </a:ext>
            </a:extLst>
          </p:cNvPr>
          <p:cNvSpPr/>
          <p:nvPr/>
        </p:nvSpPr>
        <p:spPr>
          <a:xfrm>
            <a:off x="2755" y="476251"/>
            <a:ext cx="3455987" cy="1008063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3D470C46-C5EB-43FF-BA91-BB29E594DA6A}"/>
              </a:ext>
            </a:extLst>
          </p:cNvPr>
          <p:cNvSpPr/>
          <p:nvPr/>
        </p:nvSpPr>
        <p:spPr>
          <a:xfrm>
            <a:off x="1371180" y="1473201"/>
            <a:ext cx="600075" cy="36036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3B5AA30-DA65-49C1-A9ED-D1B0D137239B}"/>
              </a:ext>
            </a:extLst>
          </p:cNvPr>
          <p:cNvSpPr/>
          <p:nvPr/>
        </p:nvSpPr>
        <p:spPr>
          <a:xfrm>
            <a:off x="2755" y="1855788"/>
            <a:ext cx="3455987" cy="1008062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98E25F15-6D4D-4ABD-AC4F-3113132CECDB}"/>
              </a:ext>
            </a:extLst>
          </p:cNvPr>
          <p:cNvSpPr/>
          <p:nvPr/>
        </p:nvSpPr>
        <p:spPr>
          <a:xfrm>
            <a:off x="1371180" y="2852738"/>
            <a:ext cx="600075" cy="360362"/>
          </a:xfrm>
          <a:prstGeom prst="downArrow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1234681-DF36-4D76-A7EF-BAA894D4EE99}"/>
              </a:ext>
            </a:extLst>
          </p:cNvPr>
          <p:cNvSpPr/>
          <p:nvPr/>
        </p:nvSpPr>
        <p:spPr>
          <a:xfrm>
            <a:off x="2755" y="3235326"/>
            <a:ext cx="3455987" cy="1008063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580FFC6E-7F5E-4E49-9D8E-C3525A1D8B3E}"/>
              </a:ext>
            </a:extLst>
          </p:cNvPr>
          <p:cNvSpPr/>
          <p:nvPr/>
        </p:nvSpPr>
        <p:spPr>
          <a:xfrm>
            <a:off x="1371180" y="4232276"/>
            <a:ext cx="600075" cy="3603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EC6A9-D346-43C9-BB3D-9F7F4BE5A28E}"/>
              </a:ext>
            </a:extLst>
          </p:cNvPr>
          <p:cNvSpPr/>
          <p:nvPr/>
        </p:nvSpPr>
        <p:spPr>
          <a:xfrm>
            <a:off x="2755" y="4614863"/>
            <a:ext cx="3455987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자료분석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461FB0D1-93C5-41ED-8DFF-56D2B297D62D}"/>
              </a:ext>
            </a:extLst>
          </p:cNvPr>
          <p:cNvSpPr/>
          <p:nvPr/>
        </p:nvSpPr>
        <p:spPr>
          <a:xfrm>
            <a:off x="1388299" y="5619500"/>
            <a:ext cx="600075" cy="36036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b="1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F921EC-C1D7-41D9-80B6-E48846089706}"/>
              </a:ext>
            </a:extLst>
          </p:cNvPr>
          <p:cNvSpPr/>
          <p:nvPr/>
        </p:nvSpPr>
        <p:spPr>
          <a:xfrm>
            <a:off x="2755" y="5994401"/>
            <a:ext cx="3455987" cy="530225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5485F4E-6F06-4889-8A14-995E4855075B}"/>
              </a:ext>
            </a:extLst>
          </p:cNvPr>
          <p:cNvSpPr/>
          <p:nvPr/>
        </p:nvSpPr>
        <p:spPr>
          <a:xfrm>
            <a:off x="4367808" y="474662"/>
            <a:ext cx="4572000" cy="2431435"/>
          </a:xfrm>
          <a:prstGeom prst="rect">
            <a:avLst/>
          </a:prstGeom>
          <a:solidFill>
            <a:srgbClr val="29211F">
              <a:alpha val="5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 자료의 분석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편집</a:t>
            </a:r>
            <a:r>
              <a:rPr kumimoji="1"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정정</a:t>
            </a:r>
            <a:r>
              <a:rPr kumimoji="1"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보완</a:t>
            </a:r>
            <a:r>
              <a:rPr kumimoji="1"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삭제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코딩</a:t>
            </a:r>
            <a:r>
              <a:rPr kumimoji="1"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숫자를 부여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분석</a:t>
            </a:r>
            <a:r>
              <a:rPr kumimoji="1"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r>
              <a:rPr kumimoji="1"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통계기법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 분석결과의 해석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 마케팅 정보로 이용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8AB2890-B2D2-4F35-8DEE-C7C6A33FD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7808" y="3595811"/>
            <a:ext cx="7344816" cy="2663702"/>
          </a:xfrm>
          <a:solidFill>
            <a:srgbClr val="E4E5E0">
              <a:alpha val="7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코딩 및 통계패키지작업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분석결과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대화면 스마트폰으로 기존고객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30-35%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이동</a:t>
            </a:r>
          </a:p>
          <a:p>
            <a:pPr lvl="1">
              <a:lnSpc>
                <a:spcPct val="100000"/>
              </a:lnSpc>
              <a:defRPr/>
            </a:pP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스마트펜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제품이 시장의 중심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대용량과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11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인치 디자인이 대세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-Pad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 대한 높은 인지도와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호평가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국산제품은 가격면에서 만족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대의 경우 주변에서 제품정보 취득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무료앱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설치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무료 음악다운로드 등 프로모션 캠페인 실시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상표이미지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현재의 문제점 개선과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재포지셔닝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필요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8670"/>
          <a:stretch>
            <a:fillRect/>
          </a:stretch>
        </p:blipFill>
        <p:spPr bwMode="auto">
          <a:xfrm>
            <a:off x="1524000" y="0"/>
            <a:ext cx="360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CA537A5-5DDF-44C4-87FD-018FD8BDF848}"/>
              </a:ext>
            </a:extLst>
          </p:cNvPr>
          <p:cNvSpPr/>
          <p:nvPr/>
        </p:nvSpPr>
        <p:spPr>
          <a:xfrm>
            <a:off x="6383339" y="476251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A856EF81-89A6-4BEC-B77A-3EFD4C18C596}"/>
              </a:ext>
            </a:extLst>
          </p:cNvPr>
          <p:cNvSpPr/>
          <p:nvPr/>
        </p:nvSpPr>
        <p:spPr>
          <a:xfrm>
            <a:off x="7751763" y="147320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A93039-5080-4DE4-A4BF-8DEEC7F5D9E8}"/>
              </a:ext>
            </a:extLst>
          </p:cNvPr>
          <p:cNvSpPr/>
          <p:nvPr/>
        </p:nvSpPr>
        <p:spPr>
          <a:xfrm>
            <a:off x="6383339" y="1855788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39C673F5-659B-42AA-A635-28A4B97E1CBF}"/>
              </a:ext>
            </a:extLst>
          </p:cNvPr>
          <p:cNvSpPr/>
          <p:nvPr/>
        </p:nvSpPr>
        <p:spPr>
          <a:xfrm>
            <a:off x="7751763" y="2852738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C9771B3-DAD6-4232-A78E-BB2ED655403A}"/>
              </a:ext>
            </a:extLst>
          </p:cNvPr>
          <p:cNvSpPr/>
          <p:nvPr/>
        </p:nvSpPr>
        <p:spPr>
          <a:xfrm>
            <a:off x="6383339" y="323532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BADD9E57-889B-4209-8CAA-EC87360C43A8}"/>
              </a:ext>
            </a:extLst>
          </p:cNvPr>
          <p:cNvSpPr/>
          <p:nvPr/>
        </p:nvSpPr>
        <p:spPr>
          <a:xfrm>
            <a:off x="7751763" y="4232276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880F045-FFC2-40C9-AA06-5A0BE739929E}"/>
              </a:ext>
            </a:extLst>
          </p:cNvPr>
          <p:cNvSpPr/>
          <p:nvPr/>
        </p:nvSpPr>
        <p:spPr>
          <a:xfrm>
            <a:off x="6383339" y="4614863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EBC23C5D-BC77-4619-BC70-2A8D74F80A17}"/>
              </a:ext>
            </a:extLst>
          </p:cNvPr>
          <p:cNvSpPr/>
          <p:nvPr/>
        </p:nvSpPr>
        <p:spPr>
          <a:xfrm>
            <a:off x="7751763" y="5611813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7751F5-1CD1-44FA-AE83-3084B148FF72}"/>
              </a:ext>
            </a:extLst>
          </p:cNvPr>
          <p:cNvSpPr/>
          <p:nvPr/>
        </p:nvSpPr>
        <p:spPr>
          <a:xfrm>
            <a:off x="6383339" y="5994401"/>
            <a:ext cx="3457575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보고서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작성</a:t>
            </a:r>
            <a:endParaRPr lang="en-US" altLang="ko-KR" b="1" dirty="0">
              <a:solidFill>
                <a:srgbClr val="FFFF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419EF2-E02B-4834-920C-1AB34B9E2B8B}"/>
              </a:ext>
            </a:extLst>
          </p:cNvPr>
          <p:cNvSpPr/>
          <p:nvPr/>
        </p:nvSpPr>
        <p:spPr>
          <a:xfrm rot="20250182">
            <a:off x="2619376" y="560388"/>
            <a:ext cx="4441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</a:t>
            </a:r>
          </a:p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6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bs.twimg.com/media/COekTUwWoAAL03h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5137150"/>
            <a:ext cx="25765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pple_Penci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116632"/>
            <a:ext cx="8748713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9FZyfhQYra8"/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1694581" y="104230"/>
            <a:ext cx="9050543" cy="509093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960096" y="5656429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Tim Cook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68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8670"/>
          <a:stretch>
            <a:fillRect/>
          </a:stretch>
        </p:blipFill>
        <p:spPr bwMode="auto">
          <a:xfrm>
            <a:off x="1524000" y="0"/>
            <a:ext cx="360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8175020-8A3D-4D48-BCD4-A7A2DCB84B70}"/>
              </a:ext>
            </a:extLst>
          </p:cNvPr>
          <p:cNvSpPr/>
          <p:nvPr/>
        </p:nvSpPr>
        <p:spPr>
          <a:xfrm>
            <a:off x="6383339" y="476251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5631D9F9-1381-4C1B-BF2F-0FD76E6DB322}"/>
              </a:ext>
            </a:extLst>
          </p:cNvPr>
          <p:cNvSpPr/>
          <p:nvPr/>
        </p:nvSpPr>
        <p:spPr>
          <a:xfrm>
            <a:off x="7751763" y="147320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B25955-F08C-49D2-BD3F-F059750D005D}"/>
              </a:ext>
            </a:extLst>
          </p:cNvPr>
          <p:cNvSpPr/>
          <p:nvPr/>
        </p:nvSpPr>
        <p:spPr>
          <a:xfrm>
            <a:off x="6383339" y="1855788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0BADE30E-F143-489F-BA7A-20CF40E038FE}"/>
              </a:ext>
            </a:extLst>
          </p:cNvPr>
          <p:cNvSpPr/>
          <p:nvPr/>
        </p:nvSpPr>
        <p:spPr>
          <a:xfrm>
            <a:off x="7751763" y="2852738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E2D793-CC1B-4E74-BC61-7F7AE68152B9}"/>
              </a:ext>
            </a:extLst>
          </p:cNvPr>
          <p:cNvSpPr/>
          <p:nvPr/>
        </p:nvSpPr>
        <p:spPr>
          <a:xfrm>
            <a:off x="6383339" y="323532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29490B61-A7F4-4B67-87DF-8F53B397FBC2}"/>
              </a:ext>
            </a:extLst>
          </p:cNvPr>
          <p:cNvSpPr/>
          <p:nvPr/>
        </p:nvSpPr>
        <p:spPr>
          <a:xfrm>
            <a:off x="7751763" y="4232276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AD37186-5F81-4416-B4BD-D47FB79D8E83}"/>
              </a:ext>
            </a:extLst>
          </p:cNvPr>
          <p:cNvSpPr/>
          <p:nvPr/>
        </p:nvSpPr>
        <p:spPr>
          <a:xfrm>
            <a:off x="6383339" y="4614863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C2705005-807A-4F06-9A0D-2FEF83CE0DC7}"/>
              </a:ext>
            </a:extLst>
          </p:cNvPr>
          <p:cNvSpPr/>
          <p:nvPr/>
        </p:nvSpPr>
        <p:spPr>
          <a:xfrm>
            <a:off x="7751763" y="5611813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E43925D-26A5-46FD-A2DC-44D13F267AFF}"/>
              </a:ext>
            </a:extLst>
          </p:cNvPr>
          <p:cNvSpPr/>
          <p:nvPr/>
        </p:nvSpPr>
        <p:spPr>
          <a:xfrm>
            <a:off x="6383339" y="5994401"/>
            <a:ext cx="3457575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BAA8E9F-9005-45D4-A759-FE331C1A5D57}"/>
              </a:ext>
            </a:extLst>
          </p:cNvPr>
          <p:cNvSpPr/>
          <p:nvPr/>
        </p:nvSpPr>
        <p:spPr>
          <a:xfrm rot="20250182">
            <a:off x="2619376" y="560388"/>
            <a:ext cx="4441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</a:t>
            </a:r>
          </a:p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35C89A3-EC7D-40A4-9140-FC89FF689A37}"/>
              </a:ext>
            </a:extLst>
          </p:cNvPr>
          <p:cNvSpPr/>
          <p:nvPr/>
        </p:nvSpPr>
        <p:spPr>
          <a:xfrm>
            <a:off x="200" y="476251"/>
            <a:ext cx="3455987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문제의 발생과 인식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Definition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7D6D4918-BF24-4EEA-9F62-328984EF52E0}"/>
              </a:ext>
            </a:extLst>
          </p:cNvPr>
          <p:cNvSpPr/>
          <p:nvPr/>
        </p:nvSpPr>
        <p:spPr>
          <a:xfrm>
            <a:off x="1368624" y="147320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9F2DD0F-B323-4B17-AB57-0A5AD74094F7}"/>
              </a:ext>
            </a:extLst>
          </p:cNvPr>
          <p:cNvSpPr/>
          <p:nvPr/>
        </p:nvSpPr>
        <p:spPr>
          <a:xfrm>
            <a:off x="200" y="1855788"/>
            <a:ext cx="3455987" cy="1008062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2569176B-A611-4AAE-A069-81E218BCA785}"/>
              </a:ext>
            </a:extLst>
          </p:cNvPr>
          <p:cNvSpPr/>
          <p:nvPr/>
        </p:nvSpPr>
        <p:spPr>
          <a:xfrm>
            <a:off x="1368624" y="2852738"/>
            <a:ext cx="601662" cy="360362"/>
          </a:xfrm>
          <a:prstGeom prst="downArrow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4E64B1-632E-4897-A9DA-26CE1141C8C4}"/>
              </a:ext>
            </a:extLst>
          </p:cNvPr>
          <p:cNvSpPr/>
          <p:nvPr/>
        </p:nvSpPr>
        <p:spPr>
          <a:xfrm>
            <a:off x="200" y="3235326"/>
            <a:ext cx="3455987" cy="100806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159C49A5-A69D-4832-968C-87A895F89C28}"/>
              </a:ext>
            </a:extLst>
          </p:cNvPr>
          <p:cNvSpPr/>
          <p:nvPr/>
        </p:nvSpPr>
        <p:spPr>
          <a:xfrm>
            <a:off x="1368624" y="4232276"/>
            <a:ext cx="601662" cy="360363"/>
          </a:xfrm>
          <a:prstGeom prst="downArrow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04DBF94-DA8B-4D95-94C8-74C2ADC6D449}"/>
              </a:ext>
            </a:extLst>
          </p:cNvPr>
          <p:cNvSpPr/>
          <p:nvPr/>
        </p:nvSpPr>
        <p:spPr>
          <a:xfrm>
            <a:off x="200" y="4614863"/>
            <a:ext cx="3455987" cy="1008062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C031B28D-EF4E-4674-8C17-C85D909E3F95}"/>
              </a:ext>
            </a:extLst>
          </p:cNvPr>
          <p:cNvSpPr/>
          <p:nvPr/>
        </p:nvSpPr>
        <p:spPr>
          <a:xfrm>
            <a:off x="1368624" y="5611813"/>
            <a:ext cx="601662" cy="360362"/>
          </a:xfrm>
          <a:prstGeom prst="downArrow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CBDC67-0C86-4629-9C38-180A12866811}"/>
              </a:ext>
            </a:extLst>
          </p:cNvPr>
          <p:cNvSpPr/>
          <p:nvPr/>
        </p:nvSpPr>
        <p:spPr>
          <a:xfrm>
            <a:off x="200" y="5994401"/>
            <a:ext cx="3455987" cy="530225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E0817AC-ABB1-4B9F-BA09-48C6A44CB913}"/>
              </a:ext>
            </a:extLst>
          </p:cNvPr>
          <p:cNvSpPr/>
          <p:nvPr/>
        </p:nvSpPr>
        <p:spPr>
          <a:xfrm>
            <a:off x="4655840" y="549276"/>
            <a:ext cx="5886749" cy="1871663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소주매출액이</a:t>
            </a:r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감소하는데 그 원인을 조사해야겠다</a:t>
            </a:r>
            <a:endParaRPr lang="en-US" altLang="ko-K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통신 고객이탈을 줄이는 요금제를 </a:t>
            </a:r>
            <a:r>
              <a:rPr lang="ko-KR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개발하고자한다</a:t>
            </a:r>
            <a:endParaRPr lang="en-US" altLang="ko-K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ko-K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</a:t>
            </a:r>
            <a:r>
              <a:rPr lang="ko-KR" altLang="en-US" sz="1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컨셉의</a:t>
            </a:r>
            <a:r>
              <a:rPr lang="ko-KR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커피숍을 </a:t>
            </a:r>
            <a:r>
              <a:rPr lang="ko-KR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개업하고싶다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7B2D2F80-6422-47DB-BC5D-9EEFFD11860C}"/>
              </a:ext>
            </a:extLst>
          </p:cNvPr>
          <p:cNvSpPr txBox="1">
            <a:spLocks/>
          </p:cNvSpPr>
          <p:nvPr/>
        </p:nvSpPr>
        <p:spPr>
          <a:xfrm>
            <a:off x="4655841" y="3906837"/>
            <a:ext cx="5886748" cy="2424113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범위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너무 광범위하거나 협소함 배제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배경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상황분석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문헌조사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전문가의견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사례연구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이론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변수규정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가설설정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73903-D2CB-4421-B0B4-CC473A1C8196}"/>
              </a:ext>
            </a:extLst>
          </p:cNvPr>
          <p:cNvSpPr txBox="1"/>
          <p:nvPr/>
        </p:nvSpPr>
        <p:spPr>
          <a:xfrm rot="20848372">
            <a:off x="4244754" y="3338882"/>
            <a:ext cx="2447925" cy="461963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ko-KR" altLang="en-US" sz="2400" b="1" dirty="0">
                <a:latin typeface="+mn-ea"/>
                <a:ea typeface="+mn-ea"/>
              </a:rPr>
              <a:t>조사문제의 규정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/>
          <p:nvPr/>
        </p:nvCxnSpPr>
        <p:spPr>
          <a:xfrm>
            <a:off x="5868736" y="2067744"/>
            <a:ext cx="55659" cy="330019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938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참고</a:t>
            </a:r>
            <a:r>
              <a:rPr lang="en-US" altLang="ko-KR" sz="4000" dirty="0"/>
              <a:t>&gt; </a:t>
            </a:r>
            <a:r>
              <a:rPr lang="ko-KR" altLang="en-US" sz="4000" dirty="0"/>
              <a:t>문제의 유형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42553" y="2313830"/>
            <a:ext cx="1773141" cy="78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보이는 문제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4962939" y="2310256"/>
            <a:ext cx="1773141" cy="78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찾는 문제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383325" y="2310256"/>
            <a:ext cx="1773141" cy="78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미래 문제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1718832" y="3301982"/>
            <a:ext cx="1420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발생형 문제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9218" y="3296221"/>
            <a:ext cx="142058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탐색형 문제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9604" y="3296221"/>
            <a:ext cx="1420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설정형 문제</a:t>
            </a: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311965" y="2060848"/>
            <a:ext cx="910424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8799" y="162880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과거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0921" y="162880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현재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4432" y="162880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미래</a:t>
            </a:r>
          </a:p>
        </p:txBody>
      </p:sp>
      <p:cxnSp>
        <p:nvCxnSpPr>
          <p:cNvPr id="17" name="직선 연결선 16"/>
          <p:cNvCxnSpPr>
            <a:stCxn id="13" idx="2"/>
          </p:cNvCxnSpPr>
          <p:nvPr/>
        </p:nvCxnSpPr>
        <p:spPr>
          <a:xfrm>
            <a:off x="1311965" y="1998132"/>
            <a:ext cx="55659" cy="330019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0275735" y="2051437"/>
            <a:ext cx="55659" cy="330019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2775005" y="1391478"/>
            <a:ext cx="1240404" cy="44112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원인지향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7712764" y="1387681"/>
            <a:ext cx="1240404" cy="44112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목표지향</a:t>
            </a:r>
          </a:p>
        </p:txBody>
      </p:sp>
      <p:sp>
        <p:nvSpPr>
          <p:cNvPr id="22" name="타원 21"/>
          <p:cNvSpPr/>
          <p:nvPr/>
        </p:nvSpPr>
        <p:spPr>
          <a:xfrm>
            <a:off x="1635130" y="3872286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이탈문제</a:t>
            </a:r>
          </a:p>
        </p:txBody>
      </p:sp>
      <p:sp>
        <p:nvSpPr>
          <p:cNvPr id="23" name="타원 22"/>
          <p:cNvSpPr/>
          <p:nvPr/>
        </p:nvSpPr>
        <p:spPr>
          <a:xfrm>
            <a:off x="1635130" y="4676175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미달문제</a:t>
            </a:r>
          </a:p>
        </p:txBody>
      </p:sp>
      <p:sp>
        <p:nvSpPr>
          <p:cNvPr id="24" name="타원 23"/>
          <p:cNvSpPr/>
          <p:nvPr/>
        </p:nvSpPr>
        <p:spPr>
          <a:xfrm>
            <a:off x="5115221" y="3872286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개선문제</a:t>
            </a:r>
          </a:p>
        </p:txBody>
      </p:sp>
      <p:sp>
        <p:nvSpPr>
          <p:cNvPr id="25" name="타원 24"/>
          <p:cNvSpPr/>
          <p:nvPr/>
        </p:nvSpPr>
        <p:spPr>
          <a:xfrm>
            <a:off x="5115221" y="4676175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강화문제</a:t>
            </a:r>
          </a:p>
        </p:txBody>
      </p:sp>
      <p:sp>
        <p:nvSpPr>
          <p:cNvPr id="26" name="타원 25"/>
          <p:cNvSpPr/>
          <p:nvPr/>
        </p:nvSpPr>
        <p:spPr>
          <a:xfrm>
            <a:off x="8494646" y="3839673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개발문제</a:t>
            </a:r>
          </a:p>
        </p:txBody>
      </p:sp>
      <p:sp>
        <p:nvSpPr>
          <p:cNvPr id="27" name="타원 26"/>
          <p:cNvSpPr/>
          <p:nvPr/>
        </p:nvSpPr>
        <p:spPr>
          <a:xfrm>
            <a:off x="8494646" y="4643562"/>
            <a:ext cx="1598397" cy="6917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달성문제</a:t>
            </a:r>
          </a:p>
        </p:txBody>
      </p:sp>
    </p:spTree>
    <p:extLst>
      <p:ext uri="{BB962C8B-B14F-4D97-AF65-F5344CB8AC3E}">
        <p14:creationId xmlns:p14="http://schemas.microsoft.com/office/powerpoint/2010/main" val="40262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1B3242-6DF4-41AF-8328-4081BBB1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44" y="384968"/>
            <a:ext cx="6862488" cy="90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조사문제의 규정 예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D8C74F-D278-4E24-9E36-FDCB9C23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844" y="1481564"/>
            <a:ext cx="5600524" cy="309908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400" b="1" dirty="0">
                <a:solidFill>
                  <a:srgbClr val="9CC8F5"/>
                </a:solidFill>
              </a:rPr>
              <a:t>노트패드는 생존할 것인가</a:t>
            </a:r>
            <a:r>
              <a:rPr lang="en-US" altLang="ko-KR" sz="2400" b="1" dirty="0">
                <a:solidFill>
                  <a:srgbClr val="9CC8F5"/>
                </a:solidFill>
              </a:rPr>
              <a:t>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국내 노트패드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시장규모는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억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대화면 스마트폰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보급후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성장세가 둔화 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경쟁사는 현재 신제품 출시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소비자 욕구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시장경쟁의 변화를  파악하는 것이 필요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전국규모의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서베이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실시 결정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전국조사 전에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20-30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대 청년층에게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FGI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조사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2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8658" r="31100" b="388"/>
          <a:stretch>
            <a:fillRect/>
          </a:stretch>
        </p:blipFill>
        <p:spPr bwMode="auto">
          <a:xfrm>
            <a:off x="9694953" y="1322327"/>
            <a:ext cx="2263081" cy="34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B048D01-9D92-48D2-802F-44B84F0B6EBC}"/>
              </a:ext>
            </a:extLst>
          </p:cNvPr>
          <p:cNvSpPr/>
          <p:nvPr/>
        </p:nvSpPr>
        <p:spPr>
          <a:xfrm>
            <a:off x="-2918" y="476721"/>
            <a:ext cx="3455987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문제의 발생과 인식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Definition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EA6AE9D3-5E61-490F-AF8C-A1D1CED92802}"/>
              </a:ext>
            </a:extLst>
          </p:cNvPr>
          <p:cNvSpPr/>
          <p:nvPr/>
        </p:nvSpPr>
        <p:spPr>
          <a:xfrm>
            <a:off x="1365506" y="147367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F73A72-FD93-4F83-ADE4-DBE7C6A934D8}"/>
              </a:ext>
            </a:extLst>
          </p:cNvPr>
          <p:cNvSpPr/>
          <p:nvPr/>
        </p:nvSpPr>
        <p:spPr>
          <a:xfrm>
            <a:off x="-2918" y="1856258"/>
            <a:ext cx="3455987" cy="1008062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0E6AA516-9F17-4C2B-81BF-D2E2129255AF}"/>
              </a:ext>
            </a:extLst>
          </p:cNvPr>
          <p:cNvSpPr/>
          <p:nvPr/>
        </p:nvSpPr>
        <p:spPr>
          <a:xfrm>
            <a:off x="1365506" y="2853208"/>
            <a:ext cx="601662" cy="360362"/>
          </a:xfrm>
          <a:prstGeom prst="downArrow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724C31-DF0F-4D0C-9385-6DCB8CCB4FD6}"/>
              </a:ext>
            </a:extLst>
          </p:cNvPr>
          <p:cNvSpPr/>
          <p:nvPr/>
        </p:nvSpPr>
        <p:spPr>
          <a:xfrm>
            <a:off x="-2918" y="3235796"/>
            <a:ext cx="3455987" cy="1008063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5408F740-258C-4FF7-89E8-C0F8247AE86A}"/>
              </a:ext>
            </a:extLst>
          </p:cNvPr>
          <p:cNvSpPr/>
          <p:nvPr/>
        </p:nvSpPr>
        <p:spPr>
          <a:xfrm>
            <a:off x="1365506" y="4232746"/>
            <a:ext cx="601662" cy="360363"/>
          </a:xfrm>
          <a:prstGeom prst="downArrow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8F1846-D99F-4CAF-802A-756FC2EA409D}"/>
              </a:ext>
            </a:extLst>
          </p:cNvPr>
          <p:cNvSpPr/>
          <p:nvPr/>
        </p:nvSpPr>
        <p:spPr>
          <a:xfrm>
            <a:off x="-2918" y="4615333"/>
            <a:ext cx="3455987" cy="1008062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3ED038FE-04D0-4332-8FF3-DFBCFEBCCB41}"/>
              </a:ext>
            </a:extLst>
          </p:cNvPr>
          <p:cNvSpPr/>
          <p:nvPr/>
        </p:nvSpPr>
        <p:spPr>
          <a:xfrm>
            <a:off x="1365506" y="5612283"/>
            <a:ext cx="601662" cy="360362"/>
          </a:xfrm>
          <a:prstGeom prst="downArrow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8F963E6-AA96-41C4-8F7F-795BF4C5FACE}"/>
              </a:ext>
            </a:extLst>
          </p:cNvPr>
          <p:cNvSpPr/>
          <p:nvPr/>
        </p:nvSpPr>
        <p:spPr>
          <a:xfrm>
            <a:off x="-2918" y="5994871"/>
            <a:ext cx="3455987" cy="530225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7BE30C7-7873-43BB-BBC8-8CA4B655B2A6}"/>
              </a:ext>
            </a:extLst>
          </p:cNvPr>
          <p:cNvSpPr/>
          <p:nvPr/>
        </p:nvSpPr>
        <p:spPr>
          <a:xfrm>
            <a:off x="4007769" y="4623121"/>
            <a:ext cx="5544616" cy="200054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조사문제는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조사범위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 </a:t>
            </a:r>
          </a:p>
          <a:p>
            <a:pPr marL="1428750" lvl="2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디자인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기능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사용처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사용현황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행동</a:t>
            </a:r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조사배경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 </a:t>
            </a:r>
          </a:p>
          <a:p>
            <a:pPr marL="1428750" lvl="2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시장동향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문헌조사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전문가 의견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사례연구</a:t>
            </a:r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이론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 </a:t>
            </a:r>
          </a:p>
          <a:p>
            <a:pPr marL="1428750" lvl="2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만족도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구입행동 등 변수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가설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5C76DF0-6CE9-469B-AE78-4873EFB30038}"/>
              </a:ext>
            </a:extLst>
          </p:cNvPr>
          <p:cNvSpPr/>
          <p:nvPr/>
        </p:nvSpPr>
        <p:spPr>
          <a:xfrm>
            <a:off x="200" y="476251"/>
            <a:ext cx="3455987" cy="1008063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아래쪽 화살표 8">
            <a:extLst>
              <a:ext uri="{FF2B5EF4-FFF2-40B4-BE49-F238E27FC236}">
                <a16:creationId xmlns:a16="http://schemas.microsoft.com/office/drawing/2014/main" id="{F3999045-2477-4E4A-A3FB-F456B72408E8}"/>
              </a:ext>
            </a:extLst>
          </p:cNvPr>
          <p:cNvSpPr/>
          <p:nvPr/>
        </p:nvSpPr>
        <p:spPr>
          <a:xfrm>
            <a:off x="1367037" y="1473201"/>
            <a:ext cx="601663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27EB8CE-3E4E-4BDC-91A1-50150CCA55F0}"/>
              </a:ext>
            </a:extLst>
          </p:cNvPr>
          <p:cNvSpPr/>
          <p:nvPr/>
        </p:nvSpPr>
        <p:spPr>
          <a:xfrm>
            <a:off x="200" y="1855788"/>
            <a:ext cx="3455987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수립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아래쪽 화살표 10">
            <a:extLst>
              <a:ext uri="{FF2B5EF4-FFF2-40B4-BE49-F238E27FC236}">
                <a16:creationId xmlns:a16="http://schemas.microsoft.com/office/drawing/2014/main" id="{961B1AE0-E491-466A-ACE6-680A4B1D5CD8}"/>
              </a:ext>
            </a:extLst>
          </p:cNvPr>
          <p:cNvSpPr/>
          <p:nvPr/>
        </p:nvSpPr>
        <p:spPr>
          <a:xfrm>
            <a:off x="1367037" y="2852738"/>
            <a:ext cx="601663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DD4462-9C14-43E9-85CD-902D2088E090}"/>
              </a:ext>
            </a:extLst>
          </p:cNvPr>
          <p:cNvSpPr/>
          <p:nvPr/>
        </p:nvSpPr>
        <p:spPr>
          <a:xfrm>
            <a:off x="200" y="3235326"/>
            <a:ext cx="3455987" cy="1008063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아래쪽 화살표 12">
            <a:extLst>
              <a:ext uri="{FF2B5EF4-FFF2-40B4-BE49-F238E27FC236}">
                <a16:creationId xmlns:a16="http://schemas.microsoft.com/office/drawing/2014/main" id="{32403F71-57E9-453C-A29B-FAAA8AB03CA7}"/>
              </a:ext>
            </a:extLst>
          </p:cNvPr>
          <p:cNvSpPr/>
          <p:nvPr/>
        </p:nvSpPr>
        <p:spPr>
          <a:xfrm>
            <a:off x="1367037" y="4232276"/>
            <a:ext cx="601663" cy="360363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EF982C-2AC7-4937-82E7-F12A9C16A79F}"/>
              </a:ext>
            </a:extLst>
          </p:cNvPr>
          <p:cNvSpPr/>
          <p:nvPr/>
        </p:nvSpPr>
        <p:spPr>
          <a:xfrm>
            <a:off x="200" y="4614863"/>
            <a:ext cx="3455987" cy="1008062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아래쪽 화살표 14">
            <a:extLst>
              <a:ext uri="{FF2B5EF4-FFF2-40B4-BE49-F238E27FC236}">
                <a16:creationId xmlns:a16="http://schemas.microsoft.com/office/drawing/2014/main" id="{427AFBF1-A8CD-490C-AC11-708BDF519897}"/>
              </a:ext>
            </a:extLst>
          </p:cNvPr>
          <p:cNvSpPr/>
          <p:nvPr/>
        </p:nvSpPr>
        <p:spPr>
          <a:xfrm>
            <a:off x="1367037" y="5611813"/>
            <a:ext cx="601663" cy="360362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AF9EAB2-ADB8-4ECF-A585-14925256839D}"/>
              </a:ext>
            </a:extLst>
          </p:cNvPr>
          <p:cNvSpPr/>
          <p:nvPr/>
        </p:nvSpPr>
        <p:spPr>
          <a:xfrm>
            <a:off x="200" y="5994401"/>
            <a:ext cx="3455987" cy="530225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3E9F876-7441-40E3-ADC7-33B3F443BE2A}"/>
              </a:ext>
            </a:extLst>
          </p:cNvPr>
          <p:cNvSpPr/>
          <p:nvPr/>
        </p:nvSpPr>
        <p:spPr>
          <a:xfrm>
            <a:off x="4151784" y="1268414"/>
            <a:ext cx="7704855" cy="5184775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목표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시간과 비용절약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효율성제고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과제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문제의 종합적인 검토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조사범위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내용에 대한 명확한 규정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조사방법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프레임설정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조사대상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수집절차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분석기법의 결정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예산편성</a:t>
            </a:r>
            <a:r>
              <a:rPr kumimoji="1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일정작성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조사설계의 평가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신뢰성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타당성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일반화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177FF817-01C4-450C-8ECA-955F92BC655B}"/>
              </a:ext>
            </a:extLst>
          </p:cNvPr>
          <p:cNvSpPr/>
          <p:nvPr/>
        </p:nvSpPr>
        <p:spPr>
          <a:xfrm>
            <a:off x="4080495" y="404813"/>
            <a:ext cx="4103687" cy="6477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 수립 예</a:t>
            </a: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436DC94F-DC20-4635-902E-9E253A377F75}"/>
              </a:ext>
            </a:extLst>
          </p:cNvPr>
          <p:cNvSpPr/>
          <p:nvPr/>
        </p:nvSpPr>
        <p:spPr>
          <a:xfrm>
            <a:off x="5375895" y="1341438"/>
            <a:ext cx="6408737" cy="1871662"/>
          </a:xfrm>
          <a:prstGeom prst="roundRect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노트패드 시장의 변화방향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소비자욕구의 변화에 대한 예측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브랜드들의 소비자 만족도와 문제점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신제품이 가져야 할 속성 및 특성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향후 마케팅전략개발에 활용할 브랜드 특성개발</a:t>
            </a: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60E1E0DB-5668-4784-A1C7-3B5C5B9FC9FB}"/>
              </a:ext>
            </a:extLst>
          </p:cNvPr>
          <p:cNvSpPr/>
          <p:nvPr/>
        </p:nvSpPr>
        <p:spPr>
          <a:xfrm>
            <a:off x="4080494" y="1700213"/>
            <a:ext cx="1727200" cy="576262"/>
          </a:xfrm>
          <a:prstGeom prst="roundRect">
            <a:avLst/>
          </a:prstGeom>
          <a:solidFill>
            <a:srgbClr val="CC6600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조사목적</a:t>
            </a:r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80033EAD-9B8B-48DA-A27C-C631C7BF308B}"/>
              </a:ext>
            </a:extLst>
          </p:cNvPr>
          <p:cNvSpPr/>
          <p:nvPr/>
        </p:nvSpPr>
        <p:spPr>
          <a:xfrm>
            <a:off x="5375895" y="3402013"/>
            <a:ext cx="6408737" cy="1611312"/>
          </a:xfrm>
          <a:prstGeom prst="roundRect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FGI (20-30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대학생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및 직장인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사전 실시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인터넷 온라인 설문조사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표본선정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노트패드 동호회에 가입되어 있는 회원대상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(50%)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일반인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(50%)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A63165C5-7BE7-4E0B-8B3E-71E197870A09}"/>
              </a:ext>
            </a:extLst>
          </p:cNvPr>
          <p:cNvSpPr/>
          <p:nvPr/>
        </p:nvSpPr>
        <p:spPr>
          <a:xfrm>
            <a:off x="4080495" y="3716338"/>
            <a:ext cx="1800225" cy="576262"/>
          </a:xfrm>
          <a:prstGeom prst="roundRect">
            <a:avLst/>
          </a:prstGeom>
          <a:solidFill>
            <a:srgbClr val="CC6600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자료수집방법</a:t>
            </a: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D6B5C856-E2F7-473F-AE65-EDEFDC23CE1D}"/>
              </a:ext>
            </a:extLst>
          </p:cNvPr>
          <p:cNvSpPr/>
          <p:nvPr/>
        </p:nvSpPr>
        <p:spPr>
          <a:xfrm>
            <a:off x="5375895" y="5184775"/>
            <a:ext cx="6408737" cy="1123950"/>
          </a:xfrm>
          <a:prstGeom prst="roundRect">
            <a:avLst/>
          </a:prstGeom>
          <a:solidFill>
            <a:schemeClr val="tx2">
              <a:lumMod val="50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~11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예산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0432A7AD-1891-4463-B90A-B21394074AE6}"/>
              </a:ext>
            </a:extLst>
          </p:cNvPr>
          <p:cNvSpPr/>
          <p:nvPr/>
        </p:nvSpPr>
        <p:spPr>
          <a:xfrm>
            <a:off x="4080494" y="5373688"/>
            <a:ext cx="1727200" cy="576262"/>
          </a:xfrm>
          <a:prstGeom prst="roundRect">
            <a:avLst/>
          </a:prstGeom>
          <a:solidFill>
            <a:srgbClr val="CC6600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일정 및 예산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822C40B-3125-4411-AFD7-CB7F8F05B27E}"/>
              </a:ext>
            </a:extLst>
          </p:cNvPr>
          <p:cNvSpPr/>
          <p:nvPr/>
        </p:nvSpPr>
        <p:spPr>
          <a:xfrm>
            <a:off x="200" y="476251"/>
            <a:ext cx="3455987" cy="1008063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아래쪽 화살표 8">
            <a:extLst>
              <a:ext uri="{FF2B5EF4-FFF2-40B4-BE49-F238E27FC236}">
                <a16:creationId xmlns:a16="http://schemas.microsoft.com/office/drawing/2014/main" id="{25E13227-319F-4E8C-AA5C-EFA26BAE94F0}"/>
              </a:ext>
            </a:extLst>
          </p:cNvPr>
          <p:cNvSpPr/>
          <p:nvPr/>
        </p:nvSpPr>
        <p:spPr>
          <a:xfrm>
            <a:off x="1367037" y="1473201"/>
            <a:ext cx="601663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B8352AC-7200-4EC6-9779-44B971F03E28}"/>
              </a:ext>
            </a:extLst>
          </p:cNvPr>
          <p:cNvSpPr/>
          <p:nvPr/>
        </p:nvSpPr>
        <p:spPr>
          <a:xfrm>
            <a:off x="200" y="1855788"/>
            <a:ext cx="3455987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수립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아래쪽 화살표 10">
            <a:extLst>
              <a:ext uri="{FF2B5EF4-FFF2-40B4-BE49-F238E27FC236}">
                <a16:creationId xmlns:a16="http://schemas.microsoft.com/office/drawing/2014/main" id="{5FBEAB2C-B738-4724-A4E1-812374DF7763}"/>
              </a:ext>
            </a:extLst>
          </p:cNvPr>
          <p:cNvSpPr/>
          <p:nvPr/>
        </p:nvSpPr>
        <p:spPr>
          <a:xfrm>
            <a:off x="1367037" y="2852738"/>
            <a:ext cx="601663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B9F97C1-A706-49D4-B594-D7B1FB7CAEF0}"/>
              </a:ext>
            </a:extLst>
          </p:cNvPr>
          <p:cNvSpPr/>
          <p:nvPr/>
        </p:nvSpPr>
        <p:spPr>
          <a:xfrm>
            <a:off x="200" y="3235326"/>
            <a:ext cx="3455987" cy="1008063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아래쪽 화살표 12">
            <a:extLst>
              <a:ext uri="{FF2B5EF4-FFF2-40B4-BE49-F238E27FC236}">
                <a16:creationId xmlns:a16="http://schemas.microsoft.com/office/drawing/2014/main" id="{06623BE0-8CF2-45AB-9182-0E5C94E4EAC2}"/>
              </a:ext>
            </a:extLst>
          </p:cNvPr>
          <p:cNvSpPr/>
          <p:nvPr/>
        </p:nvSpPr>
        <p:spPr>
          <a:xfrm>
            <a:off x="1367037" y="4232276"/>
            <a:ext cx="601663" cy="360363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5AFF30-248A-414C-BB5B-87D6024A1DCB}"/>
              </a:ext>
            </a:extLst>
          </p:cNvPr>
          <p:cNvSpPr/>
          <p:nvPr/>
        </p:nvSpPr>
        <p:spPr>
          <a:xfrm>
            <a:off x="200" y="4614863"/>
            <a:ext cx="3455987" cy="1008062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아래쪽 화살표 14">
            <a:extLst>
              <a:ext uri="{FF2B5EF4-FFF2-40B4-BE49-F238E27FC236}">
                <a16:creationId xmlns:a16="http://schemas.microsoft.com/office/drawing/2014/main" id="{5EA5DEF2-EB34-4456-9B91-03595E54D1BE}"/>
              </a:ext>
            </a:extLst>
          </p:cNvPr>
          <p:cNvSpPr/>
          <p:nvPr/>
        </p:nvSpPr>
        <p:spPr>
          <a:xfrm>
            <a:off x="1367037" y="5611813"/>
            <a:ext cx="601663" cy="360362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980DFDE-288E-46A9-BD28-01BB9E680E8F}"/>
              </a:ext>
            </a:extLst>
          </p:cNvPr>
          <p:cNvSpPr/>
          <p:nvPr/>
        </p:nvSpPr>
        <p:spPr>
          <a:xfrm>
            <a:off x="200" y="5994401"/>
            <a:ext cx="3455987" cy="530225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32656"/>
            <a:ext cx="8064574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132D7FD-D05D-4AFF-9125-6DC335C135AF}"/>
              </a:ext>
            </a:extLst>
          </p:cNvPr>
          <p:cNvSpPr/>
          <p:nvPr/>
        </p:nvSpPr>
        <p:spPr>
          <a:xfrm>
            <a:off x="200" y="476251"/>
            <a:ext cx="3455987" cy="1008063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8">
            <a:extLst>
              <a:ext uri="{FF2B5EF4-FFF2-40B4-BE49-F238E27FC236}">
                <a16:creationId xmlns:a16="http://schemas.microsoft.com/office/drawing/2014/main" id="{597939FD-B5D6-4210-A4B9-CDA9A92479D3}"/>
              </a:ext>
            </a:extLst>
          </p:cNvPr>
          <p:cNvSpPr/>
          <p:nvPr/>
        </p:nvSpPr>
        <p:spPr>
          <a:xfrm>
            <a:off x="1367037" y="1473201"/>
            <a:ext cx="601663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7E7A78C-018B-4F9C-AAA8-5CA94284E451}"/>
              </a:ext>
            </a:extLst>
          </p:cNvPr>
          <p:cNvSpPr/>
          <p:nvPr/>
        </p:nvSpPr>
        <p:spPr>
          <a:xfrm>
            <a:off x="200" y="1855788"/>
            <a:ext cx="3455987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수립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10">
            <a:extLst>
              <a:ext uri="{FF2B5EF4-FFF2-40B4-BE49-F238E27FC236}">
                <a16:creationId xmlns:a16="http://schemas.microsoft.com/office/drawing/2014/main" id="{E8DC8ADC-761B-47BF-B7D1-C526787CED02}"/>
              </a:ext>
            </a:extLst>
          </p:cNvPr>
          <p:cNvSpPr/>
          <p:nvPr/>
        </p:nvSpPr>
        <p:spPr>
          <a:xfrm>
            <a:off x="1367037" y="2852738"/>
            <a:ext cx="601663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6F8F174-1B2B-4645-A8A3-0181952DB999}"/>
              </a:ext>
            </a:extLst>
          </p:cNvPr>
          <p:cNvSpPr/>
          <p:nvPr/>
        </p:nvSpPr>
        <p:spPr>
          <a:xfrm>
            <a:off x="200" y="3235326"/>
            <a:ext cx="3455987" cy="1008063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12">
            <a:extLst>
              <a:ext uri="{FF2B5EF4-FFF2-40B4-BE49-F238E27FC236}">
                <a16:creationId xmlns:a16="http://schemas.microsoft.com/office/drawing/2014/main" id="{0701C863-8C86-4B33-99AF-C5CFCD42BDBF}"/>
              </a:ext>
            </a:extLst>
          </p:cNvPr>
          <p:cNvSpPr/>
          <p:nvPr/>
        </p:nvSpPr>
        <p:spPr>
          <a:xfrm>
            <a:off x="1367037" y="4232276"/>
            <a:ext cx="601663" cy="360363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96DC840-6C71-4F04-BB67-E1AF41970BE2}"/>
              </a:ext>
            </a:extLst>
          </p:cNvPr>
          <p:cNvSpPr/>
          <p:nvPr/>
        </p:nvSpPr>
        <p:spPr>
          <a:xfrm>
            <a:off x="200" y="4614863"/>
            <a:ext cx="3455987" cy="1008062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4">
            <a:extLst>
              <a:ext uri="{FF2B5EF4-FFF2-40B4-BE49-F238E27FC236}">
                <a16:creationId xmlns:a16="http://schemas.microsoft.com/office/drawing/2014/main" id="{29D11DBE-A240-4224-AC22-0D3E8F8A864B}"/>
              </a:ext>
            </a:extLst>
          </p:cNvPr>
          <p:cNvSpPr/>
          <p:nvPr/>
        </p:nvSpPr>
        <p:spPr>
          <a:xfrm>
            <a:off x="1367037" y="5611813"/>
            <a:ext cx="601663" cy="360362"/>
          </a:xfrm>
          <a:prstGeom prst="downArrow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E20965-0073-46C3-9C1B-A79C6DEA4FE8}"/>
              </a:ext>
            </a:extLst>
          </p:cNvPr>
          <p:cNvSpPr/>
          <p:nvPr/>
        </p:nvSpPr>
        <p:spPr>
          <a:xfrm>
            <a:off x="200" y="5994401"/>
            <a:ext cx="3455987" cy="530225"/>
          </a:xfrm>
          <a:prstGeom prst="rect">
            <a:avLst/>
          </a:prstGeom>
          <a:solidFill>
            <a:srgbClr val="2F5597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0E214AF-ADE4-417D-AFD8-164C067145FC}"/>
              </a:ext>
            </a:extLst>
          </p:cNvPr>
          <p:cNvSpPr/>
          <p:nvPr/>
        </p:nvSpPr>
        <p:spPr>
          <a:xfrm>
            <a:off x="-17185" y="476251"/>
            <a:ext cx="3457575" cy="10080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692ED79C-ACFA-44BB-BE1E-61D626D20E6E}"/>
              </a:ext>
            </a:extLst>
          </p:cNvPr>
          <p:cNvSpPr/>
          <p:nvPr/>
        </p:nvSpPr>
        <p:spPr>
          <a:xfrm>
            <a:off x="1351240" y="1473201"/>
            <a:ext cx="601663" cy="36036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C3C95A-81EC-445D-BD58-8A87E9CECE67}"/>
              </a:ext>
            </a:extLst>
          </p:cNvPr>
          <p:cNvSpPr/>
          <p:nvPr/>
        </p:nvSpPr>
        <p:spPr>
          <a:xfrm>
            <a:off x="-17185" y="1855788"/>
            <a:ext cx="3457575" cy="100806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D09C1BBF-9147-46FD-8E6C-EF9FD087F1D3}"/>
              </a:ext>
            </a:extLst>
          </p:cNvPr>
          <p:cNvSpPr/>
          <p:nvPr/>
        </p:nvSpPr>
        <p:spPr>
          <a:xfrm>
            <a:off x="1351240" y="2852738"/>
            <a:ext cx="601663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68D12-3B89-4419-8FE7-7EA74B36BF57}"/>
              </a:ext>
            </a:extLst>
          </p:cNvPr>
          <p:cNvSpPr/>
          <p:nvPr/>
        </p:nvSpPr>
        <p:spPr>
          <a:xfrm>
            <a:off x="-17185" y="323532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자료의 수집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E82EA95C-3EA7-442C-8E18-215D840309FB}"/>
              </a:ext>
            </a:extLst>
          </p:cNvPr>
          <p:cNvSpPr/>
          <p:nvPr/>
        </p:nvSpPr>
        <p:spPr>
          <a:xfrm>
            <a:off x="1351240" y="4232276"/>
            <a:ext cx="601663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0F4B40B-65E3-48C5-B887-BE998BDF3B53}"/>
              </a:ext>
            </a:extLst>
          </p:cNvPr>
          <p:cNvSpPr/>
          <p:nvPr/>
        </p:nvSpPr>
        <p:spPr>
          <a:xfrm>
            <a:off x="-17185" y="4614863"/>
            <a:ext cx="3457575" cy="100806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7C2FB329-D0C3-487C-82D3-053877B31925}"/>
              </a:ext>
            </a:extLst>
          </p:cNvPr>
          <p:cNvSpPr/>
          <p:nvPr/>
        </p:nvSpPr>
        <p:spPr>
          <a:xfrm>
            <a:off x="1351240" y="5611813"/>
            <a:ext cx="601663" cy="360362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DB0BBCB-1078-451C-B4D4-F60BCC976E74}"/>
              </a:ext>
            </a:extLst>
          </p:cNvPr>
          <p:cNvSpPr/>
          <p:nvPr/>
        </p:nvSpPr>
        <p:spPr>
          <a:xfrm>
            <a:off x="-17185" y="5994401"/>
            <a:ext cx="3457575" cy="53022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A7D7F5-1A98-4142-85DF-BDDEA121559E}"/>
              </a:ext>
            </a:extLst>
          </p:cNvPr>
          <p:cNvSpPr/>
          <p:nvPr/>
        </p:nvSpPr>
        <p:spPr>
          <a:xfrm>
            <a:off x="4079776" y="476251"/>
            <a:ext cx="6912768" cy="327782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자료수집방법의 결정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직접조사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전화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면접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우편 등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간접조사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관찰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흔적조사 등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설문지의 작성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조사대상자의 선정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전수조사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집단전체를 조사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표본조사</a:t>
            </a:r>
            <a:r>
              <a:rPr kumimoji="1"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 </a:t>
            </a:r>
            <a:r>
              <a:rPr kumimoji="1"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확률표본추출법</a:t>
            </a: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및 </a:t>
            </a:r>
            <a:r>
              <a:rPr kumimoji="1"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비확률표본추출법</a:t>
            </a:r>
            <a:endParaRPr kumimoji="1"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kumimoji="1"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실사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B0088D-9C3D-45F8-B5DE-7819CB9FD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776" y="3754071"/>
            <a:ext cx="7560517" cy="285693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800" dirty="0">
                <a:solidFill>
                  <a:srgbClr val="43382D"/>
                </a:solidFill>
                <a:latin typeface="+mn-ea"/>
              </a:rPr>
              <a:t>설문지 작성 및 검토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30</a:t>
            </a:r>
            <a:r>
              <a:rPr lang="ko-KR" altLang="en-US" sz="1600" dirty="0" err="1">
                <a:solidFill>
                  <a:srgbClr val="43382D"/>
                </a:solidFill>
                <a:latin typeface="+mn-ea"/>
              </a:rPr>
              <a:t>여개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 문항으로 현 노트패드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만족도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사용패턴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만족도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개선방향 등</a:t>
            </a:r>
            <a:endParaRPr lang="en-US" altLang="ko-KR" sz="1600" dirty="0">
              <a:solidFill>
                <a:srgbClr val="43382D"/>
              </a:solidFill>
              <a:latin typeface="+mn-ea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배터리 수명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가격만족도 등 문항 추가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800" dirty="0">
                <a:solidFill>
                  <a:srgbClr val="43382D"/>
                </a:solidFill>
                <a:latin typeface="+mn-ea"/>
              </a:rPr>
              <a:t>표본추출방법 상의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수도권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, 5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개 광역시에서 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500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명 </a:t>
            </a:r>
            <a:r>
              <a:rPr lang="ko-KR" altLang="en-US" sz="1600" u="sng" dirty="0">
                <a:solidFill>
                  <a:srgbClr val="43382D"/>
                </a:solidFill>
                <a:latin typeface="+mn-ea"/>
              </a:rPr>
              <a:t>면접조사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할당표본추출방법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남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: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여 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20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대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:30</a:t>
            </a: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대</a:t>
            </a:r>
            <a:r>
              <a:rPr lang="en-US" altLang="ko-KR" sz="1600" dirty="0">
                <a:solidFill>
                  <a:srgbClr val="43382D"/>
                </a:solidFill>
                <a:latin typeface="+mn-ea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800" dirty="0" err="1">
                <a:solidFill>
                  <a:srgbClr val="43382D"/>
                </a:solidFill>
                <a:latin typeface="+mn-ea"/>
              </a:rPr>
              <a:t>면접원</a:t>
            </a:r>
            <a:r>
              <a:rPr lang="en-US" altLang="ko-KR" sz="1800" dirty="0">
                <a:solidFill>
                  <a:srgbClr val="43382D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rgbClr val="43382D"/>
                </a:solidFill>
                <a:latin typeface="+mn-ea"/>
              </a:rPr>
              <a:t>조사원</a:t>
            </a:r>
            <a:r>
              <a:rPr lang="en-US" altLang="ko-KR" sz="1800" dirty="0">
                <a:solidFill>
                  <a:srgbClr val="43382D"/>
                </a:solidFill>
                <a:latin typeface="+mn-ea"/>
              </a:rPr>
              <a:t>) 10</a:t>
            </a:r>
            <a:r>
              <a:rPr lang="ko-KR" altLang="en-US" sz="1800" dirty="0">
                <a:solidFill>
                  <a:srgbClr val="43382D"/>
                </a:solidFill>
                <a:latin typeface="+mn-ea"/>
              </a:rPr>
              <a:t>명 선발 및 교육 </a:t>
            </a:r>
          </a:p>
          <a:p>
            <a:pPr lvl="1">
              <a:lnSpc>
                <a:spcPct val="120000"/>
              </a:lnSpc>
              <a:defRPr/>
            </a:pPr>
            <a:r>
              <a:rPr lang="ko-KR" altLang="en-US" sz="1400" dirty="0">
                <a:solidFill>
                  <a:srgbClr val="43382D"/>
                </a:solidFill>
                <a:latin typeface="+mn-ea"/>
              </a:rPr>
              <a:t>조사원에게 모의 설문 조사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600" dirty="0">
                <a:solidFill>
                  <a:srgbClr val="43382D"/>
                </a:solidFill>
                <a:latin typeface="+mn-ea"/>
              </a:rPr>
              <a:t>타당성 및 신뢰성 검증작업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1800" dirty="0">
                <a:solidFill>
                  <a:srgbClr val="43382D"/>
                </a:solidFill>
                <a:latin typeface="+mn-ea"/>
              </a:rPr>
              <a:t>조사원에게 표본 할당 및 실사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913</Words>
  <Application>Microsoft Office PowerPoint</Application>
  <PresentationFormat>와이드스크린</PresentationFormat>
  <Paragraphs>215</Paragraphs>
  <Slides>12</Slides>
  <Notes>5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맑은 고딕</vt:lpstr>
      <vt:lpstr>휴먼모음T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참고&gt; 문제의 유형</vt:lpstr>
      <vt:lpstr>조사문제의 규정 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마케팅조사의 절차</dc:title>
  <dc:creator>이 기 훈</dc:creator>
  <cp:lastModifiedBy>Admin</cp:lastModifiedBy>
  <cp:revision>101</cp:revision>
  <dcterms:created xsi:type="dcterms:W3CDTF">2000-09-03T03:24:27Z</dcterms:created>
  <dcterms:modified xsi:type="dcterms:W3CDTF">2024-09-20T04:48:35Z</dcterms:modified>
</cp:coreProperties>
</file>