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81" r:id="rId2"/>
    <p:sldId id="297" r:id="rId3"/>
    <p:sldId id="283" r:id="rId4"/>
    <p:sldId id="284" r:id="rId5"/>
    <p:sldId id="285" r:id="rId6"/>
    <p:sldId id="286" r:id="rId7"/>
    <p:sldId id="287" r:id="rId8"/>
    <p:sldId id="293" r:id="rId9"/>
    <p:sldId id="289" r:id="rId10"/>
    <p:sldId id="290" r:id="rId11"/>
    <p:sldId id="299" r:id="rId12"/>
    <p:sldId id="280" r:id="rId13"/>
    <p:sldId id="28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92" r:id="rId24"/>
    <p:sldId id="309" r:id="rId25"/>
    <p:sldId id="294" r:id="rId26"/>
    <p:sldId id="295" r:id="rId27"/>
    <p:sldId id="296" r:id="rId28"/>
    <p:sldId id="310" r:id="rId29"/>
    <p:sldId id="298" r:id="rId30"/>
    <p:sldId id="291" r:id="rId31"/>
    <p:sldId id="31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312"/>
    <a:srgbClr val="CDCAC1"/>
    <a:srgbClr val="7F7F7F"/>
    <a:srgbClr val="000910"/>
    <a:srgbClr val="020304"/>
    <a:srgbClr val="E89C4B"/>
    <a:srgbClr val="149FBE"/>
    <a:srgbClr val="2096B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8" autoAdjust="0"/>
    <p:restoredTop sz="94604" autoAdjust="0"/>
  </p:normalViewPr>
  <p:slideViewPr>
    <p:cSldViewPr>
      <p:cViewPr varScale="1">
        <p:scale>
          <a:sx n="113" d="100"/>
          <a:sy n="113" d="100"/>
        </p:scale>
        <p:origin x="51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FCDA7-43AE-4C8A-98AB-1458A92D0FE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636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4D172-5FB9-4667-B2D8-207BFC38253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57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DA033-764F-4484-9060-A788DE0FA25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053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ECA71-4D69-4190-8C50-3F9026C3BF3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879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3C63-5973-497B-9C00-1BF3EAB0BB0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86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1CE89-DA5C-465F-A3C9-19D958F6143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79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83DE-9115-41CB-B3E1-991BA701B6B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27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FD576-9B7A-4802-BEDB-BF67EF13806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555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9C9BF-5837-46F4-9463-C5AEC9B09C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8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A1A-4656-46B2-B728-C95E6C65F33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9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35CAC-D151-4AEB-88A2-FE54A1340CA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135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C16A29-A4E1-4642-B812-775C3BE9902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60C68DD9-CAFF-40F1-8DF4-D652E0105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2206625"/>
            <a:ext cx="6973887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9BFEF5A4-1A68-4EEB-8AF0-A82BAEA7F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76250"/>
            <a:ext cx="12192000" cy="1656606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tabLst>
                <a:tab pos="11390313" algn="l"/>
                <a:tab pos="12018963" algn="l"/>
              </a:tabLst>
              <a:defRPr/>
            </a:pPr>
            <a:r>
              <a:rPr lang="en-US" altLang="ko-KR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 조사계획서</a:t>
            </a:r>
            <a:endParaRPr lang="ko-KR" altLang="en-US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825472-FC12-412F-A92C-7C2CE2D2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404813"/>
            <a:ext cx="6391275" cy="831850"/>
          </a:xfrm>
        </p:spPr>
        <p:txBody>
          <a:bodyPr/>
          <a:lstStyle/>
          <a:p>
            <a:pPr eaLnBrk="1" hangingPunct="1"/>
            <a:r>
              <a:rPr lang="en-US" altLang="ko-KR" b="1">
                <a:solidFill>
                  <a:schemeClr val="bg1"/>
                </a:solidFill>
              </a:rPr>
              <a:t> 6. </a:t>
            </a:r>
            <a:r>
              <a:rPr lang="ko-KR" altLang="en-US" b="1">
                <a:solidFill>
                  <a:schemeClr val="bg1"/>
                </a:solidFill>
              </a:rPr>
              <a:t>예산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B116904-4406-4B2A-B475-CD1538067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628775"/>
            <a:ext cx="7886700" cy="45481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인건비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책임연구원 </a:t>
            </a:r>
            <a:r>
              <a:rPr lang="en-US" altLang="ko-KR" sz="2400" dirty="0">
                <a:solidFill>
                  <a:schemeClr val="bg1"/>
                </a:solidFill>
              </a:rPr>
              <a:t>: 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본인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보조연구원 </a:t>
            </a:r>
            <a:r>
              <a:rPr lang="en-US" altLang="ko-KR" sz="2400" dirty="0">
                <a:solidFill>
                  <a:schemeClr val="bg1"/>
                </a:solidFill>
              </a:rPr>
              <a:t>: 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본인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조사원 </a:t>
            </a:r>
            <a:r>
              <a:rPr lang="en-US" altLang="ko-KR" sz="2400" dirty="0">
                <a:solidFill>
                  <a:schemeClr val="bg1"/>
                </a:solidFill>
              </a:rPr>
              <a:t>: 6000</a:t>
            </a:r>
            <a:r>
              <a:rPr lang="ko-KR" altLang="en-US" sz="2400" dirty="0">
                <a:solidFill>
                  <a:schemeClr val="bg1"/>
                </a:solidFill>
              </a:rPr>
              <a:t>원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식대 </a:t>
            </a:r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ko-KR" altLang="en-US" sz="2400" dirty="0">
                <a:solidFill>
                  <a:schemeClr val="bg1"/>
                </a:solidFill>
              </a:rPr>
              <a:t>회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조사비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 err="1">
                <a:solidFill>
                  <a:schemeClr val="bg1"/>
                </a:solidFill>
              </a:rPr>
              <a:t>문헌비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>
                <a:solidFill>
                  <a:schemeClr val="bg1"/>
                </a:solidFill>
              </a:rPr>
              <a:t>: 0</a:t>
            </a:r>
            <a:r>
              <a:rPr lang="ko-KR" altLang="en-US" sz="2400" dirty="0">
                <a:solidFill>
                  <a:schemeClr val="bg1"/>
                </a:solidFill>
              </a:rPr>
              <a:t>원 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인터넷 및 도서관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</a:rPr>
              <a:t>FGI </a:t>
            </a:r>
            <a:r>
              <a:rPr lang="ko-KR" altLang="en-US" sz="2400" dirty="0">
                <a:solidFill>
                  <a:schemeClr val="bg1"/>
                </a:solidFill>
              </a:rPr>
              <a:t>인터뷰 </a:t>
            </a:r>
            <a:r>
              <a:rPr lang="en-US" altLang="ko-KR" sz="2400" dirty="0">
                <a:solidFill>
                  <a:schemeClr val="bg1"/>
                </a:solidFill>
              </a:rPr>
              <a:t>: 15,000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(5</a:t>
            </a:r>
            <a:r>
              <a:rPr lang="ko-KR" altLang="en-US" sz="2400" dirty="0">
                <a:solidFill>
                  <a:schemeClr val="bg1"/>
                </a:solidFill>
              </a:rPr>
              <a:t>인 식대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인쇄비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보고서 </a:t>
            </a:r>
            <a:r>
              <a:rPr lang="en-US" altLang="ko-KR" sz="2400" dirty="0">
                <a:solidFill>
                  <a:schemeClr val="bg1"/>
                </a:solidFill>
              </a:rPr>
              <a:t>: 2,000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칼라프린트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기타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예비비 </a:t>
            </a:r>
            <a:r>
              <a:rPr lang="en-US" altLang="ko-KR" sz="2400" dirty="0">
                <a:solidFill>
                  <a:schemeClr val="bg1"/>
                </a:solidFill>
              </a:rPr>
              <a:t>: 10,000</a:t>
            </a:r>
            <a:r>
              <a:rPr lang="ko-KR" altLang="en-US" sz="2400" dirty="0">
                <a:solidFill>
                  <a:schemeClr val="bg1"/>
                </a:solidFill>
              </a:rPr>
              <a:t>원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합계 </a:t>
            </a:r>
            <a:r>
              <a:rPr lang="en-US" altLang="ko-KR" sz="2800" dirty="0">
                <a:solidFill>
                  <a:schemeClr val="bg1"/>
                </a:solidFill>
              </a:rPr>
              <a:t>: 33,000</a:t>
            </a:r>
            <a:r>
              <a:rPr lang="ko-KR" altLang="en-US" sz="2800" dirty="0">
                <a:solidFill>
                  <a:schemeClr val="bg1"/>
                </a:solidFill>
              </a:rPr>
              <a:t>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9E6AACB1-6AA5-4708-94C3-80A0F6DC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65114"/>
            <a:ext cx="287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ko-KR" altLang="en-US" sz="1600" b="1">
                <a:latin typeface="+mn-ea"/>
                <a:ea typeface="+mn-ea"/>
              </a:rPr>
              <a:t>마케팅조사 계획서의 예</a:t>
            </a:r>
            <a:endParaRPr lang="en-US" altLang="ko-KR" sz="1600" b="1">
              <a:latin typeface="+mn-ea"/>
              <a:ea typeface="+mn-ea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5F1EC76-A55C-4329-B965-F8D9C167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C007A82D-A260-418C-9B3B-669D32F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810013"/>
            <a:ext cx="81438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D98C5E0-6D5E-40B5-A998-179636D4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02CBDEFD-1407-4DEB-90DE-9285196B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32656"/>
            <a:ext cx="994525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45AD80D-E6BF-4889-B95B-06244771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A0801CD-F2BF-4AF7-AB04-D993EE84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04664"/>
            <a:ext cx="9345414" cy="61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57CDB1-D7F6-44FE-AFAE-C07C9B5C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7ECBC61-3E72-44EA-A7EB-FA6AEEF1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41820"/>
            <a:ext cx="9695308" cy="59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8E236E-E311-476F-BDC0-33BCAC03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C616BFD-6814-4065-BB4E-264CB785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514350"/>
            <a:ext cx="9514549" cy="58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3E23BF-5EE9-4417-B502-7AEC0061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697D1E1D-2481-463E-B1C2-163FB866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52932"/>
            <a:ext cx="9820100" cy="60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FCD658B-1665-4BC0-BC97-999BD31CF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2FD06D23-0141-453F-8480-F12AD431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19112"/>
            <a:ext cx="9570726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0DACE5E-18BE-422D-BF3F-188C2322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46FBAD3-A134-4095-97CD-BBA37711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68867"/>
            <a:ext cx="9938818" cy="61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8CAF54-EA3E-4B3B-8917-81B9F5D7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14C6EAD5-8BF6-46A3-AE44-146A1B93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04664"/>
            <a:ext cx="996489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>
            <a:extLst>
              <a:ext uri="{FF2B5EF4-FFF2-40B4-BE49-F238E27FC236}">
                <a16:creationId xmlns:a16="http://schemas.microsoft.com/office/drawing/2014/main" id="{0DF22CB7-EA28-4032-BD50-8BCEB934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r="8670"/>
          <a:stretch>
            <a:fillRect/>
          </a:stretch>
        </p:blipFill>
        <p:spPr bwMode="auto">
          <a:xfrm>
            <a:off x="1524000" y="0"/>
            <a:ext cx="360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3DAA247-E4D4-41F3-9C6E-68927AADAB99}"/>
              </a:ext>
            </a:extLst>
          </p:cNvPr>
          <p:cNvSpPr/>
          <p:nvPr/>
        </p:nvSpPr>
        <p:spPr>
          <a:xfrm>
            <a:off x="6383339" y="476251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아래쪽 화살표 5">
            <a:extLst>
              <a:ext uri="{FF2B5EF4-FFF2-40B4-BE49-F238E27FC236}">
                <a16:creationId xmlns:a16="http://schemas.microsoft.com/office/drawing/2014/main" id="{EFB31CAB-2C12-4C67-BE55-13754843830F}"/>
              </a:ext>
            </a:extLst>
          </p:cNvPr>
          <p:cNvSpPr/>
          <p:nvPr/>
        </p:nvSpPr>
        <p:spPr>
          <a:xfrm>
            <a:off x="7751763" y="147320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BEF040-A479-4E99-BF8B-A479177D438E}"/>
              </a:ext>
            </a:extLst>
          </p:cNvPr>
          <p:cNvSpPr/>
          <p:nvPr/>
        </p:nvSpPr>
        <p:spPr>
          <a:xfrm>
            <a:off x="6383339" y="1855788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아래쪽 화살표 7">
            <a:extLst>
              <a:ext uri="{FF2B5EF4-FFF2-40B4-BE49-F238E27FC236}">
                <a16:creationId xmlns:a16="http://schemas.microsoft.com/office/drawing/2014/main" id="{D40A7EB7-75C7-4F86-BBC1-72BEF1B7871E}"/>
              </a:ext>
            </a:extLst>
          </p:cNvPr>
          <p:cNvSpPr/>
          <p:nvPr/>
        </p:nvSpPr>
        <p:spPr>
          <a:xfrm>
            <a:off x="7751763" y="2852738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B8A255-9824-454F-B4CB-510A03C2AB38}"/>
              </a:ext>
            </a:extLst>
          </p:cNvPr>
          <p:cNvSpPr/>
          <p:nvPr/>
        </p:nvSpPr>
        <p:spPr>
          <a:xfrm>
            <a:off x="6383339" y="3235326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아래쪽 화살표 9">
            <a:extLst>
              <a:ext uri="{FF2B5EF4-FFF2-40B4-BE49-F238E27FC236}">
                <a16:creationId xmlns:a16="http://schemas.microsoft.com/office/drawing/2014/main" id="{03186B0A-4F92-41F0-BD9D-9A458EE00BF5}"/>
              </a:ext>
            </a:extLst>
          </p:cNvPr>
          <p:cNvSpPr/>
          <p:nvPr/>
        </p:nvSpPr>
        <p:spPr>
          <a:xfrm>
            <a:off x="7751763" y="4232276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91F8E7-8601-402E-80ED-3B8D0C3AEABA}"/>
              </a:ext>
            </a:extLst>
          </p:cNvPr>
          <p:cNvSpPr/>
          <p:nvPr/>
        </p:nvSpPr>
        <p:spPr>
          <a:xfrm>
            <a:off x="6383339" y="4614863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아래쪽 화살표 11">
            <a:extLst>
              <a:ext uri="{FF2B5EF4-FFF2-40B4-BE49-F238E27FC236}">
                <a16:creationId xmlns:a16="http://schemas.microsoft.com/office/drawing/2014/main" id="{025F4E56-2BC6-497C-842C-0237C761A68B}"/>
              </a:ext>
            </a:extLst>
          </p:cNvPr>
          <p:cNvSpPr/>
          <p:nvPr/>
        </p:nvSpPr>
        <p:spPr>
          <a:xfrm>
            <a:off x="7751763" y="5611813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DA48E2B-857A-4DAC-BBEC-1A9F9F995E23}"/>
              </a:ext>
            </a:extLst>
          </p:cNvPr>
          <p:cNvSpPr/>
          <p:nvPr/>
        </p:nvSpPr>
        <p:spPr>
          <a:xfrm>
            <a:off x="6383339" y="5994401"/>
            <a:ext cx="3457575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보고서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endParaRPr lang="en-US" altLang="ko-KR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91C1C81-EE2D-4722-9D17-0E7C58C7E459}"/>
              </a:ext>
            </a:extLst>
          </p:cNvPr>
          <p:cNvSpPr/>
          <p:nvPr/>
        </p:nvSpPr>
        <p:spPr>
          <a:xfrm rot="20250182">
            <a:off x="2619376" y="560388"/>
            <a:ext cx="4441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Research </a:t>
            </a:r>
          </a:p>
          <a:p>
            <a:pPr algn="ctr" eaLnBrk="1" hangingPunct="1">
              <a:defRPr/>
            </a:pPr>
            <a:r>
              <a:rPr lang="en-US" altLang="ko-KR" sz="3600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5D33CC0-7D23-41EA-B2FB-1C750B69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3E8A7FE3-10E5-4456-916D-7913E752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02121"/>
            <a:ext cx="9704106" cy="62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51AD91C-ABA0-493B-8110-5DE63B5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7358310-AA14-4F4A-86F4-AE1C82C0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72479"/>
            <a:ext cx="9622084" cy="611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6F50F5-5063-42C8-9896-CAD6B6EA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101F4A77-D4C4-4868-B069-1492A8FB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81211"/>
            <a:ext cx="9614839" cy="609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E6C144-95B9-4C82-8B11-B5A99ADF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DCA2CFA-B4DF-4437-B3C0-52A4EC4B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32296"/>
            <a:ext cx="9723348" cy="59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E5E75DA-3C31-417D-A241-428C9E65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B5D2E5B-6D55-4D54-8E1B-28C96741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76672"/>
            <a:ext cx="9588037" cy="606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F8F663C-F788-42EB-AA93-60EBED6D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4BE6775-3DB6-40C1-8019-916E94D4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88937"/>
            <a:ext cx="9885183" cy="60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D74A59-11D0-46D7-A49B-0745D8F6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59103D56-155A-4DF5-96B6-D981E6CF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78" y="488937"/>
            <a:ext cx="9521043" cy="58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0273CE6-E5BD-4E1F-A679-B298043A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4626B81-0BD5-4DFE-892D-CE43DF32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2912"/>
            <a:ext cx="9883986" cy="59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3F5BBD2-7967-400E-8CF3-A97584151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9" y="671514"/>
            <a:ext cx="1624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휴먼모음T" panose="02030504000101010101" pitchFamily="18" charset="-127"/>
              </a:defRPr>
            </a:lvl9pPr>
          </a:lstStyle>
          <a:p>
            <a:pPr eaLnBrk="1" hangingPunct="1"/>
            <a:r>
              <a:rPr kumimoji="1" lang="ko-KR" altLang="en-US" sz="1200" b="1">
                <a:solidFill>
                  <a:schemeClr val="bg1"/>
                </a:solidFill>
                <a:latin typeface="HY울릉도L" pitchFamily="18" charset="-127"/>
                <a:ea typeface="HY울릉도L" pitchFamily="18" charset="-127"/>
                <a:sym typeface="Wingdings" panose="05000000000000000000" pitchFamily="2" charset="2"/>
              </a:rPr>
              <a:t>마케팅조사 계획수립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EA44ACF-FDCB-458F-B334-B7787277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60648"/>
            <a:ext cx="9865096" cy="624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9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내용 개체 틀 3">
            <a:extLst>
              <a:ext uri="{FF2B5EF4-FFF2-40B4-BE49-F238E27FC236}">
                <a16:creationId xmlns:a16="http://schemas.microsoft.com/office/drawing/2014/main" id="{3DAC7951-B8C2-4F05-98B4-030B61961B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8" y="908051"/>
            <a:ext cx="3905250" cy="47926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3C0B1D-1F9E-4B46-AA07-0DC62573E3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12192000" cy="801688"/>
          </a:xfrm>
          <a:solidFill>
            <a:srgbClr val="7F7F7F">
              <a:alpha val="50196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마케팅조사계획서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576C05-D5A9-4AAB-8900-6C8774C9F3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8136" y="3933825"/>
            <a:ext cx="8952360" cy="719138"/>
          </a:xfrm>
          <a:solidFill>
            <a:srgbClr val="7F7F7F">
              <a:alpha val="50980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키워드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조사목적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조사내용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조사방법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분석방법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일정 및 예산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92FE31-ED00-4D65-BF77-F0D160FC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80"/>
            <a:ext cx="10515600" cy="759619"/>
          </a:xfrm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</a:rPr>
              <a:t>리포트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중간고사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142E688-234C-444E-901D-0E2B09E8F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4784"/>
            <a:ext cx="10515600" cy="469217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조사계획서 작성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조사배경 및 목적 </a:t>
            </a:r>
            <a:r>
              <a:rPr lang="en-US" altLang="ko-KR" dirty="0">
                <a:solidFill>
                  <a:schemeClr val="bg1"/>
                </a:solidFill>
              </a:rPr>
              <a:t>(3-4p)</a:t>
            </a:r>
          </a:p>
          <a:p>
            <a:pPr lvl="2">
              <a:lnSpc>
                <a:spcPct val="10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금번 조사할 제품 서비스에 대한 상황분석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lvl="3">
              <a:lnSpc>
                <a:spcPct val="10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자사분석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시장분석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ko-KR" altLang="en-US" sz="1400" dirty="0">
                <a:solidFill>
                  <a:schemeClr val="bg1"/>
                </a:solidFill>
              </a:rPr>
              <a:t>경쟁사분석 등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조사내용 </a:t>
            </a:r>
            <a:r>
              <a:rPr lang="en-US" altLang="ko-KR" dirty="0">
                <a:solidFill>
                  <a:schemeClr val="bg1"/>
                </a:solidFill>
              </a:rPr>
              <a:t>(2p)</a:t>
            </a:r>
          </a:p>
          <a:p>
            <a:pPr lvl="2">
              <a:lnSpc>
                <a:spcPct val="120000"/>
              </a:lnSpc>
            </a:pPr>
            <a:r>
              <a:rPr lang="ko-KR" altLang="en-US" dirty="0" err="1">
                <a:solidFill>
                  <a:schemeClr val="bg1"/>
                </a:solidFill>
              </a:rPr>
              <a:t>설문조사할</a:t>
            </a:r>
            <a:r>
              <a:rPr lang="ko-KR" altLang="en-US" dirty="0">
                <a:solidFill>
                  <a:schemeClr val="bg1"/>
                </a:solidFill>
              </a:rPr>
              <a:t> 대상과 조사내용</a:t>
            </a:r>
            <a:endParaRPr lang="en-US" altLang="ko-KR" dirty="0">
              <a:solidFill>
                <a:schemeClr val="bg1"/>
              </a:solidFill>
            </a:endParaRPr>
          </a:p>
          <a:p>
            <a:pPr lvl="3">
              <a:lnSpc>
                <a:spcPct val="12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소비형태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경쟁상황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선택이유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만족도 등</a:t>
            </a:r>
            <a:endParaRPr lang="en-US" altLang="ko-KR" dirty="0">
              <a:solidFill>
                <a:schemeClr val="bg1"/>
              </a:solidFill>
            </a:endParaRPr>
          </a:p>
          <a:p>
            <a:pPr lvl="3">
              <a:lnSpc>
                <a:spcPct val="12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인구통계학적 내용</a:t>
            </a:r>
            <a:endParaRPr lang="en-US" altLang="ko-KR" dirty="0">
              <a:solidFill>
                <a:schemeClr val="bg1"/>
              </a:solidFill>
            </a:endParaRPr>
          </a:p>
          <a:p>
            <a:pPr lvl="2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</a:rPr>
              <a:t>기업의 요구사항 및 </a:t>
            </a:r>
            <a:r>
              <a:rPr lang="ko-KR" altLang="en-US" sz="2000" dirty="0" err="1">
                <a:solidFill>
                  <a:schemeClr val="bg1"/>
                </a:solidFill>
              </a:rPr>
              <a:t>궁금점</a:t>
            </a:r>
            <a:endParaRPr lang="en-US" altLang="ko-KR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조사방법 및 절차 </a:t>
            </a:r>
            <a:r>
              <a:rPr lang="en-US" altLang="ko-KR" dirty="0">
                <a:solidFill>
                  <a:schemeClr val="bg1"/>
                </a:solidFill>
              </a:rPr>
              <a:t>(1p)</a:t>
            </a:r>
            <a:endParaRPr lang="ko-KR" altLang="en-US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조사결과 활용방안 </a:t>
            </a:r>
            <a:r>
              <a:rPr lang="en-US" altLang="ko-KR" dirty="0">
                <a:solidFill>
                  <a:schemeClr val="bg1"/>
                </a:solidFill>
              </a:rPr>
              <a:t>(2p)</a:t>
            </a:r>
          </a:p>
          <a:p>
            <a:pPr lvl="2">
              <a:lnSpc>
                <a:spcPct val="120000"/>
              </a:lnSpc>
            </a:pPr>
            <a:r>
              <a:rPr lang="ko-KR" altLang="en-US" dirty="0">
                <a:solidFill>
                  <a:schemeClr val="bg1"/>
                </a:solidFill>
              </a:rPr>
              <a:t>조사문제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해결방안</a:t>
            </a:r>
            <a:r>
              <a:rPr lang="en-US" altLang="ko-KR" dirty="0">
                <a:solidFill>
                  <a:schemeClr val="bg1"/>
                </a:solidFill>
              </a:rPr>
              <a:t>, STP, </a:t>
            </a:r>
            <a:r>
              <a:rPr lang="ko-KR" altLang="en-US" dirty="0" err="1">
                <a:solidFill>
                  <a:schemeClr val="bg1"/>
                </a:solidFill>
              </a:rPr>
              <a:t>할용방안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등</a:t>
            </a:r>
            <a:r>
              <a:rPr lang="en-US" altLang="ko-KR" dirty="0">
                <a:solidFill>
                  <a:schemeClr val="bg1"/>
                </a:solidFill>
              </a:rPr>
              <a:t>                                                                                                         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조사일정 및 비용 </a:t>
            </a:r>
            <a:r>
              <a:rPr lang="en-US" altLang="ko-KR" dirty="0">
                <a:solidFill>
                  <a:schemeClr val="bg1"/>
                </a:solidFill>
              </a:rPr>
              <a:t>(1p)</a:t>
            </a:r>
            <a:endParaRPr lang="ko-KR" altLang="en-US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dirty="0">
                <a:solidFill>
                  <a:schemeClr val="bg1"/>
                </a:solidFill>
              </a:rPr>
              <a:t>프로젝트 수행조직 </a:t>
            </a:r>
            <a:r>
              <a:rPr lang="en-US" altLang="ko-KR" dirty="0">
                <a:solidFill>
                  <a:schemeClr val="bg1"/>
                </a:solidFill>
              </a:rPr>
              <a:t>(1p)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5FC94D-3348-4F9E-B4D8-F187A803D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48" y="404664"/>
            <a:ext cx="5838099" cy="6336704"/>
          </a:xfrm>
        </p:spPr>
        <p:txBody>
          <a:bodyPr>
            <a:normAutofit/>
          </a:bodyPr>
          <a:lstStyle/>
          <a:p>
            <a:r>
              <a:rPr lang="en-US" altLang="ko-KR" sz="1050" dirty="0"/>
              <a:t>### 6. **</a:t>
            </a:r>
            <a:r>
              <a:rPr lang="ko-KR" altLang="en-US" sz="1050" dirty="0"/>
              <a:t>설문 구성 </a:t>
            </a:r>
            <a:r>
              <a:rPr lang="en-US" altLang="ko-KR" sz="1050" dirty="0"/>
              <a:t>(Survey Design)**</a:t>
            </a:r>
          </a:p>
          <a:p>
            <a:r>
              <a:rPr lang="en-US" altLang="ko-KR" sz="1050" dirty="0"/>
              <a:t>    - </a:t>
            </a:r>
            <a:r>
              <a:rPr lang="ko-KR" altLang="en-US" sz="1050" dirty="0"/>
              <a:t>설문지 주요 항목 및 질문 예시 </a:t>
            </a:r>
            <a:r>
              <a:rPr lang="en-US" altLang="ko-KR" sz="1050" dirty="0"/>
              <a:t>(</a:t>
            </a:r>
            <a:r>
              <a:rPr lang="ko-KR" altLang="en-US" sz="1050" dirty="0"/>
              <a:t>서비스 만족도</a:t>
            </a:r>
            <a:r>
              <a:rPr lang="en-US" altLang="ko-KR" sz="1050" dirty="0"/>
              <a:t>, </a:t>
            </a:r>
            <a:r>
              <a:rPr lang="ko-KR" altLang="en-US" sz="1050" dirty="0"/>
              <a:t>월 구독료</a:t>
            </a:r>
            <a:r>
              <a:rPr lang="en-US" altLang="ko-KR" sz="1050" dirty="0"/>
              <a:t>, </a:t>
            </a:r>
            <a:r>
              <a:rPr lang="ko-KR" altLang="en-US" sz="1050" dirty="0"/>
              <a:t>콘텐츠 선호도</a:t>
            </a:r>
            <a:r>
              <a:rPr lang="en-US" altLang="ko-KR" sz="1050" dirty="0"/>
              <a:t>, </a:t>
            </a:r>
            <a:r>
              <a:rPr lang="ko-KR" altLang="en-US" sz="1050" dirty="0"/>
              <a:t>서비스 개선 요청 등</a:t>
            </a:r>
            <a:r>
              <a:rPr lang="en-US" altLang="ko-KR" sz="1050" dirty="0"/>
              <a:t>).</a:t>
            </a:r>
          </a:p>
          <a:p>
            <a:r>
              <a:rPr lang="en-US" altLang="ko-KR" sz="1050" dirty="0"/>
              <a:t>     - </a:t>
            </a:r>
            <a:r>
              <a:rPr lang="ko-KR" altLang="en-US" sz="1050" dirty="0"/>
              <a:t>질문 유형 </a:t>
            </a:r>
            <a:r>
              <a:rPr lang="en-US" altLang="ko-KR" sz="1050" dirty="0"/>
              <a:t>(</a:t>
            </a:r>
            <a:r>
              <a:rPr lang="ko-KR" altLang="en-US" sz="1050" dirty="0"/>
              <a:t>예</a:t>
            </a:r>
            <a:r>
              <a:rPr lang="en-US" altLang="ko-KR" sz="1050" dirty="0"/>
              <a:t>: </a:t>
            </a:r>
            <a:r>
              <a:rPr lang="ko-KR" altLang="en-US" sz="1050" dirty="0"/>
              <a:t>다항 선택</a:t>
            </a:r>
            <a:r>
              <a:rPr lang="en-US" altLang="ko-KR" sz="1050" dirty="0"/>
              <a:t>, </a:t>
            </a:r>
            <a:r>
              <a:rPr lang="ko-KR" altLang="en-US" sz="1050" dirty="0"/>
              <a:t>서술형</a:t>
            </a:r>
            <a:r>
              <a:rPr lang="en-US" altLang="ko-KR" sz="1050" dirty="0"/>
              <a:t>).</a:t>
            </a:r>
          </a:p>
          <a:p>
            <a:r>
              <a:rPr lang="en-US" altLang="ko-KR" sz="1050" dirty="0"/>
              <a:t>   - **</a:t>
            </a:r>
            <a:r>
              <a:rPr lang="ko-KR" altLang="en-US" sz="1050" dirty="0"/>
              <a:t>목적**</a:t>
            </a:r>
            <a:r>
              <a:rPr lang="en-US" altLang="ko-KR" sz="1050" dirty="0"/>
              <a:t>: </a:t>
            </a:r>
            <a:r>
              <a:rPr lang="ko-KR" altLang="en-US" sz="1050" dirty="0"/>
              <a:t>설문 조사의 구체적 구성 및 질문이 무엇인지 설명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### 7. **</a:t>
            </a:r>
            <a:r>
              <a:rPr lang="ko-KR" altLang="en-US" sz="1050" dirty="0"/>
              <a:t>자료 분석 계획 </a:t>
            </a:r>
            <a:r>
              <a:rPr lang="en-US" altLang="ko-KR" sz="1050" dirty="0"/>
              <a:t>(Data Analysis Plan)**</a:t>
            </a:r>
          </a:p>
          <a:p>
            <a:r>
              <a:rPr lang="en-US" altLang="ko-KR" sz="1050" dirty="0"/>
              <a:t>    - </a:t>
            </a:r>
            <a:r>
              <a:rPr lang="ko-KR" altLang="en-US" sz="1050" dirty="0"/>
              <a:t>수집된 데이터를 분석할 방식 </a:t>
            </a:r>
            <a:r>
              <a:rPr lang="en-US" altLang="ko-KR" sz="1050" dirty="0"/>
              <a:t>(</a:t>
            </a:r>
            <a:r>
              <a:rPr lang="ko-KR" altLang="en-US" sz="1050" dirty="0"/>
              <a:t>정량적</a:t>
            </a:r>
            <a:r>
              <a:rPr lang="en-US" altLang="ko-KR" sz="1050" dirty="0"/>
              <a:t>/</a:t>
            </a:r>
            <a:r>
              <a:rPr lang="ko-KR" altLang="en-US" sz="1050" dirty="0"/>
              <a:t>정성적 분석</a:t>
            </a:r>
            <a:r>
              <a:rPr lang="en-US" altLang="ko-KR" sz="1050" dirty="0"/>
              <a:t>).</a:t>
            </a:r>
          </a:p>
          <a:p>
            <a:r>
              <a:rPr lang="en-US" altLang="ko-KR" sz="1050" dirty="0"/>
              <a:t>     - </a:t>
            </a:r>
            <a:r>
              <a:rPr lang="ko-KR" altLang="en-US" sz="1050" dirty="0"/>
              <a:t>주요 분석 항목</a:t>
            </a:r>
            <a:r>
              <a:rPr lang="en-US" altLang="ko-KR" sz="1050" dirty="0"/>
              <a:t>: </a:t>
            </a:r>
            <a:r>
              <a:rPr lang="ko-KR" altLang="en-US" sz="1050" dirty="0"/>
              <a:t>예를 들어</a:t>
            </a:r>
            <a:r>
              <a:rPr lang="en-US" altLang="ko-KR" sz="1050" dirty="0"/>
              <a:t>, </a:t>
            </a:r>
            <a:r>
              <a:rPr lang="ko-KR" altLang="en-US" sz="1050" dirty="0"/>
              <a:t>시장 세분화</a:t>
            </a:r>
            <a:r>
              <a:rPr lang="en-US" altLang="ko-KR" sz="1050" dirty="0"/>
              <a:t>, </a:t>
            </a:r>
            <a:r>
              <a:rPr lang="ko-KR" altLang="en-US" sz="1050" dirty="0"/>
              <a:t>소비 패턴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   - **</a:t>
            </a:r>
            <a:r>
              <a:rPr lang="ko-KR" altLang="en-US" sz="1050" dirty="0"/>
              <a:t>목적**</a:t>
            </a:r>
            <a:r>
              <a:rPr lang="en-US" altLang="ko-KR" sz="1050" dirty="0"/>
              <a:t>: </a:t>
            </a:r>
            <a:r>
              <a:rPr lang="ko-KR" altLang="en-US" sz="1050" dirty="0"/>
              <a:t>데이터를 어떻게 처리하고 분석할 것인지 설명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### 8 **</a:t>
            </a:r>
            <a:r>
              <a:rPr lang="ko-KR" altLang="en-US" sz="1050" dirty="0"/>
              <a:t>예상 결과 및 활용 계획 </a:t>
            </a:r>
            <a:r>
              <a:rPr lang="en-US" altLang="ko-KR" sz="1050" dirty="0"/>
              <a:t>(Expected Outcomes &amp; Applications)**</a:t>
            </a:r>
          </a:p>
          <a:p>
            <a:r>
              <a:rPr lang="en-US" altLang="ko-KR" sz="1050" dirty="0"/>
              <a:t>    - </a:t>
            </a:r>
            <a:r>
              <a:rPr lang="ko-KR" altLang="en-US" sz="1050" dirty="0"/>
              <a:t>조사 결과로부터 얻을 수 있는 주요 인사이트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     - </a:t>
            </a:r>
            <a:r>
              <a:rPr lang="ko-KR" altLang="en-US" sz="1050" dirty="0"/>
              <a:t>결과 활용 방안</a:t>
            </a:r>
            <a:r>
              <a:rPr lang="en-US" altLang="ko-KR" sz="1050" dirty="0"/>
              <a:t>: </a:t>
            </a:r>
            <a:r>
              <a:rPr lang="ko-KR" altLang="en-US" sz="1050" dirty="0"/>
              <a:t>예를 들어</a:t>
            </a:r>
            <a:r>
              <a:rPr lang="en-US" altLang="ko-KR" sz="1050" dirty="0"/>
              <a:t>, </a:t>
            </a:r>
            <a:r>
              <a:rPr lang="ko-KR" altLang="en-US" sz="1050" dirty="0"/>
              <a:t>마케팅 전략</a:t>
            </a:r>
            <a:r>
              <a:rPr lang="en-US" altLang="ko-KR" sz="1050" dirty="0"/>
              <a:t>, </a:t>
            </a:r>
            <a:r>
              <a:rPr lang="ko-KR" altLang="en-US" sz="1050" dirty="0"/>
              <a:t>서비스 개선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   - **</a:t>
            </a:r>
            <a:r>
              <a:rPr lang="ko-KR" altLang="en-US" sz="1050" dirty="0"/>
              <a:t>목적**</a:t>
            </a:r>
            <a:r>
              <a:rPr lang="en-US" altLang="ko-KR" sz="1050" dirty="0"/>
              <a:t>: </a:t>
            </a:r>
            <a:r>
              <a:rPr lang="ko-KR" altLang="en-US" sz="1050" dirty="0"/>
              <a:t>조사 결과가 실제로 어떻게 활용될 수 있을지 설명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### 9 **</a:t>
            </a:r>
            <a:r>
              <a:rPr lang="ko-KR" altLang="en-US" sz="1050" dirty="0"/>
              <a:t>일정 및 예산 </a:t>
            </a:r>
            <a:r>
              <a:rPr lang="en-US" altLang="ko-KR" sz="1050" dirty="0"/>
              <a:t>(Timeline &amp; Budget)**</a:t>
            </a:r>
          </a:p>
          <a:p>
            <a:r>
              <a:rPr lang="en-US" altLang="ko-KR" sz="1050" dirty="0"/>
              <a:t>    - </a:t>
            </a:r>
            <a:r>
              <a:rPr lang="ko-KR" altLang="en-US" sz="1050" dirty="0"/>
              <a:t>프로젝트 단계별 일정 </a:t>
            </a:r>
            <a:r>
              <a:rPr lang="en-US" altLang="ko-KR" sz="1050" dirty="0"/>
              <a:t>(</a:t>
            </a:r>
            <a:r>
              <a:rPr lang="ko-KR" altLang="en-US" sz="1050" dirty="0"/>
              <a:t>조사 설계</a:t>
            </a:r>
            <a:r>
              <a:rPr lang="en-US" altLang="ko-KR" sz="1050" dirty="0"/>
              <a:t>, </a:t>
            </a:r>
            <a:r>
              <a:rPr lang="ko-KR" altLang="en-US" sz="1050" dirty="0"/>
              <a:t>자료 수집</a:t>
            </a:r>
            <a:r>
              <a:rPr lang="en-US" altLang="ko-KR" sz="1050" dirty="0"/>
              <a:t>, </a:t>
            </a:r>
            <a:r>
              <a:rPr lang="ko-KR" altLang="en-US" sz="1050" dirty="0"/>
              <a:t>분석</a:t>
            </a:r>
            <a:r>
              <a:rPr lang="en-US" altLang="ko-KR" sz="1050" dirty="0"/>
              <a:t>, </a:t>
            </a:r>
            <a:r>
              <a:rPr lang="ko-KR" altLang="en-US" sz="1050" dirty="0"/>
              <a:t>보고서 작성 등</a:t>
            </a:r>
            <a:r>
              <a:rPr lang="en-US" altLang="ko-KR" sz="1050" dirty="0"/>
              <a:t>).</a:t>
            </a:r>
          </a:p>
          <a:p>
            <a:r>
              <a:rPr lang="en-US" altLang="ko-KR" sz="1050" dirty="0"/>
              <a:t>     - </a:t>
            </a:r>
            <a:r>
              <a:rPr lang="ko-KR" altLang="en-US" sz="1050" dirty="0"/>
              <a:t>예상 비용 항목</a:t>
            </a:r>
            <a:r>
              <a:rPr lang="en-US" altLang="ko-KR" sz="1050" dirty="0"/>
              <a:t>: </a:t>
            </a:r>
            <a:r>
              <a:rPr lang="ko-KR" altLang="en-US" sz="1050" dirty="0"/>
              <a:t>설문조사 비용</a:t>
            </a:r>
            <a:r>
              <a:rPr lang="en-US" altLang="ko-KR" sz="1050" dirty="0"/>
              <a:t>, </a:t>
            </a:r>
            <a:r>
              <a:rPr lang="ko-KR" altLang="en-US" sz="1050" dirty="0"/>
              <a:t>데이터 분석 비용 등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   - **</a:t>
            </a:r>
            <a:r>
              <a:rPr lang="ko-KR" altLang="en-US" sz="1050" dirty="0"/>
              <a:t>목적**</a:t>
            </a:r>
            <a:r>
              <a:rPr lang="en-US" altLang="ko-KR" sz="1050" dirty="0"/>
              <a:t>: </a:t>
            </a:r>
            <a:r>
              <a:rPr lang="ko-KR" altLang="en-US" sz="1050" dirty="0"/>
              <a:t>조사의 시간과 자원 계획을 명확히 제시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### 10. **</a:t>
            </a:r>
            <a:r>
              <a:rPr lang="ko-KR" altLang="en-US" sz="1050" dirty="0"/>
              <a:t>결론 및 다음 단계 </a:t>
            </a:r>
            <a:r>
              <a:rPr lang="en-US" altLang="ko-KR" sz="1050" dirty="0"/>
              <a:t>(Conclusion &amp; Next Steps)**</a:t>
            </a:r>
          </a:p>
          <a:p>
            <a:r>
              <a:rPr lang="en-US" altLang="ko-KR" sz="1050" dirty="0"/>
              <a:t>    - </a:t>
            </a:r>
            <a:r>
              <a:rPr lang="ko-KR" altLang="en-US" sz="1050" dirty="0"/>
              <a:t>프로젝트 요약 및 기대 효과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     - </a:t>
            </a:r>
            <a:r>
              <a:rPr lang="ko-KR" altLang="en-US" sz="1050" dirty="0"/>
              <a:t>다음 단계</a:t>
            </a:r>
            <a:r>
              <a:rPr lang="en-US" altLang="ko-KR" sz="1050" dirty="0"/>
              <a:t>: </a:t>
            </a:r>
            <a:r>
              <a:rPr lang="ko-KR" altLang="en-US" sz="1050" dirty="0"/>
              <a:t>조사 결과를 바탕으로 실행해야 할 마케팅 활동 제시</a:t>
            </a:r>
            <a:r>
              <a:rPr lang="en-US" altLang="ko-KR" sz="1050" dirty="0"/>
              <a:t>.</a:t>
            </a:r>
          </a:p>
          <a:p>
            <a:r>
              <a:rPr lang="en-US" altLang="ko-KR" sz="1050" dirty="0"/>
              <a:t>   - **</a:t>
            </a:r>
            <a:r>
              <a:rPr lang="ko-KR" altLang="en-US" sz="1050" dirty="0"/>
              <a:t>목적**</a:t>
            </a:r>
            <a:r>
              <a:rPr lang="en-US" altLang="ko-KR" sz="1050" dirty="0"/>
              <a:t>: </a:t>
            </a:r>
            <a:r>
              <a:rPr lang="ko-KR" altLang="en-US" sz="1050" dirty="0"/>
              <a:t>조사를 마무리하고</a:t>
            </a:r>
            <a:r>
              <a:rPr lang="en-US" altLang="ko-KR" sz="1050" dirty="0"/>
              <a:t>, </a:t>
            </a:r>
            <a:r>
              <a:rPr lang="ko-KR" altLang="en-US" sz="1050" dirty="0"/>
              <a:t>향후 계획을 제시</a:t>
            </a:r>
            <a:r>
              <a:rPr lang="en-US" altLang="ko-KR" sz="1050" dirty="0"/>
              <a:t>.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93DBB1F-676C-427A-9D13-E1B093793C3D}"/>
              </a:ext>
            </a:extLst>
          </p:cNvPr>
          <p:cNvSpPr txBox="1">
            <a:spLocks/>
          </p:cNvSpPr>
          <p:nvPr/>
        </p:nvSpPr>
        <p:spPr>
          <a:xfrm>
            <a:off x="407368" y="116632"/>
            <a:ext cx="5472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dirty="0"/>
              <a:t>예</a:t>
            </a:r>
            <a:r>
              <a:rPr lang="en-US" altLang="ko-KR" sz="1000" dirty="0"/>
              <a:t>&gt; OTT </a:t>
            </a:r>
            <a:r>
              <a:rPr lang="ko-KR" altLang="en-US" sz="1000" dirty="0"/>
              <a:t>소비자조사 계획서</a:t>
            </a:r>
            <a:endParaRPr lang="en-US" altLang="ko-KR" sz="1000" dirty="0"/>
          </a:p>
          <a:p>
            <a:r>
              <a:rPr lang="en-US" altLang="ko-KR" sz="1000" dirty="0"/>
              <a:t>### 1. **Title Slide**</a:t>
            </a:r>
          </a:p>
          <a:p>
            <a:r>
              <a:rPr lang="en-US" altLang="ko-KR" sz="1000" dirty="0"/>
              <a:t>    - </a:t>
            </a:r>
            <a:r>
              <a:rPr lang="ko-KR" altLang="en-US" sz="1000" dirty="0"/>
              <a:t>프로젝트 제목 </a:t>
            </a:r>
            <a:r>
              <a:rPr lang="en-US" altLang="ko-KR" sz="1000" dirty="0"/>
              <a:t>(</a:t>
            </a:r>
            <a:r>
              <a:rPr lang="ko-KR" altLang="en-US" sz="1000" dirty="0"/>
              <a:t>예</a:t>
            </a:r>
            <a:r>
              <a:rPr lang="en-US" altLang="ko-KR" sz="1000" dirty="0"/>
              <a:t>: "OTT </a:t>
            </a:r>
            <a:r>
              <a:rPr lang="ko-KR" altLang="en-US" sz="1000" dirty="0"/>
              <a:t>서비스 소비자 조사 계획</a:t>
            </a:r>
            <a:r>
              <a:rPr lang="en-US" altLang="ko-KR" sz="1000" dirty="0"/>
              <a:t>")</a:t>
            </a:r>
          </a:p>
          <a:p>
            <a:r>
              <a:rPr lang="en-US" altLang="ko-KR" sz="1000" dirty="0"/>
              <a:t>     - </a:t>
            </a:r>
            <a:r>
              <a:rPr lang="ko-KR" altLang="en-US" sz="1000" dirty="0"/>
              <a:t>작성자 이름 및 소속</a:t>
            </a:r>
            <a:r>
              <a:rPr lang="en-US" altLang="ko-KR" sz="1000" dirty="0"/>
              <a:t>, </a:t>
            </a:r>
            <a:r>
              <a:rPr lang="ko-KR" altLang="en-US" sz="1000" dirty="0"/>
              <a:t>작성일</a:t>
            </a:r>
          </a:p>
          <a:p>
            <a:r>
              <a:rPr lang="ko-KR" altLang="en-US" sz="1000" dirty="0"/>
              <a:t>   </a:t>
            </a:r>
            <a:r>
              <a:rPr lang="en-US" altLang="ko-KR" sz="1000" dirty="0"/>
              <a:t>- **</a:t>
            </a:r>
            <a:r>
              <a:rPr lang="ko-KR" altLang="en-US" sz="1000" dirty="0"/>
              <a:t>목적**</a:t>
            </a:r>
            <a:r>
              <a:rPr lang="en-US" altLang="ko-KR" sz="1000" dirty="0"/>
              <a:t>: </a:t>
            </a:r>
            <a:r>
              <a:rPr lang="ko-KR" altLang="en-US" sz="1000" dirty="0"/>
              <a:t>프레젠테이션의 주제와 목적을 명확히 제시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### 2. **</a:t>
            </a:r>
            <a:r>
              <a:rPr lang="ko-KR" altLang="en-US" sz="1000" dirty="0"/>
              <a:t>목표 및 조사 목적 </a:t>
            </a:r>
            <a:r>
              <a:rPr lang="en-US" altLang="ko-KR" sz="1000" dirty="0"/>
              <a:t>(Objectives &amp; Research Goals)**</a:t>
            </a:r>
          </a:p>
          <a:p>
            <a:r>
              <a:rPr lang="en-US" altLang="ko-KR" sz="1000" dirty="0"/>
              <a:t>    - </a:t>
            </a:r>
            <a:r>
              <a:rPr lang="ko-KR" altLang="en-US" sz="1000" dirty="0"/>
              <a:t>조사 목표</a:t>
            </a:r>
            <a:r>
              <a:rPr lang="en-US" altLang="ko-KR" sz="1000" dirty="0"/>
              <a:t>: </a:t>
            </a:r>
            <a:r>
              <a:rPr lang="ko-KR" altLang="en-US" sz="1000" dirty="0"/>
              <a:t>예를 들어</a:t>
            </a:r>
            <a:r>
              <a:rPr lang="en-US" altLang="ko-KR" sz="1000" dirty="0"/>
              <a:t>, OTT </a:t>
            </a:r>
            <a:r>
              <a:rPr lang="ko-KR" altLang="en-US" sz="1000" dirty="0"/>
              <a:t>서비스 이용자들의 소비 행태 분석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  - </a:t>
            </a:r>
            <a:r>
              <a:rPr lang="ko-KR" altLang="en-US" sz="1000" dirty="0"/>
              <a:t>세부 목표</a:t>
            </a:r>
            <a:r>
              <a:rPr lang="en-US" altLang="ko-KR" sz="1000" dirty="0"/>
              <a:t>: </a:t>
            </a:r>
            <a:r>
              <a:rPr lang="ko-KR" altLang="en-US" sz="1000" dirty="0"/>
              <a:t>어떤 데이터를 얻고</a:t>
            </a:r>
            <a:r>
              <a:rPr lang="en-US" altLang="ko-KR" sz="1000" dirty="0"/>
              <a:t>, </a:t>
            </a:r>
            <a:r>
              <a:rPr lang="ko-KR" altLang="en-US" sz="1000" dirty="0"/>
              <a:t>어떤 인사이트를 도출할 것인지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- **</a:t>
            </a:r>
            <a:r>
              <a:rPr lang="ko-KR" altLang="en-US" sz="1000" dirty="0"/>
              <a:t>목적**</a:t>
            </a:r>
            <a:r>
              <a:rPr lang="en-US" altLang="ko-KR" sz="1000" dirty="0"/>
              <a:t>: </a:t>
            </a:r>
            <a:r>
              <a:rPr lang="ko-KR" altLang="en-US" sz="1000" dirty="0"/>
              <a:t>프로젝트의 명확한 목표를 설정하여 조사가 진행되는 방향을 제시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### 3. **</a:t>
            </a:r>
            <a:r>
              <a:rPr lang="ko-KR" altLang="en-US" sz="1000" dirty="0"/>
              <a:t>조사 배경 </a:t>
            </a:r>
            <a:r>
              <a:rPr lang="en-US" altLang="ko-KR" sz="1000" dirty="0"/>
              <a:t>(Background)**</a:t>
            </a:r>
          </a:p>
          <a:p>
            <a:r>
              <a:rPr lang="en-US" altLang="ko-KR" sz="1000" dirty="0"/>
              <a:t>   - OTT </a:t>
            </a:r>
            <a:r>
              <a:rPr lang="ko-KR" altLang="en-US" sz="1000" dirty="0"/>
              <a:t>시장의 성장 및 중요성</a:t>
            </a:r>
            <a:r>
              <a:rPr lang="en-US" altLang="ko-KR" sz="1000" dirty="0"/>
              <a:t>. </a:t>
            </a:r>
            <a:r>
              <a:rPr lang="ko-KR" altLang="en-US" sz="1000" dirty="0"/>
              <a:t>경쟁사분석 등</a:t>
            </a:r>
            <a:endParaRPr lang="en-US" altLang="ko-KR" sz="1000" dirty="0"/>
          </a:p>
          <a:p>
            <a:r>
              <a:rPr lang="en-US" altLang="ko-KR" sz="1000" dirty="0"/>
              <a:t>     - </a:t>
            </a:r>
            <a:r>
              <a:rPr lang="ko-KR" altLang="en-US" sz="1000" dirty="0"/>
              <a:t>주요 트렌드 </a:t>
            </a:r>
            <a:r>
              <a:rPr lang="en-US" altLang="ko-KR" sz="1000" dirty="0"/>
              <a:t>(OTT </a:t>
            </a:r>
            <a:r>
              <a:rPr lang="ko-KR" altLang="en-US" sz="1000" dirty="0"/>
              <a:t>서비스 이용 증가</a:t>
            </a:r>
            <a:r>
              <a:rPr lang="en-US" altLang="ko-KR" sz="1000" dirty="0"/>
              <a:t>, </a:t>
            </a:r>
            <a:r>
              <a:rPr lang="ko-KR" altLang="en-US" sz="1000" dirty="0"/>
              <a:t>스트리밍 서비스 경쟁 등</a:t>
            </a:r>
            <a:r>
              <a:rPr lang="en-US" altLang="ko-KR" sz="1000" dirty="0"/>
              <a:t>).</a:t>
            </a:r>
          </a:p>
          <a:p>
            <a:r>
              <a:rPr lang="en-US" altLang="ko-KR" sz="1000" dirty="0"/>
              <a:t>     - </a:t>
            </a:r>
            <a:r>
              <a:rPr lang="ko-KR" altLang="en-US" sz="1000" dirty="0"/>
              <a:t>관련 통계 자료 제공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- **</a:t>
            </a:r>
            <a:r>
              <a:rPr lang="ko-KR" altLang="en-US" sz="1000" dirty="0"/>
              <a:t>목적**</a:t>
            </a:r>
            <a:r>
              <a:rPr lang="en-US" altLang="ko-KR" sz="1000" dirty="0"/>
              <a:t>: </a:t>
            </a:r>
            <a:r>
              <a:rPr lang="ko-KR" altLang="en-US" sz="1000" dirty="0"/>
              <a:t>조사 필요성을 뒷받침하는 배경 설명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### 4. **</a:t>
            </a:r>
            <a:r>
              <a:rPr lang="ko-KR" altLang="en-US" sz="1000" dirty="0"/>
              <a:t>조사 문제 정의 </a:t>
            </a:r>
            <a:r>
              <a:rPr lang="en-US" altLang="ko-KR" sz="1000" dirty="0"/>
              <a:t>(Problem Definition)**</a:t>
            </a:r>
          </a:p>
          <a:p>
            <a:r>
              <a:rPr lang="en-US" altLang="ko-KR" sz="1000" dirty="0"/>
              <a:t>    - </a:t>
            </a:r>
            <a:r>
              <a:rPr lang="ko-KR" altLang="en-US" sz="1000" dirty="0"/>
              <a:t>소비자들이 </a:t>
            </a:r>
            <a:r>
              <a:rPr lang="en-US" altLang="ko-KR" sz="1000" dirty="0"/>
              <a:t>OTT </a:t>
            </a:r>
            <a:r>
              <a:rPr lang="ko-KR" altLang="en-US" sz="1000" dirty="0"/>
              <a:t>서비스 선택 시 고려하는 요인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  - </a:t>
            </a:r>
            <a:r>
              <a:rPr lang="ko-KR" altLang="en-US" sz="1000" dirty="0"/>
              <a:t>주요 경쟁 서비스 비교 분석 필요성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- **</a:t>
            </a:r>
            <a:r>
              <a:rPr lang="ko-KR" altLang="en-US" sz="1000" dirty="0"/>
              <a:t>목적**</a:t>
            </a:r>
            <a:r>
              <a:rPr lang="en-US" altLang="ko-KR" sz="1000" dirty="0"/>
              <a:t>: </a:t>
            </a:r>
            <a:r>
              <a:rPr lang="ko-KR" altLang="en-US" sz="1000" dirty="0"/>
              <a:t>구체적으로 어떤 문제를 조사할 것인지 정의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### 5. **</a:t>
            </a:r>
            <a:r>
              <a:rPr lang="ko-KR" altLang="en-US" sz="1000" dirty="0"/>
              <a:t>조사 방법론 </a:t>
            </a:r>
            <a:r>
              <a:rPr lang="en-US" altLang="ko-KR" sz="1000" dirty="0"/>
              <a:t>(Research Methodology)**</a:t>
            </a:r>
          </a:p>
          <a:p>
            <a:r>
              <a:rPr lang="en-US" altLang="ko-KR" sz="1000" dirty="0"/>
              <a:t>    - **</a:t>
            </a:r>
            <a:r>
              <a:rPr lang="ko-KR" altLang="en-US" sz="1000" dirty="0"/>
              <a:t>조사 대상**</a:t>
            </a:r>
            <a:r>
              <a:rPr lang="en-US" altLang="ko-KR" sz="1000" dirty="0"/>
              <a:t>: </a:t>
            </a:r>
            <a:r>
              <a:rPr lang="ko-KR" altLang="en-US" sz="1000" dirty="0"/>
              <a:t>인구 통계</a:t>
            </a:r>
            <a:r>
              <a:rPr lang="en-US" altLang="ko-KR" sz="1000" dirty="0"/>
              <a:t>, OTT </a:t>
            </a:r>
            <a:r>
              <a:rPr lang="ko-KR" altLang="en-US" sz="1000" dirty="0"/>
              <a:t>이용자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  - **</a:t>
            </a:r>
            <a:r>
              <a:rPr lang="ko-KR" altLang="en-US" sz="1000" dirty="0"/>
              <a:t>조사 방법**</a:t>
            </a:r>
            <a:r>
              <a:rPr lang="en-US" altLang="ko-KR" sz="1000" dirty="0"/>
              <a:t>: </a:t>
            </a:r>
            <a:r>
              <a:rPr lang="ko-KR" altLang="en-US" sz="1000" dirty="0"/>
              <a:t>설문조사</a:t>
            </a:r>
            <a:r>
              <a:rPr lang="en-US" altLang="ko-KR" sz="1000" dirty="0"/>
              <a:t>, </a:t>
            </a:r>
            <a:r>
              <a:rPr lang="ko-KR" altLang="en-US" sz="1000" dirty="0"/>
              <a:t>심층 인터뷰 등 </a:t>
            </a:r>
            <a:r>
              <a:rPr lang="en-US" altLang="ko-KR" sz="1000" dirty="0"/>
              <a:t>(</a:t>
            </a:r>
            <a:r>
              <a:rPr lang="ko-KR" altLang="en-US" sz="1000" dirty="0"/>
              <a:t>온라인</a:t>
            </a:r>
            <a:r>
              <a:rPr lang="en-US" altLang="ko-KR" sz="1000" dirty="0"/>
              <a:t>/</a:t>
            </a:r>
            <a:r>
              <a:rPr lang="ko-KR" altLang="en-US" sz="1000" dirty="0"/>
              <a:t>오프라인</a:t>
            </a:r>
            <a:r>
              <a:rPr lang="en-US" altLang="ko-KR" sz="1000" dirty="0"/>
              <a:t>, </a:t>
            </a:r>
            <a:r>
              <a:rPr lang="ko-KR" altLang="en-US" sz="1000" dirty="0"/>
              <a:t>질적</a:t>
            </a:r>
            <a:r>
              <a:rPr lang="en-US" altLang="ko-KR" sz="1000" dirty="0"/>
              <a:t>/</a:t>
            </a:r>
            <a:r>
              <a:rPr lang="ko-KR" altLang="en-US" sz="1000" dirty="0"/>
              <a:t>양적 조사</a:t>
            </a:r>
            <a:r>
              <a:rPr lang="en-US" altLang="ko-KR" sz="1000" dirty="0"/>
              <a:t>).</a:t>
            </a:r>
          </a:p>
          <a:p>
            <a:r>
              <a:rPr lang="en-US" altLang="ko-KR" sz="1000" dirty="0"/>
              <a:t>     - **</a:t>
            </a:r>
            <a:r>
              <a:rPr lang="ko-KR" altLang="en-US" sz="1000" dirty="0"/>
              <a:t>표본 크기**</a:t>
            </a:r>
            <a:r>
              <a:rPr lang="en-US" altLang="ko-KR" sz="1000" dirty="0"/>
              <a:t>: </a:t>
            </a:r>
            <a:r>
              <a:rPr lang="ko-KR" altLang="en-US" sz="1000" dirty="0"/>
              <a:t>표본 수 및 모집 방법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  - **</a:t>
            </a:r>
            <a:r>
              <a:rPr lang="ko-KR" altLang="en-US" sz="1000" dirty="0"/>
              <a:t>자료 수집 방법**</a:t>
            </a:r>
            <a:r>
              <a:rPr lang="en-US" altLang="ko-KR" sz="1000" dirty="0"/>
              <a:t>: </a:t>
            </a:r>
            <a:r>
              <a:rPr lang="ko-KR" altLang="en-US" sz="1000" dirty="0"/>
              <a:t>설문지</a:t>
            </a:r>
            <a:r>
              <a:rPr lang="en-US" altLang="ko-KR" sz="1000" dirty="0"/>
              <a:t>, </a:t>
            </a:r>
            <a:r>
              <a:rPr lang="ko-KR" altLang="en-US" sz="1000" dirty="0"/>
              <a:t>인터뷰 질문 예시 등</a:t>
            </a:r>
            <a:r>
              <a:rPr lang="en-US" altLang="ko-KR" sz="1000" dirty="0"/>
              <a:t>.</a:t>
            </a:r>
          </a:p>
          <a:p>
            <a:r>
              <a:rPr lang="en-US" altLang="ko-KR" sz="1000" dirty="0"/>
              <a:t>   - **</a:t>
            </a:r>
            <a:r>
              <a:rPr lang="ko-KR" altLang="en-US" sz="1000" dirty="0"/>
              <a:t>목적**</a:t>
            </a:r>
            <a:r>
              <a:rPr lang="en-US" altLang="ko-KR" sz="1000" dirty="0"/>
              <a:t>: </a:t>
            </a:r>
            <a:r>
              <a:rPr lang="ko-KR" altLang="en-US" sz="1000" dirty="0"/>
              <a:t>조사 수행 방식을 명확히 설명하여 신뢰성을 확보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07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00B0E96D-D715-40F6-86F8-1F830E31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4591422" cy="760413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</a:rPr>
              <a:t>조사계획서 양식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C094091-5A6A-422A-9563-48A9820EE0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1557339"/>
            <a:ext cx="8928794" cy="4823989"/>
          </a:xfrm>
          <a:solidFill>
            <a:srgbClr val="342312">
              <a:alpha val="60000"/>
            </a:srgbClr>
          </a:solidFill>
        </p:spPr>
        <p:txBody>
          <a:bodyPr>
            <a:normAutofit fontScale="92500" lnSpcReduction="20000"/>
          </a:bodyPr>
          <a:lstStyle/>
          <a:p>
            <a:pPr marL="571500" indent="-571500" eaLnBrk="1" hangingPunct="1"/>
            <a:r>
              <a:rPr lang="ko-KR" altLang="en-US" b="1" dirty="0" err="1">
                <a:solidFill>
                  <a:schemeClr val="bg1"/>
                </a:solidFill>
              </a:rPr>
              <a:t>조사명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571500" indent="-571500" eaLnBrk="1" hangingPunct="1">
              <a:lnSpc>
                <a:spcPct val="120000"/>
              </a:lnSpc>
            </a:pPr>
            <a:endParaRPr lang="ko-KR" altLang="en-US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buNone/>
            </a:pPr>
            <a:r>
              <a:rPr lang="ko-KR" altLang="en-US" b="1" dirty="0">
                <a:solidFill>
                  <a:schemeClr val="bg1"/>
                </a:solidFill>
              </a:rPr>
              <a:t>예</a:t>
            </a:r>
            <a:r>
              <a:rPr lang="en-US" altLang="ko-KR" b="1" dirty="0">
                <a:solidFill>
                  <a:schemeClr val="bg1"/>
                </a:solidFill>
              </a:rPr>
              <a:t>&gt; DSLR </a:t>
            </a:r>
            <a:r>
              <a:rPr lang="ko-KR" altLang="en-US" b="1" dirty="0">
                <a:solidFill>
                  <a:schemeClr val="bg1"/>
                </a:solidFill>
              </a:rPr>
              <a:t>카메라의 신제품 개발 전략수립을 위한 소비자 조사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buNone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buNone/>
            </a:pPr>
            <a:r>
              <a:rPr lang="ko-KR" altLang="en-US" b="1" dirty="0">
                <a:solidFill>
                  <a:schemeClr val="bg1"/>
                </a:solidFill>
              </a:rPr>
              <a:t> </a:t>
            </a:r>
          </a:p>
          <a:p>
            <a:pPr marL="571500" indent="-571500" eaLnBrk="1" hangingPunct="1"/>
            <a:r>
              <a:rPr lang="ko-KR" altLang="en-US" b="1" dirty="0">
                <a:solidFill>
                  <a:schemeClr val="bg1"/>
                </a:solidFill>
              </a:rPr>
              <a:t>목차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조사배경 및 목적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조사내용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조사방법 및 절차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조사결과 활용방안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조사일정 및 비용</a:t>
            </a:r>
          </a:p>
          <a:p>
            <a:pPr marL="839788" lvl="1" indent="-382588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프로젝트 수행조직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9DFBB21-FD9F-4EC0-AA7C-48A13234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404814"/>
            <a:ext cx="6391621" cy="687387"/>
          </a:xfrm>
        </p:spPr>
        <p:txBody>
          <a:bodyPr>
            <a:normAutofit fontScale="90000"/>
          </a:bodyPr>
          <a:lstStyle/>
          <a:p>
            <a:pPr marL="800100" indent="-800100" eaLnBrk="1" hangingPunct="1">
              <a:buFontTx/>
              <a:buAutoNum type="arabicPeriod"/>
            </a:pPr>
            <a:r>
              <a:rPr lang="ko-KR" altLang="en-US" b="1" dirty="0">
                <a:solidFill>
                  <a:schemeClr val="bg1"/>
                </a:solidFill>
              </a:rPr>
              <a:t>조사배경 및 목적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959926-49CD-49F0-BCA5-2245813B1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412874"/>
            <a:ext cx="9559974" cy="5112469"/>
          </a:xfrm>
          <a:solidFill>
            <a:srgbClr val="342312"/>
          </a:solidFill>
        </p:spPr>
        <p:txBody>
          <a:bodyPr rtlCol="0"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ko-KR" altLang="en-US" sz="2600" dirty="0">
                <a:solidFill>
                  <a:schemeClr val="bg1"/>
                </a:solidFill>
              </a:rPr>
              <a:t>조사목적</a:t>
            </a:r>
            <a:r>
              <a:rPr lang="en-US" altLang="ko-KR" sz="2600" dirty="0">
                <a:solidFill>
                  <a:schemeClr val="bg1"/>
                </a:solidFill>
              </a:rPr>
              <a:t>=</a:t>
            </a:r>
            <a:r>
              <a:rPr lang="ko-KR" altLang="en-US" sz="2600" dirty="0">
                <a:solidFill>
                  <a:schemeClr val="bg1"/>
                </a:solidFill>
              </a:rPr>
              <a:t>조사문제의 해결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조사 의뢰자에게 제공하기로 한 약속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ko-KR" sz="2200" dirty="0">
                <a:solidFill>
                  <a:schemeClr val="bg1"/>
                </a:solidFill>
              </a:rPr>
              <a:t>Problem</a:t>
            </a:r>
            <a:r>
              <a:rPr lang="ko-KR" altLang="en-US" sz="2200" dirty="0">
                <a:solidFill>
                  <a:schemeClr val="bg1"/>
                </a:solidFill>
              </a:rPr>
              <a:t>이 </a:t>
            </a:r>
            <a:r>
              <a:rPr lang="en-US" altLang="ko-KR" sz="2200" dirty="0">
                <a:solidFill>
                  <a:schemeClr val="bg1"/>
                </a:solidFill>
              </a:rPr>
              <a:t>Project</a:t>
            </a:r>
            <a:r>
              <a:rPr lang="ko-KR" altLang="en-US" sz="2200" dirty="0">
                <a:solidFill>
                  <a:schemeClr val="bg1"/>
                </a:solidFill>
              </a:rPr>
              <a:t>로</a:t>
            </a:r>
            <a:r>
              <a:rPr lang="en-US" altLang="ko-KR" sz="2200" dirty="0">
                <a:solidFill>
                  <a:schemeClr val="bg1"/>
                </a:solidFill>
              </a:rPr>
              <a:t>!!!</a:t>
            </a:r>
            <a:endParaRPr lang="ko-KR" altLang="en-US" sz="2200" dirty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ko-KR" altLang="en-US" sz="2600" dirty="0">
                <a:solidFill>
                  <a:schemeClr val="bg1"/>
                </a:solidFill>
              </a:rPr>
              <a:t>조사배경 및 목적에 포함될 사항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조사배경</a:t>
            </a:r>
            <a:r>
              <a:rPr lang="en-US" altLang="ko-KR" sz="2200" dirty="0">
                <a:solidFill>
                  <a:schemeClr val="bg1"/>
                </a:solidFill>
              </a:rPr>
              <a:t>: </a:t>
            </a:r>
            <a:r>
              <a:rPr lang="ko-KR" altLang="en-US" sz="2200" dirty="0">
                <a:solidFill>
                  <a:schemeClr val="bg1"/>
                </a:solidFill>
              </a:rPr>
              <a:t>시장의 변화</a:t>
            </a:r>
          </a:p>
          <a:p>
            <a:pPr lvl="2" ea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예</a:t>
            </a:r>
            <a:r>
              <a:rPr lang="en-US" altLang="ko-KR" sz="2000" dirty="0">
                <a:solidFill>
                  <a:schemeClr val="bg1"/>
                </a:solidFill>
              </a:rPr>
              <a:t>&gt;</a:t>
            </a:r>
            <a:r>
              <a:rPr lang="ko-KR" altLang="en-US" sz="2000" dirty="0">
                <a:solidFill>
                  <a:schemeClr val="bg1"/>
                </a:solidFill>
              </a:rPr>
              <a:t> 고화질 </a:t>
            </a:r>
            <a:r>
              <a:rPr lang="ko-KR" altLang="en-US" sz="2000" dirty="0" err="1">
                <a:solidFill>
                  <a:schemeClr val="bg1"/>
                </a:solidFill>
              </a:rPr>
              <a:t>카메라폰의</a:t>
            </a:r>
            <a:r>
              <a:rPr lang="ko-KR" altLang="en-US" sz="2000" dirty="0">
                <a:solidFill>
                  <a:schemeClr val="bg1"/>
                </a:solidFill>
              </a:rPr>
              <a:t> 등장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환경변화</a:t>
            </a:r>
            <a:r>
              <a:rPr lang="en-US" altLang="ko-KR" sz="2200" dirty="0">
                <a:solidFill>
                  <a:schemeClr val="bg1"/>
                </a:solidFill>
              </a:rPr>
              <a:t>: </a:t>
            </a:r>
            <a:r>
              <a:rPr lang="ko-KR" altLang="en-US" sz="2200" dirty="0">
                <a:solidFill>
                  <a:schemeClr val="bg1"/>
                </a:solidFill>
              </a:rPr>
              <a:t>소비자 취향의 변화</a:t>
            </a:r>
            <a:r>
              <a:rPr lang="en-US" altLang="ko-KR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기업환경 등</a:t>
            </a:r>
          </a:p>
          <a:p>
            <a:pPr lvl="2" ea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예</a:t>
            </a:r>
            <a:r>
              <a:rPr lang="en-US" altLang="ko-KR" sz="2000" dirty="0">
                <a:solidFill>
                  <a:schemeClr val="bg1"/>
                </a:solidFill>
              </a:rPr>
              <a:t>&gt; DSLR </a:t>
            </a:r>
            <a:r>
              <a:rPr lang="ko-KR" altLang="en-US" sz="2000" dirty="0">
                <a:solidFill>
                  <a:schemeClr val="bg1"/>
                </a:solidFill>
              </a:rPr>
              <a:t>카메라 관심 감소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ko-KR" altLang="en-US" sz="2200" dirty="0">
                <a:solidFill>
                  <a:schemeClr val="bg1"/>
                </a:solidFill>
              </a:rPr>
              <a:t>구체적 목적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상표애호도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를 높이기 위한 전략 수립을 위하여 </a:t>
            </a:r>
            <a:r>
              <a:rPr lang="ko-KR" altLang="en-US" sz="2000" dirty="0" err="1">
                <a:solidFill>
                  <a:schemeClr val="bg1"/>
                </a:solidFill>
              </a:rPr>
              <a:t>상표애호도에</a:t>
            </a:r>
            <a:r>
              <a:rPr lang="ko-KR" altLang="en-US" sz="2000" dirty="0">
                <a:solidFill>
                  <a:schemeClr val="bg1"/>
                </a:solidFill>
              </a:rPr>
              <a:t> 영향을 주는 요인을 규명한다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</a:rPr>
              <a:t>신제품 만족도</a:t>
            </a:r>
            <a:r>
              <a:rPr lang="en-US" altLang="ko-KR" sz="2000" dirty="0">
                <a:solidFill>
                  <a:schemeClr val="bg1"/>
                </a:solidFill>
              </a:rPr>
              <a:t>(</a:t>
            </a:r>
            <a:r>
              <a:rPr lang="ko-KR" altLang="en-US" sz="2000" dirty="0">
                <a:solidFill>
                  <a:schemeClr val="bg1"/>
                </a:solidFill>
              </a:rPr>
              <a:t>신제품 시장확대전략을 위한 마케팅조사</a:t>
            </a:r>
            <a:r>
              <a:rPr lang="en-US" altLang="ko-KR" sz="20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9709F0-FD57-4B2D-9616-EDCA3108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6"/>
            <a:ext cx="7688263" cy="976313"/>
          </a:xfrm>
        </p:spPr>
        <p:txBody>
          <a:bodyPr/>
          <a:lstStyle/>
          <a:p>
            <a:pPr marL="800100" indent="-800100" eaLnBrk="1" hangingPunct="1"/>
            <a:r>
              <a:rPr lang="en-US" altLang="ko-KR" b="1" dirty="0">
                <a:solidFill>
                  <a:schemeClr val="bg1"/>
                </a:solidFill>
              </a:rPr>
              <a:t>2. </a:t>
            </a:r>
            <a:r>
              <a:rPr lang="ko-KR" altLang="en-US" b="1" dirty="0">
                <a:solidFill>
                  <a:schemeClr val="bg1"/>
                </a:solidFill>
              </a:rPr>
              <a:t>조사내용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15AB86-9B47-4670-99E9-ADD809786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700213"/>
            <a:ext cx="7886700" cy="44767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거시환경과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산업에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경쟁상황분석에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자사에 관련된 내용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소비자분석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시장세분화와 목표시장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제품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가격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유통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촉진전략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E42155-6E40-4B75-867D-82363F17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76250"/>
            <a:ext cx="7543800" cy="903288"/>
          </a:xfrm>
        </p:spPr>
        <p:txBody>
          <a:bodyPr/>
          <a:lstStyle/>
          <a:p>
            <a:pPr eaLnBrk="1" hangingPunct="1"/>
            <a:r>
              <a:rPr lang="en-US" altLang="ko-KR" b="1" dirty="0">
                <a:solidFill>
                  <a:schemeClr val="bg1"/>
                </a:solidFill>
              </a:rPr>
              <a:t> 3. </a:t>
            </a:r>
            <a:r>
              <a:rPr lang="ko-KR" altLang="en-US" b="1" dirty="0">
                <a:solidFill>
                  <a:schemeClr val="bg1"/>
                </a:solidFill>
              </a:rPr>
              <a:t>조사방법 및 절차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0A00377-ACEC-438B-A948-2518E33FF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557339"/>
            <a:ext cx="9271942" cy="4824411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자료 수집 방법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조사대상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 err="1">
                <a:solidFill>
                  <a:schemeClr val="bg1"/>
                </a:solidFill>
              </a:rPr>
              <a:t>표본수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지역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연령층 등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자료수집방법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설문조사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전화면접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 err="1">
                <a:solidFill>
                  <a:schemeClr val="bg1"/>
                </a:solidFill>
              </a:rPr>
              <a:t>온라인설문</a:t>
            </a:r>
            <a:r>
              <a:rPr lang="ko-KR" altLang="en-US" sz="2400" dirty="0">
                <a:solidFill>
                  <a:schemeClr val="bg1"/>
                </a:solidFill>
              </a:rPr>
              <a:t> 등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표본의 선정</a:t>
            </a:r>
            <a:r>
              <a:rPr lang="en-US" altLang="ko-KR" sz="2400" dirty="0">
                <a:solidFill>
                  <a:schemeClr val="bg1"/>
                </a:solidFill>
              </a:rPr>
              <a:t>(</a:t>
            </a:r>
            <a:r>
              <a:rPr lang="ko-KR" altLang="en-US" sz="2400" dirty="0">
                <a:solidFill>
                  <a:schemeClr val="bg1"/>
                </a:solidFill>
              </a:rPr>
              <a:t>표본크기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무작위표본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할당표본 등</a:t>
            </a:r>
            <a:r>
              <a:rPr lang="en-US" altLang="ko-KR" sz="2400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bg1"/>
                </a:solidFill>
              </a:rPr>
              <a:t>설문지 첨부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</a:rPr>
              <a:t>조사 절차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ko-KR" sz="2500" dirty="0">
                <a:solidFill>
                  <a:schemeClr val="bg1"/>
                </a:solidFill>
              </a:rPr>
              <a:t>2</a:t>
            </a:r>
            <a:r>
              <a:rPr lang="ko-KR" altLang="en-US" sz="2500" dirty="0" err="1">
                <a:solidFill>
                  <a:schemeClr val="bg1"/>
                </a:solidFill>
              </a:rPr>
              <a:t>차자료</a:t>
            </a:r>
            <a:r>
              <a:rPr lang="ko-KR" altLang="en-US" sz="2500" dirty="0">
                <a:solidFill>
                  <a:schemeClr val="bg1"/>
                </a:solidFill>
              </a:rPr>
              <a:t> 조사 및 조사내용 협의</a:t>
            </a:r>
            <a:endParaRPr lang="en-US" altLang="ko-KR" sz="25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면접조사 등 사전조사 실시 후 설문지조사 </a:t>
            </a:r>
            <a:endParaRPr lang="en-US" altLang="ko-KR" sz="25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자료처리 및 분석내용</a:t>
            </a:r>
            <a:endParaRPr lang="en-US" altLang="ko-KR" sz="2500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ko-KR" altLang="en-US" sz="1800" dirty="0">
                <a:solidFill>
                  <a:schemeClr val="bg1"/>
                </a:solidFill>
              </a:rPr>
              <a:t>기초통계와 통계적 분석방법</a:t>
            </a:r>
          </a:p>
          <a:p>
            <a:pPr lvl="3" eaLnBrk="1" hangingPunct="1">
              <a:lnSpc>
                <a:spcPct val="120000"/>
              </a:lnSpc>
              <a:defRPr/>
            </a:pPr>
            <a:r>
              <a:rPr lang="ko-KR" altLang="en-US" sz="1500" dirty="0">
                <a:solidFill>
                  <a:schemeClr val="bg1"/>
                </a:solidFill>
              </a:rPr>
              <a:t>도표와 </a:t>
            </a:r>
            <a:r>
              <a:rPr lang="ko-KR" altLang="en-US" sz="1500" dirty="0" err="1">
                <a:solidFill>
                  <a:schemeClr val="bg1"/>
                </a:solidFill>
              </a:rPr>
              <a:t>대표값</a:t>
            </a:r>
            <a:r>
              <a:rPr lang="ko-KR" altLang="en-US" sz="1500" dirty="0">
                <a:solidFill>
                  <a:schemeClr val="bg1"/>
                </a:solidFill>
              </a:rPr>
              <a:t>  테이블과 교차분석 분산분석 상관분석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ko-KR" altLang="en-US" sz="1800" dirty="0">
                <a:solidFill>
                  <a:schemeClr val="bg1"/>
                </a:solidFill>
              </a:rPr>
              <a:t>통계처리 프로그램</a:t>
            </a:r>
          </a:p>
          <a:p>
            <a:pPr lvl="3" eaLnBrk="1" hangingPunct="1">
              <a:lnSpc>
                <a:spcPct val="120000"/>
              </a:lnSpc>
              <a:defRPr/>
            </a:pPr>
            <a:r>
              <a:rPr lang="en-US" altLang="ko-KR" sz="1500" dirty="0">
                <a:solidFill>
                  <a:schemeClr val="bg1"/>
                </a:solidFill>
              </a:rPr>
              <a:t>SPSS(statistical package for social science) MS Excel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ko-KR" altLang="en-US" sz="2500" dirty="0">
                <a:solidFill>
                  <a:schemeClr val="bg1"/>
                </a:solidFill>
              </a:rPr>
              <a:t>결과분석 및 보고</a:t>
            </a:r>
            <a:endParaRPr lang="ko-KR" altLang="en-US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6AE34BA-D4BD-434F-9797-D7F37CA5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620688"/>
            <a:ext cx="7399338" cy="831850"/>
          </a:xfrm>
        </p:spPr>
        <p:txBody>
          <a:bodyPr/>
          <a:lstStyle/>
          <a:p>
            <a:pPr eaLnBrk="1" hangingPunct="1"/>
            <a:r>
              <a:rPr lang="en-US" altLang="ko-KR" b="1" dirty="0">
                <a:solidFill>
                  <a:schemeClr val="bg1"/>
                </a:solidFill>
              </a:rPr>
              <a:t> 4. </a:t>
            </a:r>
            <a:r>
              <a:rPr lang="ko-KR" altLang="en-US" b="1" dirty="0">
                <a:solidFill>
                  <a:schemeClr val="bg1"/>
                </a:solidFill>
              </a:rPr>
              <a:t>조사결과 활용방안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8FB31C6-E27E-44C1-BB84-E4B1E52C3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2650" y="1916113"/>
            <a:ext cx="7886700" cy="41894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현황분석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신제품 개발 전략</a:t>
            </a: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시장세분화 및  타겟팅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현 제품의 </a:t>
            </a:r>
            <a:r>
              <a:rPr lang="ko-KR" altLang="en-US" sz="2400" dirty="0" err="1">
                <a:solidFill>
                  <a:schemeClr val="bg1"/>
                </a:solidFill>
              </a:rPr>
              <a:t>재포지션닝</a:t>
            </a:r>
            <a:endParaRPr lang="ko-KR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>
                <a:solidFill>
                  <a:schemeClr val="bg1"/>
                </a:solidFill>
              </a:rPr>
              <a:t>각자 알아서</a:t>
            </a:r>
            <a:r>
              <a:rPr lang="en-US" altLang="ko-KR" sz="2400" dirty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6232F-B8BA-4A8D-92F4-418655A0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333376"/>
            <a:ext cx="6032500" cy="758825"/>
          </a:xfrm>
        </p:spPr>
        <p:txBody>
          <a:bodyPr/>
          <a:lstStyle/>
          <a:p>
            <a:pPr eaLnBrk="1" hangingPunct="1"/>
            <a:r>
              <a:rPr lang="en-US" altLang="ko-KR" b="1">
                <a:solidFill>
                  <a:schemeClr val="bg1"/>
                </a:solidFill>
              </a:rPr>
              <a:t> 5. </a:t>
            </a:r>
            <a:r>
              <a:rPr lang="ko-KR" altLang="en-US" b="1">
                <a:solidFill>
                  <a:schemeClr val="bg1"/>
                </a:solidFill>
              </a:rPr>
              <a:t>조사일정</a:t>
            </a:r>
          </a:p>
        </p:txBody>
      </p:sp>
      <p:graphicFrame>
        <p:nvGraphicFramePr>
          <p:cNvPr id="51306" name="Group 106">
            <a:extLst>
              <a:ext uri="{FF2B5EF4-FFF2-40B4-BE49-F238E27FC236}">
                <a16:creationId xmlns:a16="http://schemas.microsoft.com/office/drawing/2014/main" id="{27F01B67-E2CF-4D35-BE02-427B06CDCE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4" y="1341439"/>
          <a:ext cx="8307387" cy="4972081"/>
        </p:xfrm>
        <a:graphic>
          <a:graphicData uri="http://schemas.openxmlformats.org/drawingml/2006/table">
            <a:tbl>
              <a:tblPr/>
              <a:tblGrid>
                <a:gridCol w="21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0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1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  <a:r>
                        <a:rPr kumimoji="0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주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조사준비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차자료 수집 및 </a:t>
                      </a:r>
                      <a:r>
                        <a:rPr kumimoji="0" lang="en-US" altLang="ko-K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FGI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설문지 작성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설문지 수정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설문조사 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자료 코딩 및 분석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보고서 작성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보고서 발표 및 제출</a:t>
                      </a: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75432" marR="75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1038</Words>
  <Application>Microsoft Office PowerPoint</Application>
  <PresentationFormat>와이드스크린</PresentationFormat>
  <Paragraphs>177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HY울릉도L</vt:lpstr>
      <vt:lpstr>맑은 고딕</vt:lpstr>
      <vt:lpstr>휴먼모음T</vt:lpstr>
      <vt:lpstr>Arial</vt:lpstr>
      <vt:lpstr>Calibri</vt:lpstr>
      <vt:lpstr>Calibri Light</vt:lpstr>
      <vt:lpstr>Wingdings</vt:lpstr>
      <vt:lpstr>Office 테마</vt:lpstr>
      <vt:lpstr> 마케팅 조사계획서</vt:lpstr>
      <vt:lpstr>PowerPoint 프레젠테이션</vt:lpstr>
      <vt:lpstr>마케팅조사계획서 </vt:lpstr>
      <vt:lpstr>조사계획서 양식</vt:lpstr>
      <vt:lpstr>조사배경 및 목적</vt:lpstr>
      <vt:lpstr>2. 조사내용</vt:lpstr>
      <vt:lpstr> 3. 조사방법 및 절차</vt:lpstr>
      <vt:lpstr> 4. 조사결과 활용방안</vt:lpstr>
      <vt:lpstr> 5. 조사일정</vt:lpstr>
      <vt:lpstr> 6. 예산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리포트 (중간고사)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마케팅조사의 절차</dc:title>
  <dc:creator>이 기 훈</dc:creator>
  <cp:lastModifiedBy>Admin</cp:lastModifiedBy>
  <cp:revision>93</cp:revision>
  <dcterms:created xsi:type="dcterms:W3CDTF">2000-09-03T03:24:27Z</dcterms:created>
  <dcterms:modified xsi:type="dcterms:W3CDTF">2024-10-11T08:29:15Z</dcterms:modified>
</cp:coreProperties>
</file>