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handoutMasterIdLst>
    <p:handoutMasterId r:id="rId19"/>
  </p:handoutMasterIdLst>
  <p:sldIdLst>
    <p:sldId id="269" r:id="rId2"/>
    <p:sldId id="285" r:id="rId3"/>
    <p:sldId id="297" r:id="rId4"/>
    <p:sldId id="299" r:id="rId5"/>
    <p:sldId id="300" r:id="rId6"/>
    <p:sldId id="301" r:id="rId7"/>
    <p:sldId id="295" r:id="rId8"/>
    <p:sldId id="296" r:id="rId9"/>
    <p:sldId id="288" r:id="rId10"/>
    <p:sldId id="312" r:id="rId11"/>
    <p:sldId id="290" r:id="rId12"/>
    <p:sldId id="313" r:id="rId13"/>
    <p:sldId id="314" r:id="rId14"/>
    <p:sldId id="289" r:id="rId15"/>
    <p:sldId id="266" r:id="rId16"/>
    <p:sldId id="293" r:id="rId17"/>
    <p:sldId id="31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8732"/>
    <a:srgbClr val="996600"/>
    <a:srgbClr val="339933"/>
    <a:srgbClr val="FF6699"/>
    <a:srgbClr val="FFCCFF"/>
    <a:srgbClr val="FCB84B"/>
    <a:srgbClr val="110000"/>
    <a:srgbClr val="454545"/>
    <a:srgbClr val="686868"/>
    <a:srgbClr val="6A6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90" autoAdjust="0"/>
    <p:restoredTop sz="94604" autoAdjust="0"/>
  </p:normalViewPr>
  <p:slideViewPr>
    <p:cSldViewPr>
      <p:cViewPr varScale="1">
        <p:scale>
          <a:sx n="99" d="100"/>
          <a:sy n="99" d="100"/>
        </p:scale>
        <p:origin x="91" y="3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121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5E75D99-087A-4066-A46A-28A80E62AB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latinLnBrk="1" hangingPunct="1">
              <a:defRPr kumimoji="1"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9017FF7-3D29-45FB-84C5-E79E3089A13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DBF509F3-940A-45DB-8A53-E8FAE35F2C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latinLnBrk="1" hangingPunct="1">
              <a:defRPr kumimoji="1"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69053BE2-2834-4DF3-B1E2-469C47EC09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굴림" panose="020B0600000101010101" pitchFamily="50" charset="-127"/>
              </a:defRPr>
            </a:lvl1pPr>
          </a:lstStyle>
          <a:p>
            <a:pPr>
              <a:defRPr/>
            </a:pPr>
            <a:fld id="{722B8A58-3B52-4DB7-A686-5F98A53ED00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65DBA2-87F0-4670-A476-9798468DB78B}" type="datetimeFigureOut">
              <a:rPr lang="en-US" altLang="ko-KR" smtClean="0"/>
              <a:pPr>
                <a:defRPr/>
              </a:pPr>
              <a:t>11/4/2024</a:t>
            </a:fld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20283-D994-4FBB-8386-F190D161D3B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2057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836BA-2D71-4C9A-A8A1-C38CC34C7A3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1785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3BA45-74AC-4AD1-B0AC-95C7565631A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896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064B5-37D7-4918-ADA4-F6B44727663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561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58BD8-65A0-40D7-834F-B56FE769317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040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6F8229-A399-4742-BCBC-34942D35830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5333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22839-3645-4407-928B-76AD4754E7B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5437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2765EE-798E-4463-A0CC-790366B62EC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4527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27495-DB0B-471F-87DE-9368EDEECEA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9335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CEF541-9E1D-4708-9486-4D6EAD06AC5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0650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5CD0A5-0B1D-4CCC-80FA-BE3D37F38C90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5452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FCEB3D-C244-4FF9-8164-3C7AEEA58C1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97724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.kr/url?sa=i&amp;rct=j&amp;q=&amp;esrc=s&amp;source=images&amp;cd=&amp;cad=rja&amp;uact=8&amp;ved=0CAcQjRxqFQoTCJn7z5fup8gCFQEXlAod0OkGog&amp;url=https%3A%2F%2Flarspsyll.wordpress.com%2F2013%2F10%2F09%2Fon-science-and-the-importance-of-external-validity%2F&amp;psig=AFQjCNH1vjg5-KWTkD6Ymc5V0S9AiLqgSQ&amp;ust=144401525683888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95BE4C4-52A4-4C8D-B328-2D0C6113A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0" y="37994"/>
            <a:ext cx="11993839" cy="68536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827D26E0-7B50-440D-8D79-5C33294895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15480" y="836712"/>
            <a:ext cx="7128792" cy="1512888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마케팅조사방법의 유형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11FFF8B-6F52-47A9-865E-7CD084AA18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67608" y="2713990"/>
            <a:ext cx="4752975" cy="1150938"/>
          </a:xfrm>
        </p:spPr>
        <p:txBody>
          <a:bodyPr rtlCol="0">
            <a:normAutofit lnSpcReduction="10000"/>
          </a:bodyPr>
          <a:lstStyle/>
          <a:p>
            <a:pPr marL="457200" lvl="1" algn="l" eaLnBrk="1" fontAlgn="auto" hangingPunct="1">
              <a:spcAft>
                <a:spcPts val="0"/>
              </a:spcAft>
              <a:defRPr/>
            </a:pPr>
            <a:r>
              <a:rPr lang="en-US" altLang="ko-KR" sz="1800" dirty="0">
                <a:solidFill>
                  <a:schemeClr val="bg1"/>
                </a:solidFill>
              </a:rPr>
              <a:t>Keywords</a:t>
            </a:r>
          </a:p>
          <a:p>
            <a:pPr marL="914400" lvl="2" algn="l" eaLnBrk="1" fontAlgn="auto" hangingPunct="1">
              <a:spcAft>
                <a:spcPts val="0"/>
              </a:spcAft>
              <a:defRPr/>
            </a:pPr>
            <a:r>
              <a:rPr lang="ko-KR" altLang="en-US" sz="1600" dirty="0">
                <a:solidFill>
                  <a:schemeClr val="bg1"/>
                </a:solidFill>
              </a:rPr>
              <a:t>탐색조사</a:t>
            </a:r>
            <a:r>
              <a:rPr lang="en-US" altLang="ko-KR" sz="1600" dirty="0">
                <a:solidFill>
                  <a:schemeClr val="bg1"/>
                </a:solidFill>
              </a:rPr>
              <a:t>, </a:t>
            </a:r>
            <a:r>
              <a:rPr lang="ko-KR" altLang="en-US" sz="1600" dirty="0">
                <a:solidFill>
                  <a:schemeClr val="bg1"/>
                </a:solidFill>
              </a:rPr>
              <a:t>기술조사</a:t>
            </a:r>
            <a:r>
              <a:rPr lang="en-US" altLang="ko-KR" sz="1600" dirty="0">
                <a:solidFill>
                  <a:schemeClr val="bg1"/>
                </a:solidFill>
              </a:rPr>
              <a:t>, </a:t>
            </a:r>
            <a:r>
              <a:rPr lang="ko-KR" altLang="en-US" sz="1600" dirty="0">
                <a:solidFill>
                  <a:schemeClr val="bg1"/>
                </a:solidFill>
              </a:rPr>
              <a:t>인과조사</a:t>
            </a:r>
          </a:p>
          <a:p>
            <a:pPr marL="914400" lvl="2" algn="l" eaLnBrk="1" fontAlgn="auto" hangingPunct="1">
              <a:spcAft>
                <a:spcPts val="0"/>
              </a:spcAft>
              <a:defRPr/>
            </a:pPr>
            <a:r>
              <a:rPr lang="ko-KR" altLang="en-US" sz="1600" dirty="0">
                <a:solidFill>
                  <a:schemeClr val="bg1"/>
                </a:solidFill>
              </a:rPr>
              <a:t>독립변수</a:t>
            </a:r>
            <a:r>
              <a:rPr lang="en-US" altLang="ko-KR" sz="1600" dirty="0">
                <a:solidFill>
                  <a:schemeClr val="bg1"/>
                </a:solidFill>
              </a:rPr>
              <a:t>, </a:t>
            </a:r>
            <a:r>
              <a:rPr lang="ko-KR" altLang="en-US" sz="1600" dirty="0">
                <a:solidFill>
                  <a:schemeClr val="bg1"/>
                </a:solidFill>
              </a:rPr>
              <a:t>종속변수</a:t>
            </a:r>
            <a:r>
              <a:rPr lang="en-US" altLang="ko-KR" sz="1600" dirty="0">
                <a:solidFill>
                  <a:schemeClr val="bg1"/>
                </a:solidFill>
              </a:rPr>
              <a:t>, </a:t>
            </a:r>
            <a:r>
              <a:rPr lang="ko-KR" altLang="en-US" sz="1600" dirty="0" err="1">
                <a:solidFill>
                  <a:schemeClr val="bg1"/>
                </a:solidFill>
              </a:rPr>
              <a:t>외생변수</a:t>
            </a:r>
            <a:endParaRPr lang="ko-KR" altLang="en-US" sz="1600" dirty="0">
              <a:solidFill>
                <a:schemeClr val="bg1"/>
              </a:solidFill>
            </a:endParaRPr>
          </a:p>
          <a:p>
            <a:pPr marL="914400" lvl="2" algn="l" eaLnBrk="1" fontAlgn="auto" hangingPunct="1">
              <a:spcAft>
                <a:spcPts val="0"/>
              </a:spcAft>
              <a:defRPr/>
            </a:pPr>
            <a:r>
              <a:rPr lang="ko-KR" altLang="en-US" sz="1600" dirty="0">
                <a:solidFill>
                  <a:schemeClr val="bg1"/>
                </a:solidFill>
              </a:rPr>
              <a:t>내적 </a:t>
            </a:r>
            <a:r>
              <a:rPr lang="ko-KR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타당성</a:t>
            </a:r>
            <a:r>
              <a:rPr lang="en-US" altLang="ko-KR" sz="1600" dirty="0">
                <a:solidFill>
                  <a:schemeClr val="bg1"/>
                </a:solidFill>
              </a:rPr>
              <a:t>, </a:t>
            </a:r>
            <a:r>
              <a:rPr lang="ko-KR" altLang="en-US" sz="1600" dirty="0">
                <a:solidFill>
                  <a:schemeClr val="bg1"/>
                </a:solidFill>
              </a:rPr>
              <a:t>외적 타당성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7F20786-C36B-46E1-9605-83D863572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215680" cy="6858000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ko-KR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실험설계의 </a:t>
            </a: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o-KR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기본요소</a:t>
            </a: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ko-KR" alt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ABAA8FE-A2D5-4DA1-B43D-846DEAB51071}"/>
              </a:ext>
            </a:extLst>
          </p:cNvPr>
          <p:cNvSpPr/>
          <p:nvPr/>
        </p:nvSpPr>
        <p:spPr>
          <a:xfrm>
            <a:off x="551384" y="3202160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A24C5B4-9795-434E-AC98-F3569AE003DC}"/>
              </a:ext>
            </a:extLst>
          </p:cNvPr>
          <p:cNvSpPr/>
          <p:nvPr/>
        </p:nvSpPr>
        <p:spPr>
          <a:xfrm>
            <a:off x="1869172" y="3202160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E5AC9D45-A71A-4B67-90EF-7E21C01A03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31142" y="615892"/>
            <a:ext cx="8208912" cy="5593804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하나의 개념에 값을 부여한 것</a:t>
            </a:r>
            <a:endParaRPr lang="en-US" altLang="ko-KR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ko-KR" alt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Font typeface="Wingdings 2" pitchFamily="18" charset="2"/>
              <a:buChar char="¾"/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독립변수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(independent variables):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원인이 되는 현상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설명변수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실험변수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원인변수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  예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제품가격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디자인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광고시안</a:t>
            </a:r>
            <a:endParaRPr lang="en-US" altLang="ko-KR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ko-KR" alt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Font typeface="Wingdings 2" pitchFamily="18" charset="2"/>
              <a:buChar char="¾"/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종속변수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(dependent variables):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영향을 받는 현상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  예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매출액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시장점유율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소비자인지도</a:t>
            </a:r>
            <a:endParaRPr lang="en-US" altLang="ko-KR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ko-KR" alt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buFont typeface="Wingdings 2" pitchFamily="18" charset="2"/>
              <a:buChar char="¾"/>
              <a:defRPr/>
            </a:pPr>
            <a:r>
              <a:rPr lang="ko-KR" altLang="en-US" sz="2400" dirty="0" err="1">
                <a:solidFill>
                  <a:schemeClr val="accent5">
                    <a:lumMod val="75000"/>
                  </a:schemeClr>
                </a:solidFill>
              </a:rPr>
              <a:t>외생변수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(extraneous variables):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원인 중 설계에 포함되지 않았으나 독립변수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종속변수에 영향을 미칠 수 있는 모든 변수</a:t>
            </a:r>
          </a:p>
          <a:p>
            <a:pPr marL="914400" lvl="2" indent="0">
              <a:lnSpc>
                <a:spcPct val="100000"/>
              </a:lnSpc>
              <a:buNone/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  예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비타민의 발육효과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안 먹어도 발육함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329086-A030-48CF-94D8-ADCBE46453BE}"/>
              </a:ext>
            </a:extLst>
          </p:cNvPr>
          <p:cNvSpPr/>
          <p:nvPr/>
        </p:nvSpPr>
        <p:spPr>
          <a:xfrm>
            <a:off x="911424" y="3412794"/>
            <a:ext cx="1107996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ko-KR" altLang="en-US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변수</a:t>
            </a:r>
          </a:p>
        </p:txBody>
      </p:sp>
    </p:spTree>
    <p:extLst>
      <p:ext uri="{BB962C8B-B14F-4D97-AF65-F5344CB8AC3E}">
        <p14:creationId xmlns:p14="http://schemas.microsoft.com/office/powerpoint/2010/main" val="2131399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331D8D2-982F-4F15-AE79-260291B7C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44625"/>
            <a:ext cx="2736705" cy="6813376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ko-KR" altLang="en-US" dirty="0"/>
              <a:t>변수의 </a:t>
            </a:r>
            <a:br>
              <a:rPr lang="en-US" altLang="ko-KR" dirty="0"/>
            </a:br>
            <a:r>
              <a:rPr lang="ko-KR" altLang="en-US" dirty="0"/>
              <a:t>관계</a:t>
            </a:r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D72DD558-08F3-44B9-8A98-9E6A5AEA9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859" y="1052860"/>
            <a:ext cx="2232025" cy="12239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9216"/>
                  <a:invGamma/>
                </a:schemeClr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ko-KR" altLang="en-US" sz="2800" dirty="0">
                <a:solidFill>
                  <a:schemeClr val="bg1"/>
                </a:solidFill>
                <a:latin typeface="Arial" charset="0"/>
                <a:ea typeface="휴먼모음T" pitchFamily="18" charset="-127"/>
              </a:rPr>
              <a:t>독립변수</a:t>
            </a:r>
          </a:p>
          <a:p>
            <a:pPr algn="ctr" eaLnBrk="1" hangingPunct="1">
              <a:defRPr/>
            </a:pPr>
            <a:endParaRPr lang="ko-KR" altLang="en-US" sz="1600" dirty="0">
              <a:solidFill>
                <a:schemeClr val="bg1"/>
              </a:solidFill>
              <a:latin typeface="Arial" charset="0"/>
              <a:ea typeface="휴먼모음T" pitchFamily="18" charset="-127"/>
            </a:endParaRPr>
          </a:p>
          <a:p>
            <a:pPr algn="ctr" eaLnBrk="1" hangingPunct="1">
              <a:defRPr/>
            </a:pPr>
            <a:r>
              <a:rPr lang="ko-KR" altLang="en-US" sz="2000" dirty="0">
                <a:solidFill>
                  <a:schemeClr val="bg1"/>
                </a:solidFill>
                <a:latin typeface="Arial" charset="0"/>
                <a:ea typeface="휴먼모음T" pitchFamily="18" charset="-127"/>
              </a:rPr>
              <a:t>서비스수준</a:t>
            </a:r>
          </a:p>
        </p:txBody>
      </p:sp>
      <p:sp>
        <p:nvSpPr>
          <p:cNvPr id="97285" name="AutoShape 5">
            <a:extLst>
              <a:ext uri="{FF2B5EF4-FFF2-40B4-BE49-F238E27FC236}">
                <a16:creationId xmlns:a16="http://schemas.microsoft.com/office/drawing/2014/main" id="{E4436843-0204-4F47-BC74-49E404F2C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752" y="1268760"/>
            <a:ext cx="1512888" cy="792162"/>
          </a:xfrm>
          <a:prstGeom prst="rightArrow">
            <a:avLst>
              <a:gd name="adj1" fmla="val 50000"/>
              <a:gd name="adj2" fmla="val 47746"/>
            </a:avLst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algn="l" eaLnBrk="0" latinLnBrk="1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algn="l" eaLnBrk="0" latinLnBrk="1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algn="l" eaLnBrk="0" latinLnBrk="1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algn="l" eaLnBrk="0" latinLnBrk="1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algn="l" eaLnBrk="0" latinLnBrk="1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spcBef>
                <a:spcPct val="0"/>
              </a:spcBef>
              <a:buFontTx/>
              <a:buNone/>
              <a:defRPr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6F0F0CDA-6F82-440C-B1E8-3CB9C38D5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2508" y="1052860"/>
            <a:ext cx="2232025" cy="122396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72941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ko-KR" altLang="en-US" sz="2800" dirty="0">
                <a:solidFill>
                  <a:schemeClr val="bg1"/>
                </a:solidFill>
                <a:latin typeface="Arial" charset="0"/>
                <a:ea typeface="휴먼모음T" pitchFamily="18" charset="-127"/>
              </a:rPr>
              <a:t>종속변수</a:t>
            </a:r>
          </a:p>
          <a:p>
            <a:pPr algn="ctr" eaLnBrk="1" hangingPunct="1">
              <a:defRPr/>
            </a:pPr>
            <a:endParaRPr lang="ko-KR" altLang="en-US" sz="1400" dirty="0">
              <a:solidFill>
                <a:schemeClr val="bg1"/>
              </a:solidFill>
              <a:latin typeface="Arial" charset="0"/>
              <a:ea typeface="휴먼모음T" pitchFamily="18" charset="-127"/>
            </a:endParaRPr>
          </a:p>
          <a:p>
            <a:pPr algn="ctr" eaLnBrk="1" hangingPunct="1">
              <a:defRPr/>
            </a:pPr>
            <a:r>
              <a:rPr lang="ko-KR" altLang="en-US" dirty="0">
                <a:solidFill>
                  <a:schemeClr val="bg1"/>
                </a:solidFill>
                <a:latin typeface="Arial" charset="0"/>
                <a:ea typeface="휴먼모음T" pitchFamily="18" charset="-127"/>
              </a:rPr>
              <a:t>식당선호도</a:t>
            </a:r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782556BA-0EF3-4B27-9813-33E343C4A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183" y="3068961"/>
            <a:ext cx="2232025" cy="1077218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B20000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eaLnBrk="0" latinLnBrk="1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algn="l" eaLnBrk="0" latinLnBrk="1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algn="l" eaLnBrk="0" latinLnBrk="1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algn="l" eaLnBrk="0" latinLnBrk="1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algn="l" eaLnBrk="0" latinLnBrk="1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spcBef>
                <a:spcPct val="0"/>
              </a:spcBef>
              <a:buFontTx/>
              <a:buNone/>
              <a:defRPr/>
            </a:pPr>
            <a:r>
              <a:rPr lang="ko-KR" altLang="en-US" sz="2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외생변수</a:t>
            </a:r>
          </a:p>
          <a:p>
            <a:pPr algn="ctr" eaLnBrk="1" latinLnBrk="0" hangingPunct="1">
              <a:spcBef>
                <a:spcPct val="0"/>
              </a:spcBef>
              <a:buFontTx/>
              <a:buNone/>
              <a:defRPr/>
            </a:pPr>
            <a:endParaRPr lang="ko-KR" altLang="en-US" sz="1050" dirty="0">
              <a:solidFill>
                <a:schemeClr val="bg1"/>
              </a:solidFill>
              <a:latin typeface="Arial" panose="020B0604020202020204" pitchFamily="34" charset="0"/>
              <a:ea typeface="휴먼모음T" panose="02030504000101010101" pitchFamily="18" charset="-127"/>
            </a:endParaRPr>
          </a:p>
          <a:p>
            <a:pPr algn="ctr" eaLnBrk="1" latinLnBrk="0" hangingPunct="1">
              <a:spcBef>
                <a:spcPct val="0"/>
              </a:spcBef>
              <a:buFontTx/>
              <a:buNone/>
              <a:defRPr/>
            </a:pPr>
            <a:r>
              <a:rPr lang="ko-KR" altLang="en-US" sz="1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청결도</a:t>
            </a:r>
            <a:r>
              <a:rPr lang="en-US" altLang="ko-KR" sz="1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, </a:t>
            </a:r>
            <a:r>
              <a:rPr lang="ko-KR" altLang="en-US" sz="1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맛</a:t>
            </a:r>
            <a:r>
              <a:rPr lang="en-US" altLang="ko-KR" sz="1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, </a:t>
            </a:r>
            <a:r>
              <a:rPr lang="ko-KR" altLang="en-US" sz="1800" dirty="0">
                <a:solidFill>
                  <a:schemeClr val="bg1"/>
                </a:solidFill>
                <a:latin typeface="Arial" panose="020B0604020202020204" pitchFamily="34" charset="0"/>
                <a:ea typeface="휴먼모음T" panose="02030504000101010101" pitchFamily="18" charset="-127"/>
              </a:rPr>
              <a:t>가격</a:t>
            </a:r>
          </a:p>
        </p:txBody>
      </p:sp>
      <p:sp>
        <p:nvSpPr>
          <p:cNvPr id="97288" name="AutoShape 8">
            <a:extLst>
              <a:ext uri="{FF2B5EF4-FFF2-40B4-BE49-F238E27FC236}">
                <a16:creationId xmlns:a16="http://schemas.microsoft.com/office/drawing/2014/main" id="{46DB8293-5BF5-46DC-B3BF-5EC2DEB3370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308627" y="2169045"/>
            <a:ext cx="719137" cy="6477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FFCCCC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r" eaLnBrk="1" hangingPunct="1">
              <a:defRPr/>
            </a:pPr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70B9A7D-D40B-4F1E-A7BC-3B84BC520D24}"/>
              </a:ext>
            </a:extLst>
          </p:cNvPr>
          <p:cNvSpPr/>
          <p:nvPr/>
        </p:nvSpPr>
        <p:spPr>
          <a:xfrm>
            <a:off x="3419909" y="4512022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rgbClr val="2B689F"/>
                </a:solidFill>
              </a:rPr>
              <a:t>가설</a:t>
            </a:r>
          </a:p>
          <a:p>
            <a:pPr lvl="1"/>
            <a:r>
              <a:rPr lang="ko-KR" altLang="en-US" sz="2000" dirty="0">
                <a:solidFill>
                  <a:srgbClr val="2B689F"/>
                </a:solidFill>
              </a:rPr>
              <a:t>측정 가능한 변수들 간의 관계를 규정하는 문장</a:t>
            </a:r>
          </a:p>
          <a:p>
            <a:pPr lvl="2"/>
            <a:r>
              <a:rPr lang="ko-KR" altLang="en-US" sz="2000" dirty="0">
                <a:solidFill>
                  <a:srgbClr val="2B689F"/>
                </a:solidFill>
              </a:rPr>
              <a:t>예</a:t>
            </a:r>
            <a:r>
              <a:rPr lang="en-US" altLang="ko-KR" sz="2000" dirty="0">
                <a:solidFill>
                  <a:srgbClr val="2B689F"/>
                </a:solidFill>
              </a:rPr>
              <a:t>&gt; </a:t>
            </a:r>
            <a:r>
              <a:rPr lang="ko-KR" altLang="en-US" sz="2000" dirty="0">
                <a:solidFill>
                  <a:srgbClr val="2B689F"/>
                </a:solidFill>
              </a:rPr>
              <a:t>신제품은 광고의 인지도가 높아지면 매출액이 증가한다</a:t>
            </a:r>
            <a:r>
              <a:rPr lang="ko-KR" altLang="en-US" sz="1600" dirty="0">
                <a:solidFill>
                  <a:srgbClr val="2B689F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5" grpId="0" animBg="1"/>
      <p:bldP spid="97286" grpId="0" animBg="1"/>
      <p:bldP spid="972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331D8D2-982F-4F15-AE79-260291B7C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44625"/>
            <a:ext cx="2736705" cy="6813376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ko-KR" altLang="en-US" dirty="0"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외생변수의 </a:t>
            </a:r>
            <a:br>
              <a:rPr lang="en-US" altLang="ko-KR" dirty="0"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</a:br>
            <a:r>
              <a:rPr lang="ko-KR" altLang="en-US" dirty="0"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종류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2E1E194-ED59-4E24-A4F6-DB41D5BCB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1664" y="548680"/>
            <a:ext cx="8640960" cy="5976664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 err="1">
                <a:solidFill>
                  <a:schemeClr val="accent5">
                    <a:lumMod val="50000"/>
                  </a:schemeClr>
                </a:solidFill>
              </a:rPr>
              <a:t>우발적사건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–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광고모델의 스캔들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, OB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의 페놀유출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성숙효과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심리적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육체적 특성의 변화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시험효과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000" dirty="0" err="1">
                <a:solidFill>
                  <a:schemeClr val="accent5">
                    <a:lumMod val="50000"/>
                  </a:schemeClr>
                </a:solidFill>
              </a:rPr>
              <a:t>주시험효과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동일한 시험을 </a:t>
            </a:r>
            <a:r>
              <a:rPr lang="ko-KR" altLang="en-US" sz="2000" dirty="0" err="1">
                <a:solidFill>
                  <a:schemeClr val="accent5">
                    <a:lumMod val="50000"/>
                  </a:schemeClr>
                </a:solidFill>
              </a:rPr>
              <a:t>반복측정함으로써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 변화에 영향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예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&gt; 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지능검사의 반복 측정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상호작용시험효과 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–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사전실험이 실험변수에 영향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예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&gt; 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광고인지도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ko-KR" altLang="en-US" sz="2000" dirty="0" err="1">
                <a:solidFill>
                  <a:schemeClr val="accent5">
                    <a:lumMod val="50000"/>
                  </a:schemeClr>
                </a:solidFill>
              </a:rPr>
              <a:t>사전측정시</a:t>
            </a:r>
            <a:r>
              <a:rPr lang="ko-KR" altLang="en-US" sz="2000" dirty="0">
                <a:solidFill>
                  <a:schemeClr val="accent5">
                    <a:lumMod val="50000"/>
                  </a:schemeClr>
                </a:solidFill>
              </a:rPr>
              <a:t> 보았던 상품에 대한 광고의 관심도가 증가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측정수단의 변화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면접자의 태도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환경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통계적 회귀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- regression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표본의 편중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(bias)-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소득계층</a:t>
            </a:r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연령층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50000"/>
                  </a:schemeClr>
                </a:solidFill>
              </a:rPr>
              <a:t>실험대상의 소멸</a:t>
            </a:r>
          </a:p>
        </p:txBody>
      </p:sp>
    </p:spTree>
    <p:extLst>
      <p:ext uri="{BB962C8B-B14F-4D97-AF65-F5344CB8AC3E}">
        <p14:creationId xmlns:p14="http://schemas.microsoft.com/office/powerpoint/2010/main" val="383315692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331D8D2-982F-4F15-AE79-260291B7C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44625"/>
            <a:ext cx="2736705" cy="6813376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ko-KR" altLang="en-US" dirty="0"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외생변수의 </a:t>
            </a:r>
            <a:br>
              <a:rPr lang="en-US" altLang="ko-KR" dirty="0"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통제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2E1E194-ED59-4E24-A4F6-DB41D5BCB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1664" y="548680"/>
            <a:ext cx="8640960" cy="5976664"/>
          </a:xfrm>
        </p:spPr>
        <p:txBody>
          <a:bodyPr rtlCol="0"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제거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(elimination)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예</a:t>
            </a:r>
            <a:r>
              <a:rPr lang="en-US" altLang="ko-KR" sz="20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사전 경험이 있는 사람 제거</a:t>
            </a:r>
            <a:endParaRPr lang="en-US" altLang="ko-KR" sz="2000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lnSpc>
                <a:spcPct val="100000"/>
              </a:lnSpc>
              <a:defRPr/>
            </a:pPr>
            <a:endParaRPr lang="ko-KR" altLang="en-US" sz="20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균형화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(matching, balancing)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예</a:t>
            </a:r>
            <a:r>
              <a:rPr lang="en-US" altLang="ko-KR" sz="20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광고선호도가 연령층에 따라 차이가 있다면 동일한 연령분포를 갖도록 두 집단을 선정</a:t>
            </a:r>
            <a:endParaRPr lang="en-US" altLang="ko-KR" sz="2000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lnSpc>
                <a:spcPct val="100000"/>
              </a:lnSpc>
              <a:defRPr/>
            </a:pPr>
            <a:endParaRPr lang="ko-KR" altLang="en-US" sz="20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상쇄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(counter balancing)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하나의 실험집단에 두 개 이상의 실험변수가 주어질 때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실험순서</a:t>
            </a:r>
            <a:r>
              <a:rPr lang="en-US" altLang="ko-KR" sz="2000" dirty="0">
                <a:solidFill>
                  <a:schemeClr val="accent5">
                    <a:lumMod val="75000"/>
                  </a:schemeClr>
                </a:solidFill>
              </a:rPr>
              <a:t>(A=&gt;B, B=&gt;A)</a:t>
            </a:r>
          </a:p>
          <a:p>
            <a:pPr lvl="1">
              <a:lnSpc>
                <a:spcPct val="100000"/>
              </a:lnSpc>
              <a:defRPr/>
            </a:pPr>
            <a:endParaRPr lang="en-US" altLang="ko-KR" sz="20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무작위화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(randomization)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 err="1">
                <a:solidFill>
                  <a:schemeClr val="accent5">
                    <a:lumMod val="75000"/>
                  </a:schemeClr>
                </a:solidFill>
              </a:rPr>
              <a:t>독립변수외에</a:t>
            </a: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 다른 요인들이 각 집단에 동일하게 작용</a:t>
            </a:r>
          </a:p>
          <a:p>
            <a:pPr lvl="1">
              <a:lnSpc>
                <a:spcPct val="100000"/>
              </a:lnSpc>
              <a:defRPr/>
            </a:pP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</a:rPr>
              <a:t>외적타당성을 유지하는데 필요</a:t>
            </a:r>
          </a:p>
        </p:txBody>
      </p:sp>
    </p:spTree>
    <p:extLst>
      <p:ext uri="{BB962C8B-B14F-4D97-AF65-F5344CB8AC3E}">
        <p14:creationId xmlns:p14="http://schemas.microsoft.com/office/powerpoint/2010/main" val="116630901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3CCDA67F-95CC-4B4E-9F79-F7AEBAF2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656" y="656431"/>
            <a:ext cx="8784976" cy="5545137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10000"/>
              </a:lnSpc>
            </a:pPr>
            <a:r>
              <a:rPr lang="ko-KR" altLang="en-US" dirty="0">
                <a:solidFill>
                  <a:srgbClr val="2B689F"/>
                </a:solidFill>
              </a:rPr>
              <a:t>두 개 이상의 변수들이 작용함으로 나타나는 효과</a:t>
            </a:r>
          </a:p>
          <a:p>
            <a:pPr lvl="2" eaLnBrk="1" hangingPunct="1">
              <a:lnSpc>
                <a:spcPct val="110000"/>
              </a:lnSpc>
              <a:buFontTx/>
              <a:buNone/>
            </a:pPr>
            <a:r>
              <a:rPr lang="ko-KR" altLang="en-US" sz="2400" dirty="0">
                <a:solidFill>
                  <a:srgbClr val="2B689F"/>
                </a:solidFill>
              </a:rPr>
              <a:t>예</a:t>
            </a:r>
            <a:r>
              <a:rPr lang="en-US" altLang="ko-KR" sz="2400" dirty="0">
                <a:solidFill>
                  <a:srgbClr val="2B689F"/>
                </a:solidFill>
              </a:rPr>
              <a:t>&gt; </a:t>
            </a:r>
            <a:r>
              <a:rPr lang="ko-KR" altLang="en-US" sz="2400" dirty="0">
                <a:solidFill>
                  <a:srgbClr val="2B689F"/>
                </a:solidFill>
              </a:rPr>
              <a:t>계절</a:t>
            </a:r>
            <a:r>
              <a:rPr lang="en-US" altLang="ko-KR" sz="2400" dirty="0">
                <a:solidFill>
                  <a:srgbClr val="2B689F"/>
                </a:solidFill>
              </a:rPr>
              <a:t>, </a:t>
            </a:r>
            <a:r>
              <a:rPr lang="ko-KR" altLang="en-US" sz="2400" dirty="0">
                <a:solidFill>
                  <a:srgbClr val="2B689F"/>
                </a:solidFill>
              </a:rPr>
              <a:t>판촉수단 </a:t>
            </a:r>
            <a:r>
              <a:rPr lang="en-US" altLang="ko-KR" sz="2400" dirty="0">
                <a:solidFill>
                  <a:srgbClr val="2B689F"/>
                </a:solidFill>
              </a:rPr>
              <a:t>=&gt; </a:t>
            </a:r>
            <a:r>
              <a:rPr lang="ko-KR" altLang="en-US" sz="2400" dirty="0">
                <a:solidFill>
                  <a:srgbClr val="2B689F"/>
                </a:solidFill>
              </a:rPr>
              <a:t>매출액</a:t>
            </a:r>
          </a:p>
          <a:p>
            <a:pPr lvl="2" eaLnBrk="1" hangingPunct="1">
              <a:lnSpc>
                <a:spcPct val="110000"/>
              </a:lnSpc>
            </a:pPr>
            <a:r>
              <a:rPr lang="ko-KR" altLang="en-US" sz="2400" dirty="0">
                <a:solidFill>
                  <a:srgbClr val="2B689F"/>
                </a:solidFill>
              </a:rPr>
              <a:t>계절변수 </a:t>
            </a:r>
            <a:r>
              <a:rPr lang="en-US" altLang="ko-KR" sz="2400" dirty="0">
                <a:solidFill>
                  <a:srgbClr val="2B689F"/>
                </a:solidFill>
              </a:rPr>
              <a:t>=&gt; </a:t>
            </a:r>
            <a:r>
              <a:rPr lang="ko-KR" altLang="en-US" sz="2400" dirty="0">
                <a:solidFill>
                  <a:srgbClr val="2B689F"/>
                </a:solidFill>
              </a:rPr>
              <a:t>매출액에 영향</a:t>
            </a:r>
            <a:r>
              <a:rPr lang="en-US" altLang="ko-KR" sz="2400" dirty="0">
                <a:solidFill>
                  <a:srgbClr val="2B689F"/>
                </a:solidFill>
              </a:rPr>
              <a:t>, </a:t>
            </a:r>
            <a:r>
              <a:rPr lang="ko-KR" altLang="en-US" sz="2400" dirty="0">
                <a:solidFill>
                  <a:srgbClr val="2B689F"/>
                </a:solidFill>
              </a:rPr>
              <a:t>판촉수단 </a:t>
            </a:r>
            <a:r>
              <a:rPr lang="en-US" altLang="ko-KR" sz="2400" dirty="0">
                <a:solidFill>
                  <a:srgbClr val="2B689F"/>
                </a:solidFill>
              </a:rPr>
              <a:t>=&gt; </a:t>
            </a:r>
            <a:r>
              <a:rPr lang="ko-KR" altLang="en-US" sz="2400" dirty="0">
                <a:solidFill>
                  <a:srgbClr val="2B689F"/>
                </a:solidFill>
              </a:rPr>
              <a:t>매출액에 영향</a:t>
            </a:r>
          </a:p>
          <a:p>
            <a:pPr lvl="2" eaLnBrk="1" hangingPunct="1">
              <a:lnSpc>
                <a:spcPct val="110000"/>
              </a:lnSpc>
            </a:pPr>
            <a:r>
              <a:rPr lang="ko-KR" altLang="en-US" sz="2400" dirty="0">
                <a:solidFill>
                  <a:srgbClr val="2B689F"/>
                </a:solidFill>
              </a:rPr>
              <a:t>계절변수와 판촉변수의 결합 </a:t>
            </a:r>
            <a:r>
              <a:rPr lang="en-US" altLang="ko-KR" sz="2400" dirty="0">
                <a:solidFill>
                  <a:srgbClr val="2B689F"/>
                </a:solidFill>
              </a:rPr>
              <a:t>=&gt; </a:t>
            </a:r>
            <a:r>
              <a:rPr lang="ko-KR" altLang="en-US" sz="2400" dirty="0">
                <a:solidFill>
                  <a:srgbClr val="2B689F"/>
                </a:solidFill>
              </a:rPr>
              <a:t>매출액</a:t>
            </a:r>
            <a:r>
              <a:rPr lang="en-US" altLang="ko-KR" sz="2400" dirty="0">
                <a:solidFill>
                  <a:srgbClr val="2B689F"/>
                </a:solidFill>
              </a:rPr>
              <a:t>?</a:t>
            </a:r>
          </a:p>
          <a:p>
            <a:pPr lvl="2" eaLnBrk="1" hangingPunct="1">
              <a:lnSpc>
                <a:spcPct val="110000"/>
              </a:lnSpc>
            </a:pPr>
            <a:endParaRPr lang="en-US" altLang="ko-KR" sz="2400" dirty="0">
              <a:solidFill>
                <a:srgbClr val="2B689F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ko-KR" dirty="0">
                <a:solidFill>
                  <a:srgbClr val="2B689F"/>
                </a:solidFill>
              </a:rPr>
              <a:t>Y= b</a:t>
            </a:r>
            <a:r>
              <a:rPr lang="en-US" altLang="ko-KR" baseline="-25000" dirty="0">
                <a:solidFill>
                  <a:srgbClr val="2B689F"/>
                </a:solidFill>
              </a:rPr>
              <a:t>0</a:t>
            </a:r>
            <a:r>
              <a:rPr lang="en-US" altLang="ko-KR" dirty="0">
                <a:solidFill>
                  <a:srgbClr val="2B689F"/>
                </a:solidFill>
              </a:rPr>
              <a:t> + b</a:t>
            </a:r>
            <a:r>
              <a:rPr lang="en-US" altLang="ko-KR" baseline="-25000" dirty="0">
                <a:solidFill>
                  <a:srgbClr val="2B689F"/>
                </a:solidFill>
              </a:rPr>
              <a:t>1</a:t>
            </a:r>
            <a:r>
              <a:rPr lang="en-US" altLang="ko-KR" dirty="0">
                <a:solidFill>
                  <a:srgbClr val="2B689F"/>
                </a:solidFill>
              </a:rPr>
              <a:t>X</a:t>
            </a:r>
            <a:r>
              <a:rPr lang="en-US" altLang="ko-KR" baseline="-25000" dirty="0">
                <a:solidFill>
                  <a:srgbClr val="2B689F"/>
                </a:solidFill>
              </a:rPr>
              <a:t>1</a:t>
            </a:r>
            <a:r>
              <a:rPr lang="en-US" altLang="ko-KR" dirty="0">
                <a:solidFill>
                  <a:srgbClr val="2B689F"/>
                </a:solidFill>
              </a:rPr>
              <a:t> + b</a:t>
            </a:r>
            <a:r>
              <a:rPr lang="en-US" altLang="ko-KR" baseline="-25000" dirty="0">
                <a:solidFill>
                  <a:srgbClr val="2B689F"/>
                </a:solidFill>
              </a:rPr>
              <a:t>2</a:t>
            </a:r>
            <a:r>
              <a:rPr lang="en-US" altLang="ko-KR" dirty="0">
                <a:solidFill>
                  <a:srgbClr val="2B689F"/>
                </a:solidFill>
              </a:rPr>
              <a:t>X</a:t>
            </a:r>
            <a:r>
              <a:rPr lang="en-US" altLang="ko-KR" baseline="-25000" dirty="0">
                <a:solidFill>
                  <a:srgbClr val="2B689F"/>
                </a:solidFill>
              </a:rPr>
              <a:t>2</a:t>
            </a:r>
            <a:r>
              <a:rPr lang="en-US" altLang="ko-KR" dirty="0">
                <a:solidFill>
                  <a:srgbClr val="2B689F"/>
                </a:solidFill>
              </a:rPr>
              <a:t> + b</a:t>
            </a:r>
            <a:r>
              <a:rPr lang="en-US" altLang="ko-KR" baseline="-25000" dirty="0">
                <a:solidFill>
                  <a:srgbClr val="2B689F"/>
                </a:solidFill>
              </a:rPr>
              <a:t>12</a:t>
            </a:r>
            <a:r>
              <a:rPr lang="en-US" altLang="ko-KR" dirty="0">
                <a:solidFill>
                  <a:srgbClr val="2B689F"/>
                </a:solidFill>
              </a:rPr>
              <a:t>X</a:t>
            </a:r>
            <a:r>
              <a:rPr lang="en-US" altLang="ko-KR" baseline="-25000" dirty="0">
                <a:solidFill>
                  <a:srgbClr val="2B689F"/>
                </a:solidFill>
              </a:rPr>
              <a:t>1</a:t>
            </a:r>
            <a:r>
              <a:rPr lang="en-US" altLang="ko-KR" dirty="0">
                <a:solidFill>
                  <a:srgbClr val="2B689F"/>
                </a:solidFill>
              </a:rPr>
              <a:t>X</a:t>
            </a:r>
            <a:r>
              <a:rPr lang="en-US" altLang="ko-KR" baseline="-25000" dirty="0">
                <a:solidFill>
                  <a:srgbClr val="2B689F"/>
                </a:solidFill>
              </a:rPr>
              <a:t>2</a:t>
            </a:r>
            <a:r>
              <a:rPr lang="en-US" altLang="ko-KR" dirty="0">
                <a:solidFill>
                  <a:srgbClr val="2B689F"/>
                </a:solidFill>
              </a:rPr>
              <a:t> </a:t>
            </a:r>
          </a:p>
          <a:p>
            <a:pPr lvl="2" eaLnBrk="1" hangingPunct="1">
              <a:lnSpc>
                <a:spcPct val="110000"/>
              </a:lnSpc>
              <a:buFontTx/>
              <a:buNone/>
            </a:pPr>
            <a:r>
              <a:rPr lang="ko-KR" altLang="en-US" sz="2400" dirty="0">
                <a:solidFill>
                  <a:srgbClr val="2B689F"/>
                </a:solidFill>
              </a:rPr>
              <a:t>예</a:t>
            </a:r>
            <a:r>
              <a:rPr lang="en-US" altLang="ko-KR" sz="2400" dirty="0">
                <a:solidFill>
                  <a:srgbClr val="2B689F"/>
                </a:solidFill>
              </a:rPr>
              <a:t>&gt; </a:t>
            </a:r>
            <a:r>
              <a:rPr lang="ko-KR" altLang="en-US" sz="2400" dirty="0">
                <a:solidFill>
                  <a:srgbClr val="2B689F"/>
                </a:solidFill>
              </a:rPr>
              <a:t>불쾌지수는 온도와 습도의 함수</a:t>
            </a:r>
          </a:p>
          <a:p>
            <a:pPr lvl="2" eaLnBrk="1" hangingPunct="1">
              <a:lnSpc>
                <a:spcPct val="110000"/>
              </a:lnSpc>
            </a:pPr>
            <a:r>
              <a:rPr lang="ko-KR" altLang="en-US" sz="2400" dirty="0">
                <a:solidFill>
                  <a:srgbClr val="2B689F"/>
                </a:solidFill>
              </a:rPr>
              <a:t>온도가 높아지면 불쾌지수 상승</a:t>
            </a:r>
            <a:r>
              <a:rPr lang="en-US" altLang="ko-KR" sz="2400" dirty="0">
                <a:solidFill>
                  <a:srgbClr val="2B689F"/>
                </a:solidFill>
              </a:rPr>
              <a:t> </a:t>
            </a:r>
          </a:p>
          <a:p>
            <a:pPr lvl="2" eaLnBrk="1" hangingPunct="1">
              <a:lnSpc>
                <a:spcPct val="110000"/>
              </a:lnSpc>
            </a:pPr>
            <a:r>
              <a:rPr lang="ko-KR" altLang="en-US" sz="2400" dirty="0">
                <a:solidFill>
                  <a:srgbClr val="2B689F"/>
                </a:solidFill>
              </a:rPr>
              <a:t>습도가 높아지면 불쾌지수 상승</a:t>
            </a:r>
          </a:p>
          <a:p>
            <a:pPr lvl="2" eaLnBrk="1" hangingPunct="1">
              <a:lnSpc>
                <a:spcPct val="110000"/>
              </a:lnSpc>
            </a:pPr>
            <a:r>
              <a:rPr lang="ko-KR" altLang="en-US" sz="2400" dirty="0">
                <a:solidFill>
                  <a:srgbClr val="2B689F"/>
                </a:solidFill>
              </a:rPr>
              <a:t>온도</a:t>
            </a:r>
            <a:r>
              <a:rPr lang="en-US" altLang="ko-KR" sz="2400" dirty="0">
                <a:solidFill>
                  <a:srgbClr val="2B689F"/>
                </a:solidFill>
              </a:rPr>
              <a:t>, </a:t>
            </a:r>
            <a:r>
              <a:rPr lang="ko-KR" altLang="en-US" sz="2400" dirty="0">
                <a:solidFill>
                  <a:srgbClr val="2B689F"/>
                </a:solidFill>
              </a:rPr>
              <a:t>습도가 동시에 높으면 불쾌지수의 급수적 상승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78DBC6C7-94C3-43FA-8580-D76975EE6FD7}"/>
              </a:ext>
            </a:extLst>
          </p:cNvPr>
          <p:cNvSpPr/>
          <p:nvPr/>
        </p:nvSpPr>
        <p:spPr>
          <a:xfrm>
            <a:off x="0" y="0"/>
            <a:ext cx="285564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/>
              <a:t>상호</a:t>
            </a:r>
            <a:endParaRPr lang="en-US" altLang="ko-KR" sz="4000" b="1" dirty="0"/>
          </a:p>
          <a:p>
            <a:pPr algn="ctr"/>
            <a:r>
              <a:rPr lang="ko-KR" altLang="en-US" sz="4000" b="1" dirty="0"/>
              <a:t>작용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FF14EDB-1031-44C5-BB4D-1C469462583A}"/>
              </a:ext>
            </a:extLst>
          </p:cNvPr>
          <p:cNvSpPr/>
          <p:nvPr/>
        </p:nvSpPr>
        <p:spPr>
          <a:xfrm>
            <a:off x="407368" y="2708920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D7285F6-8DE7-4981-8C10-7A2B6F07041A}"/>
              </a:ext>
            </a:extLst>
          </p:cNvPr>
          <p:cNvSpPr/>
          <p:nvPr/>
        </p:nvSpPr>
        <p:spPr>
          <a:xfrm>
            <a:off x="2068753" y="3202160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1EA2076-8561-4106-B9D7-188FBD29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735" y="349251"/>
            <a:ext cx="8643937" cy="900113"/>
          </a:xfrm>
        </p:spPr>
        <p:txBody>
          <a:bodyPr/>
          <a:lstStyle/>
          <a:p>
            <a:pPr eaLnBrk="1" hangingPunct="1"/>
            <a:r>
              <a:rPr lang="ko-KR" altLang="en-US" sz="2300"/>
              <a:t>상호작용의 예</a:t>
            </a:r>
            <a:r>
              <a:rPr lang="en-US" altLang="ko-KR" sz="1900"/>
              <a:t>(</a:t>
            </a:r>
            <a:r>
              <a:rPr lang="ko-KR" altLang="en-US" sz="1900"/>
              <a:t>판촉행위와 계절요인의 상호작용</a:t>
            </a:r>
            <a:r>
              <a:rPr lang="en-US" altLang="ko-KR" sz="1900"/>
              <a:t>)</a:t>
            </a: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6B50FAF5-9745-4350-AE8F-CB480078B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7221" y="1125538"/>
            <a:ext cx="2895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8B48C6B1-882F-40A2-BA4A-36B83E3D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421" y="31067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05" name="Line 6">
            <a:extLst>
              <a:ext uri="{FF2B5EF4-FFF2-40B4-BE49-F238E27FC236}">
                <a16:creationId xmlns:a16="http://schemas.microsoft.com/office/drawing/2014/main" id="{F63F326C-749C-419F-AE1B-97BF510FA6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6021" y="31067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06" name="Text Box 7">
            <a:extLst>
              <a:ext uri="{FF2B5EF4-FFF2-40B4-BE49-F238E27FC236}">
                <a16:creationId xmlns:a16="http://schemas.microsoft.com/office/drawing/2014/main" id="{1173894D-B711-4CDA-A7D3-F50F8F136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821" y="2862264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계절</a:t>
            </a:r>
          </a:p>
        </p:txBody>
      </p:sp>
      <p:sp>
        <p:nvSpPr>
          <p:cNvPr id="25607" name="Text Box 8">
            <a:extLst>
              <a:ext uri="{FF2B5EF4-FFF2-40B4-BE49-F238E27FC236}">
                <a16:creationId xmlns:a16="http://schemas.microsoft.com/office/drawing/2014/main" id="{580B1249-0827-4D57-894E-E74D30A6A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996" y="1125539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매출액</a:t>
            </a:r>
          </a:p>
        </p:txBody>
      </p:sp>
      <p:sp>
        <p:nvSpPr>
          <p:cNvPr id="25608" name="Line 9">
            <a:extLst>
              <a:ext uri="{FF2B5EF4-FFF2-40B4-BE49-F238E27FC236}">
                <a16:creationId xmlns:a16="http://schemas.microsoft.com/office/drawing/2014/main" id="{50896F02-D76C-4561-A792-7FC8D25C2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3021" y="1430338"/>
            <a:ext cx="1143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09" name="Line 10">
            <a:extLst>
              <a:ext uri="{FF2B5EF4-FFF2-40B4-BE49-F238E27FC236}">
                <a16:creationId xmlns:a16="http://schemas.microsoft.com/office/drawing/2014/main" id="{BEEFDB16-D575-48A0-91C1-5F22FD1866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3021" y="1963738"/>
            <a:ext cx="1143000" cy="762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0" name="Oval 11">
            <a:extLst>
              <a:ext uri="{FF2B5EF4-FFF2-40B4-BE49-F238E27FC236}">
                <a16:creationId xmlns:a16="http://schemas.microsoft.com/office/drawing/2014/main" id="{AED23FED-7831-4039-B6C4-CF8ACF128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3021" y="14303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11" name="Oval 12">
            <a:extLst>
              <a:ext uri="{FF2B5EF4-FFF2-40B4-BE49-F238E27FC236}">
                <a16:creationId xmlns:a16="http://schemas.microsoft.com/office/drawing/2014/main" id="{1E2D7CA2-243C-4959-90CB-CAF0941C3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821" y="213518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12" name="Oval 13">
            <a:extLst>
              <a:ext uri="{FF2B5EF4-FFF2-40B4-BE49-F238E27FC236}">
                <a16:creationId xmlns:a16="http://schemas.microsoft.com/office/drawing/2014/main" id="{B64F882B-4826-4DF4-828D-21C8740E4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971" y="19256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13" name="Oval 14">
            <a:extLst>
              <a:ext uri="{FF2B5EF4-FFF2-40B4-BE49-F238E27FC236}">
                <a16:creationId xmlns:a16="http://schemas.microsoft.com/office/drawing/2014/main" id="{5E46B02E-DF06-4665-8CD8-E73B5B53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821" y="270668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14" name="Text Box 15">
            <a:extLst>
              <a:ext uri="{FF2B5EF4-FFF2-40B4-BE49-F238E27FC236}">
                <a16:creationId xmlns:a16="http://schemas.microsoft.com/office/drawing/2014/main" id="{DBD54E21-DA70-415C-A9FE-42BB09C0F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421" y="143033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판촉함</a:t>
            </a:r>
          </a:p>
        </p:txBody>
      </p:sp>
      <p:sp>
        <p:nvSpPr>
          <p:cNvPr id="25615" name="Text Box 16">
            <a:extLst>
              <a:ext uri="{FF2B5EF4-FFF2-40B4-BE49-F238E27FC236}">
                <a16:creationId xmlns:a16="http://schemas.microsoft.com/office/drawing/2014/main" id="{0ED7C697-C0BE-476D-A0D0-ACF26F601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9621" y="242093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판촉안함</a:t>
            </a:r>
          </a:p>
        </p:txBody>
      </p:sp>
      <p:sp>
        <p:nvSpPr>
          <p:cNvPr id="25616" name="Text Box 17">
            <a:extLst>
              <a:ext uri="{FF2B5EF4-FFF2-40B4-BE49-F238E27FC236}">
                <a16:creationId xmlns:a16="http://schemas.microsoft.com/office/drawing/2014/main" id="{F5F32B8B-A731-4B29-94C9-7F4037BDF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421" y="32591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하절기</a:t>
            </a:r>
          </a:p>
        </p:txBody>
      </p:sp>
      <p:sp>
        <p:nvSpPr>
          <p:cNvPr id="25617" name="Text Box 19">
            <a:extLst>
              <a:ext uri="{FF2B5EF4-FFF2-40B4-BE49-F238E27FC236}">
                <a16:creationId xmlns:a16="http://schemas.microsoft.com/office/drawing/2014/main" id="{80ABFC26-3350-4D21-AC11-260D4BA66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5021" y="32591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동절기</a:t>
            </a:r>
          </a:p>
        </p:txBody>
      </p:sp>
      <p:sp>
        <p:nvSpPr>
          <p:cNvPr id="25618" name="Rectangle 20">
            <a:extLst>
              <a:ext uri="{FF2B5EF4-FFF2-40B4-BE49-F238E27FC236}">
                <a16:creationId xmlns:a16="http://schemas.microsoft.com/office/drawing/2014/main" id="{30FD359F-926B-427D-8D3E-EBF274636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621" y="1125538"/>
            <a:ext cx="2895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19" name="Line 21">
            <a:extLst>
              <a:ext uri="{FF2B5EF4-FFF2-40B4-BE49-F238E27FC236}">
                <a16:creationId xmlns:a16="http://schemas.microsoft.com/office/drawing/2014/main" id="{4295F8FC-2410-47AC-84BE-BED4C71657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7821" y="31067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0" name="Line 22">
            <a:extLst>
              <a:ext uri="{FF2B5EF4-FFF2-40B4-BE49-F238E27FC236}">
                <a16:creationId xmlns:a16="http://schemas.microsoft.com/office/drawing/2014/main" id="{0294F574-0BE6-4804-89EF-4F49FDC6E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98421" y="31067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1" name="Text Box 23">
            <a:extLst>
              <a:ext uri="{FF2B5EF4-FFF2-40B4-BE49-F238E27FC236}">
                <a16:creationId xmlns:a16="http://schemas.microsoft.com/office/drawing/2014/main" id="{1A093EAE-1132-40F4-893E-C9DB594FA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3221" y="2862264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계절</a:t>
            </a:r>
          </a:p>
        </p:txBody>
      </p:sp>
      <p:sp>
        <p:nvSpPr>
          <p:cNvPr id="25622" name="Text Box 24">
            <a:extLst>
              <a:ext uri="{FF2B5EF4-FFF2-40B4-BE49-F238E27FC236}">
                <a16:creationId xmlns:a16="http://schemas.microsoft.com/office/drawing/2014/main" id="{FC369EC7-AACF-4999-9027-A39E34768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809" y="1125539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매출액</a:t>
            </a:r>
          </a:p>
        </p:txBody>
      </p:sp>
      <p:sp>
        <p:nvSpPr>
          <p:cNvPr id="25623" name="Line 25">
            <a:extLst>
              <a:ext uri="{FF2B5EF4-FFF2-40B4-BE49-F238E27FC236}">
                <a16:creationId xmlns:a16="http://schemas.microsoft.com/office/drawing/2014/main" id="{CFF7737A-0D37-4FB0-8DC3-B7AFB9F5D7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2071" y="1887538"/>
            <a:ext cx="1143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4" name="Line 26">
            <a:extLst>
              <a:ext uri="{FF2B5EF4-FFF2-40B4-BE49-F238E27FC236}">
                <a16:creationId xmlns:a16="http://schemas.microsoft.com/office/drawing/2014/main" id="{2CB16E24-2A29-4FCC-92DB-021E2A422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421" y="1963738"/>
            <a:ext cx="1143000" cy="762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5" name="Oval 27">
            <a:extLst>
              <a:ext uri="{FF2B5EF4-FFF2-40B4-BE49-F238E27FC236}">
                <a16:creationId xmlns:a16="http://schemas.microsoft.com/office/drawing/2014/main" id="{05D2886A-34FC-4F97-819C-A0C896E54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2071" y="18875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26" name="Oval 28">
            <a:extLst>
              <a:ext uri="{FF2B5EF4-FFF2-40B4-BE49-F238E27FC236}">
                <a16:creationId xmlns:a16="http://schemas.microsoft.com/office/drawing/2014/main" id="{D6551D37-1A6E-478B-88C0-C55656A29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8871" y="259238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27" name="Oval 30">
            <a:extLst>
              <a:ext uri="{FF2B5EF4-FFF2-40B4-BE49-F238E27FC236}">
                <a16:creationId xmlns:a16="http://schemas.microsoft.com/office/drawing/2014/main" id="{00DFA84C-918B-4018-B38F-446788112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9821" y="25733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28" name="Text Box 31">
            <a:extLst>
              <a:ext uri="{FF2B5EF4-FFF2-40B4-BE49-F238E27FC236}">
                <a16:creationId xmlns:a16="http://schemas.microsoft.com/office/drawing/2014/main" id="{FC1ACE2B-5CD5-42F7-9FDE-D7AD40AC4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8821" y="1901826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판촉함</a:t>
            </a:r>
          </a:p>
        </p:txBody>
      </p:sp>
      <p:sp>
        <p:nvSpPr>
          <p:cNvPr id="25629" name="Text Box 32">
            <a:extLst>
              <a:ext uri="{FF2B5EF4-FFF2-40B4-BE49-F238E27FC236}">
                <a16:creationId xmlns:a16="http://schemas.microsoft.com/office/drawing/2014/main" id="{35299735-E713-4100-9E21-70056FE7F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2021" y="226853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판촉안함</a:t>
            </a:r>
          </a:p>
        </p:txBody>
      </p:sp>
      <p:sp>
        <p:nvSpPr>
          <p:cNvPr id="25630" name="Text Box 33">
            <a:extLst>
              <a:ext uri="{FF2B5EF4-FFF2-40B4-BE49-F238E27FC236}">
                <a16:creationId xmlns:a16="http://schemas.microsoft.com/office/drawing/2014/main" id="{3E4DAC8B-04C6-4280-BB42-6048D1E5C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6821" y="32591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하절기</a:t>
            </a:r>
          </a:p>
        </p:txBody>
      </p:sp>
      <p:sp>
        <p:nvSpPr>
          <p:cNvPr id="25631" name="Text Box 34">
            <a:extLst>
              <a:ext uri="{FF2B5EF4-FFF2-40B4-BE49-F238E27FC236}">
                <a16:creationId xmlns:a16="http://schemas.microsoft.com/office/drawing/2014/main" id="{409485A6-FD19-4EAA-86D3-E6229424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7421" y="32591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동절기</a:t>
            </a:r>
          </a:p>
        </p:txBody>
      </p:sp>
      <p:sp>
        <p:nvSpPr>
          <p:cNvPr id="25632" name="Rectangle 35">
            <a:extLst>
              <a:ext uri="{FF2B5EF4-FFF2-40B4-BE49-F238E27FC236}">
                <a16:creationId xmlns:a16="http://schemas.microsoft.com/office/drawing/2014/main" id="{B48A73E2-AB4A-4B31-B6DD-31F764A17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7221" y="3868738"/>
            <a:ext cx="2895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33" name="Line 36">
            <a:extLst>
              <a:ext uri="{FF2B5EF4-FFF2-40B4-BE49-F238E27FC236}">
                <a16:creationId xmlns:a16="http://schemas.microsoft.com/office/drawing/2014/main" id="{C90170E2-2C27-4BAF-BF7D-362205F85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421" y="5849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34" name="Line 37">
            <a:extLst>
              <a:ext uri="{FF2B5EF4-FFF2-40B4-BE49-F238E27FC236}">
                <a16:creationId xmlns:a16="http://schemas.microsoft.com/office/drawing/2014/main" id="{05515A6A-9123-4FBE-8D95-F7945A008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6021" y="5849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35" name="Text Box 38">
            <a:extLst>
              <a:ext uri="{FF2B5EF4-FFF2-40B4-BE49-F238E27FC236}">
                <a16:creationId xmlns:a16="http://schemas.microsoft.com/office/drawing/2014/main" id="{80DD93FD-9BE9-4BCF-AABE-1BC9391D3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821" y="5605464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계절</a:t>
            </a:r>
          </a:p>
        </p:txBody>
      </p:sp>
      <p:sp>
        <p:nvSpPr>
          <p:cNvPr id="25636" name="Text Box 39">
            <a:extLst>
              <a:ext uri="{FF2B5EF4-FFF2-40B4-BE49-F238E27FC236}">
                <a16:creationId xmlns:a16="http://schemas.microsoft.com/office/drawing/2014/main" id="{88ED11FA-6FA9-4681-9CD0-BDB25C1B1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996" y="3868739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매출액</a:t>
            </a:r>
          </a:p>
        </p:txBody>
      </p:sp>
      <p:sp>
        <p:nvSpPr>
          <p:cNvPr id="25637" name="Line 40">
            <a:extLst>
              <a:ext uri="{FF2B5EF4-FFF2-40B4-BE49-F238E27FC236}">
                <a16:creationId xmlns:a16="http://schemas.microsoft.com/office/drawing/2014/main" id="{741E10E7-0FD8-46B6-9E61-EA62D50B21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93021" y="4630738"/>
            <a:ext cx="106680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38" name="Line 41">
            <a:extLst>
              <a:ext uri="{FF2B5EF4-FFF2-40B4-BE49-F238E27FC236}">
                <a16:creationId xmlns:a16="http://schemas.microsoft.com/office/drawing/2014/main" id="{57C0E89C-27ED-41AC-B025-CBB263F9B5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3021" y="4706938"/>
            <a:ext cx="1143000" cy="762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39" name="Oval 42">
            <a:extLst>
              <a:ext uri="{FF2B5EF4-FFF2-40B4-BE49-F238E27FC236}">
                <a16:creationId xmlns:a16="http://schemas.microsoft.com/office/drawing/2014/main" id="{2DA0B463-F45D-42B4-A59B-80677796C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3021" y="56213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40" name="Oval 43">
            <a:extLst>
              <a:ext uri="{FF2B5EF4-FFF2-40B4-BE49-F238E27FC236}">
                <a16:creationId xmlns:a16="http://schemas.microsoft.com/office/drawing/2014/main" id="{79158626-A90D-4269-815D-F468BBE3E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821" y="45545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41" name="Oval 44">
            <a:extLst>
              <a:ext uri="{FF2B5EF4-FFF2-40B4-BE49-F238E27FC236}">
                <a16:creationId xmlns:a16="http://schemas.microsoft.com/office/drawing/2014/main" id="{BD61BA60-2A6C-45EE-BC26-239D686D8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971" y="46688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42" name="Oval 45">
            <a:extLst>
              <a:ext uri="{FF2B5EF4-FFF2-40B4-BE49-F238E27FC236}">
                <a16:creationId xmlns:a16="http://schemas.microsoft.com/office/drawing/2014/main" id="{0018B5F7-408A-44B9-95BC-C5431294A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821" y="544988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43" name="Text Box 46">
            <a:extLst>
              <a:ext uri="{FF2B5EF4-FFF2-40B4-BE49-F238E27FC236}">
                <a16:creationId xmlns:a16="http://schemas.microsoft.com/office/drawing/2014/main" id="{2291D00E-48A9-431F-8AE1-9BE82CF49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421" y="417353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판촉함</a:t>
            </a:r>
          </a:p>
        </p:txBody>
      </p:sp>
      <p:sp>
        <p:nvSpPr>
          <p:cNvPr id="25644" name="Text Box 47">
            <a:extLst>
              <a:ext uri="{FF2B5EF4-FFF2-40B4-BE49-F238E27FC236}">
                <a16:creationId xmlns:a16="http://schemas.microsoft.com/office/drawing/2014/main" id="{6555B450-11E9-41B2-AA59-9193AED2D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421" y="485933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판촉안함</a:t>
            </a:r>
          </a:p>
        </p:txBody>
      </p:sp>
      <p:sp>
        <p:nvSpPr>
          <p:cNvPr id="25645" name="Text Box 48">
            <a:extLst>
              <a:ext uri="{FF2B5EF4-FFF2-40B4-BE49-F238E27FC236}">
                <a16:creationId xmlns:a16="http://schemas.microsoft.com/office/drawing/2014/main" id="{C155744F-046E-4737-B73B-1B146A020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421" y="60023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하절기</a:t>
            </a:r>
          </a:p>
        </p:txBody>
      </p:sp>
      <p:sp>
        <p:nvSpPr>
          <p:cNvPr id="25646" name="Text Box 49">
            <a:extLst>
              <a:ext uri="{FF2B5EF4-FFF2-40B4-BE49-F238E27FC236}">
                <a16:creationId xmlns:a16="http://schemas.microsoft.com/office/drawing/2014/main" id="{59E35672-1487-44DF-A985-71FAC24AC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5021" y="60023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동절기</a:t>
            </a:r>
          </a:p>
        </p:txBody>
      </p:sp>
      <p:sp>
        <p:nvSpPr>
          <p:cNvPr id="25647" name="Rectangle 50">
            <a:extLst>
              <a:ext uri="{FF2B5EF4-FFF2-40B4-BE49-F238E27FC236}">
                <a16:creationId xmlns:a16="http://schemas.microsoft.com/office/drawing/2014/main" id="{7AA7AEE4-C4E1-4927-BBE1-FB5C89A1E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621" y="3806825"/>
            <a:ext cx="2895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48" name="Line 51">
            <a:extLst>
              <a:ext uri="{FF2B5EF4-FFF2-40B4-BE49-F238E27FC236}">
                <a16:creationId xmlns:a16="http://schemas.microsoft.com/office/drawing/2014/main" id="{02129964-75C1-4663-B40A-4B7332502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7821" y="5788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49" name="Line 52">
            <a:extLst>
              <a:ext uri="{FF2B5EF4-FFF2-40B4-BE49-F238E27FC236}">
                <a16:creationId xmlns:a16="http://schemas.microsoft.com/office/drawing/2014/main" id="{FB5765EE-9B39-486F-AA47-6C7AFFE000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98421" y="5788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50" name="Text Box 53">
            <a:extLst>
              <a:ext uri="{FF2B5EF4-FFF2-40B4-BE49-F238E27FC236}">
                <a16:creationId xmlns:a16="http://schemas.microsoft.com/office/drawing/2014/main" id="{5B73DE2B-17FF-4717-87AA-AF6C24834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3221" y="5543551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계절</a:t>
            </a:r>
          </a:p>
        </p:txBody>
      </p:sp>
      <p:sp>
        <p:nvSpPr>
          <p:cNvPr id="25651" name="Text Box 54">
            <a:extLst>
              <a:ext uri="{FF2B5EF4-FFF2-40B4-BE49-F238E27FC236}">
                <a16:creationId xmlns:a16="http://schemas.microsoft.com/office/drawing/2014/main" id="{4E5DC710-ED3A-4276-972D-01B3AE51B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809" y="3806826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000">
                <a:latin typeface="Times New Roman" panose="02020603050405020304" pitchFamily="18" charset="0"/>
                <a:ea typeface="휴먼모음T" panose="02030504000101010101" pitchFamily="18" charset="-127"/>
              </a:rPr>
              <a:t>매출액</a:t>
            </a:r>
          </a:p>
        </p:txBody>
      </p:sp>
      <p:sp>
        <p:nvSpPr>
          <p:cNvPr id="25652" name="Line 55">
            <a:extLst>
              <a:ext uri="{FF2B5EF4-FFF2-40B4-BE49-F238E27FC236}">
                <a16:creationId xmlns:a16="http://schemas.microsoft.com/office/drawing/2014/main" id="{BE1069BA-6EBC-48AD-8E4B-4CAA377FB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421" y="4111625"/>
            <a:ext cx="1143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53" name="Line 56">
            <a:extLst>
              <a:ext uri="{FF2B5EF4-FFF2-40B4-BE49-F238E27FC236}">
                <a16:creationId xmlns:a16="http://schemas.microsoft.com/office/drawing/2014/main" id="{98195918-6003-4E33-9FCA-5C48A269E8E0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421" y="4935538"/>
            <a:ext cx="1143000" cy="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54" name="Oval 57">
            <a:extLst>
              <a:ext uri="{FF2B5EF4-FFF2-40B4-BE49-F238E27FC236}">
                <a16:creationId xmlns:a16="http://schemas.microsoft.com/office/drawing/2014/main" id="{0948477B-26C2-4E6D-B7D3-0F0F2B39A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421" y="41116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55" name="Oval 58">
            <a:extLst>
              <a:ext uri="{FF2B5EF4-FFF2-40B4-BE49-F238E27FC236}">
                <a16:creationId xmlns:a16="http://schemas.microsoft.com/office/drawing/2014/main" id="{C6B1E488-2C86-4AB2-8188-DB0306B65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2221" y="4816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56" name="Oval 59">
            <a:extLst>
              <a:ext uri="{FF2B5EF4-FFF2-40B4-BE49-F238E27FC236}">
                <a16:creationId xmlns:a16="http://schemas.microsoft.com/office/drawing/2014/main" id="{BD7FD313-7B3F-49FB-9D8B-FC6ABC1C0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6371" y="48593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57" name="Oval 60">
            <a:extLst>
              <a:ext uri="{FF2B5EF4-FFF2-40B4-BE49-F238E27FC236}">
                <a16:creationId xmlns:a16="http://schemas.microsoft.com/office/drawing/2014/main" id="{2841E65F-BD77-4635-ADBD-03F1FC408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2221" y="4859338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58" name="Text Box 61">
            <a:extLst>
              <a:ext uri="{FF2B5EF4-FFF2-40B4-BE49-F238E27FC236}">
                <a16:creationId xmlns:a16="http://schemas.microsoft.com/office/drawing/2014/main" id="{13BDB888-35CA-4415-A3E0-DEAE4C2E0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8821" y="4111626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판촉함</a:t>
            </a:r>
          </a:p>
        </p:txBody>
      </p:sp>
      <p:sp>
        <p:nvSpPr>
          <p:cNvPr id="25659" name="Text Box 62">
            <a:extLst>
              <a:ext uri="{FF2B5EF4-FFF2-40B4-BE49-F238E27FC236}">
                <a16:creationId xmlns:a16="http://schemas.microsoft.com/office/drawing/2014/main" id="{9B4BF8A6-861C-4288-9FA8-381DAA741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2021" y="5102226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판촉안함</a:t>
            </a:r>
          </a:p>
        </p:txBody>
      </p:sp>
      <p:sp>
        <p:nvSpPr>
          <p:cNvPr id="25660" name="Text Box 63">
            <a:extLst>
              <a:ext uri="{FF2B5EF4-FFF2-40B4-BE49-F238E27FC236}">
                <a16:creationId xmlns:a16="http://schemas.microsoft.com/office/drawing/2014/main" id="{9C0EA0E1-22B8-4D6F-8D8A-82FBFE336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6821" y="5940426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하절기</a:t>
            </a:r>
          </a:p>
        </p:txBody>
      </p:sp>
      <p:sp>
        <p:nvSpPr>
          <p:cNvPr id="25661" name="Text Box 64">
            <a:extLst>
              <a:ext uri="{FF2B5EF4-FFF2-40B4-BE49-F238E27FC236}">
                <a16:creationId xmlns:a16="http://schemas.microsoft.com/office/drawing/2014/main" id="{4130E3D0-194A-405F-8A1F-F795CF8B6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7421" y="5940426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1800">
                <a:latin typeface="Times New Roman" panose="02020603050405020304" pitchFamily="18" charset="0"/>
                <a:ea typeface="휴먼모음T" panose="02030504000101010101" pitchFamily="18" charset="-127"/>
              </a:rPr>
              <a:t>동절기</a:t>
            </a:r>
          </a:p>
        </p:txBody>
      </p:sp>
      <p:sp>
        <p:nvSpPr>
          <p:cNvPr id="25662" name="Text Box 65">
            <a:extLst>
              <a:ext uri="{FF2B5EF4-FFF2-40B4-BE49-F238E27FC236}">
                <a16:creationId xmlns:a16="http://schemas.microsoft.com/office/drawing/2014/main" id="{2CCC6B01-B38F-49C0-85BC-DE6EF02E3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421" y="1811338"/>
            <a:ext cx="914400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Times New Roman" panose="02020603050405020304" pitchFamily="18" charset="0"/>
                <a:ea typeface="휴먼모음T" panose="02030504000101010101" pitchFamily="18" charset="-127"/>
              </a:rPr>
              <a:t>하층</a:t>
            </a:r>
          </a:p>
        </p:txBody>
      </p:sp>
      <p:sp>
        <p:nvSpPr>
          <p:cNvPr id="25663" name="Text Box 66">
            <a:extLst>
              <a:ext uri="{FF2B5EF4-FFF2-40B4-BE49-F238E27FC236}">
                <a16:creationId xmlns:a16="http://schemas.microsoft.com/office/drawing/2014/main" id="{86F8B485-F5A8-494B-A945-E80F36B93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109" y="4706938"/>
            <a:ext cx="849312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Times New Roman" panose="02020603050405020304" pitchFamily="18" charset="0"/>
                <a:ea typeface="휴먼모음T" panose="02030504000101010101" pitchFamily="18" charset="-127"/>
              </a:rPr>
              <a:t>중하</a:t>
            </a:r>
          </a:p>
        </p:txBody>
      </p:sp>
      <p:sp>
        <p:nvSpPr>
          <p:cNvPr id="25664" name="Text Box 67">
            <a:extLst>
              <a:ext uri="{FF2B5EF4-FFF2-40B4-BE49-F238E27FC236}">
                <a16:creationId xmlns:a16="http://schemas.microsoft.com/office/drawing/2014/main" id="{19788322-42A1-4DA0-A609-B9ECDB65F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3784" y="1811338"/>
            <a:ext cx="914400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Times New Roman" panose="02020603050405020304" pitchFamily="18" charset="0"/>
                <a:ea typeface="휴먼모음T" panose="02030504000101010101" pitchFamily="18" charset="-127"/>
              </a:rPr>
              <a:t>상층</a:t>
            </a:r>
          </a:p>
        </p:txBody>
      </p:sp>
      <p:sp>
        <p:nvSpPr>
          <p:cNvPr id="25665" name="Text Box 68">
            <a:extLst>
              <a:ext uri="{FF2B5EF4-FFF2-40B4-BE49-F238E27FC236}">
                <a16:creationId xmlns:a16="http://schemas.microsoft.com/office/drawing/2014/main" id="{DE2669F1-6B57-4799-9E41-B688F5407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421" y="4706938"/>
            <a:ext cx="914400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Times New Roman" panose="02020603050405020304" pitchFamily="18" charset="0"/>
                <a:ea typeface="휴먼모음T" panose="02030504000101010101" pitchFamily="18" charset="-127"/>
              </a:rPr>
              <a:t>중상</a:t>
            </a:r>
          </a:p>
        </p:txBody>
      </p:sp>
      <p:sp>
        <p:nvSpPr>
          <p:cNvPr id="66" name="직사각형 65">
            <a:extLst>
              <a:ext uri="{FF2B5EF4-FFF2-40B4-BE49-F238E27FC236}">
                <a16:creationId xmlns:a16="http://schemas.microsoft.com/office/drawing/2014/main" id="{A142C4F9-A199-4F92-AFE0-E77229AFE920}"/>
              </a:ext>
            </a:extLst>
          </p:cNvPr>
          <p:cNvSpPr/>
          <p:nvPr/>
        </p:nvSpPr>
        <p:spPr>
          <a:xfrm>
            <a:off x="0" y="0"/>
            <a:ext cx="285564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/>
              <a:t>상호</a:t>
            </a:r>
            <a:endParaRPr lang="en-US" altLang="ko-KR" sz="3600" b="1" dirty="0"/>
          </a:p>
          <a:p>
            <a:pPr algn="ctr"/>
            <a:r>
              <a:rPr lang="ko-KR" altLang="en-US" sz="3600" b="1" dirty="0"/>
              <a:t>작용의</a:t>
            </a:r>
            <a:endParaRPr lang="en-US" altLang="ko-KR" sz="3600" b="1" dirty="0"/>
          </a:p>
          <a:p>
            <a:pPr algn="ctr"/>
            <a:r>
              <a:rPr lang="ko-KR" altLang="en-US" sz="3600" b="1" dirty="0"/>
              <a:t>예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D67A7B66-47B1-4B6A-91EB-25CB55C71EDD}"/>
              </a:ext>
            </a:extLst>
          </p:cNvPr>
          <p:cNvSpPr/>
          <p:nvPr/>
        </p:nvSpPr>
        <p:spPr>
          <a:xfrm>
            <a:off x="407368" y="2420888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67C76545-32DA-4B7E-811A-C6A8E4EA488A}"/>
              </a:ext>
            </a:extLst>
          </p:cNvPr>
          <p:cNvSpPr/>
          <p:nvPr/>
        </p:nvSpPr>
        <p:spPr>
          <a:xfrm>
            <a:off x="2068753" y="3534107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7" descr="https://larspsyll.files.wordpress.com/2013/03/test-tube.jpg?w=360&amp;h=198">
            <a:hlinkClick r:id="rId2"/>
            <a:extLst>
              <a:ext uri="{FF2B5EF4-FFF2-40B4-BE49-F238E27FC236}">
                <a16:creationId xmlns:a16="http://schemas.microsoft.com/office/drawing/2014/main" id="{7FDF0B45-AD54-4DA3-88E3-49EA61587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952" y="2922587"/>
            <a:ext cx="6381750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D1A217E5-AAAC-469D-88CE-095E9C9E2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855639" cy="6857999"/>
          </a:xfrm>
          <a:solidFill>
            <a:srgbClr val="339933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o-KR" altLang="en-US" sz="3600" b="1" dirty="0">
                <a:solidFill>
                  <a:schemeClr val="bg1">
                    <a:lumMod val="95000"/>
                  </a:schemeClr>
                </a:solidFill>
              </a:rPr>
              <a:t>실험의 </a:t>
            </a:r>
            <a:br>
              <a:rPr lang="en-US" altLang="ko-KR" sz="3600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ko-KR" altLang="en-US" sz="3600" b="1" dirty="0">
                <a:solidFill>
                  <a:schemeClr val="bg1">
                    <a:lumMod val="95000"/>
                  </a:schemeClr>
                </a:solidFill>
              </a:rPr>
              <a:t>타당성</a:t>
            </a:r>
            <a:endParaRPr lang="en-US" altLang="ko-KR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1FBBB7CF-78B5-4F38-8A80-A90E7772CC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43672" y="620688"/>
            <a:ext cx="7776864" cy="5105326"/>
          </a:xfrm>
          <a:solidFill>
            <a:schemeClr val="bg1">
              <a:alpha val="5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 err="1">
                <a:solidFill>
                  <a:schemeClr val="accent5">
                    <a:lumMod val="75000"/>
                  </a:schemeClr>
                </a:solidFill>
              </a:rPr>
              <a:t>내적타당성</a:t>
            </a:r>
            <a:endParaRPr lang="ko-KR" alt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결과변수의 변화가 </a:t>
            </a:r>
            <a:r>
              <a:rPr lang="ko-KR" altLang="en-US" sz="2400" dirty="0" err="1">
                <a:solidFill>
                  <a:schemeClr val="accent5">
                    <a:lumMod val="75000"/>
                  </a:schemeClr>
                </a:solidFill>
              </a:rPr>
              <a:t>실험변수만에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의한 효과인가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200" dirty="0" err="1">
                <a:solidFill>
                  <a:schemeClr val="accent5">
                    <a:lumMod val="75000"/>
                  </a:schemeClr>
                </a:solidFill>
              </a:rPr>
              <a:t>외생변수의</a:t>
            </a:r>
            <a:r>
              <a:rPr lang="ko-KR" altLang="en-US" sz="2200" dirty="0">
                <a:solidFill>
                  <a:schemeClr val="accent5">
                    <a:lumMod val="75000"/>
                  </a:schemeClr>
                </a:solidFill>
              </a:rPr>
              <a:t> 통제 필요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200" dirty="0">
                <a:solidFill>
                  <a:schemeClr val="accent5">
                    <a:lumMod val="75000"/>
                  </a:schemeClr>
                </a:solidFill>
              </a:rPr>
              <a:t>엄격한 통제는 현실과 괴리</a:t>
            </a:r>
            <a:endParaRPr lang="en-US" altLang="ko-KR" sz="2200" dirty="0">
              <a:solidFill>
                <a:schemeClr val="accent5">
                  <a:lumMod val="75000"/>
                </a:schemeClr>
              </a:solidFill>
            </a:endParaRP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ko-KR" altLang="en-US" sz="2200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o-KR" altLang="en-US" sz="2400" dirty="0" err="1">
                <a:solidFill>
                  <a:schemeClr val="accent5">
                    <a:lumMod val="75000"/>
                  </a:schemeClr>
                </a:solidFill>
              </a:rPr>
              <a:t>외적타당성</a:t>
            </a:r>
            <a:endParaRPr lang="ko-KR" alt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현실에 일반화할 수 있는가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200" dirty="0">
                <a:solidFill>
                  <a:schemeClr val="accent5">
                    <a:lumMod val="75000"/>
                  </a:schemeClr>
                </a:solidFill>
              </a:rPr>
              <a:t>현실과 일치하는 조건에서 실험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예</a:t>
            </a:r>
            <a:r>
              <a:rPr lang="en-US" altLang="ko-KR" sz="2400" dirty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ko-KR" altLang="en-US" sz="2400" dirty="0" err="1">
                <a:solidFill>
                  <a:schemeClr val="accent5">
                    <a:lumMod val="75000"/>
                  </a:schemeClr>
                </a:solidFill>
              </a:rPr>
              <a:t>맥주맛의</a:t>
            </a: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블라인드 테스트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200" dirty="0" err="1">
                <a:solidFill>
                  <a:schemeClr val="accent5">
                    <a:lumMod val="75000"/>
                  </a:schemeClr>
                </a:solidFill>
              </a:rPr>
              <a:t>하이트</a:t>
            </a:r>
            <a:r>
              <a:rPr lang="ko-KR" altLang="en-US" sz="2200" dirty="0">
                <a:solidFill>
                  <a:schemeClr val="accent5">
                    <a:lumMod val="75000"/>
                  </a:schemeClr>
                </a:solidFill>
              </a:rPr>
              <a:t> 맥주와 밀러 맥주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200" dirty="0">
                <a:solidFill>
                  <a:schemeClr val="accent5">
                    <a:lumMod val="75000"/>
                  </a:schemeClr>
                </a:solidFill>
              </a:rPr>
              <a:t>브랜드이미지가 개입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00F6682-B075-4814-BB71-7629CD76B1D2}"/>
              </a:ext>
            </a:extLst>
          </p:cNvPr>
          <p:cNvSpPr/>
          <p:nvPr/>
        </p:nvSpPr>
        <p:spPr>
          <a:xfrm>
            <a:off x="263352" y="2708920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93EAE31-A7B6-46F9-B82E-12210267B08D}"/>
              </a:ext>
            </a:extLst>
          </p:cNvPr>
          <p:cNvSpPr/>
          <p:nvPr/>
        </p:nvSpPr>
        <p:spPr>
          <a:xfrm>
            <a:off x="2068753" y="3202160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4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내용 개체 틀 3">
            <a:extLst>
              <a:ext uri="{FF2B5EF4-FFF2-40B4-BE49-F238E27FC236}">
                <a16:creationId xmlns:a16="http://schemas.microsoft.com/office/drawing/2014/main" id="{2B26B118-DCF6-4FB2-8708-D75309B9F5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28675" name="TextBox 4">
            <a:extLst>
              <a:ext uri="{FF2B5EF4-FFF2-40B4-BE49-F238E27FC236}">
                <a16:creationId xmlns:a16="http://schemas.microsoft.com/office/drawing/2014/main" id="{1E553E4F-B0E7-4DA3-9409-E98D0AEB0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960" y="647277"/>
            <a:ext cx="40814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Insanity: Doing the same</a:t>
            </a:r>
          </a:p>
          <a:p>
            <a:r>
              <a:rPr lang="en-US" altLang="ko-K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 over and over again</a:t>
            </a:r>
          </a:p>
          <a:p>
            <a:r>
              <a:rPr lang="en-US" altLang="ko-K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expecting different results </a:t>
            </a:r>
            <a:endParaRPr lang="ko-KR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6" name="TextBox 5">
            <a:extLst>
              <a:ext uri="{FF2B5EF4-FFF2-40B4-BE49-F238E27FC236}">
                <a16:creationId xmlns:a16="http://schemas.microsoft.com/office/drawing/2014/main" id="{708A4F3F-CEFB-4CD9-B729-62570F21D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080" y="1908757"/>
            <a:ext cx="453650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r>
              <a:rPr lang="ko-KR" altLang="en-US" sz="2400" dirty="0">
                <a:solidFill>
                  <a:schemeClr val="bg1"/>
                </a:solidFill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어제와</a:t>
            </a:r>
            <a:r>
              <a:rPr lang="en-US" altLang="ko-KR" sz="2400" dirty="0">
                <a:solidFill>
                  <a:schemeClr val="bg1"/>
                </a:solidFill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 </a:t>
            </a:r>
            <a:r>
              <a:rPr lang="ko-KR" altLang="en-US" sz="2400" dirty="0">
                <a:solidFill>
                  <a:schemeClr val="bg1"/>
                </a:solidFill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똑같이 살면서</a:t>
            </a:r>
            <a:endParaRPr lang="en-US" altLang="ko-KR" sz="2400" dirty="0">
              <a:solidFill>
                <a:schemeClr val="bg1"/>
              </a:solidFill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r>
              <a:rPr lang="ko-KR" altLang="en-US" sz="2400" dirty="0">
                <a:solidFill>
                  <a:schemeClr val="bg1"/>
                </a:solidFill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다른 미래를 기대하는 것은</a:t>
            </a:r>
            <a:endParaRPr lang="en-US" altLang="ko-KR" sz="2400" dirty="0">
              <a:solidFill>
                <a:schemeClr val="bg1"/>
              </a:solidFill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r>
              <a:rPr lang="ko-KR" altLang="en-US" sz="2400" dirty="0">
                <a:solidFill>
                  <a:schemeClr val="bg1"/>
                </a:solidFill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정신병 초기증세이다</a:t>
            </a:r>
          </a:p>
        </p:txBody>
      </p:sp>
      <p:sp>
        <p:nvSpPr>
          <p:cNvPr id="28677" name="TextBox 6">
            <a:extLst>
              <a:ext uri="{FF2B5EF4-FFF2-40B4-BE49-F238E27FC236}">
                <a16:creationId xmlns:a16="http://schemas.microsoft.com/office/drawing/2014/main" id="{40B57AF1-113B-4804-82B7-92BE1B709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264" y="3164374"/>
            <a:ext cx="17491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r>
              <a:rPr lang="en-US" altLang="ko-KR" dirty="0">
                <a:solidFill>
                  <a:schemeClr val="bg1"/>
                </a:solidFill>
              </a:rPr>
              <a:t>-Albert</a:t>
            </a:r>
            <a:r>
              <a:rPr lang="ko-KR" altLang="en-US" dirty="0">
                <a:solidFill>
                  <a:schemeClr val="bg1"/>
                </a:solidFill>
              </a:rPr>
              <a:t> </a:t>
            </a:r>
            <a:r>
              <a:rPr lang="en-US" altLang="ko-KR" dirty="0">
                <a:solidFill>
                  <a:schemeClr val="bg1"/>
                </a:solidFill>
              </a:rPr>
              <a:t>Einstein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F1FA80C-C1FA-44F2-889F-1544461A2025}"/>
              </a:ext>
            </a:extLst>
          </p:cNvPr>
          <p:cNvSpPr txBox="1">
            <a:spLocks noChangeArrowheads="1"/>
          </p:cNvSpPr>
          <p:nvPr/>
        </p:nvSpPr>
        <p:spPr>
          <a:xfrm>
            <a:off x="-7749" y="11149"/>
            <a:ext cx="3071665" cy="68468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1950" indent="-361950" algn="ctr">
              <a:lnSpc>
                <a:spcPct val="150000"/>
              </a:lnSpc>
              <a:defRPr/>
            </a:pP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ko-K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3CC8699C-6318-4A27-AAF5-2C7403990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416" y="2132855"/>
            <a:ext cx="1927523" cy="1537037"/>
          </a:xfrm>
          <a:solidFill>
            <a:schemeClr val="accent2">
              <a:lumMod val="75000"/>
              <a:alpha val="4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조사의 종류</a:t>
            </a:r>
            <a:endParaRPr lang="en-US" altLang="ko-K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692DDBE-DEAF-4D4F-B6BD-FDD8EA9130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19735" y="908721"/>
            <a:ext cx="7632849" cy="5328592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탐색조사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조사문제의 규명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변수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가설 파악 등 </a:t>
            </a: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질적조사</a:t>
            </a: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문헌조사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사례조사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전문가의견조사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FGI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기술조사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상황파악과 상호관계 파악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가설검증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계량적조사</a:t>
            </a: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횡단조사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시계열조사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패널조사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인과조사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인과관계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현상의 설명과 예측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원시실험설계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순수실험설계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유사실험설계</a:t>
            </a:r>
          </a:p>
        </p:txBody>
      </p:sp>
      <p:sp>
        <p:nvSpPr>
          <p:cNvPr id="2" name="양쪽 대괄호 1">
            <a:extLst>
              <a:ext uri="{FF2B5EF4-FFF2-40B4-BE49-F238E27FC236}">
                <a16:creationId xmlns:a16="http://schemas.microsoft.com/office/drawing/2014/main" id="{42FF6319-4F6F-44F3-85AC-A1C89631E9C9}"/>
              </a:ext>
            </a:extLst>
          </p:cNvPr>
          <p:cNvSpPr/>
          <p:nvPr/>
        </p:nvSpPr>
        <p:spPr>
          <a:xfrm>
            <a:off x="695400" y="2433322"/>
            <a:ext cx="2232248" cy="936104"/>
          </a:xfrm>
          <a:prstGeom prst="bracketPair">
            <a:avLst/>
          </a:prstGeom>
          <a:noFill/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08F2A88E-D70A-47C2-ADEA-2DDEA8502496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1149"/>
            <a:ext cx="3071665" cy="68468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1950" indent="-361950" algn="ctr">
              <a:lnSpc>
                <a:spcPct val="150000"/>
              </a:lnSpc>
              <a:defRPr/>
            </a:pP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ko-K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722AB32D-BCE2-4655-80C5-090923CC9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6" y="1570039"/>
            <a:ext cx="1944216" cy="2304256"/>
          </a:xfrm>
          <a:noFill/>
          <a:ln>
            <a:noFill/>
          </a:ln>
        </p:spPr>
        <p:txBody>
          <a:bodyPr rtlCol="0">
            <a:normAutofit/>
          </a:bodyPr>
          <a:lstStyle/>
          <a:p>
            <a:pPr marL="449263" indent="-449263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ko-KR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탐색조사</a:t>
            </a:r>
            <a:endParaRPr lang="en-US" altLang="ko-K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448EF733-42A2-43D4-94DB-DF4F7CCB96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5720" y="764704"/>
            <a:ext cx="8229600" cy="5472608"/>
          </a:xfrm>
          <a:solidFill>
            <a:schemeClr val="tx1">
              <a:alpha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조사의 초기단계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아이디어와 통찰력을 얻기 위한 단계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예비조사의 성격</a:t>
            </a:r>
            <a:endParaRPr lang="en-US" altLang="ko-K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목적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기업의 문제점과 기회를 파악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의사결정에 영향을 미치는 유용한 변수들을 파악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문제와 기회들의 우선순위 파악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조사문제의 명확한 규명</a:t>
            </a:r>
            <a:endParaRPr lang="en-US" altLang="ko-K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종류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문헌조사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전문가의견조사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사례조사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표적집단면접법</a:t>
            </a:r>
            <a:endParaRPr lang="en-US" altLang="ko-K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양쪽 대괄호 4">
            <a:extLst>
              <a:ext uri="{FF2B5EF4-FFF2-40B4-BE49-F238E27FC236}">
                <a16:creationId xmlns:a16="http://schemas.microsoft.com/office/drawing/2014/main" id="{51138B72-134D-4CD0-959F-C44DEAD7004E}"/>
              </a:ext>
            </a:extLst>
          </p:cNvPr>
          <p:cNvSpPr/>
          <p:nvPr/>
        </p:nvSpPr>
        <p:spPr>
          <a:xfrm>
            <a:off x="290585" y="1916832"/>
            <a:ext cx="2160240" cy="1728192"/>
          </a:xfrm>
          <a:prstGeom prst="bracketPair">
            <a:avLst/>
          </a:prstGeom>
          <a:noFill/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D39546B-33FE-4E7B-9DCE-A4EE55CD5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149"/>
            <a:ext cx="3071665" cy="6846851"/>
          </a:xfrm>
          <a:solidFill>
            <a:schemeClr val="accent2">
              <a:lumMod val="75000"/>
            </a:schemeClr>
          </a:solidFill>
        </p:spPr>
        <p:txBody>
          <a:bodyPr rtlCol="0">
            <a:normAutofit/>
          </a:bodyPr>
          <a:lstStyle/>
          <a:p>
            <a:pPr marL="361950" indent="-361950"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기술</a:t>
            </a: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</a:t>
            </a: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ko-K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FEAFE07B-0F3C-4B98-935B-0EFA904A43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31704" y="836712"/>
            <a:ext cx="7922096" cy="5340251"/>
          </a:xfrm>
          <a:solidFill>
            <a:schemeClr val="tx1">
              <a:alpha val="7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목적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상황의 정확한 파악과 특정사건의 발생빈도 조사</a:t>
            </a:r>
          </a:p>
          <a:p>
            <a:pPr lvl="2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제품사용실태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구입채널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정보획득 방식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변수들간의 상호관계 파악</a:t>
            </a:r>
          </a:p>
          <a:p>
            <a:pPr lvl="2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인구통계학적 특성과 선호도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중요도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만족도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특정변수값의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예측</a:t>
            </a:r>
          </a:p>
          <a:p>
            <a:pPr lvl="2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매출액 추이변화에 따른 </a:t>
            </a:r>
            <a:r>
              <a:rPr lang="ko-KR" alt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수요액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예측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만족도에 따른 재구매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종류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횡단조사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시계열조사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종단조사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패널조사 </a:t>
            </a:r>
          </a:p>
        </p:txBody>
      </p:sp>
      <p:sp>
        <p:nvSpPr>
          <p:cNvPr id="5" name="양쪽 대괄호 4">
            <a:extLst>
              <a:ext uri="{FF2B5EF4-FFF2-40B4-BE49-F238E27FC236}">
                <a16:creationId xmlns:a16="http://schemas.microsoft.com/office/drawing/2014/main" id="{B49CAE37-5B46-40B2-ABFC-992FD9E93B7B}"/>
              </a:ext>
            </a:extLst>
          </p:cNvPr>
          <p:cNvSpPr/>
          <p:nvPr/>
        </p:nvSpPr>
        <p:spPr>
          <a:xfrm>
            <a:off x="551383" y="1916832"/>
            <a:ext cx="1899441" cy="1728192"/>
          </a:xfrm>
          <a:prstGeom prst="bracketPair">
            <a:avLst/>
          </a:prstGeom>
          <a:noFill/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99" name="Line 131">
            <a:extLst>
              <a:ext uri="{FF2B5EF4-FFF2-40B4-BE49-F238E27FC236}">
                <a16:creationId xmlns:a16="http://schemas.microsoft.com/office/drawing/2014/main" id="{AFD39B7B-D56B-41DB-A7A0-3F2B6AB37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6" y="3860800"/>
            <a:ext cx="5688013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53D57A88-624A-4AD7-AAA3-752070B54B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5"/>
            <a:ext cx="6751638" cy="801688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800" dirty="0"/>
              <a:t>횡단조사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시계열조사</a:t>
            </a:r>
            <a:r>
              <a:rPr lang="en-US" altLang="ko-KR" sz="2800" dirty="0"/>
              <a:t>(</a:t>
            </a:r>
            <a:r>
              <a:rPr lang="ko-KR" altLang="en-US" sz="2800" dirty="0"/>
              <a:t>종단</a:t>
            </a:r>
            <a:r>
              <a:rPr lang="en-US" altLang="ko-KR" sz="2800" dirty="0"/>
              <a:t>)</a:t>
            </a:r>
            <a:r>
              <a:rPr lang="ko-KR" altLang="en-US" sz="2800" dirty="0"/>
              <a:t>의 개념도</a:t>
            </a:r>
          </a:p>
        </p:txBody>
      </p:sp>
      <p:grpSp>
        <p:nvGrpSpPr>
          <p:cNvPr id="2" name="Group 133">
            <a:extLst>
              <a:ext uri="{FF2B5EF4-FFF2-40B4-BE49-F238E27FC236}">
                <a16:creationId xmlns:a16="http://schemas.microsoft.com/office/drawing/2014/main" id="{7DAA6AE8-88C6-4AE8-B826-43331D1BFEF7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1484313"/>
            <a:ext cx="909638" cy="4608512"/>
            <a:chOff x="476" y="935"/>
            <a:chExt cx="573" cy="2903"/>
          </a:xfrm>
        </p:grpSpPr>
        <p:sp>
          <p:nvSpPr>
            <p:cNvPr id="109627" name="AutoShape 59">
              <a:extLst>
                <a:ext uri="{FF2B5EF4-FFF2-40B4-BE49-F238E27FC236}">
                  <a16:creationId xmlns:a16="http://schemas.microsoft.com/office/drawing/2014/main" id="{F764E237-7250-4DEC-9FAF-A6B6CBFB52B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76" y="935"/>
              <a:ext cx="573" cy="290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ko-KR" altLang="en-US">
                <a:latin typeface="Arial" charset="0"/>
                <a:ea typeface="굴림" charset="-127"/>
              </a:endParaRPr>
            </a:p>
          </p:txBody>
        </p:sp>
        <p:grpSp>
          <p:nvGrpSpPr>
            <p:cNvPr id="12366" name="Group 4">
              <a:extLst>
                <a:ext uri="{FF2B5EF4-FFF2-40B4-BE49-F238E27FC236}">
                  <a16:creationId xmlns:a16="http://schemas.microsoft.com/office/drawing/2014/main" id="{715197D6-4D6B-4ED8-A425-D508633C80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1117"/>
              <a:ext cx="148" cy="325"/>
              <a:chOff x="2304" y="1344"/>
              <a:chExt cx="498" cy="1245"/>
            </a:xfrm>
          </p:grpSpPr>
          <p:sp>
            <p:nvSpPr>
              <p:cNvPr id="12385" name="Freeform 5">
                <a:extLst>
                  <a:ext uri="{FF2B5EF4-FFF2-40B4-BE49-F238E27FC236}">
                    <a16:creationId xmlns:a16="http://schemas.microsoft.com/office/drawing/2014/main" id="{CE1E108F-B9FB-4BE3-9553-066B7C3DDC7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C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86" name="Freeform 6">
                <a:extLst>
                  <a:ext uri="{FF2B5EF4-FFF2-40B4-BE49-F238E27FC236}">
                    <a16:creationId xmlns:a16="http://schemas.microsoft.com/office/drawing/2014/main" id="{030D07AD-1F4B-4002-9522-F3C5D419A38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C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67" name="Group 7">
              <a:extLst>
                <a:ext uri="{FF2B5EF4-FFF2-40B4-BE49-F238E27FC236}">
                  <a16:creationId xmlns:a16="http://schemas.microsoft.com/office/drawing/2014/main" id="{2777D12F-7035-4D1A-8163-3D74C45438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1480"/>
              <a:ext cx="148" cy="325"/>
              <a:chOff x="2304" y="1344"/>
              <a:chExt cx="498" cy="1245"/>
            </a:xfrm>
          </p:grpSpPr>
          <p:sp>
            <p:nvSpPr>
              <p:cNvPr id="12383" name="Freeform 8">
                <a:extLst>
                  <a:ext uri="{FF2B5EF4-FFF2-40B4-BE49-F238E27FC236}">
                    <a16:creationId xmlns:a16="http://schemas.microsoft.com/office/drawing/2014/main" id="{66616887-9927-4553-83C4-15CD3C4D41E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204D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84" name="Freeform 9">
                <a:extLst>
                  <a:ext uri="{FF2B5EF4-FFF2-40B4-BE49-F238E27FC236}">
                    <a16:creationId xmlns:a16="http://schemas.microsoft.com/office/drawing/2014/main" id="{D7A351D9-ECC7-4675-9C6E-F669F24E745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204D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68" name="Group 10">
              <a:extLst>
                <a:ext uri="{FF2B5EF4-FFF2-40B4-BE49-F238E27FC236}">
                  <a16:creationId xmlns:a16="http://schemas.microsoft.com/office/drawing/2014/main" id="{C8982895-3F5F-4AA8-B606-165822CD79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1842"/>
              <a:ext cx="148" cy="325"/>
              <a:chOff x="2304" y="1344"/>
              <a:chExt cx="498" cy="1245"/>
            </a:xfrm>
          </p:grpSpPr>
          <p:sp>
            <p:nvSpPr>
              <p:cNvPr id="12381" name="Freeform 11">
                <a:extLst>
                  <a:ext uri="{FF2B5EF4-FFF2-40B4-BE49-F238E27FC236}">
                    <a16:creationId xmlns:a16="http://schemas.microsoft.com/office/drawing/2014/main" id="{9562130B-38E1-48C2-BFAC-C7209B8EA14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82" name="Freeform 12">
                <a:extLst>
                  <a:ext uri="{FF2B5EF4-FFF2-40B4-BE49-F238E27FC236}">
                    <a16:creationId xmlns:a16="http://schemas.microsoft.com/office/drawing/2014/main" id="{7F474020-FF6A-4D2F-8EE5-0E1CCE5EB4D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69" name="Group 13">
              <a:extLst>
                <a:ext uri="{FF2B5EF4-FFF2-40B4-BE49-F238E27FC236}">
                  <a16:creationId xmlns:a16="http://schemas.microsoft.com/office/drawing/2014/main" id="{61158B88-457F-4416-BD2D-F5ACA6A124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2205"/>
              <a:ext cx="148" cy="325"/>
              <a:chOff x="2304" y="1344"/>
              <a:chExt cx="498" cy="1245"/>
            </a:xfrm>
          </p:grpSpPr>
          <p:sp>
            <p:nvSpPr>
              <p:cNvPr id="12379" name="Freeform 14">
                <a:extLst>
                  <a:ext uri="{FF2B5EF4-FFF2-40B4-BE49-F238E27FC236}">
                    <a16:creationId xmlns:a16="http://schemas.microsoft.com/office/drawing/2014/main" id="{6561E627-B3F6-4120-A493-028739B62FA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CCFF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80" name="Freeform 15">
                <a:extLst>
                  <a:ext uri="{FF2B5EF4-FFF2-40B4-BE49-F238E27FC236}">
                    <a16:creationId xmlns:a16="http://schemas.microsoft.com/office/drawing/2014/main" id="{25B858FC-F0AF-4DC2-A148-784FA6552F6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CCFF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70" name="Group 16">
              <a:extLst>
                <a:ext uri="{FF2B5EF4-FFF2-40B4-BE49-F238E27FC236}">
                  <a16:creationId xmlns:a16="http://schemas.microsoft.com/office/drawing/2014/main" id="{4737CF19-79F6-4AE6-8106-4E71F9B36F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2568"/>
              <a:ext cx="148" cy="325"/>
              <a:chOff x="2304" y="1344"/>
              <a:chExt cx="498" cy="1245"/>
            </a:xfrm>
          </p:grpSpPr>
          <p:sp>
            <p:nvSpPr>
              <p:cNvPr id="12377" name="Freeform 17">
                <a:extLst>
                  <a:ext uri="{FF2B5EF4-FFF2-40B4-BE49-F238E27FC236}">
                    <a16:creationId xmlns:a16="http://schemas.microsoft.com/office/drawing/2014/main" id="{CFFA6960-E0F0-4428-A6D0-0EF11D7ED81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78" name="Freeform 18">
                <a:extLst>
                  <a:ext uri="{FF2B5EF4-FFF2-40B4-BE49-F238E27FC236}">
                    <a16:creationId xmlns:a16="http://schemas.microsoft.com/office/drawing/2014/main" id="{F10C404B-6094-4732-BDB5-18409F75742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71" name="Group 19">
              <a:extLst>
                <a:ext uri="{FF2B5EF4-FFF2-40B4-BE49-F238E27FC236}">
                  <a16:creationId xmlns:a16="http://schemas.microsoft.com/office/drawing/2014/main" id="{C4B889AC-30E7-478C-B786-07A129F89A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2976"/>
              <a:ext cx="148" cy="325"/>
              <a:chOff x="2304" y="1344"/>
              <a:chExt cx="498" cy="1245"/>
            </a:xfrm>
          </p:grpSpPr>
          <p:sp>
            <p:nvSpPr>
              <p:cNvPr id="12375" name="Freeform 20">
                <a:extLst>
                  <a:ext uri="{FF2B5EF4-FFF2-40B4-BE49-F238E27FC236}">
                    <a16:creationId xmlns:a16="http://schemas.microsoft.com/office/drawing/2014/main" id="{E2A8C78A-FF63-40F5-8E56-CFA4E28E51D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76" name="Freeform 21">
                <a:extLst>
                  <a:ext uri="{FF2B5EF4-FFF2-40B4-BE49-F238E27FC236}">
                    <a16:creationId xmlns:a16="http://schemas.microsoft.com/office/drawing/2014/main" id="{A5917F60-42B0-4334-AB7B-9DFA241EDA0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72" name="Group 22">
              <a:extLst>
                <a:ext uri="{FF2B5EF4-FFF2-40B4-BE49-F238E27FC236}">
                  <a16:creationId xmlns:a16="http://schemas.microsoft.com/office/drawing/2014/main" id="{6FC491DB-52CD-439F-8B42-7B04F4C179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3" y="3339"/>
              <a:ext cx="148" cy="325"/>
              <a:chOff x="2304" y="1344"/>
              <a:chExt cx="498" cy="1245"/>
            </a:xfrm>
          </p:grpSpPr>
          <p:sp>
            <p:nvSpPr>
              <p:cNvPr id="12373" name="Freeform 23">
                <a:extLst>
                  <a:ext uri="{FF2B5EF4-FFF2-40B4-BE49-F238E27FC236}">
                    <a16:creationId xmlns:a16="http://schemas.microsoft.com/office/drawing/2014/main" id="{B2C12661-9C99-43A1-9E77-852ED07B251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74" name="Freeform 24">
                <a:extLst>
                  <a:ext uri="{FF2B5EF4-FFF2-40B4-BE49-F238E27FC236}">
                    <a16:creationId xmlns:a16="http://schemas.microsoft.com/office/drawing/2014/main" id="{310A21A1-7817-481B-A73E-109B1FA0E8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109629" name="AutoShape 61">
            <a:extLst>
              <a:ext uri="{FF2B5EF4-FFF2-40B4-BE49-F238E27FC236}">
                <a16:creationId xmlns:a16="http://schemas.microsoft.com/office/drawing/2014/main" id="{3DEF3788-2A95-40A7-8371-1C49F60EC6B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9151" y="5734051"/>
            <a:ext cx="1008063" cy="59372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>
                <a:ea typeface="휴먼모음T" panose="02030504000101010101" pitchFamily="18" charset="-127"/>
              </a:rPr>
              <a:t>횡단조사</a:t>
            </a:r>
          </a:p>
        </p:txBody>
      </p:sp>
      <p:grpSp>
        <p:nvGrpSpPr>
          <p:cNvPr id="10" name="Group 134">
            <a:extLst>
              <a:ext uri="{FF2B5EF4-FFF2-40B4-BE49-F238E27FC236}">
                <a16:creationId xmlns:a16="http://schemas.microsoft.com/office/drawing/2014/main" id="{3EACCF53-69B2-4A60-AEB5-04950ED82279}"/>
              </a:ext>
            </a:extLst>
          </p:cNvPr>
          <p:cNvGrpSpPr>
            <a:grpSpLocks/>
          </p:cNvGrpSpPr>
          <p:nvPr/>
        </p:nvGrpSpPr>
        <p:grpSpPr bwMode="auto">
          <a:xfrm>
            <a:off x="4681539" y="1484313"/>
            <a:ext cx="909637" cy="4608512"/>
            <a:chOff x="1989" y="935"/>
            <a:chExt cx="573" cy="2903"/>
          </a:xfrm>
        </p:grpSpPr>
        <p:sp>
          <p:nvSpPr>
            <p:cNvPr id="109630" name="AutoShape 62">
              <a:extLst>
                <a:ext uri="{FF2B5EF4-FFF2-40B4-BE49-F238E27FC236}">
                  <a16:creationId xmlns:a16="http://schemas.microsoft.com/office/drawing/2014/main" id="{7BAF789A-42E9-4D88-83A0-90EB4E018BE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89" y="935"/>
              <a:ext cx="573" cy="290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ko-KR" altLang="en-US">
                <a:latin typeface="Arial" charset="0"/>
                <a:ea typeface="굴림" charset="-127"/>
              </a:endParaRPr>
            </a:p>
          </p:txBody>
        </p:sp>
        <p:grpSp>
          <p:nvGrpSpPr>
            <p:cNvPr id="12344" name="Group 63">
              <a:extLst>
                <a:ext uri="{FF2B5EF4-FFF2-40B4-BE49-F238E27FC236}">
                  <a16:creationId xmlns:a16="http://schemas.microsoft.com/office/drawing/2014/main" id="{3DC00235-100A-43A5-97B7-12FB9E4B73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1117"/>
              <a:ext cx="148" cy="325"/>
              <a:chOff x="2304" y="1344"/>
              <a:chExt cx="498" cy="1245"/>
            </a:xfrm>
          </p:grpSpPr>
          <p:sp>
            <p:nvSpPr>
              <p:cNvPr id="12363" name="Freeform 64">
                <a:extLst>
                  <a:ext uri="{FF2B5EF4-FFF2-40B4-BE49-F238E27FC236}">
                    <a16:creationId xmlns:a16="http://schemas.microsoft.com/office/drawing/2014/main" id="{71A5FCBD-4B75-41C3-B142-F370C7F674B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66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64" name="Freeform 65">
                <a:extLst>
                  <a:ext uri="{FF2B5EF4-FFF2-40B4-BE49-F238E27FC236}">
                    <a16:creationId xmlns:a16="http://schemas.microsoft.com/office/drawing/2014/main" id="{37FCA14D-C9F7-4F74-9CF6-66061634A1E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66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45" name="Group 66">
              <a:extLst>
                <a:ext uri="{FF2B5EF4-FFF2-40B4-BE49-F238E27FC236}">
                  <a16:creationId xmlns:a16="http://schemas.microsoft.com/office/drawing/2014/main" id="{A7DD4A1B-095C-4B44-A7E3-A89F858DB9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1480"/>
              <a:ext cx="148" cy="325"/>
              <a:chOff x="2304" y="1344"/>
              <a:chExt cx="498" cy="1245"/>
            </a:xfrm>
          </p:grpSpPr>
          <p:sp>
            <p:nvSpPr>
              <p:cNvPr id="12361" name="Freeform 67">
                <a:extLst>
                  <a:ext uri="{FF2B5EF4-FFF2-40B4-BE49-F238E27FC236}">
                    <a16:creationId xmlns:a16="http://schemas.microsoft.com/office/drawing/2014/main" id="{7047F313-1FCF-47C2-BB06-1185C53E9A9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62" name="Freeform 68">
                <a:extLst>
                  <a:ext uri="{FF2B5EF4-FFF2-40B4-BE49-F238E27FC236}">
                    <a16:creationId xmlns:a16="http://schemas.microsoft.com/office/drawing/2014/main" id="{022D44F3-BB69-4B2D-AA75-685A9270938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46" name="Group 69">
              <a:extLst>
                <a:ext uri="{FF2B5EF4-FFF2-40B4-BE49-F238E27FC236}">
                  <a16:creationId xmlns:a16="http://schemas.microsoft.com/office/drawing/2014/main" id="{325D8383-1909-47EC-81D1-AE9C56E8CE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1842"/>
              <a:ext cx="148" cy="325"/>
              <a:chOff x="2304" y="1344"/>
              <a:chExt cx="498" cy="1245"/>
            </a:xfrm>
          </p:grpSpPr>
          <p:sp>
            <p:nvSpPr>
              <p:cNvPr id="12359" name="Freeform 70">
                <a:extLst>
                  <a:ext uri="{FF2B5EF4-FFF2-40B4-BE49-F238E27FC236}">
                    <a16:creationId xmlns:a16="http://schemas.microsoft.com/office/drawing/2014/main" id="{CA02B90D-1A39-4A85-92EC-55BB096812D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2B68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60" name="Freeform 71">
                <a:extLst>
                  <a:ext uri="{FF2B5EF4-FFF2-40B4-BE49-F238E27FC236}">
                    <a16:creationId xmlns:a16="http://schemas.microsoft.com/office/drawing/2014/main" id="{BEB72FC5-850F-4CD9-AB33-E5ED5174E1C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2B68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47" name="Group 72">
              <a:extLst>
                <a:ext uri="{FF2B5EF4-FFF2-40B4-BE49-F238E27FC236}">
                  <a16:creationId xmlns:a16="http://schemas.microsoft.com/office/drawing/2014/main" id="{E3C3B96E-3DCE-4EC7-A159-4021C8A621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2205"/>
              <a:ext cx="148" cy="325"/>
              <a:chOff x="2304" y="1344"/>
              <a:chExt cx="498" cy="1245"/>
            </a:xfrm>
          </p:grpSpPr>
          <p:sp>
            <p:nvSpPr>
              <p:cNvPr id="12357" name="Freeform 73">
                <a:extLst>
                  <a:ext uri="{FF2B5EF4-FFF2-40B4-BE49-F238E27FC236}">
                    <a16:creationId xmlns:a16="http://schemas.microsoft.com/office/drawing/2014/main" id="{93997DD1-EB0A-41DE-9412-7A1C5C01915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58" name="Freeform 74">
                <a:extLst>
                  <a:ext uri="{FF2B5EF4-FFF2-40B4-BE49-F238E27FC236}">
                    <a16:creationId xmlns:a16="http://schemas.microsoft.com/office/drawing/2014/main" id="{5C5087BA-1EB1-4F53-A181-CF3958735C0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48" name="Group 75">
              <a:extLst>
                <a:ext uri="{FF2B5EF4-FFF2-40B4-BE49-F238E27FC236}">
                  <a16:creationId xmlns:a16="http://schemas.microsoft.com/office/drawing/2014/main" id="{E6C577D7-C535-4B6B-AAE6-6051C24497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2568"/>
              <a:ext cx="148" cy="325"/>
              <a:chOff x="2304" y="1344"/>
              <a:chExt cx="498" cy="1245"/>
            </a:xfrm>
          </p:grpSpPr>
          <p:sp>
            <p:nvSpPr>
              <p:cNvPr id="12355" name="Freeform 76">
                <a:extLst>
                  <a:ext uri="{FF2B5EF4-FFF2-40B4-BE49-F238E27FC236}">
                    <a16:creationId xmlns:a16="http://schemas.microsoft.com/office/drawing/2014/main" id="{41043D6C-C8D7-4E25-92B9-F52C62646C1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A500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56" name="Freeform 77">
                <a:extLst>
                  <a:ext uri="{FF2B5EF4-FFF2-40B4-BE49-F238E27FC236}">
                    <a16:creationId xmlns:a16="http://schemas.microsoft.com/office/drawing/2014/main" id="{77AD6A02-7852-4029-B06F-1C19B3C6484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A500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49" name="Group 78">
              <a:extLst>
                <a:ext uri="{FF2B5EF4-FFF2-40B4-BE49-F238E27FC236}">
                  <a16:creationId xmlns:a16="http://schemas.microsoft.com/office/drawing/2014/main" id="{89B02AD0-B27C-4040-B106-5C121506CB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2976"/>
              <a:ext cx="148" cy="325"/>
              <a:chOff x="2304" y="1344"/>
              <a:chExt cx="498" cy="1245"/>
            </a:xfrm>
          </p:grpSpPr>
          <p:sp>
            <p:nvSpPr>
              <p:cNvPr id="12353" name="Freeform 79">
                <a:extLst>
                  <a:ext uri="{FF2B5EF4-FFF2-40B4-BE49-F238E27FC236}">
                    <a16:creationId xmlns:a16="http://schemas.microsoft.com/office/drawing/2014/main" id="{FD075C63-3600-4C4D-B8E7-FEC029AFD4F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54" name="Freeform 80">
                <a:extLst>
                  <a:ext uri="{FF2B5EF4-FFF2-40B4-BE49-F238E27FC236}">
                    <a16:creationId xmlns:a16="http://schemas.microsoft.com/office/drawing/2014/main" id="{167D8F95-4A72-410E-ACEC-B6CC89BC467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50" name="Group 81">
              <a:extLst>
                <a:ext uri="{FF2B5EF4-FFF2-40B4-BE49-F238E27FC236}">
                  <a16:creationId xmlns:a16="http://schemas.microsoft.com/office/drawing/2014/main" id="{1BF5AAE9-29A0-46B2-8E05-D60BADE4B9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6" y="3339"/>
              <a:ext cx="148" cy="325"/>
              <a:chOff x="2304" y="1344"/>
              <a:chExt cx="498" cy="1245"/>
            </a:xfrm>
          </p:grpSpPr>
          <p:sp>
            <p:nvSpPr>
              <p:cNvPr id="12351" name="Freeform 82">
                <a:extLst>
                  <a:ext uri="{FF2B5EF4-FFF2-40B4-BE49-F238E27FC236}">
                    <a16:creationId xmlns:a16="http://schemas.microsoft.com/office/drawing/2014/main" id="{11462C5D-BD41-43A9-921A-1846B9CFFF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76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52" name="Freeform 83">
                <a:extLst>
                  <a:ext uri="{FF2B5EF4-FFF2-40B4-BE49-F238E27FC236}">
                    <a16:creationId xmlns:a16="http://schemas.microsoft.com/office/drawing/2014/main" id="{72128ECA-3030-43B2-A62E-3A659D1F95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76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18" name="Group 135">
            <a:extLst>
              <a:ext uri="{FF2B5EF4-FFF2-40B4-BE49-F238E27FC236}">
                <a16:creationId xmlns:a16="http://schemas.microsoft.com/office/drawing/2014/main" id="{6059C010-55FF-4ABF-884C-53E86C553246}"/>
              </a:ext>
            </a:extLst>
          </p:cNvPr>
          <p:cNvGrpSpPr>
            <a:grpSpLocks/>
          </p:cNvGrpSpPr>
          <p:nvPr/>
        </p:nvGrpSpPr>
        <p:grpSpPr bwMode="auto">
          <a:xfrm>
            <a:off x="6842125" y="1484313"/>
            <a:ext cx="909638" cy="4608512"/>
            <a:chOff x="3350" y="935"/>
            <a:chExt cx="573" cy="2903"/>
          </a:xfrm>
        </p:grpSpPr>
        <p:sp>
          <p:nvSpPr>
            <p:cNvPr id="109652" name="AutoShape 84">
              <a:extLst>
                <a:ext uri="{FF2B5EF4-FFF2-40B4-BE49-F238E27FC236}">
                  <a16:creationId xmlns:a16="http://schemas.microsoft.com/office/drawing/2014/main" id="{85A4ADFA-F95D-4F3E-BCC3-E0A97C40D36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50" y="935"/>
              <a:ext cx="573" cy="290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ko-KR" altLang="en-US">
                <a:latin typeface="Arial" charset="0"/>
                <a:ea typeface="굴림" charset="-127"/>
              </a:endParaRPr>
            </a:p>
          </p:txBody>
        </p:sp>
        <p:grpSp>
          <p:nvGrpSpPr>
            <p:cNvPr id="12322" name="Group 85">
              <a:extLst>
                <a:ext uri="{FF2B5EF4-FFF2-40B4-BE49-F238E27FC236}">
                  <a16:creationId xmlns:a16="http://schemas.microsoft.com/office/drawing/2014/main" id="{E97F9ABA-AAD8-42FA-86AF-2453FE353C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1117"/>
              <a:ext cx="148" cy="325"/>
              <a:chOff x="2304" y="1344"/>
              <a:chExt cx="498" cy="1245"/>
            </a:xfrm>
          </p:grpSpPr>
          <p:sp>
            <p:nvSpPr>
              <p:cNvPr id="12341" name="Freeform 86">
                <a:extLst>
                  <a:ext uri="{FF2B5EF4-FFF2-40B4-BE49-F238E27FC236}">
                    <a16:creationId xmlns:a16="http://schemas.microsoft.com/office/drawing/2014/main" id="{FBA75695-C255-4CFD-9E46-2737A30A1BD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CC66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42" name="Freeform 87">
                <a:extLst>
                  <a:ext uri="{FF2B5EF4-FFF2-40B4-BE49-F238E27FC236}">
                    <a16:creationId xmlns:a16="http://schemas.microsoft.com/office/drawing/2014/main" id="{A89E3EC2-EC1F-42C7-B82C-89160DAEB3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CC66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3" name="Group 88">
              <a:extLst>
                <a:ext uri="{FF2B5EF4-FFF2-40B4-BE49-F238E27FC236}">
                  <a16:creationId xmlns:a16="http://schemas.microsoft.com/office/drawing/2014/main" id="{2ECD4027-BF8B-4BC4-8BCC-DE2EAB0361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1480"/>
              <a:ext cx="148" cy="325"/>
              <a:chOff x="2304" y="1344"/>
              <a:chExt cx="498" cy="1245"/>
            </a:xfrm>
          </p:grpSpPr>
          <p:sp>
            <p:nvSpPr>
              <p:cNvPr id="12339" name="Freeform 89">
                <a:extLst>
                  <a:ext uri="{FF2B5EF4-FFF2-40B4-BE49-F238E27FC236}">
                    <a16:creationId xmlns:a16="http://schemas.microsoft.com/office/drawing/2014/main" id="{B2414195-43A9-4489-848E-584B3F3837F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204D76"/>
              </a:solidFill>
              <a:ln w="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40" name="Freeform 90">
                <a:extLst>
                  <a:ext uri="{FF2B5EF4-FFF2-40B4-BE49-F238E27FC236}">
                    <a16:creationId xmlns:a16="http://schemas.microsoft.com/office/drawing/2014/main" id="{F54F3AEC-D2F1-4BA0-995A-4FE3C319860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204D76"/>
              </a:solidFill>
              <a:ln w="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4" name="Group 91">
              <a:extLst>
                <a:ext uri="{FF2B5EF4-FFF2-40B4-BE49-F238E27FC236}">
                  <a16:creationId xmlns:a16="http://schemas.microsoft.com/office/drawing/2014/main" id="{7C3FF72B-3AFB-4B8B-9422-711CA59F68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1842"/>
              <a:ext cx="148" cy="325"/>
              <a:chOff x="2304" y="1344"/>
              <a:chExt cx="498" cy="1245"/>
            </a:xfrm>
          </p:grpSpPr>
          <p:sp>
            <p:nvSpPr>
              <p:cNvPr id="12337" name="Freeform 92">
                <a:extLst>
                  <a:ext uri="{FF2B5EF4-FFF2-40B4-BE49-F238E27FC236}">
                    <a16:creationId xmlns:a16="http://schemas.microsoft.com/office/drawing/2014/main" id="{9414EE17-E142-43DC-BA2E-0D484C15F6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38" name="Freeform 93">
                <a:extLst>
                  <a:ext uri="{FF2B5EF4-FFF2-40B4-BE49-F238E27FC236}">
                    <a16:creationId xmlns:a16="http://schemas.microsoft.com/office/drawing/2014/main" id="{F8577C07-A365-45A0-A8D6-EE6791579DE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5" name="Group 94">
              <a:extLst>
                <a:ext uri="{FF2B5EF4-FFF2-40B4-BE49-F238E27FC236}">
                  <a16:creationId xmlns:a16="http://schemas.microsoft.com/office/drawing/2014/main" id="{7604C7D8-4756-4E15-8212-427D90295F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2205"/>
              <a:ext cx="148" cy="325"/>
              <a:chOff x="2304" y="1344"/>
              <a:chExt cx="498" cy="1245"/>
            </a:xfrm>
          </p:grpSpPr>
          <p:sp>
            <p:nvSpPr>
              <p:cNvPr id="12335" name="Freeform 95">
                <a:extLst>
                  <a:ext uri="{FF2B5EF4-FFF2-40B4-BE49-F238E27FC236}">
                    <a16:creationId xmlns:a16="http://schemas.microsoft.com/office/drawing/2014/main" id="{D2C36F33-064B-479A-BC3C-B898170A403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36" name="Freeform 96">
                <a:extLst>
                  <a:ext uri="{FF2B5EF4-FFF2-40B4-BE49-F238E27FC236}">
                    <a16:creationId xmlns:a16="http://schemas.microsoft.com/office/drawing/2014/main" id="{0C08D1CD-FD63-48DF-B30B-40A73C724D2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6" name="Group 97">
              <a:extLst>
                <a:ext uri="{FF2B5EF4-FFF2-40B4-BE49-F238E27FC236}">
                  <a16:creationId xmlns:a16="http://schemas.microsoft.com/office/drawing/2014/main" id="{CF68DFE8-8CAF-48C0-BC90-965B9B0930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2568"/>
              <a:ext cx="148" cy="325"/>
              <a:chOff x="2304" y="1344"/>
              <a:chExt cx="498" cy="1245"/>
            </a:xfrm>
          </p:grpSpPr>
          <p:sp>
            <p:nvSpPr>
              <p:cNvPr id="12333" name="Freeform 98">
                <a:extLst>
                  <a:ext uri="{FF2B5EF4-FFF2-40B4-BE49-F238E27FC236}">
                    <a16:creationId xmlns:a16="http://schemas.microsoft.com/office/drawing/2014/main" id="{20C1725D-9C91-4E4E-9C12-60A7E0A902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44F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34" name="Freeform 99">
                <a:extLst>
                  <a:ext uri="{FF2B5EF4-FFF2-40B4-BE49-F238E27FC236}">
                    <a16:creationId xmlns:a16="http://schemas.microsoft.com/office/drawing/2014/main" id="{542A6D41-1C00-440F-992F-9AC86901C6D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44F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7" name="Group 100">
              <a:extLst>
                <a:ext uri="{FF2B5EF4-FFF2-40B4-BE49-F238E27FC236}">
                  <a16:creationId xmlns:a16="http://schemas.microsoft.com/office/drawing/2014/main" id="{5F3C6AFC-9EB8-4D83-80C2-72B3829DF1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2976"/>
              <a:ext cx="148" cy="325"/>
              <a:chOff x="2304" y="1344"/>
              <a:chExt cx="498" cy="1245"/>
            </a:xfrm>
          </p:grpSpPr>
          <p:sp>
            <p:nvSpPr>
              <p:cNvPr id="12331" name="Freeform 101">
                <a:extLst>
                  <a:ext uri="{FF2B5EF4-FFF2-40B4-BE49-F238E27FC236}">
                    <a16:creationId xmlns:a16="http://schemas.microsoft.com/office/drawing/2014/main" id="{FC1BD6A3-3BB8-47AB-A42E-CACAAF68BB3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32" name="Freeform 102">
                <a:extLst>
                  <a:ext uri="{FF2B5EF4-FFF2-40B4-BE49-F238E27FC236}">
                    <a16:creationId xmlns:a16="http://schemas.microsoft.com/office/drawing/2014/main" id="{7C740BF3-4F84-4B55-9162-175A95097A0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28" name="Group 103">
              <a:extLst>
                <a:ext uri="{FF2B5EF4-FFF2-40B4-BE49-F238E27FC236}">
                  <a16:creationId xmlns:a16="http://schemas.microsoft.com/office/drawing/2014/main" id="{E0FF61DF-3512-463E-B31A-FBC82347C3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7" y="3339"/>
              <a:ext cx="148" cy="325"/>
              <a:chOff x="2304" y="1344"/>
              <a:chExt cx="498" cy="1245"/>
            </a:xfrm>
          </p:grpSpPr>
          <p:sp>
            <p:nvSpPr>
              <p:cNvPr id="12329" name="Freeform 104">
                <a:extLst>
                  <a:ext uri="{FF2B5EF4-FFF2-40B4-BE49-F238E27FC236}">
                    <a16:creationId xmlns:a16="http://schemas.microsoft.com/office/drawing/2014/main" id="{CF5B0A12-C9B4-421A-BE69-92F31D0C69A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CC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30" name="Freeform 105">
                <a:extLst>
                  <a:ext uri="{FF2B5EF4-FFF2-40B4-BE49-F238E27FC236}">
                    <a16:creationId xmlns:a16="http://schemas.microsoft.com/office/drawing/2014/main" id="{C4CBC0B4-5A88-44B9-BCB4-49012049B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CC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26" name="Group 136">
            <a:extLst>
              <a:ext uri="{FF2B5EF4-FFF2-40B4-BE49-F238E27FC236}">
                <a16:creationId xmlns:a16="http://schemas.microsoft.com/office/drawing/2014/main" id="{1D2BC55F-894D-40D8-81FC-C35F7DED2F0F}"/>
              </a:ext>
            </a:extLst>
          </p:cNvPr>
          <p:cNvGrpSpPr>
            <a:grpSpLocks/>
          </p:cNvGrpSpPr>
          <p:nvPr/>
        </p:nvGrpSpPr>
        <p:grpSpPr bwMode="auto">
          <a:xfrm>
            <a:off x="9002714" y="1484313"/>
            <a:ext cx="909637" cy="4608512"/>
            <a:chOff x="4711" y="935"/>
            <a:chExt cx="573" cy="2903"/>
          </a:xfrm>
        </p:grpSpPr>
        <p:sp>
          <p:nvSpPr>
            <p:cNvPr id="109674" name="AutoShape 106">
              <a:extLst>
                <a:ext uri="{FF2B5EF4-FFF2-40B4-BE49-F238E27FC236}">
                  <a16:creationId xmlns:a16="http://schemas.microsoft.com/office/drawing/2014/main" id="{B72C441A-408A-4FCB-809E-2E5C0E7C5F5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711" y="935"/>
              <a:ext cx="573" cy="290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ko-KR" altLang="en-US">
                <a:latin typeface="Arial" charset="0"/>
                <a:ea typeface="굴림" charset="-127"/>
              </a:endParaRPr>
            </a:p>
          </p:txBody>
        </p:sp>
        <p:grpSp>
          <p:nvGrpSpPr>
            <p:cNvPr id="12300" name="Group 107">
              <a:extLst>
                <a:ext uri="{FF2B5EF4-FFF2-40B4-BE49-F238E27FC236}">
                  <a16:creationId xmlns:a16="http://schemas.microsoft.com/office/drawing/2014/main" id="{AD02A42D-A17A-4283-A2C9-3BBD29ED31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1117"/>
              <a:ext cx="148" cy="325"/>
              <a:chOff x="2304" y="1344"/>
              <a:chExt cx="498" cy="1245"/>
            </a:xfrm>
          </p:grpSpPr>
          <p:sp>
            <p:nvSpPr>
              <p:cNvPr id="12319" name="Freeform 108">
                <a:extLst>
                  <a:ext uri="{FF2B5EF4-FFF2-40B4-BE49-F238E27FC236}">
                    <a16:creationId xmlns:a16="http://schemas.microsoft.com/office/drawing/2014/main" id="{F5A620F0-B1B7-4491-92DD-B367B0992A0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20" name="Freeform 109">
                <a:extLst>
                  <a:ext uri="{FF2B5EF4-FFF2-40B4-BE49-F238E27FC236}">
                    <a16:creationId xmlns:a16="http://schemas.microsoft.com/office/drawing/2014/main" id="{8A3872EA-A0B1-43EE-9125-CC8E977D748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1" name="Group 110">
              <a:extLst>
                <a:ext uri="{FF2B5EF4-FFF2-40B4-BE49-F238E27FC236}">
                  <a16:creationId xmlns:a16="http://schemas.microsoft.com/office/drawing/2014/main" id="{A203284B-0817-4A88-B90F-7B3D3E1E4D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1480"/>
              <a:ext cx="148" cy="325"/>
              <a:chOff x="2304" y="1344"/>
              <a:chExt cx="498" cy="1245"/>
            </a:xfrm>
          </p:grpSpPr>
          <p:sp>
            <p:nvSpPr>
              <p:cNvPr id="12317" name="Freeform 111">
                <a:extLst>
                  <a:ext uri="{FF2B5EF4-FFF2-40B4-BE49-F238E27FC236}">
                    <a16:creationId xmlns:a16="http://schemas.microsoft.com/office/drawing/2014/main" id="{BD4ACB81-E460-4FC1-A3C4-D1E33C30BBE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204D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18" name="Freeform 112">
                <a:extLst>
                  <a:ext uri="{FF2B5EF4-FFF2-40B4-BE49-F238E27FC236}">
                    <a16:creationId xmlns:a16="http://schemas.microsoft.com/office/drawing/2014/main" id="{D62E42C8-DD4E-4764-8452-8D32A470F7D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204D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2" name="Group 113">
              <a:extLst>
                <a:ext uri="{FF2B5EF4-FFF2-40B4-BE49-F238E27FC236}">
                  <a16:creationId xmlns:a16="http://schemas.microsoft.com/office/drawing/2014/main" id="{6B4B1BC2-2567-43D0-A171-C22A0528A9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1842"/>
              <a:ext cx="148" cy="325"/>
              <a:chOff x="2304" y="1344"/>
              <a:chExt cx="498" cy="1245"/>
            </a:xfrm>
          </p:grpSpPr>
          <p:sp>
            <p:nvSpPr>
              <p:cNvPr id="12315" name="Freeform 114">
                <a:extLst>
                  <a:ext uri="{FF2B5EF4-FFF2-40B4-BE49-F238E27FC236}">
                    <a16:creationId xmlns:a16="http://schemas.microsoft.com/office/drawing/2014/main" id="{4D851186-44F2-476B-B704-53CA4E5448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16" name="Freeform 115">
                <a:extLst>
                  <a:ext uri="{FF2B5EF4-FFF2-40B4-BE49-F238E27FC236}">
                    <a16:creationId xmlns:a16="http://schemas.microsoft.com/office/drawing/2014/main" id="{F8958176-764F-479A-8948-A7AB5B35CAB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3" name="Group 116">
              <a:extLst>
                <a:ext uri="{FF2B5EF4-FFF2-40B4-BE49-F238E27FC236}">
                  <a16:creationId xmlns:a16="http://schemas.microsoft.com/office/drawing/2014/main" id="{2A6832C7-0470-483E-8BEF-7F0C2F8958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2205"/>
              <a:ext cx="148" cy="325"/>
              <a:chOff x="2304" y="1344"/>
              <a:chExt cx="498" cy="1245"/>
            </a:xfrm>
          </p:grpSpPr>
          <p:sp>
            <p:nvSpPr>
              <p:cNvPr id="12313" name="Freeform 117">
                <a:extLst>
                  <a:ext uri="{FF2B5EF4-FFF2-40B4-BE49-F238E27FC236}">
                    <a16:creationId xmlns:a16="http://schemas.microsoft.com/office/drawing/2014/main" id="{582850E5-441C-448A-A7C7-DD079A5D730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66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14" name="Freeform 118">
                <a:extLst>
                  <a:ext uri="{FF2B5EF4-FFF2-40B4-BE49-F238E27FC236}">
                    <a16:creationId xmlns:a16="http://schemas.microsoft.com/office/drawing/2014/main" id="{E535273E-1E53-47AE-88AE-E8295AC814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66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4" name="Group 119">
              <a:extLst>
                <a:ext uri="{FF2B5EF4-FFF2-40B4-BE49-F238E27FC236}">
                  <a16:creationId xmlns:a16="http://schemas.microsoft.com/office/drawing/2014/main" id="{2865A0F7-0B98-4B02-8308-E11BD426DA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2568"/>
              <a:ext cx="148" cy="325"/>
              <a:chOff x="2304" y="1344"/>
              <a:chExt cx="498" cy="1245"/>
            </a:xfrm>
          </p:grpSpPr>
          <p:sp>
            <p:nvSpPr>
              <p:cNvPr id="12311" name="Freeform 120">
                <a:extLst>
                  <a:ext uri="{FF2B5EF4-FFF2-40B4-BE49-F238E27FC236}">
                    <a16:creationId xmlns:a16="http://schemas.microsoft.com/office/drawing/2014/main" id="{0EB1671E-3798-42A6-B711-91DF8C93D4E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8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12" name="Freeform 121">
                <a:extLst>
                  <a:ext uri="{FF2B5EF4-FFF2-40B4-BE49-F238E27FC236}">
                    <a16:creationId xmlns:a16="http://schemas.microsoft.com/office/drawing/2014/main" id="{610CFDD7-ADA3-4B50-A09A-637B83642D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8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5" name="Group 122">
              <a:extLst>
                <a:ext uri="{FF2B5EF4-FFF2-40B4-BE49-F238E27FC236}">
                  <a16:creationId xmlns:a16="http://schemas.microsoft.com/office/drawing/2014/main" id="{D5C52213-1BC8-4D8F-8354-6E539A14F9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2976"/>
              <a:ext cx="148" cy="325"/>
              <a:chOff x="2304" y="1344"/>
              <a:chExt cx="498" cy="1245"/>
            </a:xfrm>
          </p:grpSpPr>
          <p:sp>
            <p:nvSpPr>
              <p:cNvPr id="12309" name="Freeform 123">
                <a:extLst>
                  <a:ext uri="{FF2B5EF4-FFF2-40B4-BE49-F238E27FC236}">
                    <a16:creationId xmlns:a16="http://schemas.microsoft.com/office/drawing/2014/main" id="{02A0F565-4218-4742-B45A-B2E622BA458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10" name="Freeform 124">
                <a:extLst>
                  <a:ext uri="{FF2B5EF4-FFF2-40B4-BE49-F238E27FC236}">
                    <a16:creationId xmlns:a16="http://schemas.microsoft.com/office/drawing/2014/main" id="{FECF14B2-5088-4ED7-BC71-7D98900D2D0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2306" name="Group 125">
              <a:extLst>
                <a:ext uri="{FF2B5EF4-FFF2-40B4-BE49-F238E27FC236}">
                  <a16:creationId xmlns:a16="http://schemas.microsoft.com/office/drawing/2014/main" id="{44BDE143-F3DC-4408-9B32-3C6B0B1658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8" y="3339"/>
              <a:ext cx="148" cy="325"/>
              <a:chOff x="2304" y="1344"/>
              <a:chExt cx="498" cy="1245"/>
            </a:xfrm>
          </p:grpSpPr>
          <p:sp>
            <p:nvSpPr>
              <p:cNvPr id="12307" name="Freeform 126">
                <a:extLst>
                  <a:ext uri="{FF2B5EF4-FFF2-40B4-BE49-F238E27FC236}">
                    <a16:creationId xmlns:a16="http://schemas.microsoft.com/office/drawing/2014/main" id="{893F2267-DC37-4920-A897-4D8F813D764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51 w 267"/>
                  <a:gd name="T1" fmla="*/ 0 h 292"/>
                  <a:gd name="T2" fmla="*/ 62 w 267"/>
                  <a:gd name="T3" fmla="*/ 3 h 292"/>
                  <a:gd name="T4" fmla="*/ 71 w 267"/>
                  <a:gd name="T5" fmla="*/ 4 h 292"/>
                  <a:gd name="T6" fmla="*/ 81 w 267"/>
                  <a:gd name="T7" fmla="*/ 10 h 292"/>
                  <a:gd name="T8" fmla="*/ 88 w 267"/>
                  <a:gd name="T9" fmla="*/ 16 h 292"/>
                  <a:gd name="T10" fmla="*/ 94 w 267"/>
                  <a:gd name="T11" fmla="*/ 24 h 292"/>
                  <a:gd name="T12" fmla="*/ 99 w 267"/>
                  <a:gd name="T13" fmla="*/ 32 h 292"/>
                  <a:gd name="T14" fmla="*/ 102 w 267"/>
                  <a:gd name="T15" fmla="*/ 43 h 292"/>
                  <a:gd name="T16" fmla="*/ 102 w 267"/>
                  <a:gd name="T17" fmla="*/ 56 h 292"/>
                  <a:gd name="T18" fmla="*/ 102 w 267"/>
                  <a:gd name="T19" fmla="*/ 66 h 292"/>
                  <a:gd name="T20" fmla="*/ 99 w 267"/>
                  <a:gd name="T21" fmla="*/ 77 h 292"/>
                  <a:gd name="T22" fmla="*/ 94 w 267"/>
                  <a:gd name="T23" fmla="*/ 85 h 292"/>
                  <a:gd name="T24" fmla="*/ 88 w 267"/>
                  <a:gd name="T25" fmla="*/ 94 h 292"/>
                  <a:gd name="T26" fmla="*/ 81 w 267"/>
                  <a:gd name="T27" fmla="*/ 101 h 292"/>
                  <a:gd name="T28" fmla="*/ 71 w 267"/>
                  <a:gd name="T29" fmla="*/ 105 h 292"/>
                  <a:gd name="T30" fmla="*/ 62 w 267"/>
                  <a:gd name="T31" fmla="*/ 109 h 292"/>
                  <a:gd name="T32" fmla="*/ 51 w 267"/>
                  <a:gd name="T33" fmla="*/ 110 h 292"/>
                  <a:gd name="T34" fmla="*/ 39 w 267"/>
                  <a:gd name="T35" fmla="*/ 109 h 292"/>
                  <a:gd name="T36" fmla="*/ 29 w 267"/>
                  <a:gd name="T37" fmla="*/ 104 h 292"/>
                  <a:gd name="T38" fmla="*/ 20 w 267"/>
                  <a:gd name="T39" fmla="*/ 98 h 292"/>
                  <a:gd name="T40" fmla="*/ 11 w 267"/>
                  <a:gd name="T41" fmla="*/ 90 h 292"/>
                  <a:gd name="T42" fmla="*/ 5 w 267"/>
                  <a:gd name="T43" fmla="*/ 78 h 292"/>
                  <a:gd name="T44" fmla="*/ 3 w 267"/>
                  <a:gd name="T45" fmla="*/ 67 h 292"/>
                  <a:gd name="T46" fmla="*/ 0 w 267"/>
                  <a:gd name="T47" fmla="*/ 56 h 292"/>
                  <a:gd name="T48" fmla="*/ 3 w 267"/>
                  <a:gd name="T49" fmla="*/ 43 h 292"/>
                  <a:gd name="T50" fmla="*/ 5 w 267"/>
                  <a:gd name="T51" fmla="*/ 30 h 292"/>
                  <a:gd name="T52" fmla="*/ 11 w 267"/>
                  <a:gd name="T53" fmla="*/ 20 h 292"/>
                  <a:gd name="T54" fmla="*/ 20 w 267"/>
                  <a:gd name="T55" fmla="*/ 12 h 292"/>
                  <a:gd name="T56" fmla="*/ 29 w 267"/>
                  <a:gd name="T57" fmla="*/ 5 h 292"/>
                  <a:gd name="T58" fmla="*/ 39 w 267"/>
                  <a:gd name="T59" fmla="*/ 3 h 292"/>
                  <a:gd name="T60" fmla="*/ 51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92"/>
                  <a:gd name="T95" fmla="*/ 267 w 267"/>
                  <a:gd name="T96" fmla="*/ 292 h 29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308" name="Freeform 127">
                <a:extLst>
                  <a:ext uri="{FF2B5EF4-FFF2-40B4-BE49-F238E27FC236}">
                    <a16:creationId xmlns:a16="http://schemas.microsoft.com/office/drawing/2014/main" id="{EBC6BF6D-C614-48A3-BD46-47D3CCABE8C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04" y="1625"/>
                <a:ext cx="498" cy="964"/>
              </a:xfrm>
              <a:custGeom>
                <a:avLst/>
                <a:gdLst>
                  <a:gd name="T0" fmla="*/ 28 w 573"/>
                  <a:gd name="T1" fmla="*/ 3 h 1111"/>
                  <a:gd name="T2" fmla="*/ 11 w 573"/>
                  <a:gd name="T3" fmla="*/ 12 h 1111"/>
                  <a:gd name="T4" fmla="*/ 3 w 573"/>
                  <a:gd name="T5" fmla="*/ 28 h 1111"/>
                  <a:gd name="T6" fmla="*/ 0 w 573"/>
                  <a:gd name="T7" fmla="*/ 189 h 1111"/>
                  <a:gd name="T8" fmla="*/ 1 w 573"/>
                  <a:gd name="T9" fmla="*/ 191 h 1111"/>
                  <a:gd name="T10" fmla="*/ 3 w 573"/>
                  <a:gd name="T11" fmla="*/ 197 h 1111"/>
                  <a:gd name="T12" fmla="*/ 10 w 573"/>
                  <a:gd name="T13" fmla="*/ 203 h 1111"/>
                  <a:gd name="T14" fmla="*/ 21 w 573"/>
                  <a:gd name="T15" fmla="*/ 207 h 1111"/>
                  <a:gd name="T16" fmla="*/ 32 w 573"/>
                  <a:gd name="T17" fmla="*/ 204 h 1111"/>
                  <a:gd name="T18" fmla="*/ 37 w 573"/>
                  <a:gd name="T19" fmla="*/ 198 h 1111"/>
                  <a:gd name="T20" fmla="*/ 40 w 573"/>
                  <a:gd name="T21" fmla="*/ 191 h 1111"/>
                  <a:gd name="T22" fmla="*/ 41 w 573"/>
                  <a:gd name="T23" fmla="*/ 186 h 1111"/>
                  <a:gd name="T24" fmla="*/ 41 w 573"/>
                  <a:gd name="T25" fmla="*/ 62 h 1111"/>
                  <a:gd name="T26" fmla="*/ 50 w 573"/>
                  <a:gd name="T27" fmla="*/ 396 h 1111"/>
                  <a:gd name="T28" fmla="*/ 51 w 573"/>
                  <a:gd name="T29" fmla="*/ 397 h 1111"/>
                  <a:gd name="T30" fmla="*/ 56 w 573"/>
                  <a:gd name="T31" fmla="*/ 403 h 1111"/>
                  <a:gd name="T32" fmla="*/ 65 w 573"/>
                  <a:gd name="T33" fmla="*/ 409 h 1111"/>
                  <a:gd name="T34" fmla="*/ 74 w 573"/>
                  <a:gd name="T35" fmla="*/ 411 h 1111"/>
                  <a:gd name="T36" fmla="*/ 84 w 573"/>
                  <a:gd name="T37" fmla="*/ 411 h 1111"/>
                  <a:gd name="T38" fmla="*/ 96 w 573"/>
                  <a:gd name="T39" fmla="*/ 407 h 1111"/>
                  <a:gd name="T40" fmla="*/ 102 w 573"/>
                  <a:gd name="T41" fmla="*/ 400 h 1111"/>
                  <a:gd name="T42" fmla="*/ 104 w 573"/>
                  <a:gd name="T43" fmla="*/ 396 h 1111"/>
                  <a:gd name="T44" fmla="*/ 104 w 573"/>
                  <a:gd name="T45" fmla="*/ 185 h 1111"/>
                  <a:gd name="T46" fmla="*/ 112 w 573"/>
                  <a:gd name="T47" fmla="*/ 186 h 1111"/>
                  <a:gd name="T48" fmla="*/ 112 w 573"/>
                  <a:gd name="T49" fmla="*/ 198 h 1111"/>
                  <a:gd name="T50" fmla="*/ 113 w 573"/>
                  <a:gd name="T51" fmla="*/ 219 h 1111"/>
                  <a:gd name="T52" fmla="*/ 113 w 573"/>
                  <a:gd name="T53" fmla="*/ 246 h 1111"/>
                  <a:gd name="T54" fmla="*/ 113 w 573"/>
                  <a:gd name="T55" fmla="*/ 278 h 1111"/>
                  <a:gd name="T56" fmla="*/ 113 w 573"/>
                  <a:gd name="T57" fmla="*/ 310 h 1111"/>
                  <a:gd name="T58" fmla="*/ 114 w 573"/>
                  <a:gd name="T59" fmla="*/ 344 h 1111"/>
                  <a:gd name="T60" fmla="*/ 114 w 573"/>
                  <a:gd name="T61" fmla="*/ 372 h 1111"/>
                  <a:gd name="T62" fmla="*/ 114 w 573"/>
                  <a:gd name="T63" fmla="*/ 396 h 1111"/>
                  <a:gd name="T64" fmla="*/ 115 w 573"/>
                  <a:gd name="T65" fmla="*/ 397 h 1111"/>
                  <a:gd name="T66" fmla="*/ 118 w 573"/>
                  <a:gd name="T67" fmla="*/ 403 h 1111"/>
                  <a:gd name="T68" fmla="*/ 125 w 573"/>
                  <a:gd name="T69" fmla="*/ 408 h 1111"/>
                  <a:gd name="T70" fmla="*/ 139 w 573"/>
                  <a:gd name="T71" fmla="*/ 411 h 1111"/>
                  <a:gd name="T72" fmla="*/ 153 w 573"/>
                  <a:gd name="T73" fmla="*/ 408 h 1111"/>
                  <a:gd name="T74" fmla="*/ 161 w 573"/>
                  <a:gd name="T75" fmla="*/ 403 h 1111"/>
                  <a:gd name="T76" fmla="*/ 163 w 573"/>
                  <a:gd name="T77" fmla="*/ 397 h 1111"/>
                  <a:gd name="T78" fmla="*/ 164 w 573"/>
                  <a:gd name="T79" fmla="*/ 396 h 1111"/>
                  <a:gd name="T80" fmla="*/ 175 w 573"/>
                  <a:gd name="T81" fmla="*/ 62 h 1111"/>
                  <a:gd name="T82" fmla="*/ 176 w 573"/>
                  <a:gd name="T83" fmla="*/ 186 h 1111"/>
                  <a:gd name="T84" fmla="*/ 176 w 573"/>
                  <a:gd name="T85" fmla="*/ 191 h 1111"/>
                  <a:gd name="T86" fmla="*/ 182 w 573"/>
                  <a:gd name="T87" fmla="*/ 200 h 1111"/>
                  <a:gd name="T88" fmla="*/ 189 w 573"/>
                  <a:gd name="T89" fmla="*/ 204 h 1111"/>
                  <a:gd name="T90" fmla="*/ 201 w 573"/>
                  <a:gd name="T91" fmla="*/ 204 h 1111"/>
                  <a:gd name="T92" fmla="*/ 209 w 573"/>
                  <a:gd name="T93" fmla="*/ 200 h 1111"/>
                  <a:gd name="T94" fmla="*/ 213 w 573"/>
                  <a:gd name="T95" fmla="*/ 191 h 1111"/>
                  <a:gd name="T96" fmla="*/ 215 w 573"/>
                  <a:gd name="T97" fmla="*/ 188 h 1111"/>
                  <a:gd name="T98" fmla="*/ 214 w 573"/>
                  <a:gd name="T99" fmla="*/ 25 h 1111"/>
                  <a:gd name="T100" fmla="*/ 205 w 573"/>
                  <a:gd name="T101" fmla="*/ 10 h 1111"/>
                  <a:gd name="T102" fmla="*/ 189 w 573"/>
                  <a:gd name="T103" fmla="*/ 3 h 1111"/>
                  <a:gd name="T104" fmla="*/ 36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3"/>
                  <a:gd name="T160" fmla="*/ 0 h 1111"/>
                  <a:gd name="T161" fmla="*/ 573 w 573"/>
                  <a:gd name="T162" fmla="*/ 1111 h 111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109700" name="AutoShape 132">
            <a:extLst>
              <a:ext uri="{FF2B5EF4-FFF2-40B4-BE49-F238E27FC236}">
                <a16:creationId xmlns:a16="http://schemas.microsoft.com/office/drawing/2014/main" id="{037E485A-270B-41B1-8B57-F1A93FBABEB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6226" y="2997201"/>
            <a:ext cx="1008063" cy="59372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>
                <a:ea typeface="휴먼모음T" panose="02030504000101010101" pitchFamily="18" charset="-127"/>
              </a:rPr>
              <a:t>종단조사</a:t>
            </a:r>
          </a:p>
        </p:txBody>
      </p:sp>
      <p:sp>
        <p:nvSpPr>
          <p:cNvPr id="109705" name="AutoShape 137">
            <a:extLst>
              <a:ext uri="{FF2B5EF4-FFF2-40B4-BE49-F238E27FC236}">
                <a16:creationId xmlns:a16="http://schemas.microsoft.com/office/drawing/2014/main" id="{F56D5473-6833-4140-A1C0-50924CEB7D55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64201" y="5734051"/>
            <a:ext cx="1008063" cy="59372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>
                <a:ea typeface="휴먼모음T" panose="02030504000101010101" pitchFamily="18" charset="-127"/>
              </a:rPr>
              <a:t>횡단조사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29" grpId="0" animBg="1"/>
      <p:bldP spid="109700" grpId="0" animBg="1"/>
      <p:bldP spid="1097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3" name="Line 101">
            <a:extLst>
              <a:ext uri="{FF2B5EF4-FFF2-40B4-BE49-F238E27FC236}">
                <a16:creationId xmlns:a16="http://schemas.microsoft.com/office/drawing/2014/main" id="{E5F10DD3-C333-4205-B937-95DE4749A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5589588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92" name="Line 100">
            <a:extLst>
              <a:ext uri="{FF2B5EF4-FFF2-40B4-BE49-F238E27FC236}">
                <a16:creationId xmlns:a16="http://schemas.microsoft.com/office/drawing/2014/main" id="{4BAD17A2-3999-4D73-89B5-14F087F132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5013325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89" name="Line 97">
            <a:extLst>
              <a:ext uri="{FF2B5EF4-FFF2-40B4-BE49-F238E27FC236}">
                <a16:creationId xmlns:a16="http://schemas.microsoft.com/office/drawing/2014/main" id="{E5ED061E-D2F9-43BB-A540-2401420CB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4365625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87" name="Line 95">
            <a:extLst>
              <a:ext uri="{FF2B5EF4-FFF2-40B4-BE49-F238E27FC236}">
                <a16:creationId xmlns:a16="http://schemas.microsoft.com/office/drawing/2014/main" id="{18E18115-3E55-41CA-82BE-30C0FB727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3789363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91" name="Line 99">
            <a:extLst>
              <a:ext uri="{FF2B5EF4-FFF2-40B4-BE49-F238E27FC236}">
                <a16:creationId xmlns:a16="http://schemas.microsoft.com/office/drawing/2014/main" id="{73183B9A-61E1-48A9-B70F-E732E3883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3213100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90" name="Line 98">
            <a:extLst>
              <a:ext uri="{FF2B5EF4-FFF2-40B4-BE49-F238E27FC236}">
                <a16:creationId xmlns:a16="http://schemas.microsoft.com/office/drawing/2014/main" id="{010F927F-7B0D-4B04-8ABB-E2479030E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2636838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688" name="Line 96">
            <a:extLst>
              <a:ext uri="{FF2B5EF4-FFF2-40B4-BE49-F238E27FC236}">
                <a16:creationId xmlns:a16="http://schemas.microsoft.com/office/drawing/2014/main" id="{0E8B375A-5661-4F18-867A-C0834ECDD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2060575"/>
            <a:ext cx="568801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/>
          </a:p>
        </p:txBody>
      </p:sp>
      <p:sp>
        <p:nvSpPr>
          <p:cNvPr id="110594" name="AutoShape 2">
            <a:extLst>
              <a:ext uri="{FF2B5EF4-FFF2-40B4-BE49-F238E27FC236}">
                <a16:creationId xmlns:a16="http://schemas.microsoft.com/office/drawing/2014/main" id="{2C9991A9-EC63-4A86-9210-FECC951D6E0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279650" y="1484313"/>
            <a:ext cx="909638" cy="4608512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ko-KR" altLang="en-US">
              <a:latin typeface="Arial" charset="0"/>
              <a:ea typeface="굴림" charset="-127"/>
            </a:endParaRPr>
          </a:p>
        </p:txBody>
      </p:sp>
      <p:sp>
        <p:nvSpPr>
          <p:cNvPr id="12298" name="Rectangle 3">
            <a:extLst>
              <a:ext uri="{FF2B5EF4-FFF2-40B4-BE49-F238E27FC236}">
                <a16:creationId xmlns:a16="http://schemas.microsoft.com/office/drawing/2014/main" id="{68B481F8-A923-477A-AB31-90AB1F644D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1" y="365126"/>
            <a:ext cx="3656013" cy="71437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800" dirty="0"/>
              <a:t>패널조사의 개념도</a:t>
            </a:r>
          </a:p>
        </p:txBody>
      </p:sp>
      <p:grpSp>
        <p:nvGrpSpPr>
          <p:cNvPr id="13323" name="Group 4">
            <a:extLst>
              <a:ext uri="{FF2B5EF4-FFF2-40B4-BE49-F238E27FC236}">
                <a16:creationId xmlns:a16="http://schemas.microsoft.com/office/drawing/2014/main" id="{8BDC214B-3193-4CFF-9C6A-12080FFCB762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1773239"/>
            <a:ext cx="234950" cy="515937"/>
            <a:chOff x="2304" y="1344"/>
            <a:chExt cx="498" cy="1245"/>
          </a:xfrm>
        </p:grpSpPr>
        <p:sp>
          <p:nvSpPr>
            <p:cNvPr id="13409" name="Freeform 5">
              <a:extLst>
                <a:ext uri="{FF2B5EF4-FFF2-40B4-BE49-F238E27FC236}">
                  <a16:creationId xmlns:a16="http://schemas.microsoft.com/office/drawing/2014/main" id="{0A0E74C9-595C-415D-9A50-FAC631F94DE0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10" name="Freeform 6">
              <a:extLst>
                <a:ext uri="{FF2B5EF4-FFF2-40B4-BE49-F238E27FC236}">
                  <a16:creationId xmlns:a16="http://schemas.microsoft.com/office/drawing/2014/main" id="{7FD6648A-00A3-4249-BF05-13A0E8F8D92E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4" name="Group 7">
            <a:extLst>
              <a:ext uri="{FF2B5EF4-FFF2-40B4-BE49-F238E27FC236}">
                <a16:creationId xmlns:a16="http://schemas.microsoft.com/office/drawing/2014/main" id="{43566029-6BB8-4954-8E84-B93272AB3D78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2349500"/>
            <a:ext cx="234950" cy="515938"/>
            <a:chOff x="2304" y="1344"/>
            <a:chExt cx="498" cy="1245"/>
          </a:xfrm>
        </p:grpSpPr>
        <p:sp>
          <p:nvSpPr>
            <p:cNvPr id="13407" name="Freeform 8">
              <a:extLst>
                <a:ext uri="{FF2B5EF4-FFF2-40B4-BE49-F238E27FC236}">
                  <a16:creationId xmlns:a16="http://schemas.microsoft.com/office/drawing/2014/main" id="{0A40CE7A-EEFC-41E5-AC72-030C14CADC52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08" name="Freeform 9">
              <a:extLst>
                <a:ext uri="{FF2B5EF4-FFF2-40B4-BE49-F238E27FC236}">
                  <a16:creationId xmlns:a16="http://schemas.microsoft.com/office/drawing/2014/main" id="{FBE6E5CB-4AA5-4336-88F7-9425CDA263D3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5" name="Group 10">
            <a:extLst>
              <a:ext uri="{FF2B5EF4-FFF2-40B4-BE49-F238E27FC236}">
                <a16:creationId xmlns:a16="http://schemas.microsoft.com/office/drawing/2014/main" id="{DDC248BC-B8A2-4B12-8A81-C79549ABA56A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2924175"/>
            <a:ext cx="234950" cy="515938"/>
            <a:chOff x="2304" y="1344"/>
            <a:chExt cx="498" cy="1245"/>
          </a:xfrm>
        </p:grpSpPr>
        <p:sp>
          <p:nvSpPr>
            <p:cNvPr id="13405" name="Freeform 11">
              <a:extLst>
                <a:ext uri="{FF2B5EF4-FFF2-40B4-BE49-F238E27FC236}">
                  <a16:creationId xmlns:a16="http://schemas.microsoft.com/office/drawing/2014/main" id="{373B4E99-61DE-4F22-8102-E0BACF23C5CF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06" name="Freeform 12">
              <a:extLst>
                <a:ext uri="{FF2B5EF4-FFF2-40B4-BE49-F238E27FC236}">
                  <a16:creationId xmlns:a16="http://schemas.microsoft.com/office/drawing/2014/main" id="{47E38A9F-EFE7-4B89-ACBE-990157C10F8A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6" name="Group 13">
            <a:extLst>
              <a:ext uri="{FF2B5EF4-FFF2-40B4-BE49-F238E27FC236}">
                <a16:creationId xmlns:a16="http://schemas.microsoft.com/office/drawing/2014/main" id="{BA3D86D2-9B96-4636-B1D0-9A645A6FC868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3500439"/>
            <a:ext cx="234950" cy="515937"/>
            <a:chOff x="2304" y="1344"/>
            <a:chExt cx="498" cy="1245"/>
          </a:xfrm>
        </p:grpSpPr>
        <p:sp>
          <p:nvSpPr>
            <p:cNvPr id="13403" name="Freeform 14">
              <a:extLst>
                <a:ext uri="{FF2B5EF4-FFF2-40B4-BE49-F238E27FC236}">
                  <a16:creationId xmlns:a16="http://schemas.microsoft.com/office/drawing/2014/main" id="{FAB520B4-91B9-4D25-80B7-499F17FE9761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04" name="Freeform 15">
              <a:extLst>
                <a:ext uri="{FF2B5EF4-FFF2-40B4-BE49-F238E27FC236}">
                  <a16:creationId xmlns:a16="http://schemas.microsoft.com/office/drawing/2014/main" id="{0E93ED2F-7362-4F1E-9CB1-A6CC1E3CE6EA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7" name="Group 16">
            <a:extLst>
              <a:ext uri="{FF2B5EF4-FFF2-40B4-BE49-F238E27FC236}">
                <a16:creationId xmlns:a16="http://schemas.microsoft.com/office/drawing/2014/main" id="{D508FAAF-221E-4BA3-8A6C-CC687B66F546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4076700"/>
            <a:ext cx="234950" cy="515938"/>
            <a:chOff x="2304" y="1344"/>
            <a:chExt cx="498" cy="1245"/>
          </a:xfrm>
        </p:grpSpPr>
        <p:sp>
          <p:nvSpPr>
            <p:cNvPr id="13401" name="Freeform 17">
              <a:extLst>
                <a:ext uri="{FF2B5EF4-FFF2-40B4-BE49-F238E27FC236}">
                  <a16:creationId xmlns:a16="http://schemas.microsoft.com/office/drawing/2014/main" id="{719F9A5C-CE09-4A1E-8201-89357B7A4CFC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02" name="Freeform 18">
              <a:extLst>
                <a:ext uri="{FF2B5EF4-FFF2-40B4-BE49-F238E27FC236}">
                  <a16:creationId xmlns:a16="http://schemas.microsoft.com/office/drawing/2014/main" id="{1F636D7E-4869-4A3E-9629-97F1D2B187F9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8" name="Group 19">
            <a:extLst>
              <a:ext uri="{FF2B5EF4-FFF2-40B4-BE49-F238E27FC236}">
                <a16:creationId xmlns:a16="http://schemas.microsoft.com/office/drawing/2014/main" id="{07E17C7D-A29A-4FC7-B1AF-BA5764758A43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4724400"/>
            <a:ext cx="234950" cy="515938"/>
            <a:chOff x="2304" y="1344"/>
            <a:chExt cx="498" cy="1245"/>
          </a:xfrm>
        </p:grpSpPr>
        <p:sp>
          <p:nvSpPr>
            <p:cNvPr id="13399" name="Freeform 20">
              <a:extLst>
                <a:ext uri="{FF2B5EF4-FFF2-40B4-BE49-F238E27FC236}">
                  <a16:creationId xmlns:a16="http://schemas.microsoft.com/office/drawing/2014/main" id="{013D5199-2A52-4998-9426-0CC11EF1DD2A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00" name="Freeform 21">
              <a:extLst>
                <a:ext uri="{FF2B5EF4-FFF2-40B4-BE49-F238E27FC236}">
                  <a16:creationId xmlns:a16="http://schemas.microsoft.com/office/drawing/2014/main" id="{D3E49A48-BF91-424C-8F69-DA465A5EDB09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29" name="Group 22">
            <a:extLst>
              <a:ext uri="{FF2B5EF4-FFF2-40B4-BE49-F238E27FC236}">
                <a16:creationId xmlns:a16="http://schemas.microsoft.com/office/drawing/2014/main" id="{663FC700-4439-4ECA-920B-C55D723279C7}"/>
              </a:ext>
            </a:extLst>
          </p:cNvPr>
          <p:cNvGrpSpPr>
            <a:grpSpLocks/>
          </p:cNvGrpSpPr>
          <p:nvPr/>
        </p:nvGrpSpPr>
        <p:grpSpPr bwMode="auto">
          <a:xfrm>
            <a:off x="2640013" y="5300664"/>
            <a:ext cx="234950" cy="515937"/>
            <a:chOff x="2304" y="1344"/>
            <a:chExt cx="498" cy="1245"/>
          </a:xfrm>
        </p:grpSpPr>
        <p:sp>
          <p:nvSpPr>
            <p:cNvPr id="13397" name="Freeform 23">
              <a:extLst>
                <a:ext uri="{FF2B5EF4-FFF2-40B4-BE49-F238E27FC236}">
                  <a16:creationId xmlns:a16="http://schemas.microsoft.com/office/drawing/2014/main" id="{A634E125-8538-4F36-B908-F928E2FCE0AD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98" name="Freeform 24">
              <a:extLst>
                <a:ext uri="{FF2B5EF4-FFF2-40B4-BE49-F238E27FC236}">
                  <a16:creationId xmlns:a16="http://schemas.microsoft.com/office/drawing/2014/main" id="{7114C702-C0CA-4FDC-AC2F-9D45C4B66A91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10617" name="AutoShape 25">
            <a:extLst>
              <a:ext uri="{FF2B5EF4-FFF2-40B4-BE49-F238E27FC236}">
                <a16:creationId xmlns:a16="http://schemas.microsoft.com/office/drawing/2014/main" id="{EDEBA75C-A2D3-4B09-8502-81B2AF1558A8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9151" y="5734051"/>
            <a:ext cx="1008063" cy="59372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>
                <a:ea typeface="휴먼모음T" panose="02030504000101010101" pitchFamily="18" charset="-127"/>
              </a:rPr>
              <a:t>패널조사</a:t>
            </a:r>
          </a:p>
        </p:txBody>
      </p:sp>
      <p:sp>
        <p:nvSpPr>
          <p:cNvPr id="110618" name="AutoShape 26">
            <a:extLst>
              <a:ext uri="{FF2B5EF4-FFF2-40B4-BE49-F238E27FC236}">
                <a16:creationId xmlns:a16="http://schemas.microsoft.com/office/drawing/2014/main" id="{121B3D55-D9D1-40C7-B701-FFF1D9656AE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681539" y="1484313"/>
            <a:ext cx="909637" cy="4608512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ko-KR" altLang="en-US">
              <a:latin typeface="Arial" charset="0"/>
              <a:ea typeface="굴림" charset="-127"/>
            </a:endParaRPr>
          </a:p>
        </p:txBody>
      </p:sp>
      <p:grpSp>
        <p:nvGrpSpPr>
          <p:cNvPr id="13332" name="Group 27">
            <a:extLst>
              <a:ext uri="{FF2B5EF4-FFF2-40B4-BE49-F238E27FC236}">
                <a16:creationId xmlns:a16="http://schemas.microsoft.com/office/drawing/2014/main" id="{7C59ED72-0AAD-4087-88C2-C430B8AD4D45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1773239"/>
            <a:ext cx="234950" cy="515937"/>
            <a:chOff x="2304" y="1344"/>
            <a:chExt cx="498" cy="1245"/>
          </a:xfrm>
        </p:grpSpPr>
        <p:sp>
          <p:nvSpPr>
            <p:cNvPr id="13395" name="Freeform 28">
              <a:extLst>
                <a:ext uri="{FF2B5EF4-FFF2-40B4-BE49-F238E27FC236}">
                  <a16:creationId xmlns:a16="http://schemas.microsoft.com/office/drawing/2014/main" id="{1B4A0DE6-8F89-41B0-9BCD-BD0889F195B3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96" name="Freeform 29">
              <a:extLst>
                <a:ext uri="{FF2B5EF4-FFF2-40B4-BE49-F238E27FC236}">
                  <a16:creationId xmlns:a16="http://schemas.microsoft.com/office/drawing/2014/main" id="{209CE6C8-E6A8-492E-82F2-798E289E0424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3" name="Group 30">
            <a:extLst>
              <a:ext uri="{FF2B5EF4-FFF2-40B4-BE49-F238E27FC236}">
                <a16:creationId xmlns:a16="http://schemas.microsoft.com/office/drawing/2014/main" id="{EA2DA84D-6248-4EAF-9506-51B959C5ED18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2349500"/>
            <a:ext cx="234950" cy="515938"/>
            <a:chOff x="2304" y="1344"/>
            <a:chExt cx="498" cy="1245"/>
          </a:xfrm>
        </p:grpSpPr>
        <p:sp>
          <p:nvSpPr>
            <p:cNvPr id="13393" name="Freeform 31">
              <a:extLst>
                <a:ext uri="{FF2B5EF4-FFF2-40B4-BE49-F238E27FC236}">
                  <a16:creationId xmlns:a16="http://schemas.microsoft.com/office/drawing/2014/main" id="{5C28ADF8-EA1E-40E3-97E4-CE9847A902C7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94" name="Freeform 32">
              <a:extLst>
                <a:ext uri="{FF2B5EF4-FFF2-40B4-BE49-F238E27FC236}">
                  <a16:creationId xmlns:a16="http://schemas.microsoft.com/office/drawing/2014/main" id="{0CF622D0-1C79-47FA-B1D1-8914D8B8E525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4" name="Group 33">
            <a:extLst>
              <a:ext uri="{FF2B5EF4-FFF2-40B4-BE49-F238E27FC236}">
                <a16:creationId xmlns:a16="http://schemas.microsoft.com/office/drawing/2014/main" id="{BECFAF27-526F-4F2B-A2A9-E9C7A1117596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2924175"/>
            <a:ext cx="234950" cy="515938"/>
            <a:chOff x="2304" y="1344"/>
            <a:chExt cx="498" cy="1245"/>
          </a:xfrm>
        </p:grpSpPr>
        <p:sp>
          <p:nvSpPr>
            <p:cNvPr id="13391" name="Freeform 34">
              <a:extLst>
                <a:ext uri="{FF2B5EF4-FFF2-40B4-BE49-F238E27FC236}">
                  <a16:creationId xmlns:a16="http://schemas.microsoft.com/office/drawing/2014/main" id="{0CA109B6-4B5B-42EE-B838-25725FAA2C1F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92" name="Freeform 35">
              <a:extLst>
                <a:ext uri="{FF2B5EF4-FFF2-40B4-BE49-F238E27FC236}">
                  <a16:creationId xmlns:a16="http://schemas.microsoft.com/office/drawing/2014/main" id="{858E9BD9-49AE-4E37-B17F-E60034B051CB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5" name="Group 36">
            <a:extLst>
              <a:ext uri="{FF2B5EF4-FFF2-40B4-BE49-F238E27FC236}">
                <a16:creationId xmlns:a16="http://schemas.microsoft.com/office/drawing/2014/main" id="{AA24704F-8453-4AD6-A07C-CF45C4AE2E9D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3500439"/>
            <a:ext cx="234950" cy="515937"/>
            <a:chOff x="2304" y="1344"/>
            <a:chExt cx="498" cy="1245"/>
          </a:xfrm>
        </p:grpSpPr>
        <p:sp>
          <p:nvSpPr>
            <p:cNvPr id="13389" name="Freeform 37">
              <a:extLst>
                <a:ext uri="{FF2B5EF4-FFF2-40B4-BE49-F238E27FC236}">
                  <a16:creationId xmlns:a16="http://schemas.microsoft.com/office/drawing/2014/main" id="{4FD99119-3080-4ECB-BF73-1B93B5CE3C36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90" name="Freeform 38">
              <a:extLst>
                <a:ext uri="{FF2B5EF4-FFF2-40B4-BE49-F238E27FC236}">
                  <a16:creationId xmlns:a16="http://schemas.microsoft.com/office/drawing/2014/main" id="{BDD2A778-87D0-48AA-8E03-06A484514F13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6" name="Group 39">
            <a:extLst>
              <a:ext uri="{FF2B5EF4-FFF2-40B4-BE49-F238E27FC236}">
                <a16:creationId xmlns:a16="http://schemas.microsoft.com/office/drawing/2014/main" id="{9B023349-F2A1-4528-ACA6-F0ADD535FEB2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4076700"/>
            <a:ext cx="234950" cy="515938"/>
            <a:chOff x="2304" y="1344"/>
            <a:chExt cx="498" cy="1245"/>
          </a:xfrm>
        </p:grpSpPr>
        <p:sp>
          <p:nvSpPr>
            <p:cNvPr id="13387" name="Freeform 40">
              <a:extLst>
                <a:ext uri="{FF2B5EF4-FFF2-40B4-BE49-F238E27FC236}">
                  <a16:creationId xmlns:a16="http://schemas.microsoft.com/office/drawing/2014/main" id="{4430E9F3-5C4A-4019-B3B8-EECC564721BC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88" name="Freeform 41">
              <a:extLst>
                <a:ext uri="{FF2B5EF4-FFF2-40B4-BE49-F238E27FC236}">
                  <a16:creationId xmlns:a16="http://schemas.microsoft.com/office/drawing/2014/main" id="{CAF4ADC3-1D11-41DC-98B8-55CFFE9A4AB7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7" name="Group 42">
            <a:extLst>
              <a:ext uri="{FF2B5EF4-FFF2-40B4-BE49-F238E27FC236}">
                <a16:creationId xmlns:a16="http://schemas.microsoft.com/office/drawing/2014/main" id="{F41391DA-2573-41E5-89F4-1275CAD54DB2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4724400"/>
            <a:ext cx="234950" cy="515938"/>
            <a:chOff x="2304" y="1344"/>
            <a:chExt cx="498" cy="1245"/>
          </a:xfrm>
        </p:grpSpPr>
        <p:sp>
          <p:nvSpPr>
            <p:cNvPr id="13385" name="Freeform 43">
              <a:extLst>
                <a:ext uri="{FF2B5EF4-FFF2-40B4-BE49-F238E27FC236}">
                  <a16:creationId xmlns:a16="http://schemas.microsoft.com/office/drawing/2014/main" id="{C070617F-75C5-420B-B51D-A77CF9D911E7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86" name="Freeform 44">
              <a:extLst>
                <a:ext uri="{FF2B5EF4-FFF2-40B4-BE49-F238E27FC236}">
                  <a16:creationId xmlns:a16="http://schemas.microsoft.com/office/drawing/2014/main" id="{2A2F96F3-D561-4E0F-A180-8DB265279DC6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38" name="Group 45">
            <a:extLst>
              <a:ext uri="{FF2B5EF4-FFF2-40B4-BE49-F238E27FC236}">
                <a16:creationId xmlns:a16="http://schemas.microsoft.com/office/drawing/2014/main" id="{8A194858-97C9-40E8-BBC9-769DFF8EC8C6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5300664"/>
            <a:ext cx="234950" cy="515937"/>
            <a:chOff x="2304" y="1344"/>
            <a:chExt cx="498" cy="1245"/>
          </a:xfrm>
        </p:grpSpPr>
        <p:sp>
          <p:nvSpPr>
            <p:cNvPr id="13383" name="Freeform 46">
              <a:extLst>
                <a:ext uri="{FF2B5EF4-FFF2-40B4-BE49-F238E27FC236}">
                  <a16:creationId xmlns:a16="http://schemas.microsoft.com/office/drawing/2014/main" id="{B937656A-9020-42C3-B2A8-0C6CB981A0A3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84" name="Freeform 47">
              <a:extLst>
                <a:ext uri="{FF2B5EF4-FFF2-40B4-BE49-F238E27FC236}">
                  <a16:creationId xmlns:a16="http://schemas.microsoft.com/office/drawing/2014/main" id="{73A114CA-6631-493D-8533-F943A017000B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10640" name="AutoShape 48">
            <a:extLst>
              <a:ext uri="{FF2B5EF4-FFF2-40B4-BE49-F238E27FC236}">
                <a16:creationId xmlns:a16="http://schemas.microsoft.com/office/drawing/2014/main" id="{1A44202E-DD8E-4D3E-840D-01F774DBCA6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842125" y="1484313"/>
            <a:ext cx="909638" cy="4608512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ko-KR" altLang="en-US">
              <a:latin typeface="Arial" charset="0"/>
              <a:ea typeface="굴림" charset="-127"/>
            </a:endParaRPr>
          </a:p>
        </p:txBody>
      </p:sp>
      <p:grpSp>
        <p:nvGrpSpPr>
          <p:cNvPr id="13340" name="Group 49">
            <a:extLst>
              <a:ext uri="{FF2B5EF4-FFF2-40B4-BE49-F238E27FC236}">
                <a16:creationId xmlns:a16="http://schemas.microsoft.com/office/drawing/2014/main" id="{AB3BEC38-A98C-47BB-9316-6D8F5F6D3E76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1773239"/>
            <a:ext cx="234950" cy="515937"/>
            <a:chOff x="2304" y="1344"/>
            <a:chExt cx="498" cy="1245"/>
          </a:xfrm>
        </p:grpSpPr>
        <p:sp>
          <p:nvSpPr>
            <p:cNvPr id="13381" name="Freeform 50">
              <a:extLst>
                <a:ext uri="{FF2B5EF4-FFF2-40B4-BE49-F238E27FC236}">
                  <a16:creationId xmlns:a16="http://schemas.microsoft.com/office/drawing/2014/main" id="{B8F84DCF-09A6-4760-8078-16AB3AB8652D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82" name="Freeform 51">
              <a:extLst>
                <a:ext uri="{FF2B5EF4-FFF2-40B4-BE49-F238E27FC236}">
                  <a16:creationId xmlns:a16="http://schemas.microsoft.com/office/drawing/2014/main" id="{C9E51AC0-7CFE-493C-BD9C-9E79260B0CE2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1" name="Group 52">
            <a:extLst>
              <a:ext uri="{FF2B5EF4-FFF2-40B4-BE49-F238E27FC236}">
                <a16:creationId xmlns:a16="http://schemas.microsoft.com/office/drawing/2014/main" id="{27B0B625-E149-4543-B39E-7A689221CCA2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2349500"/>
            <a:ext cx="234950" cy="515938"/>
            <a:chOff x="2304" y="1344"/>
            <a:chExt cx="498" cy="1245"/>
          </a:xfrm>
        </p:grpSpPr>
        <p:sp>
          <p:nvSpPr>
            <p:cNvPr id="13379" name="Freeform 53">
              <a:extLst>
                <a:ext uri="{FF2B5EF4-FFF2-40B4-BE49-F238E27FC236}">
                  <a16:creationId xmlns:a16="http://schemas.microsoft.com/office/drawing/2014/main" id="{173F58FD-359A-4565-BAA9-49BE3B2DE78E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80" name="Freeform 54">
              <a:extLst>
                <a:ext uri="{FF2B5EF4-FFF2-40B4-BE49-F238E27FC236}">
                  <a16:creationId xmlns:a16="http://schemas.microsoft.com/office/drawing/2014/main" id="{2D2C4109-038D-4D2A-A7C1-B0D34A9584C7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2" name="Group 55">
            <a:extLst>
              <a:ext uri="{FF2B5EF4-FFF2-40B4-BE49-F238E27FC236}">
                <a16:creationId xmlns:a16="http://schemas.microsoft.com/office/drawing/2014/main" id="{17AC0FE5-F801-4BD9-80D2-8BB66588ED21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2924175"/>
            <a:ext cx="234950" cy="515938"/>
            <a:chOff x="2304" y="1344"/>
            <a:chExt cx="498" cy="1245"/>
          </a:xfrm>
        </p:grpSpPr>
        <p:sp>
          <p:nvSpPr>
            <p:cNvPr id="13377" name="Freeform 56">
              <a:extLst>
                <a:ext uri="{FF2B5EF4-FFF2-40B4-BE49-F238E27FC236}">
                  <a16:creationId xmlns:a16="http://schemas.microsoft.com/office/drawing/2014/main" id="{06204B67-97A3-4828-9D3B-94D3B9F9297F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78" name="Freeform 57">
              <a:extLst>
                <a:ext uri="{FF2B5EF4-FFF2-40B4-BE49-F238E27FC236}">
                  <a16:creationId xmlns:a16="http://schemas.microsoft.com/office/drawing/2014/main" id="{0ABCE9D9-4B0B-43EE-82EB-8C8030EB285D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3" name="Group 58">
            <a:extLst>
              <a:ext uri="{FF2B5EF4-FFF2-40B4-BE49-F238E27FC236}">
                <a16:creationId xmlns:a16="http://schemas.microsoft.com/office/drawing/2014/main" id="{13A9C545-04A2-4E7E-AE1C-5D8930547B04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3500439"/>
            <a:ext cx="234950" cy="515937"/>
            <a:chOff x="2304" y="1344"/>
            <a:chExt cx="498" cy="1245"/>
          </a:xfrm>
        </p:grpSpPr>
        <p:sp>
          <p:nvSpPr>
            <p:cNvPr id="13375" name="Freeform 59">
              <a:extLst>
                <a:ext uri="{FF2B5EF4-FFF2-40B4-BE49-F238E27FC236}">
                  <a16:creationId xmlns:a16="http://schemas.microsoft.com/office/drawing/2014/main" id="{AB571DF4-0607-433A-918C-3EF17E2DF38C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76" name="Freeform 60">
              <a:extLst>
                <a:ext uri="{FF2B5EF4-FFF2-40B4-BE49-F238E27FC236}">
                  <a16:creationId xmlns:a16="http://schemas.microsoft.com/office/drawing/2014/main" id="{147D76DD-6F0B-4D37-8420-7084E12FD0A6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4" name="Group 61">
            <a:extLst>
              <a:ext uri="{FF2B5EF4-FFF2-40B4-BE49-F238E27FC236}">
                <a16:creationId xmlns:a16="http://schemas.microsoft.com/office/drawing/2014/main" id="{4C43DA28-8A27-4956-9F48-601423492243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4076700"/>
            <a:ext cx="234950" cy="515938"/>
            <a:chOff x="2304" y="1344"/>
            <a:chExt cx="498" cy="1245"/>
          </a:xfrm>
        </p:grpSpPr>
        <p:sp>
          <p:nvSpPr>
            <p:cNvPr id="13373" name="Freeform 62">
              <a:extLst>
                <a:ext uri="{FF2B5EF4-FFF2-40B4-BE49-F238E27FC236}">
                  <a16:creationId xmlns:a16="http://schemas.microsoft.com/office/drawing/2014/main" id="{81827C3C-1CB5-4DE7-9D6E-72D31982EB88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74" name="Freeform 63">
              <a:extLst>
                <a:ext uri="{FF2B5EF4-FFF2-40B4-BE49-F238E27FC236}">
                  <a16:creationId xmlns:a16="http://schemas.microsoft.com/office/drawing/2014/main" id="{1BBBF355-8702-4B39-84C7-C71FF90CB56E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5" name="Group 64">
            <a:extLst>
              <a:ext uri="{FF2B5EF4-FFF2-40B4-BE49-F238E27FC236}">
                <a16:creationId xmlns:a16="http://schemas.microsoft.com/office/drawing/2014/main" id="{CDE7170C-1A0E-4592-B87A-8662B4A92C79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4724400"/>
            <a:ext cx="234950" cy="515938"/>
            <a:chOff x="2304" y="1344"/>
            <a:chExt cx="498" cy="1245"/>
          </a:xfrm>
        </p:grpSpPr>
        <p:sp>
          <p:nvSpPr>
            <p:cNvPr id="13371" name="Freeform 65">
              <a:extLst>
                <a:ext uri="{FF2B5EF4-FFF2-40B4-BE49-F238E27FC236}">
                  <a16:creationId xmlns:a16="http://schemas.microsoft.com/office/drawing/2014/main" id="{D0CD444A-1178-42E6-822C-6BD4DDE05457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72" name="Freeform 66">
              <a:extLst>
                <a:ext uri="{FF2B5EF4-FFF2-40B4-BE49-F238E27FC236}">
                  <a16:creationId xmlns:a16="http://schemas.microsoft.com/office/drawing/2014/main" id="{B23F66E2-2FB0-4165-AF0C-EB7506B2F69F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6" name="Group 67">
            <a:extLst>
              <a:ext uri="{FF2B5EF4-FFF2-40B4-BE49-F238E27FC236}">
                <a16:creationId xmlns:a16="http://schemas.microsoft.com/office/drawing/2014/main" id="{C2D18993-6822-4D6C-B1B3-C59811AC1834}"/>
              </a:ext>
            </a:extLst>
          </p:cNvPr>
          <p:cNvGrpSpPr>
            <a:grpSpLocks/>
          </p:cNvGrpSpPr>
          <p:nvPr/>
        </p:nvGrpSpPr>
        <p:grpSpPr bwMode="auto">
          <a:xfrm>
            <a:off x="7202488" y="5300664"/>
            <a:ext cx="234950" cy="515937"/>
            <a:chOff x="2304" y="1344"/>
            <a:chExt cx="498" cy="1245"/>
          </a:xfrm>
        </p:grpSpPr>
        <p:sp>
          <p:nvSpPr>
            <p:cNvPr id="13369" name="Freeform 68">
              <a:extLst>
                <a:ext uri="{FF2B5EF4-FFF2-40B4-BE49-F238E27FC236}">
                  <a16:creationId xmlns:a16="http://schemas.microsoft.com/office/drawing/2014/main" id="{697B6AB6-3E03-43BB-91CE-57B26D315A26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70" name="Freeform 69">
              <a:extLst>
                <a:ext uri="{FF2B5EF4-FFF2-40B4-BE49-F238E27FC236}">
                  <a16:creationId xmlns:a16="http://schemas.microsoft.com/office/drawing/2014/main" id="{C19828CC-49E0-4EDC-B1F3-916451024E1C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10662" name="AutoShape 70">
            <a:extLst>
              <a:ext uri="{FF2B5EF4-FFF2-40B4-BE49-F238E27FC236}">
                <a16:creationId xmlns:a16="http://schemas.microsoft.com/office/drawing/2014/main" id="{E21A484B-B1E9-4E1B-881C-62B2BA309BB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002714" y="1484313"/>
            <a:ext cx="909637" cy="4608512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ko-KR" altLang="en-US">
              <a:latin typeface="Arial" charset="0"/>
              <a:ea typeface="굴림" charset="-127"/>
            </a:endParaRPr>
          </a:p>
        </p:txBody>
      </p:sp>
      <p:grpSp>
        <p:nvGrpSpPr>
          <p:cNvPr id="13348" name="Group 71">
            <a:extLst>
              <a:ext uri="{FF2B5EF4-FFF2-40B4-BE49-F238E27FC236}">
                <a16:creationId xmlns:a16="http://schemas.microsoft.com/office/drawing/2014/main" id="{81C738E5-B1AB-4D8E-A9AC-25A9A0C55207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1773239"/>
            <a:ext cx="234950" cy="515937"/>
            <a:chOff x="2304" y="1344"/>
            <a:chExt cx="498" cy="1245"/>
          </a:xfrm>
        </p:grpSpPr>
        <p:sp>
          <p:nvSpPr>
            <p:cNvPr id="13367" name="Freeform 72">
              <a:extLst>
                <a:ext uri="{FF2B5EF4-FFF2-40B4-BE49-F238E27FC236}">
                  <a16:creationId xmlns:a16="http://schemas.microsoft.com/office/drawing/2014/main" id="{A44F3F5C-32FA-4376-9920-0FBE0FA9F6BD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68" name="Freeform 73">
              <a:extLst>
                <a:ext uri="{FF2B5EF4-FFF2-40B4-BE49-F238E27FC236}">
                  <a16:creationId xmlns:a16="http://schemas.microsoft.com/office/drawing/2014/main" id="{358A2E62-9F4C-4326-BC9A-DA542326D79E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49" name="Group 74">
            <a:extLst>
              <a:ext uri="{FF2B5EF4-FFF2-40B4-BE49-F238E27FC236}">
                <a16:creationId xmlns:a16="http://schemas.microsoft.com/office/drawing/2014/main" id="{208A1BFE-98C8-4E2D-932D-842F0DF687A5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2349500"/>
            <a:ext cx="234950" cy="515938"/>
            <a:chOff x="2304" y="1344"/>
            <a:chExt cx="498" cy="1245"/>
          </a:xfrm>
        </p:grpSpPr>
        <p:sp>
          <p:nvSpPr>
            <p:cNvPr id="13365" name="Freeform 75">
              <a:extLst>
                <a:ext uri="{FF2B5EF4-FFF2-40B4-BE49-F238E27FC236}">
                  <a16:creationId xmlns:a16="http://schemas.microsoft.com/office/drawing/2014/main" id="{C9D289D4-1200-4C33-A51C-869C9B4460FB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66" name="Freeform 76">
              <a:extLst>
                <a:ext uri="{FF2B5EF4-FFF2-40B4-BE49-F238E27FC236}">
                  <a16:creationId xmlns:a16="http://schemas.microsoft.com/office/drawing/2014/main" id="{B2BF4208-C4B1-4BF5-9BAD-30719793B3F9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204D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50" name="Group 77">
            <a:extLst>
              <a:ext uri="{FF2B5EF4-FFF2-40B4-BE49-F238E27FC236}">
                <a16:creationId xmlns:a16="http://schemas.microsoft.com/office/drawing/2014/main" id="{1C17772C-9260-493F-9770-6DE4AE1317F1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2924175"/>
            <a:ext cx="234950" cy="515938"/>
            <a:chOff x="2304" y="1344"/>
            <a:chExt cx="498" cy="1245"/>
          </a:xfrm>
        </p:grpSpPr>
        <p:sp>
          <p:nvSpPr>
            <p:cNvPr id="13363" name="Freeform 78">
              <a:extLst>
                <a:ext uri="{FF2B5EF4-FFF2-40B4-BE49-F238E27FC236}">
                  <a16:creationId xmlns:a16="http://schemas.microsoft.com/office/drawing/2014/main" id="{E8D6B063-3A2B-438A-B053-4BD1C89ADA67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64" name="Freeform 79">
              <a:extLst>
                <a:ext uri="{FF2B5EF4-FFF2-40B4-BE49-F238E27FC236}">
                  <a16:creationId xmlns:a16="http://schemas.microsoft.com/office/drawing/2014/main" id="{90A23976-5EDB-4450-8830-15F458DA21CA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51" name="Group 80">
            <a:extLst>
              <a:ext uri="{FF2B5EF4-FFF2-40B4-BE49-F238E27FC236}">
                <a16:creationId xmlns:a16="http://schemas.microsoft.com/office/drawing/2014/main" id="{E1AD38D3-014D-4F02-AE96-357DBA904AA5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3500439"/>
            <a:ext cx="234950" cy="515937"/>
            <a:chOff x="2304" y="1344"/>
            <a:chExt cx="498" cy="1245"/>
          </a:xfrm>
        </p:grpSpPr>
        <p:sp>
          <p:nvSpPr>
            <p:cNvPr id="13361" name="Freeform 81">
              <a:extLst>
                <a:ext uri="{FF2B5EF4-FFF2-40B4-BE49-F238E27FC236}">
                  <a16:creationId xmlns:a16="http://schemas.microsoft.com/office/drawing/2014/main" id="{B2C9C48F-0ABF-4F9E-9814-0CE460BAD43F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62" name="Freeform 82">
              <a:extLst>
                <a:ext uri="{FF2B5EF4-FFF2-40B4-BE49-F238E27FC236}">
                  <a16:creationId xmlns:a16="http://schemas.microsoft.com/office/drawing/2014/main" id="{3AEC8BF0-19CE-4E34-ABE2-ADC75F64CF38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CC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52" name="Group 83">
            <a:extLst>
              <a:ext uri="{FF2B5EF4-FFF2-40B4-BE49-F238E27FC236}">
                <a16:creationId xmlns:a16="http://schemas.microsoft.com/office/drawing/2014/main" id="{7494A2EC-F7B0-4749-8CFF-3C1D8E43343E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4076700"/>
            <a:ext cx="234950" cy="515938"/>
            <a:chOff x="2304" y="1344"/>
            <a:chExt cx="498" cy="1245"/>
          </a:xfrm>
        </p:grpSpPr>
        <p:sp>
          <p:nvSpPr>
            <p:cNvPr id="13359" name="Freeform 84">
              <a:extLst>
                <a:ext uri="{FF2B5EF4-FFF2-40B4-BE49-F238E27FC236}">
                  <a16:creationId xmlns:a16="http://schemas.microsoft.com/office/drawing/2014/main" id="{A01BE684-E708-4F54-A0CE-438D99FDCC7E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60" name="Freeform 85">
              <a:extLst>
                <a:ext uri="{FF2B5EF4-FFF2-40B4-BE49-F238E27FC236}">
                  <a16:creationId xmlns:a16="http://schemas.microsoft.com/office/drawing/2014/main" id="{EB1F269E-2BD9-4363-B9DF-8B7D978710F7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53" name="Group 86">
            <a:extLst>
              <a:ext uri="{FF2B5EF4-FFF2-40B4-BE49-F238E27FC236}">
                <a16:creationId xmlns:a16="http://schemas.microsoft.com/office/drawing/2014/main" id="{8B2E8D56-67FC-4352-BD07-2D697CD8E7A0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4724400"/>
            <a:ext cx="234950" cy="515938"/>
            <a:chOff x="2304" y="1344"/>
            <a:chExt cx="498" cy="1245"/>
          </a:xfrm>
        </p:grpSpPr>
        <p:sp>
          <p:nvSpPr>
            <p:cNvPr id="13357" name="Freeform 87">
              <a:extLst>
                <a:ext uri="{FF2B5EF4-FFF2-40B4-BE49-F238E27FC236}">
                  <a16:creationId xmlns:a16="http://schemas.microsoft.com/office/drawing/2014/main" id="{ED66B888-4779-4BC4-B3F9-6950B831C555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8" name="Freeform 88">
              <a:extLst>
                <a:ext uri="{FF2B5EF4-FFF2-40B4-BE49-F238E27FC236}">
                  <a16:creationId xmlns:a16="http://schemas.microsoft.com/office/drawing/2014/main" id="{3DD95FDC-250A-4DF2-81A9-7F2F2EE9FB2D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3354" name="Group 89">
            <a:extLst>
              <a:ext uri="{FF2B5EF4-FFF2-40B4-BE49-F238E27FC236}">
                <a16:creationId xmlns:a16="http://schemas.microsoft.com/office/drawing/2014/main" id="{D1DC027E-CE4C-4A29-B739-13884362952A}"/>
              </a:ext>
            </a:extLst>
          </p:cNvPr>
          <p:cNvGrpSpPr>
            <a:grpSpLocks/>
          </p:cNvGrpSpPr>
          <p:nvPr/>
        </p:nvGrpSpPr>
        <p:grpSpPr bwMode="auto">
          <a:xfrm>
            <a:off x="9363075" y="5300664"/>
            <a:ext cx="234950" cy="515937"/>
            <a:chOff x="2304" y="1344"/>
            <a:chExt cx="498" cy="1245"/>
          </a:xfrm>
        </p:grpSpPr>
        <p:sp>
          <p:nvSpPr>
            <p:cNvPr id="13355" name="Freeform 90">
              <a:extLst>
                <a:ext uri="{FF2B5EF4-FFF2-40B4-BE49-F238E27FC236}">
                  <a16:creationId xmlns:a16="http://schemas.microsoft.com/office/drawing/2014/main" id="{C0EE57AE-48F2-4664-917B-DEDA229105BE}"/>
                </a:ext>
              </a:extLst>
            </p:cNvPr>
            <p:cNvSpPr>
              <a:spLocks/>
            </p:cNvSpPr>
            <p:nvPr/>
          </p:nvSpPr>
          <p:spPr bwMode="gray">
            <a:xfrm>
              <a:off x="2425" y="1344"/>
              <a:ext cx="233" cy="254"/>
            </a:xfrm>
            <a:custGeom>
              <a:avLst/>
              <a:gdLst>
                <a:gd name="T0" fmla="*/ 51 w 267"/>
                <a:gd name="T1" fmla="*/ 0 h 292"/>
                <a:gd name="T2" fmla="*/ 62 w 267"/>
                <a:gd name="T3" fmla="*/ 3 h 292"/>
                <a:gd name="T4" fmla="*/ 71 w 267"/>
                <a:gd name="T5" fmla="*/ 4 h 292"/>
                <a:gd name="T6" fmla="*/ 81 w 267"/>
                <a:gd name="T7" fmla="*/ 10 h 292"/>
                <a:gd name="T8" fmla="*/ 88 w 267"/>
                <a:gd name="T9" fmla="*/ 16 h 292"/>
                <a:gd name="T10" fmla="*/ 94 w 267"/>
                <a:gd name="T11" fmla="*/ 24 h 292"/>
                <a:gd name="T12" fmla="*/ 99 w 267"/>
                <a:gd name="T13" fmla="*/ 32 h 292"/>
                <a:gd name="T14" fmla="*/ 102 w 267"/>
                <a:gd name="T15" fmla="*/ 43 h 292"/>
                <a:gd name="T16" fmla="*/ 102 w 267"/>
                <a:gd name="T17" fmla="*/ 56 h 292"/>
                <a:gd name="T18" fmla="*/ 102 w 267"/>
                <a:gd name="T19" fmla="*/ 66 h 292"/>
                <a:gd name="T20" fmla="*/ 99 w 267"/>
                <a:gd name="T21" fmla="*/ 77 h 292"/>
                <a:gd name="T22" fmla="*/ 94 w 267"/>
                <a:gd name="T23" fmla="*/ 85 h 292"/>
                <a:gd name="T24" fmla="*/ 88 w 267"/>
                <a:gd name="T25" fmla="*/ 94 h 292"/>
                <a:gd name="T26" fmla="*/ 81 w 267"/>
                <a:gd name="T27" fmla="*/ 101 h 292"/>
                <a:gd name="T28" fmla="*/ 71 w 267"/>
                <a:gd name="T29" fmla="*/ 105 h 292"/>
                <a:gd name="T30" fmla="*/ 62 w 267"/>
                <a:gd name="T31" fmla="*/ 109 h 292"/>
                <a:gd name="T32" fmla="*/ 51 w 267"/>
                <a:gd name="T33" fmla="*/ 110 h 292"/>
                <a:gd name="T34" fmla="*/ 39 w 267"/>
                <a:gd name="T35" fmla="*/ 109 h 292"/>
                <a:gd name="T36" fmla="*/ 29 w 267"/>
                <a:gd name="T37" fmla="*/ 104 h 292"/>
                <a:gd name="T38" fmla="*/ 20 w 267"/>
                <a:gd name="T39" fmla="*/ 98 h 292"/>
                <a:gd name="T40" fmla="*/ 11 w 267"/>
                <a:gd name="T41" fmla="*/ 90 h 292"/>
                <a:gd name="T42" fmla="*/ 5 w 267"/>
                <a:gd name="T43" fmla="*/ 78 h 292"/>
                <a:gd name="T44" fmla="*/ 3 w 267"/>
                <a:gd name="T45" fmla="*/ 67 h 292"/>
                <a:gd name="T46" fmla="*/ 0 w 267"/>
                <a:gd name="T47" fmla="*/ 56 h 292"/>
                <a:gd name="T48" fmla="*/ 3 w 267"/>
                <a:gd name="T49" fmla="*/ 43 h 292"/>
                <a:gd name="T50" fmla="*/ 5 w 267"/>
                <a:gd name="T51" fmla="*/ 30 h 292"/>
                <a:gd name="T52" fmla="*/ 11 w 267"/>
                <a:gd name="T53" fmla="*/ 20 h 292"/>
                <a:gd name="T54" fmla="*/ 20 w 267"/>
                <a:gd name="T55" fmla="*/ 12 h 292"/>
                <a:gd name="T56" fmla="*/ 29 w 267"/>
                <a:gd name="T57" fmla="*/ 5 h 292"/>
                <a:gd name="T58" fmla="*/ 39 w 267"/>
                <a:gd name="T59" fmla="*/ 3 h 292"/>
                <a:gd name="T60" fmla="*/ 51 w 267"/>
                <a:gd name="T61" fmla="*/ 0 h 29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67"/>
                <a:gd name="T94" fmla="*/ 0 h 292"/>
                <a:gd name="T95" fmla="*/ 267 w 267"/>
                <a:gd name="T96" fmla="*/ 292 h 29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67" h="292">
                  <a:moveTo>
                    <a:pt x="133" y="0"/>
                  </a:moveTo>
                  <a:lnTo>
                    <a:pt x="161" y="3"/>
                  </a:lnTo>
                  <a:lnTo>
                    <a:pt x="186" y="12"/>
                  </a:lnTo>
                  <a:lnTo>
                    <a:pt x="209" y="25"/>
                  </a:lnTo>
                  <a:lnTo>
                    <a:pt x="228" y="42"/>
                  </a:lnTo>
                  <a:lnTo>
                    <a:pt x="245" y="64"/>
                  </a:lnTo>
                  <a:lnTo>
                    <a:pt x="257" y="88"/>
                  </a:lnTo>
                  <a:lnTo>
                    <a:pt x="265" y="116"/>
                  </a:lnTo>
                  <a:lnTo>
                    <a:pt x="267" y="146"/>
                  </a:lnTo>
                  <a:lnTo>
                    <a:pt x="265" y="175"/>
                  </a:lnTo>
                  <a:lnTo>
                    <a:pt x="257" y="203"/>
                  </a:lnTo>
                  <a:lnTo>
                    <a:pt x="245" y="227"/>
                  </a:lnTo>
                  <a:lnTo>
                    <a:pt x="228" y="249"/>
                  </a:lnTo>
                  <a:lnTo>
                    <a:pt x="209" y="267"/>
                  </a:lnTo>
                  <a:lnTo>
                    <a:pt x="186" y="281"/>
                  </a:lnTo>
                  <a:lnTo>
                    <a:pt x="161" y="289"/>
                  </a:lnTo>
                  <a:lnTo>
                    <a:pt x="133" y="292"/>
                  </a:lnTo>
                  <a:lnTo>
                    <a:pt x="103" y="288"/>
                  </a:lnTo>
                  <a:lnTo>
                    <a:pt x="75" y="277"/>
                  </a:lnTo>
                  <a:lnTo>
                    <a:pt x="51" y="260"/>
                  </a:lnTo>
                  <a:lnTo>
                    <a:pt x="29" y="237"/>
                  </a:lnTo>
                  <a:lnTo>
                    <a:pt x="13" y="210"/>
                  </a:lnTo>
                  <a:lnTo>
                    <a:pt x="4" y="178"/>
                  </a:lnTo>
                  <a:lnTo>
                    <a:pt x="0" y="146"/>
                  </a:lnTo>
                  <a:lnTo>
                    <a:pt x="4" y="113"/>
                  </a:lnTo>
                  <a:lnTo>
                    <a:pt x="13" y="81"/>
                  </a:lnTo>
                  <a:lnTo>
                    <a:pt x="29" y="54"/>
                  </a:lnTo>
                  <a:lnTo>
                    <a:pt x="51" y="32"/>
                  </a:lnTo>
                  <a:lnTo>
                    <a:pt x="75" y="14"/>
                  </a:lnTo>
                  <a:lnTo>
                    <a:pt x="103" y="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6" name="Freeform 91">
              <a:extLst>
                <a:ext uri="{FF2B5EF4-FFF2-40B4-BE49-F238E27FC236}">
                  <a16:creationId xmlns:a16="http://schemas.microsoft.com/office/drawing/2014/main" id="{D1483E3D-0BE2-420D-AE2B-8145522A206C}"/>
                </a:ext>
              </a:extLst>
            </p:cNvPr>
            <p:cNvSpPr>
              <a:spLocks/>
            </p:cNvSpPr>
            <p:nvPr/>
          </p:nvSpPr>
          <p:spPr bwMode="gray">
            <a:xfrm>
              <a:off x="2304" y="1625"/>
              <a:ext cx="498" cy="964"/>
            </a:xfrm>
            <a:custGeom>
              <a:avLst/>
              <a:gdLst>
                <a:gd name="T0" fmla="*/ 28 w 573"/>
                <a:gd name="T1" fmla="*/ 3 h 1111"/>
                <a:gd name="T2" fmla="*/ 11 w 573"/>
                <a:gd name="T3" fmla="*/ 12 h 1111"/>
                <a:gd name="T4" fmla="*/ 3 w 573"/>
                <a:gd name="T5" fmla="*/ 28 h 1111"/>
                <a:gd name="T6" fmla="*/ 0 w 573"/>
                <a:gd name="T7" fmla="*/ 189 h 1111"/>
                <a:gd name="T8" fmla="*/ 1 w 573"/>
                <a:gd name="T9" fmla="*/ 191 h 1111"/>
                <a:gd name="T10" fmla="*/ 3 w 573"/>
                <a:gd name="T11" fmla="*/ 197 h 1111"/>
                <a:gd name="T12" fmla="*/ 10 w 573"/>
                <a:gd name="T13" fmla="*/ 203 h 1111"/>
                <a:gd name="T14" fmla="*/ 21 w 573"/>
                <a:gd name="T15" fmla="*/ 207 h 1111"/>
                <a:gd name="T16" fmla="*/ 32 w 573"/>
                <a:gd name="T17" fmla="*/ 204 h 1111"/>
                <a:gd name="T18" fmla="*/ 37 w 573"/>
                <a:gd name="T19" fmla="*/ 198 h 1111"/>
                <a:gd name="T20" fmla="*/ 40 w 573"/>
                <a:gd name="T21" fmla="*/ 191 h 1111"/>
                <a:gd name="T22" fmla="*/ 41 w 573"/>
                <a:gd name="T23" fmla="*/ 186 h 1111"/>
                <a:gd name="T24" fmla="*/ 41 w 573"/>
                <a:gd name="T25" fmla="*/ 62 h 1111"/>
                <a:gd name="T26" fmla="*/ 50 w 573"/>
                <a:gd name="T27" fmla="*/ 396 h 1111"/>
                <a:gd name="T28" fmla="*/ 51 w 573"/>
                <a:gd name="T29" fmla="*/ 397 h 1111"/>
                <a:gd name="T30" fmla="*/ 56 w 573"/>
                <a:gd name="T31" fmla="*/ 403 h 1111"/>
                <a:gd name="T32" fmla="*/ 65 w 573"/>
                <a:gd name="T33" fmla="*/ 409 h 1111"/>
                <a:gd name="T34" fmla="*/ 74 w 573"/>
                <a:gd name="T35" fmla="*/ 411 h 1111"/>
                <a:gd name="T36" fmla="*/ 84 w 573"/>
                <a:gd name="T37" fmla="*/ 411 h 1111"/>
                <a:gd name="T38" fmla="*/ 96 w 573"/>
                <a:gd name="T39" fmla="*/ 407 h 1111"/>
                <a:gd name="T40" fmla="*/ 102 w 573"/>
                <a:gd name="T41" fmla="*/ 400 h 1111"/>
                <a:gd name="T42" fmla="*/ 104 w 573"/>
                <a:gd name="T43" fmla="*/ 396 h 1111"/>
                <a:gd name="T44" fmla="*/ 104 w 573"/>
                <a:gd name="T45" fmla="*/ 185 h 1111"/>
                <a:gd name="T46" fmla="*/ 112 w 573"/>
                <a:gd name="T47" fmla="*/ 186 h 1111"/>
                <a:gd name="T48" fmla="*/ 112 w 573"/>
                <a:gd name="T49" fmla="*/ 198 h 1111"/>
                <a:gd name="T50" fmla="*/ 113 w 573"/>
                <a:gd name="T51" fmla="*/ 219 h 1111"/>
                <a:gd name="T52" fmla="*/ 113 w 573"/>
                <a:gd name="T53" fmla="*/ 246 h 1111"/>
                <a:gd name="T54" fmla="*/ 113 w 573"/>
                <a:gd name="T55" fmla="*/ 278 h 1111"/>
                <a:gd name="T56" fmla="*/ 113 w 573"/>
                <a:gd name="T57" fmla="*/ 310 h 1111"/>
                <a:gd name="T58" fmla="*/ 114 w 573"/>
                <a:gd name="T59" fmla="*/ 344 h 1111"/>
                <a:gd name="T60" fmla="*/ 114 w 573"/>
                <a:gd name="T61" fmla="*/ 372 h 1111"/>
                <a:gd name="T62" fmla="*/ 114 w 573"/>
                <a:gd name="T63" fmla="*/ 396 h 1111"/>
                <a:gd name="T64" fmla="*/ 115 w 573"/>
                <a:gd name="T65" fmla="*/ 397 h 1111"/>
                <a:gd name="T66" fmla="*/ 118 w 573"/>
                <a:gd name="T67" fmla="*/ 403 h 1111"/>
                <a:gd name="T68" fmla="*/ 125 w 573"/>
                <a:gd name="T69" fmla="*/ 408 h 1111"/>
                <a:gd name="T70" fmla="*/ 139 w 573"/>
                <a:gd name="T71" fmla="*/ 411 h 1111"/>
                <a:gd name="T72" fmla="*/ 153 w 573"/>
                <a:gd name="T73" fmla="*/ 408 h 1111"/>
                <a:gd name="T74" fmla="*/ 161 w 573"/>
                <a:gd name="T75" fmla="*/ 403 h 1111"/>
                <a:gd name="T76" fmla="*/ 163 w 573"/>
                <a:gd name="T77" fmla="*/ 397 h 1111"/>
                <a:gd name="T78" fmla="*/ 164 w 573"/>
                <a:gd name="T79" fmla="*/ 396 h 1111"/>
                <a:gd name="T80" fmla="*/ 175 w 573"/>
                <a:gd name="T81" fmla="*/ 62 h 1111"/>
                <a:gd name="T82" fmla="*/ 176 w 573"/>
                <a:gd name="T83" fmla="*/ 186 h 1111"/>
                <a:gd name="T84" fmla="*/ 176 w 573"/>
                <a:gd name="T85" fmla="*/ 191 h 1111"/>
                <a:gd name="T86" fmla="*/ 182 w 573"/>
                <a:gd name="T87" fmla="*/ 200 h 1111"/>
                <a:gd name="T88" fmla="*/ 189 w 573"/>
                <a:gd name="T89" fmla="*/ 204 h 1111"/>
                <a:gd name="T90" fmla="*/ 201 w 573"/>
                <a:gd name="T91" fmla="*/ 204 h 1111"/>
                <a:gd name="T92" fmla="*/ 209 w 573"/>
                <a:gd name="T93" fmla="*/ 200 h 1111"/>
                <a:gd name="T94" fmla="*/ 213 w 573"/>
                <a:gd name="T95" fmla="*/ 191 h 1111"/>
                <a:gd name="T96" fmla="*/ 215 w 573"/>
                <a:gd name="T97" fmla="*/ 188 h 1111"/>
                <a:gd name="T98" fmla="*/ 214 w 573"/>
                <a:gd name="T99" fmla="*/ 25 h 1111"/>
                <a:gd name="T100" fmla="*/ 205 w 573"/>
                <a:gd name="T101" fmla="*/ 10 h 1111"/>
                <a:gd name="T102" fmla="*/ 189 w 573"/>
                <a:gd name="T103" fmla="*/ 3 h 1111"/>
                <a:gd name="T104" fmla="*/ 36 w 573"/>
                <a:gd name="T105" fmla="*/ 0 h 11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73"/>
                <a:gd name="T160" fmla="*/ 0 h 1111"/>
                <a:gd name="T161" fmla="*/ 573 w 573"/>
                <a:gd name="T162" fmla="*/ 1111 h 11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73" h="1111">
                  <a:moveTo>
                    <a:pt x="94" y="0"/>
                  </a:moveTo>
                  <a:lnTo>
                    <a:pt x="72" y="5"/>
                  </a:lnTo>
                  <a:lnTo>
                    <a:pt x="50" y="16"/>
                  </a:lnTo>
                  <a:lnTo>
                    <a:pt x="30" y="32"/>
                  </a:lnTo>
                  <a:lnTo>
                    <a:pt x="15" y="53"/>
                  </a:lnTo>
                  <a:lnTo>
                    <a:pt x="4" y="75"/>
                  </a:lnTo>
                  <a:lnTo>
                    <a:pt x="0" y="99"/>
                  </a:lnTo>
                  <a:lnTo>
                    <a:pt x="0" y="509"/>
                  </a:lnTo>
                  <a:lnTo>
                    <a:pt x="0" y="511"/>
                  </a:lnTo>
                  <a:lnTo>
                    <a:pt x="1" y="516"/>
                  </a:lnTo>
                  <a:lnTo>
                    <a:pt x="4" y="525"/>
                  </a:lnTo>
                  <a:lnTo>
                    <a:pt x="9" y="533"/>
                  </a:lnTo>
                  <a:lnTo>
                    <a:pt x="16" y="543"/>
                  </a:lnTo>
                  <a:lnTo>
                    <a:pt x="26" y="550"/>
                  </a:lnTo>
                  <a:lnTo>
                    <a:pt x="39" y="556"/>
                  </a:lnTo>
                  <a:lnTo>
                    <a:pt x="56" y="557"/>
                  </a:lnTo>
                  <a:lnTo>
                    <a:pt x="72" y="556"/>
                  </a:lnTo>
                  <a:lnTo>
                    <a:pt x="84" y="551"/>
                  </a:lnTo>
                  <a:lnTo>
                    <a:pt x="92" y="543"/>
                  </a:lnTo>
                  <a:lnTo>
                    <a:pt x="100" y="534"/>
                  </a:lnTo>
                  <a:lnTo>
                    <a:pt x="103" y="525"/>
                  </a:lnTo>
                  <a:lnTo>
                    <a:pt x="106" y="516"/>
                  </a:lnTo>
                  <a:lnTo>
                    <a:pt x="107" y="508"/>
                  </a:lnTo>
                  <a:lnTo>
                    <a:pt x="108" y="503"/>
                  </a:lnTo>
                  <a:lnTo>
                    <a:pt x="108" y="500"/>
                  </a:lnTo>
                  <a:lnTo>
                    <a:pt x="108" y="166"/>
                  </a:lnTo>
                  <a:lnTo>
                    <a:pt x="134" y="167"/>
                  </a:lnTo>
                  <a:lnTo>
                    <a:pt x="135" y="1066"/>
                  </a:lnTo>
                  <a:lnTo>
                    <a:pt x="136" y="1068"/>
                  </a:lnTo>
                  <a:lnTo>
                    <a:pt x="138" y="1073"/>
                  </a:lnTo>
                  <a:lnTo>
                    <a:pt x="143" y="1080"/>
                  </a:lnTo>
                  <a:lnTo>
                    <a:pt x="151" y="1089"/>
                  </a:lnTo>
                  <a:lnTo>
                    <a:pt x="162" y="1097"/>
                  </a:lnTo>
                  <a:lnTo>
                    <a:pt x="174" y="1105"/>
                  </a:lnTo>
                  <a:lnTo>
                    <a:pt x="189" y="1110"/>
                  </a:lnTo>
                  <a:lnTo>
                    <a:pt x="199" y="1111"/>
                  </a:lnTo>
                  <a:lnTo>
                    <a:pt x="217" y="1111"/>
                  </a:lnTo>
                  <a:lnTo>
                    <a:pt x="227" y="1110"/>
                  </a:lnTo>
                  <a:lnTo>
                    <a:pt x="243" y="1105"/>
                  </a:lnTo>
                  <a:lnTo>
                    <a:pt x="255" y="1097"/>
                  </a:lnTo>
                  <a:lnTo>
                    <a:pt x="265" y="1089"/>
                  </a:lnTo>
                  <a:lnTo>
                    <a:pt x="272" y="1080"/>
                  </a:lnTo>
                  <a:lnTo>
                    <a:pt x="276" y="1073"/>
                  </a:lnTo>
                  <a:lnTo>
                    <a:pt x="278" y="1068"/>
                  </a:lnTo>
                  <a:lnTo>
                    <a:pt x="279" y="1066"/>
                  </a:lnTo>
                  <a:lnTo>
                    <a:pt x="279" y="499"/>
                  </a:lnTo>
                  <a:lnTo>
                    <a:pt x="302" y="499"/>
                  </a:lnTo>
                  <a:lnTo>
                    <a:pt x="302" y="503"/>
                  </a:lnTo>
                  <a:lnTo>
                    <a:pt x="302" y="515"/>
                  </a:lnTo>
                  <a:lnTo>
                    <a:pt x="302" y="534"/>
                  </a:lnTo>
                  <a:lnTo>
                    <a:pt x="302" y="560"/>
                  </a:lnTo>
                  <a:lnTo>
                    <a:pt x="304" y="590"/>
                  </a:lnTo>
                  <a:lnTo>
                    <a:pt x="304" y="626"/>
                  </a:lnTo>
                  <a:lnTo>
                    <a:pt x="304" y="664"/>
                  </a:lnTo>
                  <a:lnTo>
                    <a:pt x="304" y="706"/>
                  </a:lnTo>
                  <a:lnTo>
                    <a:pt x="304" y="750"/>
                  </a:lnTo>
                  <a:lnTo>
                    <a:pt x="304" y="793"/>
                  </a:lnTo>
                  <a:lnTo>
                    <a:pt x="304" y="838"/>
                  </a:lnTo>
                  <a:lnTo>
                    <a:pt x="305" y="882"/>
                  </a:lnTo>
                  <a:lnTo>
                    <a:pt x="305" y="926"/>
                  </a:lnTo>
                  <a:lnTo>
                    <a:pt x="305" y="966"/>
                  </a:lnTo>
                  <a:lnTo>
                    <a:pt x="305" y="1004"/>
                  </a:lnTo>
                  <a:lnTo>
                    <a:pt x="305" y="1037"/>
                  </a:lnTo>
                  <a:lnTo>
                    <a:pt x="305" y="1066"/>
                  </a:lnTo>
                  <a:lnTo>
                    <a:pt x="305" y="1067"/>
                  </a:lnTo>
                  <a:lnTo>
                    <a:pt x="306" y="1073"/>
                  </a:lnTo>
                  <a:lnTo>
                    <a:pt x="310" y="1079"/>
                  </a:lnTo>
                  <a:lnTo>
                    <a:pt x="315" y="1088"/>
                  </a:lnTo>
                  <a:lnTo>
                    <a:pt x="323" y="1096"/>
                  </a:lnTo>
                  <a:lnTo>
                    <a:pt x="335" y="1103"/>
                  </a:lnTo>
                  <a:lnTo>
                    <a:pt x="351" y="1108"/>
                  </a:lnTo>
                  <a:lnTo>
                    <a:pt x="372" y="1111"/>
                  </a:lnTo>
                  <a:lnTo>
                    <a:pt x="392" y="1108"/>
                  </a:lnTo>
                  <a:lnTo>
                    <a:pt x="408" y="1103"/>
                  </a:lnTo>
                  <a:lnTo>
                    <a:pt x="420" y="1096"/>
                  </a:lnTo>
                  <a:lnTo>
                    <a:pt x="429" y="1089"/>
                  </a:lnTo>
                  <a:lnTo>
                    <a:pt x="434" y="1080"/>
                  </a:lnTo>
                  <a:lnTo>
                    <a:pt x="437" y="1073"/>
                  </a:lnTo>
                  <a:lnTo>
                    <a:pt x="438" y="1068"/>
                  </a:lnTo>
                  <a:lnTo>
                    <a:pt x="438" y="1067"/>
                  </a:lnTo>
                  <a:lnTo>
                    <a:pt x="440" y="166"/>
                  </a:lnTo>
                  <a:lnTo>
                    <a:pt x="466" y="166"/>
                  </a:lnTo>
                  <a:lnTo>
                    <a:pt x="466" y="500"/>
                  </a:lnTo>
                  <a:lnTo>
                    <a:pt x="468" y="503"/>
                  </a:lnTo>
                  <a:lnTo>
                    <a:pt x="469" y="509"/>
                  </a:lnTo>
                  <a:lnTo>
                    <a:pt x="472" y="517"/>
                  </a:lnTo>
                  <a:lnTo>
                    <a:pt x="477" y="527"/>
                  </a:lnTo>
                  <a:lnTo>
                    <a:pt x="483" y="537"/>
                  </a:lnTo>
                  <a:lnTo>
                    <a:pt x="493" y="545"/>
                  </a:lnTo>
                  <a:lnTo>
                    <a:pt x="505" y="551"/>
                  </a:lnTo>
                  <a:lnTo>
                    <a:pt x="520" y="554"/>
                  </a:lnTo>
                  <a:lnTo>
                    <a:pt x="536" y="551"/>
                  </a:lnTo>
                  <a:lnTo>
                    <a:pt x="548" y="545"/>
                  </a:lnTo>
                  <a:lnTo>
                    <a:pt x="557" y="537"/>
                  </a:lnTo>
                  <a:lnTo>
                    <a:pt x="563" y="527"/>
                  </a:lnTo>
                  <a:lnTo>
                    <a:pt x="570" y="517"/>
                  </a:lnTo>
                  <a:lnTo>
                    <a:pt x="573" y="510"/>
                  </a:lnTo>
                  <a:lnTo>
                    <a:pt x="573" y="508"/>
                  </a:lnTo>
                  <a:lnTo>
                    <a:pt x="573" y="79"/>
                  </a:lnTo>
                  <a:lnTo>
                    <a:pt x="572" y="68"/>
                  </a:lnTo>
                  <a:lnTo>
                    <a:pt x="561" y="47"/>
                  </a:lnTo>
                  <a:lnTo>
                    <a:pt x="546" y="28"/>
                  </a:lnTo>
                  <a:lnTo>
                    <a:pt x="528" y="14"/>
                  </a:lnTo>
                  <a:lnTo>
                    <a:pt x="506" y="4"/>
                  </a:lnTo>
                  <a:lnTo>
                    <a:pt x="485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그림 1">
            <a:extLst>
              <a:ext uri="{FF2B5EF4-FFF2-40B4-BE49-F238E27FC236}">
                <a16:creationId xmlns:a16="http://schemas.microsoft.com/office/drawing/2014/main" id="{55C22D45-D45E-4246-B00F-9599AAA61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064" y="0"/>
            <a:ext cx="3995737" cy="1874838"/>
          </a:xfrm>
          <a:prstGeom prst="rect">
            <a:avLst/>
          </a:prstGeom>
          <a:solidFill>
            <a:schemeClr val="bg2"/>
          </a:solidFill>
          <a:ln>
            <a:noFill/>
          </a:ln>
        </p:spPr>
      </p:pic>
      <p:sp>
        <p:nvSpPr>
          <p:cNvPr id="103426" name="Rectangle 2">
            <a:extLst>
              <a:ext uri="{FF2B5EF4-FFF2-40B4-BE49-F238E27FC236}">
                <a16:creationId xmlns:a16="http://schemas.microsoft.com/office/drawing/2014/main" id="{FCF0B962-AA16-4FA6-B5EC-6B98F6496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863" y="3720480"/>
            <a:ext cx="7086600" cy="1981200"/>
          </a:xfrm>
          <a:prstGeom prst="rect">
            <a:avLst/>
          </a:prstGeom>
          <a:solidFill>
            <a:srgbClr val="E1FCFF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13315" name="Rectangle 16">
            <a:extLst>
              <a:ext uri="{FF2B5EF4-FFF2-40B4-BE49-F238E27FC236}">
                <a16:creationId xmlns:a16="http://schemas.microsoft.com/office/drawing/2014/main" id="{8FA5219A-84E4-4D8D-BE51-6051DBE19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" y="0"/>
            <a:ext cx="2748279" cy="6857999"/>
          </a:xfrm>
          <a:solidFill>
            <a:schemeClr val="accent2">
              <a:lumMod val="75000"/>
            </a:schemeClr>
          </a:solidFill>
        </p:spPr>
        <p:txBody>
          <a:bodyPr rtlCol="0">
            <a:normAutofit/>
          </a:bodyPr>
          <a:lstStyle/>
          <a:p>
            <a:pPr marL="361950" indent="-361950"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인과</a:t>
            </a: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조사</a:t>
            </a: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ko-K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101C36D2-D0E0-4449-B74E-9D5A8895A7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1664" y="1341439"/>
            <a:ext cx="6786712" cy="3775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인과관계의 개념</a:t>
            </a:r>
          </a:p>
        </p:txBody>
      </p:sp>
      <p:sp>
        <p:nvSpPr>
          <p:cNvPr id="103428" name="Oval 4">
            <a:extLst>
              <a:ext uri="{FF2B5EF4-FFF2-40B4-BE49-F238E27FC236}">
                <a16:creationId xmlns:a16="http://schemas.microsoft.com/office/drawing/2014/main" id="{11E9A623-CFEB-4465-8E44-47D92CCEE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0663" y="2196480"/>
            <a:ext cx="1143000" cy="10668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원인</a:t>
            </a:r>
          </a:p>
        </p:txBody>
      </p:sp>
      <p:sp>
        <p:nvSpPr>
          <p:cNvPr id="103429" name="Oval 5">
            <a:extLst>
              <a:ext uri="{FF2B5EF4-FFF2-40B4-BE49-F238E27FC236}">
                <a16:creationId xmlns:a16="http://schemas.microsoft.com/office/drawing/2014/main" id="{D68E62B5-0AE2-40EE-BCB5-B5A1C3238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3" y="4101480"/>
            <a:ext cx="1143000" cy="10668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결과</a:t>
            </a:r>
          </a:p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원인</a:t>
            </a:r>
          </a:p>
        </p:txBody>
      </p:sp>
      <p:sp>
        <p:nvSpPr>
          <p:cNvPr id="103430" name="Oval 6">
            <a:extLst>
              <a:ext uri="{FF2B5EF4-FFF2-40B4-BE49-F238E27FC236}">
                <a16:creationId xmlns:a16="http://schemas.microsoft.com/office/drawing/2014/main" id="{B2DE4992-0421-42C1-916E-08A092C4C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2663" y="3872880"/>
            <a:ext cx="1143000" cy="10668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결과</a:t>
            </a:r>
          </a:p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원인</a:t>
            </a:r>
          </a:p>
        </p:txBody>
      </p:sp>
      <p:sp>
        <p:nvSpPr>
          <p:cNvPr id="103431" name="Oval 7">
            <a:extLst>
              <a:ext uri="{FF2B5EF4-FFF2-40B4-BE49-F238E27FC236}">
                <a16:creationId xmlns:a16="http://schemas.microsoft.com/office/drawing/2014/main" id="{90337B36-4890-494C-8B4A-4A34B8372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0063" y="2272680"/>
            <a:ext cx="1143000" cy="10668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결과</a:t>
            </a:r>
          </a:p>
          <a:p>
            <a:pPr algn="ctr" eaLnBrk="1" latinLnBrk="1" hangingPunct="1"/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원인</a:t>
            </a:r>
          </a:p>
        </p:txBody>
      </p:sp>
      <p:sp>
        <p:nvSpPr>
          <p:cNvPr id="103432" name="AutoShape 8">
            <a:extLst>
              <a:ext uri="{FF2B5EF4-FFF2-40B4-BE49-F238E27FC236}">
                <a16:creationId xmlns:a16="http://schemas.microsoft.com/office/drawing/2014/main" id="{61C3B16C-8492-4C04-8DAE-8D3362C56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250128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CC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r" eaLnBrk="1" hangingPunct="1"/>
            <a:endParaRPr lang="ko-KR" altLang="en-US"/>
          </a:p>
        </p:txBody>
      </p:sp>
      <p:sp>
        <p:nvSpPr>
          <p:cNvPr id="103433" name="AutoShape 9">
            <a:extLst>
              <a:ext uri="{FF2B5EF4-FFF2-40B4-BE49-F238E27FC236}">
                <a16:creationId xmlns:a16="http://schemas.microsoft.com/office/drawing/2014/main" id="{6ACF49C3-A0B9-4454-A727-0004E9A2EFB5}"/>
              </a:ext>
            </a:extLst>
          </p:cNvPr>
          <p:cNvSpPr>
            <a:spLocks noChangeArrowheads="1"/>
          </p:cNvSpPr>
          <p:nvPr/>
        </p:nvSpPr>
        <p:spPr bwMode="auto">
          <a:xfrm rot="-10735539">
            <a:off x="7154863" y="440628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CC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r" eaLnBrk="1" hangingPunct="1"/>
            <a:endParaRPr lang="ko-KR" altLang="en-US"/>
          </a:p>
        </p:txBody>
      </p:sp>
      <p:sp>
        <p:nvSpPr>
          <p:cNvPr id="103434" name="AutoShape 10">
            <a:extLst>
              <a:ext uri="{FF2B5EF4-FFF2-40B4-BE49-F238E27FC236}">
                <a16:creationId xmlns:a16="http://schemas.microsoft.com/office/drawing/2014/main" id="{3D5D843E-22F5-4293-9EA6-5ADEF0AC8F43}"/>
              </a:ext>
            </a:extLst>
          </p:cNvPr>
          <p:cNvSpPr>
            <a:spLocks noChangeArrowheads="1"/>
          </p:cNvSpPr>
          <p:nvPr/>
        </p:nvSpPr>
        <p:spPr bwMode="auto">
          <a:xfrm rot="2126767">
            <a:off x="7916863" y="326328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CC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r" eaLnBrk="1" hangingPunct="1"/>
            <a:endParaRPr lang="ko-KR" altLang="en-US"/>
          </a:p>
        </p:txBody>
      </p:sp>
      <p:sp>
        <p:nvSpPr>
          <p:cNvPr id="103435" name="AutoShape 11">
            <a:extLst>
              <a:ext uri="{FF2B5EF4-FFF2-40B4-BE49-F238E27FC236}">
                <a16:creationId xmlns:a16="http://schemas.microsoft.com/office/drawing/2014/main" id="{1FFB8F1F-E3FB-440F-B33D-E61C7A94620D}"/>
              </a:ext>
            </a:extLst>
          </p:cNvPr>
          <p:cNvSpPr>
            <a:spLocks noChangeArrowheads="1"/>
          </p:cNvSpPr>
          <p:nvPr/>
        </p:nvSpPr>
        <p:spPr bwMode="auto">
          <a:xfrm rot="-3248460">
            <a:off x="6469063" y="349188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CC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r" eaLnBrk="1" hangingPunct="1"/>
            <a:endParaRPr lang="ko-KR" altLang="en-US"/>
          </a:p>
        </p:txBody>
      </p:sp>
      <p:sp>
        <p:nvSpPr>
          <p:cNvPr id="103436" name="Text Box 12">
            <a:extLst>
              <a:ext uri="{FF2B5EF4-FFF2-40B4-BE49-F238E27FC236}">
                <a16:creationId xmlns:a16="http://schemas.microsoft.com/office/drawing/2014/main" id="{5A2EEC8F-744C-400C-B09F-46F9F6A46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3" y="234888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매출액의 증가</a:t>
            </a:r>
          </a:p>
        </p:txBody>
      </p:sp>
      <p:sp>
        <p:nvSpPr>
          <p:cNvPr id="103437" name="Text Box 13">
            <a:extLst>
              <a:ext uri="{FF2B5EF4-FFF2-40B4-BE49-F238E27FC236}">
                <a16:creationId xmlns:a16="http://schemas.microsoft.com/office/drawing/2014/main" id="{DE5021E2-9492-4FA5-BBC4-2D64F92D0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1" y="4030044"/>
            <a:ext cx="175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제품인지도 상승</a:t>
            </a:r>
          </a:p>
        </p:txBody>
      </p:sp>
      <p:sp>
        <p:nvSpPr>
          <p:cNvPr id="103438" name="Text Box 14">
            <a:extLst>
              <a:ext uri="{FF2B5EF4-FFF2-40B4-BE49-F238E27FC236}">
                <a16:creationId xmlns:a16="http://schemas.microsoft.com/office/drawing/2014/main" id="{B01D48E6-CD11-43D8-8B56-EED04B5F3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2663" y="509208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광고비 증대</a:t>
            </a:r>
          </a:p>
        </p:txBody>
      </p:sp>
      <p:sp>
        <p:nvSpPr>
          <p:cNvPr id="103439" name="Oval 15">
            <a:extLst>
              <a:ext uri="{FF2B5EF4-FFF2-40B4-BE49-F238E27FC236}">
                <a16:creationId xmlns:a16="http://schemas.microsoft.com/office/drawing/2014/main" id="{0D05E4D8-3DD9-44BF-A212-854E0AD85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951" y="4893643"/>
            <a:ext cx="1219200" cy="990600"/>
          </a:xfrm>
          <a:prstGeom prst="ellipse">
            <a:avLst/>
          </a:prstGeom>
          <a:solidFill>
            <a:srgbClr val="65F0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연구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과제</a:t>
            </a:r>
          </a:p>
        </p:txBody>
      </p:sp>
      <p:sp>
        <p:nvSpPr>
          <p:cNvPr id="18" name="양쪽 대괄호 17">
            <a:extLst>
              <a:ext uri="{FF2B5EF4-FFF2-40B4-BE49-F238E27FC236}">
                <a16:creationId xmlns:a16="http://schemas.microsoft.com/office/drawing/2014/main" id="{19F0C091-83EC-4EA9-AAAF-38B3D3AA09F4}"/>
              </a:ext>
            </a:extLst>
          </p:cNvPr>
          <p:cNvSpPr/>
          <p:nvPr/>
        </p:nvSpPr>
        <p:spPr>
          <a:xfrm>
            <a:off x="407367" y="1916832"/>
            <a:ext cx="1946896" cy="1728192"/>
          </a:xfrm>
          <a:prstGeom prst="bracketPair">
            <a:avLst/>
          </a:prstGeom>
          <a:noFill/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3E8104A5-5AB8-4EB6-AE68-419B8606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8" y="0"/>
            <a:ext cx="2684985" cy="6858000"/>
          </a:xfrm>
          <a:solidFill>
            <a:schemeClr val="tx1"/>
          </a:solidFill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ko-KR" altLang="en-US" sz="2800" b="1" dirty="0">
                <a:solidFill>
                  <a:srgbClr val="FFC000"/>
                </a:solidFill>
              </a:rPr>
              <a:t>인과관계의 </a:t>
            </a:r>
            <a:br>
              <a:rPr lang="en-US" altLang="ko-KR" sz="2800" b="1" dirty="0">
                <a:solidFill>
                  <a:srgbClr val="FFC000"/>
                </a:solidFill>
              </a:rPr>
            </a:br>
            <a:r>
              <a:rPr lang="ko-KR" altLang="en-US" sz="2800" b="1" dirty="0">
                <a:solidFill>
                  <a:srgbClr val="FFC000"/>
                </a:solidFill>
              </a:rPr>
              <a:t>성립조건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29E1586B-2E0D-405A-9450-F905D358E9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99656" y="332656"/>
            <a:ext cx="8156575" cy="24479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병행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병발발생</a:t>
            </a:r>
            <a:r>
              <a:rPr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해야 한다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원인과 결과 모두 측정 가능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상관관계가 존재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 변수가 증가 하면 다른 변수가 증가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또는 감소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2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양의 상관관계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음의 상관관계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교육수준과 소득수준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영어점수와 수학점수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DEA1F07-D482-4AFC-B201-3870EEBA1C40}"/>
              </a:ext>
            </a:extLst>
          </p:cNvPr>
          <p:cNvSpPr txBox="1">
            <a:spLocks noChangeArrowheads="1"/>
          </p:cNvSpPr>
          <p:nvPr/>
        </p:nvSpPr>
        <p:spPr>
          <a:xfrm>
            <a:off x="2999656" y="2612632"/>
            <a:ext cx="8424936" cy="307845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시간적 우선순위가 존재해야 한다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시간적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순차적 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다른 현상의 원인 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예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판매원교육과 판매실적</a:t>
            </a:r>
            <a:endParaRPr lang="en-US" altLang="ko-K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ko-KR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외생변수가</a:t>
            </a:r>
            <a:r>
              <a:rPr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통제되어야 한다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원인변수 외에 다른 변수가 결과변수에 영향을 주면 안됨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예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판매원교육 도중 광고 증대</a:t>
            </a: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신상품개발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다른 변수들의 영향력을 통제해야 함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0ED2861-158C-401F-925A-2648C10014BE}"/>
              </a:ext>
            </a:extLst>
          </p:cNvPr>
          <p:cNvSpPr/>
          <p:nvPr/>
        </p:nvSpPr>
        <p:spPr>
          <a:xfrm>
            <a:off x="119336" y="2577098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2F3E8D8-DAE4-4A16-AF92-9449F41EB2F8}"/>
              </a:ext>
            </a:extLst>
          </p:cNvPr>
          <p:cNvSpPr/>
          <p:nvPr/>
        </p:nvSpPr>
        <p:spPr>
          <a:xfrm>
            <a:off x="2143361" y="3320861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7F20786-C36B-46E1-9605-83D863572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215680" cy="6858000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ko-KR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실험설계의 </a:t>
            </a: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o-KR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기본모형</a:t>
            </a: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ko-K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ko-KR" alt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19FE85AE-2138-485F-B68B-285C002E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837" y="3068960"/>
            <a:ext cx="7570787" cy="12255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2800">
                <a:latin typeface="새굴림" panose="02030600000101010101" pitchFamily="18" charset="-127"/>
                <a:ea typeface="새굴림" panose="02030600000101010101" pitchFamily="18" charset="-127"/>
              </a:rPr>
              <a:t>O</a:t>
            </a:r>
            <a:r>
              <a:rPr lang="en-US" altLang="ko-KR" sz="2800" baseline="-25000">
                <a:latin typeface="새굴림" panose="02030600000101010101" pitchFamily="18" charset="-127"/>
                <a:ea typeface="새굴림" panose="02030600000101010101" pitchFamily="18" charset="-127"/>
              </a:rPr>
              <a:t>0</a:t>
            </a:r>
            <a:r>
              <a:rPr lang="en-US" altLang="ko-KR" sz="2800">
                <a:latin typeface="새굴림" panose="02030600000101010101" pitchFamily="18" charset="-127"/>
                <a:ea typeface="새굴림" panose="02030600000101010101" pitchFamily="18" charset="-127"/>
              </a:rPr>
              <a:t> ----------</a:t>
            </a:r>
            <a:r>
              <a:rPr lang="en-US" altLang="ko-KR" sz="2800">
                <a:latin typeface="새굴림" panose="02030600000101010101" pitchFamily="18" charset="-127"/>
                <a:ea typeface="새굴림" panose="02030600000101010101" pitchFamily="18" charset="-127"/>
                <a:sym typeface="Wingdings" panose="05000000000000000000" pitchFamily="2" charset="2"/>
              </a:rPr>
              <a:t> X -----------O</a:t>
            </a:r>
            <a:r>
              <a:rPr lang="en-US" altLang="ko-KR" sz="2800" baseline="-25000">
                <a:latin typeface="새굴림" panose="02030600000101010101" pitchFamily="18" charset="-127"/>
                <a:ea typeface="새굴림" panose="02030600000101010101" pitchFamily="18" charset="-127"/>
                <a:sym typeface="Wingdings" panose="05000000000000000000" pitchFamily="2" charset="2"/>
              </a:rPr>
              <a:t>1</a:t>
            </a:r>
            <a:endParaRPr lang="en-US" altLang="ko-KR" sz="2800" baseline="-2500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95236" name="AutoShape 4">
            <a:extLst>
              <a:ext uri="{FF2B5EF4-FFF2-40B4-BE49-F238E27FC236}">
                <a16:creationId xmlns:a16="http://schemas.microsoft.com/office/drawing/2014/main" id="{B4AD0F4B-FDFA-4E27-9C56-5C241D0B9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7012" y="3789685"/>
            <a:ext cx="1800225" cy="1295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66"/>
              </a:gs>
              <a:gs pos="100000">
                <a:srgbClr val="C29B4E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사전측정</a:t>
            </a:r>
          </a:p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광고전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매출액</a:t>
            </a:r>
          </a:p>
        </p:txBody>
      </p:sp>
      <p:sp>
        <p:nvSpPr>
          <p:cNvPr id="95237" name="AutoShape 5">
            <a:extLst>
              <a:ext uri="{FF2B5EF4-FFF2-40B4-BE49-F238E27FC236}">
                <a16:creationId xmlns:a16="http://schemas.microsoft.com/office/drawing/2014/main" id="{A8CB8731-08BC-467F-B89A-6F70F7860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3949" y="3789685"/>
            <a:ext cx="1800225" cy="1295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33"/>
              </a:gs>
              <a:gs pos="100000">
                <a:srgbClr val="AFDB2C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사후측정</a:t>
            </a:r>
          </a:p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광고후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매출액</a:t>
            </a:r>
          </a:p>
        </p:txBody>
      </p:sp>
      <p:sp>
        <p:nvSpPr>
          <p:cNvPr id="95238" name="AutoShape 6">
            <a:extLst>
              <a:ext uri="{FF2B5EF4-FFF2-40B4-BE49-F238E27FC236}">
                <a16:creationId xmlns:a16="http://schemas.microsoft.com/office/drawing/2014/main" id="{38D89C54-1F0A-45B1-939A-993782CD6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056" y="1453603"/>
            <a:ext cx="1800225" cy="1295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ko-KR" altLang="en-US" sz="2000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변수조작</a:t>
            </a:r>
            <a:r>
              <a:rPr lang="en-US" altLang="ko-KR" sz="2000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000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적용</a:t>
            </a:r>
          </a:p>
          <a:p>
            <a:pPr algn="ctr" eaLnBrk="1" hangingPunct="1">
              <a:defRPr/>
            </a:pPr>
            <a:endParaRPr lang="ko-KR" altLang="en-US" sz="2000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  <a:p>
            <a:pPr algn="ctr" eaLnBrk="1" hangingPunct="1">
              <a:defRPr/>
            </a:pPr>
            <a:r>
              <a:rPr lang="ko-KR" altLang="en-US" sz="2000" dirty="0">
                <a:solidFill>
                  <a:srgbClr val="FF6699"/>
                </a:solidFill>
                <a:latin typeface="휴먼모음T" pitchFamily="18" charset="-127"/>
                <a:ea typeface="휴먼모음T" pitchFamily="18" charset="-127"/>
              </a:rPr>
              <a:t>광고의 실행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ABAA8FE-A2D5-4DA1-B43D-846DEAB51071}"/>
              </a:ext>
            </a:extLst>
          </p:cNvPr>
          <p:cNvSpPr/>
          <p:nvPr/>
        </p:nvSpPr>
        <p:spPr>
          <a:xfrm>
            <a:off x="119336" y="1484784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“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A24C5B4-9795-434E-AC98-F3569AE003DC}"/>
              </a:ext>
            </a:extLst>
          </p:cNvPr>
          <p:cNvSpPr/>
          <p:nvPr/>
        </p:nvSpPr>
        <p:spPr>
          <a:xfrm>
            <a:off x="2639616" y="2349823"/>
            <a:ext cx="4988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가변 교양있는글씨 P" panose="02020603020101020101" pitchFamily="18" charset="-127"/>
                <a:ea typeface="DS가변 교양있는글씨 P" panose="02020603020101020101" pitchFamily="18" charset="-127"/>
              </a:rPr>
              <a:t>”</a:t>
            </a:r>
            <a:endParaRPr lang="ko-KR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1618</TotalTime>
  <Words>721</Words>
  <Application>Microsoft Office PowerPoint</Application>
  <PresentationFormat>와이드스크린</PresentationFormat>
  <Paragraphs>214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9" baseType="lpstr">
      <vt:lpstr>DS가변 교양있는글씨 P</vt:lpstr>
      <vt:lpstr>굴림</vt:lpstr>
      <vt:lpstr>나눔손글씨 펜</vt:lpstr>
      <vt:lpstr>새굴림</vt:lpstr>
      <vt:lpstr>휴먼모음T</vt:lpstr>
      <vt:lpstr>Arial</vt:lpstr>
      <vt:lpstr>Calibri</vt:lpstr>
      <vt:lpstr>Calibri Light</vt:lpstr>
      <vt:lpstr>Times New Roman</vt:lpstr>
      <vt:lpstr>Wingdings</vt:lpstr>
      <vt:lpstr>Wingdings 2</vt:lpstr>
      <vt:lpstr>Office 테마</vt:lpstr>
      <vt:lpstr>마케팅조사방법의 유형</vt:lpstr>
      <vt:lpstr>조사의 종류</vt:lpstr>
      <vt:lpstr>1) 탐색조사</vt:lpstr>
      <vt:lpstr>2) 기술 조사  </vt:lpstr>
      <vt:lpstr>횡단조사, 시계열조사(종단)의 개념도</vt:lpstr>
      <vt:lpstr>패널조사의 개념도</vt:lpstr>
      <vt:lpstr>3) 인과 조사  </vt:lpstr>
      <vt:lpstr>인과관계의  성립조건</vt:lpstr>
      <vt:lpstr>실험설계의  기본모형    </vt:lpstr>
      <vt:lpstr>실험설계의  기본요소    </vt:lpstr>
      <vt:lpstr>변수의  관계</vt:lpstr>
      <vt:lpstr>외생변수의  종류</vt:lpstr>
      <vt:lpstr>외생변수의  통제</vt:lpstr>
      <vt:lpstr>PowerPoint 프레젠테이션</vt:lpstr>
      <vt:lpstr>상호작용의 예(판촉행위와 계절요인의 상호작용)</vt:lpstr>
      <vt:lpstr>실험의  타당성</vt:lpstr>
      <vt:lpstr>PowerPoint 프레젠테이션</vt:lpstr>
    </vt:vector>
  </TitlesOfParts>
  <Company>전주대학교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 마케팅조사의 절차</dc:title>
  <dc:creator>이 기 훈</dc:creator>
  <cp:lastModifiedBy>Admin</cp:lastModifiedBy>
  <cp:revision>90</cp:revision>
  <dcterms:created xsi:type="dcterms:W3CDTF">2000-09-03T03:24:27Z</dcterms:created>
  <dcterms:modified xsi:type="dcterms:W3CDTF">2024-11-04T01:22:52Z</dcterms:modified>
</cp:coreProperties>
</file>