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359" r:id="rId4"/>
    <p:sldId id="527" r:id="rId5"/>
    <p:sldId id="505" r:id="rId6"/>
    <p:sldId id="506" r:id="rId7"/>
    <p:sldId id="507" r:id="rId8"/>
    <p:sldId id="529" r:id="rId9"/>
    <p:sldId id="531" r:id="rId10"/>
    <p:sldId id="532" r:id="rId11"/>
    <p:sldId id="535" r:id="rId12"/>
    <p:sldId id="533" r:id="rId13"/>
    <p:sldId id="511" r:id="rId14"/>
    <p:sldId id="539" r:id="rId15"/>
    <p:sldId id="540" r:id="rId16"/>
    <p:sldId id="541" r:id="rId17"/>
    <p:sldId id="530" r:id="rId18"/>
    <p:sldId id="537" r:id="rId19"/>
    <p:sldId id="528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8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39" y="10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73EC6A-E7CA-4FEF-9144-A1C2E822AD8B}" type="datetimeFigureOut">
              <a:rPr lang="ko-KR" altLang="en-US" smtClean="0"/>
              <a:pPr>
                <a:defRPr/>
              </a:pPr>
              <a:t>2024-05-29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67962F-F5D4-44CF-884C-494288D2FBA2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9768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96C323-18C6-4963-BB62-31390558E897}" type="datetimeFigureOut">
              <a:rPr lang="ko-KR" altLang="en-US" smtClean="0"/>
              <a:pPr>
                <a:defRPr/>
              </a:pPr>
              <a:t>2024-05-29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3633D5-BF84-4CEB-B526-C7B0DEB38484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3671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6445C3-0C59-4E91-ACC7-415DB9C652BD}" type="datetimeFigureOut">
              <a:rPr lang="ko-KR" altLang="en-US" smtClean="0"/>
              <a:pPr>
                <a:defRPr/>
              </a:pPr>
              <a:t>2024-05-29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05D0D-FB68-4A05-AE97-C97917E8147A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9396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086434-9E28-4BD0-A9A4-61F04B0C221F}" type="datetimeFigureOut">
              <a:rPr lang="ko-KR" altLang="en-US" smtClean="0"/>
              <a:pPr>
                <a:defRPr/>
              </a:pPr>
              <a:t>2024-05-29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A0A933-9C72-4EF6-B6EB-2077DAD081FE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8688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1C48E2-044A-497D-9558-917B60BBE6AB}" type="datetimeFigureOut">
              <a:rPr lang="ko-KR" altLang="en-US" smtClean="0"/>
              <a:pPr>
                <a:defRPr/>
              </a:pPr>
              <a:t>2024-05-29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268822-044F-432F-A3C7-03327E6F03CF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463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1F057E-A942-45EC-85E2-28D25C194E25}" type="datetimeFigureOut">
              <a:rPr lang="ko-KR" altLang="en-US" smtClean="0"/>
              <a:pPr>
                <a:defRPr/>
              </a:pPr>
              <a:t>2024-05-29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9EEAC-F1F4-447B-8E5B-FA093CC57244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6946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601CB6-B3E7-4DBD-A178-3F05FB08C169}" type="datetimeFigureOut">
              <a:rPr lang="ko-KR" altLang="en-US" smtClean="0"/>
              <a:pPr>
                <a:defRPr/>
              </a:pPr>
              <a:t>2024-05-29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71079-9E12-4856-B821-9ACDD8745203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724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8DF59B-4E30-4265-9D9C-E89A84D8443D}" type="datetimeFigureOut">
              <a:rPr lang="ko-KR" altLang="en-US" smtClean="0"/>
              <a:pPr>
                <a:defRPr/>
              </a:pPr>
              <a:t>2024-05-29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EF9596-7A9B-4A17-90B8-9D590FA1D10F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5488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002F92-1486-4D74-B7D5-EB01D07C4E60}" type="datetimeFigureOut">
              <a:rPr lang="ko-KR" altLang="en-US" smtClean="0"/>
              <a:pPr>
                <a:defRPr/>
              </a:pPr>
              <a:t>2024-05-29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7C9BBF-8B61-4785-A891-F3322D3E8D94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7867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4D995D-023A-402F-BF05-F13E69F62D6E}" type="datetimeFigureOut">
              <a:rPr lang="ko-KR" altLang="en-US" smtClean="0"/>
              <a:pPr>
                <a:defRPr/>
              </a:pPr>
              <a:t>2024-05-29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0D4B0C-73D3-4F66-A765-2F918566F8E8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5106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B88BCA-D897-4184-8C17-B6C6D45464AD}" type="datetimeFigureOut">
              <a:rPr lang="ko-KR" altLang="en-US" smtClean="0"/>
              <a:pPr>
                <a:defRPr/>
              </a:pPr>
              <a:t>2024-05-29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1DB9FA-E54C-4FAC-94B8-70409AE59C95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2100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896A0CE-2294-44F5-ABDF-0648EDF35AFF}" type="datetimeFigureOut">
              <a:rPr lang="ko-KR" altLang="en-US" smtClean="0"/>
              <a:pPr>
                <a:defRPr/>
              </a:pPr>
              <a:t>2024-05-29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0A318AB-B8D9-4A4F-B4DE-4C102D268AC2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4680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mhahsler" TargetMode="External"/><Relationship Id="rId2" Type="http://schemas.openxmlformats.org/officeDocument/2006/relationships/hyperlink" Target="https://github.com/mhahsler/arules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6" r="8334"/>
          <a:stretch/>
        </p:blipFill>
        <p:spPr>
          <a:xfrm>
            <a:off x="0" y="0"/>
            <a:ext cx="12299201" cy="6858000"/>
          </a:xfrm>
          <a:prstGeom prst="rect">
            <a:avLst/>
          </a:prstGeom>
        </p:spPr>
      </p:pic>
      <p:sp>
        <p:nvSpPr>
          <p:cNvPr id="2050" name="제목 1"/>
          <p:cNvSpPr>
            <a:spLocks noGrp="1" noChangeArrowheads="1"/>
          </p:cNvSpPr>
          <p:nvPr>
            <p:ph type="ctrTitle"/>
          </p:nvPr>
        </p:nvSpPr>
        <p:spPr>
          <a:xfrm>
            <a:off x="1117600" y="801688"/>
            <a:ext cx="2971800" cy="1998663"/>
          </a:xfrm>
          <a:solidFill>
            <a:schemeClr val="tx1"/>
          </a:solidFill>
        </p:spPr>
        <p:txBody>
          <a:bodyPr>
            <a:normAutofit/>
          </a:bodyPr>
          <a:lstStyle/>
          <a:p>
            <a:pPr eaLnBrk="1" hangingPunct="1"/>
            <a:r>
              <a:rPr lang="ko-KR" altLang="en-US" sz="66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데이터</a:t>
            </a:r>
            <a:br>
              <a:rPr lang="en-US" altLang="ko-KR" sz="66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anose="020B0600000101010101" pitchFamily="50" charset="-127"/>
                <a:ea typeface="나눔스퀘어 Bold" panose="020B0600000101010101" pitchFamily="50" charset="-127"/>
              </a:rPr>
            </a:br>
            <a:r>
              <a:rPr lang="ko-KR" altLang="en-US" sz="6600" dirty="0" err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마이닝</a:t>
            </a:r>
            <a:endParaRPr lang="ko-KR" altLang="en-US" sz="66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2051" name="부제목 2"/>
          <p:cNvSpPr>
            <a:spLocks noGrp="1" noChangeArrowheads="1"/>
          </p:cNvSpPr>
          <p:nvPr>
            <p:ph type="subTitle" idx="1"/>
          </p:nvPr>
        </p:nvSpPr>
        <p:spPr>
          <a:xfrm>
            <a:off x="6921500" y="5143500"/>
            <a:ext cx="5270500" cy="4953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ko-KR" b="1" dirty="0">
                <a:solidFill>
                  <a:schemeClr val="bg1">
                    <a:lumMod val="95000"/>
                  </a:schemeClr>
                </a:solidFill>
              </a:rPr>
              <a:t>(</a:t>
            </a:r>
            <a:r>
              <a:rPr lang="ko-KR" altLang="en-US" b="1" dirty="0" err="1">
                <a:solidFill>
                  <a:schemeClr val="bg1">
                    <a:lumMod val="95000"/>
                  </a:schemeClr>
                </a:solidFill>
              </a:rPr>
              <a:t>최종후</a:t>
            </a:r>
            <a:r>
              <a:rPr lang="en-US" altLang="ko-KR" b="1" dirty="0">
                <a:solidFill>
                  <a:schemeClr val="bg1">
                    <a:lumMod val="95000"/>
                  </a:schemeClr>
                </a:solidFill>
              </a:rPr>
              <a:t>, </a:t>
            </a:r>
            <a:r>
              <a:rPr lang="ko-KR" altLang="en-US" b="1" dirty="0">
                <a:solidFill>
                  <a:schemeClr val="bg1">
                    <a:lumMod val="95000"/>
                  </a:schemeClr>
                </a:solidFill>
              </a:rPr>
              <a:t>강현철 교수 강의에서 발췌</a:t>
            </a:r>
            <a:r>
              <a:rPr lang="en-US" altLang="ko-KR" b="1" dirty="0">
                <a:solidFill>
                  <a:schemeClr val="bg1">
                    <a:lumMod val="95000"/>
                  </a:schemeClr>
                </a:solidFill>
              </a:rPr>
              <a:t>)</a:t>
            </a:r>
            <a:endParaRPr lang="ko-KR" alt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슬라이드 번호 개체 틀 3">
            <a:extLst>
              <a:ext uri="{FF2B5EF4-FFF2-40B4-BE49-F238E27FC236}">
                <a16:creationId xmlns:a16="http://schemas.microsoft.com/office/drawing/2014/main" id="{C2C9E96F-55AB-4AEA-90BA-BB0934083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4224A5-6523-478C-BBF5-181451A0BBD3}" type="slidenum">
              <a:rPr lang="en-US" altLang="ko-KR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pPr>
                <a:defRPr/>
              </a:pPr>
              <a:t>10</a:t>
            </a:fld>
            <a:endParaRPr lang="en-US" altLang="ko-KR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390146" name="Text Box 2">
            <a:extLst>
              <a:ext uri="{FF2B5EF4-FFF2-40B4-BE49-F238E27FC236}">
                <a16:creationId xmlns:a16="http://schemas.microsoft.com/office/drawing/2014/main" id="{18DCC01E-6E80-410B-A15C-43A3A402DE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0310" y="1159123"/>
            <a:ext cx="10729089" cy="313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latinLnBrk="1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190500" algn="l" latinLnBrk="1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algn="l" latinLnBrk="1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algn="l" latinLnBrk="1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algn="l" latinLnBrk="1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</a:t>
            </a:r>
            <a:r>
              <a:rPr lang="ko-KR" altLang="en-US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향상도 </a:t>
            </a:r>
            <a:r>
              <a:rPr lang="en-US" altLang="ko-KR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(Lift / Improvement)</a:t>
            </a: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  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항목  </a:t>
            </a:r>
            <a:r>
              <a:rPr lang="en-US" altLang="ko-KR" sz="2000" b="1" i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A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를 구매한 경우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, 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그 거래가 항목 </a:t>
            </a:r>
            <a:r>
              <a:rPr lang="en-US" altLang="ko-KR" sz="2000" b="1" i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B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를 포함하는 경우와 항목 </a:t>
            </a:r>
            <a:r>
              <a:rPr lang="en-US" altLang="ko-KR" sz="2000" b="1" i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B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에 관계없이 임의로 구매되는 경우의 비율</a:t>
            </a:r>
          </a:p>
          <a:p>
            <a:pPr lvl="1" eaLnBrk="1" fontAlgn="auto" latinLnBrk="0" hangingPunct="1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endParaRPr lang="ko-KR" altLang="en-US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lvl="1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</a:t>
            </a: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Lift (</a:t>
            </a:r>
            <a:r>
              <a:rPr lang="en-US" altLang="ko-KR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b="1" i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A</a:t>
            </a: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</a:t>
            </a: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rPr>
              <a:t> </a:t>
            </a:r>
            <a:r>
              <a:rPr lang="en-US" altLang="ko-KR" b="1" i="1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rPr>
              <a:t>B</a:t>
            </a:r>
            <a:r>
              <a:rPr lang="en-US" altLang="ko-KR" i="1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rPr>
              <a:t> </a:t>
            </a: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rPr>
              <a:t>)</a:t>
            </a: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=                         =</a:t>
            </a:r>
          </a:p>
          <a:p>
            <a:pPr lvl="1" eaLnBrk="1" fontAlgn="auto" latinLnBrk="0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   =</a:t>
            </a:r>
            <a:endParaRPr lang="en-US" altLang="ko-KR" dirty="0">
              <a:latin typeface="나눔스퀘어 Bold" panose="020B0600000101010101" pitchFamily="50" charset="-127"/>
              <a:ea typeface="나눔스퀘어 Bold" panose="020B0600000101010101" pitchFamily="50" charset="-127"/>
              <a:sym typeface="Symbol" panose="05050102010706020507" pitchFamily="18" charset="2"/>
            </a:endParaRPr>
          </a:p>
        </p:txBody>
      </p:sp>
      <p:grpSp>
        <p:nvGrpSpPr>
          <p:cNvPr id="11268" name="Group 19"/>
          <p:cNvGrpSpPr>
            <a:grpSpLocks/>
          </p:cNvGrpSpPr>
          <p:nvPr/>
        </p:nvGrpSpPr>
        <p:grpSpPr bwMode="auto">
          <a:xfrm>
            <a:off x="4124288" y="2523415"/>
            <a:ext cx="1466850" cy="676361"/>
            <a:chOff x="1733" y="1396"/>
            <a:chExt cx="924" cy="345"/>
          </a:xfrm>
        </p:grpSpPr>
        <p:sp>
          <p:nvSpPr>
            <p:cNvPr id="390159" name="Text Box 15">
              <a:extLst>
                <a:ext uri="{FF2B5EF4-FFF2-40B4-BE49-F238E27FC236}">
                  <a16:creationId xmlns:a16="http://schemas.microsoft.com/office/drawing/2014/main" id="{483E7221-889D-42F2-A99C-DE1BB3AC7C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3" y="1396"/>
              <a:ext cx="778" cy="3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pPr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Pr ( </a:t>
              </a:r>
              <a:r>
                <a:rPr lang="en-US" altLang="ko-KR" b="1" i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B</a:t>
              </a: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| </a:t>
              </a:r>
              <a:r>
                <a:rPr lang="en-US" altLang="ko-KR" b="1" i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A</a:t>
              </a: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</a:t>
              </a: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)</a:t>
              </a:r>
            </a:p>
            <a:p>
              <a:pPr eaLnBrk="1" fontAlgn="auto" latinLnBrk="1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 Pr ( </a:t>
              </a:r>
              <a:r>
                <a:rPr lang="en-US" altLang="ko-KR" b="1" i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B </a:t>
              </a: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) </a:t>
              </a:r>
            </a:p>
          </p:txBody>
        </p:sp>
        <p:sp>
          <p:nvSpPr>
            <p:cNvPr id="390162" name="Line 18">
              <a:extLst>
                <a:ext uri="{FF2B5EF4-FFF2-40B4-BE49-F238E27FC236}">
                  <a16:creationId xmlns:a16="http://schemas.microsoft.com/office/drawing/2014/main" id="{31147235-86B5-45BF-9D08-B26B18BEC4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3" y="1568"/>
              <a:ext cx="9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</p:grpSp>
      <p:grpSp>
        <p:nvGrpSpPr>
          <p:cNvPr id="11269" name="Group 24"/>
          <p:cNvGrpSpPr>
            <a:grpSpLocks/>
          </p:cNvGrpSpPr>
          <p:nvPr/>
        </p:nvGrpSpPr>
        <p:grpSpPr bwMode="auto">
          <a:xfrm>
            <a:off x="2323306" y="3367738"/>
            <a:ext cx="6147594" cy="926163"/>
            <a:chOff x="1073" y="1743"/>
            <a:chExt cx="4512" cy="574"/>
          </a:xfrm>
        </p:grpSpPr>
        <p:sp>
          <p:nvSpPr>
            <p:cNvPr id="390165" name="Text Box 21">
              <a:extLst>
                <a:ext uri="{FF2B5EF4-FFF2-40B4-BE49-F238E27FC236}">
                  <a16:creationId xmlns:a16="http://schemas.microsoft.com/office/drawing/2014/main" id="{82A65B81-7457-4231-A62B-077F2F1D79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67" y="1743"/>
              <a:ext cx="3706" cy="5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pPr eaLnBrk="1" fontAlgn="auto" latinLnBrk="1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전체 </a:t>
              </a:r>
              <a:r>
                <a:rPr lang="ko-KR" altLang="en-US" dirty="0" err="1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거래수</a:t>
              </a:r>
              <a:r>
                <a:rPr lang="en-US" altLang="ko-KR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( </a:t>
              </a:r>
              <a:r>
                <a:rPr lang="en-US" altLang="ko-KR" b="1" i="1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N</a:t>
              </a:r>
              <a:r>
                <a:rPr lang="en-US" altLang="ko-KR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 ) x </a:t>
              </a:r>
              <a:r>
                <a:rPr lang="ko-KR" altLang="en-US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항목 </a:t>
              </a:r>
              <a:r>
                <a:rPr lang="en-US" altLang="ko-KR" b="1" i="1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A </a:t>
              </a:r>
              <a:r>
                <a:rPr lang="ko-KR" altLang="en-US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와 항목 </a:t>
              </a:r>
              <a:r>
                <a:rPr lang="en-US" altLang="ko-KR" b="1" i="1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B </a:t>
              </a:r>
              <a:r>
                <a:rPr lang="ko-KR" altLang="en-US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가 동시에 포함된 </a:t>
              </a:r>
              <a:r>
                <a:rPr lang="ko-KR" altLang="en-US" dirty="0" err="1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거래수</a:t>
              </a:r>
              <a:endPara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endParaRPr>
            </a:p>
            <a:p>
              <a:pPr eaLnBrk="1" fontAlgn="auto" latinLnBrk="1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항목 </a:t>
              </a:r>
              <a:r>
                <a:rPr lang="en-US" altLang="ko-KR" b="1" i="1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A </a:t>
              </a:r>
              <a:r>
                <a:rPr lang="ko-KR" altLang="en-US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가 포함된 </a:t>
              </a:r>
              <a:r>
                <a:rPr lang="ko-KR" altLang="en-US" dirty="0" err="1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거래수</a:t>
              </a:r>
              <a:r>
                <a:rPr lang="ko-KR" altLang="en-US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 </a:t>
              </a:r>
              <a:r>
                <a:rPr lang="en-US" altLang="ko-KR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x </a:t>
              </a:r>
              <a:r>
                <a:rPr lang="ko-KR" altLang="en-US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항목 </a:t>
              </a:r>
              <a:r>
                <a:rPr lang="en-US" altLang="ko-KR" b="1" i="1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B </a:t>
              </a:r>
              <a:r>
                <a:rPr lang="ko-KR" altLang="en-US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가 포함된 </a:t>
              </a:r>
              <a:r>
                <a:rPr lang="ko-KR" altLang="en-US" dirty="0" err="1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거래수</a:t>
              </a:r>
              <a:endPara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endParaRPr>
            </a:p>
          </p:txBody>
        </p:sp>
        <p:sp>
          <p:nvSpPr>
            <p:cNvPr id="390167" name="Line 23">
              <a:extLst>
                <a:ext uri="{FF2B5EF4-FFF2-40B4-BE49-F238E27FC236}">
                  <a16:creationId xmlns:a16="http://schemas.microsoft.com/office/drawing/2014/main" id="{B64ACD10-485C-4E36-BC2B-4818E02A19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3" y="2041"/>
              <a:ext cx="45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</p:grpSp>
      <p:grpSp>
        <p:nvGrpSpPr>
          <p:cNvPr id="11270" name="Group 25"/>
          <p:cNvGrpSpPr>
            <a:grpSpLocks/>
          </p:cNvGrpSpPr>
          <p:nvPr/>
        </p:nvGrpSpPr>
        <p:grpSpPr bwMode="auto">
          <a:xfrm>
            <a:off x="2514600" y="4459944"/>
            <a:ext cx="6096000" cy="2133600"/>
            <a:chOff x="1152" y="2544"/>
            <a:chExt cx="3984" cy="1440"/>
          </a:xfrm>
        </p:grpSpPr>
        <p:sp>
          <p:nvSpPr>
            <p:cNvPr id="390170" name="Rectangle 26">
              <a:extLst>
                <a:ext uri="{FF2B5EF4-FFF2-40B4-BE49-F238E27FC236}">
                  <a16:creationId xmlns:a16="http://schemas.microsoft.com/office/drawing/2014/main" id="{CCA0E59B-60CD-42FE-9FE4-C303858D7F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544"/>
              <a:ext cx="3977" cy="142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ko-KR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90171" name="Line 27">
              <a:extLst>
                <a:ext uri="{FF2B5EF4-FFF2-40B4-BE49-F238E27FC236}">
                  <a16:creationId xmlns:a16="http://schemas.microsoft.com/office/drawing/2014/main" id="{9C21F8BA-7821-4285-88AC-3D8F85A975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880"/>
              <a:ext cx="398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90172" name="Line 28">
              <a:extLst>
                <a:ext uri="{FF2B5EF4-FFF2-40B4-BE49-F238E27FC236}">
                  <a16:creationId xmlns:a16="http://schemas.microsoft.com/office/drawing/2014/main" id="{D3D39AF0-25C8-4C78-8433-943CF6814D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2544"/>
              <a:ext cx="0" cy="144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90173" name="Text Box 29">
              <a:extLst>
                <a:ext uri="{FF2B5EF4-FFF2-40B4-BE49-F238E27FC236}">
                  <a16:creationId xmlns:a16="http://schemas.microsoft.com/office/drawing/2014/main" id="{CA26351F-CC71-4943-9A04-1D10132FBB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7" y="2609"/>
              <a:ext cx="360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Lift</a:t>
              </a:r>
            </a:p>
          </p:txBody>
        </p:sp>
        <p:sp>
          <p:nvSpPr>
            <p:cNvPr id="390174" name="Text Box 30">
              <a:extLst>
                <a:ext uri="{FF2B5EF4-FFF2-40B4-BE49-F238E27FC236}">
                  <a16:creationId xmlns:a16="http://schemas.microsoft.com/office/drawing/2014/main" id="{FF531B1A-8957-4FA0-A765-C4BDECAAEA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5" y="2609"/>
              <a:ext cx="433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의 미</a:t>
              </a:r>
            </a:p>
          </p:txBody>
        </p:sp>
        <p:sp>
          <p:nvSpPr>
            <p:cNvPr id="390175" name="Line 31">
              <a:extLst>
                <a:ext uri="{FF2B5EF4-FFF2-40B4-BE49-F238E27FC236}">
                  <a16:creationId xmlns:a16="http://schemas.microsoft.com/office/drawing/2014/main" id="{2AE0590A-E24E-4572-85D5-FAEAFFBB8F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544"/>
              <a:ext cx="0" cy="144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90176" name="Line 32">
              <a:extLst>
                <a:ext uri="{FF2B5EF4-FFF2-40B4-BE49-F238E27FC236}">
                  <a16:creationId xmlns:a16="http://schemas.microsoft.com/office/drawing/2014/main" id="{E8209433-DA0B-44A3-A7FF-E0A0DF2B1C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3264"/>
              <a:ext cx="398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90177" name="Line 33">
              <a:extLst>
                <a:ext uri="{FF2B5EF4-FFF2-40B4-BE49-F238E27FC236}">
                  <a16:creationId xmlns:a16="http://schemas.microsoft.com/office/drawing/2014/main" id="{1D283883-4D13-4F5C-AB36-374C952A56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3648"/>
              <a:ext cx="398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90178" name="Text Box 34">
              <a:extLst>
                <a:ext uri="{FF2B5EF4-FFF2-40B4-BE49-F238E27FC236}">
                  <a16:creationId xmlns:a16="http://schemas.microsoft.com/office/drawing/2014/main" id="{D1C671F6-7927-4135-9AA9-862801784E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51" y="2983"/>
              <a:ext cx="257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1</a:t>
              </a:r>
            </a:p>
          </p:txBody>
        </p:sp>
        <p:sp>
          <p:nvSpPr>
            <p:cNvPr id="390179" name="Text Box 35">
              <a:extLst>
                <a:ext uri="{FF2B5EF4-FFF2-40B4-BE49-F238E27FC236}">
                  <a16:creationId xmlns:a16="http://schemas.microsoft.com/office/drawing/2014/main" id="{7D7B4F65-A3A4-433E-BFF0-D347A9C85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9" y="2945"/>
              <a:ext cx="1918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두 품목이 서로 독립적인 관계</a:t>
              </a:r>
            </a:p>
          </p:txBody>
        </p:sp>
        <p:sp>
          <p:nvSpPr>
            <p:cNvPr id="390180" name="Text Box 36">
              <a:extLst>
                <a:ext uri="{FF2B5EF4-FFF2-40B4-BE49-F238E27FC236}">
                  <a16:creationId xmlns:a16="http://schemas.microsoft.com/office/drawing/2014/main" id="{A346DBFF-88E8-451F-8A09-48E07020A1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6" y="3329"/>
              <a:ext cx="1956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두 품목이 서로 양의 상관 관계</a:t>
              </a:r>
            </a:p>
          </p:txBody>
        </p:sp>
        <p:sp>
          <p:nvSpPr>
            <p:cNvPr id="390181" name="Text Box 37">
              <a:extLst>
                <a:ext uri="{FF2B5EF4-FFF2-40B4-BE49-F238E27FC236}">
                  <a16:creationId xmlns:a16="http://schemas.microsoft.com/office/drawing/2014/main" id="{4B02A880-9686-446E-B5EE-1FC2E6B08A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0" y="3703"/>
              <a:ext cx="1956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두 품목이 서로 음의 상관 관계</a:t>
              </a:r>
            </a:p>
          </p:txBody>
        </p:sp>
        <p:sp>
          <p:nvSpPr>
            <p:cNvPr id="390182" name="Text Box 38">
              <a:extLst>
                <a:ext uri="{FF2B5EF4-FFF2-40B4-BE49-F238E27FC236}">
                  <a16:creationId xmlns:a16="http://schemas.microsoft.com/office/drawing/2014/main" id="{9FE929FA-CEEA-436B-997D-0B1F45C143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9" y="3367"/>
              <a:ext cx="343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&gt; 1</a:t>
              </a:r>
            </a:p>
          </p:txBody>
        </p:sp>
        <p:sp>
          <p:nvSpPr>
            <p:cNvPr id="390183" name="Text Box 39">
              <a:extLst>
                <a:ext uri="{FF2B5EF4-FFF2-40B4-BE49-F238E27FC236}">
                  <a16:creationId xmlns:a16="http://schemas.microsoft.com/office/drawing/2014/main" id="{37FF035B-0FCD-42E2-A4D6-4ABAF467B5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9" y="3703"/>
              <a:ext cx="343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&lt; 1</a:t>
              </a:r>
            </a:p>
          </p:txBody>
        </p:sp>
        <p:sp>
          <p:nvSpPr>
            <p:cNvPr id="390184" name="Text Box 40">
              <a:extLst>
                <a:ext uri="{FF2B5EF4-FFF2-40B4-BE49-F238E27FC236}">
                  <a16:creationId xmlns:a16="http://schemas.microsoft.com/office/drawing/2014/main" id="{8F846830-2848-41C4-826A-A68DD10B6C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55" y="2945"/>
              <a:ext cx="845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과자와 후추</a:t>
              </a:r>
            </a:p>
          </p:txBody>
        </p:sp>
        <p:sp>
          <p:nvSpPr>
            <p:cNvPr id="390185" name="Text Box 41">
              <a:extLst>
                <a:ext uri="{FF2B5EF4-FFF2-40B4-BE49-F238E27FC236}">
                  <a16:creationId xmlns:a16="http://schemas.microsoft.com/office/drawing/2014/main" id="{F16FAD56-8B96-448E-BB40-383861E913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0" y="3329"/>
              <a:ext cx="707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빵과 버터</a:t>
              </a:r>
            </a:p>
          </p:txBody>
        </p:sp>
        <p:sp>
          <p:nvSpPr>
            <p:cNvPr id="390186" name="Text Box 42">
              <a:extLst>
                <a:ext uri="{FF2B5EF4-FFF2-40B4-BE49-F238E27FC236}">
                  <a16:creationId xmlns:a16="http://schemas.microsoft.com/office/drawing/2014/main" id="{78E4A999-9853-4979-84B0-78AE3D86FC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2" y="3703"/>
              <a:ext cx="988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지사제</a:t>
              </a: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,</a:t>
              </a: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변비약</a:t>
              </a:r>
            </a:p>
          </p:txBody>
        </p:sp>
        <p:sp>
          <p:nvSpPr>
            <p:cNvPr id="390187" name="Text Box 43">
              <a:extLst>
                <a:ext uri="{FF2B5EF4-FFF2-40B4-BE49-F238E27FC236}">
                  <a16:creationId xmlns:a16="http://schemas.microsoft.com/office/drawing/2014/main" id="{11B082BD-1BD2-446F-AE52-7A17C6EACF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4" y="2607"/>
              <a:ext cx="258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예</a:t>
              </a:r>
            </a:p>
          </p:txBody>
        </p:sp>
      </p:grpSp>
      <p:sp>
        <p:nvSpPr>
          <p:cNvPr id="31" name="Text Box 115">
            <a:extLst>
              <a:ext uri="{FF2B5EF4-FFF2-40B4-BE49-F238E27FC236}">
                <a16:creationId xmlns:a16="http://schemas.microsoft.com/office/drawing/2014/main" id="{04C4CC04-9AA7-4C69-819B-7C5085A5D6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410" y="432851"/>
            <a:ext cx="59277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 dirty="0">
                <a:solidFill>
                  <a:srgbClr val="3E29D9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연관성 규칙의 평가 기준 </a:t>
            </a:r>
            <a:r>
              <a:rPr lang="en-US" altLang="ko-KR" sz="3200" b="1" dirty="0">
                <a:solidFill>
                  <a:srgbClr val="3E29D9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3</a:t>
            </a:r>
            <a:endParaRPr lang="ko-KR" altLang="en-US" sz="3200" b="1" dirty="0">
              <a:solidFill>
                <a:srgbClr val="3E29D9"/>
              </a:solidFill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grpSp>
        <p:nvGrpSpPr>
          <p:cNvPr id="11272" name="Group 19"/>
          <p:cNvGrpSpPr>
            <a:grpSpLocks/>
          </p:cNvGrpSpPr>
          <p:nvPr/>
        </p:nvGrpSpPr>
        <p:grpSpPr bwMode="auto">
          <a:xfrm>
            <a:off x="7335704" y="2538460"/>
            <a:ext cx="2133600" cy="676667"/>
            <a:chOff x="1733" y="1395"/>
            <a:chExt cx="1344" cy="346"/>
          </a:xfrm>
        </p:grpSpPr>
        <p:sp>
          <p:nvSpPr>
            <p:cNvPr id="33" name="Text Box 15">
              <a:extLst>
                <a:ext uri="{FF2B5EF4-FFF2-40B4-BE49-F238E27FC236}">
                  <a16:creationId xmlns:a16="http://schemas.microsoft.com/office/drawing/2014/main" id="{68B4008F-6448-4008-A914-DFCF0DEFD3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3" y="1395"/>
              <a:ext cx="1171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pPr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dirty="0" err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Pr</a:t>
              </a:r>
              <a:r>
                <a:rPr lang="en-US" altLang="ko-KR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( </a:t>
              </a:r>
              <a:r>
                <a:rPr lang="en-US" altLang="ko-KR" b="1" i="1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A</a:t>
              </a:r>
              <a:r>
                <a:rPr lang="en-US" altLang="ko-KR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</a:t>
              </a:r>
              <a:r>
                <a:rPr lang="en-US" altLang="ko-KR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 </a:t>
              </a:r>
              <a:r>
                <a:rPr lang="en-US" altLang="ko-KR" b="1" i="1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B</a:t>
              </a:r>
              <a:r>
                <a:rPr lang="en-US" altLang="ko-KR" i="1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 </a:t>
              </a:r>
              <a:r>
                <a:rPr lang="en-US" altLang="ko-KR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)</a:t>
              </a:r>
            </a:p>
            <a:p>
              <a:pPr eaLnBrk="1" fontAlgn="auto" latinLnBrk="1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dirty="0" err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Pr</a:t>
              </a:r>
              <a:r>
                <a:rPr lang="en-US" altLang="ko-KR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( </a:t>
              </a:r>
              <a:r>
                <a:rPr lang="en-US" altLang="ko-KR" b="1" i="1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A </a:t>
              </a:r>
              <a:r>
                <a:rPr lang="en-US" altLang="ko-KR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) x </a:t>
              </a:r>
              <a:r>
                <a:rPr lang="en-US" altLang="ko-KR" dirty="0" err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Pr</a:t>
              </a:r>
              <a:r>
                <a:rPr lang="en-US" altLang="ko-KR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( </a:t>
              </a:r>
              <a:r>
                <a:rPr lang="en-US" altLang="ko-KR" b="1" i="1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B </a:t>
              </a:r>
              <a:r>
                <a:rPr lang="en-US" altLang="ko-KR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)</a:t>
              </a:r>
            </a:p>
          </p:txBody>
        </p:sp>
        <p:sp>
          <p:nvSpPr>
            <p:cNvPr id="34" name="Line 18">
              <a:extLst>
                <a:ext uri="{FF2B5EF4-FFF2-40B4-BE49-F238E27FC236}">
                  <a16:creationId xmlns:a16="http://schemas.microsoft.com/office/drawing/2014/main" id="{1A5A75D6-8731-4714-A6A0-16F51FCCB4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3" y="1568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115">
            <a:extLst>
              <a:ext uri="{FF2B5EF4-FFF2-40B4-BE49-F238E27FC236}">
                <a16:creationId xmlns:a16="http://schemas.microsoft.com/office/drawing/2014/main" id="{941D5738-DDEB-45E6-BFAD-0A0E35B8D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776" y="355600"/>
            <a:ext cx="59277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 dirty="0">
                <a:solidFill>
                  <a:srgbClr val="00B05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연관성 </a:t>
            </a:r>
            <a:r>
              <a:rPr lang="ko-KR" altLang="en-US" sz="3200" b="1" dirty="0" err="1">
                <a:solidFill>
                  <a:srgbClr val="00B05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규칙발견의</a:t>
            </a:r>
            <a:r>
              <a:rPr lang="ko-KR" altLang="en-US" sz="3200" b="1" dirty="0">
                <a:solidFill>
                  <a:srgbClr val="00B05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예 </a:t>
            </a:r>
            <a:r>
              <a:rPr lang="en-US" altLang="ko-KR" sz="3200" b="1" dirty="0">
                <a:solidFill>
                  <a:srgbClr val="00B05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1</a:t>
            </a:r>
            <a:endParaRPr lang="ko-KR" altLang="en-US" sz="3200" b="1" dirty="0">
              <a:solidFill>
                <a:srgbClr val="00B050"/>
              </a:solidFill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pic>
        <p:nvPicPr>
          <p:cNvPr id="12291" name="그림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475" y="1116014"/>
            <a:ext cx="8485188" cy="537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492" y="2485520"/>
            <a:ext cx="6053138" cy="207962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0380663" y="2222500"/>
                <a:ext cx="1219885" cy="52604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55.6</m:t>
                          </m:r>
                        </m:num>
                        <m:den>
                          <m:r>
                            <a:rPr lang="en-US" altLang="ko-K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42.5</m:t>
                          </m:r>
                        </m:den>
                      </m:f>
                      <m:r>
                        <a:rPr lang="en-US" altLang="ko-KR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=1.31</m:t>
                      </m:r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0663" y="2222500"/>
                <a:ext cx="1219885" cy="5260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슬라이드 번호 개체 틀 3">
            <a:extLst>
              <a:ext uri="{FF2B5EF4-FFF2-40B4-BE49-F238E27FC236}">
                <a16:creationId xmlns:a16="http://schemas.microsoft.com/office/drawing/2014/main" id="{D72E8E8B-F918-479C-B942-6917D59BF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83393F-BC59-4834-8E19-3E5C284ECB21}" type="slidenum">
              <a:rPr lang="en-US" altLang="ko-KR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pPr>
                <a:defRPr/>
              </a:pPr>
              <a:t>12</a:t>
            </a:fld>
            <a:endParaRPr lang="en-US" altLang="ko-KR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grpSp>
        <p:nvGrpSpPr>
          <p:cNvPr id="13315" name="Group 52"/>
          <p:cNvGrpSpPr>
            <a:grpSpLocks/>
          </p:cNvGrpSpPr>
          <p:nvPr/>
        </p:nvGrpSpPr>
        <p:grpSpPr bwMode="auto">
          <a:xfrm>
            <a:off x="1576384" y="1030858"/>
            <a:ext cx="3668713" cy="3425825"/>
            <a:chOff x="577" y="933"/>
            <a:chExt cx="2311" cy="2158"/>
          </a:xfrm>
        </p:grpSpPr>
        <p:sp>
          <p:nvSpPr>
            <p:cNvPr id="391198" name="Rectangle 30">
              <a:extLst>
                <a:ext uri="{FF2B5EF4-FFF2-40B4-BE49-F238E27FC236}">
                  <a16:creationId xmlns:a16="http://schemas.microsoft.com/office/drawing/2014/main" id="{789DE43A-3B8F-416F-AB1C-265FA8FE8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5" y="1507"/>
              <a:ext cx="184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1pPr>
              <a:lvl2pPr marL="5715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2pPr>
              <a:lvl3pPr marL="11430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3pPr>
              <a:lvl4pPr marL="17145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4pPr>
              <a:lvl5pPr marL="22860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9pPr>
            </a:lstStyle>
            <a:p>
              <a:pPr eaLnBrk="1" fontAlgn="auto" latinLnBrk="0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1        </a:t>
              </a:r>
              <a:r>
                <a:rPr lang="ko-KR" altLang="en-US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소주 </a:t>
              </a:r>
              <a:r>
                <a:rPr lang="en-US" altLang="ko-KR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, </a:t>
              </a:r>
              <a:r>
                <a:rPr lang="ko-KR" altLang="en-US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콜라 </a:t>
              </a:r>
              <a:r>
                <a:rPr lang="en-US" altLang="ko-KR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,</a:t>
              </a:r>
              <a:r>
                <a:rPr lang="ko-KR" altLang="en-US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맥주 </a:t>
              </a:r>
              <a:r>
                <a:rPr lang="ko-KR" altLang="en-US" sz="180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       </a:t>
              </a:r>
            </a:p>
          </p:txBody>
        </p:sp>
        <p:sp>
          <p:nvSpPr>
            <p:cNvPr id="391200" name="Text Box 32">
              <a:extLst>
                <a:ext uri="{FF2B5EF4-FFF2-40B4-BE49-F238E27FC236}">
                  <a16:creationId xmlns:a16="http://schemas.microsoft.com/office/drawing/2014/main" id="{78036AD0-7327-4BB1-AD82-328BC130E6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5" y="933"/>
              <a:ext cx="139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b="1" u="sng">
                  <a:effectLst>
                    <a:outerShdw blurRad="38100" dist="38100" dir="2700000" algn="tl">
                      <a:srgbClr val="C0C0C0"/>
                    </a:outerShdw>
                  </a:effectLst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고객의 구매 상품 </a:t>
              </a:r>
              <a:r>
                <a:rPr lang="en-US" altLang="ko-KR" b="1" u="sng">
                  <a:effectLst>
                    <a:outerShdw blurRad="38100" dist="38100" dir="2700000" algn="tl">
                      <a:srgbClr val="C0C0C0"/>
                    </a:outerShdw>
                  </a:effectLst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List</a:t>
              </a:r>
            </a:p>
          </p:txBody>
        </p:sp>
        <p:sp>
          <p:nvSpPr>
            <p:cNvPr id="391201" name="Rectangle 33">
              <a:extLst>
                <a:ext uri="{FF2B5EF4-FFF2-40B4-BE49-F238E27FC236}">
                  <a16:creationId xmlns:a16="http://schemas.microsoft.com/office/drawing/2014/main" id="{A4EE5B1D-1C89-4012-9577-C61A422ECE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" y="1304"/>
              <a:ext cx="2009" cy="177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91202" name="Rectangle 34">
              <a:extLst>
                <a:ext uri="{FF2B5EF4-FFF2-40B4-BE49-F238E27FC236}">
                  <a16:creationId xmlns:a16="http://schemas.microsoft.com/office/drawing/2014/main" id="{AEEE5596-D2F8-400A-AEE4-CF600DD97D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" y="1344"/>
              <a:ext cx="150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1pPr>
              <a:lvl2pPr marL="5715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2pPr>
              <a:lvl3pPr marL="11430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3pPr>
              <a:lvl4pPr marL="17145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4pPr>
              <a:lvl5pPr marL="22860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9pPr>
            </a:lstStyle>
            <a:p>
              <a:pPr eaLnBrk="1" fontAlgn="auto" latinLnBrk="0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ID         </a:t>
              </a:r>
              <a:r>
                <a:rPr lang="ko-KR" altLang="en-US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판매상품</a:t>
              </a:r>
            </a:p>
          </p:txBody>
        </p:sp>
        <p:sp>
          <p:nvSpPr>
            <p:cNvPr id="391203" name="Rectangle 35">
              <a:extLst>
                <a:ext uri="{FF2B5EF4-FFF2-40B4-BE49-F238E27FC236}">
                  <a16:creationId xmlns:a16="http://schemas.microsoft.com/office/drawing/2014/main" id="{E4BB886F-EA6A-4EAF-9AFE-766811D750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" y="1850"/>
              <a:ext cx="173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1pPr>
              <a:lvl2pPr marL="5715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2pPr>
              <a:lvl3pPr marL="11430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3pPr>
              <a:lvl4pPr marL="17145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4pPr>
              <a:lvl5pPr marL="22860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9pPr>
            </a:lstStyle>
            <a:p>
              <a:pPr eaLnBrk="1" fontAlgn="auto" latinLnBrk="0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18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</a:t>
              </a:r>
              <a:r>
                <a:rPr lang="en-US" altLang="ko-KR" sz="1800" b="1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2    </a:t>
              </a:r>
              <a:r>
                <a:rPr lang="ko-KR" altLang="en-US" sz="1800" b="1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소주 </a:t>
              </a:r>
              <a:r>
                <a:rPr lang="en-US" altLang="ko-KR" sz="1800" b="1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, </a:t>
              </a:r>
              <a:r>
                <a:rPr lang="ko-KR" altLang="en-US" sz="1800" b="1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콜라 </a:t>
              </a:r>
              <a:r>
                <a:rPr lang="en-US" altLang="ko-KR" sz="1800" b="1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, </a:t>
              </a:r>
              <a:r>
                <a:rPr lang="ko-KR" altLang="en-US" sz="1800" b="1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와인</a:t>
              </a:r>
              <a:r>
                <a:rPr lang="ko-KR" altLang="en-US" sz="18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        </a:t>
              </a:r>
            </a:p>
          </p:txBody>
        </p:sp>
        <p:sp>
          <p:nvSpPr>
            <p:cNvPr id="391204" name="Rectangle 36">
              <a:extLst>
                <a:ext uri="{FF2B5EF4-FFF2-40B4-BE49-F238E27FC236}">
                  <a16:creationId xmlns:a16="http://schemas.microsoft.com/office/drawing/2014/main" id="{E485D18C-B60F-4EAA-B50A-6BFDFA6661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" y="2114"/>
              <a:ext cx="135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1pPr>
              <a:lvl2pPr marL="5715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2pPr>
              <a:lvl3pPr marL="11430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3pPr>
              <a:lvl4pPr marL="17145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4pPr>
              <a:lvl5pPr marL="22860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9pPr>
            </a:lstStyle>
            <a:p>
              <a:pPr eaLnBrk="1" fontAlgn="auto" latinLnBrk="0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180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</a:t>
              </a:r>
              <a:r>
                <a:rPr lang="en-US" altLang="ko-KR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3    </a:t>
              </a:r>
              <a:r>
                <a:rPr lang="ko-KR" altLang="en-US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소주 </a:t>
              </a:r>
              <a:r>
                <a:rPr lang="en-US" altLang="ko-KR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, </a:t>
              </a:r>
              <a:r>
                <a:rPr lang="ko-KR" altLang="en-US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주스</a:t>
              </a:r>
              <a:r>
                <a:rPr lang="ko-KR" altLang="en-US" sz="180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        </a:t>
              </a:r>
            </a:p>
          </p:txBody>
        </p:sp>
        <p:sp>
          <p:nvSpPr>
            <p:cNvPr id="391205" name="Rectangle 37">
              <a:extLst>
                <a:ext uri="{FF2B5EF4-FFF2-40B4-BE49-F238E27FC236}">
                  <a16:creationId xmlns:a16="http://schemas.microsoft.com/office/drawing/2014/main" id="{25FD7EFE-1D08-4907-9579-634E3ADDD6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" y="2378"/>
              <a:ext cx="135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1pPr>
              <a:lvl2pPr marL="5715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2pPr>
              <a:lvl3pPr marL="11430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3pPr>
              <a:lvl4pPr marL="17145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4pPr>
              <a:lvl5pPr marL="22860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9pPr>
            </a:lstStyle>
            <a:p>
              <a:pPr eaLnBrk="1" fontAlgn="auto" latinLnBrk="0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180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</a:t>
              </a:r>
              <a:r>
                <a:rPr lang="en-US" altLang="ko-KR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4    </a:t>
              </a:r>
              <a:r>
                <a:rPr lang="ko-KR" altLang="en-US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콜라 </a:t>
              </a:r>
              <a:r>
                <a:rPr lang="en-US" altLang="ko-KR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, </a:t>
              </a:r>
              <a:r>
                <a:rPr lang="ko-KR" altLang="en-US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맥주         </a:t>
              </a:r>
            </a:p>
          </p:txBody>
        </p:sp>
        <p:sp>
          <p:nvSpPr>
            <p:cNvPr id="391206" name="Rectangle 38">
              <a:extLst>
                <a:ext uri="{FF2B5EF4-FFF2-40B4-BE49-F238E27FC236}">
                  <a16:creationId xmlns:a16="http://schemas.microsoft.com/office/drawing/2014/main" id="{B1D0FCDC-C907-464A-B0AA-01B300991E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" y="2858"/>
              <a:ext cx="97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1pPr>
              <a:lvl2pPr marL="5715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2pPr>
              <a:lvl3pPr marL="11430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3pPr>
              <a:lvl4pPr marL="17145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4pPr>
              <a:lvl5pPr marL="22860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9pPr>
            </a:lstStyle>
            <a:p>
              <a:pPr eaLnBrk="1" fontAlgn="auto" latinLnBrk="0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180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</a:t>
              </a:r>
              <a:r>
                <a:rPr lang="en-US" altLang="ko-KR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6    </a:t>
              </a:r>
              <a:r>
                <a:rPr lang="ko-KR" altLang="en-US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주스</a:t>
              </a:r>
              <a:r>
                <a:rPr lang="ko-KR" altLang="en-US" sz="180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        </a:t>
              </a:r>
            </a:p>
          </p:txBody>
        </p:sp>
        <p:sp>
          <p:nvSpPr>
            <p:cNvPr id="391207" name="Line 39">
              <a:extLst>
                <a:ext uri="{FF2B5EF4-FFF2-40B4-BE49-F238E27FC236}">
                  <a16:creationId xmlns:a16="http://schemas.microsoft.com/office/drawing/2014/main" id="{F6FA70E9-1122-4F13-B31B-5C55BF350F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7" y="1596"/>
              <a:ext cx="20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91208" name="Line 40">
              <a:extLst>
                <a:ext uri="{FF2B5EF4-FFF2-40B4-BE49-F238E27FC236}">
                  <a16:creationId xmlns:a16="http://schemas.microsoft.com/office/drawing/2014/main" id="{A714ED18-978D-49C5-9D8C-5891BAA861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2" y="1843"/>
              <a:ext cx="20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91209" name="Line 41">
              <a:extLst>
                <a:ext uri="{FF2B5EF4-FFF2-40B4-BE49-F238E27FC236}">
                  <a16:creationId xmlns:a16="http://schemas.microsoft.com/office/drawing/2014/main" id="{DD25B40A-6F73-4FFD-BD21-D3F3761CF5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2" y="2099"/>
              <a:ext cx="20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91210" name="Line 42">
              <a:extLst>
                <a:ext uri="{FF2B5EF4-FFF2-40B4-BE49-F238E27FC236}">
                  <a16:creationId xmlns:a16="http://schemas.microsoft.com/office/drawing/2014/main" id="{E64EF8C3-C2D5-4F1B-8D2A-53237F6C72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7" y="2364"/>
              <a:ext cx="20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91211" name="Line 43">
              <a:extLst>
                <a:ext uri="{FF2B5EF4-FFF2-40B4-BE49-F238E27FC236}">
                  <a16:creationId xmlns:a16="http://schemas.microsoft.com/office/drawing/2014/main" id="{2ED1720F-0FCD-4D2C-B8F5-5395E0A4C9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2" y="2851"/>
              <a:ext cx="20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91212" name="Line 44">
              <a:extLst>
                <a:ext uri="{FF2B5EF4-FFF2-40B4-BE49-F238E27FC236}">
                  <a16:creationId xmlns:a16="http://schemas.microsoft.com/office/drawing/2014/main" id="{298AD436-6946-4DEF-8D15-3E51AAEF0A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6" y="1315"/>
              <a:ext cx="0" cy="17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91213" name="Line 45">
              <a:extLst>
                <a:ext uri="{FF2B5EF4-FFF2-40B4-BE49-F238E27FC236}">
                  <a16:creationId xmlns:a16="http://schemas.microsoft.com/office/drawing/2014/main" id="{D2A588F1-4C9F-4D83-AE7D-FC38C41396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2" y="2611"/>
              <a:ext cx="20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91214" name="Rectangle 46">
              <a:extLst>
                <a:ext uri="{FF2B5EF4-FFF2-40B4-BE49-F238E27FC236}">
                  <a16:creationId xmlns:a16="http://schemas.microsoft.com/office/drawing/2014/main" id="{B286233A-2620-4A51-9B6D-1DE95498D9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5" y="1603"/>
              <a:ext cx="173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1pPr>
              <a:lvl2pPr marL="5715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2pPr>
              <a:lvl3pPr marL="11430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3pPr>
              <a:lvl4pPr marL="17145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4pPr>
              <a:lvl5pPr marL="22860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9pPr>
            </a:lstStyle>
            <a:p>
              <a:pPr eaLnBrk="1" fontAlgn="auto" latinLnBrk="0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1    </a:t>
              </a:r>
              <a:r>
                <a:rPr lang="ko-KR" altLang="en-US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소주 </a:t>
              </a:r>
              <a:r>
                <a:rPr lang="en-US" altLang="ko-KR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, </a:t>
              </a:r>
              <a:r>
                <a:rPr lang="ko-KR" altLang="en-US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콜라 </a:t>
              </a:r>
              <a:r>
                <a:rPr lang="en-US" altLang="ko-KR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, </a:t>
              </a:r>
              <a:r>
                <a:rPr lang="ko-KR" altLang="en-US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맥주</a:t>
              </a:r>
              <a:r>
                <a:rPr lang="ko-KR" altLang="en-US" sz="180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        </a:t>
              </a:r>
            </a:p>
          </p:txBody>
        </p:sp>
        <p:sp>
          <p:nvSpPr>
            <p:cNvPr id="391215" name="Rectangle 47">
              <a:extLst>
                <a:ext uri="{FF2B5EF4-FFF2-40B4-BE49-F238E27FC236}">
                  <a16:creationId xmlns:a16="http://schemas.microsoft.com/office/drawing/2014/main" id="{18A78F12-457E-4676-A6B5-1FC3F2C967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" y="2611"/>
              <a:ext cx="223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1pPr>
              <a:lvl2pPr marL="5715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2pPr>
              <a:lvl3pPr marL="11430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3pPr>
              <a:lvl4pPr marL="17145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4pPr>
              <a:lvl5pPr marL="2286000" algn="l" defTabSz="762000" latinLnBrk="1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굴림" panose="020B0600000101010101" pitchFamily="50" charset="-127"/>
                </a:defRPr>
              </a:lvl9pPr>
            </a:lstStyle>
            <a:p>
              <a:pPr eaLnBrk="1" fontAlgn="auto" latinLnBrk="0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180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</a:t>
              </a:r>
              <a:r>
                <a:rPr lang="en-US" altLang="ko-KR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5    </a:t>
              </a:r>
              <a:r>
                <a:rPr lang="ko-KR" altLang="en-US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소주 </a:t>
              </a:r>
              <a:r>
                <a:rPr lang="en-US" altLang="ko-KR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, </a:t>
              </a:r>
              <a:r>
                <a:rPr lang="ko-KR" altLang="en-US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콜라 </a:t>
              </a:r>
              <a:r>
                <a:rPr lang="en-US" altLang="ko-KR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,</a:t>
              </a:r>
              <a:r>
                <a:rPr lang="ko-KR" altLang="en-US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맥주 </a:t>
              </a:r>
              <a:r>
                <a:rPr lang="en-US" altLang="ko-KR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, </a:t>
              </a:r>
              <a:r>
                <a:rPr lang="ko-KR" altLang="en-US" sz="18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와인</a:t>
              </a:r>
              <a:r>
                <a:rPr lang="ko-KR" altLang="en-US" sz="180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   </a:t>
              </a:r>
            </a:p>
          </p:txBody>
        </p:sp>
      </p:grpSp>
      <p:grpSp>
        <p:nvGrpSpPr>
          <p:cNvPr id="13316" name="Group 72"/>
          <p:cNvGrpSpPr>
            <a:grpSpLocks/>
          </p:cNvGrpSpPr>
          <p:nvPr/>
        </p:nvGrpSpPr>
        <p:grpSpPr bwMode="auto">
          <a:xfrm>
            <a:off x="6413502" y="1066800"/>
            <a:ext cx="4940297" cy="2501900"/>
            <a:chOff x="2728" y="680"/>
            <a:chExt cx="2682" cy="1576"/>
          </a:xfrm>
        </p:grpSpPr>
        <p:sp>
          <p:nvSpPr>
            <p:cNvPr id="391234" name="Rectangle 66">
              <a:extLst>
                <a:ext uri="{FF2B5EF4-FFF2-40B4-BE49-F238E27FC236}">
                  <a16:creationId xmlns:a16="http://schemas.microsoft.com/office/drawing/2014/main" id="{070A8E29-9DFF-45A8-8C20-D3D69E0395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8" y="680"/>
              <a:ext cx="2472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CC">
                      <a:alpha val="5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b="1" u="sng">
                  <a:effectLst>
                    <a:outerShdw blurRad="38100" dist="38100" dir="2700000" algn="tl">
                      <a:srgbClr val="C0C0C0"/>
                    </a:outerShdw>
                  </a:effectLst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지지도가 </a:t>
              </a:r>
              <a:r>
                <a:rPr lang="en-US" altLang="ko-KR" b="1" u="sng">
                  <a:effectLst>
                    <a:outerShdw blurRad="38100" dist="38100" dir="2700000" algn="tl">
                      <a:srgbClr val="C0C0C0"/>
                    </a:outerShdw>
                  </a:effectLst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50% </a:t>
              </a:r>
              <a:r>
                <a:rPr lang="ko-KR" altLang="en-US" b="1" u="sng">
                  <a:effectLst>
                    <a:outerShdw blurRad="38100" dist="38100" dir="2700000" algn="tl">
                      <a:srgbClr val="C0C0C0"/>
                    </a:outerShdw>
                  </a:effectLst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이상인 연관성 규칙</a:t>
              </a:r>
            </a:p>
          </p:txBody>
        </p:sp>
        <p:grpSp>
          <p:nvGrpSpPr>
            <p:cNvPr id="13322" name="Group 71"/>
            <p:cNvGrpSpPr>
              <a:grpSpLocks/>
            </p:cNvGrpSpPr>
            <p:nvPr/>
          </p:nvGrpSpPr>
          <p:grpSpPr bwMode="auto">
            <a:xfrm>
              <a:off x="2728" y="1104"/>
              <a:ext cx="2682" cy="1152"/>
              <a:chOff x="2440" y="1344"/>
              <a:chExt cx="2682" cy="1152"/>
            </a:xfrm>
          </p:grpSpPr>
          <p:sp>
            <p:nvSpPr>
              <p:cNvPr id="391230" name="Rectangle 62">
                <a:extLst>
                  <a:ext uri="{FF2B5EF4-FFF2-40B4-BE49-F238E27FC236}">
                    <a16:creationId xmlns:a16="http://schemas.microsoft.com/office/drawing/2014/main" id="{C98D5234-18C3-4952-8364-C84EC8929F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9" y="1804"/>
                <a:ext cx="2548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CC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>
                <a:lvl1pPr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1pPr>
                <a:lvl2pPr marL="571500"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2pPr>
                <a:lvl3pPr marL="1143000"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3pPr>
                <a:lvl4pPr marL="1714500"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4pPr>
                <a:lvl5pPr marL="2286000"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5pPr>
                <a:lvl6pPr marL="2743200" defTabSz="7620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6pPr>
                <a:lvl7pPr marL="3200400" defTabSz="7620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7pPr>
                <a:lvl8pPr marL="3657600" defTabSz="7620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8pPr>
                <a:lvl9pPr marL="4114800" defTabSz="7620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9pPr>
              </a:lstStyle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altLang="ko-KR" sz="1800" b="1" dirty="0">
                    <a:solidFill>
                      <a:srgbClr val="FF0000"/>
                    </a:solidFill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  </a:t>
                </a:r>
                <a:r>
                  <a:rPr lang="ko-KR" altLang="en-US" sz="1800" b="1" dirty="0">
                    <a:solidFill>
                      <a:srgbClr val="CC0000"/>
                    </a:solidFill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소주         콜라</a:t>
                </a:r>
                <a:r>
                  <a:rPr lang="ko-KR" altLang="en-US" sz="1800" b="1" dirty="0"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        </a:t>
                </a:r>
                <a:r>
                  <a:rPr lang="en-US" altLang="ko-KR" sz="1800" b="1" dirty="0"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1, 2, 5          75 %</a:t>
                </a:r>
              </a:p>
            </p:txBody>
          </p:sp>
          <p:sp>
            <p:nvSpPr>
              <p:cNvPr id="391231" name="Rectangle 63">
                <a:extLst>
                  <a:ext uri="{FF2B5EF4-FFF2-40B4-BE49-F238E27FC236}">
                    <a16:creationId xmlns:a16="http://schemas.microsoft.com/office/drawing/2014/main" id="{743580C5-7ED8-4FCF-94E4-5D0EAF5684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2030"/>
                <a:ext cx="2604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>
                <a:lvl1pPr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1pPr>
                <a:lvl2pPr marL="571500"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2pPr>
                <a:lvl3pPr marL="1143000"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3pPr>
                <a:lvl4pPr marL="1714500"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4pPr>
                <a:lvl5pPr marL="2286000"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5pPr>
                <a:lvl6pPr marL="2743200" defTabSz="7620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6pPr>
                <a:lvl7pPr marL="3200400" defTabSz="7620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7pPr>
                <a:lvl8pPr marL="3657600" defTabSz="7620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8pPr>
                <a:lvl9pPr marL="4114800" defTabSz="7620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9pPr>
              </a:lstStyle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altLang="ko-KR" sz="1800" b="1" dirty="0">
                    <a:solidFill>
                      <a:srgbClr val="FF0000"/>
                    </a:solidFill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  </a:t>
                </a:r>
                <a:r>
                  <a:rPr lang="ko-KR" altLang="en-US" sz="1800" b="1" dirty="0">
                    <a:solidFill>
                      <a:srgbClr val="CC0000"/>
                    </a:solidFill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콜라         맥주</a:t>
                </a:r>
                <a:r>
                  <a:rPr lang="ko-KR" altLang="en-US" sz="1800" b="1" dirty="0"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        </a:t>
                </a:r>
                <a:r>
                  <a:rPr lang="en-US" altLang="ko-KR" sz="1800" b="1" dirty="0"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1, 4, 5          75 %</a:t>
                </a:r>
              </a:p>
            </p:txBody>
          </p:sp>
          <p:sp>
            <p:nvSpPr>
              <p:cNvPr id="391232" name="Rectangle 64">
                <a:extLst>
                  <a:ext uri="{FF2B5EF4-FFF2-40B4-BE49-F238E27FC236}">
                    <a16:creationId xmlns:a16="http://schemas.microsoft.com/office/drawing/2014/main" id="{37D89565-7473-4B41-9D71-F0B6FB97A9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4" y="2248"/>
                <a:ext cx="2608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>
                <a:lvl1pPr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1pPr>
                <a:lvl2pPr marL="571500"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2pPr>
                <a:lvl3pPr marL="1143000"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3pPr>
                <a:lvl4pPr marL="1714500"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4pPr>
                <a:lvl5pPr marL="2286000"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5pPr>
                <a:lvl6pPr marL="2743200" defTabSz="7620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6pPr>
                <a:lvl7pPr marL="3200400" defTabSz="7620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7pPr>
                <a:lvl8pPr marL="3657600" defTabSz="7620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8pPr>
                <a:lvl9pPr marL="4114800" defTabSz="7620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9pPr>
              </a:lstStyle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altLang="ko-KR" sz="1800" b="1" dirty="0">
                    <a:solidFill>
                      <a:srgbClr val="FF0000"/>
                    </a:solidFill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  </a:t>
                </a:r>
                <a:r>
                  <a:rPr lang="ko-KR" altLang="en-US" sz="1800" b="1" dirty="0">
                    <a:solidFill>
                      <a:srgbClr val="CC0000"/>
                    </a:solidFill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맥주         콜라</a:t>
                </a:r>
                <a:r>
                  <a:rPr lang="ko-KR" altLang="en-US" sz="1800" b="1" dirty="0"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        </a:t>
                </a:r>
                <a:r>
                  <a:rPr lang="en-US" altLang="ko-KR" sz="1800" b="1" dirty="0"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1, 4, 5         100 %</a:t>
                </a:r>
              </a:p>
            </p:txBody>
          </p:sp>
          <p:sp>
            <p:nvSpPr>
              <p:cNvPr id="391223" name="Rectangle 55">
                <a:extLst>
                  <a:ext uri="{FF2B5EF4-FFF2-40B4-BE49-F238E27FC236}">
                    <a16:creationId xmlns:a16="http://schemas.microsoft.com/office/drawing/2014/main" id="{A1B3080D-E141-4AA0-8191-8AC2555A14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8" y="1344"/>
                <a:ext cx="2544" cy="114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endParaRPr>
              </a:p>
            </p:txBody>
          </p:sp>
          <p:sp>
            <p:nvSpPr>
              <p:cNvPr id="391224" name="Line 56">
                <a:extLst>
                  <a:ext uri="{FF2B5EF4-FFF2-40B4-BE49-F238E27FC236}">
                    <a16:creationId xmlns:a16="http://schemas.microsoft.com/office/drawing/2014/main" id="{A6A91A2F-5AAC-4409-AF09-3F816584B0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8" y="1776"/>
                <a:ext cx="254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endParaRPr>
              </a:p>
            </p:txBody>
          </p:sp>
          <p:sp>
            <p:nvSpPr>
              <p:cNvPr id="391226" name="Line 58">
                <a:extLst>
                  <a:ext uri="{FF2B5EF4-FFF2-40B4-BE49-F238E27FC236}">
                    <a16:creationId xmlns:a16="http://schemas.microsoft.com/office/drawing/2014/main" id="{B4CDB2E9-B9BA-48ED-8BF8-320F93ECB8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44" y="1352"/>
                <a:ext cx="0" cy="1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endParaRPr>
              </a:p>
            </p:txBody>
          </p:sp>
          <p:sp>
            <p:nvSpPr>
              <p:cNvPr id="391227" name="Rectangle 59">
                <a:extLst>
                  <a:ext uri="{FF2B5EF4-FFF2-40B4-BE49-F238E27FC236}">
                    <a16:creationId xmlns:a16="http://schemas.microsoft.com/office/drawing/2014/main" id="{BCED097D-043E-4230-9DEF-F659C8A69E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0" y="1350"/>
                <a:ext cx="139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>
                <a:lvl1pPr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1pPr>
                <a:lvl2pPr marL="571500"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2pPr>
                <a:lvl3pPr marL="1143000"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3pPr>
                <a:lvl4pPr marL="1714500"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4pPr>
                <a:lvl5pPr marL="2286000"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5pPr>
                <a:lvl6pPr marL="2743200" defTabSz="7620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6pPr>
                <a:lvl7pPr marL="3200400" defTabSz="7620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7pPr>
                <a:lvl8pPr marL="3657600" defTabSz="7620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8pPr>
                <a:lvl9pPr marL="4114800" defTabSz="7620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9pPr>
              </a:lstStyle>
              <a:p>
                <a:pPr algn="ctr"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ko-KR" altLang="en-US" sz="1800" b="1"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연관성 규칙</a:t>
                </a:r>
              </a:p>
              <a:p>
                <a:pPr algn="ctr"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altLang="ko-KR" sz="1800" b="1"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(</a:t>
                </a:r>
                <a:r>
                  <a:rPr lang="ko-KR" altLang="en-US" sz="1800" b="1"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지지도 </a:t>
                </a:r>
                <a:r>
                  <a:rPr lang="en-US" altLang="ko-KR" sz="1800" b="1"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50%</a:t>
                </a:r>
                <a:r>
                  <a:rPr lang="ko-KR" altLang="en-US" sz="1800" b="1"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이상</a:t>
                </a:r>
                <a:r>
                  <a:rPr lang="en-US" altLang="ko-KR" sz="1800" b="1"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)</a:t>
                </a:r>
              </a:p>
            </p:txBody>
          </p:sp>
          <p:sp>
            <p:nvSpPr>
              <p:cNvPr id="391228" name="Rectangle 60">
                <a:extLst>
                  <a:ext uri="{FF2B5EF4-FFF2-40B4-BE49-F238E27FC236}">
                    <a16:creationId xmlns:a16="http://schemas.microsoft.com/office/drawing/2014/main" id="{A4569475-DB84-459F-8875-D586787C06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2" y="1454"/>
                <a:ext cx="1188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1pPr>
                <a:lvl2pPr marL="571500"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2pPr>
                <a:lvl3pPr marL="1143000"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3pPr>
                <a:lvl4pPr marL="1714500"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4pPr>
                <a:lvl5pPr marL="2286000" algn="l" defTabSz="762000" latinLnBrk="1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5pPr>
                <a:lvl6pPr marL="2743200" defTabSz="7620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6pPr>
                <a:lvl7pPr marL="3200400" defTabSz="7620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7pPr>
                <a:lvl8pPr marL="3657600" defTabSz="7620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8pPr>
                <a:lvl9pPr marL="4114800" defTabSz="7620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굴림" panose="020B0600000101010101" pitchFamily="50" charset="-127"/>
                  </a:defRPr>
                </a:lvl9pPr>
              </a:lstStyle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ko-KR" altLang="en-US" sz="1800" b="1"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해당 거래   신뢰도</a:t>
                </a:r>
                <a:endParaRPr lang="ko-KR" altLang="en-US" sz="1800">
                  <a:latin typeface="나눔스퀘어 Bold" panose="020B0600000101010101" pitchFamily="50" charset="-127"/>
                  <a:ea typeface="나눔스퀘어 Bold" panose="020B0600000101010101" pitchFamily="50" charset="-127"/>
                </a:endParaRPr>
              </a:p>
            </p:txBody>
          </p:sp>
          <p:sp>
            <p:nvSpPr>
              <p:cNvPr id="391233" name="Line 65">
                <a:extLst>
                  <a:ext uri="{FF2B5EF4-FFF2-40B4-BE49-F238E27FC236}">
                    <a16:creationId xmlns:a16="http://schemas.microsoft.com/office/drawing/2014/main" id="{1EBEF41B-71F1-4F8C-9D54-34516BD427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61" y="1344"/>
                <a:ext cx="0" cy="1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endParaRPr>
              </a:p>
            </p:txBody>
          </p:sp>
          <p:sp>
            <p:nvSpPr>
              <p:cNvPr id="391235" name="Line 67">
                <a:extLst>
                  <a:ext uri="{FF2B5EF4-FFF2-40B4-BE49-F238E27FC236}">
                    <a16:creationId xmlns:a16="http://schemas.microsoft.com/office/drawing/2014/main" id="{B0E640B7-8271-47EF-855A-244205287F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30" y="2144"/>
                <a:ext cx="240" cy="0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endParaRPr>
              </a:p>
            </p:txBody>
          </p:sp>
          <p:sp>
            <p:nvSpPr>
              <p:cNvPr id="391236" name="Line 68">
                <a:extLst>
                  <a:ext uri="{FF2B5EF4-FFF2-40B4-BE49-F238E27FC236}">
                    <a16:creationId xmlns:a16="http://schemas.microsoft.com/office/drawing/2014/main" id="{F21A1BFD-5B8A-4806-9A4A-9EEC00709B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26" y="2360"/>
                <a:ext cx="240" cy="0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endParaRPr>
              </a:p>
            </p:txBody>
          </p:sp>
          <p:sp>
            <p:nvSpPr>
              <p:cNvPr id="391237" name="Line 69">
                <a:extLst>
                  <a:ext uri="{FF2B5EF4-FFF2-40B4-BE49-F238E27FC236}">
                    <a16:creationId xmlns:a16="http://schemas.microsoft.com/office/drawing/2014/main" id="{09DB7E45-3861-49DA-A81F-4D5A8FB0C6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16" y="1920"/>
                <a:ext cx="240" cy="0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endParaRPr>
              </a:p>
            </p:txBody>
          </p:sp>
        </p:grpSp>
      </p:grpSp>
      <p:sp>
        <p:nvSpPr>
          <p:cNvPr id="391241" name="AutoShape 73">
            <a:extLst>
              <a:ext uri="{FF2B5EF4-FFF2-40B4-BE49-F238E27FC236}">
                <a16:creationId xmlns:a16="http://schemas.microsoft.com/office/drawing/2014/main" id="{ACFAD747-24F7-4798-AAE5-D898A69DF3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057400"/>
            <a:ext cx="685800" cy="1143000"/>
          </a:xfrm>
          <a:prstGeom prst="rightArrow">
            <a:avLst>
              <a:gd name="adj1" fmla="val 50000"/>
              <a:gd name="adj2" fmla="val 60648"/>
            </a:avLst>
          </a:prstGeom>
          <a:solidFill>
            <a:srgbClr val="33CC33"/>
          </a:solidFill>
          <a:ln w="9525">
            <a:solidFill>
              <a:srgbClr val="009900"/>
            </a:solidFill>
            <a:miter lim="800000"/>
            <a:headEnd/>
            <a:tailEnd/>
          </a:ln>
          <a:effectLst>
            <a:outerShdw dist="107763" dir="2700000" algn="ctr" rotWithShape="0">
              <a:srgbClr val="009900"/>
            </a:outerShdw>
          </a:effectLst>
        </p:spPr>
        <p:txBody>
          <a:bodyPr wrap="none" lIns="90000" tIns="46800" rIns="90000" bIns="4680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391243" name="Rectangle 75">
            <a:extLst>
              <a:ext uri="{FF2B5EF4-FFF2-40B4-BE49-F238E27FC236}">
                <a16:creationId xmlns:a16="http://schemas.microsoft.com/office/drawing/2014/main" id="{3F532F93-D78B-4CF6-B0D0-A6FB0C7DCA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1899" y="4662489"/>
            <a:ext cx="10560409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* </a:t>
            </a:r>
            <a:r>
              <a:rPr lang="ko-KR" altLang="en-US" sz="20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연관성 규칙 </a:t>
            </a:r>
            <a:endParaRPr lang="ko-KR" altLang="en-US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marL="180975" indent="-180975">
              <a:defRPr/>
            </a:pP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• 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맥주와 콜라를 동시에 구매하는 경향을 가진 사람들은 전체의 절반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(50%) 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정도임 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: 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지지도 </a:t>
            </a:r>
          </a:p>
          <a:p>
            <a:pPr marL="180975" indent="-180975">
              <a:defRPr/>
            </a:pP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• 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맥주를 구입한 사람들은 모두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(100%) 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콜라도 구매함 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: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신뢰도 </a:t>
            </a:r>
          </a:p>
          <a:p>
            <a:pPr marL="180975" indent="-180975">
              <a:defRPr/>
            </a:pP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• 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맥주 구매 시 콜라도 구매하는 경우는 맥주 구매와 관계없이 콜라를 구매하는 경우보다 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1.5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배 많음 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: 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향상도 </a:t>
            </a:r>
          </a:p>
        </p:txBody>
      </p:sp>
      <p:sp>
        <p:nvSpPr>
          <p:cNvPr id="40" name="Text Box 115">
            <a:extLst>
              <a:ext uri="{FF2B5EF4-FFF2-40B4-BE49-F238E27FC236}">
                <a16:creationId xmlns:a16="http://schemas.microsoft.com/office/drawing/2014/main" id="{8F769DB5-E800-4860-99F2-0ACBFDD88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68301"/>
            <a:ext cx="59277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 dirty="0">
                <a:solidFill>
                  <a:srgbClr val="7030A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연관성 </a:t>
            </a:r>
            <a:r>
              <a:rPr lang="ko-KR" altLang="en-US" sz="3200" b="1" dirty="0" err="1">
                <a:solidFill>
                  <a:srgbClr val="7030A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규칙발견의</a:t>
            </a:r>
            <a:r>
              <a:rPr lang="ko-KR" altLang="en-US" sz="3200" b="1" dirty="0">
                <a:solidFill>
                  <a:srgbClr val="7030A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예 </a:t>
            </a:r>
            <a:r>
              <a:rPr lang="en-US" altLang="ko-KR" sz="3200" b="1" dirty="0">
                <a:solidFill>
                  <a:srgbClr val="7030A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2</a:t>
            </a:r>
            <a:endParaRPr lang="ko-KR" altLang="en-US" sz="3200" b="1" dirty="0">
              <a:solidFill>
                <a:srgbClr val="7030A0"/>
              </a:solidFill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442ACC9C-AE08-4FBD-88EC-3FD82CB2D27D}"/>
              </a:ext>
            </a:extLst>
          </p:cNvPr>
          <p:cNvSpPr/>
          <p:nvPr/>
        </p:nvSpPr>
        <p:spPr>
          <a:xfrm>
            <a:off x="6489702" y="3770747"/>
            <a:ext cx="5181598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latinLnBrk="1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80000"/>
              <a:defRPr/>
            </a:pPr>
            <a:r>
              <a:rPr lang="en-US" altLang="ko-KR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Lift = P(</a:t>
            </a:r>
            <a:r>
              <a:rPr lang="ko-KR" altLang="en-US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콜라</a:t>
            </a:r>
            <a:r>
              <a:rPr lang="en-US" altLang="ko-KR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|</a:t>
            </a:r>
            <a:r>
              <a:rPr lang="ko-KR" altLang="en-US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맥주</a:t>
            </a:r>
            <a:r>
              <a:rPr lang="en-US" altLang="ko-KR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) / P(</a:t>
            </a:r>
            <a:r>
              <a:rPr lang="ko-KR" altLang="en-US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콜라</a:t>
            </a:r>
            <a:r>
              <a:rPr lang="en-US" altLang="ko-KR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) = 1/ (4/6) = 1.5</a:t>
            </a:r>
            <a:endParaRPr lang="en-US" altLang="ko-KR" b="1" u="sng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3">
            <a:extLst>
              <a:ext uri="{FF2B5EF4-FFF2-40B4-BE49-F238E27FC236}">
                <a16:creationId xmlns:a16="http://schemas.microsoft.com/office/drawing/2014/main" id="{C550BA10-4B67-4325-B0D6-9DD8F078B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F40D99-FC4C-4690-9BA5-014523FEA3C3}" type="slidenum">
              <a:rPr lang="en-US" altLang="ko-KR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pPr>
                <a:defRPr/>
              </a:pPr>
              <a:t>13</a:t>
            </a:fld>
            <a:endParaRPr lang="en-US" altLang="ko-KR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363535" name="Text Box 15">
            <a:extLst>
              <a:ext uri="{FF2B5EF4-FFF2-40B4-BE49-F238E27FC236}">
                <a16:creationId xmlns:a16="http://schemas.microsoft.com/office/drawing/2014/main" id="{49751CDE-EC17-409D-AF78-5324EDA801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062" y="495300"/>
            <a:ext cx="76025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 dirty="0">
                <a:solidFill>
                  <a:srgbClr val="3E29D9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연관성 규칙의 평가 기준</a:t>
            </a:r>
          </a:p>
        </p:txBody>
      </p:sp>
      <p:sp>
        <p:nvSpPr>
          <p:cNvPr id="363542" name="Text Box 22">
            <a:extLst>
              <a:ext uri="{FF2B5EF4-FFF2-40B4-BE49-F238E27FC236}">
                <a16:creationId xmlns:a16="http://schemas.microsoft.com/office/drawing/2014/main" id="{111001C4-E711-4C31-A9F7-6F6CCCD5C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838" y="1382714"/>
            <a:ext cx="11555562" cy="4561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130000"/>
              </a:lnSpc>
              <a:spcBef>
                <a:spcPct val="50000"/>
              </a:spcBef>
              <a:spcAft>
                <a:spcPts val="0"/>
              </a:spcAft>
              <a:buClr>
                <a:schemeClr val="accent2"/>
              </a:buClr>
              <a:buFont typeface="Monotype Sorts" pitchFamily="2" charset="2"/>
              <a:buChar char="n"/>
              <a:defRPr/>
            </a:pPr>
            <a:r>
              <a:rPr lang="en-US" altLang="ko-KR" sz="2400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2400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고려 사항</a:t>
            </a:r>
          </a:p>
          <a:p>
            <a:pPr marL="457200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신뢰도의 값이 크면 좋지만 신뢰도가 크다고 모두 최선의 연관성 규칙은 아니다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.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두 항목의 기본적인 구매율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</a:t>
            </a: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지지도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)</a:t>
            </a: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이 어느 정도 수준 이상일 경우 고려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.</a:t>
            </a:r>
          </a:p>
          <a:p>
            <a:pPr marL="457200" indent="-457200"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신뢰도와 지지도는 자주 구매되는 항목에 대해서는 연관성 때문이 아니라 우연하게 높게 나올 수도 있다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.</a:t>
            </a:r>
          </a:p>
          <a:p>
            <a:pPr marL="914400" lvl="1" indent="-457200">
              <a:lnSpc>
                <a:spcPct val="130000"/>
              </a:lnSpc>
              <a:buFont typeface="Arial" panose="020B0604020202020204" pitchFamily="34" charset="0"/>
              <a:buChar char="•"/>
              <a:defRPr/>
            </a:pP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향상도 관찰 필요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.</a:t>
            </a:r>
          </a:p>
          <a:p>
            <a:pPr marL="457200" indent="-457200"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신뢰도가 높을 경우에는  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A 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rPr>
              <a:t>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B</a:t>
            </a: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에서 항목 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A</a:t>
            </a: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의 확률이 커야 이 연관성 규칙에  의미가 있다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.</a:t>
            </a:r>
          </a:p>
          <a:p>
            <a:pPr marL="914400" lvl="1" indent="-457200"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향상도가 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1</a:t>
            </a: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보다 커야 유용한 정보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14BC6056-C675-4267-8472-876E21153FD9}"/>
              </a:ext>
            </a:extLst>
          </p:cNvPr>
          <p:cNvSpPr/>
          <p:nvPr/>
        </p:nvSpPr>
        <p:spPr>
          <a:xfrm>
            <a:off x="1219199" y="273972"/>
            <a:ext cx="6096000" cy="101008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000000"/>
                </a:solidFill>
                <a:latin typeface="Helvetica Neue"/>
              </a:rPr>
              <a:t>1  </a:t>
            </a:r>
            <a:r>
              <a:rPr lang="en-US" altLang="ko-KR" sz="2400" b="1" dirty="0">
                <a:solidFill>
                  <a:srgbClr val="000000"/>
                </a:solidFill>
                <a:latin typeface="Helvetica Neue"/>
              </a:rPr>
              <a:t>Python</a:t>
            </a:r>
            <a:r>
              <a:rPr lang="ko-KR" altLang="en-US" sz="2400" b="1" dirty="0">
                <a:solidFill>
                  <a:srgbClr val="000000"/>
                </a:solidFill>
                <a:latin typeface="Helvetica Neue"/>
              </a:rPr>
              <a:t>에 의한 </a:t>
            </a:r>
            <a:r>
              <a:rPr lang="en-US" sz="2400" b="1" dirty="0">
                <a:solidFill>
                  <a:srgbClr val="000000"/>
                </a:solidFill>
                <a:latin typeface="Helvetica Neue"/>
              </a:rPr>
              <a:t>Association Rule</a:t>
            </a:r>
            <a:endParaRPr lang="en-US" b="1" dirty="0">
              <a:solidFill>
                <a:srgbClr val="000000"/>
              </a:solidFill>
              <a:latin typeface="Helvetica Neue"/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0000"/>
                </a:solidFill>
                <a:latin typeface="Helvetica Neue"/>
              </a:rPr>
              <a:t>1.1  </a:t>
            </a:r>
            <a:r>
              <a:rPr lang="ko-KR" altLang="en-US" b="1" dirty="0">
                <a:solidFill>
                  <a:srgbClr val="000000"/>
                </a:solidFill>
                <a:latin typeface="Helvetica Neue"/>
              </a:rPr>
              <a:t>모듈 및 데이터 준비</a:t>
            </a:r>
            <a:endParaRPr lang="ko-KR" altLang="en-US" b="1" i="0" dirty="0">
              <a:solidFill>
                <a:srgbClr val="000000"/>
              </a:solidFill>
              <a:effectLst/>
              <a:latin typeface="Helvetica Neue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0E348476-1473-4099-B039-590611277755}"/>
              </a:ext>
            </a:extLst>
          </p:cNvPr>
          <p:cNvSpPr/>
          <p:nvPr/>
        </p:nvSpPr>
        <p:spPr>
          <a:xfrm>
            <a:off x="1314090" y="1353242"/>
            <a:ext cx="97104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err="1">
                <a:solidFill>
                  <a:srgbClr val="000000"/>
                </a:solidFill>
                <a:latin typeface="Helvetica Neue"/>
              </a:rPr>
              <a:t>mlxtend</a:t>
            </a:r>
            <a:r>
              <a:rPr lang="en-US" altLang="ko-KR" dirty="0">
                <a:solidFill>
                  <a:srgbClr val="000000"/>
                </a:solidFill>
                <a:latin typeface="Helvetica Neue"/>
              </a:rPr>
              <a:t> (machine learning extensions)</a:t>
            </a:r>
            <a:r>
              <a:rPr lang="ko-KR" altLang="en-US" dirty="0">
                <a:solidFill>
                  <a:srgbClr val="000000"/>
                </a:solidFill>
                <a:latin typeface="Helvetica Neue"/>
              </a:rPr>
              <a:t>는 </a:t>
            </a:r>
            <a:r>
              <a:rPr lang="ko-KR" altLang="en-US" dirty="0" err="1">
                <a:solidFill>
                  <a:srgbClr val="000000"/>
                </a:solidFill>
                <a:latin typeface="Helvetica Neue"/>
              </a:rPr>
              <a:t>머신러닝에</a:t>
            </a:r>
            <a:r>
              <a:rPr lang="ko-KR" altLang="en-US" dirty="0">
                <a:solidFill>
                  <a:srgbClr val="000000"/>
                </a:solidFill>
                <a:latin typeface="Helvetica Neue"/>
              </a:rPr>
              <a:t> 관한 데이터 </a:t>
            </a:r>
            <a:r>
              <a:rPr lang="ko-KR" altLang="en-US" dirty="0" err="1">
                <a:solidFill>
                  <a:srgbClr val="000000"/>
                </a:solidFill>
                <a:latin typeface="Helvetica Neue"/>
              </a:rPr>
              <a:t>사이언스용</a:t>
            </a:r>
            <a:r>
              <a:rPr lang="ko-KR" altLang="en-US" dirty="0">
                <a:solidFill>
                  <a:srgbClr val="000000"/>
                </a:solidFill>
                <a:latin typeface="Helvetica Neue"/>
              </a:rPr>
              <a:t> </a:t>
            </a:r>
            <a:r>
              <a:rPr lang="ko-KR" altLang="en-US" dirty="0" err="1">
                <a:solidFill>
                  <a:srgbClr val="000000"/>
                </a:solidFill>
                <a:latin typeface="Helvetica Neue"/>
              </a:rPr>
              <a:t>파이썬</a:t>
            </a:r>
            <a:r>
              <a:rPr lang="ko-KR" altLang="en-US" dirty="0">
                <a:solidFill>
                  <a:srgbClr val="000000"/>
                </a:solidFill>
                <a:latin typeface="Helvetica Neue"/>
              </a:rPr>
              <a:t> 라이브러리이다</a:t>
            </a:r>
            <a:r>
              <a:rPr lang="en-US" altLang="ko-KR" dirty="0">
                <a:solidFill>
                  <a:srgbClr val="000000"/>
                </a:solidFill>
                <a:latin typeface="Helvetica Neue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err="1">
                <a:solidFill>
                  <a:srgbClr val="000000"/>
                </a:solidFill>
                <a:latin typeface="Helvetica Neue"/>
              </a:rPr>
              <a:t>mlxtend</a:t>
            </a:r>
            <a:r>
              <a:rPr lang="en-US" altLang="ko-KR" dirty="0">
                <a:solidFill>
                  <a:srgbClr val="000000"/>
                </a:solidFill>
                <a:latin typeface="Helvetica Neue"/>
              </a:rPr>
              <a:t> </a:t>
            </a:r>
            <a:r>
              <a:rPr lang="ko-KR" altLang="en-US" dirty="0">
                <a:solidFill>
                  <a:srgbClr val="000000"/>
                </a:solidFill>
                <a:latin typeface="Helvetica Neue"/>
              </a:rPr>
              <a:t>라이브러리를 불러온다</a:t>
            </a:r>
            <a:r>
              <a:rPr lang="en-US" altLang="ko-KR" dirty="0">
                <a:solidFill>
                  <a:srgbClr val="000000"/>
                </a:solidFill>
                <a:latin typeface="Helvetica Neue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>
                <a:solidFill>
                  <a:srgbClr val="000000"/>
                </a:solidFill>
                <a:latin typeface="Helvetica Neue"/>
              </a:rPr>
              <a:t>pip</a:t>
            </a:r>
            <a:r>
              <a:rPr lang="ko-KR" altLang="en-US" dirty="0">
                <a:solidFill>
                  <a:srgbClr val="000000"/>
                </a:solidFill>
                <a:latin typeface="Helvetica Neue"/>
              </a:rPr>
              <a:t>는 </a:t>
            </a:r>
            <a:r>
              <a:rPr lang="ko-KR" altLang="en-US" dirty="0" err="1">
                <a:solidFill>
                  <a:srgbClr val="000000"/>
                </a:solidFill>
                <a:latin typeface="Helvetica Neue"/>
              </a:rPr>
              <a:t>파이썬으로</a:t>
            </a:r>
            <a:r>
              <a:rPr lang="ko-KR" altLang="en-US" dirty="0">
                <a:solidFill>
                  <a:srgbClr val="000000"/>
                </a:solidFill>
                <a:latin typeface="Helvetica Neue"/>
              </a:rPr>
              <a:t> 작성된 패키지 소프트웨어를 설치</a:t>
            </a:r>
            <a:r>
              <a:rPr lang="en-US" altLang="ko-KR" dirty="0">
                <a:solidFill>
                  <a:srgbClr val="000000"/>
                </a:solidFill>
                <a:latin typeface="Helvetica Neue"/>
              </a:rPr>
              <a:t>,</a:t>
            </a:r>
            <a:r>
              <a:rPr lang="ko-KR" altLang="en-US" dirty="0">
                <a:solidFill>
                  <a:srgbClr val="000000"/>
                </a:solidFill>
                <a:latin typeface="Helvetica Neue"/>
              </a:rPr>
              <a:t>관리하는 패키지 관리 시스템이다</a:t>
            </a:r>
            <a:endParaRPr lang="ko-KR" altLang="en-US" b="0" i="0" dirty="0">
              <a:solidFill>
                <a:srgbClr val="000000"/>
              </a:solidFill>
              <a:effectLst/>
              <a:latin typeface="Helvetica Neue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DF26A292-FFCB-4A26-95CA-6899C642F6B9}"/>
              </a:ext>
            </a:extLst>
          </p:cNvPr>
          <p:cNvSpPr/>
          <p:nvPr/>
        </p:nvSpPr>
        <p:spPr>
          <a:xfrm>
            <a:off x="1314090" y="2873398"/>
            <a:ext cx="1910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pip install </a:t>
            </a:r>
            <a:r>
              <a:rPr lang="en-US" dirty="0" err="1">
                <a:solidFill>
                  <a:schemeClr val="accent2"/>
                </a:solidFill>
              </a:rPr>
              <a:t>mlxtend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D87131A-7D66-4277-B91E-BCC4C6DA88EA}"/>
              </a:ext>
            </a:extLst>
          </p:cNvPr>
          <p:cNvSpPr/>
          <p:nvPr/>
        </p:nvSpPr>
        <p:spPr>
          <a:xfrm>
            <a:off x="1314090" y="338110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import pandas as pd</a:t>
            </a:r>
          </a:p>
          <a:p>
            <a:r>
              <a:rPr lang="en-US" dirty="0">
                <a:solidFill>
                  <a:schemeClr val="accent2"/>
                </a:solidFill>
              </a:rPr>
              <a:t>from pandas import Series, </a:t>
            </a:r>
            <a:r>
              <a:rPr lang="en-US" dirty="0" err="1">
                <a:solidFill>
                  <a:schemeClr val="accent2"/>
                </a:solidFill>
              </a:rPr>
              <a:t>DataFrame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>
                <a:solidFill>
                  <a:schemeClr val="accent2"/>
                </a:solidFill>
              </a:rPr>
              <a:t>import </a:t>
            </a:r>
            <a:r>
              <a:rPr lang="en-US" dirty="0" err="1">
                <a:solidFill>
                  <a:schemeClr val="accent2"/>
                </a:solidFill>
              </a:rPr>
              <a:t>numpy</a:t>
            </a:r>
            <a:r>
              <a:rPr lang="en-US" dirty="0">
                <a:solidFill>
                  <a:schemeClr val="accent2"/>
                </a:solidFill>
              </a:rPr>
              <a:t> as np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71999FF3-2920-4ADA-AAE0-CD211A54EBAC}"/>
              </a:ext>
            </a:extLst>
          </p:cNvPr>
          <p:cNvSpPr/>
          <p:nvPr/>
        </p:nvSpPr>
        <p:spPr>
          <a:xfrm>
            <a:off x="1219199" y="4442800"/>
            <a:ext cx="94516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err="1">
                <a:solidFill>
                  <a:srgbClr val="000000"/>
                </a:solidFill>
                <a:latin typeface="Helvetica Neue"/>
              </a:rPr>
              <a:t>mlxtend.frequent_patterns</a:t>
            </a:r>
            <a:r>
              <a:rPr lang="ko-KR" altLang="en-US" dirty="0">
                <a:solidFill>
                  <a:srgbClr val="000000"/>
                </a:solidFill>
                <a:latin typeface="Helvetica Neue"/>
              </a:rPr>
              <a:t>에서 </a:t>
            </a:r>
            <a:r>
              <a:rPr lang="en-US" altLang="ko-KR" dirty="0" err="1">
                <a:solidFill>
                  <a:srgbClr val="000000"/>
                </a:solidFill>
                <a:latin typeface="Helvetica Neue"/>
              </a:rPr>
              <a:t>apriori</a:t>
            </a:r>
            <a:r>
              <a:rPr lang="ko-KR" altLang="en-US" dirty="0">
                <a:solidFill>
                  <a:srgbClr val="000000"/>
                </a:solidFill>
                <a:latin typeface="Helvetica Neue"/>
              </a:rPr>
              <a:t>와 </a:t>
            </a:r>
            <a:r>
              <a:rPr lang="en-US" altLang="ko-KR" dirty="0" err="1">
                <a:solidFill>
                  <a:srgbClr val="000000"/>
                </a:solidFill>
                <a:latin typeface="Helvetica Neue"/>
              </a:rPr>
              <a:t>association_rules</a:t>
            </a:r>
            <a:r>
              <a:rPr lang="en-US" altLang="ko-KR" dirty="0">
                <a:solidFill>
                  <a:srgbClr val="000000"/>
                </a:solidFill>
                <a:latin typeface="Helvetica Neue"/>
              </a:rPr>
              <a:t> </a:t>
            </a:r>
            <a:r>
              <a:rPr lang="ko-KR" altLang="en-US" dirty="0">
                <a:solidFill>
                  <a:srgbClr val="000000"/>
                </a:solidFill>
                <a:latin typeface="Helvetica Neue"/>
              </a:rPr>
              <a:t>모듈을 불러온다</a:t>
            </a:r>
            <a:r>
              <a:rPr lang="en-US" altLang="ko-KR" dirty="0">
                <a:solidFill>
                  <a:srgbClr val="000000"/>
                </a:solidFill>
                <a:latin typeface="Helvetica Neue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>
                <a:solidFill>
                  <a:srgbClr val="000000"/>
                </a:solidFill>
                <a:latin typeface="Helvetica Neue"/>
              </a:rPr>
              <a:t>후에 그림을 그리기 위해 </a:t>
            </a:r>
            <a:r>
              <a:rPr lang="en-US" altLang="ko-KR" dirty="0" err="1">
                <a:solidFill>
                  <a:srgbClr val="000000"/>
                </a:solidFill>
                <a:latin typeface="Helvetica Neue"/>
              </a:rPr>
              <a:t>matplotlib.pyplot</a:t>
            </a:r>
            <a:r>
              <a:rPr lang="ko-KR" altLang="en-US" dirty="0">
                <a:solidFill>
                  <a:srgbClr val="000000"/>
                </a:solidFill>
                <a:latin typeface="Helvetica Neue"/>
              </a:rPr>
              <a:t>모듈도 불러준다</a:t>
            </a:r>
            <a:r>
              <a:rPr lang="en-US" altLang="ko-KR" dirty="0">
                <a:solidFill>
                  <a:srgbClr val="000000"/>
                </a:solidFill>
                <a:latin typeface="Helvetica Neue"/>
              </a:rPr>
              <a:t>.</a:t>
            </a:r>
            <a:endParaRPr 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7F587E0-45D6-4608-B949-DA748CB1EE6A}"/>
              </a:ext>
            </a:extLst>
          </p:cNvPr>
          <p:cNvSpPr/>
          <p:nvPr/>
        </p:nvSpPr>
        <p:spPr>
          <a:xfrm>
            <a:off x="1314089" y="5365871"/>
            <a:ext cx="75107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from </a:t>
            </a:r>
            <a:r>
              <a:rPr lang="en-US" dirty="0" err="1">
                <a:solidFill>
                  <a:schemeClr val="accent2"/>
                </a:solidFill>
              </a:rPr>
              <a:t>mlxtend.frequent_patterns</a:t>
            </a:r>
            <a:r>
              <a:rPr lang="en-US" dirty="0">
                <a:solidFill>
                  <a:schemeClr val="accent2"/>
                </a:solidFill>
              </a:rPr>
              <a:t> import </a:t>
            </a:r>
            <a:r>
              <a:rPr lang="en-US" dirty="0" err="1">
                <a:solidFill>
                  <a:schemeClr val="accent2"/>
                </a:solidFill>
              </a:rPr>
              <a:t>apriori</a:t>
            </a:r>
            <a:r>
              <a:rPr lang="en-US" dirty="0">
                <a:solidFill>
                  <a:schemeClr val="accent2"/>
                </a:solidFill>
              </a:rPr>
              <a:t>, </a:t>
            </a:r>
            <a:r>
              <a:rPr lang="en-US" dirty="0" err="1">
                <a:solidFill>
                  <a:schemeClr val="accent2"/>
                </a:solidFill>
              </a:rPr>
              <a:t>association_rules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>
                <a:solidFill>
                  <a:schemeClr val="accent2"/>
                </a:solidFill>
              </a:rPr>
              <a:t>import </a:t>
            </a:r>
            <a:r>
              <a:rPr lang="en-US" dirty="0" err="1">
                <a:solidFill>
                  <a:schemeClr val="accent2"/>
                </a:solidFill>
              </a:rPr>
              <a:t>matplotlib.pyplot</a:t>
            </a:r>
            <a:r>
              <a:rPr lang="en-US" dirty="0">
                <a:solidFill>
                  <a:schemeClr val="accent2"/>
                </a:solidFill>
              </a:rPr>
              <a:t> as </a:t>
            </a:r>
            <a:r>
              <a:rPr lang="en-US" dirty="0" err="1">
                <a:solidFill>
                  <a:schemeClr val="accent2"/>
                </a:solidFill>
              </a:rPr>
              <a:t>plt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629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1AF9F1EF-7AC4-4222-A64D-72BD51CD6FEA}"/>
              </a:ext>
            </a:extLst>
          </p:cNvPr>
          <p:cNvSpPr/>
          <p:nvPr/>
        </p:nvSpPr>
        <p:spPr>
          <a:xfrm>
            <a:off x="1365848" y="690439"/>
            <a:ext cx="75624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>
                <a:solidFill>
                  <a:srgbClr val="000000"/>
                </a:solidFill>
                <a:latin typeface="Helvetica Neue"/>
              </a:rPr>
              <a:t>준비된 데이터 파일을 연다</a:t>
            </a:r>
            <a:r>
              <a:rPr lang="en-US" altLang="ko-KR" dirty="0">
                <a:solidFill>
                  <a:srgbClr val="000000"/>
                </a:solidFill>
                <a:latin typeface="Helvetica Neue"/>
              </a:rPr>
              <a:t>. </a:t>
            </a:r>
            <a:r>
              <a:rPr lang="ko-KR" altLang="en-US" dirty="0">
                <a:solidFill>
                  <a:srgbClr val="000000"/>
                </a:solidFill>
                <a:latin typeface="Helvetica Neue"/>
              </a:rPr>
              <a:t>경로에 주의한다</a:t>
            </a:r>
            <a:r>
              <a:rPr lang="en-US" altLang="ko-KR" dirty="0">
                <a:solidFill>
                  <a:srgbClr val="000000"/>
                </a:solidFill>
                <a:latin typeface="Helvetica Neue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>
                <a:solidFill>
                  <a:srgbClr val="000000"/>
                </a:solidFill>
                <a:latin typeface="Helvetica Neue"/>
              </a:rPr>
              <a:t>만약 스크립트와 같은 폴더에 있으면 </a:t>
            </a:r>
            <a:r>
              <a:rPr lang="en-US" altLang="ko-KR" dirty="0">
                <a:solidFill>
                  <a:srgbClr val="000000"/>
                </a:solidFill>
                <a:latin typeface="Helvetica Neue"/>
              </a:rPr>
              <a:t>'./</a:t>
            </a:r>
            <a:r>
              <a:rPr lang="ko-KR" altLang="en-US" dirty="0">
                <a:solidFill>
                  <a:srgbClr val="000000"/>
                </a:solidFill>
                <a:latin typeface="Helvetica Neue"/>
              </a:rPr>
              <a:t>데이터명</a:t>
            </a:r>
            <a:r>
              <a:rPr lang="en-US" altLang="ko-KR" dirty="0">
                <a:solidFill>
                  <a:srgbClr val="000000"/>
                </a:solidFill>
                <a:latin typeface="Helvetica Neue"/>
              </a:rPr>
              <a:t>'</a:t>
            </a:r>
            <a:r>
              <a:rPr lang="ko-KR" altLang="en-US" dirty="0">
                <a:solidFill>
                  <a:srgbClr val="000000"/>
                </a:solidFill>
                <a:latin typeface="Helvetica Neue"/>
              </a:rPr>
              <a:t>으로 적어준다</a:t>
            </a:r>
            <a:r>
              <a:rPr lang="en-US" altLang="ko-KR" dirty="0">
                <a:solidFill>
                  <a:srgbClr val="000000"/>
                </a:solidFill>
                <a:latin typeface="Helvetica Neue"/>
              </a:rPr>
              <a:t>.</a:t>
            </a:r>
            <a:endParaRPr lang="en-US" dirty="0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E120727B-A7E4-470E-B6E0-B0312F1CB2E7}"/>
              </a:ext>
            </a:extLst>
          </p:cNvPr>
          <p:cNvSpPr/>
          <p:nvPr/>
        </p:nvSpPr>
        <p:spPr>
          <a:xfrm>
            <a:off x="1365847" y="1552603"/>
            <a:ext cx="79248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df = </a:t>
            </a:r>
            <a:r>
              <a:rPr lang="en-US" dirty="0" err="1">
                <a:solidFill>
                  <a:schemeClr val="accent2"/>
                </a:solidFill>
              </a:rPr>
              <a:t>pd.read_csv</a:t>
            </a:r>
            <a:r>
              <a:rPr lang="en-US" dirty="0">
                <a:solidFill>
                  <a:schemeClr val="accent2"/>
                </a:solidFill>
              </a:rPr>
              <a:t>('C:/Users/ADMIN/Desktop/</a:t>
            </a:r>
            <a:r>
              <a:rPr lang="en-US" dirty="0" err="1">
                <a:solidFill>
                  <a:schemeClr val="accent2"/>
                </a:solidFill>
              </a:rPr>
              <a:t>파이썬</a:t>
            </a:r>
            <a:r>
              <a:rPr lang="en-US" dirty="0">
                <a:solidFill>
                  <a:schemeClr val="accent2"/>
                </a:solidFill>
              </a:rPr>
              <a:t>/retail_dataset.csv')</a:t>
            </a:r>
          </a:p>
          <a:p>
            <a:r>
              <a:rPr lang="en-US" dirty="0" err="1">
                <a:solidFill>
                  <a:schemeClr val="accent2"/>
                </a:solidFill>
              </a:rPr>
              <a:t>df.head</a:t>
            </a:r>
            <a:r>
              <a:rPr lang="en-US" dirty="0">
                <a:solidFill>
                  <a:schemeClr val="accent2"/>
                </a:solidFill>
              </a:rPr>
              <a:t>()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8585C94C-BBA7-42D8-AE3C-6F3BAC1CC033}"/>
              </a:ext>
            </a:extLst>
          </p:cNvPr>
          <p:cNvSpPr/>
          <p:nvPr/>
        </p:nvSpPr>
        <p:spPr>
          <a:xfrm>
            <a:off x="1365847" y="2605980"/>
            <a:ext cx="20826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rgbClr val="000000"/>
                </a:solidFill>
                <a:latin typeface="Helvetica Neue"/>
              </a:rPr>
              <a:t>1.2  </a:t>
            </a:r>
            <a:r>
              <a:rPr lang="ko-KR" altLang="en-US" b="1" dirty="0">
                <a:solidFill>
                  <a:srgbClr val="000000"/>
                </a:solidFill>
                <a:latin typeface="Helvetica Neue"/>
              </a:rPr>
              <a:t>데이터의 정리</a:t>
            </a:r>
            <a:endParaRPr lang="ko-KR" altLang="en-US" b="1" i="0" dirty="0">
              <a:solidFill>
                <a:srgbClr val="000000"/>
              </a:solidFill>
              <a:effectLst/>
              <a:latin typeface="Helvetica Neue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8BDFA932-8AF7-4286-AFD9-43A6DF383CA6}"/>
              </a:ext>
            </a:extLst>
          </p:cNvPr>
          <p:cNvSpPr/>
          <p:nvPr/>
        </p:nvSpPr>
        <p:spPr>
          <a:xfrm>
            <a:off x="1365846" y="4599553"/>
            <a:ext cx="591655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from </a:t>
            </a:r>
            <a:r>
              <a:rPr lang="en-US" dirty="0" err="1">
                <a:solidFill>
                  <a:schemeClr val="accent2"/>
                </a:solidFill>
              </a:rPr>
              <a:t>mlxtend.preprocessing</a:t>
            </a:r>
            <a:r>
              <a:rPr lang="en-US" dirty="0">
                <a:solidFill>
                  <a:schemeClr val="accent2"/>
                </a:solidFill>
              </a:rPr>
              <a:t> import </a:t>
            </a:r>
            <a:r>
              <a:rPr lang="en-US" dirty="0" err="1">
                <a:solidFill>
                  <a:schemeClr val="accent2"/>
                </a:solidFill>
              </a:rPr>
              <a:t>TransactionEncoder</a:t>
            </a:r>
            <a:r>
              <a:rPr lang="en-US" dirty="0">
                <a:solidFill>
                  <a:schemeClr val="accent2"/>
                </a:solidFill>
              </a:rPr>
              <a:t> as </a:t>
            </a:r>
            <a:r>
              <a:rPr lang="en-US" dirty="0" err="1">
                <a:solidFill>
                  <a:schemeClr val="accent2"/>
                </a:solidFill>
              </a:rPr>
              <a:t>te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 err="1">
                <a:solidFill>
                  <a:schemeClr val="accent2"/>
                </a:solidFill>
              </a:rPr>
              <a:t>te_ary</a:t>
            </a:r>
            <a:r>
              <a:rPr lang="en-US" dirty="0">
                <a:solidFill>
                  <a:schemeClr val="accent2"/>
                </a:solidFill>
              </a:rPr>
              <a:t>= </a:t>
            </a:r>
            <a:r>
              <a:rPr lang="en-US" dirty="0" err="1">
                <a:solidFill>
                  <a:schemeClr val="accent2"/>
                </a:solidFill>
              </a:rPr>
              <a:t>te.fit</a:t>
            </a:r>
            <a:r>
              <a:rPr lang="en-US" dirty="0">
                <a:solidFill>
                  <a:schemeClr val="accent2"/>
                </a:solidFill>
              </a:rPr>
              <a:t>(df).transform(df)</a:t>
            </a:r>
          </a:p>
          <a:p>
            <a:r>
              <a:rPr lang="en-US" dirty="0">
                <a:solidFill>
                  <a:schemeClr val="accent2"/>
                </a:solidFill>
              </a:rPr>
              <a:t>df= </a:t>
            </a:r>
            <a:r>
              <a:rPr lang="en-US" dirty="0" err="1">
                <a:solidFill>
                  <a:schemeClr val="accent2"/>
                </a:solidFill>
              </a:rPr>
              <a:t>pd.DataFrame</a:t>
            </a:r>
            <a:r>
              <a:rPr lang="en-US" dirty="0">
                <a:solidFill>
                  <a:schemeClr val="accent2"/>
                </a:solidFill>
              </a:rPr>
              <a:t>(</a:t>
            </a:r>
            <a:r>
              <a:rPr lang="en-US" dirty="0" err="1">
                <a:solidFill>
                  <a:schemeClr val="accent2"/>
                </a:solidFill>
              </a:rPr>
              <a:t>te_ary</a:t>
            </a:r>
            <a:r>
              <a:rPr lang="en-US" dirty="0">
                <a:solidFill>
                  <a:schemeClr val="accent2"/>
                </a:solidFill>
              </a:rPr>
              <a:t>, columns = </a:t>
            </a:r>
            <a:r>
              <a:rPr lang="en-US" dirty="0" err="1">
                <a:solidFill>
                  <a:schemeClr val="accent2"/>
                </a:solidFill>
              </a:rPr>
              <a:t>te.columns</a:t>
            </a:r>
            <a:r>
              <a:rPr lang="en-US" dirty="0">
                <a:solidFill>
                  <a:schemeClr val="accent2"/>
                </a:solidFill>
              </a:rPr>
              <a:t>_)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22AC7C-75EA-440F-B4A9-622D61CE876A}"/>
              </a:ext>
            </a:extLst>
          </p:cNvPr>
          <p:cNvSpPr txBox="1"/>
          <p:nvPr/>
        </p:nvSpPr>
        <p:spPr>
          <a:xfrm>
            <a:off x="1365847" y="3086105"/>
            <a:ext cx="80616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ko-KR" altLang="en-US" sz="1600" b="0" i="0" dirty="0">
                <a:effectLst/>
                <a:latin typeface="system-ui"/>
              </a:rPr>
              <a:t>  우선 </a:t>
            </a:r>
            <a:r>
              <a:rPr lang="en-US" altLang="ko-KR" sz="1600" b="0" i="0" dirty="0">
                <a:effectLst/>
                <a:latin typeface="system-ui"/>
              </a:rPr>
              <a:t>csv </a:t>
            </a:r>
            <a:r>
              <a:rPr lang="ko-KR" altLang="en-US" sz="1600" b="0" i="0" dirty="0">
                <a:effectLst/>
                <a:latin typeface="system-ui"/>
              </a:rPr>
              <a:t>파일을 </a:t>
            </a:r>
            <a:r>
              <a:rPr lang="en-US" altLang="ko-KR" sz="1600" b="0" i="0" dirty="0">
                <a:effectLst/>
                <a:latin typeface="system-ui"/>
              </a:rPr>
              <a:t>list </a:t>
            </a:r>
            <a:r>
              <a:rPr lang="ko-KR" altLang="en-US" sz="1600" b="0" i="0" dirty="0">
                <a:effectLst/>
                <a:latin typeface="system-ui"/>
              </a:rPr>
              <a:t>형식으로 </a:t>
            </a:r>
            <a:r>
              <a:rPr lang="ko-KR" altLang="en-US" sz="1600" b="0" i="0" dirty="0" err="1">
                <a:effectLst/>
                <a:latin typeface="system-ui"/>
              </a:rPr>
              <a:t>바꾸어준다</a:t>
            </a:r>
            <a:r>
              <a:rPr lang="en-US" altLang="ko-KR" sz="1600" b="0" i="0" dirty="0">
                <a:effectLst/>
                <a:latin typeface="system-ui"/>
              </a:rPr>
              <a:t>, </a:t>
            </a:r>
            <a:r>
              <a:rPr lang="ko-KR" altLang="en-US" sz="1600" b="0" i="0" dirty="0">
                <a:effectLst/>
                <a:latin typeface="system-ui"/>
              </a:rPr>
              <a:t>그리고 </a:t>
            </a:r>
            <a:r>
              <a:rPr lang="ko-KR" altLang="en-US" sz="1600" b="0" i="0" dirty="0" err="1">
                <a:effectLst/>
                <a:latin typeface="system-ui"/>
              </a:rPr>
              <a:t>결측값을</a:t>
            </a:r>
            <a:r>
              <a:rPr lang="ko-KR" altLang="en-US" sz="1600" b="0" i="0" dirty="0">
                <a:effectLst/>
                <a:latin typeface="system-ui"/>
              </a:rPr>
              <a:t> </a:t>
            </a:r>
            <a:r>
              <a:rPr lang="en-US" altLang="ko-KR" sz="1600" b="0" i="0" dirty="0">
                <a:effectLst/>
                <a:latin typeface="system-ui"/>
              </a:rPr>
              <a:t>list</a:t>
            </a:r>
            <a:r>
              <a:rPr lang="ko-KR" altLang="en-US" sz="1600" b="0" i="0" dirty="0">
                <a:effectLst/>
                <a:latin typeface="system-ui"/>
              </a:rPr>
              <a:t>에서 제거한다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12AAD8-490F-47EF-815C-51C6CE2F09DF}"/>
              </a:ext>
            </a:extLst>
          </p:cNvPr>
          <p:cNvSpPr txBox="1"/>
          <p:nvPr/>
        </p:nvSpPr>
        <p:spPr>
          <a:xfrm>
            <a:off x="1365847" y="342900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 err="1">
                <a:solidFill>
                  <a:schemeClr val="accent2"/>
                </a:solidFill>
              </a:rPr>
              <a:t>df</a:t>
            </a:r>
            <a:r>
              <a:rPr lang="ko-KR" altLang="en-US" dirty="0">
                <a:solidFill>
                  <a:schemeClr val="accent2"/>
                </a:solidFill>
              </a:rPr>
              <a:t> = </a:t>
            </a:r>
            <a:r>
              <a:rPr lang="ko-KR" altLang="en-US" dirty="0" err="1">
                <a:solidFill>
                  <a:schemeClr val="accent2"/>
                </a:solidFill>
              </a:rPr>
              <a:t>df.values.tolist</a:t>
            </a:r>
            <a:r>
              <a:rPr lang="ko-KR" altLang="en-US" dirty="0">
                <a:solidFill>
                  <a:schemeClr val="accent2"/>
                </a:solidFill>
              </a:rPr>
              <a:t>()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EC36F6-3054-4C60-A3CF-84730EAF2275}"/>
              </a:ext>
            </a:extLst>
          </p:cNvPr>
          <p:cNvSpPr txBox="1"/>
          <p:nvPr/>
        </p:nvSpPr>
        <p:spPr>
          <a:xfrm>
            <a:off x="1365847" y="375576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 err="1">
                <a:solidFill>
                  <a:schemeClr val="accent2"/>
                </a:solidFill>
              </a:rPr>
              <a:t>df</a:t>
            </a:r>
            <a:r>
              <a:rPr lang="ko-KR" altLang="en-US" dirty="0">
                <a:solidFill>
                  <a:schemeClr val="accent2"/>
                </a:solidFill>
              </a:rPr>
              <a:t> = [[</a:t>
            </a:r>
            <a:r>
              <a:rPr lang="ko-KR" altLang="en-US" dirty="0" err="1">
                <a:solidFill>
                  <a:schemeClr val="accent2"/>
                </a:solidFill>
              </a:rPr>
              <a:t>y</a:t>
            </a:r>
            <a:r>
              <a:rPr lang="ko-KR" altLang="en-US" dirty="0">
                <a:solidFill>
                  <a:schemeClr val="accent2"/>
                </a:solidFill>
              </a:rPr>
              <a:t> </a:t>
            </a:r>
            <a:r>
              <a:rPr lang="ko-KR" altLang="en-US" dirty="0" err="1">
                <a:solidFill>
                  <a:schemeClr val="accent2"/>
                </a:solidFill>
              </a:rPr>
              <a:t>for</a:t>
            </a:r>
            <a:r>
              <a:rPr lang="ko-KR" altLang="en-US" dirty="0">
                <a:solidFill>
                  <a:schemeClr val="accent2"/>
                </a:solidFill>
              </a:rPr>
              <a:t> </a:t>
            </a:r>
            <a:r>
              <a:rPr lang="ko-KR" altLang="en-US" dirty="0" err="1">
                <a:solidFill>
                  <a:schemeClr val="accent2"/>
                </a:solidFill>
              </a:rPr>
              <a:t>y</a:t>
            </a:r>
            <a:r>
              <a:rPr lang="ko-KR" altLang="en-US" dirty="0">
                <a:solidFill>
                  <a:schemeClr val="accent2"/>
                </a:solidFill>
              </a:rPr>
              <a:t> </a:t>
            </a:r>
            <a:r>
              <a:rPr lang="ko-KR" altLang="en-US" dirty="0" err="1">
                <a:solidFill>
                  <a:schemeClr val="accent2"/>
                </a:solidFill>
              </a:rPr>
              <a:t>in</a:t>
            </a:r>
            <a:r>
              <a:rPr lang="ko-KR" altLang="en-US" dirty="0">
                <a:solidFill>
                  <a:schemeClr val="accent2"/>
                </a:solidFill>
              </a:rPr>
              <a:t> </a:t>
            </a:r>
            <a:r>
              <a:rPr lang="ko-KR" altLang="en-US" dirty="0" err="1">
                <a:solidFill>
                  <a:schemeClr val="accent2"/>
                </a:solidFill>
              </a:rPr>
              <a:t>x</a:t>
            </a:r>
            <a:r>
              <a:rPr lang="ko-KR" altLang="en-US" dirty="0">
                <a:solidFill>
                  <a:schemeClr val="accent2"/>
                </a:solidFill>
              </a:rPr>
              <a:t> </a:t>
            </a:r>
            <a:r>
              <a:rPr lang="ko-KR" altLang="en-US" dirty="0" err="1">
                <a:solidFill>
                  <a:schemeClr val="accent2"/>
                </a:solidFill>
              </a:rPr>
              <a:t>if</a:t>
            </a:r>
            <a:r>
              <a:rPr lang="ko-KR" altLang="en-US" dirty="0">
                <a:solidFill>
                  <a:schemeClr val="accent2"/>
                </a:solidFill>
              </a:rPr>
              <a:t> </a:t>
            </a:r>
            <a:r>
              <a:rPr lang="ko-KR" altLang="en-US" dirty="0" err="1">
                <a:solidFill>
                  <a:schemeClr val="accent2"/>
                </a:solidFill>
              </a:rPr>
              <a:t>pd.notna</a:t>
            </a:r>
            <a:r>
              <a:rPr lang="ko-KR" altLang="en-US" dirty="0">
                <a:solidFill>
                  <a:schemeClr val="accent2"/>
                </a:solidFill>
              </a:rPr>
              <a:t>(</a:t>
            </a:r>
            <a:r>
              <a:rPr lang="ko-KR" altLang="en-US" dirty="0" err="1">
                <a:solidFill>
                  <a:schemeClr val="accent2"/>
                </a:solidFill>
              </a:rPr>
              <a:t>y</a:t>
            </a:r>
            <a:r>
              <a:rPr lang="ko-KR" altLang="en-US" dirty="0">
                <a:solidFill>
                  <a:schemeClr val="accent2"/>
                </a:solidFill>
              </a:rPr>
              <a:t>) ] </a:t>
            </a:r>
            <a:r>
              <a:rPr lang="ko-KR" altLang="en-US" dirty="0" err="1">
                <a:solidFill>
                  <a:schemeClr val="accent2"/>
                </a:solidFill>
              </a:rPr>
              <a:t>for</a:t>
            </a:r>
            <a:r>
              <a:rPr lang="ko-KR" altLang="en-US" dirty="0">
                <a:solidFill>
                  <a:schemeClr val="accent2"/>
                </a:solidFill>
              </a:rPr>
              <a:t> </a:t>
            </a:r>
            <a:r>
              <a:rPr lang="ko-KR" altLang="en-US" dirty="0" err="1">
                <a:solidFill>
                  <a:schemeClr val="accent2"/>
                </a:solidFill>
              </a:rPr>
              <a:t>x</a:t>
            </a:r>
            <a:r>
              <a:rPr lang="ko-KR" altLang="en-US" dirty="0">
                <a:solidFill>
                  <a:schemeClr val="accent2"/>
                </a:solidFill>
              </a:rPr>
              <a:t> </a:t>
            </a:r>
            <a:r>
              <a:rPr lang="ko-KR" altLang="en-US" dirty="0" err="1">
                <a:solidFill>
                  <a:schemeClr val="accent2"/>
                </a:solidFill>
              </a:rPr>
              <a:t>in</a:t>
            </a:r>
            <a:r>
              <a:rPr lang="ko-KR" altLang="en-US" dirty="0">
                <a:solidFill>
                  <a:schemeClr val="accent2"/>
                </a:solidFill>
              </a:rPr>
              <a:t> </a:t>
            </a:r>
            <a:r>
              <a:rPr lang="ko-KR" altLang="en-US" dirty="0" err="1">
                <a:solidFill>
                  <a:schemeClr val="accent2"/>
                </a:solidFill>
              </a:rPr>
              <a:t>df</a:t>
            </a:r>
            <a:r>
              <a:rPr lang="ko-KR" altLang="en-US" dirty="0">
                <a:solidFill>
                  <a:schemeClr val="accent2"/>
                </a:solidFill>
              </a:rPr>
              <a:t>]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997EB7F-8B01-44FD-B3CF-77B0213049EA}"/>
              </a:ext>
            </a:extLst>
          </p:cNvPr>
          <p:cNvSpPr txBox="1"/>
          <p:nvPr/>
        </p:nvSpPr>
        <p:spPr>
          <a:xfrm>
            <a:off x="1365846" y="4150493"/>
            <a:ext cx="999883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altLang="ko-KR" sz="1600" b="0" i="0" dirty="0">
                <a:effectLst/>
                <a:latin typeface="system-ui"/>
              </a:rPr>
              <a:t>list </a:t>
            </a:r>
            <a:r>
              <a:rPr lang="ko-KR" altLang="en-US" sz="1600" b="0" i="0" dirty="0">
                <a:effectLst/>
                <a:latin typeface="system-ui"/>
              </a:rPr>
              <a:t>파일을 </a:t>
            </a:r>
            <a:r>
              <a:rPr lang="en-US" altLang="ko-KR" sz="1600" b="0" i="0" dirty="0" err="1">
                <a:effectLst/>
                <a:latin typeface="system-ui"/>
              </a:rPr>
              <a:t>apriori</a:t>
            </a:r>
            <a:r>
              <a:rPr lang="en-US" altLang="ko-KR" sz="1600" b="0" i="0" dirty="0">
                <a:effectLst/>
                <a:latin typeface="system-ui"/>
              </a:rPr>
              <a:t> </a:t>
            </a:r>
            <a:r>
              <a:rPr lang="ko-KR" altLang="en-US" sz="1600" b="0" i="0" dirty="0">
                <a:effectLst/>
                <a:latin typeface="system-ui"/>
              </a:rPr>
              <a:t>연산을 수행하기 위해 </a:t>
            </a:r>
            <a:r>
              <a:rPr lang="en-US" altLang="ko-KR" sz="1600" b="0" i="0" dirty="0" err="1">
                <a:effectLst/>
                <a:latin typeface="system-ui"/>
              </a:rPr>
              <a:t>TransactionEncoder</a:t>
            </a:r>
            <a:r>
              <a:rPr lang="ko-KR" altLang="en-US" sz="1600" b="0" i="0" dirty="0">
                <a:effectLst/>
                <a:latin typeface="system-ui"/>
              </a:rPr>
              <a:t>를 이용해 </a:t>
            </a:r>
            <a:r>
              <a:rPr lang="en-US" altLang="ko-KR" sz="1600" b="0" i="0" dirty="0">
                <a:effectLst/>
                <a:latin typeface="system-ui"/>
              </a:rPr>
              <a:t>true or false</a:t>
            </a:r>
            <a:r>
              <a:rPr lang="ko-KR" altLang="en-US" sz="1600" b="0" i="0" dirty="0">
                <a:effectLst/>
                <a:latin typeface="system-ui"/>
              </a:rPr>
              <a:t>파일로 바꾼다</a:t>
            </a:r>
          </a:p>
        </p:txBody>
      </p:sp>
    </p:spTree>
    <p:extLst>
      <p:ext uri="{BB962C8B-B14F-4D97-AF65-F5344CB8AC3E}">
        <p14:creationId xmlns:p14="http://schemas.microsoft.com/office/powerpoint/2010/main" val="40100613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406CC81-38B4-4DDC-8FF3-37DED6392BFA}"/>
              </a:ext>
            </a:extLst>
          </p:cNvPr>
          <p:cNvSpPr txBox="1"/>
          <p:nvPr/>
        </p:nvSpPr>
        <p:spPr>
          <a:xfrm>
            <a:off x="1878563" y="836941"/>
            <a:ext cx="7620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altLang="ko-KR" sz="1600" b="0" i="0" dirty="0">
                <a:effectLst/>
                <a:latin typeface="system-ui"/>
              </a:rPr>
              <a:t> </a:t>
            </a:r>
            <a:r>
              <a:rPr lang="en-US" altLang="ko-KR" sz="1600" b="0" i="0" dirty="0" err="1">
                <a:effectLst/>
                <a:latin typeface="system-ui"/>
              </a:rPr>
              <a:t>apriori</a:t>
            </a:r>
            <a:r>
              <a:rPr lang="en-US" altLang="ko-KR" sz="1600" b="0" i="0" dirty="0">
                <a:effectLst/>
                <a:latin typeface="system-ui"/>
              </a:rPr>
              <a:t> </a:t>
            </a:r>
            <a:r>
              <a:rPr lang="ko-KR" altLang="en-US" sz="1600" b="0" i="0" dirty="0">
                <a:effectLst/>
                <a:latin typeface="system-ui"/>
              </a:rPr>
              <a:t>모듈을 통해 데이터파일을 분석 </a:t>
            </a:r>
            <a:r>
              <a:rPr lang="en-US" altLang="ko-KR" sz="1600" b="0" i="0" dirty="0">
                <a:effectLst/>
                <a:latin typeface="system-ui"/>
              </a:rPr>
              <a:t>(</a:t>
            </a:r>
            <a:r>
              <a:rPr lang="ko-KR" altLang="en-US" sz="1600" b="0" i="0" dirty="0">
                <a:effectLst/>
                <a:latin typeface="system-ui"/>
              </a:rPr>
              <a:t>각 조합의 </a:t>
            </a:r>
            <a:r>
              <a:rPr lang="en-US" altLang="ko-KR" sz="1600" b="0" i="0" dirty="0">
                <a:effectLst/>
                <a:latin typeface="system-ui"/>
              </a:rPr>
              <a:t>support</a:t>
            </a:r>
            <a:r>
              <a:rPr lang="ko-KR" altLang="en-US" sz="1600" b="0" i="0" dirty="0">
                <a:effectLst/>
                <a:latin typeface="system-ui"/>
              </a:rPr>
              <a:t>를 정리</a:t>
            </a:r>
            <a:r>
              <a:rPr lang="en-US" altLang="ko-KR" sz="1600" b="0" i="0" dirty="0">
                <a:effectLst/>
                <a:latin typeface="system-ui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9C481D-9AFC-4144-8F7B-A1E491CF1559}"/>
              </a:ext>
            </a:extLst>
          </p:cNvPr>
          <p:cNvSpPr txBox="1"/>
          <p:nvPr/>
        </p:nvSpPr>
        <p:spPr>
          <a:xfrm>
            <a:off x="1635967" y="353399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ko-KR" sz="2000" b="1" i="0" dirty="0">
                <a:effectLst/>
                <a:latin typeface="system-ui"/>
              </a:rPr>
              <a:t>1.3. </a:t>
            </a:r>
            <a:r>
              <a:rPr lang="en-US" altLang="ko-KR" sz="2000" b="1" i="0" dirty="0" err="1">
                <a:effectLst/>
                <a:latin typeface="system-ui"/>
              </a:rPr>
              <a:t>apriori</a:t>
            </a:r>
            <a:r>
              <a:rPr lang="en-US" altLang="ko-KR" sz="2000" b="1" i="0" dirty="0">
                <a:effectLst/>
                <a:latin typeface="system-ui"/>
              </a:rPr>
              <a:t> </a:t>
            </a:r>
            <a:r>
              <a:rPr lang="ko-KR" altLang="en-US" sz="2000" b="1" i="0" dirty="0">
                <a:effectLst/>
                <a:latin typeface="system-ui"/>
              </a:rPr>
              <a:t>분석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C0A604-1D7E-43F3-9FD8-971983E75230}"/>
              </a:ext>
            </a:extLst>
          </p:cNvPr>
          <p:cNvSpPr txBox="1"/>
          <p:nvPr/>
        </p:nvSpPr>
        <p:spPr>
          <a:xfrm>
            <a:off x="1878563" y="125892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 err="1">
                <a:solidFill>
                  <a:schemeClr val="accent2"/>
                </a:solidFill>
              </a:rPr>
              <a:t>freq_items</a:t>
            </a:r>
            <a:r>
              <a:rPr lang="ko-KR" altLang="en-US" dirty="0">
                <a:solidFill>
                  <a:schemeClr val="accent2"/>
                </a:solidFill>
              </a:rPr>
              <a:t> = </a:t>
            </a:r>
            <a:r>
              <a:rPr lang="ko-KR" altLang="en-US" dirty="0" err="1">
                <a:solidFill>
                  <a:schemeClr val="accent2"/>
                </a:solidFill>
              </a:rPr>
              <a:t>apriori</a:t>
            </a:r>
            <a:r>
              <a:rPr lang="ko-KR" altLang="en-US" dirty="0">
                <a:solidFill>
                  <a:schemeClr val="accent2"/>
                </a:solidFill>
              </a:rPr>
              <a:t>(</a:t>
            </a:r>
            <a:r>
              <a:rPr lang="ko-KR" altLang="en-US" dirty="0" err="1">
                <a:solidFill>
                  <a:schemeClr val="accent2"/>
                </a:solidFill>
              </a:rPr>
              <a:t>df</a:t>
            </a:r>
            <a:r>
              <a:rPr lang="ko-KR" altLang="en-US" dirty="0">
                <a:solidFill>
                  <a:schemeClr val="accent2"/>
                </a:solidFill>
              </a:rPr>
              <a:t>, </a:t>
            </a:r>
            <a:r>
              <a:rPr lang="ko-KR" altLang="en-US" dirty="0" err="1">
                <a:solidFill>
                  <a:schemeClr val="accent2"/>
                </a:solidFill>
              </a:rPr>
              <a:t>min_support</a:t>
            </a:r>
            <a:r>
              <a:rPr lang="ko-KR" altLang="en-US" dirty="0">
                <a:solidFill>
                  <a:schemeClr val="accent2"/>
                </a:solidFill>
              </a:rPr>
              <a:t>=0.1, </a:t>
            </a:r>
            <a:r>
              <a:rPr lang="ko-KR" altLang="en-US" dirty="0" err="1">
                <a:solidFill>
                  <a:schemeClr val="accent2"/>
                </a:solidFill>
              </a:rPr>
              <a:t>use_colnames</a:t>
            </a:r>
            <a:r>
              <a:rPr lang="ko-KR" altLang="en-US" dirty="0">
                <a:solidFill>
                  <a:schemeClr val="accent2"/>
                </a:solidFill>
              </a:rPr>
              <a:t>=</a:t>
            </a:r>
            <a:r>
              <a:rPr lang="ko-KR" altLang="en-US" dirty="0" err="1">
                <a:solidFill>
                  <a:schemeClr val="accent2"/>
                </a:solidFill>
              </a:rPr>
              <a:t>True</a:t>
            </a:r>
            <a:r>
              <a:rPr lang="ko-KR" altLang="en-US" dirty="0">
                <a:solidFill>
                  <a:schemeClr val="accent2"/>
                </a:solidFill>
              </a:rPr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41E0B9-7F65-4819-B134-F7246D0C58C7}"/>
              </a:ext>
            </a:extLst>
          </p:cNvPr>
          <p:cNvSpPr txBox="1"/>
          <p:nvPr/>
        </p:nvSpPr>
        <p:spPr>
          <a:xfrm>
            <a:off x="1878563" y="1790313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600" dirty="0" err="1"/>
              <a:t>freq_items를</a:t>
            </a:r>
            <a:r>
              <a:rPr lang="ko-KR" altLang="en-US" sz="1600" dirty="0"/>
              <a:t> </a:t>
            </a:r>
            <a:r>
              <a:rPr lang="ko-KR" altLang="en-US" sz="1600" dirty="0" err="1"/>
              <a:t>support</a:t>
            </a:r>
            <a:r>
              <a:rPr lang="ko-KR" altLang="en-US" sz="1600" dirty="0"/>
              <a:t> 값에 의해 정렬하여 표시한다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6255099-D3F3-4D94-AEEE-C6E38DAB4733}"/>
              </a:ext>
            </a:extLst>
          </p:cNvPr>
          <p:cNvSpPr txBox="1"/>
          <p:nvPr/>
        </p:nvSpPr>
        <p:spPr>
          <a:xfrm>
            <a:off x="1878562" y="2191339"/>
            <a:ext cx="803054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 err="1">
                <a:solidFill>
                  <a:schemeClr val="accent2"/>
                </a:solidFill>
              </a:rPr>
              <a:t>display</a:t>
            </a:r>
            <a:r>
              <a:rPr lang="ko-KR" altLang="en-US" dirty="0">
                <a:solidFill>
                  <a:schemeClr val="accent2"/>
                </a:solidFill>
              </a:rPr>
              <a:t>(</a:t>
            </a:r>
            <a:r>
              <a:rPr lang="ko-KR" altLang="en-US" dirty="0" err="1">
                <a:solidFill>
                  <a:schemeClr val="accent2"/>
                </a:solidFill>
              </a:rPr>
              <a:t>freq_items.sort_values</a:t>
            </a:r>
            <a:r>
              <a:rPr lang="ko-KR" altLang="en-US" dirty="0">
                <a:solidFill>
                  <a:schemeClr val="accent2"/>
                </a:solidFill>
              </a:rPr>
              <a:t>(</a:t>
            </a:r>
            <a:r>
              <a:rPr lang="ko-KR" altLang="en-US" dirty="0" err="1">
                <a:solidFill>
                  <a:schemeClr val="accent2"/>
                </a:solidFill>
              </a:rPr>
              <a:t>by</a:t>
            </a:r>
            <a:r>
              <a:rPr lang="ko-KR" altLang="en-US" dirty="0">
                <a:solidFill>
                  <a:schemeClr val="accent2"/>
                </a:solidFill>
              </a:rPr>
              <a:t> = '</a:t>
            </a:r>
            <a:r>
              <a:rPr lang="ko-KR" altLang="en-US" dirty="0" err="1">
                <a:solidFill>
                  <a:schemeClr val="accent2"/>
                </a:solidFill>
              </a:rPr>
              <a:t>support</a:t>
            </a:r>
            <a:r>
              <a:rPr lang="ko-KR" altLang="en-US" dirty="0">
                <a:solidFill>
                  <a:schemeClr val="accent2"/>
                </a:solidFill>
              </a:rPr>
              <a:t>', </a:t>
            </a:r>
            <a:r>
              <a:rPr lang="ko-KR" altLang="en-US" dirty="0" err="1">
                <a:solidFill>
                  <a:schemeClr val="accent2"/>
                </a:solidFill>
              </a:rPr>
              <a:t>ascending</a:t>
            </a:r>
            <a:r>
              <a:rPr lang="ko-KR" altLang="en-US" dirty="0">
                <a:solidFill>
                  <a:schemeClr val="accent2"/>
                </a:solidFill>
              </a:rPr>
              <a:t>=</a:t>
            </a:r>
            <a:r>
              <a:rPr lang="ko-KR" altLang="en-US" dirty="0" err="1">
                <a:solidFill>
                  <a:schemeClr val="accent2"/>
                </a:solidFill>
              </a:rPr>
              <a:t>False</a:t>
            </a:r>
            <a:r>
              <a:rPr lang="ko-KR" altLang="en-US" dirty="0">
                <a:solidFill>
                  <a:schemeClr val="accent2"/>
                </a:solidFill>
              </a:rPr>
              <a:t>).</a:t>
            </a:r>
            <a:r>
              <a:rPr lang="ko-KR" altLang="en-US" dirty="0" err="1">
                <a:solidFill>
                  <a:schemeClr val="accent2"/>
                </a:solidFill>
              </a:rPr>
              <a:t>head</a:t>
            </a:r>
            <a:r>
              <a:rPr lang="ko-KR" altLang="en-US" dirty="0">
                <a:solidFill>
                  <a:schemeClr val="accent2"/>
                </a:solidFill>
              </a:rPr>
              <a:t>(10))</a:t>
            </a:r>
            <a:endParaRPr lang="en-US" altLang="ko-KR" dirty="0">
              <a:solidFill>
                <a:schemeClr val="accent2"/>
              </a:solidFill>
            </a:endParaRPr>
          </a:p>
          <a:p>
            <a:r>
              <a:rPr lang="ko-KR" altLang="en-US" dirty="0" err="1">
                <a:solidFill>
                  <a:schemeClr val="accent2"/>
                </a:solidFill>
              </a:rPr>
              <a:t>display</a:t>
            </a:r>
            <a:r>
              <a:rPr lang="ko-KR" altLang="en-US" dirty="0">
                <a:solidFill>
                  <a:schemeClr val="accent2"/>
                </a:solidFill>
              </a:rPr>
              <a:t>(</a:t>
            </a:r>
            <a:r>
              <a:rPr lang="ko-KR" altLang="en-US" dirty="0" err="1">
                <a:solidFill>
                  <a:schemeClr val="accent2"/>
                </a:solidFill>
              </a:rPr>
              <a:t>freq_items.sort_values</a:t>
            </a:r>
            <a:r>
              <a:rPr lang="ko-KR" altLang="en-US" dirty="0">
                <a:solidFill>
                  <a:schemeClr val="accent2"/>
                </a:solidFill>
              </a:rPr>
              <a:t>(</a:t>
            </a:r>
            <a:r>
              <a:rPr lang="ko-KR" altLang="en-US" dirty="0" err="1">
                <a:solidFill>
                  <a:schemeClr val="accent2"/>
                </a:solidFill>
              </a:rPr>
              <a:t>by</a:t>
            </a:r>
            <a:r>
              <a:rPr lang="ko-KR" altLang="en-US" dirty="0">
                <a:solidFill>
                  <a:schemeClr val="accent2"/>
                </a:solidFill>
              </a:rPr>
              <a:t> = '</a:t>
            </a:r>
            <a:r>
              <a:rPr lang="ko-KR" altLang="en-US" dirty="0" err="1">
                <a:solidFill>
                  <a:schemeClr val="accent2"/>
                </a:solidFill>
              </a:rPr>
              <a:t>support</a:t>
            </a:r>
            <a:r>
              <a:rPr lang="ko-KR" altLang="en-US" dirty="0">
                <a:solidFill>
                  <a:schemeClr val="accent2"/>
                </a:solidFill>
              </a:rPr>
              <a:t>', </a:t>
            </a:r>
            <a:r>
              <a:rPr lang="ko-KR" altLang="en-US" dirty="0" err="1">
                <a:solidFill>
                  <a:schemeClr val="accent2"/>
                </a:solidFill>
              </a:rPr>
              <a:t>ascending</a:t>
            </a:r>
            <a:r>
              <a:rPr lang="ko-KR" altLang="en-US" dirty="0">
                <a:solidFill>
                  <a:schemeClr val="accent2"/>
                </a:solidFill>
              </a:rPr>
              <a:t>=</a:t>
            </a:r>
            <a:r>
              <a:rPr lang="ko-KR" altLang="en-US" dirty="0" err="1">
                <a:solidFill>
                  <a:schemeClr val="accent2"/>
                </a:solidFill>
              </a:rPr>
              <a:t>False</a:t>
            </a:r>
            <a:r>
              <a:rPr lang="ko-KR" altLang="en-US" dirty="0">
                <a:solidFill>
                  <a:schemeClr val="accent2"/>
                </a:solidFill>
              </a:rPr>
              <a:t>).</a:t>
            </a:r>
            <a:r>
              <a:rPr lang="ko-KR" altLang="en-US" dirty="0" err="1">
                <a:solidFill>
                  <a:schemeClr val="accent2"/>
                </a:solidFill>
              </a:rPr>
              <a:t>tail</a:t>
            </a:r>
            <a:r>
              <a:rPr lang="ko-KR" altLang="en-US" dirty="0">
                <a:solidFill>
                  <a:schemeClr val="accent2"/>
                </a:solidFill>
              </a:rPr>
              <a:t>(3))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EE8FC4-F434-4210-B5D7-156EF94E3B48}"/>
              </a:ext>
            </a:extLst>
          </p:cNvPr>
          <p:cNvSpPr txBox="1"/>
          <p:nvPr/>
        </p:nvSpPr>
        <p:spPr>
          <a:xfrm>
            <a:off x="1635967" y="3244334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ko-KR" sz="2000" b="1" i="0" dirty="0">
                <a:effectLst/>
                <a:latin typeface="system-ui"/>
              </a:rPr>
              <a:t>1.4. Association rule </a:t>
            </a:r>
            <a:r>
              <a:rPr lang="ko-KR" altLang="en-US" sz="2000" b="1" i="0" dirty="0">
                <a:effectLst/>
                <a:latin typeface="system-ui"/>
              </a:rPr>
              <a:t>분석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A67A9C7-D754-4DC9-8252-7B4262CB0ABC}"/>
              </a:ext>
            </a:extLst>
          </p:cNvPr>
          <p:cNvSpPr txBox="1"/>
          <p:nvPr/>
        </p:nvSpPr>
        <p:spPr>
          <a:xfrm>
            <a:off x="1878562" y="3727942"/>
            <a:ext cx="717213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altLang="ko-KR" sz="1600" b="0" i="0" dirty="0" err="1">
                <a:effectLst/>
                <a:latin typeface="system-ui"/>
              </a:rPr>
              <a:t>association_rule</a:t>
            </a:r>
            <a:r>
              <a:rPr lang="en-US" altLang="ko-KR" sz="1600" b="0" i="0" dirty="0">
                <a:effectLst/>
                <a:latin typeface="system-ui"/>
              </a:rPr>
              <a:t> </a:t>
            </a:r>
            <a:r>
              <a:rPr lang="ko-KR" altLang="en-US" sz="1600" b="0" i="0" dirty="0">
                <a:effectLst/>
                <a:latin typeface="system-ui"/>
              </a:rPr>
              <a:t>모듈을 이용해서 </a:t>
            </a:r>
            <a:r>
              <a:rPr lang="en-US" altLang="ko-KR" sz="1600" b="0" i="0" dirty="0">
                <a:effectLst/>
                <a:latin typeface="system-ui"/>
              </a:rPr>
              <a:t>lift, confidence </a:t>
            </a:r>
            <a:r>
              <a:rPr lang="ko-KR" altLang="en-US" sz="1600" b="0" i="0" dirty="0">
                <a:effectLst/>
                <a:latin typeface="system-ui"/>
              </a:rPr>
              <a:t>등을 구한다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C3E9C3C-FEE8-48EC-9A64-7D9C80D45F15}"/>
              </a:ext>
            </a:extLst>
          </p:cNvPr>
          <p:cNvSpPr txBox="1"/>
          <p:nvPr/>
        </p:nvSpPr>
        <p:spPr>
          <a:xfrm>
            <a:off x="1878561" y="4119084"/>
            <a:ext cx="8627707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600" dirty="0" err="1">
                <a:solidFill>
                  <a:schemeClr val="accent2"/>
                </a:solidFill>
              </a:rPr>
              <a:t>rules</a:t>
            </a:r>
            <a:r>
              <a:rPr lang="ko-KR" altLang="en-US" sz="1600" dirty="0">
                <a:solidFill>
                  <a:schemeClr val="accent2"/>
                </a:solidFill>
              </a:rPr>
              <a:t> = </a:t>
            </a:r>
            <a:r>
              <a:rPr lang="ko-KR" altLang="en-US" sz="1600" dirty="0" err="1">
                <a:solidFill>
                  <a:schemeClr val="accent2"/>
                </a:solidFill>
              </a:rPr>
              <a:t>association_rules</a:t>
            </a:r>
            <a:r>
              <a:rPr lang="ko-KR" altLang="en-US" sz="1600" dirty="0">
                <a:solidFill>
                  <a:schemeClr val="accent2"/>
                </a:solidFill>
              </a:rPr>
              <a:t>(</a:t>
            </a:r>
            <a:r>
              <a:rPr lang="ko-KR" altLang="en-US" sz="1600" dirty="0" err="1">
                <a:solidFill>
                  <a:schemeClr val="accent2"/>
                </a:solidFill>
              </a:rPr>
              <a:t>freq_items</a:t>
            </a:r>
            <a:r>
              <a:rPr lang="ko-KR" altLang="en-US" sz="1600" dirty="0">
                <a:solidFill>
                  <a:schemeClr val="accent2"/>
                </a:solidFill>
              </a:rPr>
              <a:t>, </a:t>
            </a:r>
            <a:r>
              <a:rPr lang="ko-KR" altLang="en-US" sz="1600" dirty="0" err="1">
                <a:solidFill>
                  <a:schemeClr val="accent2"/>
                </a:solidFill>
              </a:rPr>
              <a:t>metric</a:t>
            </a:r>
            <a:r>
              <a:rPr lang="ko-KR" altLang="en-US" sz="1600" dirty="0">
                <a:solidFill>
                  <a:schemeClr val="accent2"/>
                </a:solidFill>
              </a:rPr>
              <a:t>="</a:t>
            </a:r>
            <a:r>
              <a:rPr lang="ko-KR" altLang="en-US" sz="1600" dirty="0" err="1">
                <a:solidFill>
                  <a:schemeClr val="accent2"/>
                </a:solidFill>
              </a:rPr>
              <a:t>confidence</a:t>
            </a:r>
            <a:r>
              <a:rPr lang="ko-KR" altLang="en-US" sz="1600" dirty="0">
                <a:solidFill>
                  <a:schemeClr val="accent2"/>
                </a:solidFill>
              </a:rPr>
              <a:t>", </a:t>
            </a:r>
            <a:r>
              <a:rPr lang="ko-KR" altLang="en-US" sz="1600" dirty="0" err="1">
                <a:solidFill>
                  <a:schemeClr val="accent2"/>
                </a:solidFill>
              </a:rPr>
              <a:t>min_threshold</a:t>
            </a:r>
            <a:r>
              <a:rPr lang="ko-KR" altLang="en-US" sz="1600" dirty="0">
                <a:solidFill>
                  <a:schemeClr val="accent2"/>
                </a:solidFill>
              </a:rPr>
              <a:t>=0.5).</a:t>
            </a:r>
            <a:r>
              <a:rPr lang="ko-KR" altLang="en-US" sz="1600" dirty="0" err="1">
                <a:solidFill>
                  <a:schemeClr val="accent2"/>
                </a:solidFill>
              </a:rPr>
              <a:t>sort_values</a:t>
            </a:r>
            <a:r>
              <a:rPr lang="ko-KR" altLang="en-US" sz="1600" dirty="0">
                <a:solidFill>
                  <a:schemeClr val="accent2"/>
                </a:solidFill>
              </a:rPr>
              <a:t>(</a:t>
            </a:r>
            <a:r>
              <a:rPr lang="ko-KR" altLang="en-US" sz="1600" dirty="0" err="1">
                <a:solidFill>
                  <a:schemeClr val="accent2"/>
                </a:solidFill>
              </a:rPr>
              <a:t>by</a:t>
            </a:r>
            <a:r>
              <a:rPr lang="ko-KR" altLang="en-US" sz="1600" dirty="0">
                <a:solidFill>
                  <a:schemeClr val="accent2"/>
                </a:solidFill>
              </a:rPr>
              <a:t> = ['</a:t>
            </a:r>
            <a:r>
              <a:rPr lang="ko-KR" altLang="en-US" sz="1600" dirty="0" err="1">
                <a:solidFill>
                  <a:schemeClr val="accent2"/>
                </a:solidFill>
              </a:rPr>
              <a:t>lift</a:t>
            </a:r>
            <a:r>
              <a:rPr lang="ko-KR" altLang="en-US" sz="1600" dirty="0">
                <a:solidFill>
                  <a:schemeClr val="accent2"/>
                </a:solidFill>
              </a:rPr>
              <a:t>', '</a:t>
            </a:r>
            <a:r>
              <a:rPr lang="ko-KR" altLang="en-US" sz="1600" dirty="0" err="1">
                <a:solidFill>
                  <a:schemeClr val="accent2"/>
                </a:solidFill>
              </a:rPr>
              <a:t>confidence</a:t>
            </a:r>
            <a:r>
              <a:rPr lang="ko-KR" altLang="en-US" sz="1600" dirty="0">
                <a:solidFill>
                  <a:schemeClr val="accent2"/>
                </a:solidFill>
              </a:rPr>
              <a:t>', '</a:t>
            </a:r>
            <a:r>
              <a:rPr lang="ko-KR" altLang="en-US" sz="1600" dirty="0" err="1">
                <a:solidFill>
                  <a:schemeClr val="accent2"/>
                </a:solidFill>
              </a:rPr>
              <a:t>support</a:t>
            </a:r>
            <a:r>
              <a:rPr lang="ko-KR" altLang="en-US" sz="1600" dirty="0">
                <a:solidFill>
                  <a:schemeClr val="accent2"/>
                </a:solidFill>
              </a:rPr>
              <a:t>'], </a:t>
            </a:r>
            <a:r>
              <a:rPr lang="ko-KR" altLang="en-US" sz="1600" dirty="0" err="1">
                <a:solidFill>
                  <a:schemeClr val="accent2"/>
                </a:solidFill>
              </a:rPr>
              <a:t>ascending</a:t>
            </a:r>
            <a:r>
              <a:rPr lang="ko-KR" altLang="en-US" sz="1600" dirty="0">
                <a:solidFill>
                  <a:schemeClr val="accent2"/>
                </a:solidFill>
              </a:rPr>
              <a:t> =</a:t>
            </a:r>
            <a:r>
              <a:rPr lang="ko-KR" altLang="en-US" sz="1600" dirty="0" err="1">
                <a:solidFill>
                  <a:schemeClr val="accent2"/>
                </a:solidFill>
              </a:rPr>
              <a:t>False</a:t>
            </a:r>
            <a:r>
              <a:rPr lang="ko-KR" altLang="en-US" sz="1600" dirty="0">
                <a:solidFill>
                  <a:schemeClr val="accent2"/>
                </a:solidFill>
              </a:rPr>
              <a:t>)</a:t>
            </a:r>
            <a:endParaRPr lang="en-US" altLang="ko-KR" sz="1600" dirty="0">
              <a:solidFill>
                <a:schemeClr val="accent2"/>
              </a:solidFill>
            </a:endParaRPr>
          </a:p>
          <a:p>
            <a:r>
              <a:rPr lang="ko-KR" altLang="en-US" sz="1600" dirty="0" err="1">
                <a:solidFill>
                  <a:schemeClr val="accent2"/>
                </a:solidFill>
              </a:rPr>
              <a:t>print</a:t>
            </a:r>
            <a:r>
              <a:rPr lang="ko-KR" altLang="en-US" sz="1600" dirty="0">
                <a:solidFill>
                  <a:schemeClr val="accent2"/>
                </a:solidFill>
              </a:rPr>
              <a:t>('</a:t>
            </a:r>
            <a:r>
              <a:rPr lang="ko-KR" altLang="en-US" sz="1600" dirty="0" err="1">
                <a:solidFill>
                  <a:schemeClr val="accent2"/>
                </a:solidFill>
              </a:rPr>
              <a:t>rules.shape</a:t>
            </a:r>
            <a:r>
              <a:rPr lang="ko-KR" altLang="en-US" sz="1600" dirty="0">
                <a:solidFill>
                  <a:schemeClr val="accent2"/>
                </a:solidFill>
              </a:rPr>
              <a:t> :', </a:t>
            </a:r>
            <a:r>
              <a:rPr lang="ko-KR" altLang="en-US" sz="1600" dirty="0" err="1">
                <a:solidFill>
                  <a:schemeClr val="accent2"/>
                </a:solidFill>
              </a:rPr>
              <a:t>rules.shape</a:t>
            </a:r>
            <a:r>
              <a:rPr lang="ko-KR" altLang="en-US" sz="1600" dirty="0">
                <a:solidFill>
                  <a:schemeClr val="accent2"/>
                </a:solidFill>
              </a:rPr>
              <a:t>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D5CBD80-00A5-4574-AB31-8A3A2710F279}"/>
              </a:ext>
            </a:extLst>
          </p:cNvPr>
          <p:cNvSpPr txBox="1"/>
          <p:nvPr/>
        </p:nvSpPr>
        <p:spPr>
          <a:xfrm>
            <a:off x="1878561" y="5086166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ko-KR" altLang="en-US" sz="1600" b="0" i="0" dirty="0">
                <a:effectLst/>
                <a:latin typeface="system-ui"/>
              </a:rPr>
              <a:t>연관성 규칙을 </a:t>
            </a:r>
            <a:r>
              <a:rPr lang="en-US" altLang="ko-KR" sz="1600" b="0" i="0" dirty="0">
                <a:effectLst/>
                <a:latin typeface="system-ui"/>
              </a:rPr>
              <a:t>csv </a:t>
            </a:r>
            <a:r>
              <a:rPr lang="ko-KR" altLang="en-US" sz="1600" b="0" i="0" dirty="0">
                <a:effectLst/>
                <a:latin typeface="system-ui"/>
              </a:rPr>
              <a:t>파일로 저장한다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DAB9796-EC7E-4406-9DDB-2E4481C44702}"/>
              </a:ext>
            </a:extLst>
          </p:cNvPr>
          <p:cNvSpPr txBox="1"/>
          <p:nvPr/>
        </p:nvSpPr>
        <p:spPr>
          <a:xfrm>
            <a:off x="1878561" y="5530028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600" dirty="0" err="1">
                <a:solidFill>
                  <a:schemeClr val="accent2"/>
                </a:solidFill>
              </a:rPr>
              <a:t>rules.to_csv</a:t>
            </a:r>
            <a:r>
              <a:rPr lang="ko-KR" altLang="en-US" sz="1600" dirty="0">
                <a:solidFill>
                  <a:schemeClr val="accent2"/>
                </a:solidFill>
              </a:rPr>
              <a:t>('</a:t>
            </a:r>
            <a:r>
              <a:rPr lang="ko-KR" altLang="en-US" sz="1600" dirty="0" err="1">
                <a:solidFill>
                  <a:schemeClr val="accent2"/>
                </a:solidFill>
              </a:rPr>
              <a:t>rule.csv</a:t>
            </a:r>
            <a:r>
              <a:rPr lang="ko-KR" altLang="en-US" sz="1600" dirty="0">
                <a:solidFill>
                  <a:schemeClr val="accent2"/>
                </a:solidFill>
              </a:rPr>
              <a:t>')</a:t>
            </a:r>
          </a:p>
        </p:txBody>
      </p:sp>
    </p:spTree>
    <p:extLst>
      <p:ext uri="{BB962C8B-B14F-4D97-AF65-F5344CB8AC3E}">
        <p14:creationId xmlns:p14="http://schemas.microsoft.com/office/powerpoint/2010/main" val="26789022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직사각형 1"/>
          <p:cNvSpPr>
            <a:spLocks noChangeArrowheads="1"/>
          </p:cNvSpPr>
          <p:nvPr/>
        </p:nvSpPr>
        <p:spPr bwMode="auto">
          <a:xfrm>
            <a:off x="698500" y="969963"/>
            <a:ext cx="10592563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Suppose that you are running an e-commerce site, it would be nice to know what combinations of products tend to be bought at same time. Then, you can ‘recommend’ a list of products for your customers based on what they have already bought or are about to buy. This is basically what many of us call as ‘Recommendation Engine’ today.</a:t>
            </a:r>
            <a:endParaRPr lang="ko-KR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TextBox 2"/>
          <p:cNvSpPr txBox="1">
            <a:spLocks noChangeArrowheads="1"/>
          </p:cNvSpPr>
          <p:nvPr/>
        </p:nvSpPr>
        <p:spPr bwMode="auto">
          <a:xfrm>
            <a:off x="712584" y="385188"/>
            <a:ext cx="43511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3200" dirty="0">
                <a:solidFill>
                  <a:srgbClr val="FF0000"/>
                </a:solidFill>
              </a:rPr>
              <a:t>참고</a:t>
            </a:r>
            <a:r>
              <a:rPr lang="en-US" altLang="ko-KR" sz="3200" dirty="0">
                <a:solidFill>
                  <a:srgbClr val="FF0000"/>
                </a:solidFill>
              </a:rPr>
              <a:t>&gt; R</a:t>
            </a:r>
            <a:r>
              <a:rPr lang="ko-KR" altLang="en-US" sz="3200" dirty="0">
                <a:solidFill>
                  <a:srgbClr val="FF0000"/>
                </a:solidFill>
              </a:rPr>
              <a:t>에 의한 해결</a:t>
            </a:r>
          </a:p>
        </p:txBody>
      </p:sp>
      <p:sp>
        <p:nvSpPr>
          <p:cNvPr id="16388" name="직사각형 3"/>
          <p:cNvSpPr>
            <a:spLocks noChangeArrowheads="1"/>
          </p:cNvSpPr>
          <p:nvPr/>
        </p:nvSpPr>
        <p:spPr bwMode="auto">
          <a:xfrm>
            <a:off x="712584" y="3078231"/>
            <a:ext cx="1047611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a great R package called </a:t>
            </a:r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‘</a:t>
            </a:r>
            <a:r>
              <a:rPr lang="en-US" altLang="ko-KR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arules</a:t>
            </a:r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’</a:t>
            </a:r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from </a:t>
            </a:r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Michael </a:t>
            </a:r>
            <a:r>
              <a:rPr lang="en-US" altLang="ko-KR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Hahsler</a:t>
            </a:r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who has implemented the algorithm in R.</a:t>
            </a:r>
            <a:endParaRPr lang="ko-KR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9" name="Rectangle 1"/>
          <p:cNvSpPr>
            <a:spLocks noChangeArrowheads="1"/>
          </p:cNvSpPr>
          <p:nvPr/>
        </p:nvSpPr>
        <p:spPr bwMode="auto">
          <a:xfrm>
            <a:off x="712584" y="4633357"/>
            <a:ext cx="10476115" cy="1107996"/>
          </a:xfrm>
          <a:prstGeom prst="rect">
            <a:avLst/>
          </a:prstGeom>
          <a:solidFill>
            <a:srgbClr val="F6F8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tIns="0" bIns="0" anchor="ctr">
            <a:spAutoFit/>
          </a:bodyPr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1800" dirty="0">
                <a:solidFill>
                  <a:srgbClr val="24292E"/>
                </a:solidFill>
                <a:latin typeface="Arial Unicode MS" pitchFamily="50" charset="-127"/>
                <a:ea typeface="SFMono-Regular"/>
                <a:cs typeface="SFMono-Regular"/>
              </a:rPr>
              <a:t>library(</a:t>
            </a:r>
            <a:r>
              <a:rPr lang="en-US" altLang="ko-KR" sz="1800" dirty="0">
                <a:solidFill>
                  <a:srgbClr val="032F62"/>
                </a:solidFill>
                <a:latin typeface="Arial Unicode MS" pitchFamily="50" charset="-127"/>
                <a:ea typeface="SFMono-Regular"/>
                <a:cs typeface="SFMono-Regular"/>
              </a:rPr>
              <a:t>"</a:t>
            </a:r>
            <a:r>
              <a:rPr lang="en-US" altLang="ko-KR" sz="1800" dirty="0" err="1">
                <a:solidFill>
                  <a:srgbClr val="032F62"/>
                </a:solidFill>
                <a:latin typeface="Arial Unicode MS" pitchFamily="50" charset="-127"/>
                <a:ea typeface="SFMono-Regular"/>
                <a:cs typeface="SFMono-Regular"/>
              </a:rPr>
              <a:t>arules</a:t>
            </a:r>
            <a:r>
              <a:rPr lang="en-US" altLang="ko-KR" sz="1800" dirty="0">
                <a:solidFill>
                  <a:srgbClr val="032F62"/>
                </a:solidFill>
                <a:latin typeface="Arial Unicode MS" pitchFamily="50" charset="-127"/>
                <a:ea typeface="SFMono-Regular"/>
                <a:cs typeface="SFMono-Regular"/>
              </a:rPr>
              <a:t>"</a:t>
            </a:r>
            <a:r>
              <a:rPr lang="en-US" altLang="ko-KR" sz="1800" dirty="0">
                <a:solidFill>
                  <a:srgbClr val="24292E"/>
                </a:solidFill>
                <a:latin typeface="Arial Unicode MS" pitchFamily="50" charset="-127"/>
                <a:ea typeface="SFMono-Regular"/>
                <a:cs typeface="SFMono-Regular"/>
              </a:rPr>
              <a:t>)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1800" dirty="0">
                <a:solidFill>
                  <a:srgbClr val="24292E"/>
                </a:solidFill>
                <a:latin typeface="Arial Unicode MS" pitchFamily="50" charset="-127"/>
                <a:ea typeface="SFMono-Regular"/>
                <a:cs typeface="SFMono-Regular"/>
              </a:rPr>
              <a:t>data(</a:t>
            </a:r>
            <a:r>
              <a:rPr lang="en-US" altLang="ko-KR" sz="1800" dirty="0">
                <a:solidFill>
                  <a:srgbClr val="032F62"/>
                </a:solidFill>
                <a:latin typeface="Arial Unicode MS" pitchFamily="50" charset="-127"/>
                <a:ea typeface="SFMono-Regular"/>
                <a:cs typeface="SFMono-Regular"/>
              </a:rPr>
              <a:t>"groceries"</a:t>
            </a:r>
            <a:r>
              <a:rPr lang="en-US" altLang="ko-KR" sz="1800" dirty="0">
                <a:solidFill>
                  <a:srgbClr val="24292E"/>
                </a:solidFill>
                <a:latin typeface="Arial Unicode MS" pitchFamily="50" charset="-127"/>
                <a:ea typeface="SFMono-Regular"/>
                <a:cs typeface="SFMono-Regular"/>
              </a:rPr>
              <a:t>) 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1800" dirty="0">
                <a:solidFill>
                  <a:srgbClr val="24292E"/>
                </a:solidFill>
                <a:latin typeface="Arial Unicode MS" pitchFamily="50" charset="-127"/>
                <a:ea typeface="SFMono-Regular"/>
                <a:cs typeface="SFMono-Regular"/>
              </a:rPr>
              <a:t>rules </a:t>
            </a:r>
            <a:r>
              <a:rPr lang="en-US" altLang="ko-KR" sz="1800" dirty="0">
                <a:solidFill>
                  <a:srgbClr val="D73A49"/>
                </a:solidFill>
                <a:latin typeface="Arial Unicode MS" pitchFamily="50" charset="-127"/>
                <a:ea typeface="SFMono-Regular"/>
                <a:cs typeface="SFMono-Regular"/>
              </a:rPr>
              <a:t>&lt;-</a:t>
            </a:r>
            <a:r>
              <a:rPr lang="en-US" altLang="ko-KR" sz="1800" dirty="0">
                <a:solidFill>
                  <a:srgbClr val="24292E"/>
                </a:solidFill>
                <a:latin typeface="Arial Unicode MS" pitchFamily="50" charset="-127"/>
                <a:ea typeface="SFMono-Regular"/>
                <a:cs typeface="SFMono-Regular"/>
              </a:rPr>
              <a:t> </a:t>
            </a:r>
            <a:r>
              <a:rPr lang="en-US" altLang="ko-KR" sz="1800" dirty="0" err="1">
                <a:solidFill>
                  <a:srgbClr val="24292E"/>
                </a:solidFill>
                <a:latin typeface="Arial Unicode MS" pitchFamily="50" charset="-127"/>
                <a:ea typeface="SFMono-Regular"/>
                <a:cs typeface="SFMono-Regular"/>
              </a:rPr>
              <a:t>apriori</a:t>
            </a:r>
            <a:r>
              <a:rPr lang="en-US" altLang="ko-KR" sz="1800" dirty="0">
                <a:solidFill>
                  <a:srgbClr val="24292E"/>
                </a:solidFill>
                <a:latin typeface="Arial Unicode MS" pitchFamily="50" charset="-127"/>
                <a:ea typeface="SFMono-Regular"/>
                <a:cs typeface="SFMono-Regular"/>
              </a:rPr>
              <a:t>(groceries, </a:t>
            </a:r>
            <a:r>
              <a:rPr lang="en-US" altLang="ko-KR" sz="1800" dirty="0">
                <a:solidFill>
                  <a:srgbClr val="E36209"/>
                </a:solidFill>
                <a:latin typeface="Arial Unicode MS" pitchFamily="50" charset="-127"/>
                <a:ea typeface="SFMono-Regular"/>
                <a:cs typeface="SFMono-Regular"/>
              </a:rPr>
              <a:t>parameter</a:t>
            </a:r>
            <a:r>
              <a:rPr lang="en-US" altLang="ko-KR" sz="1800" dirty="0">
                <a:solidFill>
                  <a:srgbClr val="24292E"/>
                </a:solidFill>
                <a:latin typeface="Arial Unicode MS" pitchFamily="50" charset="-127"/>
                <a:ea typeface="SFMono-Regular"/>
                <a:cs typeface="SFMono-Regular"/>
              </a:rPr>
              <a:t> </a:t>
            </a:r>
            <a:r>
              <a:rPr lang="en-US" altLang="ko-KR" sz="1800" dirty="0">
                <a:solidFill>
                  <a:srgbClr val="D73A49"/>
                </a:solidFill>
                <a:latin typeface="Arial Unicode MS" pitchFamily="50" charset="-127"/>
                <a:ea typeface="SFMono-Regular"/>
                <a:cs typeface="SFMono-Regular"/>
              </a:rPr>
              <a:t>=</a:t>
            </a:r>
            <a:r>
              <a:rPr lang="en-US" altLang="ko-KR" sz="1800" dirty="0">
                <a:solidFill>
                  <a:srgbClr val="24292E"/>
                </a:solidFill>
                <a:latin typeface="Arial Unicode MS" pitchFamily="50" charset="-127"/>
                <a:ea typeface="SFMono-Regular"/>
                <a:cs typeface="SFMono-Regular"/>
              </a:rPr>
              <a:t> </a:t>
            </a:r>
            <a:r>
              <a:rPr lang="en-US" altLang="ko-KR" sz="1800" dirty="0">
                <a:solidFill>
                  <a:srgbClr val="D73A49"/>
                </a:solidFill>
                <a:latin typeface="Arial Unicode MS" pitchFamily="50" charset="-127"/>
                <a:ea typeface="SFMono-Regular"/>
                <a:cs typeface="SFMono-Regular"/>
              </a:rPr>
              <a:t>list</a:t>
            </a:r>
            <a:r>
              <a:rPr lang="en-US" altLang="ko-KR" sz="1800" dirty="0">
                <a:solidFill>
                  <a:srgbClr val="24292E"/>
                </a:solidFill>
                <a:latin typeface="Arial Unicode MS" pitchFamily="50" charset="-127"/>
                <a:ea typeface="SFMono-Regular"/>
                <a:cs typeface="SFMono-Regular"/>
              </a:rPr>
              <a:t>(</a:t>
            </a:r>
            <a:r>
              <a:rPr lang="en-US" altLang="ko-KR" sz="1800" dirty="0" err="1">
                <a:solidFill>
                  <a:srgbClr val="E36209"/>
                </a:solidFill>
                <a:latin typeface="Arial Unicode MS" pitchFamily="50" charset="-127"/>
                <a:ea typeface="SFMono-Regular"/>
                <a:cs typeface="SFMono-Regular"/>
              </a:rPr>
              <a:t>supp</a:t>
            </a:r>
            <a:r>
              <a:rPr lang="en-US" altLang="ko-KR" sz="1800" dirty="0">
                <a:solidFill>
                  <a:srgbClr val="24292E"/>
                </a:solidFill>
                <a:latin typeface="Arial Unicode MS" pitchFamily="50" charset="-127"/>
                <a:ea typeface="SFMono-Regular"/>
                <a:cs typeface="SFMono-Regular"/>
              </a:rPr>
              <a:t> </a:t>
            </a:r>
            <a:r>
              <a:rPr lang="en-US" altLang="ko-KR" sz="1800" dirty="0">
                <a:solidFill>
                  <a:srgbClr val="D73A49"/>
                </a:solidFill>
                <a:latin typeface="Arial Unicode MS" pitchFamily="50" charset="-127"/>
                <a:ea typeface="SFMono-Regular"/>
                <a:cs typeface="SFMono-Regular"/>
              </a:rPr>
              <a:t>=</a:t>
            </a:r>
            <a:r>
              <a:rPr lang="en-US" altLang="ko-KR" sz="1800" dirty="0">
                <a:solidFill>
                  <a:srgbClr val="24292E"/>
                </a:solidFill>
                <a:latin typeface="Arial Unicode MS" pitchFamily="50" charset="-127"/>
                <a:ea typeface="SFMono-Regular"/>
                <a:cs typeface="SFMono-Regular"/>
              </a:rPr>
              <a:t> </a:t>
            </a:r>
            <a:r>
              <a:rPr lang="en-US" altLang="ko-KR" sz="1800" dirty="0">
                <a:solidFill>
                  <a:srgbClr val="005CC5"/>
                </a:solidFill>
                <a:latin typeface="Arial Unicode MS" pitchFamily="50" charset="-127"/>
                <a:ea typeface="SFMono-Regular"/>
                <a:cs typeface="SFMono-Regular"/>
              </a:rPr>
              <a:t>0.5</a:t>
            </a:r>
            <a:r>
              <a:rPr lang="en-US" altLang="ko-KR" sz="1800" dirty="0">
                <a:solidFill>
                  <a:srgbClr val="24292E"/>
                </a:solidFill>
                <a:latin typeface="Arial Unicode MS" pitchFamily="50" charset="-127"/>
                <a:ea typeface="SFMono-Regular"/>
                <a:cs typeface="SFMono-Regular"/>
              </a:rPr>
              <a:t>, </a:t>
            </a:r>
            <a:r>
              <a:rPr lang="en-US" altLang="ko-KR" sz="1800" dirty="0" err="1">
                <a:solidFill>
                  <a:srgbClr val="E36209"/>
                </a:solidFill>
                <a:latin typeface="Arial Unicode MS" pitchFamily="50" charset="-127"/>
                <a:ea typeface="SFMono-Regular"/>
                <a:cs typeface="SFMono-Regular"/>
              </a:rPr>
              <a:t>conf</a:t>
            </a:r>
            <a:r>
              <a:rPr lang="en-US" altLang="ko-KR" sz="1800" dirty="0">
                <a:solidFill>
                  <a:srgbClr val="24292E"/>
                </a:solidFill>
                <a:latin typeface="Arial Unicode MS" pitchFamily="50" charset="-127"/>
                <a:ea typeface="SFMono-Regular"/>
                <a:cs typeface="SFMono-Regular"/>
              </a:rPr>
              <a:t> </a:t>
            </a:r>
            <a:r>
              <a:rPr lang="en-US" altLang="ko-KR" sz="1800" dirty="0">
                <a:solidFill>
                  <a:srgbClr val="D73A49"/>
                </a:solidFill>
                <a:latin typeface="Arial Unicode MS" pitchFamily="50" charset="-127"/>
                <a:ea typeface="SFMono-Regular"/>
                <a:cs typeface="SFMono-Regular"/>
              </a:rPr>
              <a:t>=</a:t>
            </a:r>
            <a:r>
              <a:rPr lang="en-US" altLang="ko-KR" sz="1800" dirty="0">
                <a:solidFill>
                  <a:srgbClr val="24292E"/>
                </a:solidFill>
                <a:latin typeface="Arial Unicode MS" pitchFamily="50" charset="-127"/>
                <a:ea typeface="SFMono-Regular"/>
                <a:cs typeface="SFMono-Regular"/>
              </a:rPr>
              <a:t> </a:t>
            </a:r>
            <a:r>
              <a:rPr lang="en-US" altLang="ko-KR" sz="1800" dirty="0">
                <a:solidFill>
                  <a:srgbClr val="005CC5"/>
                </a:solidFill>
                <a:latin typeface="Arial Unicode MS" pitchFamily="50" charset="-127"/>
                <a:ea typeface="SFMono-Regular"/>
                <a:cs typeface="SFMono-Regular"/>
              </a:rPr>
              <a:t>0.9</a:t>
            </a:r>
            <a:r>
              <a:rPr lang="en-US" altLang="ko-KR" sz="1800" dirty="0">
                <a:solidFill>
                  <a:srgbClr val="24292E"/>
                </a:solidFill>
                <a:latin typeface="Arial Unicode MS" pitchFamily="50" charset="-127"/>
                <a:ea typeface="SFMono-Regular"/>
                <a:cs typeface="SFMono-Regular"/>
              </a:rPr>
              <a:t>, </a:t>
            </a:r>
            <a:r>
              <a:rPr lang="en-US" altLang="ko-KR" sz="1800" dirty="0">
                <a:solidFill>
                  <a:srgbClr val="E36209"/>
                </a:solidFill>
                <a:latin typeface="Arial Unicode MS" pitchFamily="50" charset="-127"/>
                <a:ea typeface="SFMono-Regular"/>
                <a:cs typeface="SFMono-Regular"/>
              </a:rPr>
              <a:t>target</a:t>
            </a:r>
            <a:r>
              <a:rPr lang="en-US" altLang="ko-KR" sz="1800" dirty="0">
                <a:solidFill>
                  <a:srgbClr val="24292E"/>
                </a:solidFill>
                <a:latin typeface="Arial Unicode MS" pitchFamily="50" charset="-127"/>
                <a:ea typeface="SFMono-Regular"/>
                <a:cs typeface="SFMono-Regular"/>
              </a:rPr>
              <a:t> </a:t>
            </a:r>
            <a:r>
              <a:rPr lang="en-US" altLang="ko-KR" sz="1800" dirty="0">
                <a:solidFill>
                  <a:srgbClr val="D73A49"/>
                </a:solidFill>
                <a:latin typeface="Arial Unicode MS" pitchFamily="50" charset="-127"/>
                <a:ea typeface="SFMono-Regular"/>
                <a:cs typeface="SFMono-Regular"/>
              </a:rPr>
              <a:t>=</a:t>
            </a:r>
            <a:r>
              <a:rPr lang="en-US" altLang="ko-KR" sz="1800" dirty="0">
                <a:solidFill>
                  <a:srgbClr val="24292E"/>
                </a:solidFill>
                <a:latin typeface="Arial Unicode MS" pitchFamily="50" charset="-127"/>
                <a:ea typeface="SFMono-Regular"/>
                <a:cs typeface="SFMono-Regular"/>
              </a:rPr>
              <a:t> </a:t>
            </a:r>
            <a:r>
              <a:rPr lang="en-US" altLang="ko-KR" sz="1800" dirty="0">
                <a:solidFill>
                  <a:srgbClr val="032F62"/>
                </a:solidFill>
                <a:latin typeface="Arial Unicode MS" pitchFamily="50" charset="-127"/>
                <a:ea typeface="SFMono-Regular"/>
                <a:cs typeface="SFMono-Regular"/>
              </a:rPr>
              <a:t>"rules"</a:t>
            </a:r>
            <a:r>
              <a:rPr lang="en-US" altLang="ko-KR" sz="1800" dirty="0">
                <a:solidFill>
                  <a:srgbClr val="24292E"/>
                </a:solidFill>
                <a:latin typeface="Arial Unicode MS" pitchFamily="50" charset="-127"/>
                <a:ea typeface="SFMono-Regular"/>
                <a:cs typeface="SFMono-Regular"/>
              </a:rPr>
              <a:t>))</a:t>
            </a:r>
            <a:endParaRPr lang="en-US" altLang="ko-KR" sz="4400" dirty="0"/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1800" dirty="0">
                <a:solidFill>
                  <a:srgbClr val="24292E"/>
                </a:solidFill>
                <a:latin typeface="Arial Unicode MS" pitchFamily="50" charset="-127"/>
                <a:ea typeface="SFMono-Regular"/>
                <a:cs typeface="SFMono-Regular"/>
              </a:rPr>
              <a:t>summary(rules)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직사각형 1"/>
          <p:cNvSpPr>
            <a:spLocks noChangeArrowheads="1"/>
          </p:cNvSpPr>
          <p:nvPr/>
        </p:nvSpPr>
        <p:spPr bwMode="auto">
          <a:xfrm>
            <a:off x="685800" y="239714"/>
            <a:ext cx="10655300" cy="6340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400" dirty="0"/>
              <a:t>#</a:t>
            </a:r>
            <a:r>
              <a:rPr lang="ko-KR" altLang="en-US" sz="1400" dirty="0" err="1"/>
              <a:t>arule</a:t>
            </a:r>
            <a:r>
              <a:rPr lang="ko-KR" altLang="en-US" sz="1400" dirty="0"/>
              <a:t> 패키지 불러오기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400" dirty="0" err="1"/>
              <a:t>library</a:t>
            </a:r>
            <a:r>
              <a:rPr lang="ko-KR" altLang="en-US" sz="1400" dirty="0"/>
              <a:t>(</a:t>
            </a:r>
            <a:r>
              <a:rPr lang="ko-KR" altLang="en-US" sz="1400" dirty="0" err="1"/>
              <a:t>arules</a:t>
            </a:r>
            <a:r>
              <a:rPr lang="ko-KR" altLang="en-US" sz="1400" dirty="0"/>
              <a:t>)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400" dirty="0"/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400" dirty="0"/>
              <a:t>#</a:t>
            </a:r>
            <a:r>
              <a:rPr lang="ko-KR" altLang="en-US" sz="1400" dirty="0" err="1"/>
              <a:t>Import</a:t>
            </a:r>
            <a:r>
              <a:rPr lang="ko-KR" altLang="en-US" sz="1400" dirty="0"/>
              <a:t> </a:t>
            </a:r>
            <a:r>
              <a:rPr lang="ko-KR" altLang="en-US" sz="1400" dirty="0" err="1"/>
              <a:t>groceries</a:t>
            </a:r>
            <a:r>
              <a:rPr lang="ko-KR" altLang="en-US" sz="1400" dirty="0"/>
              <a:t> </a:t>
            </a:r>
            <a:r>
              <a:rPr lang="ko-KR" altLang="en-US" sz="1400" dirty="0" err="1"/>
              <a:t>dataset</a:t>
            </a:r>
            <a:r>
              <a:rPr lang="ko-KR" altLang="en-US" sz="1400" dirty="0"/>
              <a:t> (</a:t>
            </a:r>
            <a:r>
              <a:rPr lang="ko-KR" altLang="en-US" sz="1400" dirty="0" err="1"/>
              <a:t>transaction</a:t>
            </a:r>
            <a:r>
              <a:rPr lang="ko-KR" altLang="en-US" sz="1400" dirty="0"/>
              <a:t> 포맷으로 불러오기)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400" dirty="0" err="1"/>
              <a:t>groceries</a:t>
            </a:r>
            <a:r>
              <a:rPr lang="ko-KR" altLang="en-US" sz="1400" dirty="0"/>
              <a:t> &lt;- </a:t>
            </a:r>
            <a:r>
              <a:rPr lang="ko-KR" altLang="en-US" sz="1400" dirty="0" err="1"/>
              <a:t>read.transactions</a:t>
            </a:r>
            <a:r>
              <a:rPr lang="ko-KR" altLang="en-US" sz="1400" dirty="0"/>
              <a:t>("C:/Users/admin/Desktop/R/groceries.csv", </a:t>
            </a:r>
            <a:r>
              <a:rPr lang="ko-KR" altLang="en-US" sz="1400" dirty="0" err="1"/>
              <a:t>sep</a:t>
            </a:r>
            <a:r>
              <a:rPr lang="ko-KR" altLang="en-US" sz="1400" dirty="0"/>
              <a:t> = ",")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400" dirty="0" err="1"/>
              <a:t>View</a:t>
            </a:r>
            <a:r>
              <a:rPr lang="ko-KR" altLang="en-US" sz="1400" dirty="0"/>
              <a:t>(</a:t>
            </a:r>
            <a:r>
              <a:rPr lang="ko-KR" altLang="en-US" sz="1400" dirty="0" err="1"/>
              <a:t>groceries</a:t>
            </a:r>
            <a:r>
              <a:rPr lang="ko-KR" altLang="en-US" sz="1400" dirty="0"/>
              <a:t>)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400" dirty="0" err="1"/>
              <a:t>class</a:t>
            </a:r>
            <a:r>
              <a:rPr lang="ko-KR" altLang="en-US" sz="1400" dirty="0"/>
              <a:t>(</a:t>
            </a:r>
            <a:r>
              <a:rPr lang="ko-KR" altLang="en-US" sz="1400" dirty="0" err="1"/>
              <a:t>groceries</a:t>
            </a:r>
            <a:r>
              <a:rPr lang="ko-KR" altLang="en-US" sz="1400" dirty="0"/>
              <a:t>)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400" dirty="0"/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400" dirty="0"/>
              <a:t>#데이터 확인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400" dirty="0" err="1"/>
              <a:t>inspect</a:t>
            </a:r>
            <a:r>
              <a:rPr lang="ko-KR" altLang="en-US" sz="1400" dirty="0"/>
              <a:t>(</a:t>
            </a:r>
            <a:r>
              <a:rPr lang="ko-KR" altLang="en-US" sz="1400" dirty="0" err="1"/>
              <a:t>head</a:t>
            </a:r>
            <a:r>
              <a:rPr lang="ko-KR" altLang="en-US" sz="1400" dirty="0"/>
              <a:t>(</a:t>
            </a:r>
            <a:r>
              <a:rPr lang="ko-KR" altLang="en-US" sz="1400" dirty="0" err="1"/>
              <a:t>groceries</a:t>
            </a:r>
            <a:r>
              <a:rPr lang="ko-KR" altLang="en-US" sz="1400" dirty="0"/>
              <a:t>, 3))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400" dirty="0" err="1"/>
              <a:t>summary</a:t>
            </a:r>
            <a:r>
              <a:rPr lang="ko-KR" altLang="en-US" sz="1400" dirty="0"/>
              <a:t>(</a:t>
            </a:r>
            <a:r>
              <a:rPr lang="ko-KR" altLang="en-US" sz="1400" dirty="0" err="1"/>
              <a:t>groceries</a:t>
            </a:r>
            <a:r>
              <a:rPr lang="ko-KR" altLang="en-US" sz="1400" dirty="0"/>
              <a:t>)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400" dirty="0"/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400" dirty="0"/>
              <a:t>#가장 빈도수 많은 품목 보기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400" dirty="0" err="1"/>
              <a:t>frequentItems</a:t>
            </a:r>
            <a:r>
              <a:rPr lang="ko-KR" altLang="en-US" sz="1400" dirty="0"/>
              <a:t> &lt;- </a:t>
            </a:r>
            <a:r>
              <a:rPr lang="ko-KR" altLang="en-US" sz="1400" dirty="0" err="1"/>
              <a:t>eclat</a:t>
            </a:r>
            <a:r>
              <a:rPr lang="ko-KR" altLang="en-US" sz="1400" dirty="0"/>
              <a:t> (</a:t>
            </a:r>
            <a:r>
              <a:rPr lang="ko-KR" altLang="en-US" sz="1400" dirty="0" err="1"/>
              <a:t>groceries</a:t>
            </a:r>
            <a:r>
              <a:rPr lang="ko-KR" altLang="en-US" sz="1400" dirty="0"/>
              <a:t>, </a:t>
            </a:r>
            <a:r>
              <a:rPr lang="ko-KR" altLang="en-US" sz="1400" dirty="0" err="1"/>
              <a:t>parameter</a:t>
            </a:r>
            <a:r>
              <a:rPr lang="ko-KR" altLang="en-US" sz="1400" dirty="0"/>
              <a:t> = </a:t>
            </a:r>
            <a:r>
              <a:rPr lang="ko-KR" altLang="en-US" sz="1400" dirty="0" err="1"/>
              <a:t>list</a:t>
            </a:r>
            <a:r>
              <a:rPr lang="ko-KR" altLang="en-US" sz="1400" dirty="0"/>
              <a:t>(</a:t>
            </a:r>
            <a:r>
              <a:rPr lang="ko-KR" altLang="en-US" sz="1400" dirty="0" err="1"/>
              <a:t>supp</a:t>
            </a:r>
            <a:r>
              <a:rPr lang="ko-KR" altLang="en-US" sz="1400" dirty="0"/>
              <a:t> = 0.07, </a:t>
            </a:r>
            <a:r>
              <a:rPr lang="ko-KR" altLang="en-US" sz="1400" dirty="0" err="1"/>
              <a:t>maxlen</a:t>
            </a:r>
            <a:r>
              <a:rPr lang="ko-KR" altLang="en-US" sz="1400" dirty="0"/>
              <a:t> = 15))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400" dirty="0" err="1"/>
              <a:t>inspect</a:t>
            </a:r>
            <a:r>
              <a:rPr lang="ko-KR" altLang="en-US" sz="1400" dirty="0"/>
              <a:t>(</a:t>
            </a:r>
            <a:r>
              <a:rPr lang="ko-KR" altLang="en-US" sz="1400" dirty="0" err="1"/>
              <a:t>frequentItems</a:t>
            </a:r>
            <a:r>
              <a:rPr lang="ko-KR" altLang="en-US" sz="1400" dirty="0"/>
              <a:t>)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400" dirty="0" err="1"/>
              <a:t>itemFrequencyPlot</a:t>
            </a:r>
            <a:r>
              <a:rPr lang="ko-KR" altLang="en-US" sz="1400" dirty="0"/>
              <a:t>(</a:t>
            </a:r>
            <a:r>
              <a:rPr lang="ko-KR" altLang="en-US" sz="1400" dirty="0" err="1"/>
              <a:t>groceries</a:t>
            </a:r>
            <a:r>
              <a:rPr lang="ko-KR" altLang="en-US" sz="1400" dirty="0"/>
              <a:t>, </a:t>
            </a:r>
            <a:r>
              <a:rPr lang="ko-KR" altLang="en-US" sz="1400" dirty="0" err="1"/>
              <a:t>topN</a:t>
            </a:r>
            <a:r>
              <a:rPr lang="ko-KR" altLang="en-US" sz="1400" dirty="0"/>
              <a:t>=10, </a:t>
            </a:r>
            <a:r>
              <a:rPr lang="ko-KR" altLang="en-US" sz="1400" dirty="0" err="1"/>
              <a:t>type</a:t>
            </a:r>
            <a:r>
              <a:rPr lang="ko-KR" altLang="en-US" sz="1400" dirty="0"/>
              <a:t>="</a:t>
            </a:r>
            <a:r>
              <a:rPr lang="ko-KR" altLang="en-US" sz="1400" dirty="0" err="1"/>
              <a:t>absolute</a:t>
            </a:r>
            <a:r>
              <a:rPr lang="ko-KR" altLang="en-US" sz="1400" dirty="0"/>
              <a:t>", </a:t>
            </a:r>
            <a:r>
              <a:rPr lang="ko-KR" altLang="en-US" sz="1400" dirty="0" err="1"/>
              <a:t>main</a:t>
            </a:r>
            <a:r>
              <a:rPr lang="ko-KR" altLang="en-US" sz="1400" dirty="0"/>
              <a:t>="</a:t>
            </a:r>
            <a:r>
              <a:rPr lang="ko-KR" altLang="en-US" sz="1400" dirty="0" err="1"/>
              <a:t>Item</a:t>
            </a:r>
            <a:r>
              <a:rPr lang="ko-KR" altLang="en-US" sz="1400" dirty="0"/>
              <a:t> </a:t>
            </a:r>
            <a:r>
              <a:rPr lang="ko-KR" altLang="en-US" sz="1400" dirty="0" err="1"/>
              <a:t>Frequency</a:t>
            </a:r>
            <a:r>
              <a:rPr lang="ko-KR" altLang="en-US" sz="1400" dirty="0"/>
              <a:t>")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400" dirty="0"/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400" dirty="0"/>
              <a:t>#Association </a:t>
            </a:r>
            <a:r>
              <a:rPr lang="ko-KR" altLang="en-US" sz="1400" dirty="0" err="1"/>
              <a:t>rule</a:t>
            </a:r>
            <a:r>
              <a:rPr lang="ko-KR" altLang="en-US" sz="1400" dirty="0"/>
              <a:t> 찾기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400" dirty="0" err="1"/>
              <a:t>rules</a:t>
            </a:r>
            <a:r>
              <a:rPr lang="ko-KR" altLang="en-US" sz="1400" dirty="0"/>
              <a:t> &lt;- </a:t>
            </a:r>
            <a:r>
              <a:rPr lang="ko-KR" altLang="en-US" sz="1400" dirty="0" err="1"/>
              <a:t>apriori</a:t>
            </a:r>
            <a:r>
              <a:rPr lang="ko-KR" altLang="en-US" sz="1400" dirty="0"/>
              <a:t> (</a:t>
            </a:r>
            <a:r>
              <a:rPr lang="ko-KR" altLang="en-US" sz="1400" dirty="0" err="1"/>
              <a:t>groceries</a:t>
            </a:r>
            <a:r>
              <a:rPr lang="ko-KR" altLang="en-US" sz="1400" dirty="0"/>
              <a:t>, </a:t>
            </a:r>
            <a:r>
              <a:rPr lang="ko-KR" altLang="en-US" sz="1400" dirty="0" err="1"/>
              <a:t>parameter</a:t>
            </a:r>
            <a:r>
              <a:rPr lang="ko-KR" altLang="en-US" sz="1400" dirty="0"/>
              <a:t> = </a:t>
            </a:r>
            <a:r>
              <a:rPr lang="ko-KR" altLang="en-US" sz="1400" dirty="0" err="1"/>
              <a:t>list</a:t>
            </a:r>
            <a:r>
              <a:rPr lang="ko-KR" altLang="en-US" sz="1400" dirty="0"/>
              <a:t>(</a:t>
            </a:r>
            <a:r>
              <a:rPr lang="ko-KR" altLang="en-US" sz="1400" dirty="0" err="1"/>
              <a:t>supp</a:t>
            </a:r>
            <a:r>
              <a:rPr lang="ko-KR" altLang="en-US" sz="1400" dirty="0"/>
              <a:t> = 0.01, </a:t>
            </a:r>
            <a:r>
              <a:rPr lang="ko-KR" altLang="en-US" sz="1400" dirty="0" err="1"/>
              <a:t>conf</a:t>
            </a:r>
            <a:r>
              <a:rPr lang="ko-KR" altLang="en-US" sz="1400" dirty="0"/>
              <a:t> = 0.5))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400" dirty="0"/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400" dirty="0"/>
              <a:t>#</a:t>
            </a:r>
            <a:r>
              <a:rPr lang="ko-KR" altLang="en-US" sz="1400" dirty="0" err="1"/>
              <a:t>Confidence</a:t>
            </a:r>
            <a:r>
              <a:rPr lang="ko-KR" altLang="en-US" sz="1400" dirty="0"/>
              <a:t> 순으로 정리하기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400" dirty="0" err="1"/>
              <a:t>rules_conf</a:t>
            </a:r>
            <a:r>
              <a:rPr lang="ko-KR" altLang="en-US" sz="1400" dirty="0"/>
              <a:t> &lt;- </a:t>
            </a:r>
            <a:r>
              <a:rPr lang="ko-KR" altLang="en-US" sz="1400" dirty="0" err="1"/>
              <a:t>sort</a:t>
            </a:r>
            <a:r>
              <a:rPr lang="ko-KR" altLang="en-US" sz="1400" dirty="0"/>
              <a:t> (</a:t>
            </a:r>
            <a:r>
              <a:rPr lang="ko-KR" altLang="en-US" sz="1400" dirty="0" err="1"/>
              <a:t>rules</a:t>
            </a:r>
            <a:r>
              <a:rPr lang="ko-KR" altLang="en-US" sz="1400" dirty="0"/>
              <a:t>, </a:t>
            </a:r>
            <a:r>
              <a:rPr lang="ko-KR" altLang="en-US" sz="1400" dirty="0" err="1"/>
              <a:t>by</a:t>
            </a:r>
            <a:r>
              <a:rPr lang="ko-KR" altLang="en-US" sz="1400" dirty="0"/>
              <a:t>="</a:t>
            </a:r>
            <a:r>
              <a:rPr lang="ko-KR" altLang="en-US" sz="1400" dirty="0" err="1"/>
              <a:t>confidence</a:t>
            </a:r>
            <a:r>
              <a:rPr lang="ko-KR" altLang="en-US" sz="1400" dirty="0"/>
              <a:t>", </a:t>
            </a:r>
            <a:r>
              <a:rPr lang="ko-KR" altLang="en-US" sz="1400" dirty="0" err="1"/>
              <a:t>decreasing</a:t>
            </a:r>
            <a:r>
              <a:rPr lang="ko-KR" altLang="en-US" sz="1400" dirty="0"/>
              <a:t>=TRUE)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400" dirty="0" err="1"/>
              <a:t>inspect</a:t>
            </a:r>
            <a:r>
              <a:rPr lang="ko-KR" altLang="en-US" sz="1400" dirty="0"/>
              <a:t>(</a:t>
            </a:r>
            <a:r>
              <a:rPr lang="ko-KR" altLang="en-US" sz="1400" dirty="0" err="1"/>
              <a:t>head</a:t>
            </a:r>
            <a:r>
              <a:rPr lang="ko-KR" altLang="en-US" sz="1400" dirty="0"/>
              <a:t>(</a:t>
            </a:r>
            <a:r>
              <a:rPr lang="ko-KR" altLang="en-US" sz="1400" dirty="0" err="1"/>
              <a:t>rules_conf</a:t>
            </a:r>
            <a:r>
              <a:rPr lang="ko-KR" altLang="en-US" sz="1400" dirty="0"/>
              <a:t>))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400" dirty="0"/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400" dirty="0"/>
              <a:t>#</a:t>
            </a:r>
            <a:r>
              <a:rPr lang="ko-KR" altLang="en-US" sz="1400" dirty="0" err="1"/>
              <a:t>Lift</a:t>
            </a:r>
            <a:r>
              <a:rPr lang="ko-KR" altLang="en-US" sz="1400" dirty="0"/>
              <a:t> 순으로 정리하기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400" dirty="0" err="1"/>
              <a:t>rules_lift</a:t>
            </a:r>
            <a:r>
              <a:rPr lang="ko-KR" altLang="en-US" sz="1400" dirty="0"/>
              <a:t> &lt;- </a:t>
            </a:r>
            <a:r>
              <a:rPr lang="ko-KR" altLang="en-US" sz="1400" dirty="0" err="1"/>
              <a:t>sort</a:t>
            </a:r>
            <a:r>
              <a:rPr lang="ko-KR" altLang="en-US" sz="1400" dirty="0"/>
              <a:t> (</a:t>
            </a:r>
            <a:r>
              <a:rPr lang="ko-KR" altLang="en-US" sz="1400" dirty="0" err="1"/>
              <a:t>rules</a:t>
            </a:r>
            <a:r>
              <a:rPr lang="ko-KR" altLang="en-US" sz="1400" dirty="0"/>
              <a:t>, </a:t>
            </a:r>
            <a:r>
              <a:rPr lang="ko-KR" altLang="en-US" sz="1400" dirty="0" err="1"/>
              <a:t>by</a:t>
            </a:r>
            <a:r>
              <a:rPr lang="ko-KR" altLang="en-US" sz="1400" dirty="0"/>
              <a:t>="</a:t>
            </a:r>
            <a:r>
              <a:rPr lang="ko-KR" altLang="en-US" sz="1400" dirty="0" err="1"/>
              <a:t>lift</a:t>
            </a:r>
            <a:r>
              <a:rPr lang="ko-KR" altLang="en-US" sz="1400" dirty="0"/>
              <a:t>", </a:t>
            </a:r>
            <a:r>
              <a:rPr lang="ko-KR" altLang="en-US" sz="1400" dirty="0" err="1"/>
              <a:t>decreasing</a:t>
            </a:r>
            <a:r>
              <a:rPr lang="ko-KR" altLang="en-US" sz="1400" dirty="0"/>
              <a:t>=TRUE)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400" dirty="0" err="1"/>
              <a:t>inspect</a:t>
            </a:r>
            <a:r>
              <a:rPr lang="ko-KR" altLang="en-US" sz="1400" dirty="0"/>
              <a:t>(</a:t>
            </a:r>
            <a:r>
              <a:rPr lang="ko-KR" altLang="en-US" sz="1400" dirty="0" err="1"/>
              <a:t>head</a:t>
            </a:r>
            <a:r>
              <a:rPr lang="ko-KR" altLang="en-US" sz="1400" dirty="0"/>
              <a:t>(</a:t>
            </a:r>
            <a:r>
              <a:rPr lang="ko-KR" altLang="en-US" sz="1400" dirty="0" err="1"/>
              <a:t>rules_lift</a:t>
            </a:r>
            <a:r>
              <a:rPr lang="ko-KR" altLang="en-US" sz="1400" dirty="0"/>
              <a:t>))</a:t>
            </a:r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400" dirty="0"/>
          </a:p>
          <a:p>
            <a:pPr latinLnBrk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400" dirty="0" err="1"/>
              <a:t>inspect</a:t>
            </a:r>
            <a:r>
              <a:rPr lang="ko-KR" altLang="en-US" sz="1400" dirty="0"/>
              <a:t>(</a:t>
            </a:r>
            <a:r>
              <a:rPr lang="ko-KR" altLang="en-US" sz="1400" dirty="0" err="1"/>
              <a:t>rules_conf</a:t>
            </a:r>
            <a:r>
              <a:rPr lang="ko-KR" altLang="en-US" sz="1400" dirty="0"/>
              <a:t>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s://cdn-images-1.medium.com/max/1600/1*Hs80r3I0075j_jFsKWqyM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557" y="762000"/>
            <a:ext cx="11144858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제목 1"/>
          <p:cNvSpPr>
            <a:spLocks noGrp="1" noChangeArrowheads="1"/>
          </p:cNvSpPr>
          <p:nvPr>
            <p:ph type="title"/>
          </p:nvPr>
        </p:nvSpPr>
        <p:spPr>
          <a:xfrm>
            <a:off x="0" y="365125"/>
            <a:ext cx="12191999" cy="884238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altLang="ko-KR" sz="4000" dirty="0">
                <a:solidFill>
                  <a:schemeClr val="bg1">
                    <a:lumMod val="9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	</a:t>
            </a:r>
            <a:r>
              <a:rPr lang="ko-KR" altLang="en-US" sz="4000" dirty="0" err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데이터마이닝</a:t>
            </a:r>
            <a:r>
              <a:rPr lang="en-US" altLang="ko-KR" sz="40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(Data Mining)</a:t>
            </a:r>
            <a:endParaRPr lang="ko-KR" altLang="en-US" sz="40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D9F620F-9DD9-452E-900A-7975D41D6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145" y="1460499"/>
            <a:ext cx="10746556" cy="5032375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대규모로 저장된 데이터 안에서 통계적 규칙이나 패턴을 찾아 내는 것</a:t>
            </a:r>
            <a:endParaRPr lang="en-US" altLang="ko-KR" sz="2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다른 말로는 </a:t>
            </a:r>
            <a:r>
              <a:rPr lang="en-US" altLang="ko-KR" sz="2400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KDD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(knowledge-discovery in databases)</a:t>
            </a:r>
          </a:p>
          <a:p>
            <a:pPr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데이터 </a:t>
            </a:r>
            <a:r>
              <a:rPr lang="ko-KR" altLang="en-US" sz="24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마이닝의</a:t>
            </a: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응용 분야로 신용평가모형 개발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, </a:t>
            </a: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사기탐지시스템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(Fraud Detection System), </a:t>
            </a: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장바구니 분석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(Market Basket Analysis), </a:t>
            </a: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최적 포트폴리오 구축</a:t>
            </a:r>
            <a:endParaRPr lang="en-US" altLang="ko-KR" sz="2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데이터마이닝</a:t>
            </a: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분야</a:t>
            </a:r>
            <a:endParaRPr lang="en-US" altLang="ko-KR" sz="2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lvl="1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분류</a:t>
            </a:r>
            <a:r>
              <a:rPr lang="en-US" altLang="ko-KR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(Classification): </a:t>
            </a:r>
            <a:r>
              <a:rPr lang="ko-KR" altLang="en-US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일정한 집단에 대한 분류 및 구분</a:t>
            </a:r>
            <a:r>
              <a:rPr lang="en-US" altLang="ko-KR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</a:t>
            </a:r>
            <a:r>
              <a:rPr lang="ko-KR" altLang="en-US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예</a:t>
            </a:r>
            <a:r>
              <a:rPr lang="en-US" altLang="ko-KR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: </a:t>
            </a:r>
            <a:r>
              <a:rPr lang="ko-KR" altLang="en-US" sz="18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경쟁자에게로</a:t>
            </a:r>
            <a:r>
              <a:rPr lang="ko-KR" altLang="en-US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이탈한 고객</a:t>
            </a:r>
            <a:r>
              <a:rPr lang="en-US" altLang="ko-KR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)</a:t>
            </a:r>
          </a:p>
          <a:p>
            <a:pPr lvl="1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군집화</a:t>
            </a:r>
            <a:r>
              <a:rPr lang="en-US" altLang="ko-KR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(Clustering): </a:t>
            </a:r>
            <a:r>
              <a:rPr lang="ko-KR" altLang="en-US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구체적인 특성을 공유하는 군집</a:t>
            </a:r>
            <a:r>
              <a:rPr lang="en-US" altLang="ko-KR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</a:t>
            </a:r>
            <a:r>
              <a:rPr lang="ko-KR" altLang="en-US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예 </a:t>
            </a:r>
            <a:r>
              <a:rPr lang="en-US" altLang="ko-KR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: </a:t>
            </a:r>
            <a:r>
              <a:rPr lang="ko-KR" altLang="en-US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유사 행동 집단의 구분</a:t>
            </a:r>
            <a:r>
              <a:rPr lang="en-US" altLang="ko-KR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)</a:t>
            </a:r>
          </a:p>
          <a:p>
            <a:pPr lvl="1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연관성</a:t>
            </a:r>
            <a:r>
              <a:rPr lang="en-US" altLang="ko-KR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(Association): </a:t>
            </a:r>
            <a:r>
              <a:rPr lang="ko-KR" altLang="en-US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동시에 발생한 사건간의 관계를 정의</a:t>
            </a:r>
            <a:r>
              <a:rPr lang="en-US" altLang="ko-KR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(</a:t>
            </a:r>
            <a:r>
              <a:rPr lang="ko-KR" altLang="en-US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예</a:t>
            </a:r>
            <a:r>
              <a:rPr lang="en-US" altLang="ko-KR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: </a:t>
            </a:r>
            <a:r>
              <a:rPr lang="ko-KR" altLang="en-US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장바구니안의 동시에 들어 가는 상품들의 관계 규명</a:t>
            </a:r>
            <a:r>
              <a:rPr lang="en-US" altLang="ko-KR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)</a:t>
            </a:r>
          </a:p>
          <a:p>
            <a:pPr lvl="1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연속성</a:t>
            </a:r>
            <a:r>
              <a:rPr lang="en-US" altLang="ko-KR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(Sequencing): </a:t>
            </a:r>
            <a:r>
              <a:rPr lang="ko-KR" altLang="en-US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특정 기간에 걸쳐 발생하는 관계를 규명 </a:t>
            </a:r>
            <a:r>
              <a:rPr lang="en-US" altLang="ko-KR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</a:t>
            </a:r>
            <a:r>
              <a:rPr lang="ko-KR" altLang="en-US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예</a:t>
            </a:r>
            <a:r>
              <a:rPr lang="en-US" altLang="ko-KR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: </a:t>
            </a:r>
            <a:r>
              <a:rPr lang="ko-KR" altLang="en-US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슈퍼마켓과 금융상품 사용에 대한 반복 방문</a:t>
            </a:r>
            <a:r>
              <a:rPr lang="en-US" altLang="ko-KR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)</a:t>
            </a:r>
          </a:p>
          <a:p>
            <a:pPr lvl="1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예측</a:t>
            </a:r>
            <a:r>
              <a:rPr lang="en-US" altLang="ko-KR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(Forecasting): </a:t>
            </a:r>
            <a:r>
              <a:rPr lang="ko-KR" altLang="en-US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패턴을 기반으로 미래를 예측 </a:t>
            </a:r>
            <a:r>
              <a:rPr lang="en-US" altLang="ko-KR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</a:t>
            </a:r>
            <a:r>
              <a:rPr lang="ko-KR" altLang="en-US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예</a:t>
            </a:r>
            <a:r>
              <a:rPr lang="en-US" altLang="ko-KR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: </a:t>
            </a:r>
            <a:r>
              <a:rPr lang="ko-KR" altLang="en-US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수요예측</a:t>
            </a:r>
            <a:r>
              <a:rPr lang="en-US" altLang="ko-KR" sz="1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)</a:t>
            </a:r>
          </a:p>
          <a:p>
            <a:pPr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endParaRPr lang="ko-KR" altLang="en-US" sz="2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슬라이드 번호 개체 틀 3">
            <a:extLst>
              <a:ext uri="{FF2B5EF4-FFF2-40B4-BE49-F238E27FC236}">
                <a16:creationId xmlns:a16="http://schemas.microsoft.com/office/drawing/2014/main" id="{4D2AE91B-5AD2-4408-B7DC-0EC8ED933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7200" y="6379480"/>
            <a:ext cx="2743200" cy="365125"/>
          </a:xfrm>
        </p:spPr>
        <p:txBody>
          <a:bodyPr/>
          <a:lstStyle/>
          <a:p>
            <a:pPr>
              <a:defRPr/>
            </a:pPr>
            <a:fld id="{EA12CC82-880D-4261-B56F-AD707F55EE2B}" type="slidenum">
              <a:rPr lang="en-US" altLang="ko-KR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pPr>
                <a:defRPr/>
              </a:pPr>
              <a:t>3</a:t>
            </a:fld>
            <a:endParaRPr lang="en-US" altLang="ko-KR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95252" name="Text Box 20">
            <a:extLst>
              <a:ext uri="{FF2B5EF4-FFF2-40B4-BE49-F238E27FC236}">
                <a16:creationId xmlns:a16="http://schemas.microsoft.com/office/drawing/2014/main" id="{4DA9E2B4-6CC5-435E-828B-2168A29DB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288" y="1143001"/>
            <a:ext cx="11151648" cy="5096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85750" indent="-28575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75000"/>
              <a:buFont typeface="Wingdings" panose="05000000000000000000" pitchFamily="2" charset="2"/>
              <a:buChar char="u"/>
              <a:defRPr/>
            </a:pP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하나의 거래나 사건에 포함되어 있는 항목들의 관련성을 파악해서 둘 이상의 항목들로 구성된 연관성 규칙을 통한 탐색적 자료분석 방법</a:t>
            </a:r>
          </a:p>
          <a:p>
            <a:pPr eaLnBrk="1" fontAlgn="auto" hangingPunct="1">
              <a:lnSpc>
                <a:spcPct val="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75000"/>
              <a:defRPr/>
            </a:pPr>
            <a:endParaRPr lang="ko-KR" altLang="en-US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75000"/>
              <a:defRPr/>
            </a:pP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   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EX) Products in Shop Cart (One trip, Together) </a:t>
            </a:r>
          </a:p>
          <a:p>
            <a:pPr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75000"/>
              <a:defRPr/>
            </a:pPr>
            <a:endParaRPr lang="en-US" altLang="ko-KR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75000"/>
              <a:defRPr/>
            </a:pPr>
            <a:endParaRPr lang="en-US" altLang="ko-KR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75000"/>
              <a:defRPr/>
            </a:pPr>
            <a:endParaRPr lang="en-US" altLang="ko-KR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75000"/>
              <a:defRPr/>
            </a:pPr>
            <a:endParaRPr lang="en-US" altLang="ko-KR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75000"/>
              <a:defRPr/>
            </a:pPr>
            <a:endParaRPr lang="en-US" altLang="ko-KR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eaLnBrk="1" fontAlgn="auto" hangingPunct="1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75000"/>
              <a:defRPr/>
            </a:pPr>
            <a:endParaRPr lang="en-US" altLang="ko-KR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75000"/>
              <a:defRPr/>
            </a:pP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      1) “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오렌지 주스와 </a:t>
            </a:r>
            <a:r>
              <a:rPr lang="ko-KR" altLang="en-US" sz="20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식기세제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” 구입시 “윈도우 </a:t>
            </a:r>
            <a:r>
              <a:rPr lang="ko-KR" altLang="en-US" sz="20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클리너”를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같이 구입하는가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?</a:t>
            </a:r>
          </a:p>
          <a:p>
            <a:pPr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75000"/>
              <a:defRPr/>
            </a:pP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      2) “</a:t>
            </a:r>
            <a:r>
              <a:rPr lang="ko-KR" altLang="en-US" sz="20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우유”를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“바나나” 구입시 함께 구입하는가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? 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또한 구입 할 때 특정 브랜드를 구입하는가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? </a:t>
            </a:r>
          </a:p>
          <a:p>
            <a:pPr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75000"/>
              <a:defRPr/>
            </a:pP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      3) “</a:t>
            </a:r>
            <a:r>
              <a:rPr lang="ko-KR" altLang="en-US" sz="20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식기세제”를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어느 곳에 </a:t>
            </a:r>
            <a:r>
              <a:rPr lang="ko-KR" altLang="en-US" sz="20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위치시켜야지만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판매고를 최대화하는가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?</a:t>
            </a:r>
          </a:p>
        </p:txBody>
      </p:sp>
      <p:sp>
        <p:nvSpPr>
          <p:cNvPr id="95264" name="Text Box 32">
            <a:extLst>
              <a:ext uri="{FF2B5EF4-FFF2-40B4-BE49-F238E27FC236}">
                <a16:creationId xmlns:a16="http://schemas.microsoft.com/office/drawing/2014/main" id="{4DDB6F46-E6E9-4C13-9B1C-3B309977C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288" y="419102"/>
            <a:ext cx="879951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 dirty="0">
                <a:solidFill>
                  <a:srgbClr val="3E29D9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연관성 분석</a:t>
            </a:r>
            <a:r>
              <a:rPr lang="en-US" altLang="ko-KR" sz="3200" b="1" dirty="0">
                <a:solidFill>
                  <a:srgbClr val="3E29D9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(association</a:t>
            </a:r>
            <a:r>
              <a:rPr lang="ko-KR" altLang="en-US" sz="3200" b="1" dirty="0">
                <a:solidFill>
                  <a:srgbClr val="3E29D9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3200" b="1" dirty="0">
                <a:solidFill>
                  <a:srgbClr val="3E29D9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rule discovery)</a:t>
            </a:r>
          </a:p>
        </p:txBody>
      </p:sp>
      <p:grpSp>
        <p:nvGrpSpPr>
          <p:cNvPr id="4101" name="Group 67"/>
          <p:cNvGrpSpPr>
            <a:grpSpLocks/>
          </p:cNvGrpSpPr>
          <p:nvPr/>
        </p:nvGrpSpPr>
        <p:grpSpPr bwMode="auto">
          <a:xfrm>
            <a:off x="3048000" y="2781300"/>
            <a:ext cx="5562600" cy="1600200"/>
            <a:chOff x="1152" y="1576"/>
            <a:chExt cx="3504" cy="1008"/>
          </a:xfrm>
          <a:solidFill>
            <a:schemeClr val="bg1"/>
          </a:solidFill>
        </p:grpSpPr>
        <p:sp>
          <p:nvSpPr>
            <p:cNvPr id="95284" name="Rectangle 52">
              <a:extLst>
                <a:ext uri="{FF2B5EF4-FFF2-40B4-BE49-F238E27FC236}">
                  <a16:creationId xmlns:a16="http://schemas.microsoft.com/office/drawing/2014/main" id="{D7F6CCFD-8A18-44AD-8C47-4F2F0BBE7D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1576"/>
              <a:ext cx="3504" cy="1008"/>
            </a:xfrm>
            <a:prstGeom prst="rect">
              <a:avLst/>
            </a:prstGeom>
            <a:grpFill/>
            <a:ln w="12700" cap="sq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>
              <a:outerShdw dist="107763" dir="2700000" algn="ctr" rotWithShape="0">
                <a:srgbClr val="DDDDDD"/>
              </a:outerShdw>
            </a:effec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ko-KR" b="1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95287" name="Oval 55">
              <a:extLst>
                <a:ext uri="{FF2B5EF4-FFF2-40B4-BE49-F238E27FC236}">
                  <a16:creationId xmlns:a16="http://schemas.microsoft.com/office/drawing/2014/main" id="{891B8C5F-DBA5-4D7E-BBD8-28F627D877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632"/>
              <a:ext cx="1152" cy="480"/>
            </a:xfrm>
            <a:prstGeom prst="ellipse">
              <a:avLst/>
            </a:prstGeom>
            <a:grpFill/>
            <a:ln w="127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rgbClr val="DDDDDD"/>
              </a:outerShdw>
            </a:effec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윈도우</a:t>
              </a:r>
            </a:p>
            <a:p>
              <a:pPr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클리너</a:t>
              </a:r>
            </a:p>
          </p:txBody>
        </p:sp>
        <p:sp>
          <p:nvSpPr>
            <p:cNvPr id="95288" name="Oval 56">
              <a:extLst>
                <a:ext uri="{FF2B5EF4-FFF2-40B4-BE49-F238E27FC236}">
                  <a16:creationId xmlns:a16="http://schemas.microsoft.com/office/drawing/2014/main" id="{1ADE51FA-3022-4983-B25F-E0F69C39CF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1632"/>
              <a:ext cx="1056" cy="528"/>
            </a:xfrm>
            <a:prstGeom prst="ellipse">
              <a:avLst/>
            </a:prstGeom>
            <a:grpFill/>
            <a:ln w="12700" cap="sq">
              <a:solidFill>
                <a:srgbClr val="00FF00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rgbClr val="DDDDDD"/>
              </a:outerShdw>
            </a:effec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식기세제</a:t>
              </a:r>
              <a:endParaRPr lang="ko-KR" altLang="en-US" b="1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95289" name="Oval 57">
              <a:extLst>
                <a:ext uri="{FF2B5EF4-FFF2-40B4-BE49-F238E27FC236}">
                  <a16:creationId xmlns:a16="http://schemas.microsoft.com/office/drawing/2014/main" id="{FCF53106-3522-43F0-8D77-FDC5B98DAE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160"/>
              <a:ext cx="624" cy="384"/>
            </a:xfrm>
            <a:prstGeom prst="ellipse">
              <a:avLst/>
            </a:prstGeom>
            <a:grpFill/>
            <a:ln w="12700" cap="sq">
              <a:solidFill>
                <a:srgbClr val="969696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rgbClr val="DDDDDD"/>
              </a:outerShdw>
            </a:effec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우유</a:t>
              </a:r>
              <a:endParaRPr lang="ko-KR" altLang="en-US" b="1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95290" name="Oval 58">
              <a:extLst>
                <a:ext uri="{FF2B5EF4-FFF2-40B4-BE49-F238E27FC236}">
                  <a16:creationId xmlns:a16="http://schemas.microsoft.com/office/drawing/2014/main" id="{404B525C-83E4-4F12-A4FC-CCB80443B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2160"/>
              <a:ext cx="624" cy="384"/>
            </a:xfrm>
            <a:prstGeom prst="ellipse">
              <a:avLst/>
            </a:prstGeom>
            <a:grpFill/>
            <a:ln w="12700" cap="sq">
              <a:solidFill>
                <a:srgbClr val="969696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rgbClr val="DDDDDD"/>
              </a:outerShdw>
            </a:effec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우유</a:t>
              </a:r>
            </a:p>
          </p:txBody>
        </p:sp>
        <p:sp>
          <p:nvSpPr>
            <p:cNvPr id="95291" name="Oval 59">
              <a:extLst>
                <a:ext uri="{FF2B5EF4-FFF2-40B4-BE49-F238E27FC236}">
                  <a16:creationId xmlns:a16="http://schemas.microsoft.com/office/drawing/2014/main" id="{AA3FF411-278C-4D31-81F6-303618BE0C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2256"/>
              <a:ext cx="1008" cy="240"/>
            </a:xfrm>
            <a:prstGeom prst="ellipse">
              <a:avLst/>
            </a:prstGeom>
            <a:grpFill/>
            <a:ln w="12700" cap="sq">
              <a:solidFill>
                <a:srgbClr val="FFCC00"/>
              </a:solidFill>
              <a:round/>
              <a:headEnd/>
              <a:tailEnd/>
            </a:ln>
            <a:effectLst>
              <a:outerShdw dist="35921" dir="2700000" algn="ctr" rotWithShape="0">
                <a:srgbClr val="DDDDDD"/>
              </a:outerShdw>
            </a:effec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바나나</a:t>
              </a:r>
            </a:p>
          </p:txBody>
        </p:sp>
        <p:sp>
          <p:nvSpPr>
            <p:cNvPr id="95292" name="Oval 60">
              <a:extLst>
                <a:ext uri="{FF2B5EF4-FFF2-40B4-BE49-F238E27FC236}">
                  <a16:creationId xmlns:a16="http://schemas.microsoft.com/office/drawing/2014/main" id="{BA78B2EC-FD19-4CB9-A181-2D400050D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1680"/>
              <a:ext cx="816" cy="816"/>
            </a:xfrm>
            <a:prstGeom prst="ellipse">
              <a:avLst/>
            </a:prstGeom>
            <a:grpFill/>
            <a:ln w="12700" cap="sq">
              <a:solidFill>
                <a:srgbClr val="FF9933"/>
              </a:solidFill>
              <a:round/>
              <a:headEnd/>
              <a:tailEnd/>
            </a:ln>
            <a:effectLst>
              <a:outerShdw dist="35921" dir="2700000" algn="ctr" rotWithShape="0">
                <a:srgbClr val="DDDDDD"/>
              </a:outerShdw>
            </a:effec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오렌지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주스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슬라이드 번호 개체 틀 3">
            <a:extLst>
              <a:ext uri="{FF2B5EF4-FFF2-40B4-BE49-F238E27FC236}">
                <a16:creationId xmlns:a16="http://schemas.microsoft.com/office/drawing/2014/main" id="{4D2AE91B-5AD2-4408-B7DC-0EC8ED933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56713" y="6257751"/>
            <a:ext cx="2743200" cy="365125"/>
          </a:xfrm>
        </p:spPr>
        <p:txBody>
          <a:bodyPr/>
          <a:lstStyle/>
          <a:p>
            <a:pPr>
              <a:defRPr/>
            </a:pPr>
            <a:fld id="{A72C55D2-EB06-4BFE-8FB9-96214FAC06A6}" type="slidenum">
              <a:rPr lang="en-US" altLang="ko-KR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pPr>
                <a:defRPr/>
              </a:pPr>
              <a:t>4</a:t>
            </a:fld>
            <a:endParaRPr lang="en-US" altLang="ko-KR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95264" name="Text Box 32">
            <a:extLst>
              <a:ext uri="{FF2B5EF4-FFF2-40B4-BE49-F238E27FC236}">
                <a16:creationId xmlns:a16="http://schemas.microsoft.com/office/drawing/2014/main" id="{4DDB6F46-E6E9-4C13-9B1C-3B309977C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511056"/>
            <a:ext cx="87995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 dirty="0">
                <a:solidFill>
                  <a:srgbClr val="3E29D9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장바구니 분석</a:t>
            </a:r>
            <a:r>
              <a:rPr lang="en-US" altLang="ko-KR" sz="3200" b="1" dirty="0">
                <a:solidFill>
                  <a:srgbClr val="3E29D9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(Market Basket Analysis)</a:t>
            </a:r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id="{72086D5E-010D-4CA9-8358-779596916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195" y="3582270"/>
            <a:ext cx="8178800" cy="2529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2400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적용분야</a:t>
            </a:r>
            <a:endParaRPr lang="ko-KR" altLang="en-US" sz="2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lvl="1"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75000"/>
              <a:buFont typeface="Monotype Sorts" pitchFamily="2" charset="2"/>
              <a:buChar char="n"/>
              <a:defRPr/>
            </a:pP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상품 진열 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(Inventory Display)</a:t>
            </a:r>
          </a:p>
          <a:p>
            <a:pPr lvl="1"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</a:t>
            </a: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첨부 우편물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(Direct Mailing)</a:t>
            </a:r>
            <a:endParaRPr lang="ko-KR" altLang="en-US" sz="2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lvl="1"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75000"/>
              <a:buFont typeface="Monotype Sorts" pitchFamily="2" charset="2"/>
              <a:buChar char="n"/>
              <a:defRPr/>
            </a:pP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보험 부정행위 적발 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(Fraud Detection)</a:t>
            </a:r>
            <a:endParaRPr lang="ko-KR" altLang="en-US" sz="2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lvl="1"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75000"/>
              <a:buFont typeface="Monotype Sorts" pitchFamily="2" charset="2"/>
              <a:buChar char="n"/>
              <a:defRPr/>
            </a:pP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</a:t>
            </a:r>
            <a:r>
              <a:rPr lang="ko-KR" altLang="en-US" sz="24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카달로그</a:t>
            </a: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디자인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(Catalog Design)</a:t>
            </a:r>
          </a:p>
        </p:txBody>
      </p:sp>
      <p:grpSp>
        <p:nvGrpSpPr>
          <p:cNvPr id="5125" name="Group 35"/>
          <p:cNvGrpSpPr>
            <a:grpSpLocks/>
          </p:cNvGrpSpPr>
          <p:nvPr/>
        </p:nvGrpSpPr>
        <p:grpSpPr bwMode="auto">
          <a:xfrm>
            <a:off x="6067424" y="1510922"/>
            <a:ext cx="5486400" cy="1619250"/>
            <a:chOff x="768" y="1575"/>
            <a:chExt cx="3456" cy="1020"/>
          </a:xfrm>
        </p:grpSpPr>
        <p:sp>
          <p:nvSpPr>
            <p:cNvPr id="16" name="Line 10">
              <a:extLst>
                <a:ext uri="{FF2B5EF4-FFF2-40B4-BE49-F238E27FC236}">
                  <a16:creationId xmlns:a16="http://schemas.microsoft.com/office/drawing/2014/main" id="{22FAA0B8-F017-433A-9A4C-61002EF6AA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575"/>
              <a:ext cx="0" cy="102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17" name="Line 11">
              <a:extLst>
                <a:ext uri="{FF2B5EF4-FFF2-40B4-BE49-F238E27FC236}">
                  <a16:creationId xmlns:a16="http://schemas.microsoft.com/office/drawing/2014/main" id="{13AEEB52-A07C-4656-9F51-D468D6060F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1575"/>
              <a:ext cx="3456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18" name="Line 12">
              <a:extLst>
                <a:ext uri="{FF2B5EF4-FFF2-40B4-BE49-F238E27FC236}">
                  <a16:creationId xmlns:a16="http://schemas.microsoft.com/office/drawing/2014/main" id="{35AA4EF1-B42D-4D8B-B3EB-89AC40B90C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1575"/>
              <a:ext cx="0" cy="102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19" name="Line 13">
              <a:extLst>
                <a:ext uri="{FF2B5EF4-FFF2-40B4-BE49-F238E27FC236}">
                  <a16:creationId xmlns:a16="http://schemas.microsoft.com/office/drawing/2014/main" id="{B7FC9457-5984-42BB-B04F-08814DEEC5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" y="1575"/>
              <a:ext cx="0" cy="102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20" name="Line 14">
              <a:extLst>
                <a:ext uri="{FF2B5EF4-FFF2-40B4-BE49-F238E27FC236}">
                  <a16:creationId xmlns:a16="http://schemas.microsoft.com/office/drawing/2014/main" id="{0E37F46F-EE44-4BEC-8405-BF118E5B4F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1824"/>
              <a:ext cx="3456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21" name="Line 15">
              <a:extLst>
                <a:ext uri="{FF2B5EF4-FFF2-40B4-BE49-F238E27FC236}">
                  <a16:creationId xmlns:a16="http://schemas.microsoft.com/office/drawing/2014/main" id="{457C8D96-CD67-47EE-9117-58532EAC4F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064"/>
              <a:ext cx="3456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22" name="Line 16">
              <a:extLst>
                <a:ext uri="{FF2B5EF4-FFF2-40B4-BE49-F238E27FC236}">
                  <a16:creationId xmlns:a16="http://schemas.microsoft.com/office/drawing/2014/main" id="{6F05D574-6198-4D8F-9238-9F29ED23AF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352"/>
              <a:ext cx="3456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23" name="Text Box 17">
              <a:extLst>
                <a:ext uri="{FF2B5EF4-FFF2-40B4-BE49-F238E27FC236}">
                  <a16:creationId xmlns:a16="http://schemas.microsoft.com/office/drawing/2014/main" id="{E0997352-249F-430D-8ED1-74A5E36115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4" y="1823"/>
              <a:ext cx="12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오렌지 주스</a:t>
              </a: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, </a:t>
              </a: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바나나</a:t>
              </a:r>
            </a:p>
          </p:txBody>
        </p:sp>
        <p:sp>
          <p:nvSpPr>
            <p:cNvPr id="24" name="Text Box 18">
              <a:extLst>
                <a:ext uri="{FF2B5EF4-FFF2-40B4-BE49-F238E27FC236}">
                  <a16:creationId xmlns:a16="http://schemas.microsoft.com/office/drawing/2014/main" id="{C830D494-4E54-455C-AB5C-F8129DC5FD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6" y="2088"/>
              <a:ext cx="115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오렌지 주스</a:t>
              </a: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, </a:t>
              </a: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우유</a:t>
              </a:r>
            </a:p>
          </p:txBody>
        </p:sp>
        <p:sp>
          <p:nvSpPr>
            <p:cNvPr id="25" name="Text Box 19">
              <a:extLst>
                <a:ext uri="{FF2B5EF4-FFF2-40B4-BE49-F238E27FC236}">
                  <a16:creationId xmlns:a16="http://schemas.microsoft.com/office/drawing/2014/main" id="{42385876-55B7-4086-A6F8-0A1D5A5CE3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6" y="2351"/>
              <a:ext cx="155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식기세제</a:t>
              </a: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, </a:t>
              </a: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윈도우 클리너</a:t>
              </a:r>
            </a:p>
          </p:txBody>
        </p:sp>
        <p:sp>
          <p:nvSpPr>
            <p:cNvPr id="26" name="Text Box 20">
              <a:extLst>
                <a:ext uri="{FF2B5EF4-FFF2-40B4-BE49-F238E27FC236}">
                  <a16:creationId xmlns:a16="http://schemas.microsoft.com/office/drawing/2014/main" id="{E24D7305-532C-46EA-B7A6-272D10FE62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1824"/>
              <a:ext cx="25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1</a:t>
              </a:r>
            </a:p>
          </p:txBody>
        </p:sp>
        <p:sp>
          <p:nvSpPr>
            <p:cNvPr id="27" name="Text Box 21">
              <a:extLst>
                <a:ext uri="{FF2B5EF4-FFF2-40B4-BE49-F238E27FC236}">
                  <a16:creationId xmlns:a16="http://schemas.microsoft.com/office/drawing/2014/main" id="{763A00DD-FB73-4036-9FAA-459B180891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3" y="2111"/>
              <a:ext cx="20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2</a:t>
              </a:r>
            </a:p>
          </p:txBody>
        </p:sp>
        <p:sp>
          <p:nvSpPr>
            <p:cNvPr id="28" name="Text Box 22">
              <a:extLst>
                <a:ext uri="{FF2B5EF4-FFF2-40B4-BE49-F238E27FC236}">
                  <a16:creationId xmlns:a16="http://schemas.microsoft.com/office/drawing/2014/main" id="{A23285FE-DB87-4C47-B627-E5AC689399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3" y="2351"/>
              <a:ext cx="20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3</a:t>
              </a:r>
            </a:p>
          </p:txBody>
        </p:sp>
        <p:sp>
          <p:nvSpPr>
            <p:cNvPr id="29" name="Text Box 25">
              <a:extLst>
                <a:ext uri="{FF2B5EF4-FFF2-40B4-BE49-F238E27FC236}">
                  <a16:creationId xmlns:a16="http://schemas.microsoft.com/office/drawing/2014/main" id="{4C7A7819-74F3-4BE6-AB55-F82361CE19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0" y="1583"/>
              <a:ext cx="4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ko-KR" altLang="en-US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거   래</a:t>
              </a:r>
            </a:p>
          </p:txBody>
        </p:sp>
        <p:sp>
          <p:nvSpPr>
            <p:cNvPr id="30" name="Line 27">
              <a:extLst>
                <a:ext uri="{FF2B5EF4-FFF2-40B4-BE49-F238E27FC236}">
                  <a16:creationId xmlns:a16="http://schemas.microsoft.com/office/drawing/2014/main" id="{0E0DE59E-8957-4EA2-8148-DF3DB49A7F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592"/>
              <a:ext cx="34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1" name="Text Box 30">
              <a:extLst>
                <a:ext uri="{FF2B5EF4-FFF2-40B4-BE49-F238E27FC236}">
                  <a16:creationId xmlns:a16="http://schemas.microsoft.com/office/drawing/2014/main" id="{3B4DF27A-0DE6-49A5-9E30-00AE2884F6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16" y="1584"/>
              <a:ext cx="5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ko-KR" altLang="en-US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항   목</a:t>
              </a:r>
            </a:p>
          </p:txBody>
        </p:sp>
      </p:grpSp>
      <p:sp>
        <p:nvSpPr>
          <p:cNvPr id="32" name="Rectangle 2">
            <a:extLst>
              <a:ext uri="{FF2B5EF4-FFF2-40B4-BE49-F238E27FC236}">
                <a16:creationId xmlns:a16="http://schemas.microsoft.com/office/drawing/2014/main" id="{D3791D42-BF66-4470-8911-81530C6756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195" y="1523622"/>
            <a:ext cx="5179219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2400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자료의 구조</a:t>
            </a:r>
            <a:endParaRPr lang="ko-KR" altLang="en-US" sz="2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75000"/>
              <a:defRPr/>
            </a:pP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   거래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(transaction)</a:t>
            </a: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와 항목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(item)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      Ex) Point-Of-Sale Transaction</a:t>
            </a:r>
            <a:r>
              <a:rPr lang="en-US" altLang="ko-K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endParaRPr lang="en-US" altLang="ko-KR" sz="2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슬라이드 번호 개체 틀 3">
            <a:extLst>
              <a:ext uri="{FF2B5EF4-FFF2-40B4-BE49-F238E27FC236}">
                <a16:creationId xmlns:a16="http://schemas.microsoft.com/office/drawing/2014/main" id="{EF48F1AB-9965-44CF-A5EA-E186FCDFE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7226" y="6308724"/>
            <a:ext cx="2986602" cy="365125"/>
          </a:xfrm>
        </p:spPr>
        <p:txBody>
          <a:bodyPr/>
          <a:lstStyle/>
          <a:p>
            <a:pPr>
              <a:defRPr/>
            </a:pPr>
            <a:fld id="{0FD50249-BE01-4D39-A143-B21287258D4C}" type="slidenum">
              <a:rPr lang="en-US" altLang="ko-KR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pPr>
                <a:defRPr/>
              </a:pPr>
              <a:t>5</a:t>
            </a:fld>
            <a:endParaRPr lang="en-US" altLang="ko-KR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357389" name="Text Box 13">
            <a:extLst>
              <a:ext uri="{FF2B5EF4-FFF2-40B4-BE49-F238E27FC236}">
                <a16:creationId xmlns:a16="http://schemas.microsoft.com/office/drawing/2014/main" id="{5B3105FC-756C-4F3B-8E24-A2C931221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544" y="538957"/>
            <a:ext cx="7383544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연관성 규칙</a:t>
            </a:r>
            <a:r>
              <a:rPr lang="en-US" altLang="ko-KR" sz="3200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(Association Rule)</a:t>
            </a:r>
          </a:p>
        </p:txBody>
      </p:sp>
      <p:grpSp>
        <p:nvGrpSpPr>
          <p:cNvPr id="6148" name="Group 18"/>
          <p:cNvGrpSpPr>
            <a:grpSpLocks/>
          </p:cNvGrpSpPr>
          <p:nvPr/>
        </p:nvGrpSpPr>
        <p:grpSpPr bwMode="auto">
          <a:xfrm>
            <a:off x="1950134" y="2016125"/>
            <a:ext cx="7549466" cy="1066800"/>
            <a:chOff x="768" y="1152"/>
            <a:chExt cx="4368" cy="672"/>
          </a:xfrm>
        </p:grpSpPr>
        <p:sp>
          <p:nvSpPr>
            <p:cNvPr id="357387" name="Rectangle 11">
              <a:extLst>
                <a:ext uri="{FF2B5EF4-FFF2-40B4-BE49-F238E27FC236}">
                  <a16:creationId xmlns:a16="http://schemas.microsoft.com/office/drawing/2014/main" id="{8DF0F672-5ABB-432F-A03D-82C6C459BE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152"/>
              <a:ext cx="4368" cy="672"/>
            </a:xfrm>
            <a:prstGeom prst="rect">
              <a:avLst/>
            </a:prstGeom>
            <a:solidFill>
              <a:srgbClr val="D5D5FF"/>
            </a:solidFill>
            <a:ln w="12700" cap="sq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fontAlgn="auto" hangingPunct="1">
                <a:lnSpc>
                  <a:spcPct val="18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(</a:t>
              </a: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항목 집합 </a:t>
              </a: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A)               (</a:t>
              </a: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항목집합 </a:t>
              </a: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B )</a:t>
              </a:r>
            </a:p>
            <a:p>
              <a:pPr algn="ctr" eaLnBrk="1" fontAlgn="auto" hangingPunct="1">
                <a:lnSpc>
                  <a:spcPct val="18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 ( if A then B : </a:t>
              </a: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만일 </a:t>
              </a: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A </a:t>
              </a: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가 일어나면 </a:t>
              </a: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B </a:t>
              </a:r>
              <a:r>
                <a:rPr lang="ko-KR" altLang="en-US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가 일어난다</a:t>
              </a:r>
              <a:r>
                <a:rPr lang="en-US" altLang="ko-KR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. ) </a:t>
              </a:r>
            </a:p>
          </p:txBody>
        </p:sp>
        <p:sp>
          <p:nvSpPr>
            <p:cNvPr id="357391" name="Line 15">
              <a:extLst>
                <a:ext uri="{FF2B5EF4-FFF2-40B4-BE49-F238E27FC236}">
                  <a16:creationId xmlns:a16="http://schemas.microsoft.com/office/drawing/2014/main" id="{EFFD7F08-72FB-466C-BBF5-66EFC5B46D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76" y="1384"/>
              <a:ext cx="3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</p:grpSp>
      <p:grpSp>
        <p:nvGrpSpPr>
          <p:cNvPr id="6149" name="Group 20"/>
          <p:cNvGrpSpPr>
            <a:grpSpLocks/>
          </p:cNvGrpSpPr>
          <p:nvPr/>
        </p:nvGrpSpPr>
        <p:grpSpPr bwMode="auto">
          <a:xfrm>
            <a:off x="276045" y="1534125"/>
            <a:ext cx="11283351" cy="4524373"/>
            <a:chOff x="195" y="532"/>
            <a:chExt cx="5421" cy="2850"/>
          </a:xfrm>
        </p:grpSpPr>
        <p:sp>
          <p:nvSpPr>
            <p:cNvPr id="357378" name="Rectangle 2">
              <a:extLst>
                <a:ext uri="{FF2B5EF4-FFF2-40B4-BE49-F238E27FC236}">
                  <a16:creationId xmlns:a16="http://schemas.microsoft.com/office/drawing/2014/main" id="{EA38C2F1-5B99-410E-B6F3-247CC31312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" y="532"/>
              <a:ext cx="5421" cy="2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33CC"/>
                </a:buClr>
                <a:buSzPct val="75000"/>
                <a:buFont typeface="Monotype Sorts" pitchFamily="2" charset="2"/>
                <a:buChar char="n"/>
                <a:defRPr/>
              </a:pPr>
              <a:r>
                <a:rPr lang="en-US" altLang="ko-KR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</a:t>
              </a:r>
              <a:r>
                <a:rPr lang="ko-KR" altLang="en-US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어떤 항목</a:t>
              </a:r>
              <a:r>
                <a:rPr lang="en-US" altLang="ko-KR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(</a:t>
              </a:r>
              <a:r>
                <a:rPr lang="ko-KR" altLang="en-US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들</a:t>
              </a:r>
              <a:r>
                <a:rPr lang="en-US" altLang="ko-KR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)</a:t>
              </a:r>
              <a:r>
                <a:rPr lang="ko-KR" altLang="en-US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의 존재가 다른 항목</a:t>
              </a:r>
              <a:r>
                <a:rPr lang="en-US" altLang="ko-KR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(</a:t>
              </a:r>
              <a:r>
                <a:rPr lang="ko-KR" altLang="en-US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들</a:t>
              </a:r>
              <a:r>
                <a:rPr lang="en-US" altLang="ko-KR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)</a:t>
              </a:r>
              <a:r>
                <a:rPr lang="ko-KR" altLang="en-US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의 존재를 암시하는 것을 의미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33CC"/>
                </a:buClr>
                <a:buSzPct val="75000"/>
                <a:buFont typeface="Monotype Sorts" pitchFamily="2" charset="2"/>
                <a:buChar char="n"/>
                <a:defRPr/>
              </a:pPr>
              <a:endPara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33CC"/>
                </a:buClr>
                <a:buSzPct val="75000"/>
                <a:buFont typeface="Monotype Sorts" pitchFamily="2" charset="2"/>
                <a:buChar char="n"/>
                <a:defRPr/>
              </a:pPr>
              <a:endPara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33CC"/>
                </a:buClr>
                <a:buSzPct val="75000"/>
                <a:buFont typeface="Monotype Sorts" pitchFamily="2" charset="2"/>
                <a:buChar char="n"/>
                <a:defRPr/>
              </a:pPr>
              <a:endPara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33CC"/>
                </a:buClr>
                <a:buSzPct val="75000"/>
                <a:buFont typeface="Monotype Sorts" pitchFamily="2" charset="2"/>
                <a:buChar char="n"/>
                <a:defRPr/>
              </a:pPr>
              <a:endPara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33CC"/>
                </a:buClr>
                <a:buSzPct val="75000"/>
                <a:buFont typeface="Monotype Sorts" pitchFamily="2" charset="2"/>
                <a:buChar char="n"/>
                <a:defRPr/>
              </a:pPr>
              <a:r>
                <a:rPr lang="ko-KR" altLang="en-US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 </a:t>
              </a:r>
              <a:r>
                <a:rPr lang="ko-KR" altLang="en-US" sz="2400" b="1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연관성 규칙의 예</a:t>
              </a:r>
              <a:endPara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33CC"/>
                </a:buClr>
                <a:buSzPct val="75000"/>
                <a:defRPr/>
              </a:pPr>
              <a:r>
                <a:rPr lang="ko-KR" altLang="en-US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   </a:t>
              </a:r>
              <a:r>
                <a:rPr lang="en-US" altLang="ko-KR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-  </a:t>
              </a:r>
              <a:r>
                <a:rPr lang="ko-KR" altLang="en-US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신발 구매                 양말 구입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33CC"/>
                </a:buClr>
                <a:buSzPct val="75000"/>
                <a:defRPr/>
              </a:pPr>
              <a:r>
                <a:rPr lang="ko-KR" altLang="en-US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   </a:t>
              </a:r>
              <a:r>
                <a:rPr lang="en-US" altLang="ko-KR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-  </a:t>
              </a:r>
              <a:r>
                <a:rPr lang="ko-KR" altLang="en-US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최근에 </a:t>
              </a:r>
              <a:r>
                <a:rPr lang="ko-KR" altLang="en-US" sz="2400" dirty="0" err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구좌정리와</a:t>
              </a:r>
              <a:r>
                <a:rPr lang="ko-KR" altLang="en-US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</a:t>
              </a:r>
              <a:r>
                <a:rPr lang="ko-KR" altLang="en-US" sz="2400" dirty="0" err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이율상담을</a:t>
              </a:r>
              <a:r>
                <a:rPr lang="ko-KR" altLang="en-US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요구                 이후 </a:t>
              </a:r>
              <a:r>
                <a:rPr lang="en-US" altLang="ko-KR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1</a:t>
              </a:r>
              <a:r>
                <a:rPr lang="ko-KR" altLang="en-US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달 내에 거래 중단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33CC"/>
                </a:buClr>
                <a:buSzPct val="75000"/>
                <a:buFont typeface="Monotype Sorts" pitchFamily="2" charset="2"/>
                <a:buChar char="n"/>
                <a:defRPr/>
              </a:pPr>
              <a:endPara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33CC"/>
                </a:buClr>
                <a:buSzPct val="75000"/>
                <a:buFont typeface="Monotype Sorts" pitchFamily="2" charset="2"/>
                <a:buChar char="n"/>
                <a:defRPr/>
              </a:pPr>
              <a:r>
                <a:rPr lang="ko-KR" altLang="en-US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 </a:t>
              </a:r>
              <a:r>
                <a:rPr lang="ko-KR" altLang="en-US" sz="2400" b="1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해석</a:t>
              </a:r>
              <a:endPara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33CC"/>
                </a:buClr>
                <a:buSzPct val="75000"/>
                <a:defRPr/>
              </a:pPr>
              <a:r>
                <a:rPr lang="ko-KR" altLang="en-US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   </a:t>
              </a:r>
              <a:r>
                <a:rPr lang="en-US" altLang="ko-KR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- </a:t>
              </a:r>
              <a:r>
                <a:rPr lang="ko-KR" altLang="en-US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원인과 결과의 직접적인 인과관계가 아님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33CC"/>
                </a:buClr>
                <a:buSzPct val="75000"/>
                <a:defRPr/>
              </a:pPr>
              <a:r>
                <a:rPr lang="ko-KR" altLang="en-US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   </a:t>
              </a:r>
              <a:r>
                <a:rPr lang="en-US" altLang="ko-KR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- </a:t>
              </a:r>
              <a:r>
                <a:rPr lang="ko-KR" altLang="en-US" sz="2400" dirty="0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둘 또는 그 이상 품목들 사이의 상호 관련성</a:t>
              </a:r>
            </a:p>
          </p:txBody>
        </p:sp>
        <p:sp>
          <p:nvSpPr>
            <p:cNvPr id="357393" name="Line 17">
              <a:extLst>
                <a:ext uri="{FF2B5EF4-FFF2-40B4-BE49-F238E27FC236}">
                  <a16:creationId xmlns:a16="http://schemas.microsoft.com/office/drawing/2014/main" id="{ECFC4D08-D614-4003-8DEF-DFC62F8A35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2" y="2080"/>
              <a:ext cx="3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2400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57395" name="Line 19">
              <a:extLst>
                <a:ext uri="{FF2B5EF4-FFF2-40B4-BE49-F238E27FC236}">
                  <a16:creationId xmlns:a16="http://schemas.microsoft.com/office/drawing/2014/main" id="{E6E8187A-4C16-4F2B-A93C-4BB62A9120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0" y="2330"/>
              <a:ext cx="3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2400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3">
            <a:extLst>
              <a:ext uri="{FF2B5EF4-FFF2-40B4-BE49-F238E27FC236}">
                <a16:creationId xmlns:a16="http://schemas.microsoft.com/office/drawing/2014/main" id="{73C86F4F-AD6B-4461-90C8-2B2670E6B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20200" y="6281721"/>
            <a:ext cx="2743200" cy="365125"/>
          </a:xfrm>
        </p:spPr>
        <p:txBody>
          <a:bodyPr/>
          <a:lstStyle/>
          <a:p>
            <a:pPr>
              <a:defRPr/>
            </a:pPr>
            <a:fld id="{B903DEF5-1819-44DC-80F6-76055AF05187}" type="slidenum">
              <a:rPr lang="en-US" altLang="ko-KR"/>
              <a:pPr>
                <a:defRPr/>
              </a:pPr>
              <a:t>6</a:t>
            </a:fld>
            <a:endParaRPr lang="en-US" altLang="ko-KR" dirty="0"/>
          </a:p>
        </p:txBody>
      </p:sp>
      <p:sp>
        <p:nvSpPr>
          <p:cNvPr id="358407" name="Text Box 7">
            <a:extLst>
              <a:ext uri="{FF2B5EF4-FFF2-40B4-BE49-F238E27FC236}">
                <a16:creationId xmlns:a16="http://schemas.microsoft.com/office/drawing/2014/main" id="{547D5BE8-C1DE-44C6-8E2A-AF2990930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6825" y="3138489"/>
            <a:ext cx="1841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ko-KR" altLang="ko-KR" sz="3200" b="1">
              <a:latin typeface="+mn-ea"/>
            </a:endParaRPr>
          </a:p>
        </p:txBody>
      </p:sp>
      <p:sp>
        <p:nvSpPr>
          <p:cNvPr id="358408" name="Text Box 8">
            <a:extLst>
              <a:ext uri="{FF2B5EF4-FFF2-40B4-BE49-F238E27FC236}">
                <a16:creationId xmlns:a16="http://schemas.microsoft.com/office/drawing/2014/main" id="{E5619D20-CE72-4845-B153-20FDC9B90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00" y="1388074"/>
            <a:ext cx="11036299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Clr>
                <a:srgbClr val="0033CC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altLang="ko-KR" sz="2400" b="1" dirty="0">
                <a:latin typeface="+mn-ea"/>
              </a:rPr>
              <a:t>  Useful Result  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r>
              <a:rPr lang="en-US" altLang="ko-KR" sz="2400" b="1" dirty="0">
                <a:latin typeface="+mn-ea"/>
              </a:rPr>
              <a:t>   </a:t>
            </a:r>
            <a:r>
              <a:rPr lang="en-US" altLang="ko-KR" sz="2400" dirty="0">
                <a:latin typeface="+mn-ea"/>
              </a:rPr>
              <a:t>-  </a:t>
            </a:r>
            <a:r>
              <a:rPr lang="ko-KR" altLang="en-US" sz="2400" dirty="0">
                <a:latin typeface="+mn-ea"/>
              </a:rPr>
              <a:t>마케팅 전략상 유용한 결과가 나온 경우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r>
              <a:rPr lang="ko-KR" altLang="en-US" sz="2400" dirty="0">
                <a:latin typeface="+mn-ea"/>
              </a:rPr>
              <a:t>       </a:t>
            </a:r>
            <a:r>
              <a:rPr lang="en-US" altLang="ko-KR" sz="2400" dirty="0">
                <a:latin typeface="+mn-ea"/>
              </a:rPr>
              <a:t>EX) </a:t>
            </a:r>
            <a:r>
              <a:rPr lang="ko-KR" altLang="en-US" sz="2400" dirty="0">
                <a:latin typeface="+mn-ea"/>
              </a:rPr>
              <a:t>목요일 소매점에 기저귀를 사러 온 아빠들은  맥주도 함께 사간다</a:t>
            </a:r>
            <a:r>
              <a:rPr lang="en-US" altLang="ko-KR" sz="2400" dirty="0">
                <a:latin typeface="+mn-ea"/>
              </a:rPr>
              <a:t>.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Clr>
                <a:srgbClr val="0033CC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altLang="ko-KR" sz="2400" b="1" i="1" dirty="0">
                <a:solidFill>
                  <a:srgbClr val="FF0000"/>
                </a:solidFill>
                <a:latin typeface="+mn-ea"/>
              </a:rPr>
              <a:t>  </a:t>
            </a:r>
            <a:r>
              <a:rPr lang="en-US" altLang="ko-KR" sz="2400" b="1" dirty="0">
                <a:latin typeface="+mn-ea"/>
              </a:rPr>
              <a:t>Trivial Result</a:t>
            </a:r>
            <a:r>
              <a:rPr lang="en-US" altLang="ko-KR" sz="2400" b="1" u="sng" dirty="0">
                <a:latin typeface="+mn-ea"/>
              </a:rPr>
              <a:t> 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r>
              <a:rPr lang="en-US" altLang="ko-KR" sz="2400" b="1" dirty="0">
                <a:latin typeface="+mn-ea"/>
              </a:rPr>
              <a:t>   </a:t>
            </a:r>
            <a:r>
              <a:rPr lang="en-US" altLang="ko-KR" sz="2400" dirty="0">
                <a:latin typeface="+mn-ea"/>
              </a:rPr>
              <a:t>- </a:t>
            </a:r>
            <a:r>
              <a:rPr lang="ko-KR" altLang="en-US" sz="2400" dirty="0">
                <a:latin typeface="+mn-ea"/>
              </a:rPr>
              <a:t>기존의 마케팅 전략에 의해 연관성이 높게 나온 경우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r>
              <a:rPr lang="ko-KR" altLang="en-US" sz="2400" dirty="0">
                <a:latin typeface="+mn-ea"/>
              </a:rPr>
              <a:t>      </a:t>
            </a:r>
            <a:r>
              <a:rPr lang="en-US" altLang="ko-KR" sz="2400" dirty="0">
                <a:latin typeface="+mn-ea"/>
              </a:rPr>
              <a:t>EX) </a:t>
            </a:r>
            <a:r>
              <a:rPr lang="ko-KR" altLang="en-US" sz="2400" dirty="0" err="1">
                <a:latin typeface="+mn-ea"/>
              </a:rPr>
              <a:t>정비계약을</a:t>
            </a:r>
            <a:r>
              <a:rPr lang="ko-KR" altLang="en-US" sz="2400" dirty="0">
                <a:latin typeface="+mn-ea"/>
              </a:rPr>
              <a:t> 맺은 소비자들은 많은 설비를 구매 할 것 같다</a:t>
            </a:r>
            <a:r>
              <a:rPr lang="en-US" altLang="ko-KR" sz="2400" dirty="0">
                <a:latin typeface="+mn-ea"/>
              </a:rPr>
              <a:t>.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Clr>
                <a:srgbClr val="0033CC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altLang="ko-KR" sz="2400" b="1" dirty="0">
                <a:latin typeface="+mn-ea"/>
              </a:rPr>
              <a:t>  Inexplicable Result 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r>
              <a:rPr lang="en-US" altLang="ko-KR" sz="2400" b="1" dirty="0">
                <a:latin typeface="+mn-ea"/>
              </a:rPr>
              <a:t>   </a:t>
            </a:r>
            <a:r>
              <a:rPr lang="en-US" altLang="ko-KR" sz="2400" dirty="0">
                <a:latin typeface="+mn-ea"/>
              </a:rPr>
              <a:t>-  </a:t>
            </a:r>
            <a:r>
              <a:rPr lang="ko-KR" altLang="en-US" sz="2400" dirty="0">
                <a:latin typeface="+mn-ea"/>
              </a:rPr>
              <a:t>의미를 발견하기 위해 많은 고민이 필요한 경우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r>
              <a:rPr lang="ko-KR" altLang="en-US" sz="2400" dirty="0">
                <a:latin typeface="+mn-ea"/>
              </a:rPr>
              <a:t>      </a:t>
            </a:r>
            <a:r>
              <a:rPr lang="en-US" altLang="ko-KR" sz="2400" dirty="0">
                <a:latin typeface="+mn-ea"/>
              </a:rPr>
              <a:t>EX) </a:t>
            </a:r>
            <a:r>
              <a:rPr lang="ko-KR" altLang="en-US" sz="2400" dirty="0">
                <a:latin typeface="+mn-ea"/>
              </a:rPr>
              <a:t>새로 철물점을 개업하면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대개 화장실 문고리를 많이 사 간다</a:t>
            </a:r>
            <a:r>
              <a:rPr lang="en-US" altLang="ko-KR" sz="2400" dirty="0">
                <a:latin typeface="+mn-ea"/>
              </a:rPr>
              <a:t>.</a:t>
            </a:r>
          </a:p>
        </p:txBody>
      </p:sp>
      <p:sp>
        <p:nvSpPr>
          <p:cNvPr id="358409" name="Text Box 9">
            <a:extLst>
              <a:ext uri="{FF2B5EF4-FFF2-40B4-BE49-F238E27FC236}">
                <a16:creationId xmlns:a16="http://schemas.microsoft.com/office/drawing/2014/main" id="{EE1D8FC0-0B5E-4A58-836B-F713EFE3A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00" y="574694"/>
            <a:ext cx="73945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 dirty="0">
                <a:latin typeface="+mn-ea"/>
              </a:rPr>
              <a:t>연관성 규칙의 결과 유형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슬라이드 번호 개체 틀 3">
            <a:extLst>
              <a:ext uri="{FF2B5EF4-FFF2-40B4-BE49-F238E27FC236}">
                <a16:creationId xmlns:a16="http://schemas.microsoft.com/office/drawing/2014/main" id="{44E3CF62-B3E8-4F03-B94F-4C0BC4F8E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DF6CF2-2DEE-4CB9-9897-70F6B5C36BDE}" type="slidenum">
              <a:rPr lang="en-US" altLang="ko-KR" sz="140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pPr>
                <a:defRPr/>
              </a:pPr>
              <a:t>7</a:t>
            </a:fld>
            <a:endParaRPr lang="en-US" altLang="ko-KR" sz="140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359558" name="Text Box 134">
            <a:extLst>
              <a:ext uri="{FF2B5EF4-FFF2-40B4-BE49-F238E27FC236}">
                <a16:creationId xmlns:a16="http://schemas.microsoft.com/office/drawing/2014/main" id="{3313412B-9E68-4BB5-AEB5-BDA7D481C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659" y="1129909"/>
            <a:ext cx="8458200" cy="4598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</a:t>
            </a:r>
            <a:r>
              <a:rPr lang="ko-KR" altLang="en-US" sz="2400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지지도 </a:t>
            </a:r>
            <a:r>
              <a:rPr lang="en-US" altLang="ko-KR" sz="2400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(Support)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</a:p>
          <a:p>
            <a:pPr lvl="1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전체 거래 중 항목 </a:t>
            </a:r>
            <a:r>
              <a:rPr lang="en-US" altLang="ko-KR" sz="2400" i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A </a:t>
            </a: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와 항목</a:t>
            </a:r>
            <a:r>
              <a:rPr lang="ko-KR" altLang="en-US" sz="2400" i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2400" i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B </a:t>
            </a: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를 동시에 포함하는 거래의 비율 </a:t>
            </a:r>
          </a:p>
          <a:p>
            <a:pPr lvl="1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endParaRPr lang="ko-KR" altLang="en-US" sz="2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lvl="1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endParaRPr lang="ko-KR" altLang="en-US" sz="2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lvl="1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endParaRPr lang="ko-KR" altLang="en-US" sz="2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lvl="1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endParaRPr lang="ko-KR" altLang="en-US" sz="2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lvl="1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endParaRPr lang="ko-KR" altLang="en-US" sz="2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     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Support (</a:t>
            </a:r>
            <a:r>
              <a:rPr lang="en-US" altLang="ko-KR" sz="2400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2400" b="1" i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A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rPr>
              <a:t> </a:t>
            </a:r>
            <a:r>
              <a:rPr lang="en-US" altLang="ko-KR" sz="2400" b="1" i="1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rPr>
              <a:t>B</a:t>
            </a:r>
            <a:r>
              <a:rPr lang="en-US" altLang="ko-KR" sz="2400" i="1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rPr>
              <a:t> 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rPr>
              <a:t>)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= </a:t>
            </a:r>
            <a:r>
              <a:rPr lang="en-US" altLang="ko-KR" sz="24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Pr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( </a:t>
            </a:r>
            <a:r>
              <a:rPr lang="en-US" altLang="ko-KR" sz="2400" b="1" i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A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rPr>
              <a:t> </a:t>
            </a:r>
            <a:r>
              <a:rPr lang="en-US" altLang="ko-KR" sz="2400" b="1" i="1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rPr>
              <a:t>B</a:t>
            </a:r>
            <a:r>
              <a:rPr lang="en-US" altLang="ko-KR" sz="2400" i="1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rPr>
              <a:t> 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rPr>
              <a:t>) =</a:t>
            </a:r>
          </a:p>
        </p:txBody>
      </p:sp>
      <p:sp>
        <p:nvSpPr>
          <p:cNvPr id="359539" name="Text Box 115">
            <a:extLst>
              <a:ext uri="{FF2B5EF4-FFF2-40B4-BE49-F238E27FC236}">
                <a16:creationId xmlns:a16="http://schemas.microsoft.com/office/drawing/2014/main" id="{03AD1C24-9557-4BB6-9AF8-C781B0A9A5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613" y="449263"/>
            <a:ext cx="592772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600" b="1" dirty="0">
                <a:solidFill>
                  <a:srgbClr val="3E29D9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연관성 규칙의 평가 기준 </a:t>
            </a:r>
            <a:r>
              <a:rPr lang="en-US" altLang="ko-KR" sz="3600" b="1" dirty="0">
                <a:solidFill>
                  <a:srgbClr val="3E29D9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1</a:t>
            </a:r>
            <a:endParaRPr lang="ko-KR" altLang="en-US" sz="3600" b="1" dirty="0">
              <a:solidFill>
                <a:srgbClr val="3E29D9"/>
              </a:solidFill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grpSp>
        <p:nvGrpSpPr>
          <p:cNvPr id="8197" name="Group 142"/>
          <p:cNvGrpSpPr>
            <a:grpSpLocks/>
          </p:cNvGrpSpPr>
          <p:nvPr/>
        </p:nvGrpSpPr>
        <p:grpSpPr bwMode="auto">
          <a:xfrm>
            <a:off x="6949536" y="4988589"/>
            <a:ext cx="4775200" cy="1017589"/>
            <a:chOff x="2022" y="3115"/>
            <a:chExt cx="3008" cy="641"/>
          </a:xfrm>
        </p:grpSpPr>
        <p:sp>
          <p:nvSpPr>
            <p:cNvPr id="359564" name="Text Box 140">
              <a:extLst>
                <a:ext uri="{FF2B5EF4-FFF2-40B4-BE49-F238E27FC236}">
                  <a16:creationId xmlns:a16="http://schemas.microsoft.com/office/drawing/2014/main" id="{0B5D54A7-A8EA-4EEC-A0B2-9A6748C6F4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2" y="3115"/>
              <a:ext cx="2861" cy="6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pPr algn="ctr" eaLnBrk="1" fontAlgn="auto" latinLnBrk="1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sz="2000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항목 </a:t>
              </a:r>
              <a:r>
                <a:rPr lang="en-US" altLang="ko-KR" sz="2000" b="1" i="1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A </a:t>
              </a:r>
              <a:r>
                <a:rPr lang="ko-KR" altLang="en-US" sz="2000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와 항목 </a:t>
              </a:r>
              <a:r>
                <a:rPr lang="en-US" altLang="ko-KR" sz="2000" b="1" i="1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B </a:t>
              </a:r>
              <a:r>
                <a:rPr lang="ko-KR" altLang="en-US" sz="2000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가 동시에 포함된 </a:t>
              </a:r>
              <a:r>
                <a:rPr lang="ko-KR" altLang="en-US" sz="2000" dirty="0" err="1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거래수</a:t>
              </a:r>
              <a:endPara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endParaRPr>
            </a:p>
            <a:p>
              <a:pPr algn="ctr" eaLnBrk="1" fontAlgn="auto" latinLnBrk="1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sz="2000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전체 </a:t>
              </a:r>
              <a:r>
                <a:rPr lang="ko-KR" altLang="en-US" sz="2000" dirty="0" err="1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거래수</a:t>
              </a:r>
              <a:r>
                <a:rPr lang="ko-KR" altLang="en-US" sz="2000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 </a:t>
              </a:r>
              <a:r>
                <a:rPr lang="en-US" altLang="ko-KR" sz="2000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(</a:t>
              </a:r>
              <a:r>
                <a:rPr lang="en-US" altLang="ko-KR" sz="2000" b="1" i="1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N</a:t>
              </a:r>
              <a:r>
                <a:rPr lang="en-US" altLang="ko-KR" sz="2000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 )</a:t>
              </a:r>
              <a:endPara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59563" name="Line 139">
              <a:extLst>
                <a:ext uri="{FF2B5EF4-FFF2-40B4-BE49-F238E27FC236}">
                  <a16:creationId xmlns:a16="http://schemas.microsoft.com/office/drawing/2014/main" id="{8CB7AEB8-82C7-4C73-8F82-150F466AB4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4" y="3440"/>
              <a:ext cx="29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2000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</p:grpSp>
      <p:grpSp>
        <p:nvGrpSpPr>
          <p:cNvPr id="8198" name="Group 144"/>
          <p:cNvGrpSpPr>
            <a:grpSpLocks/>
          </p:cNvGrpSpPr>
          <p:nvPr/>
        </p:nvGrpSpPr>
        <p:grpSpPr bwMode="auto">
          <a:xfrm>
            <a:off x="3614737" y="2568586"/>
            <a:ext cx="4348163" cy="2133600"/>
            <a:chOff x="1536" y="1344"/>
            <a:chExt cx="2739" cy="1344"/>
          </a:xfrm>
        </p:grpSpPr>
        <p:sp>
          <p:nvSpPr>
            <p:cNvPr id="359549" name="Rectangle 125">
              <a:extLst>
                <a:ext uri="{FF2B5EF4-FFF2-40B4-BE49-F238E27FC236}">
                  <a16:creationId xmlns:a16="http://schemas.microsoft.com/office/drawing/2014/main" id="{78672A59-3A4E-4B1B-AF47-FC085AC16B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1344"/>
              <a:ext cx="2736" cy="13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D5ED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2000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59550" name="Oval 126">
              <a:extLst>
                <a:ext uri="{FF2B5EF4-FFF2-40B4-BE49-F238E27FC236}">
                  <a16:creationId xmlns:a16="http://schemas.microsoft.com/office/drawing/2014/main" id="{53AC8165-5F78-4AB6-866C-78975690E8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0" y="1536"/>
              <a:ext cx="1462" cy="819"/>
            </a:xfrm>
            <a:prstGeom prst="ellipse">
              <a:avLst/>
            </a:prstGeom>
            <a:solidFill>
              <a:srgbClr val="99FF99"/>
            </a:solidFill>
            <a:ln w="127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2000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59552" name="Oval 128">
              <a:extLst>
                <a:ext uri="{FF2B5EF4-FFF2-40B4-BE49-F238E27FC236}">
                  <a16:creationId xmlns:a16="http://schemas.microsoft.com/office/drawing/2014/main" id="{34214FB6-0725-4670-94F4-B7BDBB58F4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1488"/>
              <a:ext cx="1606" cy="1056"/>
            </a:xfrm>
            <a:prstGeom prst="ellipse">
              <a:avLst/>
            </a:prstGeom>
            <a:solidFill>
              <a:srgbClr val="9999FF">
                <a:alpha val="50000"/>
              </a:srgbClr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2000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59555" name="Text Box 131">
              <a:extLst>
                <a:ext uri="{FF2B5EF4-FFF2-40B4-BE49-F238E27FC236}">
                  <a16:creationId xmlns:a16="http://schemas.microsoft.com/office/drawing/2014/main" id="{7F2642E1-D5D5-4417-BDDF-CEA6FAA37F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5" y="1838"/>
              <a:ext cx="225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808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2000" b="1" i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A</a:t>
              </a:r>
              <a:endParaRPr lang="en-US" altLang="ko-KR" sz="2000" b="1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59556" name="Text Box 132">
              <a:extLst>
                <a:ext uri="{FF2B5EF4-FFF2-40B4-BE49-F238E27FC236}">
                  <a16:creationId xmlns:a16="http://schemas.microsoft.com/office/drawing/2014/main" id="{67633A55-29B6-4E77-921D-626236DBDC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8" y="1838"/>
              <a:ext cx="21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808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2000" b="1" i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B</a:t>
              </a:r>
              <a:endParaRPr lang="en-US" altLang="ko-KR" sz="2000" b="1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59557" name="Text Box 133">
              <a:extLst>
                <a:ext uri="{FF2B5EF4-FFF2-40B4-BE49-F238E27FC236}">
                  <a16:creationId xmlns:a16="http://schemas.microsoft.com/office/drawing/2014/main" id="{A2D02CDC-FA6D-4B8C-9E8A-AEE81DBE3E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15" y="1823"/>
              <a:ext cx="661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808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2000" b="1" i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A</a:t>
              </a:r>
              <a:r>
                <a:rPr lang="en-US" altLang="ko-KR" sz="20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</a:t>
              </a:r>
              <a:r>
                <a:rPr lang="en-US" altLang="ko-KR" sz="2000" b="1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</a:t>
              </a:r>
              <a:r>
                <a:rPr lang="en-US" altLang="ko-KR" sz="2000" b="1" i="1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 B</a:t>
              </a:r>
              <a:endParaRPr lang="en-US" altLang="ko-KR" sz="2000" b="1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endParaRPr>
            </a:p>
          </p:txBody>
        </p:sp>
        <p:sp>
          <p:nvSpPr>
            <p:cNvPr id="359567" name="Text Box 143">
              <a:extLst>
                <a:ext uri="{FF2B5EF4-FFF2-40B4-BE49-F238E27FC236}">
                  <a16:creationId xmlns:a16="http://schemas.microsoft.com/office/drawing/2014/main" id="{EBFCF0D1-3C09-476E-B200-615D1D444E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8" y="2430"/>
              <a:ext cx="307" cy="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altLang="ko-KR" sz="2000" b="1" i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N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슬라이드 번호 개체 틀 3">
            <a:extLst>
              <a:ext uri="{FF2B5EF4-FFF2-40B4-BE49-F238E27FC236}">
                <a16:creationId xmlns:a16="http://schemas.microsoft.com/office/drawing/2014/main" id="{06FBA1F7-66F2-4E7B-B63E-689BC2BCC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83700" y="6338899"/>
            <a:ext cx="2743200" cy="365125"/>
          </a:xfrm>
        </p:spPr>
        <p:txBody>
          <a:bodyPr/>
          <a:lstStyle/>
          <a:p>
            <a:pPr>
              <a:defRPr/>
            </a:pPr>
            <a:fld id="{F66F49A2-B893-41E7-9014-84D4C66728A7}" type="slidenum">
              <a:rPr lang="en-US" altLang="ko-KR" sz="140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pPr>
                <a:defRPr/>
              </a:pPr>
              <a:t>8</a:t>
            </a:fld>
            <a:endParaRPr lang="en-US" altLang="ko-KR" sz="140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389122" name="Text Box 2">
            <a:extLst>
              <a:ext uri="{FF2B5EF4-FFF2-40B4-BE49-F238E27FC236}">
                <a16:creationId xmlns:a16="http://schemas.microsoft.com/office/drawing/2014/main" id="{1233DC2B-25F2-48BF-B5F8-0055929A1F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066800"/>
            <a:ext cx="9601200" cy="5472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latinLnBrk="1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190500" algn="l" latinLnBrk="1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algn="l" latinLnBrk="1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algn="l" latinLnBrk="1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algn="l" latinLnBrk="1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</a:t>
            </a:r>
            <a:r>
              <a:rPr lang="ko-KR" altLang="en-US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신뢰도 </a:t>
            </a:r>
            <a:r>
              <a:rPr lang="en-US" altLang="ko-KR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(Confidence)</a:t>
            </a: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  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항목 </a:t>
            </a:r>
            <a:r>
              <a:rPr lang="ko-KR" altLang="en-US" sz="2000" i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2000" i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A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를 포함하는 거래 중에서 항목  </a:t>
            </a:r>
            <a:r>
              <a:rPr lang="en-US" altLang="ko-KR" sz="2000" i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B 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가 포함된 거래의 비율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,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P(B|A)</a:t>
            </a:r>
            <a:endParaRPr lang="ko-KR" altLang="en-US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lvl="1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endParaRPr lang="ko-KR" altLang="en-US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lvl="1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endParaRPr lang="ko-KR" altLang="en-US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lvl="1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endParaRPr lang="ko-KR" altLang="en-US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lvl="1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endParaRPr lang="ko-KR" altLang="en-US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lvl="1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endParaRPr lang="ko-KR" altLang="en-US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lvl="1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endParaRPr lang="en-US" altLang="ko-KR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lvl="1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ct val="75000"/>
              <a:defRPr/>
            </a:pPr>
            <a:endParaRPr lang="ko-KR" altLang="en-US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   </a:t>
            </a: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Confidence (</a:t>
            </a:r>
            <a:r>
              <a:rPr lang="en-US" altLang="ko-KR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b="1" i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A</a:t>
            </a: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rPr>
              <a:t> </a:t>
            </a:r>
            <a:r>
              <a:rPr lang="en-US" altLang="ko-KR" b="1" i="1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rPr>
              <a:t>B</a:t>
            </a:r>
            <a:r>
              <a:rPr lang="en-US" altLang="ko-KR" i="1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rPr>
              <a:t> </a:t>
            </a: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rPr>
              <a:t>)</a:t>
            </a: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=              =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ko-KR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ko-KR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                                 </a:t>
            </a:r>
            <a:endParaRPr lang="en-US" altLang="ko-KR" dirty="0">
              <a:latin typeface="나눔스퀘어 Bold" panose="020B0600000101010101" pitchFamily="50" charset="-127"/>
              <a:ea typeface="나눔스퀘어 Bold" panose="020B0600000101010101" pitchFamily="50" charset="-127"/>
              <a:sym typeface="Symbol" panose="05050102010706020507" pitchFamily="18" charset="2"/>
            </a:endParaRPr>
          </a:p>
        </p:txBody>
      </p:sp>
      <p:grpSp>
        <p:nvGrpSpPr>
          <p:cNvPr id="9220" name="Group 6"/>
          <p:cNvGrpSpPr>
            <a:grpSpLocks/>
          </p:cNvGrpSpPr>
          <p:nvPr/>
        </p:nvGrpSpPr>
        <p:grpSpPr bwMode="auto">
          <a:xfrm>
            <a:off x="6595404" y="4652209"/>
            <a:ext cx="5376591" cy="1017589"/>
            <a:chOff x="2054" y="3115"/>
            <a:chExt cx="3002" cy="641"/>
          </a:xfrm>
        </p:grpSpPr>
        <p:sp>
          <p:nvSpPr>
            <p:cNvPr id="389127" name="Text Box 7">
              <a:extLst>
                <a:ext uri="{FF2B5EF4-FFF2-40B4-BE49-F238E27FC236}">
                  <a16:creationId xmlns:a16="http://schemas.microsoft.com/office/drawing/2014/main" id="{37651CD4-C6E0-4A9C-8980-74BDFBDE6B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8" y="3115"/>
              <a:ext cx="2888" cy="6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algn="ctr" eaLnBrk="1" fontAlgn="auto" latinLnBrk="1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sz="2000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항목 </a:t>
              </a:r>
              <a:r>
                <a:rPr lang="en-US" altLang="ko-KR" sz="2000" b="1" i="1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A </a:t>
              </a:r>
              <a:r>
                <a:rPr lang="ko-KR" altLang="en-US" sz="2000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와 항목 </a:t>
              </a:r>
              <a:r>
                <a:rPr lang="en-US" altLang="ko-KR" sz="2000" b="1" i="1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B </a:t>
              </a:r>
              <a:r>
                <a:rPr lang="ko-KR" altLang="en-US" sz="2000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가 동시에 포함된 </a:t>
              </a:r>
              <a:r>
                <a:rPr lang="ko-KR" altLang="en-US" sz="2000" dirty="0" err="1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거래수</a:t>
              </a:r>
              <a:endPara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endParaRPr>
            </a:p>
            <a:p>
              <a:pPr algn="ctr" eaLnBrk="1" fontAlgn="auto" latinLnBrk="1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sz="2000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항목 </a:t>
              </a:r>
              <a:r>
                <a:rPr lang="en-US" altLang="ko-KR" sz="2000" b="1" i="1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A </a:t>
              </a:r>
              <a:r>
                <a:rPr lang="ko-KR" altLang="en-US" sz="2000" dirty="0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가 포함된 </a:t>
              </a:r>
              <a:r>
                <a:rPr lang="ko-KR" altLang="en-US" sz="2000" dirty="0" err="1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거래수</a:t>
              </a:r>
              <a:endPara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endParaRPr>
            </a:p>
          </p:txBody>
        </p:sp>
        <p:sp>
          <p:nvSpPr>
            <p:cNvPr id="389128" name="Line 8">
              <a:extLst>
                <a:ext uri="{FF2B5EF4-FFF2-40B4-BE49-F238E27FC236}">
                  <a16:creationId xmlns:a16="http://schemas.microsoft.com/office/drawing/2014/main" id="{EDF4D3A8-38E4-40F1-A795-D73403EF74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4" y="3440"/>
              <a:ext cx="29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2000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</p:grpSp>
      <p:grpSp>
        <p:nvGrpSpPr>
          <p:cNvPr id="9221" name="Group 17"/>
          <p:cNvGrpSpPr>
            <a:grpSpLocks/>
          </p:cNvGrpSpPr>
          <p:nvPr/>
        </p:nvGrpSpPr>
        <p:grpSpPr bwMode="auto">
          <a:xfrm>
            <a:off x="3019426" y="2301499"/>
            <a:ext cx="4343400" cy="2133600"/>
            <a:chOff x="1536" y="1344"/>
            <a:chExt cx="2736" cy="1344"/>
          </a:xfrm>
        </p:grpSpPr>
        <p:sp>
          <p:nvSpPr>
            <p:cNvPr id="389130" name="Rectangle 10">
              <a:extLst>
                <a:ext uri="{FF2B5EF4-FFF2-40B4-BE49-F238E27FC236}">
                  <a16:creationId xmlns:a16="http://schemas.microsoft.com/office/drawing/2014/main" id="{65120E5D-B92B-440E-997C-2DD517EC3D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1344"/>
              <a:ext cx="2736" cy="13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D5ED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2000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89131" name="Oval 11">
              <a:extLst>
                <a:ext uri="{FF2B5EF4-FFF2-40B4-BE49-F238E27FC236}">
                  <a16:creationId xmlns:a16="http://schemas.microsoft.com/office/drawing/2014/main" id="{5BCB696C-DD68-43D6-A2E1-6F16820FC5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0" y="1536"/>
              <a:ext cx="1462" cy="819"/>
            </a:xfrm>
            <a:prstGeom prst="ellipse">
              <a:avLst/>
            </a:prstGeom>
            <a:solidFill>
              <a:srgbClr val="99FF99"/>
            </a:solidFill>
            <a:ln w="127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2000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89132" name="Oval 12">
              <a:extLst>
                <a:ext uri="{FF2B5EF4-FFF2-40B4-BE49-F238E27FC236}">
                  <a16:creationId xmlns:a16="http://schemas.microsoft.com/office/drawing/2014/main" id="{16C68FAD-DE8D-4DA2-8B6E-91CC0FE136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1488"/>
              <a:ext cx="1606" cy="1056"/>
            </a:xfrm>
            <a:prstGeom prst="ellipse">
              <a:avLst/>
            </a:prstGeom>
            <a:solidFill>
              <a:srgbClr val="9999FF">
                <a:alpha val="50000"/>
              </a:srgbClr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2000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89133" name="Text Box 13">
              <a:extLst>
                <a:ext uri="{FF2B5EF4-FFF2-40B4-BE49-F238E27FC236}">
                  <a16:creationId xmlns:a16="http://schemas.microsoft.com/office/drawing/2014/main" id="{771D91C2-48C0-4DEC-82BD-DA11F5A0EF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5" y="1838"/>
              <a:ext cx="225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808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2000" b="1" i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A</a:t>
              </a:r>
              <a:endParaRPr lang="en-US" altLang="ko-KR" sz="2000" b="1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89134" name="Text Box 14">
              <a:extLst>
                <a:ext uri="{FF2B5EF4-FFF2-40B4-BE49-F238E27FC236}">
                  <a16:creationId xmlns:a16="http://schemas.microsoft.com/office/drawing/2014/main" id="{269A033E-4616-45FA-B538-80731B087A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8" y="1838"/>
              <a:ext cx="21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808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2000" b="1" i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B</a:t>
              </a:r>
              <a:endParaRPr lang="en-US" altLang="ko-KR" sz="2000" b="1"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389135" name="Text Box 15">
              <a:extLst>
                <a:ext uri="{FF2B5EF4-FFF2-40B4-BE49-F238E27FC236}">
                  <a16:creationId xmlns:a16="http://schemas.microsoft.com/office/drawing/2014/main" id="{12BBBB53-E71E-4279-9333-4F86F3429D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7" y="1823"/>
              <a:ext cx="63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808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2000" b="1" i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A</a:t>
              </a:r>
              <a:r>
                <a:rPr lang="en-US" altLang="ko-KR" sz="2000" b="1"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 </a:t>
              </a:r>
              <a:r>
                <a:rPr lang="en-US" altLang="ko-KR" sz="2000" b="1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</a:t>
              </a:r>
              <a:r>
                <a:rPr lang="en-US" altLang="ko-KR" sz="2000" b="1" i="1">
                  <a:latin typeface="나눔스퀘어 Bold" panose="020B0600000101010101" pitchFamily="50" charset="-127"/>
                  <a:ea typeface="나눔스퀘어 Bold" panose="020B0600000101010101" pitchFamily="50" charset="-127"/>
                  <a:sym typeface="Symbol" panose="05050102010706020507" pitchFamily="18" charset="2"/>
                </a:rPr>
                <a:t> B</a:t>
              </a:r>
              <a:endParaRPr lang="en-US" altLang="ko-KR" sz="2000" b="1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endParaRPr>
            </a:p>
          </p:txBody>
        </p:sp>
      </p:grpSp>
      <p:sp>
        <p:nvSpPr>
          <p:cNvPr id="389139" name="Text Box 19">
            <a:extLst>
              <a:ext uri="{FF2B5EF4-FFF2-40B4-BE49-F238E27FC236}">
                <a16:creationId xmlns:a16="http://schemas.microsoft.com/office/drawing/2014/main" id="{0C925523-4C39-4E78-841D-A238CA3264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3969" y="4727806"/>
            <a:ext cx="1475382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pPr algn="ctr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0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Pr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( </a:t>
            </a:r>
            <a:r>
              <a:rPr lang="en-US" altLang="ko-KR" sz="2000" b="1" i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A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rPr>
              <a:t> </a:t>
            </a:r>
            <a:r>
              <a:rPr lang="en-US" altLang="ko-KR" sz="2000" b="1" i="1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rPr>
              <a:t>B</a:t>
            </a:r>
            <a:r>
              <a:rPr lang="en-US" altLang="ko-KR" sz="2000" i="1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rPr>
              <a:t> 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rPr>
              <a:t>)</a:t>
            </a:r>
          </a:p>
          <a:p>
            <a:pPr algn="ctr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0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Pr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( </a:t>
            </a:r>
            <a:r>
              <a:rPr lang="en-US" altLang="ko-KR" sz="2000" b="1" i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A </a:t>
            </a:r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  <a:sym typeface="Symbol" panose="05050102010706020507" pitchFamily="18" charset="2"/>
              </a:rPr>
              <a:t>)</a:t>
            </a:r>
          </a:p>
        </p:txBody>
      </p:sp>
      <p:sp>
        <p:nvSpPr>
          <p:cNvPr id="389141" name="Line 21">
            <a:extLst>
              <a:ext uri="{FF2B5EF4-FFF2-40B4-BE49-F238E27FC236}">
                <a16:creationId xmlns:a16="http://schemas.microsoft.com/office/drawing/2014/main" id="{97A12EFF-109C-4CB4-85AD-B0390FCD6179}"/>
              </a:ext>
            </a:extLst>
          </p:cNvPr>
          <p:cNvSpPr>
            <a:spLocks noChangeShapeType="1"/>
          </p:cNvSpPr>
          <p:nvPr/>
        </p:nvSpPr>
        <p:spPr bwMode="auto">
          <a:xfrm>
            <a:off x="4734422" y="5062201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200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18" name="Text Box 115">
            <a:extLst>
              <a:ext uri="{FF2B5EF4-FFF2-40B4-BE49-F238E27FC236}">
                <a16:creationId xmlns:a16="http://schemas.microsoft.com/office/drawing/2014/main" id="{941D5738-DDEB-45E6-BFAD-0A0E35B8D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676" y="420469"/>
            <a:ext cx="592772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600" b="1" dirty="0">
                <a:solidFill>
                  <a:srgbClr val="3E29D9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연관성 규칙의 평가 기준 </a:t>
            </a:r>
            <a:r>
              <a:rPr lang="en-US" altLang="ko-KR" sz="3600" b="1" dirty="0">
                <a:solidFill>
                  <a:srgbClr val="3E29D9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2</a:t>
            </a:r>
            <a:endParaRPr lang="ko-KR" altLang="en-US" sz="3600" b="1" dirty="0">
              <a:solidFill>
                <a:srgbClr val="3E29D9"/>
              </a:solidFill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115">
            <a:extLst>
              <a:ext uri="{FF2B5EF4-FFF2-40B4-BE49-F238E27FC236}">
                <a16:creationId xmlns:a16="http://schemas.microsoft.com/office/drawing/2014/main" id="{941D5738-DDEB-45E6-BFAD-0A0E35B8D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776" y="355600"/>
            <a:ext cx="59277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 dirty="0">
                <a:solidFill>
                  <a:srgbClr val="00B05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연관성 </a:t>
            </a:r>
            <a:r>
              <a:rPr lang="ko-KR" altLang="en-US" sz="3200" b="1" dirty="0" err="1">
                <a:solidFill>
                  <a:srgbClr val="00B05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규칙발견의</a:t>
            </a:r>
            <a:r>
              <a:rPr lang="ko-KR" altLang="en-US" sz="3200" b="1" dirty="0">
                <a:solidFill>
                  <a:srgbClr val="00B05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예 </a:t>
            </a:r>
            <a:r>
              <a:rPr lang="en-US" altLang="ko-KR" sz="3200" b="1" dirty="0">
                <a:solidFill>
                  <a:srgbClr val="00B05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1</a:t>
            </a:r>
            <a:endParaRPr lang="ko-KR" altLang="en-US" sz="3200" b="1" dirty="0">
              <a:solidFill>
                <a:srgbClr val="00B050"/>
              </a:solidFill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pic>
        <p:nvPicPr>
          <p:cNvPr id="10243" name="그림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74" y="1079500"/>
            <a:ext cx="8943917" cy="5664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480</TotalTime>
  <Words>1749</Words>
  <Application>Microsoft Office PowerPoint</Application>
  <PresentationFormat>와이드스크린</PresentationFormat>
  <Paragraphs>250</Paragraphs>
  <Slides>19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32" baseType="lpstr">
      <vt:lpstr>Arial Unicode MS</vt:lpstr>
      <vt:lpstr>Helvetica Neue</vt:lpstr>
      <vt:lpstr>Monotype Sorts</vt:lpstr>
      <vt:lpstr>system-ui</vt:lpstr>
      <vt:lpstr>나눔스퀘어 Bold</vt:lpstr>
      <vt:lpstr>맑은 고딕</vt:lpstr>
      <vt:lpstr>Arial</vt:lpstr>
      <vt:lpstr>Calibri</vt:lpstr>
      <vt:lpstr>Calibri Light</vt:lpstr>
      <vt:lpstr>Cambria Math</vt:lpstr>
      <vt:lpstr>Times New Roman</vt:lpstr>
      <vt:lpstr>Wingdings</vt:lpstr>
      <vt:lpstr>Office 테마</vt:lpstr>
      <vt:lpstr>데이터 마이닝</vt:lpstr>
      <vt:lpstr> 데이터마이닝(Data Mining)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데이터마이닝</dc:title>
  <dc:creator>admin</dc:creator>
  <cp:lastModifiedBy>Admin</cp:lastModifiedBy>
  <cp:revision>38</cp:revision>
  <dcterms:created xsi:type="dcterms:W3CDTF">2018-04-16T10:37:21Z</dcterms:created>
  <dcterms:modified xsi:type="dcterms:W3CDTF">2024-05-29T06:17:15Z</dcterms:modified>
</cp:coreProperties>
</file>