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9" r:id="rId4"/>
    <p:sldId id="331" r:id="rId5"/>
    <p:sldId id="344" r:id="rId6"/>
    <p:sldId id="345" r:id="rId7"/>
    <p:sldId id="332" r:id="rId8"/>
    <p:sldId id="336" r:id="rId9"/>
    <p:sldId id="337" r:id="rId10"/>
    <p:sldId id="338" r:id="rId11"/>
    <p:sldId id="339" r:id="rId12"/>
    <p:sldId id="340" r:id="rId13"/>
    <p:sldId id="341" r:id="rId14"/>
    <p:sldId id="342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78" autoAdjust="0"/>
  </p:normalViewPr>
  <p:slideViewPr>
    <p:cSldViewPr>
      <p:cViewPr varScale="1">
        <p:scale>
          <a:sx n="120" d="100"/>
          <a:sy n="120" d="100"/>
        </p:scale>
        <p:origin x="44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433B-F0D4-4E15-93CB-AEFE0C57A4B2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1895-A583-40AE-8328-5DB20C511F1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298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endParaRPr lang="en-US" altLang="ko-KR" dirty="0"/>
          </a:p>
          <a:p>
            <a:r>
              <a:rPr lang="ko-KR" altLang="en-US" dirty="0"/>
              <a:t>경영학과 이기훈 교수입니다</a:t>
            </a:r>
            <a:endParaRPr lang="en-US" altLang="ko-KR" dirty="0"/>
          </a:p>
          <a:p>
            <a:r>
              <a:rPr lang="ko-KR" altLang="en-US" dirty="0"/>
              <a:t>오늘은 이번학기에 배울 마케팅자료분석에 관한 소개를 하겠습니다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316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여러분은 자동차 하면 어떤 브랜드가 가장 먼저 떠오르시나요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현재 기업에서 브랜드는 매우 중요한 가치입니다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우리는 브랜드 인지도</a:t>
            </a:r>
            <a:r>
              <a:rPr lang="en-US" altLang="ko-KR" dirty="0"/>
              <a:t>, </a:t>
            </a:r>
            <a:r>
              <a:rPr lang="ko-KR" altLang="en-US" dirty="0"/>
              <a:t>브랜드 상기도 등을 조사하고 분석하는 실습을 해볼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432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데이터가 의미하는 바는 무엇일까요</a:t>
            </a:r>
            <a:r>
              <a:rPr lang="en-US" altLang="ko-KR" dirty="0"/>
              <a:t>. </a:t>
            </a:r>
            <a:r>
              <a:rPr lang="ko-KR" altLang="en-US" dirty="0"/>
              <a:t>새로운 자원입니다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지금 시대를 </a:t>
            </a:r>
            <a:r>
              <a:rPr lang="en-US" altLang="ko-KR" dirty="0"/>
              <a:t>4</a:t>
            </a:r>
            <a:r>
              <a:rPr lang="ko-KR" altLang="en-US" dirty="0"/>
              <a:t>차 산업혁명시대라고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</a:t>
            </a:r>
            <a:r>
              <a:rPr lang="ko-KR" altLang="en-US" dirty="0"/>
              <a:t>차 </a:t>
            </a:r>
            <a:r>
              <a:rPr lang="en-US" altLang="ko-KR" dirty="0"/>
              <a:t>2</a:t>
            </a:r>
            <a:r>
              <a:rPr lang="ko-KR" altLang="en-US" dirty="0"/>
              <a:t>차 산업혁명이 발생하게 된 원천은 무엇이죠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석탄 석유와 같은 에너지 자원이었습니다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우리가 사용하는 에너지가 바뀔 때마다 인간은 새로운 산업을 일으키는 혁명을 일으켰습니다</a:t>
            </a:r>
            <a:endParaRPr lang="en-US" altLang="ko-KR" dirty="0"/>
          </a:p>
          <a:p>
            <a:r>
              <a:rPr lang="en-US" altLang="ko-KR" dirty="0"/>
              <a:t>3</a:t>
            </a:r>
            <a:r>
              <a:rPr lang="ko-KR" altLang="en-US" dirty="0"/>
              <a:t>차 산업혁명은 정보혁명이라 불리우며 컴퓨터</a:t>
            </a:r>
            <a:r>
              <a:rPr lang="en-US" altLang="ko-KR" dirty="0"/>
              <a:t>, </a:t>
            </a:r>
            <a:r>
              <a:rPr lang="ko-KR" altLang="en-US" dirty="0"/>
              <a:t>인터넷 등이 그 혁명을 주도했습니다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이제 </a:t>
            </a:r>
            <a:r>
              <a:rPr lang="en-US" altLang="ko-KR" dirty="0"/>
              <a:t>4</a:t>
            </a:r>
            <a:r>
              <a:rPr lang="ko-KR" altLang="en-US" dirty="0"/>
              <a:t>차 산업혁명은 지식혁명이라 일컬으며 데이터를 통해서 부를 창출하고 있습니다</a:t>
            </a:r>
            <a:r>
              <a:rPr lang="en-US" altLang="ko-KR" dirty="0"/>
              <a:t>.</a:t>
            </a:r>
          </a:p>
          <a:p>
            <a:r>
              <a:rPr lang="ko-KR" altLang="en-US" sz="1200" dirty="0"/>
              <a:t>기업에서는 기업경쟁력을 강화하고</a:t>
            </a:r>
            <a:r>
              <a:rPr lang="en-US" altLang="ko-KR" sz="1200" dirty="0"/>
              <a:t>, </a:t>
            </a:r>
            <a:r>
              <a:rPr lang="ko-KR" altLang="en-US" sz="1200" dirty="0"/>
              <a:t>생산성을 향상시키는 등</a:t>
            </a:r>
            <a:r>
              <a:rPr lang="en-US" altLang="ko-KR" sz="1200" dirty="0"/>
              <a:t> </a:t>
            </a:r>
            <a:r>
              <a:rPr lang="ko-KR" altLang="en-US" sz="1200" dirty="0"/>
              <a:t>비즈니스 혁신을 이룩하고 있습니다</a:t>
            </a:r>
            <a:endParaRPr lang="en-US" altLang="ko-KR" sz="1200" dirty="0"/>
          </a:p>
          <a:p>
            <a:r>
              <a:rPr lang="ko-KR" altLang="en-US" sz="1200" dirty="0"/>
              <a:t>또한 공공기관에서는 효율성 증대를 통해 사회비용감소 서비스품질을 향상시키는 등</a:t>
            </a:r>
            <a:endParaRPr lang="en-US" altLang="ko-KR" sz="1200" dirty="0"/>
          </a:p>
          <a:p>
            <a:r>
              <a:rPr lang="ko-KR" altLang="en-US" sz="1200" dirty="0"/>
              <a:t>우리의 생활이 데이터를 통해 좀더 풍요로워지고 있습니다</a:t>
            </a:r>
            <a:r>
              <a:rPr lang="en-US" altLang="ko-KR" sz="120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26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빅데이터를 이용하는 과정을 보석판매와 비유하기도 하는데요</a:t>
            </a:r>
            <a:endParaRPr lang="en-US" altLang="ko-KR" dirty="0"/>
          </a:p>
          <a:p>
            <a:r>
              <a:rPr lang="ko-KR" altLang="en-US" dirty="0"/>
              <a:t>광산에서 금을 캐는 사람</a:t>
            </a:r>
            <a:endParaRPr lang="en-US" altLang="ko-KR" dirty="0"/>
          </a:p>
          <a:p>
            <a:r>
              <a:rPr lang="ko-KR" altLang="en-US" dirty="0"/>
              <a:t>금을 가공하여 반지를 만드는 사람</a:t>
            </a:r>
            <a:endParaRPr lang="en-US" altLang="ko-KR" dirty="0"/>
          </a:p>
          <a:p>
            <a:r>
              <a:rPr lang="ko-KR" altLang="en-US" dirty="0"/>
              <a:t>그 반지를 상점에서 파는 사람</a:t>
            </a:r>
            <a:endParaRPr lang="en-US" altLang="ko-KR" dirty="0"/>
          </a:p>
          <a:p>
            <a:r>
              <a:rPr lang="ko-KR" altLang="en-US" dirty="0"/>
              <a:t>이렇게 </a:t>
            </a:r>
            <a:r>
              <a:rPr lang="en-US" altLang="ko-KR" dirty="0"/>
              <a:t>3</a:t>
            </a:r>
            <a:r>
              <a:rPr lang="ko-KR" altLang="en-US" dirty="0"/>
              <a:t>단계가 필요하듯이</a:t>
            </a:r>
            <a:endParaRPr lang="en-US" altLang="ko-KR" dirty="0"/>
          </a:p>
          <a:p>
            <a:r>
              <a:rPr lang="ko-KR" altLang="en-US" dirty="0"/>
              <a:t>빅데이터를 이용하려면 역시 세단계가 필요하다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데이터를 수집하는 전산 정보 전공자</a:t>
            </a:r>
            <a:endParaRPr lang="en-US" altLang="ko-KR" dirty="0"/>
          </a:p>
          <a:p>
            <a:r>
              <a:rPr lang="ko-KR" altLang="en-US" dirty="0"/>
              <a:t>수집된 데이터를 분석하여 정리하는 통계 또는 프로그램 기술자</a:t>
            </a:r>
            <a:endParaRPr lang="en-US" altLang="ko-KR" dirty="0"/>
          </a:p>
          <a:p>
            <a:r>
              <a:rPr lang="ko-KR" altLang="en-US" dirty="0"/>
              <a:t>마지막으로 데이터에서 얻은 정보를 비즈니스에 적용하는 경영자의 </a:t>
            </a:r>
            <a:endParaRPr lang="en-US" altLang="ko-KR" dirty="0"/>
          </a:p>
          <a:p>
            <a:r>
              <a:rPr lang="ko-KR" altLang="en-US" dirty="0"/>
              <a:t>세단계로 비유하기도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여러분들은 경영전공자이니까 데이터에서 얻은 정보와 지식을 최종적으로 이용하는 사람이 되겠죠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74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데이터를 통해 마케팅에도 변화가 오는데요</a:t>
            </a:r>
            <a:endParaRPr lang="en-US" altLang="ko-KR" dirty="0"/>
          </a:p>
          <a:p>
            <a:r>
              <a:rPr lang="ko-KR" altLang="en-US" dirty="0"/>
              <a:t>그것이 데이터 기반 마케팅입니다</a:t>
            </a:r>
            <a:endParaRPr lang="en-US" altLang="ko-KR" dirty="0"/>
          </a:p>
          <a:p>
            <a:r>
              <a:rPr lang="ko-KR" altLang="en-US" dirty="0"/>
              <a:t>과거의 디지털마케팅에서도 고객에 대한 정보를 얻기는 하지만</a:t>
            </a:r>
            <a:endParaRPr lang="en-US" altLang="ko-KR" dirty="0"/>
          </a:p>
          <a:p>
            <a:r>
              <a:rPr lang="ko-KR" altLang="en-US" dirty="0"/>
              <a:t>그 소비자의 행동을 개인과 연결시키기기가 어려웠습니다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모바일 데이터로 인하여 개인단위의 데이터 분석이 가능해진 현재는 개인 데이터를 통해 미세한 타겟팅이 가능해졌고 </a:t>
            </a:r>
            <a:endParaRPr lang="en-US" altLang="ko-KR" dirty="0"/>
          </a:p>
          <a:p>
            <a:r>
              <a:rPr lang="ko-KR" altLang="en-US" dirty="0"/>
              <a:t>과거에 비해 더욱 세분화된 타겟에 맞춤형 커뮤니케이션을 적용하고 있습니다</a:t>
            </a:r>
            <a:endParaRPr lang="en-US" altLang="ko-KR" dirty="0"/>
          </a:p>
          <a:p>
            <a:r>
              <a:rPr lang="ko-KR" altLang="en-US" dirty="0"/>
              <a:t>이제 마케팅을 하기위해서는 데이터를 볼 줄 알아야 하는 것은 상식이 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825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각 기업에서는 인터넷에 산재해 있는 정보를 효율적으로 다운받기를 원하는 경우가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요즘 프로그램언어 중에서 빅데이터를 다루는데 가장 효과적이라고 평가되는</a:t>
            </a:r>
            <a:endParaRPr lang="en-US" altLang="ko-KR" dirty="0"/>
          </a:p>
          <a:p>
            <a:r>
              <a:rPr lang="ko-KR" altLang="en-US" dirty="0"/>
              <a:t>파이썬을 이용하여 인터넷 데이터를 크롤링하는 방법을 배울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파이썬 언어에 대하여 다루기에는 범위가 광범위하지만</a:t>
            </a:r>
            <a:r>
              <a:rPr lang="en-US" altLang="ko-KR" dirty="0"/>
              <a:t> </a:t>
            </a:r>
            <a:r>
              <a:rPr lang="ko-KR" altLang="en-US" dirty="0"/>
              <a:t>뒤에 나올 데이터마이닝과 함께 </a:t>
            </a:r>
            <a:endParaRPr lang="en-US" altLang="ko-KR" dirty="0"/>
          </a:p>
          <a:p>
            <a:r>
              <a:rPr lang="ko-KR" altLang="en-US" dirty="0"/>
              <a:t>크롤링에 관한 부분을 </a:t>
            </a:r>
            <a:r>
              <a:rPr lang="en-US" altLang="ko-KR" dirty="0"/>
              <a:t>3-4</a:t>
            </a:r>
            <a:r>
              <a:rPr lang="ko-KR" altLang="en-US" dirty="0"/>
              <a:t>주 간 집중해서 다룰 예정입니다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238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데이터를 이용한 전략수립의 고전이라 할 수 있는 포지셔닝맵도 다뤄볼 예정입니다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여러분이 기획서를 작성할 때 해당 브랜드의 위치를 설명할 수 있는 유용한 기법이라 소개하려고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27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대부분의 기업들은 인터넷광고를 통해 고객을 끌어들이고</a:t>
            </a:r>
            <a:endParaRPr lang="en-US" altLang="ko-KR" dirty="0"/>
          </a:p>
          <a:p>
            <a:r>
              <a:rPr lang="ko-KR" altLang="en-US" dirty="0"/>
              <a:t>회원가입된 고객을 관리함으로써 평생 관계를 유지하려고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한명의 고객을 유치하기 위해 사용되는 비용 </a:t>
            </a:r>
            <a:r>
              <a:rPr lang="en-US" altLang="ko-KR" dirty="0"/>
              <a:t>CAC </a:t>
            </a:r>
            <a:r>
              <a:rPr lang="ko-KR" altLang="en-US" dirty="0"/>
              <a:t>보다는</a:t>
            </a:r>
            <a:endParaRPr lang="en-US" altLang="ko-KR" dirty="0"/>
          </a:p>
          <a:p>
            <a:r>
              <a:rPr lang="ko-KR" altLang="en-US" dirty="0"/>
              <a:t>한 고객으로부터 기업이 평생 얻게되는 수입이 커야될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인터넷쇼핑몰에서 고객자료를 통해 고객의 평생가치를 계산하고 기업의 이익을 예측하는 실습도 할 예정입니다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483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페이스북과 같이 온라인상에서 친구들이 연결되어 있을 때 </a:t>
            </a:r>
            <a:endParaRPr lang="en-US" altLang="ko-KR" dirty="0"/>
          </a:p>
          <a:p>
            <a:r>
              <a:rPr lang="ko-KR" altLang="en-US" dirty="0"/>
              <a:t>연결이 많이 된 사람도 있고 또 어떤 커뮤니티의 중심에 있는 사람도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사회연결망에서 어떤 개체가 어떤 중요도를 갖고 어떤  역할을 하는지에 관하여 분석하는 것이 </a:t>
            </a:r>
            <a:r>
              <a:rPr lang="en-US" altLang="ko-KR" dirty="0">
                <a:solidFill>
                  <a:srgbClr val="FF0000"/>
                </a:solidFill>
              </a:rPr>
              <a:t>Social Network Analysis</a:t>
            </a:r>
            <a:r>
              <a:rPr lang="ko-KR" altLang="en-US" dirty="0">
                <a:solidFill>
                  <a:srgbClr val="FF0000"/>
                </a:solidFill>
              </a:rPr>
              <a:t>입니다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dirty="0"/>
              <a:t>장발장이 주인공인 소설 레미제라블의 인물구성도를 </a:t>
            </a:r>
            <a:r>
              <a:rPr lang="en-US" altLang="ko-KR" dirty="0"/>
              <a:t>SNA</a:t>
            </a:r>
            <a:r>
              <a:rPr lang="ko-KR" altLang="en-US" dirty="0"/>
              <a:t>를 이용해 직접 그려보기도 할거구요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질병 간의 관계도 등도 소셜네트워크어낼리시스로 실습할 예정입니다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31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앞예서 언급한 파이썬으로 빅데이터를 다루는 실습을 연관성분석을 해볼 예정입니다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0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877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061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75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62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657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61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651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964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02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73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376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B2AC-3801-4D5C-82B9-E053AD3B0139}" type="datetimeFigureOut">
              <a:rPr lang="ko-KR" altLang="en-US" smtClean="0"/>
              <a:t>2025-03-04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A25C8-00FB-4883-9755-548C66B89A7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142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w&amp;url=http://www.bloter.net/archives/tag/%EB%B9%85%EB%8D%B0%EC%9D%B4%ED%84%B0/page/5&amp;ei=5gepVP2GI-K-mwWI84GoAg&amp;bvm=bv.82001339,d.dGY&amp;psig=AFQjCNHtbfdndCe6x2_cF1L0PtQEeSLFtQ&amp;ust=142044923691956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858ABF5-E486-4773-BAF5-187DF926D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0"/>
            <a:ext cx="10272464" cy="688923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BC4AD89-7F61-4A69-9693-206C186F5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-100441"/>
            <a:ext cx="9865096" cy="7061529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81A522-5F5E-4F4F-8FA0-B4BB1B92BD39}"/>
              </a:ext>
            </a:extLst>
          </p:cNvPr>
          <p:cNvSpPr txBox="1"/>
          <p:nvPr/>
        </p:nvSpPr>
        <p:spPr>
          <a:xfrm>
            <a:off x="3071664" y="1628800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b="1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rPr>
              <a:t>마케팅자료분석</a:t>
            </a:r>
          </a:p>
        </p:txBody>
      </p:sp>
    </p:spTree>
    <p:extLst>
      <p:ext uri="{BB962C8B-B14F-4D97-AF65-F5344CB8AC3E}">
        <p14:creationId xmlns:p14="http://schemas.microsoft.com/office/powerpoint/2010/main" val="256722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Python Crawling</a:t>
            </a:r>
          </a:p>
          <a:p>
            <a:r>
              <a:rPr lang="en-US" altLang="ko-KR" dirty="0"/>
              <a:t>Positioning Map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CAC &amp; LTV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SNA(Social Network Analysis)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 studio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Brand Recall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ltv cac 이미지 검색결과">
            <a:extLst>
              <a:ext uri="{FF2B5EF4-FFF2-40B4-BE49-F238E27FC236}">
                <a16:creationId xmlns:a16="http://schemas.microsoft.com/office/drawing/2014/main" id="{FE9B0BD2-BA9F-487A-96F2-3D9180E8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937529"/>
            <a:ext cx="38290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ifetime value 이미지 검색결과">
            <a:extLst>
              <a:ext uri="{FF2B5EF4-FFF2-40B4-BE49-F238E27FC236}">
                <a16:creationId xmlns:a16="http://schemas.microsoft.com/office/drawing/2014/main" id="{098BE533-DEC8-45A9-A54E-AA0721AA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7" y="1522547"/>
            <a:ext cx="6100183" cy="32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tv cac 이미지 검색결과">
            <a:extLst>
              <a:ext uri="{FF2B5EF4-FFF2-40B4-BE49-F238E27FC236}">
                <a16:creationId xmlns:a16="http://schemas.microsoft.com/office/drawing/2014/main" id="{C8DBFE66-D022-4D90-881F-EB45593B0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788754"/>
            <a:ext cx="6114256" cy="26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cial network analysis 이미지 검색결과">
            <a:extLst>
              <a:ext uri="{FF2B5EF4-FFF2-40B4-BE49-F238E27FC236}">
                <a16:creationId xmlns:a16="http://schemas.microsoft.com/office/drawing/2014/main" id="{63BB7DF4-C211-4987-B100-17FA35D6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37" y="1340768"/>
            <a:ext cx="6171167" cy="47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Python Crawling</a:t>
            </a:r>
          </a:p>
          <a:p>
            <a:r>
              <a:rPr lang="en-US" altLang="ko-KR" dirty="0"/>
              <a:t>Positioning Map</a:t>
            </a:r>
          </a:p>
          <a:p>
            <a:r>
              <a:rPr lang="en-US" altLang="ko-KR" dirty="0"/>
              <a:t>CAC &amp; LTV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SNA(Social Network Analysis)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 studio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Brand Recall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D65F2CE-DD18-48EA-B799-58E038D4D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27"/>
          <a:stretch/>
        </p:blipFill>
        <p:spPr>
          <a:xfrm>
            <a:off x="4943872" y="1432516"/>
            <a:ext cx="6984776" cy="486916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Python Crawling</a:t>
            </a:r>
          </a:p>
          <a:p>
            <a:r>
              <a:rPr lang="en-US" altLang="ko-KR" dirty="0"/>
              <a:t>Positioning Map</a:t>
            </a:r>
          </a:p>
          <a:p>
            <a:r>
              <a:rPr lang="en-US" altLang="ko-KR" dirty="0"/>
              <a:t>CAC &amp; LTV</a:t>
            </a:r>
          </a:p>
          <a:p>
            <a:r>
              <a:rPr lang="en-US" altLang="ko-KR" dirty="0"/>
              <a:t>SNA(Social Network Analysis)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Python</a:t>
            </a:r>
            <a:r>
              <a:rPr lang="ko-KR" altLang="en-US" dirty="0">
                <a:solidFill>
                  <a:srgbClr val="FF0000"/>
                </a:solidFill>
              </a:rPr>
              <a:t>에 의한 </a:t>
            </a:r>
            <a:r>
              <a:rPr lang="en-US" altLang="ko-KR" dirty="0">
                <a:solidFill>
                  <a:srgbClr val="FF0000"/>
                </a:solidFill>
              </a:rPr>
              <a:t>Association rule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Brand Recall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4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and recall 이미지 검색결과">
            <a:extLst>
              <a:ext uri="{FF2B5EF4-FFF2-40B4-BE49-F238E27FC236}">
                <a16:creationId xmlns:a16="http://schemas.microsoft.com/office/drawing/2014/main" id="{30D09CC6-3BAB-42A4-AB89-396F9787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266950"/>
            <a:ext cx="62103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Python Crawling</a:t>
            </a:r>
          </a:p>
          <a:p>
            <a:r>
              <a:rPr lang="en-US" altLang="ko-KR" dirty="0"/>
              <a:t>Positioning Map</a:t>
            </a:r>
          </a:p>
          <a:p>
            <a:r>
              <a:rPr lang="en-US" altLang="ko-KR" dirty="0"/>
              <a:t>CAC &amp; LTV</a:t>
            </a:r>
          </a:p>
          <a:p>
            <a:r>
              <a:rPr lang="en-US" altLang="ko-KR" dirty="0"/>
              <a:t>SNA(Social Network Analysis)</a:t>
            </a:r>
          </a:p>
          <a:p>
            <a:r>
              <a:rPr lang="en-US" altLang="ko-KR" dirty="0"/>
              <a:t>Python</a:t>
            </a:r>
            <a:r>
              <a:rPr lang="ko-KR" altLang="en-US" dirty="0"/>
              <a:t>에 의한 </a:t>
            </a:r>
            <a:r>
              <a:rPr lang="en-US" altLang="ko-KR" dirty="0"/>
              <a:t>Association rule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Brand Recall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9225C-9681-40C8-9BCC-63945A80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성적</a:t>
            </a:r>
            <a:r>
              <a:rPr lang="en-US" dirty="0"/>
              <a:t> 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2A4932FC-8F4A-41D1-9ECC-0A4D8A065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450795"/>
              </p:ext>
            </p:extLst>
          </p:nvPr>
        </p:nvGraphicFramePr>
        <p:xfrm>
          <a:off x="1524000" y="1417638"/>
          <a:ext cx="9144000" cy="100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7177344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033039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664550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476842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71509605"/>
                    </a:ext>
                  </a:extLst>
                </a:gridCol>
              </a:tblGrid>
              <a:tr h="501625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출석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중간고사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기말고사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과제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합계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120928"/>
                  </a:ext>
                </a:extLst>
              </a:tr>
              <a:tr h="501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5990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536398-D46C-4BA5-A2A3-C3C5547B7DA5}"/>
              </a:ext>
            </a:extLst>
          </p:cNvPr>
          <p:cNvSpPr txBox="1"/>
          <p:nvPr/>
        </p:nvSpPr>
        <p:spPr>
          <a:xfrm>
            <a:off x="5182931" y="342900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/>
              <a:t>수업방식</a:t>
            </a:r>
            <a:endParaRPr lang="en-US" sz="3200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E53B728-B9B6-4DE1-B09C-D3151DF13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828972"/>
              </p:ext>
            </p:extLst>
          </p:nvPr>
        </p:nvGraphicFramePr>
        <p:xfrm>
          <a:off x="1524000" y="4024098"/>
          <a:ext cx="9144000" cy="178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32768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742318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09480409"/>
                    </a:ext>
                  </a:extLst>
                </a:gridCol>
              </a:tblGrid>
              <a:tr h="445291">
                <a:tc>
                  <a:txBody>
                    <a:bodyPr/>
                    <a:lstStyle/>
                    <a:p>
                      <a:r>
                        <a:rPr lang="ko-KR" altLang="en-US" dirty="0"/>
                        <a:t>방법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과제평가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중간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기말고사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721433"/>
                  </a:ext>
                </a:extLst>
              </a:tr>
              <a:tr h="445291">
                <a:tc>
                  <a:txBody>
                    <a:bodyPr/>
                    <a:lstStyle/>
                    <a:p>
                      <a:r>
                        <a:rPr lang="ko-KR" altLang="en-US" dirty="0"/>
                        <a:t>대면교육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/>
                        <a:t>사이버강의실에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자료분석과제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54838"/>
                  </a:ext>
                </a:extLst>
              </a:tr>
              <a:tr h="445291">
                <a:tc>
                  <a:txBody>
                    <a:bodyPr/>
                    <a:lstStyle/>
                    <a:p>
                      <a:r>
                        <a:rPr lang="en-US" dirty="0"/>
                        <a:t>Excel, SPSS, Gephi, 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실습파일 업로드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/>
                        <a:t>기말고사는 발표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691495"/>
                  </a:ext>
                </a:extLst>
              </a:tr>
              <a:tr h="445291">
                <a:tc>
                  <a:txBody>
                    <a:bodyPr/>
                    <a:lstStyle/>
                    <a:p>
                      <a:r>
                        <a:rPr lang="ko-KR" altLang="en-US" dirty="0"/>
                        <a:t>이론</a:t>
                      </a:r>
                      <a:r>
                        <a:rPr lang="en-US" dirty="0"/>
                        <a:t> </a:t>
                      </a:r>
                      <a:r>
                        <a:rPr lang="ko-KR" altLang="en-US" dirty="0"/>
                        <a:t>및 실습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발표영상 업로드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637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77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4ì°¨ ì°ìíëª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569"/>
            <a:ext cx="12192000" cy="55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5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5400" y="360511"/>
            <a:ext cx="5112568" cy="864096"/>
          </a:xfrm>
        </p:spPr>
        <p:txBody>
          <a:bodyPr>
            <a:normAutofit/>
          </a:bodyPr>
          <a:lstStyle/>
          <a:p>
            <a:r>
              <a:rPr lang="ko-KR" altLang="en-US" sz="3600" b="1" dirty="0">
                <a:solidFill>
                  <a:srgbClr val="FF0000"/>
                </a:solidFill>
              </a:rPr>
              <a:t>빅데이터가 왜 중요한가</a:t>
            </a:r>
            <a:r>
              <a:rPr lang="en-US" altLang="ko-KR" sz="3600" b="1" dirty="0">
                <a:solidFill>
                  <a:srgbClr val="FF0000"/>
                </a:solidFill>
              </a:rPr>
              <a:t>?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5400" y="1196751"/>
            <a:ext cx="5976664" cy="504056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sz="2800" dirty="0"/>
              <a:t>산업혁명의 자원은</a:t>
            </a:r>
            <a:r>
              <a:rPr lang="en-US" altLang="ko-KR" sz="2800" dirty="0"/>
              <a:t>?</a:t>
            </a:r>
          </a:p>
          <a:p>
            <a:pPr lvl="1">
              <a:lnSpc>
                <a:spcPct val="110000"/>
              </a:lnSpc>
            </a:pPr>
            <a:r>
              <a:rPr lang="ko-KR" altLang="en-US" sz="2400" dirty="0"/>
              <a:t>석탄</a:t>
            </a:r>
            <a:r>
              <a:rPr lang="en-US" altLang="ko-KR" sz="2400" dirty="0"/>
              <a:t>, </a:t>
            </a:r>
            <a:r>
              <a:rPr lang="ko-KR" altLang="en-US" sz="2400" dirty="0"/>
              <a:t>석유</a:t>
            </a:r>
            <a:r>
              <a:rPr lang="en-US" altLang="ko-KR" sz="2400" dirty="0"/>
              <a:t> </a:t>
            </a:r>
            <a:r>
              <a:rPr lang="ko-KR" altLang="en-US" sz="2400" dirty="0"/>
              <a:t>등등의 에너지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800" dirty="0"/>
              <a:t>정보혁명의 자원은</a:t>
            </a:r>
            <a:r>
              <a:rPr lang="en-US" altLang="ko-KR" sz="2800" dirty="0"/>
              <a:t>?</a:t>
            </a:r>
          </a:p>
          <a:p>
            <a:pPr lvl="1">
              <a:lnSpc>
                <a:spcPct val="110000"/>
              </a:lnSpc>
            </a:pPr>
            <a:r>
              <a:rPr lang="ko-KR" altLang="en-US" sz="2400" dirty="0"/>
              <a:t>데이터</a:t>
            </a:r>
            <a:r>
              <a:rPr lang="en-US" altLang="ko-KR" sz="2400" dirty="0"/>
              <a:t>, </a:t>
            </a:r>
            <a:r>
              <a:rPr lang="ko-KR" altLang="en-US" sz="2400" dirty="0"/>
              <a:t>통신 기기 등</a:t>
            </a: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800" dirty="0"/>
              <a:t>산업혁명</a:t>
            </a:r>
            <a:r>
              <a:rPr lang="en-US" altLang="ko-KR" sz="2800" dirty="0"/>
              <a:t>, </a:t>
            </a:r>
            <a:r>
              <a:rPr lang="ko-KR" altLang="en-US" sz="2800" dirty="0"/>
              <a:t>정보혁명의 의미는</a:t>
            </a:r>
            <a:r>
              <a:rPr lang="en-US" altLang="ko-KR" sz="2800" dirty="0"/>
              <a:t>?</a:t>
            </a:r>
          </a:p>
          <a:p>
            <a:pPr lvl="1">
              <a:lnSpc>
                <a:spcPct val="110000"/>
              </a:lnSpc>
            </a:pPr>
            <a:r>
              <a:rPr lang="ko-KR" altLang="en-US" sz="2400" dirty="0"/>
              <a:t>부</a:t>
            </a:r>
            <a:r>
              <a:rPr lang="en-US" altLang="ko-KR" sz="2400" dirty="0"/>
              <a:t>(</a:t>
            </a:r>
            <a:r>
              <a:rPr lang="ko-KR" altLang="en-US" sz="2400" dirty="0"/>
              <a:t>富</a:t>
            </a:r>
            <a:r>
              <a:rPr lang="en-US" altLang="ko-KR" sz="2400" dirty="0"/>
              <a:t>)</a:t>
            </a:r>
            <a:r>
              <a:rPr lang="ko-KR" altLang="en-US" sz="2400" dirty="0"/>
              <a:t>를 창출하는 패러다임의 변화</a:t>
            </a:r>
            <a:endParaRPr lang="en-US" altLang="ko-KR" sz="2400" dirty="0"/>
          </a:p>
          <a:p>
            <a:pPr lvl="1">
              <a:lnSpc>
                <a:spcPct val="110000"/>
              </a:lnSpc>
            </a:pPr>
            <a:r>
              <a:rPr lang="ko-KR" altLang="en-US" sz="2400" dirty="0"/>
              <a:t>기업에서는 기업경쟁력 강화</a:t>
            </a:r>
            <a:r>
              <a:rPr lang="en-US" altLang="ko-KR" sz="2400" dirty="0"/>
              <a:t>, </a:t>
            </a:r>
            <a:r>
              <a:rPr lang="ko-KR" altLang="en-US" sz="2400" dirty="0"/>
              <a:t>생산성 향상</a:t>
            </a:r>
            <a:r>
              <a:rPr lang="en-US" altLang="ko-KR" sz="2400" dirty="0"/>
              <a:t>, </a:t>
            </a:r>
            <a:r>
              <a:rPr lang="ko-KR" altLang="en-US" sz="2400" dirty="0"/>
              <a:t>비즈니스 혁신 등</a:t>
            </a:r>
            <a:endParaRPr lang="en-US" altLang="ko-KR" sz="2400" dirty="0"/>
          </a:p>
          <a:p>
            <a:pPr lvl="1">
              <a:lnSpc>
                <a:spcPct val="110000"/>
              </a:lnSpc>
            </a:pPr>
            <a:r>
              <a:rPr lang="ko-KR" altLang="en-US" sz="2400" dirty="0"/>
              <a:t>공공기관에서는 사회적 비용감소</a:t>
            </a:r>
            <a:r>
              <a:rPr lang="en-US" altLang="ko-KR" sz="2400" dirty="0"/>
              <a:t>, </a:t>
            </a:r>
            <a:r>
              <a:rPr lang="ko-KR" altLang="en-US" sz="2400" dirty="0"/>
              <a:t>서비스 품질 향상</a:t>
            </a:r>
            <a:r>
              <a:rPr lang="en-US" altLang="ko-KR" sz="2400" dirty="0"/>
              <a:t>, </a:t>
            </a:r>
            <a:r>
              <a:rPr lang="ko-KR" altLang="en-US" sz="2400" dirty="0"/>
              <a:t>시민이 요구하는 서비스 제공 등 </a:t>
            </a:r>
          </a:p>
          <a:p>
            <a:pPr>
              <a:lnSpc>
                <a:spcPct val="110000"/>
              </a:lnSpc>
            </a:pPr>
            <a:endParaRPr lang="ko-KR" altLang="en-US" sz="2800" dirty="0"/>
          </a:p>
        </p:txBody>
      </p:sp>
      <p:pic>
        <p:nvPicPr>
          <p:cNvPr id="21508" name="Picture 4" descr="http://www.bloter.net/wp-content/uploads/2012/10/big-data-oil.jpg?ver=3.9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1196751"/>
            <a:ext cx="4824536" cy="512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0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4DCDE2-C94A-4CCA-B33F-734C94EE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빅데이터 분석의 구성</a:t>
            </a:r>
          </a:p>
        </p:txBody>
      </p:sp>
      <p:pic>
        <p:nvPicPr>
          <p:cNvPr id="1026" name="Picture 2" descr="Cloud Computing, big data analysis and data mining.">
            <a:extLst>
              <a:ext uri="{FF2B5EF4-FFF2-40B4-BE49-F238E27FC236}">
                <a16:creationId xmlns:a16="http://schemas.microsoft.com/office/drawing/2014/main" id="{0A7E0C16-42A4-4241-AF18-B898E7533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340768"/>
            <a:ext cx="8973679" cy="39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95C9872-E83E-49F4-AF3E-B61F07D7F8A9}"/>
              </a:ext>
            </a:extLst>
          </p:cNvPr>
          <p:cNvSpPr/>
          <p:nvPr/>
        </p:nvSpPr>
        <p:spPr>
          <a:xfrm>
            <a:off x="1703512" y="5517232"/>
            <a:ext cx="2160240" cy="8731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데이터 수집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전산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정보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B9729BF-83E9-44B0-9C0D-217340F5BDE6}"/>
              </a:ext>
            </a:extLst>
          </p:cNvPr>
          <p:cNvSpPr/>
          <p:nvPr/>
        </p:nvSpPr>
        <p:spPr>
          <a:xfrm>
            <a:off x="5159896" y="5517232"/>
            <a:ext cx="2160240" cy="8731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데이터 분석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통계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프로그래밍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52202DA-31BB-4734-920E-90D1496FC7B1}"/>
              </a:ext>
            </a:extLst>
          </p:cNvPr>
          <p:cNvSpPr/>
          <p:nvPr/>
        </p:nvSpPr>
        <p:spPr>
          <a:xfrm>
            <a:off x="8509910" y="5517232"/>
            <a:ext cx="2160240" cy="8731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비즈니스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경영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마케팅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0F8215DF-4913-44A9-98FC-CD3528F18176}"/>
              </a:ext>
            </a:extLst>
          </p:cNvPr>
          <p:cNvSpPr/>
          <p:nvPr/>
        </p:nvSpPr>
        <p:spPr>
          <a:xfrm>
            <a:off x="4367808" y="5844303"/>
            <a:ext cx="288032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64380540-75CA-466C-803A-FC1469C72002}"/>
              </a:ext>
            </a:extLst>
          </p:cNvPr>
          <p:cNvSpPr/>
          <p:nvPr/>
        </p:nvSpPr>
        <p:spPr>
          <a:xfrm>
            <a:off x="7861140" y="5845807"/>
            <a:ext cx="288032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A4CD9A9-498D-46DA-8CB8-0E6125E54BFF}"/>
              </a:ext>
            </a:extLst>
          </p:cNvPr>
          <p:cNvSpPr/>
          <p:nvPr/>
        </p:nvSpPr>
        <p:spPr>
          <a:xfrm>
            <a:off x="1674210" y="5509417"/>
            <a:ext cx="2189542" cy="9173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9C6C98E-45C2-4EE6-871F-0FBAD786F3D4}"/>
              </a:ext>
            </a:extLst>
          </p:cNvPr>
          <p:cNvSpPr/>
          <p:nvPr/>
        </p:nvSpPr>
        <p:spPr>
          <a:xfrm>
            <a:off x="5130594" y="5500004"/>
            <a:ext cx="2189542" cy="9173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8AF3A5B-14AA-48D3-940B-01ABB0B9E6E7}"/>
              </a:ext>
            </a:extLst>
          </p:cNvPr>
          <p:cNvSpPr/>
          <p:nvPr/>
        </p:nvSpPr>
        <p:spPr>
          <a:xfrm>
            <a:off x="8480079" y="5482776"/>
            <a:ext cx="2189542" cy="9173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6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89A07BB-38F7-40AB-B2D4-CD31307C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65" y="0"/>
            <a:ext cx="791927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C4997AF-DCE7-42F2-8936-10C046DF0A94}"/>
              </a:ext>
            </a:extLst>
          </p:cNvPr>
          <p:cNvSpPr/>
          <p:nvPr/>
        </p:nvSpPr>
        <p:spPr>
          <a:xfrm>
            <a:off x="2423592" y="4762500"/>
            <a:ext cx="6840760" cy="53870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90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E1A9953-00C1-4509-A99A-F47DB981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30" y="0"/>
            <a:ext cx="7453339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C214841-BECD-4B83-ADF2-E6FFBE39ACDF}"/>
              </a:ext>
            </a:extLst>
          </p:cNvPr>
          <p:cNvSpPr/>
          <p:nvPr/>
        </p:nvSpPr>
        <p:spPr>
          <a:xfrm>
            <a:off x="2639616" y="3068960"/>
            <a:ext cx="6853634" cy="53870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41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EF7EC2-4D57-46D5-8FC6-3AD9C09E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54338"/>
            <a:ext cx="8352928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/>
              <a:t>마케팅의 새로운 패러다임</a:t>
            </a:r>
            <a:br>
              <a:rPr lang="en-US" altLang="ko-KR" sz="2800" b="1" dirty="0"/>
            </a:br>
            <a:r>
              <a:rPr lang="en-US" altLang="ko-KR" sz="2800" b="1" dirty="0"/>
              <a:t>Data Driven Marketing (</a:t>
            </a:r>
            <a:r>
              <a:rPr lang="ko-KR" altLang="en-US" sz="2800" b="1" dirty="0"/>
              <a:t>데이터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기반 마케팅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011C49-84EF-46FB-A16C-630C60A8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28800"/>
            <a:ext cx="5832648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과거의 디지털마케팅의 한계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설문조사로 이룩한 데이터를 마케터의 인사이트로 해석하여 사용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개인과 행동의 결합이 어려움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데이터기반마케팅의 등장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모바일로 인한 개인단위의 데이터 결합이 가능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빅데이터와 함께 발전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빅데이터에서 유용한 정보를 마케팅에 적용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이제는 </a:t>
            </a:r>
            <a:r>
              <a:rPr lang="en-US" altLang="ko-KR" dirty="0"/>
              <a:t>MTC(micro targeting communication) </a:t>
            </a:r>
            <a:r>
              <a:rPr lang="ko-KR" altLang="en-US" dirty="0"/>
              <a:t>시대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고객에 대한 인사이트를 바탕으로 세그먼트화  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각 세그먼트별로 맞춤형 커뮤니케이션 실시</a:t>
            </a:r>
            <a:endParaRPr lang="en-US" altLang="ko-KR" dirty="0"/>
          </a:p>
        </p:txBody>
      </p:sp>
      <p:pic>
        <p:nvPicPr>
          <p:cNvPr id="2050" name="Picture 2" descr="How data-driven marketing evolved from 2000-2017">
            <a:extLst>
              <a:ext uri="{FF2B5EF4-FFF2-40B4-BE49-F238E27FC236}">
                <a16:creationId xmlns:a16="http://schemas.microsoft.com/office/drawing/2014/main" id="{21A8C12F-6ABF-45F5-8CFE-4F0272AE4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7716"/>
          <a:stretch/>
        </p:blipFill>
        <p:spPr bwMode="auto">
          <a:xfrm>
            <a:off x="6332156" y="1628801"/>
            <a:ext cx="5610283" cy="44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3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</a:rPr>
              <a:t>Python Crawling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Positioning Map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CAC &amp; LTV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SNA(Social Network Analysis)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 studio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Brand Recall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python 이미지 검색결과">
            <a:extLst>
              <a:ext uri="{FF2B5EF4-FFF2-40B4-BE49-F238E27FC236}">
                <a16:creationId xmlns:a16="http://schemas.microsoft.com/office/drawing/2014/main" id="{879B65C5-6561-476A-A7CF-A80F4831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80040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ython crawling 이미지 검색결과">
            <a:extLst>
              <a:ext uri="{FF2B5EF4-FFF2-40B4-BE49-F238E27FC236}">
                <a16:creationId xmlns:a16="http://schemas.microsoft.com/office/drawing/2014/main" id="{73097515-627D-4A62-9B75-7FF95C40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31" y="1600201"/>
            <a:ext cx="3445097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AA1EEF-923E-4AB0-8BBA-7D2FBD36563D}"/>
              </a:ext>
            </a:extLst>
          </p:cNvPr>
          <p:cNvSpPr txBox="1"/>
          <p:nvPr/>
        </p:nvSpPr>
        <p:spPr>
          <a:xfrm>
            <a:off x="848563" y="5143600"/>
            <a:ext cx="575349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크롤링</a:t>
            </a:r>
            <a:r>
              <a:rPr lang="en-US" altLang="ko-KR" dirty="0"/>
              <a:t> (</a:t>
            </a:r>
            <a:r>
              <a:rPr lang="ko-KR" altLang="en-US" dirty="0"/>
              <a:t>스크랩핑</a:t>
            </a:r>
            <a:r>
              <a:rPr lang="en-US" altLang="ko-KR" dirty="0"/>
              <a:t>, scraping) </a:t>
            </a:r>
            <a:r>
              <a:rPr lang="ko-KR" altLang="en-US" dirty="0"/>
              <a:t>은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웹을 돌아다니며 웹페이지에서</a:t>
            </a:r>
            <a:r>
              <a:rPr lang="en-US" altLang="ko-KR" dirty="0"/>
              <a:t> </a:t>
            </a:r>
            <a:r>
              <a:rPr lang="ko-KR" altLang="en-US" dirty="0"/>
              <a:t>데이터를 추출하는 것 </a:t>
            </a:r>
          </a:p>
        </p:txBody>
      </p:sp>
    </p:spTree>
    <p:extLst>
      <p:ext uri="{BB962C8B-B14F-4D97-AF65-F5344CB8AC3E}">
        <p14:creationId xmlns:p14="http://schemas.microsoft.com/office/powerpoint/2010/main" val="12123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77877A-F93B-4F45-AC33-FDBE99B3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한학기동안 공부할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F2828-2B65-4EA5-B83D-C8227EB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Python Crawling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Positioning Map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CAC &amp; LTV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SNA(Social Network Analysis)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R studio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Brand Recall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14EBCFA-288C-488C-8F99-4D619E24A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1600201"/>
            <a:ext cx="6059057" cy="46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773</Words>
  <Application>Microsoft Office PowerPoint</Application>
  <PresentationFormat>와이드스크린</PresentationFormat>
  <Paragraphs>159</Paragraphs>
  <Slides>14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테마</vt:lpstr>
      <vt:lpstr>PowerPoint 프레젠테이션</vt:lpstr>
      <vt:lpstr>PowerPoint 프레젠테이션</vt:lpstr>
      <vt:lpstr>빅데이터가 왜 중요한가?</vt:lpstr>
      <vt:lpstr>빅데이터 분석의 구성</vt:lpstr>
      <vt:lpstr>PowerPoint 프레젠테이션</vt:lpstr>
      <vt:lpstr>PowerPoint 프레젠테이션</vt:lpstr>
      <vt:lpstr>마케팅의 새로운 패러다임 Data Driven Marketing (데이터 기반 마케팅)</vt:lpstr>
      <vt:lpstr>한학기동안 공부할 내용</vt:lpstr>
      <vt:lpstr>한학기동안 공부할 내용</vt:lpstr>
      <vt:lpstr>한학기동안 공부할 내용</vt:lpstr>
      <vt:lpstr>한학기동안 공부할 내용</vt:lpstr>
      <vt:lpstr>한학기동안 공부할 내용</vt:lpstr>
      <vt:lpstr>한학기동안 공부할 내용</vt:lpstr>
      <vt:lpstr>성적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보건통계와 빅데이터</dc:title>
  <dc:creator>admin</dc:creator>
  <cp:lastModifiedBy>Admin</cp:lastModifiedBy>
  <cp:revision>107</cp:revision>
  <dcterms:created xsi:type="dcterms:W3CDTF">2015-01-03T09:58:35Z</dcterms:created>
  <dcterms:modified xsi:type="dcterms:W3CDTF">2025-03-04T02:28:58Z</dcterms:modified>
</cp:coreProperties>
</file>