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96" r:id="rId7"/>
    <p:sldId id="260" r:id="rId8"/>
    <p:sldId id="262" r:id="rId9"/>
    <p:sldId id="268" r:id="rId10"/>
    <p:sldId id="263" r:id="rId11"/>
    <p:sldId id="264" r:id="rId12"/>
    <p:sldId id="348" r:id="rId13"/>
    <p:sldId id="265" r:id="rId14"/>
    <p:sldId id="266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1" autoAdjust="0"/>
    <p:restoredTop sz="94660"/>
  </p:normalViewPr>
  <p:slideViewPr>
    <p:cSldViewPr snapToGrid="0">
      <p:cViewPr varScale="1">
        <p:scale>
          <a:sx n="81" d="100"/>
          <a:sy n="81" d="100"/>
        </p:scale>
        <p:origin x="86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30T08:24:06.4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26 136 720,'0'0'6595,"-3"0"-6237,-19-4 1024,21 6-1322,1 0-1,0-1 1,0 1 0,0 0 0,1-1 0,-1 1 0,0 0 0,0-1-1,1 1 1,-1 0 0,1-1 0,0 1 0,0 1 0,10 15-38,1-2 1,0 1 0,1-2 0,1 1 0,1-2 0,18 15 0,-33-29-5,-1 0 1,1 0 0,0-1-1,0 1 1,0 0 0,0 0-1,0-1 1,0 1 0,0 0-1,0-1 1,0 1 0,0 0-1,0 0 1,1-1 0,-1 1-1,0 0 1,0 0 0,0-1-1,0 1 1,0 0 0,0 0-1,0-1 1,1 1 0,-1 0-1,0 0 1,0 0 0,0-1-1,1 1 1,-1 0 0,0 0-1,0 0 1,0 0 0,1 0-1,-1 0 1,0-1 0,0 1-1,1 0 1,-1 0 0,0 0-1,1 0 1,-1 0 0,0 0-1,0 0 1,1 0 0,-1 0-1,0 0 1,0 0 0,1 0-1,-1 0 1,0 0 0,0 0-1,1 0 1,-1 1 0,0-1-1,0 0 1,1 0 0,-1 0-1,0 0 1,0 0 0,0 1-1,1-1 1,-1 0 0,0-1-3,2-16-91,0 0 1,1 0-1,0 1 0,2-1 1,0 1-1,1 0 0,13-25 1,4-13-1754,-3-9-2318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30T08:26:25.6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52 204 544,'0'0'8746,"-9"-2"-7949,-25-7-306,26 7 152,20 2-453,178 3 195,-35 0-71,180-18 0,-127-11-243,-2-8-1,203-62 0,-401 94 61,-7 2-85,1 0 0,-1 0 0,1 0 1,-1 0-1,1-1 0,-1 1 0,0 0 0,1-1 1,-1 1-1,1-1 0,-1 0 0,0 1 0,0-1 1,1 0-1,-1 0 0,0 0 0,0 0 1,0 0-1,0 0 0,0 0 0,0 0 0,0-1 1,0 1-1,0-2 0,2 2-522,1 0 0,-1 0 0,0 0-1,0 1 1,0-1 0,1 1 0,-1 0 0,0 0 0,1 0 0,3 1-1,-3-1-482,7 0-2251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30T08:26:26.4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74 5475,'0'0'3604,"0"0"-3589,0 0 0,0 0 1,0 0-1,0 0 0,1 1 1,-1-1-1,0 0 0,0 0 1,0 0-1,0 0 0,0 0 0,0 0 1,0 1-1,0-1 0,0 0 1,0 0-1,0 0 0,0 0 1,0 1-1,0-1 0,0 0 0,0 0 1,0 0-1,0 0 0,0 0 1,0 1-1,0-1 0,0 0 1,0 0-1,0 0 0,0 0 0,0 0 1,0 1-1,0-1 0,0 0 1,0 0-1,0 0 0,0 0 0,0 0 1,-1 0-1,1 1 0,0-1 1,0 0-1,0 0 0,0 0 1,0 0-1,0 0 0,-1 0 0,20 1 56,-1-1 0,0-1 0,1 0 0,-1-2 0,0 0 0,24-7 0,18-3 89,92-10 210,1 8 1,166 4-1,306 34-229,-589-21-129,193 3 655,-195-5 256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30T08:26:27.7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1094 581 1457,'0'0'3100,"-5"18"-35,-7-5-2829,-1 1 0,-1-2-1,0 0 1,-19 12 0,-5 4-182,9-6-37,-1 0 1,-1-2 0,-61 29 0,69-39 30,0-2 1,0 0-1,-1-1 1,0-2-1,0 0 1,-44 2 0,47-6 101,1 0 0,-1-1 0,0-2 1,0 0-1,1-1 0,-1-1 1,1 0-1,-34-14 0,27 6 23,2-2 0,0-1 0,0-1 0,2-1 0,0-1-1,1-1 1,0-1 0,2-1 0,1 0 0,0-2 0,2 0 0,0-1 0,2-1 0,-13-28-1,23 41-128,0 0 0,1-1 0,0 0 0,1 0 0,1 0 0,-1-17 0,2 22-31,1 0-1,0 0 1,0 0-1,1 0 1,0 0 0,0 1-1,1-1 1,0 0-1,1 1 1,-1-1 0,8-12-1,1 5-4,0 0 0,0 1 0,2 1-1,0 0 1,28-22 0,-1 7-34,43-24 0,-48 33 16,0 2 1,2 2 0,0 1-1,1 1 1,0 3-1,1 1 1,0 2-1,0 1 1,1 3 0,-1 1-1,1 1 1,55 8-1,-68-2-19,-1 1 1,0 1-1,0 1 0,-1 1 1,0 2-1,-1 0 0,0 2 0,-1 1 1,-1 0-1,0 2 0,0 0 1,-2 2-1,0 0 0,-1 1 0,-1 1 1,24 35-1,-34-40 13,-1-1 0,0 2 1,-1-1-1,-1 1 0,0 0 0,-2 0 0,1 0 0,-2 1 1,0-1-1,-1 1 0,-1-1 0,-1 1 0,-3 22 1,2-26 9,0-1 0,-1 0 0,-1 1 0,0-2 0,-1 1 0,0 0 0,-1-1 0,0 0 0,-1 0 1,0-1-1,0 1 0,-16 14 0,-10 9-6,-75 58 0,98-85 0,-32 26-315,-47 27-1,70-49-410,0-1 0,-1 0-1,0-2 1,-1 0 0,-28 6-1,-12-5-3502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33FD-E91B-4A80-899E-82BA0C48C2EC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6ADE-367B-4B40-A255-75D1F73C0A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50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33FD-E91B-4A80-899E-82BA0C48C2EC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6ADE-367B-4B40-A255-75D1F73C0A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28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33FD-E91B-4A80-899E-82BA0C48C2EC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6ADE-367B-4B40-A255-75D1F73C0A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072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33FD-E91B-4A80-899E-82BA0C48C2EC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6ADE-367B-4B40-A255-75D1F73C0A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89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33FD-E91B-4A80-899E-82BA0C48C2EC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6ADE-367B-4B40-A255-75D1F73C0A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697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33FD-E91B-4A80-899E-82BA0C48C2EC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6ADE-367B-4B40-A255-75D1F73C0A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669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33FD-E91B-4A80-899E-82BA0C48C2EC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6ADE-367B-4B40-A255-75D1F73C0A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11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33FD-E91B-4A80-899E-82BA0C48C2EC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6ADE-367B-4B40-A255-75D1F73C0A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21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33FD-E91B-4A80-899E-82BA0C48C2EC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6ADE-367B-4B40-A255-75D1F73C0A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134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33FD-E91B-4A80-899E-82BA0C48C2EC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6ADE-367B-4B40-A255-75D1F73C0A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33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33FD-E91B-4A80-899E-82BA0C48C2EC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6ADE-367B-4B40-A255-75D1F73C0A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0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133FD-E91B-4A80-899E-82BA0C48C2EC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F6ADE-367B-4B40-A255-75D1F73C0A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136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20" Type="http://schemas.openxmlformats.org/officeDocument/2006/relationships/image" Target="../media/image97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2" Type="http://schemas.openxmlformats.org/officeDocument/2006/relationships/customXml" Target="../ink/ink3.xml"/><Relationship Id="rId2" Type="http://schemas.openxmlformats.org/officeDocument/2006/relationships/image" Target="../media/image4.png"/><Relationship Id="rId41" Type="http://schemas.openxmlformats.org/officeDocument/2006/relationships/image" Target="../media/image1026.png"/><Relationship Id="rId1" Type="http://schemas.openxmlformats.org/officeDocument/2006/relationships/slideLayout" Target="../slideLayouts/slideLayout2.xml"/><Relationship Id="rId45" Type="http://schemas.openxmlformats.org/officeDocument/2006/relationships/image" Target="../media/image1028.png"/><Relationship Id="rId44" Type="http://schemas.openxmlformats.org/officeDocument/2006/relationships/customXml" Target="../ink/ink4.xml"/><Relationship Id="rId4" Type="http://schemas.openxmlformats.org/officeDocument/2006/relationships/customXml" Target="../ink/ink2.xml"/><Relationship Id="rId43" Type="http://schemas.openxmlformats.org/officeDocument/2006/relationships/image" Target="../media/image10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2" b="7856"/>
          <a:stretch/>
        </p:blipFill>
        <p:spPr>
          <a:xfrm>
            <a:off x="0" y="0"/>
            <a:ext cx="12192656" cy="685401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56" y="2004290"/>
            <a:ext cx="12192000" cy="1080799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altLang="ko-KR" dirty="0"/>
              <a:t>SNA -multimode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5658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_x450159640" descr="EMB000045282b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8" y="438726"/>
            <a:ext cx="8234729" cy="272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_x450160432" descr="EMB000045282b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673" y="2567707"/>
            <a:ext cx="7084291" cy="405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14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366818" cy="937202"/>
          </a:xfrm>
        </p:spPr>
        <p:txBody>
          <a:bodyPr>
            <a:noAutofit/>
          </a:bodyPr>
          <a:lstStyle/>
          <a:p>
            <a:r>
              <a:rPr lang="ko-KR" altLang="en-US" sz="2800" dirty="0"/>
              <a:t>실습</a:t>
            </a:r>
            <a:r>
              <a:rPr lang="en-US" altLang="ko-KR" sz="2800" dirty="0"/>
              <a:t> </a:t>
            </a:r>
            <a:r>
              <a:rPr lang="ko-KR" altLang="en-US" sz="2800" dirty="0"/>
              <a:t>예제</a:t>
            </a:r>
            <a:r>
              <a:rPr lang="en-US" altLang="ko-KR" sz="2800" dirty="0"/>
              <a:t>1&gt;</a:t>
            </a:r>
            <a:endParaRPr lang="ko-KR" altLang="en-US" sz="2800" dirty="0"/>
          </a:p>
        </p:txBody>
      </p:sp>
      <p:sp>
        <p:nvSpPr>
          <p:cNvPr id="4" name="타원 3"/>
          <p:cNvSpPr/>
          <p:nvPr/>
        </p:nvSpPr>
        <p:spPr>
          <a:xfrm>
            <a:off x="4095658" y="604840"/>
            <a:ext cx="334962" cy="3333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F</a:t>
            </a:r>
            <a:endParaRPr lang="ko-KR" altLang="en-US" dirty="0"/>
          </a:p>
        </p:txBody>
      </p:sp>
      <p:sp>
        <p:nvSpPr>
          <p:cNvPr id="5" name="타원 4"/>
          <p:cNvSpPr/>
          <p:nvPr/>
        </p:nvSpPr>
        <p:spPr>
          <a:xfrm>
            <a:off x="4754471" y="1146177"/>
            <a:ext cx="333375" cy="3333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C</a:t>
            </a:r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5502183" y="728664"/>
            <a:ext cx="334962" cy="33496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A</a:t>
            </a:r>
            <a:endParaRPr lang="ko-KR" altLang="en-US" dirty="0"/>
          </a:p>
        </p:txBody>
      </p:sp>
      <p:sp>
        <p:nvSpPr>
          <p:cNvPr id="7" name="타원 6"/>
          <p:cNvSpPr/>
          <p:nvPr/>
        </p:nvSpPr>
        <p:spPr>
          <a:xfrm>
            <a:off x="6207034" y="1590677"/>
            <a:ext cx="333375" cy="33496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B</a:t>
            </a:r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4600483" y="2055815"/>
            <a:ext cx="334962" cy="3333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E</a:t>
            </a:r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3357471" y="1714502"/>
            <a:ext cx="334963" cy="3333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D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4811621" y="414339"/>
            <a:ext cx="333375" cy="334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900" dirty="0"/>
          </a:p>
        </p:txBody>
      </p:sp>
      <p:sp>
        <p:nvSpPr>
          <p:cNvPr id="11" name="직사각형 10"/>
          <p:cNvSpPr/>
          <p:nvPr/>
        </p:nvSpPr>
        <p:spPr>
          <a:xfrm>
            <a:off x="4014696" y="1397002"/>
            <a:ext cx="334963" cy="334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433921" y="1446215"/>
            <a:ext cx="334963" cy="333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cxnSp>
        <p:nvCxnSpPr>
          <p:cNvPr id="13" name="직선 연결선 12"/>
          <p:cNvCxnSpPr>
            <a:stCxn id="11" idx="0"/>
            <a:endCxn id="4" idx="4"/>
          </p:cNvCxnSpPr>
          <p:nvPr/>
        </p:nvCxnSpPr>
        <p:spPr>
          <a:xfrm flipV="1">
            <a:off x="4182971" y="938215"/>
            <a:ext cx="80963" cy="458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>
            <a:stCxn id="4" idx="6"/>
            <a:endCxn id="10" idx="1"/>
          </p:cNvCxnSpPr>
          <p:nvPr/>
        </p:nvCxnSpPr>
        <p:spPr>
          <a:xfrm flipV="1">
            <a:off x="4430620" y="581026"/>
            <a:ext cx="3810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>
            <a:stCxn id="5" idx="0"/>
            <a:endCxn id="10" idx="2"/>
          </p:cNvCxnSpPr>
          <p:nvPr/>
        </p:nvCxnSpPr>
        <p:spPr>
          <a:xfrm flipV="1">
            <a:off x="4921158" y="749302"/>
            <a:ext cx="57150" cy="396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stCxn id="5" idx="3"/>
            <a:endCxn id="11" idx="3"/>
          </p:cNvCxnSpPr>
          <p:nvPr/>
        </p:nvCxnSpPr>
        <p:spPr>
          <a:xfrm flipH="1">
            <a:off x="4349659" y="1430340"/>
            <a:ext cx="454025" cy="134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>
            <a:stCxn id="9" idx="7"/>
            <a:endCxn id="11" idx="1"/>
          </p:cNvCxnSpPr>
          <p:nvPr/>
        </p:nvCxnSpPr>
        <p:spPr>
          <a:xfrm flipV="1">
            <a:off x="3643221" y="1565276"/>
            <a:ext cx="371475" cy="196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>
            <a:stCxn id="8" idx="1"/>
          </p:cNvCxnSpPr>
          <p:nvPr/>
        </p:nvCxnSpPr>
        <p:spPr>
          <a:xfrm flipH="1" flipV="1">
            <a:off x="4341721" y="1720852"/>
            <a:ext cx="307975" cy="384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stCxn id="10" idx="3"/>
            <a:endCxn id="6" idx="1"/>
          </p:cNvCxnSpPr>
          <p:nvPr/>
        </p:nvCxnSpPr>
        <p:spPr>
          <a:xfrm>
            <a:off x="5144995" y="581026"/>
            <a:ext cx="406400" cy="196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>
            <a:stCxn id="6" idx="4"/>
            <a:endCxn id="12" idx="0"/>
          </p:cNvCxnSpPr>
          <p:nvPr/>
        </p:nvCxnSpPr>
        <p:spPr>
          <a:xfrm flipH="1">
            <a:off x="5600608" y="1063626"/>
            <a:ext cx="69850" cy="382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>
            <a:stCxn id="8" idx="7"/>
            <a:endCxn id="12" idx="1"/>
          </p:cNvCxnSpPr>
          <p:nvPr/>
        </p:nvCxnSpPr>
        <p:spPr>
          <a:xfrm flipV="1">
            <a:off x="4886234" y="1612902"/>
            <a:ext cx="547687" cy="492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>
            <a:stCxn id="12" idx="3"/>
            <a:endCxn id="7" idx="2"/>
          </p:cNvCxnSpPr>
          <p:nvPr/>
        </p:nvCxnSpPr>
        <p:spPr>
          <a:xfrm>
            <a:off x="5768883" y="1612901"/>
            <a:ext cx="438150" cy="146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95"/>
          <p:cNvSpPr txBox="1">
            <a:spLocks noChangeArrowheads="1"/>
          </p:cNvSpPr>
          <p:nvPr/>
        </p:nvSpPr>
        <p:spPr bwMode="auto">
          <a:xfrm>
            <a:off x="3859120" y="1376365"/>
            <a:ext cx="65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/>
              <a:t>Cook</a:t>
            </a:r>
            <a:endParaRPr lang="ko-KR" altLang="en-US" sz="1800" dirty="0"/>
          </a:p>
        </p:txBody>
      </p:sp>
      <p:sp>
        <p:nvSpPr>
          <p:cNvPr id="24" name="TextBox 96"/>
          <p:cNvSpPr txBox="1">
            <a:spLocks noChangeArrowheads="1"/>
          </p:cNvSpPr>
          <p:nvPr/>
        </p:nvSpPr>
        <p:spPr bwMode="auto">
          <a:xfrm>
            <a:off x="4635408" y="365126"/>
            <a:ext cx="781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/>
              <a:t>Sports</a:t>
            </a:r>
            <a:endParaRPr lang="ko-KR" altLang="en-US" sz="1800" dirty="0"/>
          </a:p>
        </p:txBody>
      </p:sp>
      <p:sp>
        <p:nvSpPr>
          <p:cNvPr id="25" name="TextBox 97"/>
          <p:cNvSpPr txBox="1">
            <a:spLocks noChangeArrowheads="1"/>
          </p:cNvSpPr>
          <p:nvPr/>
        </p:nvSpPr>
        <p:spPr bwMode="auto">
          <a:xfrm>
            <a:off x="5278345" y="1387476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/>
              <a:t>Movie</a:t>
            </a:r>
            <a:endParaRPr lang="ko-KR" altLang="en-US" sz="1800" dirty="0"/>
          </a:p>
        </p:txBody>
      </p: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793995"/>
              </p:ext>
            </p:extLst>
          </p:nvPr>
        </p:nvGraphicFramePr>
        <p:xfrm>
          <a:off x="896384" y="2785196"/>
          <a:ext cx="2657475" cy="2935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1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Source</a:t>
                      </a:r>
                      <a:endParaRPr lang="ko-KR" altLang="en-US" sz="14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Target1</a:t>
                      </a:r>
                      <a:endParaRPr lang="ko-KR" altLang="en-US" sz="14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Target2</a:t>
                      </a:r>
                      <a:endParaRPr lang="ko-KR" altLang="en-US" sz="1400" dirty="0"/>
                    </a:p>
                  </a:txBody>
                  <a:tcPr marL="91415" marR="91415"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1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A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Sports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Movie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1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B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Movie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91415" marR="91415"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1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C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Sports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/>
                        <a:t>Cook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9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D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Cook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91415" marR="91415" marT="45730" marB="457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9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E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/>
                        <a:t>Movie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Cook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9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F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/>
                        <a:t>Sports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Cook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TextBox 117"/>
          <p:cNvSpPr txBox="1">
            <a:spLocks noChangeArrowheads="1"/>
          </p:cNvSpPr>
          <p:nvPr/>
        </p:nvSpPr>
        <p:spPr bwMode="auto">
          <a:xfrm>
            <a:off x="1586947" y="2426420"/>
            <a:ext cx="115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/>
              <a:t>Linked List</a:t>
            </a:r>
            <a:endParaRPr lang="ko-KR" altLang="en-US" sz="1800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815801"/>
              </p:ext>
            </p:extLst>
          </p:nvPr>
        </p:nvGraphicFramePr>
        <p:xfrm>
          <a:off x="8839278" y="2723589"/>
          <a:ext cx="3133019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4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Source</a:t>
                      </a:r>
                      <a:endParaRPr lang="ko-KR" altLang="en-US" sz="14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Target</a:t>
                      </a:r>
                      <a:endParaRPr lang="ko-KR" altLang="en-US" sz="14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Weight</a:t>
                      </a:r>
                      <a:endParaRPr lang="ko-KR" altLang="en-US" sz="14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Sports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Movie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Movie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Sports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Cook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D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Cook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E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Movie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E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Cook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F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Sports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F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Cook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9" name="TextBox 116"/>
          <p:cNvSpPr txBox="1">
            <a:spLocks noChangeArrowheads="1"/>
          </p:cNvSpPr>
          <p:nvPr/>
        </p:nvSpPr>
        <p:spPr bwMode="auto">
          <a:xfrm>
            <a:off x="10085390" y="2355289"/>
            <a:ext cx="1004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/>
              <a:t>Edge List</a:t>
            </a:r>
            <a:endParaRPr lang="ko-KR" altLang="en-US" sz="1800" dirty="0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614249"/>
              </p:ext>
            </p:extLst>
          </p:nvPr>
        </p:nvGraphicFramePr>
        <p:xfrm>
          <a:off x="5600608" y="2743068"/>
          <a:ext cx="3133019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4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ID</a:t>
                      </a:r>
                      <a:endParaRPr lang="ko-KR" altLang="en-US" sz="14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Label</a:t>
                      </a:r>
                      <a:endParaRPr lang="ko-KR" altLang="en-US" sz="14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Cat</a:t>
                      </a:r>
                      <a:endParaRPr lang="ko-KR" altLang="en-US" sz="14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Person</a:t>
                      </a:r>
                      <a:endParaRPr lang="ko-KR" altLang="en-US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Person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Person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D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D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Person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E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E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Person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F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F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Person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Sports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Sports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Hobby</a:t>
                      </a:r>
                      <a:endParaRPr lang="ko-KR" altLang="en-US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Movie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Movie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Hobby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Cook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Cook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Hobby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1" name="TextBox 116"/>
          <p:cNvSpPr txBox="1">
            <a:spLocks noChangeArrowheads="1"/>
          </p:cNvSpPr>
          <p:nvPr/>
        </p:nvSpPr>
        <p:spPr bwMode="auto">
          <a:xfrm>
            <a:off x="6540409" y="2354257"/>
            <a:ext cx="10605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/>
              <a:t>Node</a:t>
            </a:r>
            <a:r>
              <a:rPr lang="ko-KR" altLang="en-US" sz="1800" dirty="0"/>
              <a:t> </a:t>
            </a:r>
            <a:r>
              <a:rPr lang="en-US" altLang="ko-KR" sz="1800" dirty="0"/>
              <a:t>List</a:t>
            </a:r>
            <a:endParaRPr lang="ko-KR" altLang="en-US" sz="1800" dirty="0"/>
          </a:p>
        </p:txBody>
      </p:sp>
      <p:grpSp>
        <p:nvGrpSpPr>
          <p:cNvPr id="62" name="그룹 61"/>
          <p:cNvGrpSpPr/>
          <p:nvPr/>
        </p:nvGrpSpPr>
        <p:grpSpPr>
          <a:xfrm>
            <a:off x="8414656" y="488833"/>
            <a:ext cx="2193925" cy="1414464"/>
            <a:chOff x="8414656" y="488833"/>
            <a:chExt cx="2193925" cy="1414464"/>
          </a:xfrm>
        </p:grpSpPr>
        <p:sp>
          <p:nvSpPr>
            <p:cNvPr id="40" name="직사각형 39"/>
            <p:cNvSpPr/>
            <p:nvPr/>
          </p:nvSpPr>
          <p:spPr>
            <a:xfrm>
              <a:off x="9367157" y="538046"/>
              <a:ext cx="333375" cy="3349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900" dirty="0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8570232" y="1520709"/>
              <a:ext cx="334963" cy="3349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9989457" y="1569922"/>
              <a:ext cx="334963" cy="3333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/>
            </a:p>
          </p:txBody>
        </p:sp>
        <p:cxnSp>
          <p:nvCxnSpPr>
            <p:cNvPr id="43" name="직선 연결선 42"/>
            <p:cNvCxnSpPr>
              <a:stCxn id="41" idx="0"/>
            </p:cNvCxnSpPr>
            <p:nvPr/>
          </p:nvCxnSpPr>
          <p:spPr>
            <a:xfrm flipV="1">
              <a:off x="8737714" y="830939"/>
              <a:ext cx="669131" cy="6897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 flipH="1" flipV="1">
              <a:off x="8902020" y="1722322"/>
              <a:ext cx="1152524" cy="71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>
              <a:endCxn id="42" idx="0"/>
            </p:cNvCxnSpPr>
            <p:nvPr/>
          </p:nvCxnSpPr>
          <p:spPr>
            <a:xfrm>
              <a:off x="9721168" y="873008"/>
              <a:ext cx="435771" cy="6969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95"/>
            <p:cNvSpPr txBox="1">
              <a:spLocks noChangeArrowheads="1"/>
            </p:cNvSpPr>
            <p:nvPr/>
          </p:nvSpPr>
          <p:spPr bwMode="auto">
            <a:xfrm>
              <a:off x="8414656" y="1500072"/>
              <a:ext cx="6556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50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50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50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50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Cook</a:t>
              </a:r>
              <a:endParaRPr lang="ko-KR" altLang="en-US" sz="1800" dirty="0"/>
            </a:p>
          </p:txBody>
        </p:sp>
        <p:sp>
          <p:nvSpPr>
            <p:cNvPr id="54" name="TextBox 96"/>
            <p:cNvSpPr txBox="1">
              <a:spLocks noChangeArrowheads="1"/>
            </p:cNvSpPr>
            <p:nvPr/>
          </p:nvSpPr>
          <p:spPr bwMode="auto">
            <a:xfrm>
              <a:off x="9190944" y="488833"/>
              <a:ext cx="7810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50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50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50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50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Sports</a:t>
              </a:r>
              <a:endParaRPr lang="ko-KR" altLang="en-US" sz="1800" dirty="0"/>
            </a:p>
          </p:txBody>
        </p:sp>
        <p:sp>
          <p:nvSpPr>
            <p:cNvPr id="55" name="TextBox 97"/>
            <p:cNvSpPr txBox="1">
              <a:spLocks noChangeArrowheads="1"/>
            </p:cNvSpPr>
            <p:nvPr/>
          </p:nvSpPr>
          <p:spPr bwMode="auto">
            <a:xfrm>
              <a:off x="9833881" y="1511183"/>
              <a:ext cx="7747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50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50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50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50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Movie</a:t>
              </a:r>
              <a:endParaRPr lang="ko-KR" altLang="en-US" sz="1800" dirty="0"/>
            </a:p>
          </p:txBody>
        </p:sp>
      </p:grpSp>
      <p:sp>
        <p:nvSpPr>
          <p:cNvPr id="61" name="오른쪽 화살표 60"/>
          <p:cNvSpPr/>
          <p:nvPr/>
        </p:nvSpPr>
        <p:spPr>
          <a:xfrm>
            <a:off x="7204364" y="858982"/>
            <a:ext cx="517236" cy="411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11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EBBF11D-3654-46AE-A3B5-79579AF5E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77" y="1558665"/>
            <a:ext cx="10548461" cy="5369528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12B4E516-84E8-414C-85F4-08A1F4E6FE47}"/>
              </a:ext>
            </a:extLst>
          </p:cNvPr>
          <p:cNvSpPr/>
          <p:nvPr/>
        </p:nvSpPr>
        <p:spPr>
          <a:xfrm>
            <a:off x="5359402" y="411827"/>
            <a:ext cx="334962" cy="3333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F</a:t>
            </a:r>
            <a:endParaRPr lang="ko-KR" altLang="en-US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344D718D-EA6B-4B2A-87D3-30EDF891320C}"/>
              </a:ext>
            </a:extLst>
          </p:cNvPr>
          <p:cNvSpPr/>
          <p:nvPr/>
        </p:nvSpPr>
        <p:spPr>
          <a:xfrm>
            <a:off x="6018215" y="953164"/>
            <a:ext cx="333375" cy="3333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C</a:t>
            </a:r>
            <a:endParaRPr lang="ko-KR" altLang="en-US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7D9DC0E8-6397-4733-A631-361B10F95AA2}"/>
              </a:ext>
            </a:extLst>
          </p:cNvPr>
          <p:cNvSpPr/>
          <p:nvPr/>
        </p:nvSpPr>
        <p:spPr>
          <a:xfrm>
            <a:off x="6765927" y="535651"/>
            <a:ext cx="334962" cy="33496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A</a:t>
            </a:r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7765B08F-34BA-4E30-A4A0-DA73E5C04B79}"/>
              </a:ext>
            </a:extLst>
          </p:cNvPr>
          <p:cNvSpPr/>
          <p:nvPr/>
        </p:nvSpPr>
        <p:spPr>
          <a:xfrm>
            <a:off x="7470778" y="1397664"/>
            <a:ext cx="333375" cy="33496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B</a:t>
            </a:r>
            <a:endParaRPr lang="ko-KR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B2513E34-81EA-412B-BA5C-CB3E07AD78D5}"/>
              </a:ext>
            </a:extLst>
          </p:cNvPr>
          <p:cNvSpPr/>
          <p:nvPr/>
        </p:nvSpPr>
        <p:spPr>
          <a:xfrm>
            <a:off x="5864227" y="1862802"/>
            <a:ext cx="334962" cy="3333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E</a:t>
            </a:r>
            <a:endParaRPr lang="ko-KR" altLang="en-US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A4113C23-2578-472A-B10F-67B3BC067C78}"/>
              </a:ext>
            </a:extLst>
          </p:cNvPr>
          <p:cNvSpPr/>
          <p:nvPr/>
        </p:nvSpPr>
        <p:spPr>
          <a:xfrm>
            <a:off x="4621215" y="1521489"/>
            <a:ext cx="334963" cy="3333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D</a:t>
            </a:r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2793940-283F-4E76-9BEF-DCED3DF83215}"/>
              </a:ext>
            </a:extLst>
          </p:cNvPr>
          <p:cNvSpPr/>
          <p:nvPr/>
        </p:nvSpPr>
        <p:spPr>
          <a:xfrm>
            <a:off x="6075365" y="221326"/>
            <a:ext cx="333375" cy="334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9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A25999F-BC9F-4969-8A3B-E792E641739A}"/>
              </a:ext>
            </a:extLst>
          </p:cNvPr>
          <p:cNvSpPr/>
          <p:nvPr/>
        </p:nvSpPr>
        <p:spPr>
          <a:xfrm>
            <a:off x="5278440" y="1203989"/>
            <a:ext cx="334963" cy="334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1F95FF4-1C69-4F02-A461-C3126999BC2A}"/>
              </a:ext>
            </a:extLst>
          </p:cNvPr>
          <p:cNvSpPr/>
          <p:nvPr/>
        </p:nvSpPr>
        <p:spPr>
          <a:xfrm>
            <a:off x="6697665" y="1253202"/>
            <a:ext cx="334963" cy="333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C8DC0838-1955-4BCE-805E-8C81397A58EC}"/>
              </a:ext>
            </a:extLst>
          </p:cNvPr>
          <p:cNvCxnSpPr>
            <a:stCxn id="13" idx="0"/>
            <a:endCxn id="6" idx="4"/>
          </p:cNvCxnSpPr>
          <p:nvPr/>
        </p:nvCxnSpPr>
        <p:spPr>
          <a:xfrm flipV="1">
            <a:off x="5446715" y="745202"/>
            <a:ext cx="80963" cy="458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30DB5690-FFC8-473C-B83D-AC0EB5ACF2E1}"/>
              </a:ext>
            </a:extLst>
          </p:cNvPr>
          <p:cNvCxnSpPr>
            <a:stCxn id="6" idx="6"/>
            <a:endCxn id="12" idx="1"/>
          </p:cNvCxnSpPr>
          <p:nvPr/>
        </p:nvCxnSpPr>
        <p:spPr>
          <a:xfrm flipV="1">
            <a:off x="5694364" y="388013"/>
            <a:ext cx="3810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0FC04A79-355F-4222-AA08-C3C49408D16C}"/>
              </a:ext>
            </a:extLst>
          </p:cNvPr>
          <p:cNvCxnSpPr>
            <a:stCxn id="7" idx="0"/>
            <a:endCxn id="12" idx="2"/>
          </p:cNvCxnSpPr>
          <p:nvPr/>
        </p:nvCxnSpPr>
        <p:spPr>
          <a:xfrm flipV="1">
            <a:off x="6184902" y="556289"/>
            <a:ext cx="57150" cy="396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A09E314C-FC63-477C-B1EB-DAA9F5A7ACD5}"/>
              </a:ext>
            </a:extLst>
          </p:cNvPr>
          <p:cNvCxnSpPr>
            <a:stCxn id="7" idx="3"/>
            <a:endCxn id="13" idx="3"/>
          </p:cNvCxnSpPr>
          <p:nvPr/>
        </p:nvCxnSpPr>
        <p:spPr>
          <a:xfrm flipH="1">
            <a:off x="5613403" y="1237327"/>
            <a:ext cx="454025" cy="134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E238DF13-5125-4A88-B545-6ABA5889CD39}"/>
              </a:ext>
            </a:extLst>
          </p:cNvPr>
          <p:cNvCxnSpPr>
            <a:stCxn id="11" idx="7"/>
            <a:endCxn id="13" idx="1"/>
          </p:cNvCxnSpPr>
          <p:nvPr/>
        </p:nvCxnSpPr>
        <p:spPr>
          <a:xfrm flipV="1">
            <a:off x="4906965" y="1372263"/>
            <a:ext cx="371475" cy="196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5BB953BA-B2D0-46A9-AA89-FFB55B778B42}"/>
              </a:ext>
            </a:extLst>
          </p:cNvPr>
          <p:cNvCxnSpPr>
            <a:stCxn id="10" idx="1"/>
          </p:cNvCxnSpPr>
          <p:nvPr/>
        </p:nvCxnSpPr>
        <p:spPr>
          <a:xfrm flipH="1" flipV="1">
            <a:off x="5605465" y="1527839"/>
            <a:ext cx="307975" cy="384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2E08636F-B63B-4851-9D75-8FD383D1FB70}"/>
              </a:ext>
            </a:extLst>
          </p:cNvPr>
          <p:cNvCxnSpPr>
            <a:stCxn id="12" idx="3"/>
            <a:endCxn id="8" idx="1"/>
          </p:cNvCxnSpPr>
          <p:nvPr/>
        </p:nvCxnSpPr>
        <p:spPr>
          <a:xfrm>
            <a:off x="6408739" y="388013"/>
            <a:ext cx="406400" cy="196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9EF0C1C4-D48D-4B10-9385-F5F62533EA88}"/>
              </a:ext>
            </a:extLst>
          </p:cNvPr>
          <p:cNvCxnSpPr>
            <a:stCxn id="8" idx="4"/>
            <a:endCxn id="14" idx="0"/>
          </p:cNvCxnSpPr>
          <p:nvPr/>
        </p:nvCxnSpPr>
        <p:spPr>
          <a:xfrm flipH="1">
            <a:off x="6864352" y="870613"/>
            <a:ext cx="69850" cy="382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B2D733BD-7D0A-4E55-BCC4-A3FF4603EDFC}"/>
              </a:ext>
            </a:extLst>
          </p:cNvPr>
          <p:cNvCxnSpPr>
            <a:stCxn id="10" idx="7"/>
            <a:endCxn id="14" idx="1"/>
          </p:cNvCxnSpPr>
          <p:nvPr/>
        </p:nvCxnSpPr>
        <p:spPr>
          <a:xfrm flipV="1">
            <a:off x="6149978" y="1419889"/>
            <a:ext cx="547687" cy="492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E21ACC25-8F92-418F-AD4F-E68A665A1F86}"/>
              </a:ext>
            </a:extLst>
          </p:cNvPr>
          <p:cNvCxnSpPr>
            <a:stCxn id="14" idx="3"/>
            <a:endCxn id="9" idx="2"/>
          </p:cNvCxnSpPr>
          <p:nvPr/>
        </p:nvCxnSpPr>
        <p:spPr>
          <a:xfrm>
            <a:off x="7032627" y="1419888"/>
            <a:ext cx="438150" cy="146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95">
            <a:extLst>
              <a:ext uri="{FF2B5EF4-FFF2-40B4-BE49-F238E27FC236}">
                <a16:creationId xmlns:a16="http://schemas.microsoft.com/office/drawing/2014/main" id="{5E281B88-5425-4D2D-ACE7-F16F4BECE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64" y="1183352"/>
            <a:ext cx="65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/>
              <a:t>Cook</a:t>
            </a:r>
            <a:endParaRPr lang="ko-KR" altLang="en-US" sz="1800" dirty="0"/>
          </a:p>
        </p:txBody>
      </p:sp>
      <p:sp>
        <p:nvSpPr>
          <p:cNvPr id="26" name="TextBox 96">
            <a:extLst>
              <a:ext uri="{FF2B5EF4-FFF2-40B4-BE49-F238E27FC236}">
                <a16:creationId xmlns:a16="http://schemas.microsoft.com/office/drawing/2014/main" id="{6A57BEBC-ADFE-472B-98B4-398A408FA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152" y="172113"/>
            <a:ext cx="781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/>
              <a:t>Sports</a:t>
            </a:r>
            <a:endParaRPr lang="ko-KR" altLang="en-US" sz="1800" dirty="0"/>
          </a:p>
        </p:txBody>
      </p:sp>
      <p:sp>
        <p:nvSpPr>
          <p:cNvPr id="27" name="TextBox 97">
            <a:extLst>
              <a:ext uri="{FF2B5EF4-FFF2-40B4-BE49-F238E27FC236}">
                <a16:creationId xmlns:a16="http://schemas.microsoft.com/office/drawing/2014/main" id="{A7B0066F-3B6E-45C4-871A-900F9D9C2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089" y="1194463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/>
              <a:t>Movie</a:t>
            </a:r>
            <a:endParaRPr lang="ko-KR" altLang="en-US" sz="1800" dirty="0"/>
          </a:p>
        </p:txBody>
      </p:sp>
      <p:sp>
        <p:nvSpPr>
          <p:cNvPr id="28" name="제목 1">
            <a:extLst>
              <a:ext uri="{FF2B5EF4-FFF2-40B4-BE49-F238E27FC236}">
                <a16:creationId xmlns:a16="http://schemas.microsoft.com/office/drawing/2014/main" id="{4667C098-D6AE-4555-A60B-8F8BF560F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1" y="378693"/>
            <a:ext cx="2984499" cy="617225"/>
          </a:xfr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ko-KR" altLang="en-US" sz="3200" dirty="0"/>
              <a:t>데이터의 입력</a:t>
            </a:r>
          </a:p>
        </p:txBody>
      </p:sp>
    </p:spTree>
    <p:extLst>
      <p:ext uri="{BB962C8B-B14F-4D97-AF65-F5344CB8AC3E}">
        <p14:creationId xmlns:p14="http://schemas.microsoft.com/office/powerpoint/2010/main" val="3151345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148"/>
          </a:xfrm>
        </p:spPr>
        <p:txBody>
          <a:bodyPr>
            <a:normAutofit/>
          </a:bodyPr>
          <a:lstStyle/>
          <a:p>
            <a:r>
              <a:rPr lang="ko-KR" altLang="en-US" sz="3200" dirty="0" err="1"/>
              <a:t>실습예제</a:t>
            </a:r>
            <a:r>
              <a:rPr lang="en-US" altLang="ko-KR" sz="3200" dirty="0"/>
              <a:t>2&gt; 2016</a:t>
            </a:r>
            <a:r>
              <a:rPr lang="ko-KR" altLang="en-US" sz="3200" dirty="0"/>
              <a:t>년 </a:t>
            </a:r>
            <a:r>
              <a:rPr lang="ko-KR" altLang="en-US" sz="3200" dirty="0" err="1"/>
              <a:t>진료자료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934023" cy="4351338"/>
          </a:xfrm>
        </p:spPr>
        <p:txBody>
          <a:bodyPr/>
          <a:lstStyle/>
          <a:p>
            <a:r>
              <a:rPr lang="en-US" altLang="ko-KR" dirty="0"/>
              <a:t>node</a:t>
            </a:r>
          </a:p>
          <a:p>
            <a:pPr lvl="1"/>
            <a:r>
              <a:rPr lang="ko-KR" altLang="en-US" dirty="0"/>
              <a:t>환자</a:t>
            </a:r>
            <a:endParaRPr lang="en-US" altLang="ko-KR" dirty="0"/>
          </a:p>
          <a:p>
            <a:pPr lvl="1"/>
            <a:r>
              <a:rPr lang="ko-KR" altLang="en-US" dirty="0"/>
              <a:t>질병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230" y="1286873"/>
            <a:ext cx="2269086" cy="478128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754" y="1286873"/>
            <a:ext cx="2356804" cy="497436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059" y="1286873"/>
            <a:ext cx="2203364" cy="40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94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838200" y="572655"/>
            <a:ext cx="2459182" cy="5604308"/>
          </a:xfrm>
        </p:spPr>
        <p:txBody>
          <a:bodyPr/>
          <a:lstStyle/>
          <a:p>
            <a:r>
              <a:rPr lang="en-US" altLang="ko-KR" dirty="0"/>
              <a:t>Edge</a:t>
            </a:r>
          </a:p>
          <a:p>
            <a:pPr lvl="1"/>
            <a:r>
              <a:rPr lang="ko-KR" altLang="en-US" dirty="0"/>
              <a:t>진료기록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382" y="670357"/>
            <a:ext cx="2447925" cy="55911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596" y="655908"/>
            <a:ext cx="2456440" cy="562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6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1"/>
          <p:cNvSpPr>
            <a:spLocks noGrp="1"/>
          </p:cNvSpPr>
          <p:nvPr>
            <p:ph type="title"/>
          </p:nvPr>
        </p:nvSpPr>
        <p:spPr>
          <a:xfrm>
            <a:off x="404019" y="236393"/>
            <a:ext cx="6078538" cy="858838"/>
          </a:xfrm>
        </p:spPr>
        <p:txBody>
          <a:bodyPr/>
          <a:lstStyle/>
          <a:p>
            <a:pPr eaLnBrk="1" hangingPunct="1"/>
            <a:r>
              <a:rPr lang="en-US" altLang="ko-KR" sz="4000" dirty="0"/>
              <a:t>Recall</a:t>
            </a:r>
            <a:endParaRPr lang="ko-KR" altLang="en-US" sz="4000" dirty="0"/>
          </a:p>
        </p:txBody>
      </p:sp>
      <p:sp>
        <p:nvSpPr>
          <p:cNvPr id="12291" name="내용 개체 틀 2"/>
          <p:cNvSpPr>
            <a:spLocks noGrp="1"/>
          </p:cNvSpPr>
          <p:nvPr>
            <p:ph idx="1"/>
          </p:nvPr>
        </p:nvSpPr>
        <p:spPr>
          <a:xfrm>
            <a:off x="454979" y="1203364"/>
            <a:ext cx="3856038" cy="1119187"/>
          </a:xfrm>
        </p:spPr>
        <p:txBody>
          <a:bodyPr/>
          <a:lstStyle/>
          <a:p>
            <a:pPr eaLnBrk="1" hangingPunct="1"/>
            <a:r>
              <a:rPr lang="en-US" altLang="ko-KR" dirty="0"/>
              <a:t>1-mode network </a:t>
            </a:r>
          </a:p>
          <a:p>
            <a:pPr lvl="1" eaLnBrk="1" hangingPunct="1"/>
            <a:r>
              <a:rPr lang="en-US" altLang="ko-KR" dirty="0"/>
              <a:t>Person-person</a:t>
            </a: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020619"/>
              </p:ext>
            </p:extLst>
          </p:nvPr>
        </p:nvGraphicFramePr>
        <p:xfrm>
          <a:off x="8015288" y="2875649"/>
          <a:ext cx="2995615" cy="2971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7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79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4543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A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B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C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D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E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F</a:t>
                      </a:r>
                      <a:endParaRPr lang="ko-KR" altLang="en-US" sz="1800" dirty="0"/>
                    </a:p>
                  </a:txBody>
                  <a:tcPr marL="91451" marR="914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A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1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1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B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2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C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3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D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1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2</a:t>
                      </a:r>
                      <a:endParaRPr lang="ko-KR" altLang="en-US" sz="1800" dirty="0"/>
                    </a:p>
                  </a:txBody>
                  <a:tcPr marL="91451" marR="9145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E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F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51" marR="9145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573137"/>
              </p:ext>
            </p:extLst>
          </p:nvPr>
        </p:nvGraphicFramePr>
        <p:xfrm>
          <a:off x="4357686" y="2875649"/>
          <a:ext cx="2570163" cy="2963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5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Source</a:t>
                      </a:r>
                      <a:endParaRPr lang="ko-KR" altLang="en-US" sz="1400" dirty="0"/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Target</a:t>
                      </a:r>
                      <a:endParaRPr lang="ko-KR" altLang="en-US" sz="1400" dirty="0"/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Weight</a:t>
                      </a:r>
                      <a:endParaRPr lang="ko-KR" altLang="en-US" sz="1400" dirty="0"/>
                    </a:p>
                  </a:txBody>
                  <a:tcPr marL="91448" marR="91448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0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A</a:t>
                      </a:r>
                      <a:endParaRPr lang="ko-KR" altLang="en-US" sz="1800" dirty="0"/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B</a:t>
                      </a:r>
                      <a:endParaRPr lang="ko-KR" altLang="en-US" sz="1800" dirty="0"/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1</a:t>
                      </a:r>
                      <a:endParaRPr lang="ko-KR" altLang="en-US" sz="1800" dirty="0"/>
                    </a:p>
                  </a:txBody>
                  <a:tcPr marL="91448" marR="91448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0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A</a:t>
                      </a:r>
                      <a:endParaRPr lang="ko-KR" altLang="en-US" sz="1800" dirty="0"/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C</a:t>
                      </a:r>
                      <a:endParaRPr lang="ko-KR" altLang="en-US" sz="1800" dirty="0"/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1</a:t>
                      </a:r>
                      <a:endParaRPr lang="ko-KR" altLang="en-US" sz="1800" dirty="0"/>
                    </a:p>
                  </a:txBody>
                  <a:tcPr marL="91448" marR="91448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0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B</a:t>
                      </a:r>
                      <a:endParaRPr lang="ko-KR" altLang="en-US" sz="1800" dirty="0"/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D</a:t>
                      </a:r>
                      <a:endParaRPr lang="ko-KR" altLang="en-US" sz="1800" dirty="0"/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2</a:t>
                      </a:r>
                      <a:endParaRPr lang="ko-KR" altLang="en-US" sz="1800" dirty="0"/>
                    </a:p>
                  </a:txBody>
                  <a:tcPr marL="91448" marR="91448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0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C</a:t>
                      </a:r>
                      <a:endParaRPr lang="ko-KR" altLang="en-US" sz="1800" dirty="0"/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B</a:t>
                      </a:r>
                      <a:endParaRPr lang="ko-KR" altLang="en-US" sz="1800" dirty="0"/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3</a:t>
                      </a:r>
                      <a:endParaRPr lang="ko-KR" altLang="en-US" sz="1800" dirty="0"/>
                    </a:p>
                  </a:txBody>
                  <a:tcPr marL="91448" marR="91448"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0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D</a:t>
                      </a:r>
                      <a:endParaRPr lang="ko-KR" altLang="en-US" sz="1800" dirty="0"/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E</a:t>
                      </a:r>
                      <a:endParaRPr lang="ko-KR" altLang="en-US" sz="1800" dirty="0"/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1</a:t>
                      </a:r>
                      <a:endParaRPr lang="ko-KR" altLang="en-US" sz="1800" dirty="0"/>
                    </a:p>
                  </a:txBody>
                  <a:tcPr marL="91448" marR="91448"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0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D</a:t>
                      </a:r>
                      <a:endParaRPr lang="ko-KR" altLang="en-US" sz="1800" dirty="0"/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F</a:t>
                      </a:r>
                      <a:endParaRPr lang="ko-KR" altLang="en-US" sz="1800" dirty="0"/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1</a:t>
                      </a:r>
                      <a:endParaRPr lang="ko-KR" altLang="en-US" sz="1800" dirty="0"/>
                    </a:p>
                  </a:txBody>
                  <a:tcPr marL="91448" marR="91448" marT="45718" marB="4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9" name="타원 78"/>
          <p:cNvSpPr/>
          <p:nvPr/>
        </p:nvSpPr>
        <p:spPr>
          <a:xfrm>
            <a:off x="6804026" y="222251"/>
            <a:ext cx="334963" cy="3333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E</a:t>
            </a:r>
            <a:endParaRPr lang="ko-KR" altLang="en-US" dirty="0"/>
          </a:p>
        </p:txBody>
      </p:sp>
      <p:sp>
        <p:nvSpPr>
          <p:cNvPr id="81" name="타원 80"/>
          <p:cNvSpPr/>
          <p:nvPr/>
        </p:nvSpPr>
        <p:spPr>
          <a:xfrm>
            <a:off x="7324726" y="700088"/>
            <a:ext cx="333375" cy="33496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D</a:t>
            </a:r>
            <a:endParaRPr lang="ko-KR" altLang="en-US" dirty="0"/>
          </a:p>
        </p:txBody>
      </p:sp>
      <p:sp>
        <p:nvSpPr>
          <p:cNvPr id="83" name="타원 82"/>
          <p:cNvSpPr/>
          <p:nvPr/>
        </p:nvSpPr>
        <p:spPr>
          <a:xfrm>
            <a:off x="8015289" y="387351"/>
            <a:ext cx="333375" cy="3333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F</a:t>
            </a:r>
            <a:endParaRPr lang="ko-KR" altLang="en-US" dirty="0"/>
          </a:p>
        </p:txBody>
      </p:sp>
      <p:sp>
        <p:nvSpPr>
          <p:cNvPr id="84" name="타원 83"/>
          <p:cNvSpPr/>
          <p:nvPr/>
        </p:nvSpPr>
        <p:spPr>
          <a:xfrm>
            <a:off x="6743701" y="1284288"/>
            <a:ext cx="333375" cy="33496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B</a:t>
            </a:r>
            <a:endParaRPr lang="ko-KR" altLang="en-US" dirty="0"/>
          </a:p>
        </p:txBody>
      </p:sp>
      <p:sp>
        <p:nvSpPr>
          <p:cNvPr id="86" name="타원 85"/>
          <p:cNvSpPr/>
          <p:nvPr/>
        </p:nvSpPr>
        <p:spPr>
          <a:xfrm>
            <a:off x="7231063" y="1782764"/>
            <a:ext cx="334962" cy="3333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A</a:t>
            </a:r>
            <a:endParaRPr lang="ko-KR" altLang="en-US" dirty="0"/>
          </a:p>
        </p:txBody>
      </p:sp>
      <p:sp>
        <p:nvSpPr>
          <p:cNvPr id="87" name="타원 86"/>
          <p:cNvSpPr/>
          <p:nvPr/>
        </p:nvSpPr>
        <p:spPr>
          <a:xfrm>
            <a:off x="6432551" y="1881189"/>
            <a:ext cx="334963" cy="3333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C</a:t>
            </a:r>
            <a:endParaRPr lang="ko-KR" altLang="en-US" dirty="0"/>
          </a:p>
        </p:txBody>
      </p:sp>
      <p:cxnSp>
        <p:nvCxnSpPr>
          <p:cNvPr id="103" name="직선 화살표 연결선 102"/>
          <p:cNvCxnSpPr>
            <a:stCxn id="86" idx="2"/>
            <a:endCxn id="87" idx="6"/>
          </p:cNvCxnSpPr>
          <p:nvPr/>
        </p:nvCxnSpPr>
        <p:spPr>
          <a:xfrm flipH="1">
            <a:off x="6767513" y="1949451"/>
            <a:ext cx="463550" cy="98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화살표 연결선 104"/>
          <p:cNvCxnSpPr>
            <a:stCxn id="87" idx="0"/>
            <a:endCxn id="84" idx="3"/>
          </p:cNvCxnSpPr>
          <p:nvPr/>
        </p:nvCxnSpPr>
        <p:spPr>
          <a:xfrm flipV="1">
            <a:off x="6600825" y="1570038"/>
            <a:ext cx="192088" cy="3111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화살표 연결선 107"/>
          <p:cNvCxnSpPr>
            <a:stCxn id="86" idx="1"/>
            <a:endCxn id="84" idx="5"/>
          </p:cNvCxnSpPr>
          <p:nvPr/>
        </p:nvCxnSpPr>
        <p:spPr>
          <a:xfrm flipH="1" flipV="1">
            <a:off x="7029451" y="1570039"/>
            <a:ext cx="250825" cy="261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화살표 연결선 109"/>
          <p:cNvCxnSpPr>
            <a:stCxn id="84" idx="7"/>
            <a:endCxn id="81" idx="3"/>
          </p:cNvCxnSpPr>
          <p:nvPr/>
        </p:nvCxnSpPr>
        <p:spPr>
          <a:xfrm flipV="1">
            <a:off x="7029450" y="985838"/>
            <a:ext cx="342900" cy="347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화살표 연결선 111"/>
          <p:cNvCxnSpPr>
            <a:stCxn id="81" idx="7"/>
            <a:endCxn id="83" idx="2"/>
          </p:cNvCxnSpPr>
          <p:nvPr/>
        </p:nvCxnSpPr>
        <p:spPr>
          <a:xfrm flipV="1">
            <a:off x="7608888" y="554038"/>
            <a:ext cx="406400" cy="195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화살표 연결선 113"/>
          <p:cNvCxnSpPr>
            <a:stCxn id="81" idx="1"/>
            <a:endCxn id="79" idx="5"/>
          </p:cNvCxnSpPr>
          <p:nvPr/>
        </p:nvCxnSpPr>
        <p:spPr>
          <a:xfrm flipH="1" flipV="1">
            <a:off x="7089776" y="506414"/>
            <a:ext cx="282575" cy="242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5" name="표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402767"/>
              </p:ext>
            </p:extLst>
          </p:nvPr>
        </p:nvGraphicFramePr>
        <p:xfrm>
          <a:off x="779464" y="3002106"/>
          <a:ext cx="2503485" cy="2132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59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Source</a:t>
                      </a:r>
                      <a:endParaRPr lang="ko-KR" altLang="en-US" sz="140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Target1</a:t>
                      </a:r>
                      <a:endParaRPr lang="ko-KR" altLang="en-US" sz="140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Target2</a:t>
                      </a:r>
                      <a:endParaRPr lang="ko-KR" altLang="en-US" sz="1400" dirty="0"/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A</a:t>
                      </a:r>
                      <a:endParaRPr lang="ko-KR" altLang="en-US" sz="180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B</a:t>
                      </a:r>
                      <a:endParaRPr lang="ko-KR" altLang="en-US" sz="180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C</a:t>
                      </a:r>
                      <a:endParaRPr lang="ko-KR" altLang="en-US" sz="1800" dirty="0"/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B</a:t>
                      </a:r>
                      <a:endParaRPr lang="ko-KR" altLang="en-US" sz="180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D</a:t>
                      </a:r>
                      <a:endParaRPr lang="ko-KR" altLang="en-US" sz="180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C</a:t>
                      </a:r>
                      <a:endParaRPr lang="ko-KR" altLang="en-US" sz="180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B</a:t>
                      </a:r>
                      <a:endParaRPr lang="ko-KR" altLang="en-US" sz="180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D</a:t>
                      </a:r>
                      <a:endParaRPr lang="ko-KR" altLang="en-US" sz="180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E</a:t>
                      </a:r>
                      <a:endParaRPr lang="ko-KR" altLang="en-US" sz="1800" dirty="0"/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F</a:t>
                      </a:r>
                      <a:endParaRPr lang="ko-KR" altLang="en-US" sz="1800" dirty="0"/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430" name="TextBox 115"/>
          <p:cNvSpPr txBox="1">
            <a:spLocks noChangeArrowheads="1"/>
          </p:cNvSpPr>
          <p:nvPr/>
        </p:nvSpPr>
        <p:spPr bwMode="auto">
          <a:xfrm>
            <a:off x="9004300" y="2497824"/>
            <a:ext cx="80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/>
              <a:t>Matrix</a:t>
            </a:r>
            <a:endParaRPr lang="ko-KR" altLang="en-US" sz="1800" dirty="0"/>
          </a:p>
        </p:txBody>
      </p:sp>
      <p:sp>
        <p:nvSpPr>
          <p:cNvPr id="12431" name="TextBox 116"/>
          <p:cNvSpPr txBox="1">
            <a:spLocks noChangeArrowheads="1"/>
          </p:cNvSpPr>
          <p:nvPr/>
        </p:nvSpPr>
        <p:spPr bwMode="auto">
          <a:xfrm>
            <a:off x="4981575" y="2527986"/>
            <a:ext cx="1004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/>
              <a:t>Edge List</a:t>
            </a:r>
            <a:endParaRPr lang="ko-KR" altLang="en-US" sz="1800" dirty="0"/>
          </a:p>
        </p:txBody>
      </p:sp>
      <p:sp>
        <p:nvSpPr>
          <p:cNvPr id="12432" name="TextBox 117"/>
          <p:cNvSpPr txBox="1">
            <a:spLocks noChangeArrowheads="1"/>
          </p:cNvSpPr>
          <p:nvPr/>
        </p:nvSpPr>
        <p:spPr bwMode="auto">
          <a:xfrm>
            <a:off x="1262064" y="2641743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/>
              <a:t>Linked List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3771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835" b="16287"/>
          <a:stretch/>
        </p:blipFill>
        <p:spPr>
          <a:xfrm rot="10800000" flipH="1" flipV="1">
            <a:off x="73891" y="64655"/>
            <a:ext cx="11892741" cy="6724072"/>
          </a:xfrm>
        </p:spPr>
      </p:pic>
    </p:spTree>
    <p:extLst>
      <p:ext uri="{BB962C8B-B14F-4D97-AF65-F5344CB8AC3E}">
        <p14:creationId xmlns:p14="http://schemas.microsoft.com/office/powerpoint/2010/main" val="389603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1"/>
          <p:cNvSpPr>
            <a:spLocks noGrp="1"/>
          </p:cNvSpPr>
          <p:nvPr>
            <p:ph type="title"/>
          </p:nvPr>
        </p:nvSpPr>
        <p:spPr>
          <a:xfrm>
            <a:off x="463551" y="378693"/>
            <a:ext cx="6078538" cy="858838"/>
          </a:xfrm>
        </p:spPr>
        <p:txBody>
          <a:bodyPr/>
          <a:lstStyle/>
          <a:p>
            <a:pPr eaLnBrk="1" hangingPunct="1"/>
            <a:r>
              <a:rPr lang="en-US" altLang="ko-KR" sz="4000" dirty="0"/>
              <a:t>Recall</a:t>
            </a:r>
            <a:endParaRPr lang="ko-KR" altLang="en-US" sz="4000" dirty="0"/>
          </a:p>
        </p:txBody>
      </p:sp>
      <p:sp>
        <p:nvSpPr>
          <p:cNvPr id="13315" name="내용 개체 틀 2"/>
          <p:cNvSpPr>
            <a:spLocks noGrp="1"/>
          </p:cNvSpPr>
          <p:nvPr>
            <p:ph idx="1"/>
          </p:nvPr>
        </p:nvSpPr>
        <p:spPr>
          <a:xfrm>
            <a:off x="576262" y="1272382"/>
            <a:ext cx="3856038" cy="1119187"/>
          </a:xfrm>
        </p:spPr>
        <p:txBody>
          <a:bodyPr/>
          <a:lstStyle/>
          <a:p>
            <a:pPr eaLnBrk="1" hangingPunct="1"/>
            <a:r>
              <a:rPr lang="en-US" altLang="ko-KR" dirty="0"/>
              <a:t>2-mode network </a:t>
            </a:r>
          </a:p>
          <a:p>
            <a:pPr lvl="1" eaLnBrk="1" hangingPunct="1"/>
            <a:r>
              <a:rPr lang="en-US" altLang="ko-KR" dirty="0"/>
              <a:t>Person-Hobby</a:t>
            </a: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955930"/>
              </p:ext>
            </p:extLst>
          </p:nvPr>
        </p:nvGraphicFramePr>
        <p:xfrm>
          <a:off x="8266113" y="2718728"/>
          <a:ext cx="3090827" cy="2971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543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Sport</a:t>
                      </a:r>
                      <a:endParaRPr lang="ko-KR" altLang="en-US" sz="1800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Movie</a:t>
                      </a:r>
                      <a:endParaRPr lang="ko-KR" altLang="en-US" sz="1800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Cook</a:t>
                      </a:r>
                      <a:endParaRPr lang="ko-KR" altLang="en-US" sz="1800" dirty="0"/>
                    </a:p>
                  </a:txBody>
                  <a:tcPr marL="91464" marR="914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A</a:t>
                      </a:r>
                      <a:endParaRPr lang="ko-KR" altLang="en-US" sz="1800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1</a:t>
                      </a:r>
                      <a:endParaRPr lang="ko-KR" altLang="en-US" sz="1800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1</a:t>
                      </a:r>
                      <a:endParaRPr lang="ko-KR" altLang="en-US" sz="1800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64" marR="914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B</a:t>
                      </a:r>
                      <a:endParaRPr lang="ko-KR" altLang="en-US" sz="1800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1</a:t>
                      </a:r>
                      <a:endParaRPr lang="ko-KR" altLang="en-US" sz="1800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64" marR="914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C</a:t>
                      </a:r>
                      <a:endParaRPr lang="ko-KR" altLang="en-US" sz="1800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1</a:t>
                      </a:r>
                      <a:endParaRPr lang="ko-KR" altLang="en-US" sz="1800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1</a:t>
                      </a:r>
                      <a:endParaRPr lang="ko-KR" altLang="en-US" sz="1800" dirty="0"/>
                    </a:p>
                  </a:txBody>
                  <a:tcPr marL="91464" marR="9146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D</a:t>
                      </a:r>
                      <a:endParaRPr lang="ko-KR" altLang="en-US" sz="1800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1</a:t>
                      </a:r>
                      <a:endParaRPr lang="ko-KR" altLang="en-US" sz="1800" dirty="0"/>
                    </a:p>
                  </a:txBody>
                  <a:tcPr marL="91464" marR="9146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E</a:t>
                      </a:r>
                      <a:endParaRPr lang="ko-KR" altLang="en-US" sz="1800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1</a:t>
                      </a:r>
                      <a:endParaRPr lang="ko-KR" altLang="en-US" sz="1800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1</a:t>
                      </a:r>
                      <a:endParaRPr lang="ko-KR" altLang="en-US" sz="1800" dirty="0"/>
                    </a:p>
                  </a:txBody>
                  <a:tcPr marL="91464" marR="9146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F</a:t>
                      </a:r>
                      <a:endParaRPr lang="ko-KR" altLang="en-US" sz="1800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1</a:t>
                      </a:r>
                      <a:endParaRPr lang="ko-KR" altLang="en-US" sz="1800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</a:t>
                      </a:r>
                      <a:endParaRPr lang="ko-KR" altLang="en-US" sz="1800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1</a:t>
                      </a:r>
                      <a:endParaRPr lang="ko-KR" altLang="en-US" sz="1800" dirty="0"/>
                    </a:p>
                  </a:txBody>
                  <a:tcPr marL="91464" marR="9146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875998"/>
              </p:ext>
            </p:extLst>
          </p:nvPr>
        </p:nvGraphicFramePr>
        <p:xfrm>
          <a:off x="4383795" y="2726532"/>
          <a:ext cx="3133019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4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Source</a:t>
                      </a:r>
                      <a:endParaRPr lang="ko-KR" altLang="en-US" sz="14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Target</a:t>
                      </a:r>
                      <a:endParaRPr lang="ko-KR" altLang="en-US" sz="14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Weight</a:t>
                      </a:r>
                      <a:endParaRPr lang="ko-KR" altLang="en-US" sz="14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Sports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Movie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Movie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Sports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Cook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D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Cook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E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Movie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E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Cook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F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Sports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F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Cook</a:t>
                      </a:r>
                      <a:endParaRPr lang="ko-KR" altLang="en-US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9" name="타원 78"/>
          <p:cNvSpPr/>
          <p:nvPr/>
        </p:nvSpPr>
        <p:spPr>
          <a:xfrm>
            <a:off x="6726238" y="331789"/>
            <a:ext cx="334962" cy="3333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F</a:t>
            </a:r>
            <a:endParaRPr lang="ko-KR" altLang="en-US" dirty="0"/>
          </a:p>
        </p:txBody>
      </p:sp>
      <p:sp>
        <p:nvSpPr>
          <p:cNvPr id="81" name="타원 80"/>
          <p:cNvSpPr/>
          <p:nvPr/>
        </p:nvSpPr>
        <p:spPr>
          <a:xfrm>
            <a:off x="7385051" y="873126"/>
            <a:ext cx="333375" cy="3333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C</a:t>
            </a:r>
            <a:endParaRPr lang="ko-KR" altLang="en-US" dirty="0"/>
          </a:p>
        </p:txBody>
      </p:sp>
      <p:sp>
        <p:nvSpPr>
          <p:cNvPr id="83" name="타원 82"/>
          <p:cNvSpPr/>
          <p:nvPr/>
        </p:nvSpPr>
        <p:spPr>
          <a:xfrm>
            <a:off x="8132763" y="455613"/>
            <a:ext cx="334962" cy="33496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A</a:t>
            </a:r>
            <a:endParaRPr lang="ko-KR" altLang="en-US" dirty="0"/>
          </a:p>
        </p:txBody>
      </p:sp>
      <p:sp>
        <p:nvSpPr>
          <p:cNvPr id="84" name="타원 83"/>
          <p:cNvSpPr/>
          <p:nvPr/>
        </p:nvSpPr>
        <p:spPr>
          <a:xfrm>
            <a:off x="8837614" y="1317626"/>
            <a:ext cx="333375" cy="33496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B</a:t>
            </a:r>
            <a:endParaRPr lang="ko-KR" altLang="en-US" dirty="0"/>
          </a:p>
        </p:txBody>
      </p:sp>
      <p:sp>
        <p:nvSpPr>
          <p:cNvPr id="86" name="타원 85"/>
          <p:cNvSpPr/>
          <p:nvPr/>
        </p:nvSpPr>
        <p:spPr>
          <a:xfrm>
            <a:off x="7231063" y="1782764"/>
            <a:ext cx="334962" cy="3333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E</a:t>
            </a:r>
            <a:endParaRPr lang="ko-KR" altLang="en-US" dirty="0"/>
          </a:p>
        </p:txBody>
      </p:sp>
      <p:sp>
        <p:nvSpPr>
          <p:cNvPr id="87" name="타원 86"/>
          <p:cNvSpPr/>
          <p:nvPr/>
        </p:nvSpPr>
        <p:spPr>
          <a:xfrm>
            <a:off x="5988051" y="1441451"/>
            <a:ext cx="334963" cy="3333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D</a:t>
            </a:r>
            <a:endParaRPr lang="ko-KR" altLang="en-US" dirty="0"/>
          </a:p>
        </p:txBody>
      </p:sp>
      <p:graphicFrame>
        <p:nvGraphicFramePr>
          <p:cNvPr id="115" name="표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642491"/>
              </p:ext>
            </p:extLst>
          </p:nvPr>
        </p:nvGraphicFramePr>
        <p:xfrm>
          <a:off x="896384" y="2785196"/>
          <a:ext cx="2657475" cy="2935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1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Source</a:t>
                      </a:r>
                      <a:endParaRPr lang="ko-KR" altLang="en-US" sz="14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Target1</a:t>
                      </a:r>
                      <a:endParaRPr lang="ko-KR" altLang="en-US" sz="14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Target2</a:t>
                      </a:r>
                      <a:endParaRPr lang="ko-KR" altLang="en-US" sz="1400" dirty="0"/>
                    </a:p>
                  </a:txBody>
                  <a:tcPr marL="91415" marR="91415"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1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A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Sports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Movie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1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B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Movie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91415" marR="91415"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1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C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Sports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/>
                        <a:t>Cook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9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D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Cook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91415" marR="91415" marT="45730" marB="457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9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E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/>
                        <a:t>Movie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Cook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9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F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/>
                        <a:t>Sports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Cook</a:t>
                      </a:r>
                      <a:endParaRPr lang="ko-KR" altLang="en-US" sz="1800" dirty="0"/>
                    </a:p>
                  </a:txBody>
                  <a:tcPr marL="91415" marR="91415" marT="45730" marB="4573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448" name="TextBox 115"/>
          <p:cNvSpPr txBox="1">
            <a:spLocks noChangeArrowheads="1"/>
          </p:cNvSpPr>
          <p:nvPr/>
        </p:nvSpPr>
        <p:spPr bwMode="auto">
          <a:xfrm>
            <a:off x="9208611" y="2348841"/>
            <a:ext cx="80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/>
              <a:t>Matrix</a:t>
            </a:r>
            <a:endParaRPr lang="ko-KR" altLang="en-US" sz="1800" dirty="0"/>
          </a:p>
        </p:txBody>
      </p:sp>
      <p:sp>
        <p:nvSpPr>
          <p:cNvPr id="13449" name="TextBox 116"/>
          <p:cNvSpPr txBox="1">
            <a:spLocks noChangeArrowheads="1"/>
          </p:cNvSpPr>
          <p:nvPr/>
        </p:nvSpPr>
        <p:spPr bwMode="auto">
          <a:xfrm>
            <a:off x="4614346" y="2350428"/>
            <a:ext cx="1004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/>
              <a:t>Edge List</a:t>
            </a:r>
            <a:endParaRPr lang="ko-KR" altLang="en-US" sz="1800" dirty="0"/>
          </a:p>
        </p:txBody>
      </p:sp>
      <p:sp>
        <p:nvSpPr>
          <p:cNvPr id="13450" name="TextBox 117"/>
          <p:cNvSpPr txBox="1">
            <a:spLocks noChangeArrowheads="1"/>
          </p:cNvSpPr>
          <p:nvPr/>
        </p:nvSpPr>
        <p:spPr bwMode="auto">
          <a:xfrm>
            <a:off x="1586947" y="2426420"/>
            <a:ext cx="115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/>
              <a:t>Linked List</a:t>
            </a:r>
            <a:endParaRPr lang="ko-KR" altLang="en-US" sz="1800" dirty="0"/>
          </a:p>
        </p:txBody>
      </p:sp>
      <p:sp>
        <p:nvSpPr>
          <p:cNvPr id="4" name="직사각형 3"/>
          <p:cNvSpPr/>
          <p:nvPr/>
        </p:nvSpPr>
        <p:spPr>
          <a:xfrm>
            <a:off x="7442201" y="141288"/>
            <a:ext cx="333375" cy="334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900" dirty="0"/>
          </a:p>
        </p:txBody>
      </p:sp>
      <p:sp>
        <p:nvSpPr>
          <p:cNvPr id="23" name="직사각형 22"/>
          <p:cNvSpPr/>
          <p:nvPr/>
        </p:nvSpPr>
        <p:spPr>
          <a:xfrm>
            <a:off x="6645276" y="1123951"/>
            <a:ext cx="334963" cy="334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8064501" y="1173164"/>
            <a:ext cx="334963" cy="333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cxnSp>
        <p:nvCxnSpPr>
          <p:cNvPr id="11" name="직선 연결선 10"/>
          <p:cNvCxnSpPr>
            <a:stCxn id="23" idx="0"/>
            <a:endCxn id="79" idx="4"/>
          </p:cNvCxnSpPr>
          <p:nvPr/>
        </p:nvCxnSpPr>
        <p:spPr>
          <a:xfrm flipV="1">
            <a:off x="6813551" y="665164"/>
            <a:ext cx="80963" cy="458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>
            <a:stCxn id="79" idx="6"/>
            <a:endCxn id="4" idx="1"/>
          </p:cNvCxnSpPr>
          <p:nvPr/>
        </p:nvCxnSpPr>
        <p:spPr>
          <a:xfrm flipV="1">
            <a:off x="7061200" y="307975"/>
            <a:ext cx="3810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stCxn id="81" idx="0"/>
            <a:endCxn id="4" idx="2"/>
          </p:cNvCxnSpPr>
          <p:nvPr/>
        </p:nvCxnSpPr>
        <p:spPr>
          <a:xfrm flipV="1">
            <a:off x="7551738" y="476251"/>
            <a:ext cx="57150" cy="396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>
            <a:stCxn id="81" idx="3"/>
            <a:endCxn id="23" idx="3"/>
          </p:cNvCxnSpPr>
          <p:nvPr/>
        </p:nvCxnSpPr>
        <p:spPr>
          <a:xfrm flipH="1">
            <a:off x="6980239" y="1157289"/>
            <a:ext cx="454025" cy="134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>
            <a:stCxn id="87" idx="7"/>
            <a:endCxn id="23" idx="1"/>
          </p:cNvCxnSpPr>
          <p:nvPr/>
        </p:nvCxnSpPr>
        <p:spPr>
          <a:xfrm flipV="1">
            <a:off x="6273801" y="1292225"/>
            <a:ext cx="371475" cy="196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>
            <a:stCxn id="86" idx="1"/>
          </p:cNvCxnSpPr>
          <p:nvPr/>
        </p:nvCxnSpPr>
        <p:spPr>
          <a:xfrm flipH="1" flipV="1">
            <a:off x="6972301" y="1447801"/>
            <a:ext cx="307975" cy="384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>
            <a:stCxn id="4" idx="3"/>
            <a:endCxn id="83" idx="1"/>
          </p:cNvCxnSpPr>
          <p:nvPr/>
        </p:nvCxnSpPr>
        <p:spPr>
          <a:xfrm>
            <a:off x="7775575" y="307975"/>
            <a:ext cx="406400" cy="196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>
            <a:stCxn id="83" idx="4"/>
            <a:endCxn id="24" idx="0"/>
          </p:cNvCxnSpPr>
          <p:nvPr/>
        </p:nvCxnSpPr>
        <p:spPr>
          <a:xfrm flipH="1">
            <a:off x="8231188" y="790575"/>
            <a:ext cx="69850" cy="382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>
            <a:stCxn id="86" idx="7"/>
            <a:endCxn id="24" idx="1"/>
          </p:cNvCxnSpPr>
          <p:nvPr/>
        </p:nvCxnSpPr>
        <p:spPr>
          <a:xfrm flipV="1">
            <a:off x="7516814" y="1339851"/>
            <a:ext cx="547687" cy="492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>
            <a:stCxn id="24" idx="3"/>
            <a:endCxn id="84" idx="2"/>
          </p:cNvCxnSpPr>
          <p:nvPr/>
        </p:nvCxnSpPr>
        <p:spPr>
          <a:xfrm>
            <a:off x="8399463" y="1339850"/>
            <a:ext cx="438150" cy="146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64" name="TextBox 95"/>
          <p:cNvSpPr txBox="1">
            <a:spLocks noChangeArrowheads="1"/>
          </p:cNvSpPr>
          <p:nvPr/>
        </p:nvSpPr>
        <p:spPr bwMode="auto">
          <a:xfrm>
            <a:off x="6489700" y="1103314"/>
            <a:ext cx="65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/>
              <a:t>Cook</a:t>
            </a:r>
            <a:endParaRPr lang="ko-KR" altLang="en-US" sz="1800" dirty="0"/>
          </a:p>
        </p:txBody>
      </p:sp>
      <p:sp>
        <p:nvSpPr>
          <p:cNvPr id="13465" name="TextBox 96"/>
          <p:cNvSpPr txBox="1">
            <a:spLocks noChangeArrowheads="1"/>
          </p:cNvSpPr>
          <p:nvPr/>
        </p:nvSpPr>
        <p:spPr bwMode="auto">
          <a:xfrm>
            <a:off x="7265988" y="92075"/>
            <a:ext cx="781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/>
              <a:t>Sports</a:t>
            </a:r>
            <a:endParaRPr lang="ko-KR" altLang="en-US" sz="1800" dirty="0"/>
          </a:p>
        </p:txBody>
      </p:sp>
      <p:sp>
        <p:nvSpPr>
          <p:cNvPr id="13466" name="TextBox 97"/>
          <p:cNvSpPr txBox="1">
            <a:spLocks noChangeArrowheads="1"/>
          </p:cNvSpPr>
          <p:nvPr/>
        </p:nvSpPr>
        <p:spPr bwMode="auto">
          <a:xfrm>
            <a:off x="7908925" y="1114425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/>
              <a:t>Movie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5079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50"/>
          <a:stretch/>
        </p:blipFill>
        <p:spPr bwMode="auto">
          <a:xfrm>
            <a:off x="2239803" y="586683"/>
            <a:ext cx="8923497" cy="560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59300" y="6196657"/>
            <a:ext cx="7239657" cy="322402"/>
          </a:xfrm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en-US" altLang="ko-KR" sz="1600" dirty="0"/>
              <a:t>Yong-Yeol Ahn et</a:t>
            </a:r>
            <a:r>
              <a:rPr lang="ko-KR" altLang="en-US" sz="1600" dirty="0"/>
              <a:t> </a:t>
            </a:r>
            <a:r>
              <a:rPr lang="en-US" altLang="ko-KR" sz="1600" dirty="0"/>
              <a:t>al. (2011) Flavor network and the principles of food pairing</a:t>
            </a:r>
            <a:endParaRPr lang="ko-KR" alt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0336C-690A-47A2-845F-FD9007452545}"/>
              </a:ext>
            </a:extLst>
          </p:cNvPr>
          <p:cNvSpPr txBox="1"/>
          <p:nvPr/>
        </p:nvSpPr>
        <p:spPr>
          <a:xfrm>
            <a:off x="488950" y="586683"/>
            <a:ext cx="155575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2400" dirty="0"/>
              <a:t>음식재료</a:t>
            </a:r>
            <a:r>
              <a:rPr lang="en-US" altLang="ko-KR" sz="2400" dirty="0"/>
              <a:t> </a:t>
            </a:r>
            <a:r>
              <a:rPr lang="ko-KR" altLang="en-US" sz="2400" dirty="0"/>
              <a:t> </a:t>
            </a:r>
            <a:r>
              <a:rPr lang="en-US" altLang="ko-KR" sz="2400" dirty="0"/>
              <a:t>network</a:t>
            </a:r>
            <a:endParaRPr lang="ko-KR" alt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잉크 22">
                <a:extLst>
                  <a:ext uri="{FF2B5EF4-FFF2-40B4-BE49-F238E27FC236}">
                    <a16:creationId xmlns:a16="http://schemas.microsoft.com/office/drawing/2014/main" id="{45B2CE25-335C-47BF-A416-E66B6A8FD4B9}"/>
                  </a:ext>
                </a:extLst>
              </p14:cNvPr>
              <p14:cNvContentPartPr/>
              <p14:nvPr/>
            </p14:nvContentPartPr>
            <p14:xfrm>
              <a:off x="3633680" y="3587090"/>
              <a:ext cx="77040" cy="101880"/>
            </p14:xfrm>
          </p:contentPart>
        </mc:Choice>
        <mc:Fallback xmlns="">
          <p:pic>
            <p:nvPicPr>
              <p:cNvPr id="23" name="잉크 22">
                <a:extLst>
                  <a:ext uri="{FF2B5EF4-FFF2-40B4-BE49-F238E27FC236}">
                    <a16:creationId xmlns:a16="http://schemas.microsoft.com/office/drawing/2014/main" id="{45B2CE25-335C-47BF-A416-E66B6A8FD4B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15680" y="3569450"/>
                <a:ext cx="112680" cy="13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2029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1" y="473075"/>
            <a:ext cx="62960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3163888"/>
            <a:ext cx="83915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8"/>
          <p:cNvSpPr txBox="1">
            <a:spLocks noChangeArrowheads="1"/>
          </p:cNvSpPr>
          <p:nvPr/>
        </p:nvSpPr>
        <p:spPr bwMode="auto">
          <a:xfrm>
            <a:off x="2806701" y="5854701"/>
            <a:ext cx="6894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800" dirty="0"/>
              <a:t>재료를</a:t>
            </a:r>
            <a:r>
              <a:rPr lang="en-US" altLang="ko-KR" sz="1800" dirty="0"/>
              <a:t> </a:t>
            </a:r>
            <a:r>
              <a:rPr lang="ko-KR" altLang="en-US" sz="1800" dirty="0"/>
              <a:t>랜덤하게 섞었을 때 공유하는 성분을 기준으로 하였을 때</a:t>
            </a:r>
            <a:endParaRPr lang="en-US" altLang="ko-KR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800" dirty="0"/>
              <a:t>각 지역의 요리가 얼마나 더 많은 성분이 공유되는가를 측정한 결과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114E85-5634-45D2-9054-3E7C76C15A59}"/>
              </a:ext>
            </a:extLst>
          </p:cNvPr>
          <p:cNvSpPr txBox="1"/>
          <p:nvPr/>
        </p:nvSpPr>
        <p:spPr>
          <a:xfrm>
            <a:off x="488950" y="586683"/>
            <a:ext cx="155575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2400" dirty="0"/>
              <a:t>음식재료</a:t>
            </a:r>
            <a:r>
              <a:rPr lang="en-US" altLang="ko-KR" sz="2400" dirty="0"/>
              <a:t> </a:t>
            </a:r>
            <a:r>
              <a:rPr lang="ko-KR" altLang="en-US" sz="2400" dirty="0"/>
              <a:t> </a:t>
            </a:r>
            <a:r>
              <a:rPr lang="en-US" altLang="ko-KR" sz="2400" dirty="0"/>
              <a:t>network</a:t>
            </a:r>
            <a:endParaRPr lang="ko-KR" alt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잉크 25">
                <a:extLst>
                  <a:ext uri="{FF2B5EF4-FFF2-40B4-BE49-F238E27FC236}">
                    <a16:creationId xmlns:a16="http://schemas.microsoft.com/office/drawing/2014/main" id="{B023B307-428C-49BA-B6B5-91D8A130DB70}"/>
                  </a:ext>
                </a:extLst>
              </p14:cNvPr>
              <p14:cNvContentPartPr/>
              <p14:nvPr/>
            </p14:nvContentPartPr>
            <p14:xfrm>
              <a:off x="6312440" y="1306490"/>
              <a:ext cx="579960" cy="73800"/>
            </p14:xfrm>
          </p:contentPart>
        </mc:Choice>
        <mc:Fallback xmlns="">
          <p:pic>
            <p:nvPicPr>
              <p:cNvPr id="26" name="잉크 25">
                <a:extLst>
                  <a:ext uri="{FF2B5EF4-FFF2-40B4-BE49-F238E27FC236}">
                    <a16:creationId xmlns:a16="http://schemas.microsoft.com/office/drawing/2014/main" id="{B023B307-428C-49BA-B6B5-91D8A130DB7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294800" y="1288490"/>
                <a:ext cx="6156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잉크 26">
                <a:extLst>
                  <a:ext uri="{FF2B5EF4-FFF2-40B4-BE49-F238E27FC236}">
                    <a16:creationId xmlns:a16="http://schemas.microsoft.com/office/drawing/2014/main" id="{538E6312-FDEA-423A-953F-D55A43FDEB3A}"/>
                  </a:ext>
                </a:extLst>
              </p14:cNvPr>
              <p14:cNvContentPartPr/>
              <p14:nvPr/>
            </p14:nvContentPartPr>
            <p14:xfrm>
              <a:off x="8561720" y="1356170"/>
              <a:ext cx="633960" cy="29520"/>
            </p14:xfrm>
          </p:contentPart>
        </mc:Choice>
        <mc:Fallback xmlns="">
          <p:pic>
            <p:nvPicPr>
              <p:cNvPr id="27" name="잉크 26">
                <a:extLst>
                  <a:ext uri="{FF2B5EF4-FFF2-40B4-BE49-F238E27FC236}">
                    <a16:creationId xmlns:a16="http://schemas.microsoft.com/office/drawing/2014/main" id="{538E6312-FDEA-423A-953F-D55A43FDEB3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543720" y="1338530"/>
                <a:ext cx="6696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잉크 27">
                <a:extLst>
                  <a:ext uri="{FF2B5EF4-FFF2-40B4-BE49-F238E27FC236}">
                    <a16:creationId xmlns:a16="http://schemas.microsoft.com/office/drawing/2014/main" id="{F0E8ADE5-3C00-4C40-A1F4-53C11CF2BB96}"/>
                  </a:ext>
                </a:extLst>
              </p14:cNvPr>
              <p14:cNvContentPartPr/>
              <p14:nvPr/>
            </p14:nvContentPartPr>
            <p14:xfrm>
              <a:off x="7376600" y="1903010"/>
              <a:ext cx="452880" cy="350280"/>
            </p14:xfrm>
          </p:contentPart>
        </mc:Choice>
        <mc:Fallback xmlns="">
          <p:pic>
            <p:nvPicPr>
              <p:cNvPr id="28" name="잉크 27">
                <a:extLst>
                  <a:ext uri="{FF2B5EF4-FFF2-40B4-BE49-F238E27FC236}">
                    <a16:creationId xmlns:a16="http://schemas.microsoft.com/office/drawing/2014/main" id="{F0E8ADE5-3C00-4C40-A1F4-53C11CF2BB9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358960" y="1885010"/>
                <a:ext cx="488520" cy="385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453640" cy="79034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ko-KR" dirty="0"/>
              <a:t>example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718007"/>
            <a:ext cx="10515600" cy="4474975"/>
          </a:xfrm>
        </p:spPr>
        <p:txBody>
          <a:bodyPr/>
          <a:lstStyle/>
          <a:p>
            <a:r>
              <a:rPr lang="ko-KR" altLang="en-US" dirty="0"/>
              <a:t>장바구니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건강정보</a:t>
            </a:r>
          </a:p>
          <a:p>
            <a:endParaRPr lang="en-US" altLang="ko-KR" dirty="0"/>
          </a:p>
          <a:p>
            <a:r>
              <a:rPr lang="ko-KR" altLang="en-US" dirty="0" err="1"/>
              <a:t>웹문서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참고문헌</a:t>
            </a:r>
            <a:r>
              <a:rPr lang="en-US" altLang="ko-KR" dirty="0"/>
              <a:t> </a:t>
            </a:r>
          </a:p>
          <a:p>
            <a:endParaRPr lang="en-US" altLang="ko-KR" dirty="0"/>
          </a:p>
        </p:txBody>
      </p:sp>
      <p:sp>
        <p:nvSpPr>
          <p:cNvPr id="4" name="타원 3"/>
          <p:cNvSpPr/>
          <p:nvPr/>
        </p:nvSpPr>
        <p:spPr>
          <a:xfrm>
            <a:off x="3913215" y="1935481"/>
            <a:ext cx="498764" cy="482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김</a:t>
            </a:r>
          </a:p>
        </p:txBody>
      </p:sp>
      <p:sp>
        <p:nvSpPr>
          <p:cNvPr id="5" name="타원 4"/>
          <p:cNvSpPr/>
          <p:nvPr/>
        </p:nvSpPr>
        <p:spPr>
          <a:xfrm>
            <a:off x="3913215" y="3097878"/>
            <a:ext cx="498764" cy="482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이</a:t>
            </a:r>
          </a:p>
        </p:txBody>
      </p:sp>
      <p:sp>
        <p:nvSpPr>
          <p:cNvPr id="10" name="타원 9"/>
          <p:cNvSpPr/>
          <p:nvPr/>
        </p:nvSpPr>
        <p:spPr>
          <a:xfrm>
            <a:off x="3913215" y="4260275"/>
            <a:ext cx="498764" cy="482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박</a:t>
            </a:r>
          </a:p>
        </p:txBody>
      </p:sp>
      <p:sp>
        <p:nvSpPr>
          <p:cNvPr id="11" name="타원 10"/>
          <p:cNvSpPr/>
          <p:nvPr/>
        </p:nvSpPr>
        <p:spPr>
          <a:xfrm>
            <a:off x="3913215" y="5314604"/>
            <a:ext cx="498764" cy="482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최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648496" y="1935481"/>
            <a:ext cx="1143001" cy="447503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음료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648496" y="2650375"/>
            <a:ext cx="1143001" cy="447503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아가용품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5648496" y="3365269"/>
            <a:ext cx="1143001" cy="447503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과자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648496" y="4080163"/>
            <a:ext cx="1143001" cy="447503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라면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5648496" y="4795057"/>
            <a:ext cx="1143001" cy="447503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냉동식품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648496" y="5509951"/>
            <a:ext cx="1143001" cy="447503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캠핑용품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5648495" y="1237901"/>
            <a:ext cx="1143001" cy="447503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술</a:t>
            </a:r>
          </a:p>
        </p:txBody>
      </p:sp>
      <p:cxnSp>
        <p:nvCxnSpPr>
          <p:cNvPr id="21" name="직선 연결선 20"/>
          <p:cNvCxnSpPr>
            <a:stCxn id="4" idx="6"/>
            <a:endCxn id="19" idx="1"/>
          </p:cNvCxnSpPr>
          <p:nvPr/>
        </p:nvCxnSpPr>
        <p:spPr>
          <a:xfrm flipV="1">
            <a:off x="4411979" y="1461653"/>
            <a:ext cx="1236516" cy="714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>
            <a:stCxn id="4" idx="6"/>
            <a:endCxn id="14" idx="1"/>
          </p:cNvCxnSpPr>
          <p:nvPr/>
        </p:nvCxnSpPr>
        <p:spPr>
          <a:xfrm>
            <a:off x="4411979" y="2176550"/>
            <a:ext cx="1236517" cy="69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>
            <a:stCxn id="5" idx="6"/>
            <a:endCxn id="13" idx="1"/>
          </p:cNvCxnSpPr>
          <p:nvPr/>
        </p:nvCxnSpPr>
        <p:spPr>
          <a:xfrm flipV="1">
            <a:off x="4411979" y="2159233"/>
            <a:ext cx="1236517" cy="1179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>
            <a:stCxn id="5" idx="6"/>
            <a:endCxn id="16" idx="1"/>
          </p:cNvCxnSpPr>
          <p:nvPr/>
        </p:nvCxnSpPr>
        <p:spPr>
          <a:xfrm>
            <a:off x="4411979" y="3338947"/>
            <a:ext cx="1236517" cy="964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>
            <a:stCxn id="5" idx="6"/>
            <a:endCxn id="17" idx="1"/>
          </p:cNvCxnSpPr>
          <p:nvPr/>
        </p:nvCxnSpPr>
        <p:spPr>
          <a:xfrm>
            <a:off x="4411979" y="3338947"/>
            <a:ext cx="1236517" cy="1679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>
            <a:stCxn id="5" idx="6"/>
            <a:endCxn id="18" idx="1"/>
          </p:cNvCxnSpPr>
          <p:nvPr/>
        </p:nvCxnSpPr>
        <p:spPr>
          <a:xfrm>
            <a:off x="4411979" y="3338947"/>
            <a:ext cx="1236517" cy="239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>
            <a:stCxn id="10" idx="6"/>
            <a:endCxn id="14" idx="1"/>
          </p:cNvCxnSpPr>
          <p:nvPr/>
        </p:nvCxnSpPr>
        <p:spPr>
          <a:xfrm flipV="1">
            <a:off x="4411979" y="2874127"/>
            <a:ext cx="1236517" cy="1627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>
            <a:stCxn id="10" idx="6"/>
            <a:endCxn id="19" idx="1"/>
          </p:cNvCxnSpPr>
          <p:nvPr/>
        </p:nvCxnSpPr>
        <p:spPr>
          <a:xfrm flipV="1">
            <a:off x="4411979" y="1461653"/>
            <a:ext cx="1236516" cy="3039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>
            <a:stCxn id="10" idx="6"/>
            <a:endCxn id="15" idx="1"/>
          </p:cNvCxnSpPr>
          <p:nvPr/>
        </p:nvCxnSpPr>
        <p:spPr>
          <a:xfrm flipV="1">
            <a:off x="4411979" y="3589021"/>
            <a:ext cx="1236517" cy="912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>
            <a:stCxn id="11" idx="6"/>
            <a:endCxn id="16" idx="1"/>
          </p:cNvCxnSpPr>
          <p:nvPr/>
        </p:nvCxnSpPr>
        <p:spPr>
          <a:xfrm flipV="1">
            <a:off x="4411979" y="4303915"/>
            <a:ext cx="1236517" cy="1251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>
            <a:stCxn id="11" idx="6"/>
            <a:endCxn id="17" idx="1"/>
          </p:cNvCxnSpPr>
          <p:nvPr/>
        </p:nvCxnSpPr>
        <p:spPr>
          <a:xfrm flipV="1">
            <a:off x="4411979" y="5018809"/>
            <a:ext cx="1236517" cy="536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타원 42"/>
          <p:cNvSpPr/>
          <p:nvPr/>
        </p:nvSpPr>
        <p:spPr>
          <a:xfrm>
            <a:off x="7789716" y="1935481"/>
            <a:ext cx="498764" cy="4821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김</a:t>
            </a:r>
          </a:p>
        </p:txBody>
      </p:sp>
      <p:sp>
        <p:nvSpPr>
          <p:cNvPr id="44" name="타원 43"/>
          <p:cNvSpPr/>
          <p:nvPr/>
        </p:nvSpPr>
        <p:spPr>
          <a:xfrm>
            <a:off x="7789716" y="3097878"/>
            <a:ext cx="498764" cy="4821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이</a:t>
            </a:r>
          </a:p>
        </p:txBody>
      </p:sp>
      <p:sp>
        <p:nvSpPr>
          <p:cNvPr id="45" name="타원 44"/>
          <p:cNvSpPr/>
          <p:nvPr/>
        </p:nvSpPr>
        <p:spPr>
          <a:xfrm>
            <a:off x="7789716" y="4260275"/>
            <a:ext cx="498764" cy="4821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박</a:t>
            </a:r>
          </a:p>
        </p:txBody>
      </p:sp>
      <p:sp>
        <p:nvSpPr>
          <p:cNvPr id="46" name="타원 45"/>
          <p:cNvSpPr/>
          <p:nvPr/>
        </p:nvSpPr>
        <p:spPr>
          <a:xfrm>
            <a:off x="7789716" y="5314604"/>
            <a:ext cx="498764" cy="4821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최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9524997" y="1935481"/>
            <a:ext cx="1143001" cy="447503"/>
          </a:xfrm>
          <a:prstGeom prst="rect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당뇨병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9524997" y="2650375"/>
            <a:ext cx="1143001" cy="447503"/>
          </a:xfrm>
          <a:prstGeom prst="rect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관절염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9524997" y="3365269"/>
            <a:ext cx="1143001" cy="447503"/>
          </a:xfrm>
          <a:prstGeom prst="rect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고지혈</a:t>
            </a:r>
            <a:endParaRPr lang="ko-KR" altLang="en-US" dirty="0"/>
          </a:p>
        </p:txBody>
      </p:sp>
      <p:sp>
        <p:nvSpPr>
          <p:cNvPr id="50" name="직사각형 49"/>
          <p:cNvSpPr/>
          <p:nvPr/>
        </p:nvSpPr>
        <p:spPr>
          <a:xfrm>
            <a:off x="9524997" y="4080163"/>
            <a:ext cx="1143001" cy="447503"/>
          </a:xfrm>
          <a:prstGeom prst="rect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골다공증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9524997" y="4795057"/>
            <a:ext cx="1143001" cy="447503"/>
          </a:xfrm>
          <a:prstGeom prst="rect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암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9524997" y="5509951"/>
            <a:ext cx="1143001" cy="447503"/>
          </a:xfrm>
          <a:prstGeom prst="rect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위장병</a:t>
            </a:r>
          </a:p>
        </p:txBody>
      </p:sp>
      <p:sp>
        <p:nvSpPr>
          <p:cNvPr id="53" name="직사각형 52"/>
          <p:cNvSpPr/>
          <p:nvPr/>
        </p:nvSpPr>
        <p:spPr>
          <a:xfrm>
            <a:off x="9524996" y="1237901"/>
            <a:ext cx="1143001" cy="447503"/>
          </a:xfrm>
          <a:prstGeom prst="rect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고혈압</a:t>
            </a:r>
          </a:p>
        </p:txBody>
      </p:sp>
      <p:cxnSp>
        <p:nvCxnSpPr>
          <p:cNvPr id="54" name="직선 연결선 53"/>
          <p:cNvCxnSpPr>
            <a:stCxn id="43" idx="6"/>
            <a:endCxn id="53" idx="1"/>
          </p:cNvCxnSpPr>
          <p:nvPr/>
        </p:nvCxnSpPr>
        <p:spPr>
          <a:xfrm flipV="1">
            <a:off x="8288480" y="1461653"/>
            <a:ext cx="1236516" cy="714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>
            <a:stCxn id="43" idx="6"/>
            <a:endCxn id="48" idx="1"/>
          </p:cNvCxnSpPr>
          <p:nvPr/>
        </p:nvCxnSpPr>
        <p:spPr>
          <a:xfrm>
            <a:off x="8288480" y="2176550"/>
            <a:ext cx="1236517" cy="69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>
            <a:stCxn id="44" idx="6"/>
            <a:endCxn id="47" idx="1"/>
          </p:cNvCxnSpPr>
          <p:nvPr/>
        </p:nvCxnSpPr>
        <p:spPr>
          <a:xfrm flipV="1">
            <a:off x="8288480" y="2159233"/>
            <a:ext cx="1236517" cy="1179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>
            <a:stCxn id="44" idx="6"/>
            <a:endCxn id="50" idx="1"/>
          </p:cNvCxnSpPr>
          <p:nvPr/>
        </p:nvCxnSpPr>
        <p:spPr>
          <a:xfrm>
            <a:off x="8288480" y="3338947"/>
            <a:ext cx="1236517" cy="964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>
            <a:stCxn id="44" idx="6"/>
            <a:endCxn id="51" idx="1"/>
          </p:cNvCxnSpPr>
          <p:nvPr/>
        </p:nvCxnSpPr>
        <p:spPr>
          <a:xfrm>
            <a:off x="8288480" y="3338947"/>
            <a:ext cx="1236517" cy="1679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>
            <a:stCxn id="44" idx="6"/>
            <a:endCxn id="52" idx="1"/>
          </p:cNvCxnSpPr>
          <p:nvPr/>
        </p:nvCxnSpPr>
        <p:spPr>
          <a:xfrm>
            <a:off x="8288480" y="3338947"/>
            <a:ext cx="1236517" cy="239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>
            <a:stCxn id="45" idx="6"/>
            <a:endCxn id="48" idx="1"/>
          </p:cNvCxnSpPr>
          <p:nvPr/>
        </p:nvCxnSpPr>
        <p:spPr>
          <a:xfrm flipV="1">
            <a:off x="8288480" y="2874127"/>
            <a:ext cx="1236517" cy="1627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>
            <a:stCxn id="45" idx="6"/>
            <a:endCxn id="53" idx="1"/>
          </p:cNvCxnSpPr>
          <p:nvPr/>
        </p:nvCxnSpPr>
        <p:spPr>
          <a:xfrm flipV="1">
            <a:off x="8288480" y="1461653"/>
            <a:ext cx="1236516" cy="3039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>
            <a:stCxn id="45" idx="6"/>
            <a:endCxn id="49" idx="1"/>
          </p:cNvCxnSpPr>
          <p:nvPr/>
        </p:nvCxnSpPr>
        <p:spPr>
          <a:xfrm flipV="1">
            <a:off x="8288480" y="3589021"/>
            <a:ext cx="1236517" cy="912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>
            <a:stCxn id="46" idx="6"/>
            <a:endCxn id="50" idx="1"/>
          </p:cNvCxnSpPr>
          <p:nvPr/>
        </p:nvCxnSpPr>
        <p:spPr>
          <a:xfrm flipV="1">
            <a:off x="8288480" y="4303915"/>
            <a:ext cx="1236517" cy="1251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>
            <a:stCxn id="46" idx="6"/>
            <a:endCxn id="52" idx="1"/>
          </p:cNvCxnSpPr>
          <p:nvPr/>
        </p:nvCxnSpPr>
        <p:spPr>
          <a:xfrm>
            <a:off x="8288480" y="5555673"/>
            <a:ext cx="1236517" cy="178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>
            <a:stCxn id="43" idx="6"/>
            <a:endCxn id="49" idx="1"/>
          </p:cNvCxnSpPr>
          <p:nvPr/>
        </p:nvCxnSpPr>
        <p:spPr>
          <a:xfrm>
            <a:off x="8288480" y="2176550"/>
            <a:ext cx="1236517" cy="1412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93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5017655" cy="822325"/>
          </a:xfrm>
        </p:spPr>
        <p:txBody>
          <a:bodyPr>
            <a:normAutofit fontScale="90000"/>
          </a:bodyPr>
          <a:lstStyle/>
          <a:p>
            <a:r>
              <a:rPr lang="ko-KR" altLang="en-US" sz="4000" dirty="0"/>
              <a:t>준비 </a:t>
            </a:r>
            <a:r>
              <a:rPr lang="en-US" altLang="ko-KR" sz="4000" dirty="0"/>
              <a:t>1&gt;</a:t>
            </a:r>
            <a:r>
              <a:rPr lang="en-US" altLang="ko-KR" sz="4000" dirty="0" err="1"/>
              <a:t>gephi</a:t>
            </a:r>
            <a:r>
              <a:rPr lang="ko-KR" altLang="en-US" sz="4000" dirty="0"/>
              <a:t> </a:t>
            </a:r>
            <a:r>
              <a:rPr lang="en-US" altLang="ko-KR" sz="4000" dirty="0"/>
              <a:t>update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199" y="1383434"/>
            <a:ext cx="3946236" cy="342986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ko-KR" dirty="0"/>
              <a:t>update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실시함</a:t>
            </a:r>
            <a:endParaRPr lang="en-US" altLang="ko-KR" dirty="0"/>
          </a:p>
          <a:p>
            <a:pPr>
              <a:lnSpc>
                <a:spcPct val="110000"/>
              </a:lnSpc>
            </a:pPr>
            <a:r>
              <a:rPr lang="ko-KR" altLang="en-US" sz="2400" dirty="0" err="1"/>
              <a:t>도구메뉴의</a:t>
            </a:r>
            <a:r>
              <a:rPr lang="ko-KR" altLang="en-US" sz="2400" dirty="0"/>
              <a:t> 플러그인</a:t>
            </a:r>
            <a:endParaRPr lang="en-US" altLang="ko-KR" sz="2400" dirty="0"/>
          </a:p>
          <a:p>
            <a:pPr>
              <a:lnSpc>
                <a:spcPct val="110000"/>
              </a:lnSpc>
            </a:pPr>
            <a:r>
              <a:rPr lang="ko-KR" altLang="en-US" sz="2400" dirty="0" err="1"/>
              <a:t>업데이트탭</a:t>
            </a:r>
            <a:endParaRPr lang="en-US" altLang="ko-KR" sz="2400" dirty="0"/>
          </a:p>
          <a:p>
            <a:pPr>
              <a:lnSpc>
                <a:spcPct val="110000"/>
              </a:lnSpc>
            </a:pPr>
            <a:r>
              <a:rPr lang="ko-KR" altLang="en-US" sz="2400" dirty="0"/>
              <a:t>업데이트실행</a:t>
            </a:r>
            <a:endParaRPr lang="en-US" altLang="ko-KR" sz="2400" dirty="0"/>
          </a:p>
          <a:p>
            <a:pPr>
              <a:lnSpc>
                <a:spcPct val="110000"/>
              </a:lnSpc>
            </a:pPr>
            <a:endParaRPr lang="en-US" altLang="ko-KR" sz="2400" dirty="0"/>
          </a:p>
          <a:p>
            <a:pPr>
              <a:lnSpc>
                <a:spcPct val="110000"/>
              </a:lnSpc>
            </a:pP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676" r="14433"/>
          <a:stretch/>
        </p:blipFill>
        <p:spPr>
          <a:xfrm>
            <a:off x="4304145" y="1483879"/>
            <a:ext cx="4819365" cy="17385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059" y="2279243"/>
            <a:ext cx="4106141" cy="437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6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5017655" cy="955675"/>
          </a:xfrm>
        </p:spPr>
        <p:txBody>
          <a:bodyPr>
            <a:normAutofit fontScale="90000"/>
          </a:bodyPr>
          <a:lstStyle/>
          <a:p>
            <a:r>
              <a:rPr lang="ko-KR" altLang="en-US" sz="4000" dirty="0"/>
              <a:t>준비 </a:t>
            </a:r>
            <a:r>
              <a:rPr lang="en-US" altLang="ko-KR" sz="4000" dirty="0"/>
              <a:t>2&gt;</a:t>
            </a:r>
            <a:r>
              <a:rPr lang="ko-KR" altLang="en-US" sz="4000" dirty="0"/>
              <a:t>플러그인</a:t>
            </a:r>
            <a:r>
              <a:rPr lang="en-US" altLang="ko-KR" sz="4000" dirty="0"/>
              <a:t> </a:t>
            </a:r>
            <a:r>
              <a:rPr lang="ko-KR" altLang="en-US" sz="4000" dirty="0"/>
              <a:t>설치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50134"/>
            <a:ext cx="3946236" cy="342986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ko-KR" altLang="en-US" dirty="0" err="1"/>
              <a:t>창메뉴에</a:t>
            </a:r>
            <a:r>
              <a:rPr lang="ko-KR" altLang="en-US" dirty="0"/>
              <a:t> </a:t>
            </a:r>
            <a:r>
              <a:rPr lang="en-US" altLang="ko-KR" dirty="0"/>
              <a:t>Multimode Projections</a:t>
            </a:r>
            <a:r>
              <a:rPr lang="ko-KR" altLang="en-US" dirty="0"/>
              <a:t>이</a:t>
            </a:r>
            <a:r>
              <a:rPr lang="en-US" altLang="ko-KR" dirty="0"/>
              <a:t> </a:t>
            </a:r>
            <a:r>
              <a:rPr lang="ko-KR" altLang="en-US" dirty="0"/>
              <a:t>없으면 </a:t>
            </a:r>
            <a:r>
              <a:rPr lang="en-US" altLang="ko-KR" dirty="0"/>
              <a:t>2</a:t>
            </a:r>
            <a:r>
              <a:rPr lang="ko-KR" altLang="en-US" dirty="0"/>
              <a:t>개 </a:t>
            </a:r>
            <a:r>
              <a:rPr lang="ko-KR" altLang="en-US" dirty="0" err="1"/>
              <a:t>플러그인을</a:t>
            </a:r>
            <a:r>
              <a:rPr lang="ko-KR" altLang="en-US" dirty="0"/>
              <a:t> 설치</a:t>
            </a:r>
            <a:endParaRPr lang="en-US" altLang="ko-KR" dirty="0"/>
          </a:p>
          <a:p>
            <a:pPr>
              <a:lnSpc>
                <a:spcPct val="110000"/>
              </a:lnSpc>
            </a:pPr>
            <a:r>
              <a:rPr lang="en-US" altLang="ko-KR" dirty="0"/>
              <a:t>“</a:t>
            </a:r>
            <a:r>
              <a:rPr lang="en-US" altLang="ko-KR" sz="2400" dirty="0" err="1"/>
              <a:t>GeoLayout</a:t>
            </a:r>
            <a:r>
              <a:rPr lang="en-US" altLang="ko-KR" sz="2400" dirty="0"/>
              <a:t>”</a:t>
            </a:r>
          </a:p>
          <a:p>
            <a:pPr>
              <a:lnSpc>
                <a:spcPct val="110000"/>
              </a:lnSpc>
            </a:pPr>
            <a:r>
              <a:rPr lang="en-US" altLang="ko-KR" sz="2400" dirty="0"/>
              <a:t>“Multimode Networks Transformation”</a:t>
            </a:r>
          </a:p>
          <a:p>
            <a:pPr>
              <a:lnSpc>
                <a:spcPct val="110000"/>
              </a:lnSpc>
            </a:pPr>
            <a:endParaRPr lang="ko-KR" altLang="en-US" dirty="0"/>
          </a:p>
        </p:txBody>
      </p:sp>
      <p:pic>
        <p:nvPicPr>
          <p:cNvPr id="2049" name="_x450160864" descr="EMB000045282b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54" y="1825625"/>
            <a:ext cx="6124890" cy="19889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676" r="14433"/>
          <a:stretch/>
        </p:blipFill>
        <p:spPr>
          <a:xfrm>
            <a:off x="5246254" y="4190856"/>
            <a:ext cx="5844602" cy="21083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1470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423</Words>
  <Application>Microsoft Office PowerPoint</Application>
  <PresentationFormat>와이드스크린</PresentationFormat>
  <Paragraphs>347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맑은 고딕</vt:lpstr>
      <vt:lpstr>Arial</vt:lpstr>
      <vt:lpstr>Calibri</vt:lpstr>
      <vt:lpstr>Office 테마</vt:lpstr>
      <vt:lpstr>SNA -multimode</vt:lpstr>
      <vt:lpstr>Recall</vt:lpstr>
      <vt:lpstr>PowerPoint 프레젠테이션</vt:lpstr>
      <vt:lpstr>Recall</vt:lpstr>
      <vt:lpstr>Yong-Yeol Ahn et al. (2011) Flavor network and the principles of food pairing</vt:lpstr>
      <vt:lpstr>PowerPoint 프레젠테이션</vt:lpstr>
      <vt:lpstr>example</vt:lpstr>
      <vt:lpstr>준비 1&gt;gephi update</vt:lpstr>
      <vt:lpstr>준비 2&gt;플러그인 설치</vt:lpstr>
      <vt:lpstr>PowerPoint 프레젠테이션</vt:lpstr>
      <vt:lpstr>실습 예제1&gt;</vt:lpstr>
      <vt:lpstr>데이터의 입력</vt:lpstr>
      <vt:lpstr>실습예제2&gt; 2016년 진료자료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 -multimode</dc:title>
  <dc:creator>LEE</dc:creator>
  <cp:lastModifiedBy>Admin</cp:lastModifiedBy>
  <cp:revision>16</cp:revision>
  <dcterms:created xsi:type="dcterms:W3CDTF">2020-04-25T02:13:22Z</dcterms:created>
  <dcterms:modified xsi:type="dcterms:W3CDTF">2025-03-17T08:39:21Z</dcterms:modified>
</cp:coreProperties>
</file>