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17"/>
  </p:notesMasterIdLst>
  <p:sldIdLst>
    <p:sldId id="388" r:id="rId2"/>
    <p:sldId id="320" r:id="rId3"/>
    <p:sldId id="349" r:id="rId4"/>
    <p:sldId id="348" r:id="rId5"/>
    <p:sldId id="322" r:id="rId6"/>
    <p:sldId id="350" r:id="rId7"/>
    <p:sldId id="351" r:id="rId8"/>
    <p:sldId id="359" r:id="rId9"/>
    <p:sldId id="352" r:id="rId10"/>
    <p:sldId id="387" r:id="rId11"/>
    <p:sldId id="353" r:id="rId12"/>
    <p:sldId id="354" r:id="rId13"/>
    <p:sldId id="355" r:id="rId14"/>
    <p:sldId id="356" r:id="rId15"/>
    <p:sldId id="3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3E3"/>
    <a:srgbClr val="BBC9D2"/>
    <a:srgbClr val="B2B2B1"/>
    <a:srgbClr val="F7C6CF"/>
    <a:srgbClr val="FFE699"/>
    <a:srgbClr val="749ABF"/>
    <a:srgbClr val="3970A5"/>
    <a:srgbClr val="FF00FF"/>
    <a:srgbClr val="FFCC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5852" autoAdjust="0"/>
  </p:normalViewPr>
  <p:slideViewPr>
    <p:cSldViewPr>
      <p:cViewPr varScale="1">
        <p:scale>
          <a:sx n="113" d="100"/>
          <a:sy n="113" d="100"/>
        </p:scale>
        <p:origin x="47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f(x)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0</c:v>
                </c:pt>
                <c:pt idx="1">
                  <c:v>9.735009788392561E-2</c:v>
                </c:pt>
                <c:pt idx="2">
                  <c:v>0.15163266492815836</c:v>
                </c:pt>
                <c:pt idx="3">
                  <c:v>0.17713745727788049</c:v>
                </c:pt>
                <c:pt idx="4">
                  <c:v>0.18393972058572114</c:v>
                </c:pt>
                <c:pt idx="5">
                  <c:v>0.17906549803761881</c:v>
                </c:pt>
                <c:pt idx="6">
                  <c:v>0.16734762011132237</c:v>
                </c:pt>
                <c:pt idx="7">
                  <c:v>0.15205220051913951</c:v>
                </c:pt>
                <c:pt idx="8">
                  <c:v>0.13533528323661273</c:v>
                </c:pt>
                <c:pt idx="9">
                  <c:v>0.11857412763209739</c:v>
                </c:pt>
                <c:pt idx="10">
                  <c:v>0.10260624827987351</c:v>
                </c:pt>
                <c:pt idx="11">
                  <c:v>8.7900809159222923E-2</c:v>
                </c:pt>
                <c:pt idx="12">
                  <c:v>7.4680602551795913E-2</c:v>
                </c:pt>
                <c:pt idx="13">
                  <c:v>6.3008087726548284E-2</c:v>
                </c:pt>
                <c:pt idx="14">
                  <c:v>5.2845420989057396E-2</c:v>
                </c:pt>
                <c:pt idx="15">
                  <c:v>4.4095773480017086E-2</c:v>
                </c:pt>
                <c:pt idx="16">
                  <c:v>3.6631277777468364E-2</c:v>
                </c:pt>
                <c:pt idx="17">
                  <c:v>3.0311497056623424E-2</c:v>
                </c:pt>
                <c:pt idx="18">
                  <c:v>2.4995242211045189E-2</c:v>
                </c:pt>
                <c:pt idx="19">
                  <c:v>2.054777610741151E-2</c:v>
                </c:pt>
                <c:pt idx="20">
                  <c:v>1.6844867497713668E-2</c:v>
                </c:pt>
                <c:pt idx="21">
                  <c:v>1.3774735797851137E-2</c:v>
                </c:pt>
                <c:pt idx="22">
                  <c:v>1.1238621455776185E-2</c:v>
                </c:pt>
                <c:pt idx="23">
                  <c:v>9.1504947899652914E-3</c:v>
                </c:pt>
                <c:pt idx="24">
                  <c:v>7.4362565299990763E-3</c:v>
                </c:pt>
                <c:pt idx="25">
                  <c:v>6.0326691757115912E-3</c:v>
                </c:pt>
                <c:pt idx="26">
                  <c:v>4.8861773771771118E-3</c:v>
                </c:pt>
                <c:pt idx="27">
                  <c:v>3.9517187201702142E-3</c:v>
                </c:pt>
                <c:pt idx="28">
                  <c:v>3.1915868794408072E-3</c:v>
                </c:pt>
                <c:pt idx="29">
                  <c:v>2.574382159554241E-3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C1C-4B78-9F30-B96633CE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5871247"/>
        <c:axId val="1981758655"/>
      </c:scatterChart>
      <c:valAx>
        <c:axId val="18858712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1758655"/>
        <c:crosses val="autoZero"/>
        <c:crossBetween val="midCat"/>
      </c:valAx>
      <c:valAx>
        <c:axId val="19817586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58712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B33F3-FD60-4033-B9FE-F1AA53162835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BC9C5-2A2B-47BB-92BA-2C80B37AC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4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회귀분석 </a:t>
            </a:r>
            <a:r>
              <a:rPr lang="en-US" altLang="ko-KR" dirty="0"/>
              <a:t>3</a:t>
            </a:r>
            <a:r>
              <a:rPr lang="ko-KR" altLang="en-US" dirty="0"/>
              <a:t>번째 영상입니다</a:t>
            </a:r>
            <a:r>
              <a:rPr lang="en-US" altLang="ko-KR" dirty="0"/>
              <a:t>. </a:t>
            </a:r>
            <a:r>
              <a:rPr lang="ko-KR" altLang="en-US" dirty="0"/>
              <a:t>여기서는 비선형회귀분석에 대하여 설명합니다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엄밀한 의미의 </a:t>
            </a:r>
            <a:r>
              <a:rPr lang="en-US" altLang="ko-KR" dirty="0"/>
              <a:t>nonlinear regression</a:t>
            </a:r>
            <a:r>
              <a:rPr lang="ko-KR" altLang="en-US" dirty="0"/>
              <a:t>은 아니고요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변수들 중에 선형관계가 아니고 곡선관계를 갖는 변수가 있는 경우</a:t>
            </a:r>
            <a:endParaRPr lang="en-US" altLang="ko-KR" dirty="0"/>
          </a:p>
          <a:p>
            <a:r>
              <a:rPr lang="ko-KR" altLang="en-US" dirty="0"/>
              <a:t>변수변환을 하고 이를 다시 선형회귀분석으로 분석하는 방법을 소개할 것입니다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06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결과표를 보시면 </a:t>
            </a:r>
            <a:r>
              <a:rPr lang="en-US" altLang="ko-KR" dirty="0"/>
              <a:t>R</a:t>
            </a:r>
            <a:r>
              <a:rPr lang="ko-KR" altLang="en-US" dirty="0"/>
              <a:t>제곱이 </a:t>
            </a:r>
            <a:r>
              <a:rPr lang="en-US" altLang="ko-KR" dirty="0"/>
              <a:t>0.856</a:t>
            </a:r>
          </a:p>
          <a:p>
            <a:r>
              <a:rPr lang="ko-KR" altLang="en-US" dirty="0"/>
              <a:t>회귀선 유의하고요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로그</a:t>
            </a:r>
            <a:r>
              <a:rPr lang="en-US" altLang="ko-KR" dirty="0"/>
              <a:t>_</a:t>
            </a:r>
            <a:r>
              <a:rPr lang="ko-KR" altLang="en-US" dirty="0"/>
              <a:t>촉진비용의 회귀계수는 </a:t>
            </a:r>
            <a:r>
              <a:rPr lang="en-US" altLang="ko-KR" dirty="0"/>
              <a:t>924,113</a:t>
            </a:r>
            <a:r>
              <a:rPr lang="ko-KR" altLang="en-US" dirty="0"/>
              <a:t>으로 유의합니다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이것을 곡선추정 결과와 비교하면</a:t>
            </a:r>
            <a:endParaRPr lang="en-US" altLang="ko-KR" dirty="0"/>
          </a:p>
          <a:p>
            <a:r>
              <a:rPr lang="ko-KR" altLang="en-US" dirty="0"/>
              <a:t>일치하는 것을 확인할 수 잇습니다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</a:t>
            </a:r>
            <a:r>
              <a:rPr lang="en-US" altLang="ko-KR" dirty="0"/>
              <a:t>t</a:t>
            </a:r>
            <a:r>
              <a:rPr lang="ko-KR" altLang="en-US" dirty="0"/>
              <a:t>값의 제곱이 </a:t>
            </a:r>
            <a:r>
              <a:rPr lang="en-US" altLang="ko-KR" dirty="0"/>
              <a:t>F</a:t>
            </a:r>
            <a:r>
              <a:rPr lang="ko-KR" altLang="en-US" dirty="0"/>
              <a:t>값과 일치하는 것도 확인할 수 잇습니다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5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한가지 예를 더 들도록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재무데이터인데요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우리나라 상장기업의 자산</a:t>
            </a:r>
            <a:r>
              <a:rPr lang="en-US" altLang="ko-KR" dirty="0"/>
              <a:t>, </a:t>
            </a:r>
            <a:r>
              <a:rPr lang="ko-KR" altLang="en-US" dirty="0"/>
              <a:t>자본</a:t>
            </a:r>
            <a:r>
              <a:rPr lang="en-US" altLang="ko-KR" dirty="0"/>
              <a:t>, </a:t>
            </a:r>
            <a:r>
              <a:rPr lang="ko-KR" altLang="en-US" dirty="0"/>
              <a:t>부채</a:t>
            </a:r>
            <a:r>
              <a:rPr lang="en-US" altLang="ko-KR" dirty="0"/>
              <a:t>, </a:t>
            </a:r>
            <a:r>
              <a:rPr lang="ko-KR" altLang="en-US" dirty="0"/>
              <a:t>매출액 등을 조사한 자료입니다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1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만약에 기초자산총계와 매출액의 관계를 본다고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기초자산총계는 기업의 </a:t>
            </a:r>
            <a:r>
              <a:rPr lang="en-US" altLang="ko-KR" dirty="0"/>
              <a:t>size</a:t>
            </a:r>
            <a:r>
              <a:rPr lang="ko-KR" altLang="en-US" dirty="0"/>
              <a:t>를 보여주는 지표로 사용됩니다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두 변수의 </a:t>
            </a:r>
            <a:r>
              <a:rPr lang="ko-KR" altLang="en-US" dirty="0" err="1"/>
              <a:t>산점도를</a:t>
            </a:r>
            <a:r>
              <a:rPr lang="ko-KR" altLang="en-US" dirty="0"/>
              <a:t> 그려보면 대부분이 이 범위의 값을 갖는데 </a:t>
            </a:r>
            <a:endParaRPr lang="en-US" altLang="ko-KR" dirty="0"/>
          </a:p>
          <a:p>
            <a:r>
              <a:rPr lang="ko-KR" altLang="en-US" dirty="0"/>
              <a:t>큰 값을 갖는 기업들도 존재합니다</a:t>
            </a:r>
            <a:r>
              <a:rPr lang="en-US" altLang="ko-KR" dirty="0"/>
              <a:t>. </a:t>
            </a:r>
            <a:r>
              <a:rPr lang="ko-KR" altLang="en-US" dirty="0"/>
              <a:t>이 데이터는 </a:t>
            </a:r>
            <a:r>
              <a:rPr lang="ko-KR" altLang="en-US" dirty="0" err="1"/>
              <a:t>윈저라이징을</a:t>
            </a:r>
            <a:r>
              <a:rPr lang="ko-KR" altLang="en-US" dirty="0"/>
              <a:t> 하였음에도 큰 값들이 존재합니다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이럴 경우에 회귀분석을 </a:t>
            </a:r>
            <a:r>
              <a:rPr lang="ko-KR" altLang="en-US" dirty="0" err="1"/>
              <a:t>하게되면</a:t>
            </a:r>
            <a:r>
              <a:rPr lang="ko-KR" altLang="en-US" dirty="0"/>
              <a:t> </a:t>
            </a:r>
            <a:r>
              <a:rPr lang="ko-KR" altLang="en-US" sz="1200" dirty="0"/>
              <a:t>자산</a:t>
            </a:r>
            <a:r>
              <a:rPr lang="en-US" altLang="ko-KR" sz="1200" dirty="0"/>
              <a:t>, </a:t>
            </a:r>
            <a:r>
              <a:rPr lang="ko-KR" altLang="en-US" sz="1200" dirty="0"/>
              <a:t>매출규모가 큰 자료가 전체 모형을 적합할 때 큰 영향을 미치게 됩니다</a:t>
            </a:r>
            <a:r>
              <a:rPr lang="en-US" altLang="ko-KR" sz="1200" dirty="0"/>
              <a:t>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10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먼저 </a:t>
            </a:r>
            <a:r>
              <a:rPr lang="ko-KR" altLang="en-US" sz="1200" dirty="0"/>
              <a:t>기초자산</a:t>
            </a:r>
            <a:r>
              <a:rPr lang="en-US" altLang="ko-KR" sz="1200" dirty="0"/>
              <a:t>, </a:t>
            </a:r>
            <a:r>
              <a:rPr lang="ko-KR" altLang="en-US" sz="1200" dirty="0"/>
              <a:t>매출액에 따른 히스토그램을 작성해보겠습니다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분포의 형태가 우측으로 범위가 </a:t>
            </a:r>
            <a:r>
              <a:rPr lang="ko-KR" altLang="en-US" sz="1200" dirty="0" err="1"/>
              <a:t>열려있는</a:t>
            </a:r>
            <a:r>
              <a:rPr lang="ko-KR" altLang="en-US" sz="1200" dirty="0"/>
              <a:t> 즉</a:t>
            </a:r>
            <a:r>
              <a:rPr lang="en-US" altLang="ko-KR" sz="1200" dirty="0"/>
              <a:t>, </a:t>
            </a:r>
            <a:r>
              <a:rPr lang="ko-KR" altLang="en-US" sz="1200" dirty="0"/>
              <a:t>우측으로 치우친 형태입니다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기초자산 총계에 로그를 씌워주고</a:t>
            </a:r>
            <a:r>
              <a:rPr lang="en-US" altLang="ko-KR" sz="1200" dirty="0"/>
              <a:t>, </a:t>
            </a:r>
            <a:r>
              <a:rPr lang="ko-KR" altLang="en-US" sz="1200" dirty="0"/>
              <a:t>매출액에 로그를 씌워준 다음에</a:t>
            </a:r>
            <a:endParaRPr lang="en-US" altLang="ko-K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다시 히스토그램을 그려보았습니다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어떻습니까</a:t>
            </a:r>
            <a:r>
              <a:rPr lang="en-US" altLang="ko-KR" sz="1200" dirty="0"/>
              <a:t>? 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22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이렇게 로그변환한 값들을 이용해 </a:t>
            </a:r>
            <a:r>
              <a:rPr lang="ko-KR" altLang="en-US" dirty="0" err="1"/>
              <a:t>산점도를</a:t>
            </a:r>
            <a:r>
              <a:rPr lang="ko-KR" altLang="en-US" dirty="0"/>
              <a:t> 그려보겠습니다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변환하기전 변수의 </a:t>
            </a:r>
            <a:r>
              <a:rPr lang="ko-KR" altLang="en-US" sz="1200" dirty="0" err="1"/>
              <a:t>산점도는</a:t>
            </a:r>
            <a:r>
              <a:rPr lang="ko-KR" altLang="en-US" sz="1200" dirty="0"/>
              <a:t> 범위가 균형적이지 않았죠</a:t>
            </a:r>
            <a:endParaRPr lang="en-US" altLang="ko-K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로그변환을 한 변수로 다시 </a:t>
            </a:r>
            <a:r>
              <a:rPr lang="ko-KR" altLang="en-US" sz="1200" dirty="0" err="1"/>
              <a:t>산점도를</a:t>
            </a:r>
            <a:r>
              <a:rPr lang="ko-KR" altLang="en-US" sz="1200" dirty="0"/>
              <a:t> 그리면 다음과 같이 됩니다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매우 적절한 형태의 그림을 보여주고 있습니다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이렇게 로그변환을 </a:t>
            </a:r>
            <a:r>
              <a:rPr lang="ko-KR" altLang="en-US" sz="1200" dirty="0" err="1"/>
              <a:t>하게되면</a:t>
            </a:r>
            <a:r>
              <a:rPr lang="ko-KR" altLang="en-US" sz="1200" dirty="0"/>
              <a:t> 분산의 값도 </a:t>
            </a:r>
            <a:r>
              <a:rPr lang="ko-KR" altLang="en-US" sz="1200" dirty="0" err="1"/>
              <a:t>조정이되어</a:t>
            </a:r>
            <a:r>
              <a:rPr lang="ko-KR" altLang="en-US" sz="1200" dirty="0"/>
              <a:t> 등분산성도 만족되는 등</a:t>
            </a:r>
            <a:endParaRPr lang="en-US" altLang="ko-K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바람직한 결과를 보이기 때문에</a:t>
            </a:r>
            <a:endParaRPr lang="en-US" altLang="ko-K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변수변환 하는 경우 많은 경우 로그변환을 합니다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이것으로 비선형회귀분석에 대한 설명을 마치고자 합니다</a:t>
            </a:r>
            <a:r>
              <a:rPr lang="en-US" altLang="ko-KR" sz="1200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7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1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dirty="0"/>
              <a:t>비선형회귀분석의 개요를 </a:t>
            </a:r>
            <a:r>
              <a:rPr lang="ko-KR" altLang="en-US" dirty="0" err="1"/>
              <a:t>말씀드릴게요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 err="1"/>
              <a:t>산점도</a:t>
            </a:r>
            <a:r>
              <a:rPr lang="ko-KR" altLang="en-US" dirty="0"/>
              <a:t> 분석결과 두 변수의 관계가 선형이 아닐 때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이차함수</a:t>
            </a:r>
            <a:r>
              <a:rPr lang="en-US" altLang="ko-KR" dirty="0"/>
              <a:t>, </a:t>
            </a:r>
            <a:r>
              <a:rPr lang="ko-KR" altLang="en-US" dirty="0"/>
              <a:t>지수함수</a:t>
            </a:r>
            <a:r>
              <a:rPr lang="en-US" altLang="ko-KR" dirty="0"/>
              <a:t>, </a:t>
            </a:r>
            <a:r>
              <a:rPr lang="ko-KR" altLang="en-US" dirty="0"/>
              <a:t>로그함수 형태로 변환하여 분석합니다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이렇게 적당한 형태의 변환을 통해 회귀식의 </a:t>
            </a:r>
            <a:r>
              <a:rPr lang="ko-KR" altLang="en-US" dirty="0" err="1"/>
              <a:t>결정계수값을</a:t>
            </a:r>
            <a:r>
              <a:rPr lang="ko-KR" altLang="en-US" dirty="0"/>
              <a:t> 증가시키고 더 적합한 관계식을 만들 수 있습니다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그러나 선형이 아닌 경우 회귀계수를 해석하는데 어려움이 증가하는 </a:t>
            </a:r>
            <a:r>
              <a:rPr lang="en-US" altLang="ko-KR" dirty="0"/>
              <a:t>Trade off</a:t>
            </a:r>
            <a:r>
              <a:rPr lang="ko-KR" altLang="en-US" dirty="0"/>
              <a:t>도 존재합니다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예를 들어 설명하겠습니다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다음은 촉진비용과 그에 따른 총 판매수량에 관계를 분석하는 예제입니다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프로모션을 진행하면 판매량이 많아지겠지만 무한정 같은 비율로 계속 증가하지는 않을 것이라는 정도는 우리가 짐작할 수 있습니다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7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그래서 촉진비용에 따른 판매수량을 </a:t>
            </a:r>
            <a:r>
              <a:rPr lang="ko-KR" altLang="en-US" dirty="0" err="1"/>
              <a:t>산점도로</a:t>
            </a:r>
            <a:r>
              <a:rPr lang="ko-KR" altLang="en-US" dirty="0"/>
              <a:t> 그려보았습니다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 변수 간에 직선관계 보다는 곡선관계가 있어 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비용이 큰 범위에서는 증가속도가 완만해지는 것을 볼 수가 있습니다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1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SPSS</a:t>
            </a:r>
            <a:r>
              <a:rPr lang="ko-KR" altLang="en-US" dirty="0"/>
              <a:t>로 곡선추정법을 이용해 분석해보겠습니다</a:t>
            </a:r>
            <a:r>
              <a:rPr lang="en-US" altLang="ko-KR" dirty="0"/>
              <a:t>.</a:t>
            </a:r>
          </a:p>
          <a:p>
            <a:r>
              <a:rPr lang="en-US" dirty="0"/>
              <a:t>[</a:t>
            </a:r>
            <a:r>
              <a:rPr lang="ko-KR" altLang="en-US" dirty="0"/>
              <a:t>분석</a:t>
            </a:r>
            <a:r>
              <a:rPr lang="en-US" altLang="ko-KR" dirty="0"/>
              <a:t>]-[</a:t>
            </a:r>
            <a:r>
              <a:rPr lang="ko-KR" altLang="en-US" dirty="0"/>
              <a:t>회귀분석</a:t>
            </a:r>
            <a:r>
              <a:rPr lang="en-US" altLang="ko-KR" dirty="0"/>
              <a:t>]-[</a:t>
            </a:r>
            <a:r>
              <a:rPr lang="ko-KR" altLang="en-US" dirty="0"/>
              <a:t>곡선추정</a:t>
            </a:r>
            <a:r>
              <a:rPr lang="en-US" altLang="ko-KR" dirty="0"/>
              <a:t>] </a:t>
            </a:r>
            <a:r>
              <a:rPr lang="ko-KR" altLang="en-US" dirty="0"/>
              <a:t>클릭하시고요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총판매수량을 종속변수로 보내고 </a:t>
            </a:r>
            <a:endParaRPr lang="en-US" altLang="ko-KR" dirty="0"/>
          </a:p>
          <a:p>
            <a:r>
              <a:rPr lang="ko-KR" altLang="en-US" dirty="0"/>
              <a:t>촉진비용을 독립변수로 보냅니다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그런데 독립변수와 종속변수의 관계가 선형이 아니기 때문에 </a:t>
            </a:r>
            <a:r>
              <a:rPr lang="en-US" altLang="ko-KR" dirty="0"/>
              <a:t>[</a:t>
            </a:r>
            <a:r>
              <a:rPr lang="ko-KR" altLang="en-US" dirty="0"/>
              <a:t>모형</a:t>
            </a:r>
            <a:r>
              <a:rPr lang="en-US" altLang="ko-KR" dirty="0"/>
              <a:t>]</a:t>
            </a:r>
            <a:r>
              <a:rPr lang="ko-KR" altLang="en-US" dirty="0"/>
              <a:t>에서 곡선모양에 맞는 함수를 선택합니다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여기서는 로그를 선택합니다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1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결과를 보시겠습니다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그림으로 보아도 로그함수가 더 </a:t>
            </a:r>
            <a:r>
              <a:rPr lang="ko-KR" altLang="en-US" dirty="0" err="1"/>
              <a:t>적합해보입니다</a:t>
            </a:r>
            <a:endParaRPr lang="en-US" altLang="ko-KR" dirty="0"/>
          </a:p>
          <a:p>
            <a:r>
              <a:rPr lang="ko-KR" altLang="en-US" dirty="0"/>
              <a:t>선형회귀에 비해 곡선으로 추정했을 때 </a:t>
            </a:r>
            <a:r>
              <a:rPr lang="en-US" altLang="ko-KR" dirty="0"/>
              <a:t>R</a:t>
            </a:r>
            <a:r>
              <a:rPr lang="ko-KR" altLang="en-US" dirty="0"/>
              <a:t>제곱이 높았습니다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해석에 관련한 어려움이 발생한다고 </a:t>
            </a:r>
            <a:r>
              <a:rPr lang="ko-KR" altLang="en-US" dirty="0" err="1"/>
              <a:t>했었는데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선형회귀의 계수를 보면 기울기가 </a:t>
            </a:r>
            <a:r>
              <a:rPr lang="en-US" altLang="ko-KR" dirty="0"/>
              <a:t>32.36</a:t>
            </a:r>
            <a:r>
              <a:rPr lang="ko-KR" altLang="en-US" dirty="0"/>
              <a:t>이어서 </a:t>
            </a:r>
            <a:endParaRPr lang="en-US" altLang="ko-KR" dirty="0"/>
          </a:p>
          <a:p>
            <a:r>
              <a:rPr lang="ko-KR" altLang="en-US" dirty="0"/>
              <a:t>비용을 </a:t>
            </a:r>
            <a:r>
              <a:rPr lang="en-US" altLang="ko-KR" dirty="0"/>
              <a:t>1</a:t>
            </a:r>
            <a:r>
              <a:rPr lang="ko-KR" altLang="en-US" dirty="0"/>
              <a:t>단위 증가하면 판매수량이 </a:t>
            </a:r>
            <a:r>
              <a:rPr lang="en-US" altLang="ko-KR" dirty="0"/>
              <a:t>32 </a:t>
            </a:r>
            <a:r>
              <a:rPr lang="ko-KR" altLang="en-US" dirty="0"/>
              <a:t>정도 증가한다는 직관적인 파악이 가능했지만</a:t>
            </a:r>
            <a:endParaRPr lang="en-US" altLang="ko-KR" dirty="0"/>
          </a:p>
          <a:p>
            <a:r>
              <a:rPr lang="ko-KR" altLang="en-US" dirty="0"/>
              <a:t>로그변환시 기울기 계수가 </a:t>
            </a:r>
            <a:r>
              <a:rPr lang="en-US" altLang="ko-KR" dirty="0"/>
              <a:t>924,113</a:t>
            </a:r>
            <a:r>
              <a:rPr lang="ko-KR" altLang="en-US" dirty="0"/>
              <a:t>이어서 비용에 따른 판매수량 </a:t>
            </a:r>
            <a:r>
              <a:rPr lang="ko-KR" altLang="en-US" dirty="0" err="1"/>
              <a:t>증가량을</a:t>
            </a:r>
            <a:r>
              <a:rPr lang="ko-KR" altLang="en-US" dirty="0"/>
              <a:t> 쉽게 가늠하기가 어렵습니다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6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 앞의 문제를 다른 방식으로 풀어보겠습니다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촉진비용에 로그를 씌워서 새로운 변수를 만들어보겠습니다</a:t>
            </a:r>
            <a:r>
              <a:rPr lang="en-US" altLang="ko-KR" dirty="0"/>
              <a:t>.</a:t>
            </a:r>
          </a:p>
          <a:p>
            <a:r>
              <a:rPr lang="en-US" dirty="0"/>
              <a:t>[</a:t>
            </a:r>
            <a:r>
              <a:rPr lang="ko-KR" altLang="en-US" dirty="0"/>
              <a:t>변환</a:t>
            </a:r>
            <a:r>
              <a:rPr lang="en-US" altLang="ko-KR" dirty="0"/>
              <a:t>]</a:t>
            </a:r>
            <a:r>
              <a:rPr lang="ko-KR" altLang="en-US" dirty="0"/>
              <a:t>에 가셔서 </a:t>
            </a:r>
            <a:r>
              <a:rPr lang="en-US" altLang="ko-KR" dirty="0"/>
              <a:t>[</a:t>
            </a:r>
            <a:r>
              <a:rPr lang="ko-KR" altLang="en-US" dirty="0"/>
              <a:t>변수계산</a:t>
            </a:r>
            <a:r>
              <a:rPr lang="en-US" altLang="ko-KR" dirty="0"/>
              <a:t>] </a:t>
            </a:r>
            <a:r>
              <a:rPr lang="ko-KR" altLang="en-US" dirty="0"/>
              <a:t>클릭하시고</a:t>
            </a:r>
            <a:endParaRPr lang="en-US" altLang="ko-KR" dirty="0"/>
          </a:p>
          <a:p>
            <a:r>
              <a:rPr lang="ko-KR" altLang="en-US" dirty="0"/>
              <a:t>새로 만드는 변수를 로그</a:t>
            </a:r>
            <a:r>
              <a:rPr lang="en-US" altLang="ko-KR" dirty="0"/>
              <a:t>-</a:t>
            </a:r>
            <a:r>
              <a:rPr lang="ko-KR" altLang="en-US" dirty="0"/>
              <a:t>촉진비용이라 정의하고</a:t>
            </a:r>
            <a:endParaRPr lang="en-US" altLang="ko-KR" dirty="0"/>
          </a:p>
          <a:p>
            <a:r>
              <a:rPr lang="ko-KR" altLang="en-US" dirty="0"/>
              <a:t>계산식은 로그함수를 불러옵니다</a:t>
            </a:r>
            <a:r>
              <a:rPr lang="en-US" altLang="ko-KR" dirty="0"/>
              <a:t>. </a:t>
            </a:r>
            <a:r>
              <a:rPr lang="ko-KR" altLang="en-US" dirty="0"/>
              <a:t>함수집단 모두에서</a:t>
            </a:r>
            <a:endParaRPr lang="en-US" altLang="ko-KR" dirty="0"/>
          </a:p>
          <a:p>
            <a:r>
              <a:rPr lang="en-US" altLang="ko-KR" dirty="0"/>
              <a:t>Ln</a:t>
            </a:r>
            <a:r>
              <a:rPr lang="ko-KR" altLang="en-US" dirty="0"/>
              <a:t>선택합니다</a:t>
            </a:r>
            <a:r>
              <a:rPr lang="en-US" altLang="ko-KR" dirty="0"/>
              <a:t>. Ln</a:t>
            </a:r>
            <a:r>
              <a:rPr lang="ko-KR" altLang="en-US" dirty="0"/>
              <a:t>은 자연로그로 </a:t>
            </a:r>
            <a:r>
              <a:rPr lang="ko-KR" altLang="en-US" dirty="0" err="1"/>
              <a:t>밑수가</a:t>
            </a:r>
            <a:r>
              <a:rPr lang="ko-KR" altLang="en-US" dirty="0"/>
              <a:t> 자연상수 </a:t>
            </a:r>
            <a:r>
              <a:rPr lang="en-US" altLang="ko-KR" dirty="0"/>
              <a:t>e</a:t>
            </a:r>
            <a:r>
              <a:rPr lang="ko-KR" altLang="en-US" dirty="0"/>
              <a:t>인</a:t>
            </a:r>
            <a:r>
              <a:rPr lang="en-US" altLang="ko-KR" dirty="0"/>
              <a:t> </a:t>
            </a:r>
            <a:r>
              <a:rPr lang="ko-KR" altLang="en-US" dirty="0" err="1"/>
              <a:t>로그함수입니다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자연로그는 </a:t>
            </a:r>
            <a:r>
              <a:rPr lang="ko-KR" altLang="en-US" dirty="0" err="1"/>
              <a:t>자연대수라고</a:t>
            </a:r>
            <a:r>
              <a:rPr lang="ko-KR" altLang="en-US" dirty="0"/>
              <a:t> 불리기도 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함수를 숫자표현식으로 올리고</a:t>
            </a:r>
            <a:endParaRPr lang="en-US" altLang="ko-KR" dirty="0"/>
          </a:p>
          <a:p>
            <a:r>
              <a:rPr lang="ko-KR" altLang="en-US" dirty="0"/>
              <a:t>물음표 자리에 변수 촉진비용을 보내고 </a:t>
            </a:r>
            <a:r>
              <a:rPr lang="en-US" altLang="ko-KR" dirty="0"/>
              <a:t>[</a:t>
            </a:r>
            <a:r>
              <a:rPr lang="ko-KR" altLang="en-US" dirty="0"/>
              <a:t>확인</a:t>
            </a:r>
            <a:r>
              <a:rPr lang="en-US" altLang="ko-KR" dirty="0"/>
              <a:t>] </a:t>
            </a:r>
            <a:r>
              <a:rPr lang="ko-KR" altLang="en-US" dirty="0"/>
              <a:t>누릅니다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4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그러면 변수에 로그</a:t>
            </a:r>
            <a:r>
              <a:rPr lang="en-US" altLang="ko-KR" dirty="0"/>
              <a:t> </a:t>
            </a:r>
            <a:r>
              <a:rPr lang="ko-KR" altLang="en-US" dirty="0"/>
              <a:t>변환된 값이 변수로 새로 입력이 된 것을 볼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로그변환한 값과 종속변수인 판매수량을 </a:t>
            </a:r>
            <a:r>
              <a:rPr lang="ko-KR" altLang="en-US" dirty="0" err="1"/>
              <a:t>산점도로</a:t>
            </a:r>
            <a:r>
              <a:rPr lang="ko-KR" altLang="en-US" dirty="0"/>
              <a:t> 표시해 보겠습니다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산점도는</a:t>
            </a:r>
            <a:r>
              <a:rPr lang="ko-KR" altLang="en-US" dirty="0"/>
              <a:t> 이렇게 나오고 원 변수는 </a:t>
            </a:r>
            <a:r>
              <a:rPr lang="ko-KR" altLang="en-US" dirty="0" err="1"/>
              <a:t>곡선관계였는데</a:t>
            </a:r>
            <a:endParaRPr lang="en-US" altLang="ko-KR" dirty="0"/>
          </a:p>
          <a:p>
            <a:r>
              <a:rPr lang="ko-KR" altLang="en-US" dirty="0"/>
              <a:t>직선관계로 변한 것을 알 수 있죠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23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 잠간 로그변환의 특성에 대해서 설명하겠습니다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데이터분석을 </a:t>
            </a:r>
            <a:r>
              <a:rPr lang="ko-KR" altLang="en-US" dirty="0" err="1"/>
              <a:t>하다보면</a:t>
            </a:r>
            <a:r>
              <a:rPr lang="ko-KR" altLang="en-US" dirty="0"/>
              <a:t> 여러가지 형태의 데이터를 접하는데</a:t>
            </a:r>
            <a:endParaRPr lang="en-US" altLang="ko-KR" dirty="0"/>
          </a:p>
          <a:p>
            <a:r>
              <a:rPr lang="ko-KR" altLang="en-US" dirty="0"/>
              <a:t>우측으로 치우친 분포인 경우가 많습니다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우리들의 관심은 대부분 </a:t>
            </a:r>
            <a:r>
              <a:rPr lang="ko-KR" altLang="en-US" dirty="0" err="1"/>
              <a:t>이부근인데</a:t>
            </a:r>
            <a:r>
              <a:rPr lang="ko-KR" altLang="en-US" dirty="0"/>
              <a:t> 드물게 일반적인 범위를 벗어나는 큰 값들이 발생하는 </a:t>
            </a:r>
            <a:r>
              <a:rPr lang="ko-KR" altLang="en-US" dirty="0" err="1"/>
              <a:t>경우죠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재무데이터</a:t>
            </a:r>
            <a:r>
              <a:rPr lang="en-US" altLang="ko-KR" dirty="0"/>
              <a:t>, </a:t>
            </a:r>
            <a:r>
              <a:rPr lang="ko-KR" altLang="en-US" dirty="0"/>
              <a:t>화학 데이터에서 많이 발생하죠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이경우 값이 큰 데이터 보다는 작은 쪽의 데이터를 좀더 중요하게 취급하고 싶을 때는 그 값들을 </a:t>
            </a:r>
            <a:r>
              <a:rPr lang="ko-KR" altLang="en-US" dirty="0" err="1"/>
              <a:t>로그변환해줍니다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이값들에</a:t>
            </a:r>
            <a:r>
              <a:rPr lang="ko-KR" altLang="en-US" dirty="0"/>
              <a:t> 로그를 씌우면 이정도의 차이가 좀더 확대되고요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이값들에</a:t>
            </a:r>
            <a:r>
              <a:rPr lang="ko-KR" altLang="en-US" dirty="0"/>
              <a:t> 로그를 씌우면 이정도의 차이가 좀더 축소되는 결과를 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작은 값들의 차이는 좀더 </a:t>
            </a:r>
            <a:r>
              <a:rPr lang="ko-KR" altLang="en-US" dirty="0" err="1"/>
              <a:t>크게하고</a:t>
            </a:r>
            <a:r>
              <a:rPr lang="en-US" altLang="ko-KR" dirty="0"/>
              <a:t>, </a:t>
            </a:r>
            <a:r>
              <a:rPr lang="ko-KR" altLang="en-US" dirty="0" err="1"/>
              <a:t>큰값들의</a:t>
            </a:r>
            <a:r>
              <a:rPr lang="ko-KR" altLang="en-US" dirty="0"/>
              <a:t> 차이는 좀더 축소하는 그런 변환이 </a:t>
            </a:r>
            <a:r>
              <a:rPr lang="ko-KR" altLang="en-US" dirty="0" err="1"/>
              <a:t>로그변환입니다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다시 예제로 돌아갑니다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촉진비용에 로그를 씌운 촉진</a:t>
            </a:r>
            <a:r>
              <a:rPr lang="en-US" altLang="ko-KR" dirty="0"/>
              <a:t>_</a:t>
            </a:r>
            <a:r>
              <a:rPr lang="ko-KR" altLang="en-US" dirty="0"/>
              <a:t>로그비용 변수를 이용해 선형회귀를 </a:t>
            </a:r>
            <a:r>
              <a:rPr lang="ko-KR" altLang="en-US" dirty="0" err="1"/>
              <a:t>하도록하겠습니다</a:t>
            </a:r>
            <a:r>
              <a:rPr lang="en-US" altLang="ko-KR" dirty="0"/>
              <a:t>.</a:t>
            </a:r>
          </a:p>
          <a:p>
            <a:r>
              <a:rPr lang="en-US" dirty="0"/>
              <a:t>[</a:t>
            </a:r>
            <a:r>
              <a:rPr lang="ko-KR" altLang="en-US" dirty="0"/>
              <a:t>분석</a:t>
            </a:r>
            <a:r>
              <a:rPr lang="en-US" altLang="ko-KR" dirty="0"/>
              <a:t>]-[</a:t>
            </a:r>
            <a:r>
              <a:rPr lang="ko-KR" altLang="en-US" dirty="0"/>
              <a:t>회귀분석</a:t>
            </a:r>
            <a:r>
              <a:rPr lang="en-US" altLang="ko-KR" dirty="0"/>
              <a:t>]-[</a:t>
            </a:r>
            <a:r>
              <a:rPr lang="ko-KR" altLang="en-US" dirty="0"/>
              <a:t>선형</a:t>
            </a:r>
            <a:r>
              <a:rPr lang="en-US" altLang="ko-KR" dirty="0"/>
              <a:t>]</a:t>
            </a:r>
            <a:r>
              <a:rPr lang="ko-KR" altLang="en-US" dirty="0"/>
              <a:t>에 가셔서</a:t>
            </a:r>
            <a:endParaRPr lang="en-US" altLang="ko-KR" dirty="0"/>
          </a:p>
          <a:p>
            <a:r>
              <a:rPr lang="ko-KR" altLang="en-US" dirty="0"/>
              <a:t>종속변수는 마참가지로 총판매수량으로 하고</a:t>
            </a:r>
            <a:endParaRPr lang="en-US" altLang="ko-KR" dirty="0"/>
          </a:p>
          <a:p>
            <a:r>
              <a:rPr lang="ko-KR" altLang="en-US" dirty="0"/>
              <a:t>독립변수는 촉진비용이 아닌 로그</a:t>
            </a:r>
            <a:r>
              <a:rPr lang="en-US" altLang="ko-KR" dirty="0"/>
              <a:t>_</a:t>
            </a:r>
            <a:r>
              <a:rPr lang="ko-KR" altLang="en-US" dirty="0"/>
              <a:t>촉진비용으로 하겠습니다</a:t>
            </a:r>
            <a:r>
              <a:rPr lang="en-US" altLang="ko-KR" dirty="0"/>
              <a:t>.</a:t>
            </a:r>
          </a:p>
          <a:p>
            <a:r>
              <a:rPr lang="en-US" dirty="0"/>
              <a:t>[</a:t>
            </a:r>
            <a:r>
              <a:rPr lang="ko-KR" altLang="en-US" dirty="0"/>
              <a:t>확인</a:t>
            </a:r>
            <a:r>
              <a:rPr lang="en-US" altLang="ko-KR" dirty="0"/>
              <a:t>] </a:t>
            </a:r>
            <a:r>
              <a:rPr lang="ko-KR" altLang="en-US" dirty="0"/>
              <a:t>누르고요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4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F90E5-1E4B-4588-892B-1E58CCFF2E4E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743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62B20-6D0F-414A-A3D1-0CED540054F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7850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ECE-34DC-4E1F-AE9D-A9C9D4ABAE68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022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243B-1D81-4A4B-BEF8-DB6AF5160F4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2155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57BFA-1830-4C6E-AE9A-55BB57A847E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028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131F3-0F33-4E17-8574-95B166EB831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905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F56BF-5567-4A47-A602-BC8494DE9754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475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848C7-0885-450B-8251-E99DBA5FCFE9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9855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EF740-A24E-477A-B8D9-837FC4B2186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457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69DAE-9576-47A7-BAC7-49BC7D20ADF9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570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30242-E7CD-44A7-99DE-87F02590F025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9242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E0455C-D155-4630-B5D0-22CA7B3BDDE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842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48EF43-9FFB-43D9-829E-C7322691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CDB8844-8E79-4BF0-93DE-3294E8934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0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B225C-E228-4A60-9C6D-9453AA104D0A}"/>
              </a:ext>
            </a:extLst>
          </p:cNvPr>
          <p:cNvSpPr txBox="1"/>
          <p:nvPr/>
        </p:nvSpPr>
        <p:spPr>
          <a:xfrm rot="165309">
            <a:off x="2869539" y="1469939"/>
            <a:ext cx="5391520" cy="707886"/>
          </a:xfrm>
          <a:prstGeom prst="rect">
            <a:avLst/>
          </a:prstGeom>
          <a:solidFill>
            <a:srgbClr val="F7C6CF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Script MT Bold" panose="03040602040607080904" pitchFamily="66" charset="0"/>
              </a:rPr>
              <a:t>    </a:t>
            </a:r>
            <a:endParaRPr lang="en-US" sz="4000" b="1" dirty="0">
              <a:solidFill>
                <a:srgbClr val="FF0000"/>
              </a:solidFill>
              <a:latin typeface="YD앗싸돼지요" panose="02020603020101020101" pitchFamily="18" charset="-127"/>
              <a:ea typeface="YD앗싸돼지요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75E0A-923E-45B3-A715-29D65A8D6B3B}"/>
              </a:ext>
            </a:extLst>
          </p:cNvPr>
          <p:cNvSpPr txBox="1"/>
          <p:nvPr/>
        </p:nvSpPr>
        <p:spPr>
          <a:xfrm>
            <a:off x="10077349" y="2780928"/>
            <a:ext cx="615553" cy="28083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비선형회귀분석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55A40F-27F9-480D-9DAE-47CF55C8823D}"/>
              </a:ext>
            </a:extLst>
          </p:cNvPr>
          <p:cNvSpPr/>
          <p:nvPr/>
        </p:nvSpPr>
        <p:spPr>
          <a:xfrm rot="151117">
            <a:off x="2768457" y="1299474"/>
            <a:ext cx="5758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Script MT Bold" panose="03040602040607080904" pitchFamily="66" charset="0"/>
              </a:rPr>
              <a:t>Regression </a:t>
            </a:r>
            <a:r>
              <a:rPr lang="ko-KR" altLang="en-US" sz="5400" dirty="0">
                <a:solidFill>
                  <a:srgbClr val="FF0000"/>
                </a:solidFill>
                <a:latin typeface="YD피노키오 Bold" panose="02020603020101020101" pitchFamily="18" charset="-127"/>
                <a:ea typeface="YD피노키오 Bold" panose="02020603020101020101" pitchFamily="18" charset="-127"/>
              </a:rPr>
              <a:t>회귀분석</a:t>
            </a:r>
            <a:endParaRPr lang="en-US" sz="5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D0B52B9-E72A-4567-9ECD-960B48A93483}"/>
              </a:ext>
            </a:extLst>
          </p:cNvPr>
          <p:cNvSpPr/>
          <p:nvPr/>
        </p:nvSpPr>
        <p:spPr>
          <a:xfrm>
            <a:off x="7608168" y="3524891"/>
            <a:ext cx="864096" cy="720080"/>
          </a:xfrm>
          <a:prstGeom prst="rect">
            <a:avLst/>
          </a:prstGeom>
          <a:solidFill>
            <a:srgbClr val="BBC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F69BF-C3A8-482B-86FD-7C29FC7450C1}"/>
              </a:ext>
            </a:extLst>
          </p:cNvPr>
          <p:cNvSpPr txBox="1"/>
          <p:nvPr/>
        </p:nvSpPr>
        <p:spPr>
          <a:xfrm rot="244027">
            <a:off x="7458805" y="3620843"/>
            <a:ext cx="102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spss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619D9-F74A-4732-92ED-716C0784E7AE}"/>
              </a:ext>
            </a:extLst>
          </p:cNvPr>
          <p:cNvSpPr txBox="1"/>
          <p:nvPr/>
        </p:nvSpPr>
        <p:spPr>
          <a:xfrm rot="218130">
            <a:off x="632932" y="2094283"/>
            <a:ext cx="1237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고딕 B" panose="02020603020101020101" pitchFamily="18" charset="-127"/>
                <a:ea typeface="Cre고딕 B" panose="02020603020101020101" pitchFamily="18" charset="-127"/>
              </a:rPr>
              <a:t>Why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22F0A-74CD-4DA9-A0DC-6D3B490869F1}"/>
              </a:ext>
            </a:extLst>
          </p:cNvPr>
          <p:cNvSpPr txBox="1"/>
          <p:nvPr/>
        </p:nvSpPr>
        <p:spPr>
          <a:xfrm rot="196537">
            <a:off x="572462" y="3044279"/>
            <a:ext cx="1107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고딕 B" panose="02020603020101020101" pitchFamily="18" charset="-127"/>
                <a:ea typeface="Cre고딕 B" panose="02020603020101020101" pitchFamily="18" charset="-127"/>
              </a:rPr>
              <a:t>Log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801FD4-786E-4D81-AF39-3C3DC0211F38}"/>
              </a:ext>
            </a:extLst>
          </p:cNvPr>
          <p:cNvSpPr txBox="1"/>
          <p:nvPr/>
        </p:nvSpPr>
        <p:spPr>
          <a:xfrm>
            <a:off x="279671" y="4149080"/>
            <a:ext cx="2954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고딕 B" panose="02020603020101020101" pitchFamily="18" charset="-127"/>
                <a:ea typeface="Cre고딕 B" panose="02020603020101020101" pitchFamily="18" charset="-127"/>
              </a:rPr>
              <a:t>Transform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re고딕 B" panose="02020603020101020101" pitchFamily="18" charset="-127"/>
                <a:ea typeface="Cre고딕 B" panose="02020603020101020101" pitchFamily="18" charset="-127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C2DE57-0A08-410A-8A08-8ED2CC11D23B}"/>
              </a:ext>
            </a:extLst>
          </p:cNvPr>
          <p:cNvSpPr txBox="1"/>
          <p:nvPr/>
        </p:nvSpPr>
        <p:spPr>
          <a:xfrm rot="120000">
            <a:off x="8904312" y="1340768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세번째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영상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BAD8B9-69FD-4F5B-BFDB-1062C27C1FCF}"/>
              </a:ext>
            </a:extLst>
          </p:cNvPr>
          <p:cNvSpPr txBox="1"/>
          <p:nvPr/>
        </p:nvSpPr>
        <p:spPr>
          <a:xfrm rot="-360000">
            <a:off x="2804517" y="5301208"/>
            <a:ext cx="6563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solidFill>
                  <a:srgbClr val="C7D3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고딕 B" panose="02020603020101020101" pitchFamily="18" charset="-127"/>
                <a:ea typeface="Cre고딕 B" panose="02020603020101020101" pitchFamily="18" charset="-127"/>
              </a:rPr>
              <a:t>Nonlinear regression</a:t>
            </a:r>
            <a:endParaRPr lang="en-US" sz="5400" dirty="0">
              <a:solidFill>
                <a:srgbClr val="C7D3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e고딕 B" panose="02020603020101020101" pitchFamily="18" charset="-127"/>
              <a:ea typeface="Cre고딕 B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1CFE85-8C0D-4A02-B9C1-65D71B0BB539}"/>
              </a:ext>
            </a:extLst>
          </p:cNvPr>
          <p:cNvSpPr txBox="1"/>
          <p:nvPr/>
        </p:nvSpPr>
        <p:spPr>
          <a:xfrm rot="60000">
            <a:off x="9233267" y="3362873"/>
            <a:ext cx="553998" cy="16455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로그변환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898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1C3DDF5-BF58-4EDA-8977-729EAA4E5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60648"/>
            <a:ext cx="5832648" cy="538317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19E708A-438E-45FF-AEE5-1EA1E5075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8E3A7AEA-1F6E-49E1-8856-219AC8945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71E4D0E-B41D-4292-8652-AD4593405EB0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결과</a:t>
            </a:r>
            <a:br>
              <a:rPr lang="en-US" altLang="ko-KR" sz="3600" dirty="0"/>
            </a:br>
            <a:r>
              <a:rPr lang="ko-KR" altLang="en-US" sz="2400" dirty="0"/>
              <a:t>모형 비교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9707C24-794C-4F67-B461-4EC8AE09E3A0}"/>
              </a:ext>
            </a:extLst>
          </p:cNvPr>
          <p:cNvGrpSpPr/>
          <p:nvPr/>
        </p:nvGrpSpPr>
        <p:grpSpPr>
          <a:xfrm>
            <a:off x="129012" y="3376276"/>
            <a:ext cx="6176686" cy="2140956"/>
            <a:chOff x="129012" y="3376276"/>
            <a:chExt cx="6176686" cy="214095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418B9EB1-4D7E-4A54-A5AE-999D10940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012" y="3789040"/>
              <a:ext cx="6176686" cy="172819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5355899-5324-4770-885C-996BBA7DA457}"/>
                </a:ext>
              </a:extLst>
            </p:cNvPr>
            <p:cNvSpPr txBox="1"/>
            <p:nvPr/>
          </p:nvSpPr>
          <p:spPr>
            <a:xfrm>
              <a:off x="2639616" y="3376276"/>
              <a:ext cx="1622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/>
                <a:t>곡선추정 결과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69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C739E87-C256-4062-B656-77772DEFB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681037"/>
            <a:ext cx="8953500" cy="5495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E6B35A-C8F9-4BC2-AEC6-A699798F8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20">
            <a:extLst>
              <a:ext uri="{FF2B5EF4-FFF2-40B4-BE49-F238E27FC236}">
                <a16:creationId xmlns:a16="http://schemas.microsoft.com/office/drawing/2014/main" id="{3AF6A313-D11C-4EE8-9DA2-5AF1E6FEE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860C99-E189-43D9-A35D-DBD136840F48}"/>
              </a:ext>
            </a:extLst>
          </p:cNvPr>
          <p:cNvSpPr txBox="1">
            <a:spLocks noChangeArrowheads="1"/>
          </p:cNvSpPr>
          <p:nvPr/>
        </p:nvSpPr>
        <p:spPr>
          <a:xfrm>
            <a:off x="911424" y="841722"/>
            <a:ext cx="2402517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실습</a:t>
            </a:r>
            <a:br>
              <a:rPr lang="en-US" altLang="ko-KR" sz="3600" dirty="0"/>
            </a:br>
            <a:r>
              <a:rPr lang="ko-KR" altLang="en-US" sz="2400" dirty="0"/>
              <a:t>로그변환 변수로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선형회귀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503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B02E33A-CB26-426A-9490-EC5FAEB43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782" y="613710"/>
            <a:ext cx="7943850" cy="47244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A55445-6FFC-4E87-90BE-211B3BAFD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D32EF56A-1924-48DD-80E8-37A1B53C9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268760"/>
            <a:ext cx="2953544" cy="328349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기초자산</a:t>
            </a:r>
            <a:r>
              <a:rPr lang="en-US" altLang="ko-KR" sz="2000" dirty="0"/>
              <a:t>, </a:t>
            </a:r>
            <a:r>
              <a:rPr lang="ko-KR" altLang="en-US" sz="2000" dirty="0"/>
              <a:t>매출액 등은 우측으로 치우친 분포를 보이고 있음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대부분의 기업이 낮은 쪽에 위치함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자산</a:t>
            </a:r>
            <a:r>
              <a:rPr lang="en-US" altLang="ko-KR" sz="2000" dirty="0"/>
              <a:t>, </a:t>
            </a:r>
            <a:r>
              <a:rPr lang="ko-KR" altLang="en-US" sz="2000" dirty="0"/>
              <a:t>매출규모가 큰 자료가 전체 모형을 적합할 때 영향이 큼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021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124C39C-E480-4A5C-B9B0-CAF39B886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700808"/>
            <a:ext cx="5793568" cy="391413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832FDDB-46CF-4305-82BC-E02E98A95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090" y="1700808"/>
            <a:ext cx="5854820" cy="391413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E29E37DA-2798-4267-83D8-C9116AB48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9191078A-E9AF-4DB8-AF33-36EF5BAF9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590" y="260648"/>
            <a:ext cx="8256002" cy="1224136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기초자산</a:t>
            </a:r>
            <a:r>
              <a:rPr lang="en-US" altLang="ko-KR" sz="2000" dirty="0"/>
              <a:t>, </a:t>
            </a:r>
            <a:r>
              <a:rPr lang="ko-KR" altLang="en-US" sz="2000" dirty="0"/>
              <a:t>매출액에 따른 히스토그램을 작성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우측으로 범위가 </a:t>
            </a:r>
            <a:r>
              <a:rPr lang="ko-KR" altLang="en-US" sz="2000" dirty="0" err="1"/>
              <a:t>열려있는</a:t>
            </a:r>
            <a:r>
              <a:rPr lang="ko-KR" altLang="en-US" sz="2000" dirty="0"/>
              <a:t> 형태 </a:t>
            </a:r>
            <a:r>
              <a:rPr lang="en-US" altLang="ko-KR" sz="2000" dirty="0"/>
              <a:t>(right skewed)</a:t>
            </a:r>
          </a:p>
          <a:p>
            <a:pPr>
              <a:lnSpc>
                <a:spcPct val="100000"/>
              </a:lnSpc>
            </a:pPr>
            <a:r>
              <a:rPr lang="ko-KR" altLang="en-US" sz="2000" dirty="0"/>
              <a:t>큰</a:t>
            </a:r>
            <a:r>
              <a:rPr lang="en-US" sz="2000" dirty="0"/>
              <a:t> </a:t>
            </a:r>
            <a:r>
              <a:rPr lang="ko-KR" altLang="en-US" sz="2000" dirty="0"/>
              <a:t>값의 영향력을 줄일 필요가 있어 로그변환을 </a:t>
            </a:r>
            <a:r>
              <a:rPr lang="ko-KR" altLang="en-US" sz="2000" dirty="0" err="1"/>
              <a:t>해줌</a:t>
            </a:r>
            <a:endParaRPr lang="en-US" sz="20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667F552-CFB6-4C4C-AEF3-3D45D2B6D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94" y="1979315"/>
            <a:ext cx="5770317" cy="3984198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FF55B20-4008-4B4F-A3D6-F6343A87A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642" y="1979315"/>
            <a:ext cx="5821774" cy="39841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707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3A3DD89-4611-45FB-9D7D-C04DFDC97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271223"/>
            <a:ext cx="7943850" cy="4724400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B7237B0-F859-4083-80EE-9B526A87C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04" y="271223"/>
            <a:ext cx="8220075" cy="47625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420C51F9-1C38-41C9-80CC-EE182B27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9395BE53-98BE-4C01-9BD1-67EA04504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268760"/>
            <a:ext cx="2520280" cy="328349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변환하기전 변수의 </a:t>
            </a:r>
            <a:r>
              <a:rPr lang="ko-KR" altLang="en-US" sz="2000" dirty="0" err="1"/>
              <a:t>산점도는</a:t>
            </a:r>
            <a:r>
              <a:rPr lang="ko-KR" altLang="en-US" sz="2000" dirty="0"/>
              <a:t> 범위가 맞지 않음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로그변환을 한 변수로 다시 </a:t>
            </a:r>
            <a:r>
              <a:rPr lang="ko-KR" altLang="en-US" sz="2000" dirty="0" err="1"/>
              <a:t>산점도를</a:t>
            </a:r>
            <a:r>
              <a:rPr lang="ko-KR" altLang="en-US" sz="2000" dirty="0"/>
              <a:t> 그림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적절한 형태의 관계도를 보임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203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0E1FB0-0F24-4615-92ED-75BE600E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9E6D3B6-FB7F-4857-8608-D644BFC30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44472" cy="6896315"/>
          </a:xfrm>
        </p:spPr>
      </p:pic>
      <p:pic>
        <p:nvPicPr>
          <p:cNvPr id="6" name="내용 개체 틀 4">
            <a:extLst>
              <a:ext uri="{FF2B5EF4-FFF2-40B4-BE49-F238E27FC236}">
                <a16:creationId xmlns:a16="http://schemas.microsoft.com/office/drawing/2014/main" id="{0FD34D74-B4C9-41EA-8D1D-5FC14772DB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/>
          <a:stretch/>
        </p:blipFill>
        <p:spPr>
          <a:xfrm>
            <a:off x="2711624" y="0"/>
            <a:ext cx="9480376" cy="68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196554-F7B1-4FEB-8EFF-2EE93416C551}"/>
              </a:ext>
            </a:extLst>
          </p:cNvPr>
          <p:cNvSpPr txBox="1"/>
          <p:nvPr/>
        </p:nvSpPr>
        <p:spPr>
          <a:xfrm>
            <a:off x="1199456" y="4221088"/>
            <a:ext cx="3147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>
                <a:latin typeface="Cre초코쿠키 M" panose="02020603020101020101" pitchFamily="18" charset="-127"/>
                <a:ea typeface="Cre초코쿠키 M" panose="02020603020101020101" pitchFamily="18" charset="-127"/>
              </a:rPr>
              <a:t>수고하셨습니다</a:t>
            </a:r>
            <a:endParaRPr lang="en-US" sz="4400" dirty="0">
              <a:latin typeface="Cre초코쿠키 M" panose="02020603020101020101" pitchFamily="18" charset="-127"/>
              <a:ea typeface="Cre초코쿠키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816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35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비선형회귀분석</a:t>
            </a:r>
          </a:p>
        </p:txBody>
      </p:sp>
      <p:sp>
        <p:nvSpPr>
          <p:cNvPr id="48131" name="내용 개체 틀 2"/>
          <p:cNvSpPr>
            <a:spLocks noGrp="1"/>
          </p:cNvSpPr>
          <p:nvPr>
            <p:ph idx="1"/>
          </p:nvPr>
        </p:nvSpPr>
        <p:spPr bwMode="auto">
          <a:xfrm>
            <a:off x="947428" y="2132856"/>
            <a:ext cx="4212468" cy="3600400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산점도 결과 두 변수의 관계가 선형이 아닐 때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이차함수</a:t>
            </a:r>
            <a:r>
              <a:rPr lang="en-US" altLang="ko-KR" dirty="0"/>
              <a:t>, </a:t>
            </a:r>
            <a:r>
              <a:rPr lang="ko-KR" altLang="en-US" dirty="0"/>
              <a:t>지수함수</a:t>
            </a:r>
            <a:r>
              <a:rPr lang="en-US" altLang="ko-KR" dirty="0"/>
              <a:t>, </a:t>
            </a:r>
            <a:r>
              <a:rPr lang="ko-KR" altLang="en-US" dirty="0"/>
              <a:t>로그함수 형태로 변환이 가능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적당한 형태의 변환을 통해 결정계수값을 증가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해석의 어려움이 증가 </a:t>
            </a:r>
            <a:r>
              <a:rPr lang="en-US" altLang="ko-KR" dirty="0"/>
              <a:t>: Trade off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6EAEBA-D5B6-4383-8CF4-A675BF03D235}"/>
              </a:ext>
            </a:extLst>
          </p:cNvPr>
          <p:cNvSpPr/>
          <p:nvPr/>
        </p:nvSpPr>
        <p:spPr>
          <a:xfrm>
            <a:off x="4524891" y="625357"/>
            <a:ext cx="687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  <a:latin typeface="MingLiU" panose="02020509000000000000" pitchFamily="49" charset="-120"/>
              </a:rPr>
              <a:t>曲线</a:t>
            </a:r>
            <a:endParaRPr lang="ko-KR" altLang="en-US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C644DC-1014-4BD6-B6B0-36CEC666C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428" y="474889"/>
            <a:ext cx="4212468" cy="108190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8ECDED5-88DB-4E17-AFAC-A1789B4BB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99"/>
          <a:stretch/>
        </p:blipFill>
        <p:spPr>
          <a:xfrm>
            <a:off x="5465141" y="474889"/>
            <a:ext cx="6513155" cy="52583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18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A1AB92A-5081-4360-BEC9-0D831606D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1268760"/>
            <a:ext cx="7915275" cy="477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F47BDD-EAF5-4592-96DC-206152B9A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03745C8-9FB2-4C55-B3AE-5541392B70AB}"/>
              </a:ext>
            </a:extLst>
          </p:cNvPr>
          <p:cNvCxnSpPr/>
          <p:nvPr/>
        </p:nvCxnSpPr>
        <p:spPr>
          <a:xfrm flipV="1">
            <a:off x="4079776" y="980728"/>
            <a:ext cx="5760640" cy="4176464"/>
          </a:xfrm>
          <a:prstGeom prst="line">
            <a:avLst/>
          </a:prstGeom>
          <a:ln w="28575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DF22D040-302F-4F45-89C7-B170FBD18826}"/>
              </a:ext>
            </a:extLst>
          </p:cNvPr>
          <p:cNvSpPr/>
          <p:nvPr/>
        </p:nvSpPr>
        <p:spPr>
          <a:xfrm>
            <a:off x="4271963" y="2636912"/>
            <a:ext cx="5965031" cy="2513732"/>
          </a:xfrm>
          <a:custGeom>
            <a:avLst/>
            <a:gdLst>
              <a:gd name="connsiteX0" fmla="*/ 0 w 5965031"/>
              <a:gd name="connsiteY0" fmla="*/ 3721894 h 3721894"/>
              <a:gd name="connsiteX1" fmla="*/ 1778793 w 5965031"/>
              <a:gd name="connsiteY1" fmla="*/ 1357313 h 3721894"/>
              <a:gd name="connsiteX2" fmla="*/ 3779043 w 5965031"/>
              <a:gd name="connsiteY2" fmla="*/ 407194 h 3721894"/>
              <a:gd name="connsiteX3" fmla="*/ 5965031 w 5965031"/>
              <a:gd name="connsiteY3" fmla="*/ 0 h 3721894"/>
              <a:gd name="connsiteX4" fmla="*/ 5965031 w 5965031"/>
              <a:gd name="connsiteY4" fmla="*/ 0 h 372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5031" h="3721894">
                <a:moveTo>
                  <a:pt x="0" y="3721894"/>
                </a:moveTo>
                <a:cubicBezTo>
                  <a:pt x="574476" y="2815828"/>
                  <a:pt x="1148953" y="1909763"/>
                  <a:pt x="1778793" y="1357313"/>
                </a:cubicBezTo>
                <a:cubicBezTo>
                  <a:pt x="2408633" y="804863"/>
                  <a:pt x="3081337" y="633413"/>
                  <a:pt x="3779043" y="407194"/>
                </a:cubicBezTo>
                <a:cubicBezTo>
                  <a:pt x="4476749" y="180975"/>
                  <a:pt x="5965031" y="0"/>
                  <a:pt x="5965031" y="0"/>
                </a:cubicBezTo>
                <a:lnTo>
                  <a:pt x="5965031" y="0"/>
                </a:lnTo>
              </a:path>
            </a:pathLst>
          </a:cu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2BE7233D-AFD2-48AB-B7F4-9210A517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206D9B4-714D-4FE9-8D25-97D5C80BF4E7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결과</a:t>
            </a:r>
            <a:br>
              <a:rPr lang="en-US" altLang="ko-KR" sz="3600" dirty="0"/>
            </a:br>
            <a:r>
              <a:rPr lang="ko-KR" altLang="en-US" sz="2400" dirty="0"/>
              <a:t>산점도 선형체크</a:t>
            </a:r>
          </a:p>
        </p:txBody>
      </p:sp>
    </p:spTree>
    <p:extLst>
      <p:ext uri="{BB962C8B-B14F-4D97-AF65-F5344CB8AC3E}">
        <p14:creationId xmlns:p14="http://schemas.microsoft.com/office/powerpoint/2010/main" val="5368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8FFB951-1941-4BA2-89FE-D720B06B0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764704"/>
            <a:ext cx="7267575" cy="5057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93A4736-2E58-4E4C-BD4B-CE7B3F0BD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031" y="759867"/>
            <a:ext cx="7239000" cy="501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EEE2B33D-63D9-46D2-AD54-B1D854C93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9C75722-3C4E-41EE-A8EC-CEF6F3871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944" y="1844824"/>
            <a:ext cx="5867400" cy="4438650"/>
          </a:xfrm>
          <a:prstGeom prst="rect">
            <a:avLst/>
          </a:prstGeom>
        </p:spPr>
      </p:pic>
      <p:sp>
        <p:nvSpPr>
          <p:cNvPr id="8" name="Oval 20">
            <a:extLst>
              <a:ext uri="{FF2B5EF4-FFF2-40B4-BE49-F238E27FC236}">
                <a16:creationId xmlns:a16="http://schemas.microsoft.com/office/drawing/2014/main" id="{46645C39-5A4E-41D8-B1C7-5626D27E2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22FB516-E549-483A-94A1-835400580988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실습</a:t>
            </a:r>
            <a:br>
              <a:rPr lang="en-US" altLang="ko-KR" sz="3600" dirty="0"/>
            </a:br>
            <a:r>
              <a:rPr lang="ko-KR" altLang="en-US" sz="2400" dirty="0"/>
              <a:t>곡선추정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88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3FA011B-5748-410C-9DD8-1E97C6A17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231599"/>
            <a:ext cx="6311986" cy="176604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9126E97-12B5-4BA6-889B-B73BC93FA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748" y="1997647"/>
            <a:ext cx="7115175" cy="4581525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A834A86E-8B43-4DC2-8CA7-1D1291EBB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6350CB02-15C5-4E8C-932D-3FE09CC93C9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99098" y="3335808"/>
            <a:ext cx="3308844" cy="2386967"/>
          </a:xfr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비선형회귀가 적절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직선보다는 로그함수형태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선형회귀 결정계수 </a:t>
            </a:r>
            <a:r>
              <a:rPr lang="en-US" altLang="ko-KR" dirty="0"/>
              <a:t>0.79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비선형회귀 결정계수 </a:t>
            </a:r>
            <a:r>
              <a:rPr lang="en-US" altLang="ko-KR" dirty="0"/>
              <a:t>0.856</a:t>
            </a:r>
            <a:endParaRPr lang="ko-KR" altLang="en-US" dirty="0"/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FC30943C-B720-4D97-9D42-CD4CFC6D3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9AC1AAD-6661-4C73-8AA5-39B962F469EB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결과</a:t>
            </a:r>
            <a:br>
              <a:rPr lang="en-US" altLang="ko-KR" sz="3600" dirty="0"/>
            </a:br>
            <a:r>
              <a:rPr lang="ko-KR" altLang="en-US" sz="2400" dirty="0"/>
              <a:t>모형 비교</a:t>
            </a:r>
          </a:p>
        </p:txBody>
      </p:sp>
    </p:spTree>
    <p:extLst>
      <p:ext uri="{BB962C8B-B14F-4D97-AF65-F5344CB8AC3E}">
        <p14:creationId xmlns:p14="http://schemas.microsoft.com/office/powerpoint/2010/main" val="29740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AA10C89-962B-47FE-84F8-AC581AC04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807" y="391333"/>
            <a:ext cx="7258050" cy="501967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93DCF32-5445-4164-8880-0EEC222D0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836712"/>
            <a:ext cx="6553200" cy="54483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8D0AFEF-04B9-4348-9365-2C67B7420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896" y="836712"/>
            <a:ext cx="6553200" cy="544830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33B5185-CB0C-4E1C-A445-3B8BB3CB9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CCDD2AE7-3EC9-4C04-8F7F-874EF9AEE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6A55CA1-50CA-4A88-96BD-14D4ADD18E31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실습</a:t>
            </a:r>
            <a:br>
              <a:rPr lang="en-US" altLang="ko-KR" sz="3600" dirty="0"/>
            </a:br>
            <a:r>
              <a:rPr lang="ko-KR" altLang="en-US" sz="2400" dirty="0"/>
              <a:t>로그변환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ABB1D-D66E-4F21-8CE4-BDCF35516FCB}"/>
              </a:ext>
            </a:extLst>
          </p:cNvPr>
          <p:cNvSpPr txBox="1"/>
          <p:nvPr/>
        </p:nvSpPr>
        <p:spPr>
          <a:xfrm>
            <a:off x="953143" y="3717033"/>
            <a:ext cx="26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X1 =&gt; Log</a:t>
            </a:r>
            <a:r>
              <a:rPr lang="en-US" sz="2000" baseline="-25000" dirty="0"/>
              <a:t>e</a:t>
            </a:r>
            <a:r>
              <a:rPr lang="en-US" sz="2000" dirty="0"/>
              <a:t>(X1) = Ln(X1)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496412-F9BA-468C-97FE-4C337E19A5A9}"/>
              </a:ext>
            </a:extLst>
          </p:cNvPr>
          <p:cNvSpPr txBox="1"/>
          <p:nvPr/>
        </p:nvSpPr>
        <p:spPr>
          <a:xfrm>
            <a:off x="953142" y="4437113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촉진비용</a:t>
            </a:r>
            <a:r>
              <a:rPr lang="en-US" dirty="0"/>
              <a:t> =&gt; Ln(</a:t>
            </a:r>
            <a:r>
              <a:rPr lang="ko-KR" altLang="en-US" dirty="0"/>
              <a:t>촉진비용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566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8C39AE5-A775-4332-B48C-EE7351790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613711"/>
            <a:ext cx="6840760" cy="47119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0DA14806-6587-465A-B83A-9E1AADF80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649E2D-DD2D-40EF-9D83-88C93995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736" y="1268760"/>
            <a:ext cx="7991475" cy="474345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Oval 20">
            <a:extLst>
              <a:ext uri="{FF2B5EF4-FFF2-40B4-BE49-F238E27FC236}">
                <a16:creationId xmlns:a16="http://schemas.microsoft.com/office/drawing/2014/main" id="{FF615097-88BD-4F09-B64A-D0B485F1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C40A67A-F20B-4AE8-B19D-2BE1FF310244}"/>
              </a:ext>
            </a:extLst>
          </p:cNvPr>
          <p:cNvSpPr txBox="1">
            <a:spLocks noChangeArrowheads="1"/>
          </p:cNvSpPr>
          <p:nvPr/>
        </p:nvSpPr>
        <p:spPr>
          <a:xfrm>
            <a:off x="958854" y="908720"/>
            <a:ext cx="2402517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결과</a:t>
            </a:r>
            <a:br>
              <a:rPr lang="en-US" altLang="ko-KR" sz="3600" dirty="0"/>
            </a:br>
            <a:r>
              <a:rPr lang="ko-KR" altLang="en-US" sz="2400" dirty="0"/>
              <a:t>로그변환후 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산점도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C6A4637-A5D0-46C7-82F0-5EA127D67E30}"/>
              </a:ext>
            </a:extLst>
          </p:cNvPr>
          <p:cNvCxnSpPr>
            <a:cxnSpLocks/>
          </p:cNvCxnSpPr>
          <p:nvPr/>
        </p:nvCxnSpPr>
        <p:spPr>
          <a:xfrm flipV="1">
            <a:off x="5833317" y="2420888"/>
            <a:ext cx="5486300" cy="2592288"/>
          </a:xfrm>
          <a:prstGeom prst="line">
            <a:avLst/>
          </a:prstGeom>
          <a:ln w="28575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F619F984-EA02-40A5-986A-CDF3B44AF35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17648" y="3625243"/>
            <a:ext cx="2410823" cy="2386967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 err="1"/>
              <a:t>로그변환값과</a:t>
            </a:r>
            <a:r>
              <a:rPr lang="ko-KR" altLang="en-US" sz="2000" dirty="0"/>
              <a:t> 종속변수를 </a:t>
            </a:r>
            <a:r>
              <a:rPr lang="ko-KR" altLang="en-US" sz="2000" dirty="0" err="1"/>
              <a:t>산점도로</a:t>
            </a:r>
            <a:r>
              <a:rPr lang="ko-KR" altLang="en-US" sz="2000" dirty="0"/>
              <a:t> 표시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선형관계임을 확인</a:t>
            </a:r>
          </a:p>
        </p:txBody>
      </p:sp>
    </p:spTree>
    <p:extLst>
      <p:ext uri="{BB962C8B-B14F-4D97-AF65-F5344CB8AC3E}">
        <p14:creationId xmlns:p14="http://schemas.microsoft.com/office/powerpoint/2010/main" val="40092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572DB1-CF7A-4C5E-82FF-20D46B676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777" y="2377750"/>
            <a:ext cx="2953544" cy="328349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작은값의 크기는 확대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큰값의 크기는 축소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데이터의 범위가 우측으로 열려있을 때 유용하게</a:t>
            </a:r>
            <a:r>
              <a:rPr lang="en-US" altLang="ko-KR" sz="2000" dirty="0"/>
              <a:t> </a:t>
            </a:r>
            <a:r>
              <a:rPr lang="ko-KR" altLang="en-US" sz="2000" dirty="0"/>
              <a:t>사용</a:t>
            </a:r>
            <a:endParaRPr lang="en-US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D088B4B-CCF0-432D-96D7-3671A090E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2" t="9430" r="3769" b="3020"/>
          <a:stretch/>
        </p:blipFill>
        <p:spPr>
          <a:xfrm>
            <a:off x="5231905" y="780938"/>
            <a:ext cx="6336704" cy="473324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02F326-F678-47DB-A472-A45E0473C773}"/>
                  </a:ext>
                </a:extLst>
              </p:cNvPr>
              <p:cNvSpPr txBox="1"/>
              <p:nvPr/>
            </p:nvSpPr>
            <p:spPr>
              <a:xfrm>
                <a:off x="9768408" y="780938"/>
                <a:ext cx="1238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02F326-F678-47DB-A472-A45E0473C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408" y="780938"/>
                <a:ext cx="1238351" cy="276999"/>
              </a:xfrm>
              <a:prstGeom prst="rect">
                <a:avLst/>
              </a:prstGeom>
              <a:blipFill>
                <a:blip r:embed="rId4"/>
                <a:stretch>
                  <a:fillRect l="-3922" t="-2174" r="-588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257DEAD-14A1-4440-AF50-338BB95630DD}"/>
              </a:ext>
            </a:extLst>
          </p:cNvPr>
          <p:cNvCxnSpPr>
            <a:cxnSpLocks/>
          </p:cNvCxnSpPr>
          <p:nvPr/>
        </p:nvCxnSpPr>
        <p:spPr>
          <a:xfrm flipV="1">
            <a:off x="6023992" y="3615356"/>
            <a:ext cx="0" cy="2045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631B894B-D839-4971-BB50-1EC3E2D3007F}"/>
              </a:ext>
            </a:extLst>
          </p:cNvPr>
          <p:cNvCxnSpPr>
            <a:cxnSpLocks/>
          </p:cNvCxnSpPr>
          <p:nvPr/>
        </p:nvCxnSpPr>
        <p:spPr>
          <a:xfrm flipV="1">
            <a:off x="5735960" y="414908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8653EB3-35AB-40EA-89D5-94ACDC074915}"/>
              </a:ext>
            </a:extLst>
          </p:cNvPr>
          <p:cNvCxnSpPr>
            <a:cxnSpLocks/>
          </p:cNvCxnSpPr>
          <p:nvPr/>
        </p:nvCxnSpPr>
        <p:spPr>
          <a:xfrm flipV="1">
            <a:off x="9192344" y="1628800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C57294A-3095-4EBF-979B-6805CCEE885D}"/>
              </a:ext>
            </a:extLst>
          </p:cNvPr>
          <p:cNvCxnSpPr>
            <a:cxnSpLocks/>
          </p:cNvCxnSpPr>
          <p:nvPr/>
        </p:nvCxnSpPr>
        <p:spPr>
          <a:xfrm flipV="1">
            <a:off x="8904312" y="1733197"/>
            <a:ext cx="0" cy="392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B39AB135-93AF-4D67-BFF6-C8EF54636D08}"/>
              </a:ext>
            </a:extLst>
          </p:cNvPr>
          <p:cNvCxnSpPr/>
          <p:nvPr/>
        </p:nvCxnSpPr>
        <p:spPr>
          <a:xfrm>
            <a:off x="5015880" y="4149080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AF9B5B34-CAA2-4447-863D-FE1B1C988321}"/>
              </a:ext>
            </a:extLst>
          </p:cNvPr>
          <p:cNvCxnSpPr>
            <a:cxnSpLocks/>
          </p:cNvCxnSpPr>
          <p:nvPr/>
        </p:nvCxnSpPr>
        <p:spPr>
          <a:xfrm flipV="1">
            <a:off x="5015880" y="3615356"/>
            <a:ext cx="1008112" cy="57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BE3BD89D-3157-4A6F-A2D4-51F7DDC87EB1}"/>
              </a:ext>
            </a:extLst>
          </p:cNvPr>
          <p:cNvCxnSpPr>
            <a:cxnSpLocks/>
          </p:cNvCxnSpPr>
          <p:nvPr/>
        </p:nvCxnSpPr>
        <p:spPr>
          <a:xfrm>
            <a:off x="5015880" y="1731080"/>
            <a:ext cx="388843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0D7CD17-CB51-4313-AF02-A99514AE92B6}"/>
              </a:ext>
            </a:extLst>
          </p:cNvPr>
          <p:cNvCxnSpPr>
            <a:cxnSpLocks/>
          </p:cNvCxnSpPr>
          <p:nvPr/>
        </p:nvCxnSpPr>
        <p:spPr>
          <a:xfrm>
            <a:off x="5015880" y="1623151"/>
            <a:ext cx="41764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>
            <a:extLst>
              <a:ext uri="{FF2B5EF4-FFF2-40B4-BE49-F238E27FC236}">
                <a16:creationId xmlns:a16="http://schemas.microsoft.com/office/drawing/2014/main" id="{47D8054C-0A58-43FB-AA88-A4A7B8854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2DA7CDFE-BF0C-43AB-A5E0-00B1BD54B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33" y="929337"/>
            <a:ext cx="3221913" cy="67983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ko-KR" altLang="en-US" sz="2800" b="1" dirty="0"/>
              <a:t>참고</a:t>
            </a:r>
            <a:r>
              <a:rPr lang="en-US" altLang="ko-KR" sz="2800" b="1" dirty="0"/>
              <a:t>:  </a:t>
            </a:r>
            <a:r>
              <a:rPr lang="ko-KR" altLang="en-US" sz="2800" b="1" dirty="0"/>
              <a:t>로그변환</a:t>
            </a:r>
            <a:r>
              <a:rPr lang="en-US" altLang="ko-KR" sz="2800" b="1" dirty="0"/>
              <a:t> </a:t>
            </a:r>
            <a:endParaRPr lang="ko-KR" altLang="en-US" sz="2800" b="1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AF085E0-DED2-4FBF-8912-88C8DADDDD2F}"/>
              </a:ext>
            </a:extLst>
          </p:cNvPr>
          <p:cNvCxnSpPr/>
          <p:nvPr/>
        </p:nvCxnSpPr>
        <p:spPr>
          <a:xfrm>
            <a:off x="5015880" y="5661248"/>
            <a:ext cx="6264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98D09583-2FE0-47EC-98FF-DD6A46E29BAA}"/>
              </a:ext>
            </a:extLst>
          </p:cNvPr>
          <p:cNvCxnSpPr/>
          <p:nvPr/>
        </p:nvCxnSpPr>
        <p:spPr>
          <a:xfrm flipV="1">
            <a:off x="5015880" y="780938"/>
            <a:ext cx="0" cy="4880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E65708-6CFC-49C3-BD47-997D0A4FF3CB}"/>
              </a:ext>
            </a:extLst>
          </p:cNvPr>
          <p:cNvSpPr txBox="1"/>
          <p:nvPr/>
        </p:nvSpPr>
        <p:spPr>
          <a:xfrm>
            <a:off x="11201354" y="529191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005F81-136A-4E7A-B4A6-62DFF5E291AE}"/>
              </a:ext>
            </a:extLst>
          </p:cNvPr>
          <p:cNvSpPr txBox="1"/>
          <p:nvPr/>
        </p:nvSpPr>
        <p:spPr>
          <a:xfrm>
            <a:off x="4647410" y="58006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0" name="화살표: 왼쪽/오른쪽 19">
            <a:extLst>
              <a:ext uri="{FF2B5EF4-FFF2-40B4-BE49-F238E27FC236}">
                <a16:creationId xmlns:a16="http://schemas.microsoft.com/office/drawing/2014/main" id="{E377FEA8-4FA0-4C58-A055-C6B9EB94F37B}"/>
              </a:ext>
            </a:extLst>
          </p:cNvPr>
          <p:cNvSpPr/>
          <p:nvPr/>
        </p:nvSpPr>
        <p:spPr>
          <a:xfrm>
            <a:off x="5735960" y="5877272"/>
            <a:ext cx="360040" cy="1648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화살표: 왼쪽/오른쪽 24">
            <a:extLst>
              <a:ext uri="{FF2B5EF4-FFF2-40B4-BE49-F238E27FC236}">
                <a16:creationId xmlns:a16="http://schemas.microsoft.com/office/drawing/2014/main" id="{2B060908-925D-4B96-A323-35AF6EA88EC7}"/>
              </a:ext>
            </a:extLst>
          </p:cNvPr>
          <p:cNvSpPr/>
          <p:nvPr/>
        </p:nvSpPr>
        <p:spPr>
          <a:xfrm>
            <a:off x="8904312" y="5826838"/>
            <a:ext cx="360040" cy="1648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화살표: 위쪽/아래쪽 21">
            <a:extLst>
              <a:ext uri="{FF2B5EF4-FFF2-40B4-BE49-F238E27FC236}">
                <a16:creationId xmlns:a16="http://schemas.microsoft.com/office/drawing/2014/main" id="{0C3D9B7A-F0E1-47DD-B81F-4D6CDA065EBC}"/>
              </a:ext>
            </a:extLst>
          </p:cNvPr>
          <p:cNvSpPr/>
          <p:nvPr/>
        </p:nvSpPr>
        <p:spPr>
          <a:xfrm>
            <a:off x="4647410" y="3615356"/>
            <a:ext cx="224448" cy="576862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화살표: 위쪽/아래쪽 26">
            <a:extLst>
              <a:ext uri="{FF2B5EF4-FFF2-40B4-BE49-F238E27FC236}">
                <a16:creationId xmlns:a16="http://schemas.microsoft.com/office/drawing/2014/main" id="{B09AC27A-AEFD-48E0-B45B-D9847860EFDB}"/>
              </a:ext>
            </a:extLst>
          </p:cNvPr>
          <p:cNvSpPr/>
          <p:nvPr/>
        </p:nvSpPr>
        <p:spPr>
          <a:xfrm>
            <a:off x="4698354" y="1556792"/>
            <a:ext cx="163677" cy="253397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차트 27">
            <a:extLst>
              <a:ext uri="{FF2B5EF4-FFF2-40B4-BE49-F238E27FC236}">
                <a16:creationId xmlns:a16="http://schemas.microsoft.com/office/drawing/2014/main" id="{2F1900CE-C50C-45CD-8070-0B099E06FA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579354"/>
              </p:ext>
            </p:extLst>
          </p:nvPr>
        </p:nvGraphicFramePr>
        <p:xfrm>
          <a:off x="5087882" y="3697396"/>
          <a:ext cx="5976667" cy="204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443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2" grpId="0" animBg="1"/>
      <p:bldP spid="27" grpId="0" animBg="1"/>
      <p:bldGraphic spid="28" grpId="0">
        <p:bldAsOne/>
      </p:bldGraphic>
      <p:bldGraphic spid="28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E19E708A-438E-45FF-AEE5-1EA1E5075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7C3AFC3-6EAB-44B9-9EA5-9479E38B2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562" y="800447"/>
            <a:ext cx="7000875" cy="507682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B86EC16-F417-4DBF-954E-250ACFBF7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562" y="809972"/>
            <a:ext cx="7010400" cy="50673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890B0E1-EF8D-43E4-B0E1-F9975676B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778" y="1185118"/>
            <a:ext cx="5238750" cy="4352925"/>
          </a:xfrm>
          <a:prstGeom prst="rect">
            <a:avLst/>
          </a:prstGeom>
        </p:spPr>
      </p:pic>
      <p:sp>
        <p:nvSpPr>
          <p:cNvPr id="9" name="Oval 20">
            <a:extLst>
              <a:ext uri="{FF2B5EF4-FFF2-40B4-BE49-F238E27FC236}">
                <a16:creationId xmlns:a16="http://schemas.microsoft.com/office/drawing/2014/main" id="{168FC4CD-DE67-4A80-A898-186C4DCA1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9037054-618F-4384-ADE2-089746B6F29F}"/>
              </a:ext>
            </a:extLst>
          </p:cNvPr>
          <p:cNvSpPr txBox="1">
            <a:spLocks noChangeArrowheads="1"/>
          </p:cNvSpPr>
          <p:nvPr/>
        </p:nvSpPr>
        <p:spPr>
          <a:xfrm>
            <a:off x="911424" y="841722"/>
            <a:ext cx="2402517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실습</a:t>
            </a:r>
            <a:br>
              <a:rPr lang="en-US" altLang="ko-KR" sz="3600" dirty="0"/>
            </a:br>
            <a:r>
              <a:rPr lang="ko-KR" altLang="en-US" sz="2400" dirty="0"/>
              <a:t>로그변환 변수로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선형회귀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07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5901</TotalTime>
  <Words>953</Words>
  <Application>Microsoft Office PowerPoint</Application>
  <PresentationFormat>와이드스크린</PresentationFormat>
  <Paragraphs>166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30" baseType="lpstr">
      <vt:lpstr>Cre고딕 B</vt:lpstr>
      <vt:lpstr>Cre초코쿠키 M</vt:lpstr>
      <vt:lpstr>HY목각파임B</vt:lpstr>
      <vt:lpstr>MingLiU</vt:lpstr>
      <vt:lpstr>YD앗싸돼지요</vt:lpstr>
      <vt:lpstr>YD피노키오 Bold</vt:lpstr>
      <vt:lpstr>휴먼모음T</vt:lpstr>
      <vt:lpstr>Algerian</vt:lpstr>
      <vt:lpstr>Arial</vt:lpstr>
      <vt:lpstr>Calibri</vt:lpstr>
      <vt:lpstr>Calibri Light</vt:lpstr>
      <vt:lpstr>Cambria Math</vt:lpstr>
      <vt:lpstr>Script MT Bold</vt:lpstr>
      <vt:lpstr>Times New Roman</vt:lpstr>
      <vt:lpstr>Office 테마</vt:lpstr>
      <vt:lpstr>PowerPoint 프레젠테이션</vt:lpstr>
      <vt:lpstr>비선형회귀분석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전주대학교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15장 회귀분석</dc:title>
  <dc:creator>이 기 훈</dc:creator>
  <cp:lastModifiedBy>Admin</cp:lastModifiedBy>
  <cp:revision>339</cp:revision>
  <dcterms:created xsi:type="dcterms:W3CDTF">2000-10-30T05:26:25Z</dcterms:created>
  <dcterms:modified xsi:type="dcterms:W3CDTF">2022-11-23T07:21:22Z</dcterms:modified>
</cp:coreProperties>
</file>