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98" r:id="rId5"/>
    <p:sldId id="299" r:id="rId6"/>
    <p:sldId id="287" r:id="rId7"/>
    <p:sldId id="289" r:id="rId8"/>
    <p:sldId id="263" r:id="rId9"/>
    <p:sldId id="302" r:id="rId10"/>
    <p:sldId id="267" r:id="rId11"/>
    <p:sldId id="303" r:id="rId12"/>
    <p:sldId id="292" r:id="rId13"/>
    <p:sldId id="276" r:id="rId14"/>
    <p:sldId id="293" r:id="rId15"/>
    <p:sldId id="269" r:id="rId16"/>
    <p:sldId id="270" r:id="rId17"/>
    <p:sldId id="271" r:id="rId18"/>
    <p:sldId id="272" r:id="rId19"/>
    <p:sldId id="273" r:id="rId20"/>
    <p:sldId id="294" r:id="rId21"/>
    <p:sldId id="312" r:id="rId22"/>
    <p:sldId id="337" r:id="rId23"/>
    <p:sldId id="326" r:id="rId24"/>
    <p:sldId id="310" r:id="rId25"/>
    <p:sldId id="325" r:id="rId26"/>
    <p:sldId id="284" r:id="rId27"/>
    <p:sldId id="268" r:id="rId28"/>
    <p:sldId id="274" r:id="rId29"/>
    <p:sldId id="278" r:id="rId30"/>
    <p:sldId id="279" r:id="rId31"/>
    <p:sldId id="280" r:id="rId32"/>
    <p:sldId id="281" r:id="rId33"/>
    <p:sldId id="282" r:id="rId34"/>
    <p:sldId id="283" r:id="rId35"/>
    <p:sldId id="295" r:id="rId36"/>
    <p:sldId id="296" r:id="rId37"/>
    <p:sldId id="297" r:id="rId3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C921C-D7ED-4AE6-AA69-EF68B85B6A33}" type="datetimeFigureOut">
              <a:rPr lang="en-US" smtClean="0"/>
              <a:t>11/23/2021</a:t>
            </a:fld>
            <a:endParaRPr 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2BF6C-21BE-4800-A1B3-A5149DC79EE6}" type="slidenum">
              <a:rPr lang="en-US" smtClean="0"/>
              <a:t>‹#›</a:t>
            </a:fld>
            <a:endParaRPr lang="en-US"/>
          </a:p>
        </p:txBody>
      </p:sp>
    </p:spTree>
    <p:extLst>
      <p:ext uri="{BB962C8B-B14F-4D97-AF65-F5344CB8AC3E}">
        <p14:creationId xmlns:p14="http://schemas.microsoft.com/office/powerpoint/2010/main" val="212435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요인분석은 다음 </a:t>
            </a:r>
            <a:r>
              <a:rPr lang="en-US" altLang="ko-KR" dirty="0"/>
              <a:t>3</a:t>
            </a:r>
            <a:r>
              <a:rPr lang="ko-KR" altLang="en-US" dirty="0"/>
              <a:t>가지 목적을 가지고 실행하는 분석입니다</a:t>
            </a:r>
            <a:r>
              <a:rPr lang="en-US" altLang="ko-KR" dirty="0"/>
              <a:t>.</a:t>
            </a:r>
          </a:p>
          <a:p>
            <a:r>
              <a:rPr lang="ko-KR" altLang="en-US" dirty="0"/>
              <a:t>첫째 변수축소의 방법입니다</a:t>
            </a:r>
            <a:r>
              <a:rPr lang="en-US" altLang="ko-KR" dirty="0"/>
              <a:t>.</a:t>
            </a:r>
          </a:p>
          <a:p>
            <a:r>
              <a:rPr lang="ko-KR" altLang="en-US" dirty="0"/>
              <a:t>독립변수의 수를 정리하고 싶을 때 사용합니다</a:t>
            </a:r>
            <a:r>
              <a:rPr lang="en-US" altLang="ko-KR" dirty="0"/>
              <a:t>. </a:t>
            </a:r>
            <a:r>
              <a:rPr lang="ko-KR" altLang="en-US" dirty="0"/>
              <a:t>과다한 변수는 해석에 어려움을 주기때문에 변수를 요인으로 축소하는 것이죠</a:t>
            </a:r>
            <a:endParaRPr lang="en-US" altLang="ko-KR" dirty="0"/>
          </a:p>
          <a:p>
            <a:r>
              <a:rPr lang="ko-KR" altLang="en-US" dirty="0"/>
              <a:t>두번째 독립변수를 구성하는 공통요인을 찾아내고자 할 때 사용합니다</a:t>
            </a:r>
            <a:endParaRPr lang="en-US" altLang="ko-KR" dirty="0"/>
          </a:p>
          <a:p>
            <a:r>
              <a:rPr lang="ko-KR" altLang="en-US" dirty="0"/>
              <a:t>내가 원하는 개념에 대하여 조작적 정의를 하고 변수로 측정을 했을 때</a:t>
            </a:r>
            <a:endParaRPr lang="en-US" altLang="ko-KR" dirty="0"/>
          </a:p>
          <a:p>
            <a:r>
              <a:rPr lang="ko-KR" altLang="en-US" dirty="0"/>
              <a:t>이들 변수가 어떤 속성</a:t>
            </a:r>
            <a:r>
              <a:rPr lang="en-US" altLang="ko-KR" dirty="0"/>
              <a:t>, </a:t>
            </a:r>
            <a:r>
              <a:rPr lang="ko-KR" altLang="en-US" dirty="0"/>
              <a:t>요인으로 구성되어 있는가를 찾고자 할 때 사용할 것입니다</a:t>
            </a:r>
            <a:r>
              <a:rPr lang="en-US" altLang="ko-KR" dirty="0"/>
              <a:t>.</a:t>
            </a:r>
          </a:p>
          <a:p>
            <a:r>
              <a:rPr lang="en-US" dirty="0"/>
              <a:t>3</a:t>
            </a:r>
            <a:r>
              <a:rPr lang="ko-KR" altLang="en-US" dirty="0"/>
              <a:t>번째는 우리가 관측할 수 없는 </a:t>
            </a:r>
            <a:r>
              <a:rPr lang="ko-KR" altLang="en-US" dirty="0" err="1"/>
              <a:t>요인값을</a:t>
            </a:r>
            <a:r>
              <a:rPr lang="ko-KR" altLang="en-US" dirty="0"/>
              <a:t> </a:t>
            </a:r>
            <a:r>
              <a:rPr lang="ko-KR" altLang="en-US" dirty="0" err="1"/>
              <a:t>정량화하고자</a:t>
            </a:r>
            <a:r>
              <a:rPr lang="ko-KR" altLang="en-US" dirty="0"/>
              <a:t> 할 때 사용할 것입니다</a:t>
            </a:r>
            <a:r>
              <a:rPr lang="en-US" altLang="ko-KR" dirty="0"/>
              <a:t>.</a:t>
            </a:r>
          </a:p>
          <a:p>
            <a:r>
              <a:rPr lang="ko-KR" altLang="en-US" dirty="0"/>
              <a:t>요인분석에서 요인점수로 </a:t>
            </a:r>
            <a:r>
              <a:rPr lang="ko-KR" altLang="en-US" dirty="0" err="1"/>
              <a:t>요인값을</a:t>
            </a:r>
            <a:r>
              <a:rPr lang="ko-KR" altLang="en-US" dirty="0"/>
              <a:t> 추정할 수 있는데 이를 </a:t>
            </a:r>
            <a:r>
              <a:rPr lang="ko-KR" altLang="en-US" dirty="0" err="1"/>
              <a:t>구조방정식모형</a:t>
            </a:r>
            <a:r>
              <a:rPr lang="en-US" altLang="ko-KR" dirty="0"/>
              <a:t>, </a:t>
            </a:r>
            <a:r>
              <a:rPr lang="ko-KR" altLang="en-US" dirty="0"/>
              <a:t>회귀분석</a:t>
            </a:r>
            <a:r>
              <a:rPr lang="en-US" altLang="ko-KR" dirty="0"/>
              <a:t> </a:t>
            </a:r>
            <a:r>
              <a:rPr lang="ko-KR" altLang="en-US" dirty="0"/>
              <a:t>등을 통해 요인들의 인과관계를 검증할 수 있고</a:t>
            </a:r>
            <a:endParaRPr lang="en-US" altLang="ko-KR" dirty="0"/>
          </a:p>
          <a:p>
            <a:r>
              <a:rPr lang="ko-KR" altLang="en-US" dirty="0"/>
              <a:t>집단 간의 요인 차이 검증을 수행할 </a:t>
            </a:r>
            <a:r>
              <a:rPr lang="ko-KR" altLang="en-US"/>
              <a:t>수 있잇습니다</a:t>
            </a:r>
            <a:r>
              <a:rPr lang="en-US" altLang="ko-KR" dirty="0"/>
              <a:t>.</a:t>
            </a:r>
            <a:endParaRPr lang="en-US" dirty="0"/>
          </a:p>
        </p:txBody>
      </p:sp>
      <p:sp>
        <p:nvSpPr>
          <p:cNvPr id="4" name="슬라이드 번호 개체 틀 3"/>
          <p:cNvSpPr>
            <a:spLocks noGrp="1"/>
          </p:cNvSpPr>
          <p:nvPr>
            <p:ph type="sldNum" sz="quarter" idx="5"/>
          </p:nvPr>
        </p:nvSpPr>
        <p:spPr/>
        <p:txBody>
          <a:bodyPr/>
          <a:lstStyle/>
          <a:p>
            <a:fld id="{46694F27-0930-47F9-AFDC-797BDB31E26C}" type="slidenum">
              <a:rPr lang="en-US" smtClean="0"/>
              <a:t>4</a:t>
            </a:fld>
            <a:endParaRPr lang="en-US"/>
          </a:p>
        </p:txBody>
      </p:sp>
    </p:spTree>
    <p:extLst>
      <p:ext uri="{BB962C8B-B14F-4D97-AF65-F5344CB8AC3E}">
        <p14:creationId xmlns:p14="http://schemas.microsoft.com/office/powerpoint/2010/main" val="864779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앞으로 요인과 변수라는 단어가 자주 나올텐데 그 차이를 구분할 줄 알아야합니다</a:t>
            </a:r>
            <a:endParaRPr lang="en-US" altLang="ko-KR" dirty="0"/>
          </a:p>
          <a:p>
            <a:pPr eaLnBrk="1" hangingPunct="1">
              <a:spcBef>
                <a:spcPct val="0"/>
              </a:spcBef>
            </a:pPr>
            <a:r>
              <a:rPr lang="ko-KR" altLang="en-US" sz="1200" dirty="0">
                <a:solidFill>
                  <a:srgbClr val="4D4D4D"/>
                </a:solidFill>
                <a:latin typeface="맑은 고딕" panose="020B0503020000020004" pitchFamily="50" charset="-127"/>
                <a:ea typeface="+mn-ea"/>
              </a:rPr>
              <a:t>변수는 우리가 관측이 가능한 값이고 </a:t>
            </a:r>
          </a:p>
          <a:p>
            <a:pPr eaLnBrk="1" hangingPunct="1">
              <a:spcBef>
                <a:spcPct val="0"/>
              </a:spcBef>
            </a:pPr>
            <a:r>
              <a:rPr lang="ko-KR" altLang="en-US" sz="1200" dirty="0">
                <a:solidFill>
                  <a:srgbClr val="4D4D4D"/>
                </a:solidFill>
                <a:latin typeface="맑은 고딕" panose="020B0503020000020004" pitchFamily="50" charset="-127"/>
                <a:ea typeface="+mn-ea"/>
              </a:rPr>
              <a:t>요인은 관측이 불가능하지만 해석은 가능한 값입니다</a:t>
            </a:r>
            <a:r>
              <a:rPr lang="en-US" altLang="ko-KR" sz="1200" dirty="0">
                <a:solidFill>
                  <a:srgbClr val="4D4D4D"/>
                </a:solidFill>
                <a:latin typeface="맑은 고딕" panose="020B0503020000020004" pitchFamily="50" charset="-127"/>
                <a:ea typeface="+mn-ea"/>
              </a:rPr>
              <a:t>.</a:t>
            </a:r>
          </a:p>
          <a:p>
            <a:pPr eaLnBrk="1" hangingPunct="1">
              <a:spcBef>
                <a:spcPct val="0"/>
              </a:spcBef>
            </a:pPr>
            <a:r>
              <a:rPr lang="ko-KR" altLang="en-US" sz="1200" dirty="0">
                <a:solidFill>
                  <a:srgbClr val="4D4D4D"/>
                </a:solidFill>
                <a:latin typeface="맑은 고딕" panose="020B0503020000020004" pitchFamily="50" charset="-127"/>
                <a:ea typeface="+mn-ea"/>
              </a:rPr>
              <a:t>그림으로 표시할 때 변수는 사각형으로 표시하고 요인은 원으로 표시할 것입니다</a:t>
            </a:r>
            <a:r>
              <a:rPr lang="en-US" altLang="ko-KR" sz="1200" dirty="0">
                <a:solidFill>
                  <a:srgbClr val="4D4D4D"/>
                </a:solidFill>
                <a:latin typeface="맑은 고딕" panose="020B0503020000020004" pitchFamily="50" charset="-127"/>
                <a:ea typeface="+mn-ea"/>
              </a:rPr>
              <a:t>.</a:t>
            </a:r>
          </a:p>
          <a:p>
            <a:pPr eaLnBrk="1" hangingPunct="1">
              <a:spcBef>
                <a:spcPct val="0"/>
              </a:spcBef>
            </a:pPr>
            <a:r>
              <a:rPr lang="ko-KR" altLang="en-US" sz="1200" dirty="0">
                <a:solidFill>
                  <a:srgbClr val="4D4D4D"/>
                </a:solidFill>
                <a:latin typeface="맑은 고딕" panose="020B0503020000020004" pitchFamily="50" charset="-127"/>
                <a:ea typeface="+mn-ea"/>
              </a:rPr>
              <a:t>개념적 정의를 요인이라하고 조작적정의를 변수라 생각할 수 있습니다</a:t>
            </a:r>
            <a:r>
              <a:rPr lang="en-US" altLang="ko-KR" sz="1200" dirty="0">
                <a:solidFill>
                  <a:srgbClr val="4D4D4D"/>
                </a:solidFill>
                <a:latin typeface="맑은 고딕" panose="020B0503020000020004" pitchFamily="50" charset="-127"/>
                <a:ea typeface="+mn-ea"/>
              </a:rPr>
              <a:t>.</a:t>
            </a:r>
          </a:p>
          <a:p>
            <a:pPr eaLnBrk="1" hangingPunct="1">
              <a:spcBef>
                <a:spcPct val="0"/>
              </a:spcBef>
            </a:pPr>
            <a:r>
              <a:rPr lang="ko-KR" altLang="en-US" sz="1200" dirty="0">
                <a:solidFill>
                  <a:srgbClr val="4D4D4D"/>
                </a:solidFill>
                <a:latin typeface="맑은 고딕" panose="020B0503020000020004" pitchFamily="50" charset="-127"/>
                <a:ea typeface="+mn-ea"/>
              </a:rPr>
              <a:t>입사시험때 업무능력을 알아보기 위해 대학성적과 토익점수를 보는 것과 같은 이치입니다</a:t>
            </a:r>
            <a:r>
              <a:rPr lang="en-US" altLang="ko-KR" sz="1200" dirty="0">
                <a:solidFill>
                  <a:srgbClr val="4D4D4D"/>
                </a:solidFill>
                <a:latin typeface="맑은 고딕" panose="020B0503020000020004" pitchFamily="50" charset="-127"/>
                <a:ea typeface="+mn-ea"/>
              </a:rPr>
              <a:t>.</a:t>
            </a:r>
          </a:p>
          <a:p>
            <a:pPr eaLnBrk="1" hangingPunct="1">
              <a:spcBef>
                <a:spcPct val="0"/>
              </a:spcBef>
            </a:pPr>
            <a:r>
              <a:rPr lang="ko-KR" altLang="en-US" sz="1200" dirty="0">
                <a:solidFill>
                  <a:srgbClr val="4D4D4D"/>
                </a:solidFill>
                <a:latin typeface="맑은 고딕" panose="020B0503020000020004" pitchFamily="50" charset="-127"/>
                <a:ea typeface="+mn-ea"/>
              </a:rPr>
              <a:t>측정할 수 없는 요인값은 측정할 수 있는 변수를 이용해서 측정합니다</a:t>
            </a:r>
            <a:r>
              <a:rPr lang="en-US" altLang="ko-KR" sz="1200" dirty="0">
                <a:solidFill>
                  <a:srgbClr val="4D4D4D"/>
                </a:solidFill>
                <a:latin typeface="맑은 고딕" panose="020B0503020000020004" pitchFamily="50" charset="-127"/>
                <a:ea typeface="+mn-ea"/>
              </a:rPr>
              <a:t>.</a:t>
            </a:r>
          </a:p>
          <a:p>
            <a:pPr eaLnBrk="1" hangingPunct="1">
              <a:spcBef>
                <a:spcPct val="0"/>
              </a:spcBef>
            </a:pPr>
            <a:r>
              <a:rPr lang="ko-KR" altLang="en-US" sz="1200" dirty="0">
                <a:solidFill>
                  <a:srgbClr val="4D4D4D"/>
                </a:solidFill>
                <a:latin typeface="맑은 고딕" panose="020B0503020000020004" pitchFamily="50" charset="-127"/>
                <a:ea typeface="+mn-ea"/>
              </a:rPr>
              <a:t>사람이 행복한 정도는 어떻게 알 수 있을 까요</a:t>
            </a:r>
            <a:r>
              <a:rPr lang="en-US" altLang="ko-KR" sz="1200" dirty="0">
                <a:solidFill>
                  <a:srgbClr val="4D4D4D"/>
                </a:solidFill>
                <a:latin typeface="맑은 고딕" panose="020B0503020000020004" pitchFamily="50" charset="-127"/>
                <a:ea typeface="+mn-ea"/>
              </a:rPr>
              <a:t>? </a:t>
            </a:r>
            <a:r>
              <a:rPr lang="ko-KR" altLang="en-US" sz="1200" dirty="0">
                <a:solidFill>
                  <a:srgbClr val="4D4D4D"/>
                </a:solidFill>
                <a:latin typeface="맑은 고딕" panose="020B0503020000020004" pitchFamily="50" charset="-127"/>
                <a:ea typeface="+mn-ea"/>
              </a:rPr>
              <a:t>인간관계만족도</a:t>
            </a:r>
            <a:r>
              <a:rPr lang="en-US" altLang="ko-KR" sz="1200" dirty="0">
                <a:solidFill>
                  <a:srgbClr val="4D4D4D"/>
                </a:solidFill>
                <a:latin typeface="맑은 고딕" panose="020B0503020000020004" pitchFamily="50" charset="-127"/>
                <a:ea typeface="+mn-ea"/>
              </a:rPr>
              <a:t>, </a:t>
            </a:r>
            <a:r>
              <a:rPr lang="ko-KR" altLang="en-US" sz="1200" dirty="0">
                <a:solidFill>
                  <a:srgbClr val="4D4D4D"/>
                </a:solidFill>
                <a:latin typeface="맑은 고딕" panose="020B0503020000020004" pitchFamily="50" charset="-127"/>
                <a:ea typeface="+mn-ea"/>
              </a:rPr>
              <a:t>긍정적인 태도</a:t>
            </a:r>
            <a:r>
              <a:rPr lang="en-US" altLang="ko-KR" sz="1200" dirty="0">
                <a:solidFill>
                  <a:srgbClr val="4D4D4D"/>
                </a:solidFill>
                <a:latin typeface="맑은 고딕" panose="020B0503020000020004" pitchFamily="50" charset="-127"/>
                <a:ea typeface="+mn-ea"/>
              </a:rPr>
              <a:t>, </a:t>
            </a:r>
            <a:r>
              <a:rPr lang="ko-KR" altLang="en-US" sz="1200" dirty="0">
                <a:solidFill>
                  <a:srgbClr val="4D4D4D"/>
                </a:solidFill>
                <a:latin typeface="맑은 고딕" panose="020B0503020000020004" pitchFamily="50" charset="-127"/>
                <a:ea typeface="+mn-ea"/>
              </a:rPr>
              <a:t>성취감에 관련한 변수를 측정하여 </a:t>
            </a:r>
            <a:endParaRPr lang="en-US" altLang="ko-KR" sz="1200" dirty="0">
              <a:solidFill>
                <a:srgbClr val="4D4D4D"/>
              </a:solidFill>
              <a:latin typeface="맑은 고딕" panose="020B0503020000020004" pitchFamily="50" charset="-127"/>
              <a:ea typeface="+mn-ea"/>
            </a:endParaRPr>
          </a:p>
          <a:p>
            <a:pPr eaLnBrk="1" hangingPunct="1">
              <a:spcBef>
                <a:spcPct val="0"/>
              </a:spcBef>
            </a:pPr>
            <a:r>
              <a:rPr lang="ko-KR" altLang="en-US" sz="1200" dirty="0">
                <a:solidFill>
                  <a:srgbClr val="4D4D4D"/>
                </a:solidFill>
                <a:latin typeface="맑은 고딕" panose="020B0503020000020004" pitchFamily="50" charset="-127"/>
                <a:ea typeface="+mn-ea"/>
              </a:rPr>
              <a:t>행복한 정도를 알 수 있습니다</a:t>
            </a:r>
            <a:r>
              <a:rPr lang="en-US" altLang="ko-KR" sz="1200" dirty="0">
                <a:solidFill>
                  <a:srgbClr val="4D4D4D"/>
                </a:solidFill>
                <a:latin typeface="맑은 고딕" panose="020B0503020000020004" pitchFamily="50" charset="-127"/>
                <a:ea typeface="+mn-ea"/>
              </a:rPr>
              <a:t>.</a:t>
            </a:r>
          </a:p>
          <a:p>
            <a:pPr eaLnBrk="1" hangingPunct="1">
              <a:spcBef>
                <a:spcPct val="0"/>
              </a:spcBef>
            </a:pPr>
            <a:r>
              <a:rPr lang="ko-KR" altLang="en-US" sz="1200" dirty="0">
                <a:solidFill>
                  <a:srgbClr val="4D4D4D"/>
                </a:solidFill>
                <a:latin typeface="맑은 고딕" panose="020B0503020000020004" pitchFamily="50" charset="-127"/>
                <a:ea typeface="+mn-ea"/>
              </a:rPr>
              <a:t>어떤 제품에 대한 만족도는 가격만족도</a:t>
            </a:r>
            <a:r>
              <a:rPr lang="en-US" altLang="ko-KR" sz="1200" dirty="0">
                <a:solidFill>
                  <a:srgbClr val="4D4D4D"/>
                </a:solidFill>
                <a:latin typeface="맑은 고딕" panose="020B0503020000020004" pitchFamily="50" charset="-127"/>
                <a:ea typeface="+mn-ea"/>
              </a:rPr>
              <a:t>, </a:t>
            </a:r>
            <a:r>
              <a:rPr lang="ko-KR" altLang="en-US" sz="1200" dirty="0">
                <a:solidFill>
                  <a:srgbClr val="4D4D4D"/>
                </a:solidFill>
                <a:latin typeface="맑은 고딕" panose="020B0503020000020004" pitchFamily="50" charset="-127"/>
                <a:ea typeface="+mn-ea"/>
              </a:rPr>
              <a:t>성능</a:t>
            </a:r>
            <a:r>
              <a:rPr lang="en-US" altLang="ko-KR" sz="1200" dirty="0">
                <a:solidFill>
                  <a:srgbClr val="4D4D4D"/>
                </a:solidFill>
                <a:latin typeface="맑은 고딕" panose="020B0503020000020004" pitchFamily="50" charset="-127"/>
                <a:ea typeface="+mn-ea"/>
              </a:rPr>
              <a:t>, </a:t>
            </a:r>
            <a:r>
              <a:rPr lang="ko-KR" altLang="en-US" sz="1200" dirty="0">
                <a:solidFill>
                  <a:srgbClr val="4D4D4D"/>
                </a:solidFill>
                <a:latin typeface="맑은 고딕" panose="020B0503020000020004" pitchFamily="50" charset="-127"/>
                <a:ea typeface="+mn-ea"/>
              </a:rPr>
              <a:t>디자인</a:t>
            </a:r>
            <a:r>
              <a:rPr lang="en-US" altLang="ko-KR" sz="1200" dirty="0">
                <a:solidFill>
                  <a:srgbClr val="4D4D4D"/>
                </a:solidFill>
                <a:latin typeface="맑은 고딕" panose="020B0503020000020004" pitchFamily="50" charset="-127"/>
                <a:ea typeface="+mn-ea"/>
              </a:rPr>
              <a:t>, </a:t>
            </a:r>
            <a:r>
              <a:rPr lang="ko-KR" altLang="en-US" sz="1200" dirty="0">
                <a:solidFill>
                  <a:srgbClr val="4D4D4D"/>
                </a:solidFill>
                <a:latin typeface="맑은 고딕" panose="020B0503020000020004" pitchFamily="50" charset="-127"/>
                <a:ea typeface="+mn-ea"/>
              </a:rPr>
              <a:t>에이에스</a:t>
            </a:r>
            <a:r>
              <a:rPr lang="en-US" altLang="ko-KR" sz="1200" dirty="0">
                <a:solidFill>
                  <a:srgbClr val="4D4D4D"/>
                </a:solidFill>
                <a:latin typeface="맑은 고딕" panose="020B0503020000020004" pitchFamily="50" charset="-127"/>
                <a:ea typeface="+mn-ea"/>
              </a:rPr>
              <a:t>, </a:t>
            </a:r>
            <a:r>
              <a:rPr lang="ko-KR" altLang="en-US" sz="1200" dirty="0">
                <a:solidFill>
                  <a:srgbClr val="4D4D4D"/>
                </a:solidFill>
                <a:latin typeface="맑은 고딕" panose="020B0503020000020004" pitchFamily="50" charset="-127"/>
                <a:ea typeface="+mn-ea"/>
              </a:rPr>
              <a:t>브랜드 만족정도를 변수로 측정하여 정할 수 있을 겁니다</a:t>
            </a:r>
            <a:r>
              <a:rPr lang="en-US" altLang="ko-KR" sz="1200" dirty="0">
                <a:solidFill>
                  <a:srgbClr val="4D4D4D"/>
                </a:solidFill>
                <a:latin typeface="맑은 고딕" panose="020B0503020000020004" pitchFamily="50" charset="-127"/>
                <a:ea typeface="+mn-ea"/>
              </a:rPr>
              <a:t>.</a:t>
            </a:r>
          </a:p>
          <a:p>
            <a:pPr eaLnBrk="1" hangingPunct="1">
              <a:spcBef>
                <a:spcPct val="0"/>
              </a:spcBef>
            </a:pPr>
            <a:r>
              <a:rPr lang="ko-KR" altLang="en-US" sz="1200" dirty="0">
                <a:solidFill>
                  <a:srgbClr val="4D4D4D"/>
                </a:solidFill>
                <a:latin typeface="맑은 고딕" panose="020B0503020000020004" pitchFamily="50" charset="-127"/>
                <a:ea typeface="+mn-ea"/>
              </a:rPr>
              <a:t>궁극적으로 우리는 좀더 어디에 관심을 가질까요</a:t>
            </a:r>
            <a:r>
              <a:rPr lang="en-US" altLang="ko-KR" sz="1200" dirty="0">
                <a:solidFill>
                  <a:srgbClr val="4D4D4D"/>
                </a:solidFill>
                <a:latin typeface="맑은 고딕" panose="020B0503020000020004" pitchFamily="50" charset="-127"/>
                <a:ea typeface="+mn-ea"/>
              </a:rPr>
              <a:t>? </a:t>
            </a:r>
            <a:r>
              <a:rPr lang="ko-KR" altLang="en-US" sz="1200" dirty="0">
                <a:solidFill>
                  <a:srgbClr val="4D4D4D"/>
                </a:solidFill>
                <a:latin typeface="맑은 고딕" panose="020B0503020000020004" pitchFamily="50" charset="-127"/>
                <a:ea typeface="+mn-ea"/>
              </a:rPr>
              <a:t>우리가 논문제목에서 많이 보는 </a:t>
            </a:r>
            <a:r>
              <a:rPr lang="en-US" altLang="ko-KR" sz="1200" dirty="0">
                <a:solidFill>
                  <a:srgbClr val="4D4D4D"/>
                </a:solidFill>
                <a:latin typeface="맑은 고딕" panose="020B0503020000020004" pitchFamily="50" charset="-127"/>
                <a:ea typeface="+mn-ea"/>
              </a:rPr>
              <a:t>A</a:t>
            </a:r>
            <a:r>
              <a:rPr lang="ko-KR" altLang="en-US" sz="1200" dirty="0">
                <a:solidFill>
                  <a:srgbClr val="4D4D4D"/>
                </a:solidFill>
                <a:latin typeface="맑은 고딕" panose="020B0503020000020004" pitchFamily="50" charset="-127"/>
                <a:ea typeface="+mn-ea"/>
              </a:rPr>
              <a:t>가 </a:t>
            </a:r>
            <a:r>
              <a:rPr lang="en-US" altLang="ko-KR" sz="1200" dirty="0">
                <a:solidFill>
                  <a:srgbClr val="4D4D4D"/>
                </a:solidFill>
                <a:latin typeface="맑은 고딕" panose="020B0503020000020004" pitchFamily="50" charset="-127"/>
                <a:ea typeface="+mn-ea"/>
              </a:rPr>
              <a:t>B</a:t>
            </a:r>
            <a:r>
              <a:rPr lang="ko-KR" altLang="en-US" sz="1200" dirty="0">
                <a:solidFill>
                  <a:srgbClr val="4D4D4D"/>
                </a:solidFill>
                <a:latin typeface="맑은 고딕" panose="020B0503020000020004" pitchFamily="50" charset="-127"/>
                <a:ea typeface="+mn-ea"/>
              </a:rPr>
              <a:t>에</a:t>
            </a:r>
            <a:r>
              <a:rPr lang="en-US" altLang="ko-KR" sz="1200" dirty="0">
                <a:solidFill>
                  <a:srgbClr val="4D4D4D"/>
                </a:solidFill>
                <a:latin typeface="맑은 고딕" panose="020B0503020000020004" pitchFamily="50" charset="-127"/>
                <a:ea typeface="+mn-ea"/>
              </a:rPr>
              <a:t> </a:t>
            </a:r>
            <a:r>
              <a:rPr lang="ko-KR" altLang="en-US" sz="1200" dirty="0">
                <a:solidFill>
                  <a:srgbClr val="4D4D4D"/>
                </a:solidFill>
                <a:latin typeface="맑은 고딕" panose="020B0503020000020004" pitchFamily="50" charset="-127"/>
                <a:ea typeface="+mn-ea"/>
              </a:rPr>
              <a:t>미치는</a:t>
            </a:r>
            <a:r>
              <a:rPr lang="en-US" altLang="ko-KR" sz="1200" dirty="0">
                <a:solidFill>
                  <a:srgbClr val="4D4D4D"/>
                </a:solidFill>
                <a:latin typeface="맑은 고딕" panose="020B0503020000020004" pitchFamily="50" charset="-127"/>
                <a:ea typeface="+mn-ea"/>
              </a:rPr>
              <a:t> </a:t>
            </a:r>
            <a:r>
              <a:rPr lang="ko-KR" altLang="en-US" sz="1200" dirty="0">
                <a:solidFill>
                  <a:srgbClr val="4D4D4D"/>
                </a:solidFill>
                <a:latin typeface="맑은 고딕" panose="020B0503020000020004" pitchFamily="50" charset="-127"/>
                <a:ea typeface="+mn-ea"/>
              </a:rPr>
              <a:t>영향에</a:t>
            </a:r>
            <a:r>
              <a:rPr lang="en-US" altLang="ko-KR" sz="1200" dirty="0">
                <a:solidFill>
                  <a:srgbClr val="4D4D4D"/>
                </a:solidFill>
                <a:latin typeface="맑은 고딕" panose="020B0503020000020004" pitchFamily="50" charset="-127"/>
                <a:ea typeface="+mn-ea"/>
              </a:rPr>
              <a:t> </a:t>
            </a:r>
            <a:r>
              <a:rPr lang="ko-KR" altLang="en-US" sz="1200" dirty="0">
                <a:solidFill>
                  <a:srgbClr val="4D4D4D"/>
                </a:solidFill>
                <a:latin typeface="맑은 고딕" panose="020B0503020000020004" pitchFamily="50" charset="-127"/>
                <a:ea typeface="+mn-ea"/>
              </a:rPr>
              <a:t>관한 연구 이럴 때 대부분</a:t>
            </a:r>
            <a:r>
              <a:rPr lang="en-US" altLang="ko-KR" sz="1200" dirty="0">
                <a:solidFill>
                  <a:srgbClr val="4D4D4D"/>
                </a:solidFill>
                <a:latin typeface="맑은 고딕" panose="020B0503020000020004" pitchFamily="50" charset="-127"/>
                <a:ea typeface="+mn-ea"/>
              </a:rPr>
              <a:t> A</a:t>
            </a:r>
            <a:r>
              <a:rPr lang="ko-KR" altLang="en-US" sz="1200" dirty="0">
                <a:solidFill>
                  <a:srgbClr val="4D4D4D"/>
                </a:solidFill>
                <a:latin typeface="맑은 고딕" panose="020B0503020000020004" pitchFamily="50" charset="-127"/>
                <a:ea typeface="+mn-ea"/>
              </a:rPr>
              <a:t>와 </a:t>
            </a:r>
            <a:r>
              <a:rPr lang="en-US" altLang="ko-KR" sz="1200" dirty="0">
                <a:solidFill>
                  <a:srgbClr val="4D4D4D"/>
                </a:solidFill>
                <a:latin typeface="맑은 고딕" panose="020B0503020000020004" pitchFamily="50" charset="-127"/>
                <a:ea typeface="+mn-ea"/>
              </a:rPr>
              <a:t>B</a:t>
            </a:r>
            <a:r>
              <a:rPr lang="ko-KR" altLang="en-US" sz="1200" dirty="0">
                <a:solidFill>
                  <a:srgbClr val="4D4D4D"/>
                </a:solidFill>
                <a:latin typeface="맑은 고딕" panose="020B0503020000020004" pitchFamily="50" charset="-127"/>
                <a:ea typeface="+mn-ea"/>
              </a:rPr>
              <a:t>는 요인입니다</a:t>
            </a:r>
            <a:r>
              <a:rPr lang="en-US" altLang="ko-KR" sz="1200" dirty="0">
                <a:solidFill>
                  <a:srgbClr val="4D4D4D"/>
                </a:solidFill>
                <a:latin typeface="맑은 고딕" panose="020B0503020000020004" pitchFamily="50" charset="-127"/>
                <a:ea typeface="+mn-ea"/>
              </a:rPr>
              <a:t>.</a:t>
            </a:r>
            <a:endParaRPr lang="ko-KR" altLang="en-US" sz="1200" dirty="0">
              <a:solidFill>
                <a:srgbClr val="4D4D4D"/>
              </a:solidFill>
              <a:latin typeface="맑은 고딕" panose="020B0503020000020004" pitchFamily="50" charset="-127"/>
              <a:ea typeface="+mn-ea"/>
            </a:endParaRPr>
          </a:p>
          <a:p>
            <a:r>
              <a:rPr lang="en-US" altLang="ko-KR" dirty="0"/>
              <a:t>.</a:t>
            </a:r>
            <a:endParaRPr lang="en-US" dirty="0"/>
          </a:p>
        </p:txBody>
      </p:sp>
      <p:sp>
        <p:nvSpPr>
          <p:cNvPr id="4" name="슬라이드 번호 개체 틀 3"/>
          <p:cNvSpPr>
            <a:spLocks noGrp="1"/>
          </p:cNvSpPr>
          <p:nvPr>
            <p:ph type="sldNum" sz="quarter" idx="5"/>
          </p:nvPr>
        </p:nvSpPr>
        <p:spPr/>
        <p:txBody>
          <a:bodyPr/>
          <a:lstStyle/>
          <a:p>
            <a:fld id="{46694F27-0930-47F9-AFDC-797BDB31E26C}" type="slidenum">
              <a:rPr lang="en-US" smtClean="0"/>
              <a:t>5</a:t>
            </a:fld>
            <a:endParaRPr lang="en-US" dirty="0"/>
          </a:p>
        </p:txBody>
      </p:sp>
    </p:spTree>
    <p:extLst>
      <p:ext uri="{BB962C8B-B14F-4D97-AF65-F5344CB8AC3E}">
        <p14:creationId xmlns:p14="http://schemas.microsoft.com/office/powerpoint/2010/main" val="731959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변수와 공통요인의 관계를 앞으로 우리가 자주 보게될 그림 형태로 표시하면</a:t>
            </a:r>
            <a:r>
              <a:rPr lang="en-US" altLang="ko-KR" dirty="0"/>
              <a:t> </a:t>
            </a:r>
            <a:r>
              <a:rPr lang="ko-KR" altLang="en-US" dirty="0"/>
              <a:t>다음과 같습니다</a:t>
            </a:r>
            <a:r>
              <a:rPr lang="en-US" altLang="ko-KR" dirty="0"/>
              <a:t>.</a:t>
            </a:r>
          </a:p>
          <a:p>
            <a:r>
              <a:rPr lang="ko-KR" altLang="en-US" dirty="0"/>
              <a:t>변수들이 공통요인에 의해 설명됩니다</a:t>
            </a:r>
            <a:r>
              <a:rPr lang="en-US" altLang="ko-KR" dirty="0"/>
              <a:t>.</a:t>
            </a:r>
          </a:p>
          <a:p>
            <a:r>
              <a:rPr lang="ko-KR" altLang="en-US" dirty="0"/>
              <a:t>그런데 여기서 수학적인 절차를 거쳐 </a:t>
            </a:r>
            <a:endParaRPr lang="en-US" altLang="ko-KR" dirty="0"/>
          </a:p>
          <a:p>
            <a:r>
              <a:rPr lang="ko-KR" altLang="en-US" dirty="0"/>
              <a:t>요인과 변수의 관계가 한쪽으로 집중되도록 변형시키면</a:t>
            </a:r>
            <a:endParaRPr lang="en-US" altLang="ko-KR" dirty="0"/>
          </a:p>
          <a:p>
            <a:r>
              <a:rPr lang="ko-KR" altLang="en-US" dirty="0"/>
              <a:t>우리가 요인에 대한 해석이 용이해집니다</a:t>
            </a:r>
            <a:r>
              <a:rPr lang="en-US" altLang="ko-KR" dirty="0"/>
              <a:t>.</a:t>
            </a:r>
            <a:endParaRPr lang="en-US" dirty="0"/>
          </a:p>
        </p:txBody>
      </p:sp>
      <p:sp>
        <p:nvSpPr>
          <p:cNvPr id="4" name="슬라이드 번호 개체 틀 3"/>
          <p:cNvSpPr>
            <a:spLocks noGrp="1"/>
          </p:cNvSpPr>
          <p:nvPr>
            <p:ph type="sldNum" sz="quarter" idx="5"/>
          </p:nvPr>
        </p:nvSpPr>
        <p:spPr/>
        <p:txBody>
          <a:bodyPr/>
          <a:lstStyle/>
          <a:p>
            <a:fld id="{46694F27-0930-47F9-AFDC-797BDB31E26C}" type="slidenum">
              <a:rPr lang="en-US" smtClean="0"/>
              <a:t>9</a:t>
            </a:fld>
            <a:endParaRPr lang="en-US" dirty="0"/>
          </a:p>
        </p:txBody>
      </p:sp>
    </p:spTree>
    <p:extLst>
      <p:ext uri="{BB962C8B-B14F-4D97-AF65-F5344CB8AC3E}">
        <p14:creationId xmlns:p14="http://schemas.microsoft.com/office/powerpoint/2010/main" val="1121378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출력결과를 보시겠습니다</a:t>
            </a:r>
            <a:r>
              <a:rPr lang="en-US" altLang="ko-KR" dirty="0"/>
              <a:t>.</a:t>
            </a:r>
          </a:p>
          <a:p>
            <a:r>
              <a:rPr lang="ko-KR" altLang="en-US" dirty="0"/>
              <a:t>요인은 </a:t>
            </a:r>
            <a:r>
              <a:rPr lang="en-US" altLang="ko-KR" dirty="0"/>
              <a:t>2</a:t>
            </a:r>
            <a:r>
              <a:rPr lang="ko-KR" altLang="en-US" dirty="0"/>
              <a:t>개 선택되었고 각 변수별로 요인적재값이 표시되었습니다</a:t>
            </a:r>
            <a:r>
              <a:rPr lang="en-US" altLang="ko-KR" dirty="0"/>
              <a:t>.</a:t>
            </a:r>
          </a:p>
          <a:p>
            <a:r>
              <a:rPr lang="ko-KR" altLang="en-US" dirty="0"/>
              <a:t>예를 들어 </a:t>
            </a:r>
            <a:r>
              <a:rPr lang="en-US" altLang="ko-KR" dirty="0"/>
              <a:t>X1=0.23F1+0.76F2</a:t>
            </a:r>
            <a:r>
              <a:rPr lang="ko-KR" altLang="en-US" dirty="0"/>
              <a:t>라는 의미이고요</a:t>
            </a:r>
            <a:r>
              <a:rPr lang="en-US" altLang="ko-KR" dirty="0"/>
              <a:t>. </a:t>
            </a:r>
            <a:r>
              <a:rPr lang="ko-KR" altLang="en-US" dirty="0"/>
              <a:t>즉</a:t>
            </a:r>
            <a:r>
              <a:rPr lang="en-US" altLang="ko-KR" dirty="0"/>
              <a:t>, </a:t>
            </a:r>
            <a:r>
              <a:rPr lang="ko-KR" altLang="en-US" dirty="0"/>
              <a:t>국어점수는 </a:t>
            </a:r>
            <a:r>
              <a:rPr lang="en-US" altLang="ko-KR" dirty="0"/>
              <a:t>F2</a:t>
            </a:r>
            <a:r>
              <a:rPr lang="ko-KR" altLang="en-US" dirty="0"/>
              <a:t>에 더 영향을 받는 것이죠</a:t>
            </a:r>
            <a:r>
              <a:rPr lang="en-US" altLang="ko-KR" dirty="0"/>
              <a:t>.</a:t>
            </a:r>
          </a:p>
          <a:p>
            <a:r>
              <a:rPr lang="ko-KR" altLang="en-US" dirty="0"/>
              <a:t>그리고 커뮤날리티는 두 요인에 의해서 설명되는 분산의 크기</a:t>
            </a:r>
            <a:r>
              <a:rPr lang="en-US" altLang="ko-KR" dirty="0"/>
              <a:t>, </a:t>
            </a:r>
            <a:r>
              <a:rPr lang="ko-KR" altLang="en-US" dirty="0"/>
              <a:t>즉 정보의 양인데요</a:t>
            </a:r>
            <a:r>
              <a:rPr lang="en-US" altLang="ko-KR" dirty="0"/>
              <a:t>.</a:t>
            </a:r>
          </a:p>
          <a:p>
            <a:r>
              <a:rPr lang="en-US" dirty="0"/>
              <a:t>X1</a:t>
            </a:r>
            <a:r>
              <a:rPr lang="ko-KR" altLang="en-US" dirty="0"/>
              <a:t>은 두 요인에 의해 </a:t>
            </a:r>
            <a:r>
              <a:rPr lang="en-US" altLang="ko-KR" dirty="0"/>
              <a:t>63%</a:t>
            </a:r>
            <a:r>
              <a:rPr lang="ko-KR" altLang="en-US" dirty="0"/>
              <a:t>의 분산이 설명된다는 것이죠</a:t>
            </a:r>
            <a:r>
              <a:rPr lang="en-US" altLang="ko-KR" dirty="0"/>
              <a:t>.</a:t>
            </a:r>
          </a:p>
          <a:p>
            <a:r>
              <a:rPr lang="ko-KR" altLang="en-US" dirty="0"/>
              <a:t>이값은 </a:t>
            </a:r>
            <a:r>
              <a:rPr lang="en-US" altLang="ko-KR" dirty="0"/>
              <a:t>0.5</a:t>
            </a:r>
            <a:r>
              <a:rPr lang="ko-KR" altLang="en-US" dirty="0"/>
              <a:t>가 넘어야 적당하다고 할 수 있습니다</a:t>
            </a:r>
            <a:r>
              <a:rPr lang="en-US" altLang="ko-KR" dirty="0"/>
              <a:t>.</a:t>
            </a:r>
          </a:p>
          <a:p>
            <a:r>
              <a:rPr lang="ko-KR" altLang="en-US" dirty="0"/>
              <a:t>그리고 각 요인의 고유값은 </a:t>
            </a:r>
            <a:r>
              <a:rPr lang="en-US" altLang="ko-KR" dirty="0"/>
              <a:t>2.73, 1.13</a:t>
            </a:r>
            <a:r>
              <a:rPr lang="ko-KR" altLang="en-US" dirty="0"/>
              <a:t>으로 전체 분산의 </a:t>
            </a:r>
            <a:r>
              <a:rPr lang="en-US" altLang="ko-KR" dirty="0"/>
              <a:t>64.4%</a:t>
            </a:r>
            <a:r>
              <a:rPr lang="ko-KR" altLang="en-US" dirty="0"/>
              <a:t>를 두 요인에 의해 설명한다는 의미입니다</a:t>
            </a:r>
            <a:r>
              <a:rPr lang="en-US" altLang="ko-KR" dirty="0"/>
              <a:t>.</a:t>
            </a:r>
          </a:p>
          <a:p>
            <a:r>
              <a:rPr lang="ko-KR" altLang="en-US" dirty="0"/>
              <a:t>이것을 그림으로 표현하면 </a:t>
            </a:r>
            <a:r>
              <a:rPr lang="en-US" altLang="ko-KR" dirty="0"/>
              <a:t>X1, X2, X3</a:t>
            </a:r>
            <a:r>
              <a:rPr lang="ko-KR" altLang="en-US" dirty="0"/>
              <a:t>는 </a:t>
            </a:r>
            <a:r>
              <a:rPr lang="en-US" altLang="ko-KR" dirty="0"/>
              <a:t>F2, X4, X5, X6</a:t>
            </a:r>
            <a:r>
              <a:rPr lang="ko-KR" altLang="en-US" dirty="0"/>
              <a:t>은 </a:t>
            </a:r>
            <a:r>
              <a:rPr lang="en-US" altLang="ko-KR" dirty="0"/>
              <a:t>F1</a:t>
            </a:r>
            <a:r>
              <a:rPr lang="ko-KR" altLang="en-US" dirty="0"/>
              <a:t>에 영향을 받는다는 것입니다</a:t>
            </a:r>
            <a:r>
              <a:rPr lang="en-US" altLang="ko-KR" dirty="0"/>
              <a:t>.</a:t>
            </a:r>
          </a:p>
          <a:p>
            <a:r>
              <a:rPr lang="ko-KR" altLang="en-US" dirty="0"/>
              <a:t>이렇게 고유값이 </a:t>
            </a:r>
            <a:r>
              <a:rPr lang="en-US" altLang="ko-KR" dirty="0"/>
              <a:t>1</a:t>
            </a:r>
            <a:r>
              <a:rPr lang="ko-KR" altLang="en-US" dirty="0"/>
              <a:t>인 요인이 </a:t>
            </a:r>
            <a:r>
              <a:rPr lang="en-US" altLang="ko-KR" dirty="0"/>
              <a:t>2</a:t>
            </a:r>
            <a:r>
              <a:rPr lang="ko-KR" altLang="en-US" dirty="0"/>
              <a:t>개 있는데 이들 요인에 이름을 붙여주면 </a:t>
            </a:r>
            <a:r>
              <a:rPr lang="en-US" altLang="ko-KR" dirty="0"/>
              <a:t>F2</a:t>
            </a:r>
            <a:r>
              <a:rPr lang="ko-KR" altLang="en-US" dirty="0"/>
              <a:t>는 문리적요인</a:t>
            </a:r>
            <a:r>
              <a:rPr lang="en-US" altLang="ko-KR" dirty="0"/>
              <a:t>, F1</a:t>
            </a:r>
            <a:r>
              <a:rPr lang="ko-KR" altLang="en-US" dirty="0"/>
              <a:t>은 수리적요인이라</a:t>
            </a:r>
            <a:r>
              <a:rPr lang="en-US" altLang="ko-KR" dirty="0"/>
              <a:t> </a:t>
            </a:r>
            <a:r>
              <a:rPr lang="ko-KR" altLang="en-US" dirty="0"/>
              <a:t>할 수 있겠죠</a:t>
            </a:r>
            <a:r>
              <a:rPr lang="en-US" altLang="ko-KR" dirty="0"/>
              <a:t>. </a:t>
            </a:r>
            <a:endParaRPr lang="en-US" dirty="0"/>
          </a:p>
        </p:txBody>
      </p:sp>
      <p:sp>
        <p:nvSpPr>
          <p:cNvPr id="4" name="슬라이드 번호 개체 틀 3"/>
          <p:cNvSpPr>
            <a:spLocks noGrp="1"/>
          </p:cNvSpPr>
          <p:nvPr>
            <p:ph type="sldNum" sz="quarter" idx="5"/>
          </p:nvPr>
        </p:nvSpPr>
        <p:spPr/>
        <p:txBody>
          <a:bodyPr/>
          <a:lstStyle/>
          <a:p>
            <a:fld id="{46694F27-0930-47F9-AFDC-797BDB31E26C}" type="slidenum">
              <a:rPr lang="en-US" smtClean="0"/>
              <a:t>11</a:t>
            </a:fld>
            <a:endParaRPr lang="en-US" dirty="0"/>
          </a:p>
        </p:txBody>
      </p:sp>
    </p:spTree>
    <p:extLst>
      <p:ext uri="{BB962C8B-B14F-4D97-AF65-F5344CB8AC3E}">
        <p14:creationId xmlns:p14="http://schemas.microsoft.com/office/powerpoint/2010/main" val="732761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우리가 탐색적 요인분석을 행할 때 고려해야 할 점들을 요약해보겠습니다</a:t>
            </a:r>
            <a:r>
              <a:rPr lang="en-US" altLang="ko-KR" dirty="0"/>
              <a:t>.</a:t>
            </a:r>
          </a:p>
          <a:p>
            <a:r>
              <a:rPr lang="ko-KR" altLang="en-US" dirty="0"/>
              <a:t>문항수와 </a:t>
            </a:r>
            <a:r>
              <a:rPr lang="ko-KR" altLang="en-US" dirty="0" err="1"/>
              <a:t>표본수입니다</a:t>
            </a:r>
            <a:r>
              <a:rPr lang="en-US" altLang="ko-KR" dirty="0"/>
              <a:t>.</a:t>
            </a:r>
            <a:r>
              <a:rPr lang="ko-KR" altLang="en-US" dirty="0"/>
              <a:t>한 요인에 최소 </a:t>
            </a:r>
            <a:r>
              <a:rPr lang="en-US" altLang="ko-KR" dirty="0"/>
              <a:t>5</a:t>
            </a:r>
            <a:r>
              <a:rPr lang="ko-KR" altLang="en-US" dirty="0"/>
              <a:t>개의 변수가 포함되도록 설계합니다</a:t>
            </a:r>
            <a:r>
              <a:rPr lang="en-US" altLang="ko-KR" dirty="0"/>
              <a:t>.</a:t>
            </a:r>
          </a:p>
          <a:p>
            <a:r>
              <a:rPr lang="ko-KR" altLang="en-US" dirty="0"/>
              <a:t>원칙적으로 한 개념을 </a:t>
            </a:r>
            <a:r>
              <a:rPr lang="en-US" altLang="ko-KR" dirty="0"/>
              <a:t>2</a:t>
            </a:r>
            <a:r>
              <a:rPr lang="ko-KR" altLang="en-US" dirty="0"/>
              <a:t>개 이상의 변수로 구성하도록 하지만 일반적으로는 </a:t>
            </a:r>
            <a:r>
              <a:rPr lang="en-US" altLang="ko-KR" dirty="0"/>
              <a:t>3-4</a:t>
            </a:r>
            <a:r>
              <a:rPr lang="ko-KR" altLang="en-US" dirty="0"/>
              <a:t>개 변수가 적당하고</a:t>
            </a:r>
            <a:endParaRPr lang="en-US" altLang="ko-KR" dirty="0"/>
          </a:p>
          <a:p>
            <a:r>
              <a:rPr lang="ko-KR" altLang="en-US" dirty="0"/>
              <a:t>커뮤날리티나 신뢰성 등을 고려해 나중에 제거될 수 있는 가능성을 생각하여 한요인에 대해 </a:t>
            </a:r>
            <a:r>
              <a:rPr lang="en-US" altLang="ko-KR" dirty="0"/>
              <a:t>5</a:t>
            </a:r>
            <a:r>
              <a:rPr lang="ko-KR" altLang="en-US" dirty="0"/>
              <a:t>개 정도 변수가 적당합니다</a:t>
            </a:r>
            <a:r>
              <a:rPr lang="en-US" altLang="ko-KR"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ko-KR" altLang="en-US" sz="1200" dirty="0"/>
              <a:t>기본적으로 최소 표본수는 </a:t>
            </a:r>
            <a:r>
              <a:rPr lang="en-US" altLang="ko-KR" sz="1200" dirty="0"/>
              <a:t>50</a:t>
            </a:r>
            <a:r>
              <a:rPr lang="ko-KR" altLang="en-US" sz="1200" dirty="0"/>
              <a:t>개 이상인데 변수수의 </a:t>
            </a:r>
            <a:r>
              <a:rPr lang="en-US" altLang="ko-KR" sz="1200" dirty="0"/>
              <a:t>5</a:t>
            </a:r>
            <a:r>
              <a:rPr lang="ko-KR" altLang="en-US" sz="1200" dirty="0"/>
              <a:t>배 표본수가 필요한 것이 원칙입니다</a:t>
            </a:r>
            <a:r>
              <a:rPr lang="en-US" altLang="ko-KR" sz="1200" dirty="0"/>
              <a:t>. </a:t>
            </a:r>
            <a:r>
              <a:rPr lang="ko-KR" altLang="en-US" sz="1200" dirty="0"/>
              <a:t>그러나 좀더 일관성 있는 결과를 원하신다면 변수수의 </a:t>
            </a:r>
            <a:r>
              <a:rPr lang="en-US" altLang="ko-KR" sz="1200" dirty="0"/>
              <a:t>10</a:t>
            </a:r>
            <a:r>
              <a:rPr lang="ko-KR" altLang="en-US" sz="1200" dirty="0"/>
              <a:t>배가 권장된다</a:t>
            </a:r>
            <a:r>
              <a:rPr lang="en-US" altLang="ko-KR"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ko-KR" altLang="en-US" sz="1200" dirty="0"/>
              <a:t>예를 들어 변수수가 </a:t>
            </a:r>
            <a:r>
              <a:rPr lang="en-US" altLang="ko-KR" sz="1200" dirty="0"/>
              <a:t>30</a:t>
            </a:r>
            <a:r>
              <a:rPr lang="ko-KR" altLang="en-US" sz="1200" dirty="0"/>
              <a:t>개이면 </a:t>
            </a:r>
            <a:r>
              <a:rPr lang="en-US" altLang="ko-KR" sz="1200" dirty="0"/>
              <a:t>300</a:t>
            </a:r>
            <a:r>
              <a:rPr lang="ko-KR" altLang="en-US" sz="1200" dirty="0"/>
              <a:t>명정도의 표본이 필요합니다</a:t>
            </a:r>
            <a:r>
              <a:rPr lang="en-US" altLang="ko-KR"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ko-KR" altLang="en-US" sz="1200" dirty="0"/>
              <a:t>데이터를 얻고나면 이 데이터가 요인분석의 가정을 만족하는지를 검정해야 합니다</a:t>
            </a:r>
            <a:r>
              <a:rPr lang="en-US" altLang="ko-KR"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ko-KR" altLang="en-US" sz="1200" dirty="0"/>
              <a:t>요인이 존재하는지를 검정하는 거죠</a:t>
            </a:r>
            <a:r>
              <a:rPr lang="en-US" altLang="ko-KR"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ko-KR" altLang="en-US" sz="1200" dirty="0"/>
              <a:t>바트렛의 구형성 검정은 상관계수 행렬이 단위행렬인가를 검정하는 것인데 </a:t>
            </a:r>
            <a:endParaRPr lang="en-US" altLang="ko-K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ko-KR" altLang="en-US" sz="1200" dirty="0"/>
              <a:t>귀무가설이 이런 형태이죠</a:t>
            </a:r>
            <a:r>
              <a:rPr lang="en-US" altLang="ko-KR" sz="1200" dirty="0"/>
              <a:t>, </a:t>
            </a:r>
            <a:r>
              <a:rPr lang="ko-KR" altLang="en-US" sz="1200" dirty="0"/>
              <a:t>즉</a:t>
            </a:r>
            <a:r>
              <a:rPr lang="en-US" altLang="ko-KR" sz="1200" dirty="0"/>
              <a:t> </a:t>
            </a:r>
            <a:r>
              <a:rPr lang="ko-KR" altLang="en-US" sz="1200" dirty="0"/>
              <a:t>변수들끼리 완전 독립인가를 보는 건데 그러면 변수들간에 상관관계가 없어</a:t>
            </a:r>
            <a:endParaRPr lang="en-US" altLang="ko-K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ko-KR" altLang="en-US" sz="1200" dirty="0"/>
              <a:t>요인으로 변수가 묶여지지 않겠죠</a:t>
            </a:r>
            <a:r>
              <a:rPr lang="en-US" altLang="ko-KR" sz="1200" dirty="0"/>
              <a:t>. P-</a:t>
            </a:r>
            <a:r>
              <a:rPr lang="ko-KR" altLang="en-US" sz="1200" dirty="0"/>
              <a:t>값이</a:t>
            </a:r>
            <a:r>
              <a:rPr lang="en-US" altLang="ko-KR" sz="1200" dirty="0"/>
              <a:t> </a:t>
            </a:r>
            <a:r>
              <a:rPr lang="ko-KR" altLang="en-US" sz="1200" dirty="0"/>
              <a:t>작으면 귀무가설 기각할테고</a:t>
            </a:r>
            <a:endParaRPr lang="en-US" altLang="ko-KR" sz="1200" dirty="0"/>
          </a:p>
          <a:p>
            <a:r>
              <a:rPr lang="en-US" dirty="0"/>
              <a:t> </a:t>
            </a:r>
            <a:r>
              <a:rPr lang="ko-KR" altLang="en-US" dirty="0"/>
              <a:t>변수 간에 상관관계가 존재하니 요인분석이 가능합니다</a:t>
            </a:r>
            <a:r>
              <a:rPr lang="en-US" altLang="ko-KR" dirty="0"/>
              <a:t>. </a:t>
            </a:r>
          </a:p>
          <a:p>
            <a:r>
              <a:rPr lang="en-US" dirty="0"/>
              <a:t>KMO</a:t>
            </a:r>
            <a:r>
              <a:rPr lang="ko-KR" altLang="en-US" dirty="0"/>
              <a:t>는 </a:t>
            </a:r>
            <a:r>
              <a:rPr lang="ko-KR" altLang="en-US" sz="1200" dirty="0"/>
              <a:t>전체분산</a:t>
            </a:r>
            <a:r>
              <a:rPr lang="en-US" altLang="ko-KR" sz="1200" dirty="0"/>
              <a:t>(</a:t>
            </a:r>
            <a:r>
              <a:rPr lang="ko-KR" altLang="en-US" sz="1200" dirty="0"/>
              <a:t>정보</a:t>
            </a:r>
            <a:r>
              <a:rPr lang="en-US" altLang="ko-KR" sz="1200" dirty="0"/>
              <a:t>)</a:t>
            </a:r>
            <a:r>
              <a:rPr lang="ko-KR" altLang="en-US" sz="1200" dirty="0"/>
              <a:t> 중에 요인이 갖는 분산의 비율로 </a:t>
            </a:r>
            <a:r>
              <a:rPr lang="en-US" altLang="ko-KR" sz="1200" dirty="0"/>
              <a:t>0.5</a:t>
            </a:r>
            <a:r>
              <a:rPr lang="ko-KR" altLang="en-US" sz="1200" dirty="0"/>
              <a:t>이상이 되면 적당하다고 봅니다</a:t>
            </a:r>
            <a:r>
              <a:rPr lang="en-US" altLang="ko-KR" sz="1200" dirty="0"/>
              <a:t>.</a:t>
            </a:r>
          </a:p>
          <a:p>
            <a:r>
              <a:rPr lang="ko-KR" altLang="en-US" sz="1200" dirty="0"/>
              <a:t>이러한 검증은 정상적으로 데이터를 얻었다면 거의 대부분 통과될 것입니다</a:t>
            </a:r>
            <a:r>
              <a:rPr lang="en-US" altLang="ko-KR" sz="1200" dirty="0"/>
              <a:t>.</a:t>
            </a:r>
            <a:endParaRPr lang="en-US" dirty="0"/>
          </a:p>
        </p:txBody>
      </p:sp>
      <p:sp>
        <p:nvSpPr>
          <p:cNvPr id="4" name="슬라이드 번호 개체 틀 3"/>
          <p:cNvSpPr>
            <a:spLocks noGrp="1"/>
          </p:cNvSpPr>
          <p:nvPr>
            <p:ph type="sldNum" sz="quarter" idx="5"/>
          </p:nvPr>
        </p:nvSpPr>
        <p:spPr/>
        <p:txBody>
          <a:bodyPr/>
          <a:lstStyle/>
          <a:p>
            <a:fld id="{46694F27-0930-47F9-AFDC-797BDB31E26C}" type="slidenum">
              <a:rPr lang="en-US" smtClean="0"/>
              <a:t>21</a:t>
            </a:fld>
            <a:endParaRPr lang="en-US" dirty="0"/>
          </a:p>
        </p:txBody>
      </p:sp>
    </p:spTree>
    <p:extLst>
      <p:ext uri="{BB962C8B-B14F-4D97-AF65-F5344CB8AC3E}">
        <p14:creationId xmlns:p14="http://schemas.microsoft.com/office/powerpoint/2010/main" val="2245010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앞에서 인자의 수 결정하는 방법은 고유값 </a:t>
            </a:r>
            <a:r>
              <a:rPr lang="en-US" altLang="ko-KR" dirty="0"/>
              <a:t>1</a:t>
            </a:r>
            <a:r>
              <a:rPr lang="ko-KR" altLang="en-US" dirty="0"/>
              <a:t>이 기준이었습니다</a:t>
            </a:r>
            <a:r>
              <a:rPr lang="en-US" altLang="ko-KR" dirty="0"/>
              <a:t>.</a:t>
            </a:r>
          </a:p>
          <a:p>
            <a:r>
              <a:rPr lang="ko-KR" altLang="en-US" dirty="0"/>
              <a:t>그런데 이렇게 구한 요인수가</a:t>
            </a:r>
            <a:r>
              <a:rPr lang="en-US" altLang="ko-KR" dirty="0"/>
              <a:t> </a:t>
            </a:r>
            <a:r>
              <a:rPr lang="ko-KR" altLang="en-US" dirty="0"/>
              <a:t>원하는 요인수가 아닐때도 있겟죠</a:t>
            </a:r>
            <a:r>
              <a:rPr lang="en-US" altLang="ko-KR" dirty="0"/>
              <a:t>.</a:t>
            </a:r>
          </a:p>
          <a:p>
            <a:r>
              <a:rPr lang="ko-KR" altLang="en-US" dirty="0"/>
              <a:t>사전 연구에 의해 결정한 요인수와 다를 수도 잇고요</a:t>
            </a:r>
            <a:r>
              <a:rPr lang="en-US" altLang="ko-KR" dirty="0"/>
              <a:t>. </a:t>
            </a:r>
            <a:r>
              <a:rPr lang="ko-KR" altLang="en-US" dirty="0"/>
              <a:t>누적 분산양이 </a:t>
            </a:r>
            <a:r>
              <a:rPr lang="en-US" altLang="ko-KR" dirty="0"/>
              <a:t>60%</a:t>
            </a:r>
            <a:r>
              <a:rPr lang="ko-KR" altLang="en-US" dirty="0"/>
              <a:t>에 미치지 않을 수도 잇죠</a:t>
            </a:r>
            <a:r>
              <a:rPr lang="en-US" altLang="ko-KR" dirty="0"/>
              <a:t>.</a:t>
            </a:r>
          </a:p>
          <a:p>
            <a:r>
              <a:rPr lang="ko-KR" altLang="en-US" dirty="0"/>
              <a:t>그때 이론적으로 도움을 줄 수 있는 방법이 스크리 도표입니다</a:t>
            </a:r>
            <a:r>
              <a:rPr lang="en-US" altLang="ko-KR" dirty="0"/>
              <a:t>.</a:t>
            </a:r>
          </a:p>
          <a:p>
            <a:r>
              <a:rPr lang="en-US" altLang="ko-KR" dirty="0"/>
              <a:t>(</a:t>
            </a:r>
            <a:r>
              <a:rPr lang="ko-KR" altLang="en-US" dirty="0"/>
              <a:t>참고</a:t>
            </a:r>
            <a:r>
              <a:rPr lang="en-US" altLang="ko-KR" dirty="0"/>
              <a:t>1</a:t>
            </a:r>
            <a:r>
              <a:rPr lang="ko-KR" altLang="en-US" dirty="0"/>
              <a:t>로 이동</a:t>
            </a:r>
            <a:r>
              <a:rPr lang="en-US" altLang="ko-KR" dirty="0"/>
              <a:t>)</a:t>
            </a:r>
          </a:p>
          <a:p>
            <a:r>
              <a:rPr lang="en-US" dirty="0"/>
              <a:t>4</a:t>
            </a:r>
            <a:r>
              <a:rPr lang="ko-KR" altLang="en-US" dirty="0"/>
              <a:t>번째 체크할 사항으로 요인회전방법의 결정입니다</a:t>
            </a:r>
            <a:r>
              <a:rPr lang="en-US" altLang="ko-KR" dirty="0"/>
              <a:t>.</a:t>
            </a:r>
          </a:p>
          <a:p>
            <a:r>
              <a:rPr lang="ko-KR" altLang="en-US" sz="1800" dirty="0"/>
              <a:t>직교회전법은</a:t>
            </a:r>
            <a:r>
              <a:rPr lang="en-US" altLang="ko-KR" sz="1800" dirty="0"/>
              <a:t> </a:t>
            </a:r>
            <a:r>
              <a:rPr lang="ko-KR" altLang="en-US" sz="1800" dirty="0"/>
              <a:t>가장 널리 사용되는 방법인데</a:t>
            </a:r>
            <a:r>
              <a:rPr lang="en-US" altLang="ko-KR" sz="1800" dirty="0"/>
              <a:t> </a:t>
            </a:r>
            <a:r>
              <a:rPr lang="ko-KR" altLang="en-US" sz="1800" dirty="0"/>
              <a:t>변수수를 줄이거나 차후에 결과를 다른 분석에 사용하고자 할 때</a:t>
            </a:r>
            <a:endParaRPr lang="en-US" altLang="ko-KR" sz="1800" dirty="0"/>
          </a:p>
          <a:p>
            <a:r>
              <a:rPr lang="ko-KR" altLang="en-US" sz="1800" dirty="0"/>
              <a:t>사각회전법은</a:t>
            </a:r>
            <a:r>
              <a:rPr lang="en-US" altLang="ko-KR" sz="1800" dirty="0"/>
              <a:t> </a:t>
            </a:r>
            <a:r>
              <a:rPr lang="ko-KR" altLang="en-US" sz="1800" dirty="0"/>
              <a:t>요인축 간의 각도가 직각이 아니다라는 가정으로 변환시키는 겁니다</a:t>
            </a:r>
            <a:r>
              <a:rPr lang="en-US" altLang="ko-KR" sz="1800" dirty="0"/>
              <a:t>.</a:t>
            </a:r>
          </a:p>
          <a:p>
            <a:r>
              <a:rPr lang="ko-KR" altLang="en-US" sz="1800" dirty="0"/>
              <a:t>요인간 종속이 현실적이므로 이론적으로 의미 있고 해석이 가능한 요인을 선택하고자 할 때 사용합니다 </a:t>
            </a:r>
            <a:r>
              <a:rPr lang="en-US" altLang="ko-KR" sz="1800" dirty="0"/>
              <a:t>(</a:t>
            </a:r>
            <a:r>
              <a:rPr lang="ko-KR" altLang="en-US" sz="1800" dirty="0"/>
              <a:t>참고 </a:t>
            </a:r>
            <a:r>
              <a:rPr lang="en-US" altLang="ko-KR" sz="1800" dirty="0"/>
              <a:t>2</a:t>
            </a:r>
            <a:r>
              <a:rPr lang="ko-KR" altLang="en-US" sz="1800" dirty="0"/>
              <a:t>로 이동</a:t>
            </a:r>
            <a:r>
              <a:rPr lang="en-US" altLang="ko-KR" sz="1800" dirty="0"/>
              <a:t>)</a:t>
            </a:r>
          </a:p>
          <a:p>
            <a:r>
              <a:rPr lang="ko-KR" altLang="en-US" sz="1800" dirty="0"/>
              <a:t>적재값을 유도할 때 </a:t>
            </a:r>
            <a:r>
              <a:rPr lang="en-US" altLang="ko-KR" sz="1800" dirty="0"/>
              <a:t>SPSS</a:t>
            </a:r>
            <a:r>
              <a:rPr lang="ko-KR" altLang="en-US" sz="1800" dirty="0"/>
              <a:t>에서는 디폴트가 주성분방법으로 되어있는데 주축요인방법</a:t>
            </a:r>
            <a:r>
              <a:rPr lang="en-US" altLang="ko-KR" sz="1800" dirty="0"/>
              <a:t>(principal axis factoring)</a:t>
            </a:r>
            <a:r>
              <a:rPr lang="ko-KR" altLang="en-US" sz="1800" dirty="0"/>
              <a:t>을 써야된다고 주장하는 학자들이 많습니다</a:t>
            </a:r>
            <a:r>
              <a:rPr lang="en-US" altLang="ko-KR" sz="18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ko-KR" altLang="en-US" sz="1800" dirty="0"/>
              <a:t>주성분은 자료의 </a:t>
            </a:r>
            <a:r>
              <a:rPr lang="en-US" altLang="ko-KR" sz="1800" dirty="0"/>
              <a:t>100% </a:t>
            </a:r>
            <a:r>
              <a:rPr lang="ko-KR" altLang="en-US" sz="1800" dirty="0"/>
              <a:t>분산을 요인이 가져간다는 가정으로 유도한거지만 각 변수의</a:t>
            </a:r>
            <a:r>
              <a:rPr lang="en-US" altLang="ko-KR" sz="1800" dirty="0"/>
              <a:t> </a:t>
            </a:r>
            <a:r>
              <a:rPr lang="ko-KR" altLang="en-US" sz="1800" dirty="0"/>
              <a:t>커뮤날리티가 </a:t>
            </a:r>
            <a:r>
              <a:rPr lang="en-US" altLang="ko-KR" sz="1800" dirty="0"/>
              <a:t>100%</a:t>
            </a:r>
            <a:r>
              <a:rPr lang="ko-KR" altLang="en-US" sz="1800" dirty="0"/>
              <a:t>가 되지못하는 것이 사실이죠</a:t>
            </a:r>
            <a:endParaRPr lang="en-US" altLang="ko-KR"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ko-KR" altLang="en-US" sz="1800" dirty="0"/>
              <a:t>주축방법은 각 변수의 정보양이 </a:t>
            </a:r>
            <a:r>
              <a:rPr lang="en-US" altLang="ko-KR" sz="1800" dirty="0"/>
              <a:t>1</a:t>
            </a:r>
            <a:r>
              <a:rPr lang="ko-KR" altLang="en-US" sz="1800" dirty="0"/>
              <a:t>이 아니라 각 변수의 </a:t>
            </a:r>
            <a:r>
              <a:rPr lang="ko-KR" altLang="en-US" sz="1800" dirty="0" err="1"/>
              <a:t>커뮤날리티라고</a:t>
            </a:r>
            <a:r>
              <a:rPr lang="ko-KR" altLang="en-US" sz="1800" dirty="0"/>
              <a:t> 가정하고 이 </a:t>
            </a:r>
            <a:r>
              <a:rPr lang="ko-KR" altLang="en-US" sz="1800" dirty="0" err="1"/>
              <a:t>커뮤날리티를</a:t>
            </a:r>
            <a:r>
              <a:rPr lang="ko-KR" altLang="en-US" sz="1800" dirty="0"/>
              <a:t> 반복적으로 추정하면서 요인 </a:t>
            </a:r>
            <a:r>
              <a:rPr lang="ko-KR" altLang="en-US" sz="1800" dirty="0" err="1"/>
              <a:t>적재값을</a:t>
            </a:r>
            <a:r>
              <a:rPr lang="ko-KR" altLang="en-US" sz="1800" dirty="0"/>
              <a:t> 추정합니다</a:t>
            </a:r>
            <a:r>
              <a:rPr lang="en-US" altLang="ko-KR" sz="1800" dirty="0"/>
              <a:t>.(</a:t>
            </a:r>
            <a:r>
              <a:rPr lang="ko-KR" altLang="en-US" sz="1800" dirty="0"/>
              <a:t>참고 </a:t>
            </a:r>
            <a:r>
              <a:rPr lang="en-US" altLang="ko-KR" sz="1800" dirty="0"/>
              <a:t>3</a:t>
            </a:r>
            <a:r>
              <a:rPr lang="ko-KR" altLang="en-US" sz="1800" dirty="0"/>
              <a:t>으로 이동</a:t>
            </a:r>
            <a:r>
              <a:rPr lang="en-US" altLang="ko-KR" sz="1800" dirty="0"/>
              <a:t>)</a:t>
            </a:r>
          </a:p>
          <a:p>
            <a:endParaRPr lang="en-US" altLang="ko-KR" sz="1800" dirty="0"/>
          </a:p>
          <a:p>
            <a:endParaRPr lang="en-US" dirty="0"/>
          </a:p>
        </p:txBody>
      </p:sp>
      <p:sp>
        <p:nvSpPr>
          <p:cNvPr id="4" name="슬라이드 번호 개체 틀 3"/>
          <p:cNvSpPr>
            <a:spLocks noGrp="1"/>
          </p:cNvSpPr>
          <p:nvPr>
            <p:ph type="sldNum" sz="quarter" idx="5"/>
          </p:nvPr>
        </p:nvSpPr>
        <p:spPr/>
        <p:txBody>
          <a:bodyPr/>
          <a:lstStyle/>
          <a:p>
            <a:fld id="{46694F27-0930-47F9-AFDC-797BDB31E26C}" type="slidenum">
              <a:rPr lang="en-US" smtClean="0"/>
              <a:t>22</a:t>
            </a:fld>
            <a:endParaRPr lang="en-US" dirty="0"/>
          </a:p>
        </p:txBody>
      </p:sp>
    </p:spTree>
    <p:extLst>
      <p:ext uri="{BB962C8B-B14F-4D97-AF65-F5344CB8AC3E}">
        <p14:creationId xmlns:p14="http://schemas.microsoft.com/office/powerpoint/2010/main" val="1377267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sz="2000" dirty="0" err="1"/>
              <a:t>여섯번째</a:t>
            </a:r>
            <a:r>
              <a:rPr lang="en-US" altLang="ko-KR" sz="2000" dirty="0"/>
              <a:t> </a:t>
            </a:r>
            <a:r>
              <a:rPr lang="ko-KR" altLang="en-US" sz="2000" dirty="0"/>
              <a:t>이슈로 요인 </a:t>
            </a:r>
            <a:r>
              <a:rPr lang="ko-KR" altLang="en-US" sz="2000" dirty="0" err="1"/>
              <a:t>적재값의</a:t>
            </a:r>
            <a:r>
              <a:rPr lang="en-US" altLang="ko-KR" sz="2000" dirty="0"/>
              <a:t> </a:t>
            </a:r>
            <a:r>
              <a:rPr lang="ko-KR" altLang="en-US" sz="2000" dirty="0"/>
              <a:t>해석입니다</a:t>
            </a:r>
            <a:r>
              <a:rPr lang="en-US" altLang="ko-KR" sz="2000" dirty="0"/>
              <a:t>.</a:t>
            </a:r>
          </a:p>
          <a:p>
            <a:r>
              <a:rPr lang="ko-KR" altLang="en-US" sz="2000" dirty="0"/>
              <a:t>요인회전을 통해 </a:t>
            </a:r>
            <a:r>
              <a:rPr lang="ko-KR" altLang="en-US" sz="1800" dirty="0"/>
              <a:t>높은 </a:t>
            </a:r>
            <a:r>
              <a:rPr lang="ko-KR" altLang="en-US" sz="1800" dirty="0" err="1"/>
              <a:t>적재값이</a:t>
            </a:r>
            <a:r>
              <a:rPr lang="ko-KR" altLang="en-US" sz="1800" dirty="0"/>
              <a:t> 한 요인에만 걸려있도록 합니다</a:t>
            </a:r>
            <a:r>
              <a:rPr lang="en-US" altLang="ko-KR" sz="1800" dirty="0"/>
              <a:t>. </a:t>
            </a:r>
            <a:r>
              <a:rPr lang="ko-KR" altLang="en-US" sz="1800" dirty="0"/>
              <a:t>그때 그 </a:t>
            </a:r>
            <a:r>
              <a:rPr lang="ko-KR" altLang="en-US" sz="1800" dirty="0" err="1"/>
              <a:t>적재값은</a:t>
            </a:r>
            <a:r>
              <a:rPr lang="ko-KR" altLang="en-US" sz="1800" dirty="0"/>
              <a:t> </a:t>
            </a:r>
            <a:r>
              <a:rPr lang="en-US" altLang="ko-KR" sz="1800" dirty="0"/>
              <a:t>± 0.5 </a:t>
            </a:r>
            <a:r>
              <a:rPr lang="ko-KR" altLang="en-US" sz="1800" dirty="0"/>
              <a:t>이상이어야 합니다</a:t>
            </a:r>
            <a:r>
              <a:rPr lang="en-US" altLang="ko-KR" sz="1800" dirty="0"/>
              <a:t>.</a:t>
            </a:r>
          </a:p>
          <a:p>
            <a:r>
              <a:rPr lang="ko-KR" altLang="en-US" sz="1800" dirty="0"/>
              <a:t>만약 두 요인에 동시에 높은 </a:t>
            </a:r>
            <a:r>
              <a:rPr lang="ko-KR" altLang="en-US" sz="1800" dirty="0" err="1"/>
              <a:t>적재값을</a:t>
            </a:r>
            <a:r>
              <a:rPr lang="ko-KR" altLang="en-US" sz="1800" dirty="0"/>
              <a:t> 가지면 그 변수는 지우는 것이 좋습니다</a:t>
            </a:r>
            <a:r>
              <a:rPr lang="en-US" altLang="ko-KR" sz="1800" dirty="0"/>
              <a:t>.</a:t>
            </a:r>
          </a:p>
          <a:p>
            <a:r>
              <a:rPr lang="ko-KR" altLang="en-US" sz="1800" dirty="0"/>
              <a:t>그리고 변수의 </a:t>
            </a:r>
            <a:r>
              <a:rPr lang="ko-KR" altLang="en-US" sz="1800" dirty="0" err="1"/>
              <a:t>커뮤날리티가</a:t>
            </a:r>
            <a:r>
              <a:rPr lang="ko-KR" altLang="en-US" sz="1800" dirty="0"/>
              <a:t> </a:t>
            </a:r>
            <a:r>
              <a:rPr lang="en-US" altLang="ko-KR" sz="1800" dirty="0"/>
              <a:t>50% </a:t>
            </a:r>
            <a:r>
              <a:rPr lang="ko-KR" altLang="en-US" sz="1800" dirty="0"/>
              <a:t>이상인 변수만 모형에 남기고</a:t>
            </a:r>
            <a:endParaRPr lang="en-US" altLang="ko-KR" sz="1800" dirty="0"/>
          </a:p>
          <a:p>
            <a:r>
              <a:rPr lang="ko-KR" altLang="en-US" sz="1800" dirty="0"/>
              <a:t>요인에 의한</a:t>
            </a:r>
            <a:r>
              <a:rPr lang="en-US" altLang="ko-KR" sz="1800" dirty="0"/>
              <a:t> </a:t>
            </a:r>
            <a:r>
              <a:rPr lang="ko-KR" altLang="en-US" sz="1800" dirty="0"/>
              <a:t>누적 분산</a:t>
            </a:r>
            <a:r>
              <a:rPr lang="en-US" altLang="ko-KR" sz="1800" dirty="0"/>
              <a:t>(</a:t>
            </a:r>
            <a:r>
              <a:rPr lang="ko-KR" altLang="en-US" sz="1800" dirty="0"/>
              <a:t>설명</a:t>
            </a:r>
            <a:r>
              <a:rPr lang="en-US" altLang="ko-KR" sz="1800" dirty="0"/>
              <a:t>)</a:t>
            </a:r>
            <a:r>
              <a:rPr lang="ko-KR" altLang="en-US" sz="1800" dirty="0"/>
              <a:t>양이 </a:t>
            </a:r>
            <a:r>
              <a:rPr lang="en-US" altLang="ko-KR" sz="1800" dirty="0"/>
              <a:t>60% </a:t>
            </a:r>
            <a:r>
              <a:rPr lang="ko-KR" altLang="en-US" sz="1800" dirty="0"/>
              <a:t>이상 되는 것이 바람직합니다</a:t>
            </a:r>
            <a:r>
              <a:rPr lang="en-US" altLang="ko-KR" sz="1800" dirty="0"/>
              <a:t>.</a:t>
            </a:r>
          </a:p>
          <a:p>
            <a:r>
              <a:rPr lang="ko-KR" altLang="en-US" sz="1800" dirty="0"/>
              <a:t>요인의 </a:t>
            </a:r>
            <a:r>
              <a:rPr lang="ko-KR" altLang="en-US" sz="1800" dirty="0" err="1"/>
              <a:t>추정값을</a:t>
            </a:r>
            <a:r>
              <a:rPr lang="ko-KR" altLang="en-US" sz="1800" dirty="0"/>
              <a:t> 다음 분석에 사용하고자 할 때 요인의 </a:t>
            </a:r>
            <a:r>
              <a:rPr lang="ko-KR" altLang="en-US" sz="1800" dirty="0" err="1"/>
              <a:t>추정값으로</a:t>
            </a:r>
            <a:r>
              <a:rPr lang="ko-KR" altLang="en-US" sz="1800" dirty="0"/>
              <a:t> 해당되는 변수의 합</a:t>
            </a:r>
            <a:r>
              <a:rPr lang="en-US" altLang="ko-KR" sz="1800" dirty="0"/>
              <a:t>(</a:t>
            </a:r>
            <a:r>
              <a:rPr lang="ko-KR" altLang="en-US" sz="1800" dirty="0"/>
              <a:t>또는 평균</a:t>
            </a:r>
            <a:r>
              <a:rPr lang="en-US" altLang="ko-KR" sz="1800" dirty="0"/>
              <a:t>)</a:t>
            </a:r>
            <a:r>
              <a:rPr lang="ko-KR" altLang="en-US" sz="1800" dirty="0"/>
              <a:t>을 사용하는 것이 추천됩니다</a:t>
            </a:r>
            <a:r>
              <a:rPr lang="en-US" altLang="ko-KR" sz="1800" dirty="0"/>
              <a:t>.</a:t>
            </a:r>
          </a:p>
          <a:p>
            <a:r>
              <a:rPr lang="ko-KR" altLang="en-US" sz="1800" dirty="0"/>
              <a:t>그러기 위해서는 우선 요인내 변수들의 </a:t>
            </a:r>
            <a:r>
              <a:rPr lang="ko-KR" altLang="en-US" sz="1800" dirty="0" err="1"/>
              <a:t>내적일관성을</a:t>
            </a:r>
            <a:r>
              <a:rPr lang="ko-KR" altLang="en-US" sz="1800" dirty="0"/>
              <a:t> 체크하기 위해 </a:t>
            </a:r>
            <a:r>
              <a:rPr lang="ko-KR" altLang="en-US" sz="1800" dirty="0" err="1"/>
              <a:t>크론바흐알파가</a:t>
            </a:r>
            <a:r>
              <a:rPr lang="ko-KR" altLang="en-US" sz="1800" dirty="0"/>
              <a:t> </a:t>
            </a:r>
            <a:r>
              <a:rPr lang="en-US" altLang="ko-KR" sz="1800" dirty="0"/>
              <a:t>0.7</a:t>
            </a:r>
            <a:r>
              <a:rPr lang="ko-KR" altLang="en-US" sz="1800" dirty="0"/>
              <a:t>이상인지 </a:t>
            </a:r>
            <a:r>
              <a:rPr lang="ko-KR" altLang="en-US" sz="1800" dirty="0" err="1"/>
              <a:t>확인하셔야되고요</a:t>
            </a:r>
            <a:r>
              <a:rPr lang="en-US" altLang="ko-KR" sz="1800" dirty="0"/>
              <a:t>.</a:t>
            </a:r>
          </a:p>
          <a:p>
            <a:r>
              <a:rPr lang="ko-KR" altLang="en-US" sz="1800" dirty="0"/>
              <a:t>다음 영상에서 설명할 수렴타당도와 판별타당도를 </a:t>
            </a:r>
            <a:r>
              <a:rPr lang="ko-KR" altLang="en-US" sz="1800" dirty="0" err="1"/>
              <a:t>체크하셔야겠죠</a:t>
            </a:r>
            <a:r>
              <a:rPr lang="en-US" altLang="ko-KR" sz="1800" dirty="0"/>
              <a:t>. </a:t>
            </a:r>
          </a:p>
          <a:p>
            <a:r>
              <a:rPr lang="ko-KR" altLang="en-US" sz="1800" dirty="0"/>
              <a:t>이런 경우 요인이 포함된 변수들의 합으로 요인을 대체할 수 있는데 이 방법이 </a:t>
            </a:r>
            <a:endParaRPr lang="en-US" altLang="ko-KR" sz="1800" dirty="0"/>
          </a:p>
          <a:p>
            <a:r>
              <a:rPr lang="ko-KR" altLang="en-US" sz="1800" dirty="0"/>
              <a:t>한 변수만으로 대체하거나 요인점수</a:t>
            </a:r>
            <a:r>
              <a:rPr lang="en-US" altLang="ko-KR" sz="1800" dirty="0"/>
              <a:t>(factor score)</a:t>
            </a:r>
            <a:r>
              <a:rPr lang="ko-KR" altLang="en-US" sz="1800" dirty="0"/>
              <a:t>를 사용하는 것의 절충안으로 확장성이 좋다고</a:t>
            </a:r>
            <a:r>
              <a:rPr lang="en-US" altLang="ko-KR" sz="1800" dirty="0"/>
              <a:t> </a:t>
            </a:r>
            <a:r>
              <a:rPr lang="ko-KR" altLang="en-US" sz="1800" dirty="0"/>
              <a:t>알려져 있습니다</a:t>
            </a:r>
            <a:r>
              <a:rPr lang="en-US" altLang="ko-KR" sz="1800" dirty="0"/>
              <a:t>.</a:t>
            </a:r>
            <a:r>
              <a:rPr lang="ko-KR" altLang="en-US" sz="1800" dirty="0"/>
              <a:t>   </a:t>
            </a:r>
            <a:endParaRPr lang="en-US" altLang="ko-KR" sz="1800" dirty="0"/>
          </a:p>
          <a:p>
            <a:pPr lvl="1"/>
            <a:endParaRPr lang="en-US" altLang="ko-KR" sz="1800" dirty="0"/>
          </a:p>
          <a:p>
            <a:endParaRPr lang="en-US" dirty="0"/>
          </a:p>
        </p:txBody>
      </p:sp>
      <p:sp>
        <p:nvSpPr>
          <p:cNvPr id="4" name="슬라이드 번호 개체 틀 3"/>
          <p:cNvSpPr>
            <a:spLocks noGrp="1"/>
          </p:cNvSpPr>
          <p:nvPr>
            <p:ph type="sldNum" sz="quarter" idx="5"/>
          </p:nvPr>
        </p:nvSpPr>
        <p:spPr/>
        <p:txBody>
          <a:bodyPr/>
          <a:lstStyle/>
          <a:p>
            <a:fld id="{46694F27-0930-47F9-AFDC-797BDB31E26C}" type="slidenum">
              <a:rPr lang="en-US" smtClean="0"/>
              <a:t>23</a:t>
            </a:fld>
            <a:endParaRPr lang="en-US"/>
          </a:p>
        </p:txBody>
      </p:sp>
    </p:spTree>
    <p:extLst>
      <p:ext uri="{BB962C8B-B14F-4D97-AF65-F5344CB8AC3E}">
        <p14:creationId xmlns:p14="http://schemas.microsoft.com/office/powerpoint/2010/main" val="3137171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Font typeface="Arial" panose="020B0604020202020204" pitchFamily="34" charset="0"/>
              <a:buNone/>
            </a:pPr>
            <a:r>
              <a:rPr lang="ko-KR" altLang="en-US" dirty="0">
                <a:latin typeface="맑은 고딕" panose="020B0503020000020004" pitchFamily="50" charset="-127"/>
                <a:ea typeface="+mn-ea"/>
                <a:cs typeface="Times New Roman" panose="02020603050405020304" pitchFamily="18" charset="0"/>
              </a:rPr>
              <a:t>일반적인</a:t>
            </a:r>
            <a:r>
              <a:rPr lang="en-US" dirty="0">
                <a:latin typeface="맑은 고딕" panose="020B0503020000020004" pitchFamily="50" charset="-127"/>
                <a:ea typeface="맑은 고딕" panose="020B0503020000020004" pitchFamily="50" charset="-127"/>
                <a:cs typeface="Times New Roman" panose="02020603050405020304" pitchFamily="18" charset="0"/>
              </a:rPr>
              <a:t> </a:t>
            </a:r>
            <a:r>
              <a:rPr lang="ko-KR" altLang="en-US" dirty="0" err="1">
                <a:latin typeface="맑은 고딕" panose="020B0503020000020004" pitchFamily="50" charset="-127"/>
                <a:ea typeface="+mn-ea"/>
                <a:cs typeface="Times New Roman" panose="02020603050405020304" pitchFamily="18" charset="0"/>
              </a:rPr>
              <a:t>요인수</a:t>
            </a:r>
            <a:r>
              <a:rPr lang="ko-KR" altLang="en-US" dirty="0">
                <a:latin typeface="맑은 고딕" panose="020B0503020000020004" pitchFamily="50" charset="-127"/>
                <a:ea typeface="+mn-ea"/>
                <a:cs typeface="Times New Roman" panose="02020603050405020304" pitchFamily="18" charset="0"/>
              </a:rPr>
              <a:t> 결정방법은</a:t>
            </a:r>
            <a:r>
              <a:rPr lang="en-US" altLang="ko-KR" dirty="0">
                <a:latin typeface="맑은 고딕" panose="020B0503020000020004" pitchFamily="50" charset="-127"/>
                <a:ea typeface="+mn-ea"/>
                <a:cs typeface="Times New Roman" panose="02020603050405020304" pitchFamily="18" charset="0"/>
              </a:rPr>
              <a:t> </a:t>
            </a:r>
            <a:r>
              <a:rPr lang="ko-KR" altLang="en-US" dirty="0">
                <a:latin typeface="맑은 고딕" panose="020B0503020000020004" pitchFamily="50" charset="-127"/>
                <a:ea typeface="+mn-ea"/>
                <a:cs typeface="Times New Roman" panose="02020603050405020304" pitchFamily="18" charset="0"/>
              </a:rPr>
              <a:t>고유값이 </a:t>
            </a:r>
            <a:r>
              <a:rPr lang="en-US" altLang="ko-KR" dirty="0">
                <a:latin typeface="맑은 고딕" panose="020B0503020000020004" pitchFamily="50" charset="-127"/>
                <a:ea typeface="+mn-ea"/>
                <a:cs typeface="Times New Roman" panose="02020603050405020304" pitchFamily="18" charset="0"/>
              </a:rPr>
              <a:t>1</a:t>
            </a:r>
            <a:r>
              <a:rPr lang="ko-KR" altLang="en-US" dirty="0">
                <a:latin typeface="맑은 고딕" panose="020B0503020000020004" pitchFamily="50" charset="-127"/>
                <a:ea typeface="+mn-ea"/>
                <a:cs typeface="Times New Roman" panose="02020603050405020304" pitchFamily="18" charset="0"/>
              </a:rPr>
              <a:t>이상인 경우만 선택하는데 반해</a:t>
            </a:r>
            <a:endParaRPr lang="en-US" altLang="ko-KR" dirty="0">
              <a:latin typeface="맑은 고딕" panose="020B0503020000020004" pitchFamily="50" charset="-127"/>
              <a:ea typeface="+mn-ea"/>
              <a:cs typeface="Times New Roman" panose="02020603050405020304" pitchFamily="18" charset="0"/>
            </a:endParaRPr>
          </a:p>
          <a:p>
            <a:pPr marL="0" indent="0">
              <a:buFont typeface="Arial" panose="020B0604020202020204" pitchFamily="34" charset="0"/>
              <a:buNone/>
            </a:pPr>
            <a:r>
              <a:rPr lang="ko-KR" altLang="en-US" dirty="0">
                <a:latin typeface="맑은 고딕" panose="020B0503020000020004" pitchFamily="50" charset="-127"/>
                <a:ea typeface="+mn-ea"/>
                <a:cs typeface="Times New Roman" panose="02020603050405020304" pitchFamily="18" charset="0"/>
              </a:rPr>
              <a:t>스크리 검정법은 고유값의 감소형태로 고유값 수를 결정합니다</a:t>
            </a:r>
            <a:r>
              <a:rPr lang="en-US" altLang="ko-KR" dirty="0">
                <a:latin typeface="맑은 고딕" panose="020B0503020000020004" pitchFamily="50" charset="-127"/>
                <a:ea typeface="+mn-ea"/>
                <a:cs typeface="Times New Roman" panose="02020603050405020304" pitchFamily="18" charset="0"/>
              </a:rPr>
              <a:t>.</a:t>
            </a:r>
          </a:p>
          <a:p>
            <a:pPr marL="0" indent="0">
              <a:buFont typeface="Arial" panose="020B0604020202020204" pitchFamily="34" charset="0"/>
              <a:buNone/>
            </a:pPr>
            <a:r>
              <a:rPr lang="ko-KR" altLang="en-US" dirty="0">
                <a:latin typeface="맑은 고딕" panose="020B0503020000020004" pitchFamily="50" charset="-127"/>
                <a:ea typeface="+mn-ea"/>
                <a:cs typeface="Times New Roman" panose="02020603050405020304" pitchFamily="18" charset="0"/>
              </a:rPr>
              <a:t>요인수가 증가함에 따라 고유값은 감소하는데 어느 순간부터 감소하는 기울기가 완만해지면 그 전의 요인수까지 선택하는 방법입니다</a:t>
            </a:r>
            <a:r>
              <a:rPr lang="en-US" altLang="ko-KR" dirty="0">
                <a:latin typeface="맑은 고딕" panose="020B0503020000020004" pitchFamily="50" charset="-127"/>
                <a:ea typeface="+mn-ea"/>
                <a:cs typeface="Times New Roman" panose="02020603050405020304" pitchFamily="18" charset="0"/>
              </a:rPr>
              <a:t>.</a:t>
            </a:r>
          </a:p>
          <a:p>
            <a:pPr marL="0" indent="0">
              <a:buFont typeface="Arial" panose="020B0604020202020204" pitchFamily="34" charset="0"/>
              <a:buNone/>
            </a:pPr>
            <a:r>
              <a:rPr lang="ko-KR" altLang="en-US" dirty="0">
                <a:latin typeface="맑은 고딕" panose="020B0503020000020004" pitchFamily="50" charset="-127"/>
                <a:ea typeface="+mn-ea"/>
                <a:cs typeface="Times New Roman" panose="02020603050405020304" pitchFamily="18" charset="0"/>
              </a:rPr>
              <a:t>고유값의 크기가 크게 줄어들지 않는 요인부터는 가치가 없다고 판단하는 것이죠</a:t>
            </a:r>
            <a:endParaRPr lang="en-US" altLang="ko-KR" dirty="0">
              <a:latin typeface="맑은 고딕" panose="020B0503020000020004" pitchFamily="50" charset="-127"/>
              <a:ea typeface="+mn-ea"/>
              <a:cs typeface="Times New Roman" panose="02020603050405020304" pitchFamily="18" charset="0"/>
            </a:endParaRPr>
          </a:p>
          <a:p>
            <a:pPr marL="0" indent="0">
              <a:buFont typeface="Arial" panose="020B0604020202020204" pitchFamily="34" charset="0"/>
              <a:buNone/>
            </a:pPr>
            <a:endParaRPr lang="en-US" altLang="ko-KR" dirty="0">
              <a:latin typeface="맑은 고딕" panose="020B0503020000020004" pitchFamily="50" charset="-127"/>
              <a:ea typeface="+mn-ea"/>
              <a:cs typeface="Times New Roman" panose="02020603050405020304" pitchFamily="18" charset="0"/>
            </a:endParaRPr>
          </a:p>
          <a:p>
            <a:pPr marL="0" indent="0">
              <a:buFont typeface="Arial" panose="020B0604020202020204" pitchFamily="34" charset="0"/>
              <a:buNone/>
            </a:pPr>
            <a:r>
              <a:rPr lang="ko-KR" altLang="en-US" dirty="0">
                <a:latin typeface="맑은 고딕" panose="020B0503020000020004" pitchFamily="50" charset="-127"/>
                <a:ea typeface="+mn-ea"/>
                <a:cs typeface="Times New Roman" panose="02020603050405020304" pitchFamily="18" charset="0"/>
              </a:rPr>
              <a:t>우측의 그림에서 고유값 </a:t>
            </a:r>
            <a:r>
              <a:rPr lang="en-US" altLang="ko-KR" dirty="0">
                <a:latin typeface="맑은 고딕" panose="020B0503020000020004" pitchFamily="50" charset="-127"/>
                <a:ea typeface="+mn-ea"/>
                <a:cs typeface="Times New Roman" panose="02020603050405020304" pitchFamily="18" charset="0"/>
              </a:rPr>
              <a:t>1</a:t>
            </a:r>
            <a:r>
              <a:rPr lang="ko-KR" altLang="en-US" dirty="0">
                <a:latin typeface="맑은 고딕" panose="020B0503020000020004" pitchFamily="50" charset="-127"/>
                <a:ea typeface="+mn-ea"/>
                <a:cs typeface="Times New Roman" panose="02020603050405020304" pitchFamily="18" charset="0"/>
              </a:rPr>
              <a:t>기준으로는 </a:t>
            </a:r>
            <a:r>
              <a:rPr lang="en-US" altLang="ko-KR" dirty="0">
                <a:latin typeface="맑은 고딕" panose="020B0503020000020004" pitchFamily="50" charset="-127"/>
                <a:ea typeface="+mn-ea"/>
                <a:cs typeface="Times New Roman" panose="02020603050405020304" pitchFamily="18" charset="0"/>
              </a:rPr>
              <a:t>2</a:t>
            </a:r>
            <a:r>
              <a:rPr lang="ko-KR" altLang="en-US" dirty="0">
                <a:latin typeface="맑은 고딕" panose="020B0503020000020004" pitchFamily="50" charset="-127"/>
                <a:ea typeface="+mn-ea"/>
                <a:cs typeface="Times New Roman" panose="02020603050405020304" pitchFamily="18" charset="0"/>
              </a:rPr>
              <a:t>개의 요인이 선택되지만</a:t>
            </a:r>
            <a:endParaRPr lang="en-US" altLang="ko-KR" dirty="0">
              <a:latin typeface="맑은 고딕" panose="020B0503020000020004" pitchFamily="50" charset="-127"/>
              <a:ea typeface="+mn-ea"/>
              <a:cs typeface="Times New Roman" panose="02020603050405020304" pitchFamily="18" charset="0"/>
            </a:endParaRPr>
          </a:p>
          <a:p>
            <a:pPr marL="0" indent="0">
              <a:buFont typeface="Arial" panose="020B0604020202020204" pitchFamily="34" charset="0"/>
              <a:buNone/>
            </a:pPr>
            <a:r>
              <a:rPr lang="ko-KR" altLang="en-US" dirty="0">
                <a:latin typeface="맑은 고딕" panose="020B0503020000020004" pitchFamily="50" charset="-127"/>
                <a:ea typeface="+mn-ea"/>
                <a:cs typeface="Times New Roman" panose="02020603050405020304" pitchFamily="18" charset="0"/>
              </a:rPr>
              <a:t>스크리 검정 기준으로는 </a:t>
            </a:r>
            <a:r>
              <a:rPr lang="en-US" altLang="ko-KR" dirty="0">
                <a:latin typeface="맑은 고딕" panose="020B0503020000020004" pitchFamily="50" charset="-127"/>
                <a:ea typeface="+mn-ea"/>
                <a:cs typeface="Times New Roman" panose="02020603050405020304" pitchFamily="18" charset="0"/>
              </a:rPr>
              <a:t>4</a:t>
            </a:r>
            <a:r>
              <a:rPr lang="ko-KR" altLang="en-US" dirty="0">
                <a:latin typeface="맑은 고딕" panose="020B0503020000020004" pitchFamily="50" charset="-127"/>
                <a:ea typeface="+mn-ea"/>
                <a:cs typeface="Times New Roman" panose="02020603050405020304" pitchFamily="18" charset="0"/>
              </a:rPr>
              <a:t>번째부터 고유값의 변화가 거의 없으므로 요인수는 </a:t>
            </a:r>
            <a:r>
              <a:rPr lang="en-US" altLang="ko-KR" dirty="0">
                <a:latin typeface="맑은 고딕" panose="020B0503020000020004" pitchFamily="50" charset="-127"/>
                <a:ea typeface="+mn-ea"/>
                <a:cs typeface="Times New Roman" panose="02020603050405020304" pitchFamily="18" charset="0"/>
              </a:rPr>
              <a:t>3</a:t>
            </a:r>
            <a:r>
              <a:rPr lang="ko-KR" altLang="en-US" dirty="0">
                <a:latin typeface="맑은 고딕" panose="020B0503020000020004" pitchFamily="50" charset="-127"/>
                <a:ea typeface="+mn-ea"/>
                <a:cs typeface="Times New Roman" panose="02020603050405020304" pitchFamily="18" charset="0"/>
              </a:rPr>
              <a:t>으로 선택하는 것입니다</a:t>
            </a:r>
            <a:r>
              <a:rPr lang="en-US" altLang="ko-KR" dirty="0">
                <a:latin typeface="맑은 고딕" panose="020B0503020000020004" pitchFamily="50" charset="-127"/>
                <a:ea typeface="+mn-ea"/>
                <a:cs typeface="Times New Roman" panose="02020603050405020304" pitchFamily="18" charset="0"/>
              </a:rPr>
              <a:t>.</a:t>
            </a:r>
          </a:p>
          <a:p>
            <a:endParaRPr lang="en-US" dirty="0"/>
          </a:p>
        </p:txBody>
      </p:sp>
      <p:sp>
        <p:nvSpPr>
          <p:cNvPr id="4" name="슬라이드 번호 개체 틀 3"/>
          <p:cNvSpPr>
            <a:spLocks noGrp="1"/>
          </p:cNvSpPr>
          <p:nvPr>
            <p:ph type="sldNum" sz="quarter" idx="5"/>
          </p:nvPr>
        </p:nvSpPr>
        <p:spPr/>
        <p:txBody>
          <a:bodyPr/>
          <a:lstStyle/>
          <a:p>
            <a:fld id="{46694F27-0930-47F9-AFDC-797BDB31E26C}" type="slidenum">
              <a:rPr lang="en-US" smtClean="0"/>
              <a:t>24</a:t>
            </a:fld>
            <a:endParaRPr lang="en-US"/>
          </a:p>
        </p:txBody>
      </p:sp>
    </p:spTree>
    <p:extLst>
      <p:ext uri="{BB962C8B-B14F-4D97-AF65-F5344CB8AC3E}">
        <p14:creationId xmlns:p14="http://schemas.microsoft.com/office/powerpoint/2010/main" val="3741092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요인분석은 </a:t>
            </a:r>
            <a:r>
              <a:rPr lang="en-US" altLang="ko-KR" dirty="0"/>
              <a:t>2</a:t>
            </a:r>
            <a:r>
              <a:rPr lang="ko-KR" altLang="en-US" dirty="0"/>
              <a:t>가지 형태로 분류할 수 잇는데요</a:t>
            </a:r>
            <a:r>
              <a:rPr lang="en-US" altLang="ko-KR" dirty="0"/>
              <a:t>.</a:t>
            </a:r>
          </a:p>
          <a:p>
            <a:r>
              <a:rPr lang="ko-KR" altLang="en-US" dirty="0"/>
              <a:t>탐색적 요인분석과 확인적 요인분석입니다</a:t>
            </a:r>
            <a:r>
              <a:rPr lang="en-US" altLang="ko-KR" dirty="0"/>
              <a:t>.</a:t>
            </a:r>
          </a:p>
          <a:p>
            <a:pPr marL="0" lvl="0" indent="0">
              <a:buFont typeface="Arial" panose="020B0604020202020204" pitchFamily="34" charset="0"/>
              <a:buNone/>
            </a:pPr>
            <a:r>
              <a:rPr lang="ko-KR" altLang="en-US" dirty="0"/>
              <a:t>탐색적 요인분석은 변수를 관측하여 </a:t>
            </a:r>
            <a:r>
              <a:rPr lang="ko-KR" altLang="en-US" sz="2000" dirty="0">
                <a:latin typeface="맑은 고딕" panose="020B0503020000020004" pitchFamily="50" charset="-127"/>
                <a:ea typeface="+mn-ea"/>
              </a:rPr>
              <a:t>새로운 요인을 추출하고자 할 때 사용하며 </a:t>
            </a:r>
            <a:r>
              <a:rPr lang="en-US" altLang="ko-KR" sz="2000" dirty="0">
                <a:latin typeface="맑은 고딕" panose="020B0503020000020004" pitchFamily="50" charset="-127"/>
                <a:ea typeface="+mn-ea"/>
              </a:rPr>
              <a:t>SPSS</a:t>
            </a:r>
            <a:r>
              <a:rPr lang="ko-KR" altLang="en-US" sz="2000" dirty="0">
                <a:latin typeface="맑은 고딕" panose="020B0503020000020004" pitchFamily="50" charset="-127"/>
                <a:ea typeface="+mn-ea"/>
              </a:rPr>
              <a:t>를 이용해서 분석합니다</a:t>
            </a:r>
            <a:r>
              <a:rPr lang="en-US" altLang="ko-KR" sz="2000" dirty="0">
                <a:latin typeface="맑은 고딕" panose="020B0503020000020004" pitchFamily="50" charset="-127"/>
                <a:ea typeface="+mn-ea"/>
              </a:rPr>
              <a:t>.</a:t>
            </a:r>
          </a:p>
          <a:p>
            <a:r>
              <a:rPr lang="ko-KR" altLang="en-US" sz="2000" b="1" dirty="0">
                <a:latin typeface="Times New Roman" panose="02020603050405020304" pitchFamily="18" charset="0"/>
                <a:ea typeface="+mn-ea"/>
                <a:cs typeface="Times New Roman" panose="02020603050405020304" pitchFamily="18" charset="0"/>
              </a:rPr>
              <a:t>확인적요인분석은 과거의 이</a:t>
            </a:r>
            <a:r>
              <a:rPr lang="ko-KR" altLang="en-US" sz="2000" dirty="0">
                <a:latin typeface="맑은 고딕" panose="020B0503020000020004" pitchFamily="50" charset="-127"/>
                <a:ea typeface="+mn-ea"/>
              </a:rPr>
              <a:t>론으로 정해진 요인과 변수의 관계모형이 적절한지 확인할 때 사용하며 </a:t>
            </a:r>
            <a:r>
              <a:rPr lang="en-US" altLang="ko-KR" sz="2000" dirty="0">
                <a:latin typeface="맑은 고딕" panose="020B0503020000020004" pitchFamily="50" charset="-127"/>
                <a:ea typeface="+mn-ea"/>
              </a:rPr>
              <a:t>AMOS</a:t>
            </a:r>
            <a:r>
              <a:rPr lang="ko-KR" altLang="en-US" sz="2000" dirty="0">
                <a:latin typeface="맑은 고딕" panose="020B0503020000020004" pitchFamily="50" charset="-127"/>
                <a:ea typeface="+mn-ea"/>
              </a:rPr>
              <a:t>를 이용해서 분석합니다</a:t>
            </a:r>
            <a:r>
              <a:rPr lang="en-US" altLang="ko-KR" sz="2000" dirty="0">
                <a:latin typeface="맑은 고딕" panose="020B0503020000020004" pitchFamily="50" charset="-127"/>
                <a:ea typeface="+mn-ea"/>
              </a:rPr>
              <a:t>.</a:t>
            </a:r>
          </a:p>
          <a:p>
            <a:r>
              <a:rPr lang="ko-KR" altLang="en-US" sz="2000" dirty="0">
                <a:latin typeface="맑은 고딕" panose="020B0503020000020004" pitchFamily="50" charset="-127"/>
                <a:ea typeface="+mn-ea"/>
              </a:rPr>
              <a:t>이번 영상에서에서는 탐색적 요인분석에 대해서 설명하겠습니다</a:t>
            </a:r>
            <a:r>
              <a:rPr lang="en-US" altLang="ko-KR" sz="2000" dirty="0">
                <a:latin typeface="맑은 고딕" panose="020B0503020000020004" pitchFamily="50" charset="-127"/>
                <a:ea typeface="+mn-ea"/>
              </a:rPr>
              <a:t>.</a:t>
            </a:r>
            <a:endParaRPr lang="en-US" sz="2000" dirty="0">
              <a:latin typeface="맑은 고딕" panose="020B0503020000020004" pitchFamily="50" charset="-127"/>
              <a:ea typeface="맑은 고딕" panose="020B0503020000020004" pitchFamily="50" charset="-127"/>
            </a:endParaRPr>
          </a:p>
          <a:p>
            <a:pPr marL="0" lvl="0" indent="0">
              <a:buFont typeface="Arial" panose="020B0604020202020204" pitchFamily="34" charset="0"/>
              <a:buNone/>
            </a:pPr>
            <a:endParaRPr lang="en-US" altLang="ko-KR" sz="2000" dirty="0">
              <a:latin typeface="맑은 고딕" panose="020B0503020000020004" pitchFamily="50" charset="-127"/>
              <a:ea typeface="+mn-ea"/>
            </a:endParaRPr>
          </a:p>
          <a:p>
            <a:endParaRPr lang="en-US" dirty="0"/>
          </a:p>
        </p:txBody>
      </p:sp>
      <p:sp>
        <p:nvSpPr>
          <p:cNvPr id="4" name="슬라이드 번호 개체 틀 3"/>
          <p:cNvSpPr>
            <a:spLocks noGrp="1"/>
          </p:cNvSpPr>
          <p:nvPr>
            <p:ph type="sldNum" sz="quarter" idx="5"/>
          </p:nvPr>
        </p:nvSpPr>
        <p:spPr/>
        <p:txBody>
          <a:bodyPr/>
          <a:lstStyle/>
          <a:p>
            <a:fld id="{46694F27-0930-47F9-AFDC-797BDB31E26C}" type="slidenum">
              <a:rPr lang="en-US" smtClean="0"/>
              <a:t>27</a:t>
            </a:fld>
            <a:endParaRPr lang="en-US" dirty="0"/>
          </a:p>
        </p:txBody>
      </p:sp>
    </p:spTree>
    <p:extLst>
      <p:ext uri="{BB962C8B-B14F-4D97-AF65-F5344CB8AC3E}">
        <p14:creationId xmlns:p14="http://schemas.microsoft.com/office/powerpoint/2010/main" val="3326548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p:txBody>
          <a:bodyPr/>
          <a:lstStyle/>
          <a:p>
            <a:fld id="{07C52574-4C86-4075-8A5D-02ACE300EA7B}" type="datetimeFigureOut">
              <a:rPr lang="ko-KR" altLang="en-US" smtClean="0"/>
              <a:t>2021-11-23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45CAF8B-1D35-4F1D-BA7F-6A72FDF61BB6}" type="slidenum">
              <a:rPr lang="ko-KR" altLang="en-US" smtClean="0"/>
              <a:t>‹#›</a:t>
            </a:fld>
            <a:endParaRPr lang="ko-KR" altLang="en-US"/>
          </a:p>
        </p:txBody>
      </p:sp>
    </p:spTree>
    <p:extLst>
      <p:ext uri="{BB962C8B-B14F-4D97-AF65-F5344CB8AC3E}">
        <p14:creationId xmlns:p14="http://schemas.microsoft.com/office/powerpoint/2010/main" val="126067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07C52574-4C86-4075-8A5D-02ACE300EA7B}" type="datetimeFigureOut">
              <a:rPr lang="ko-KR" altLang="en-US" smtClean="0"/>
              <a:t>2021-11-23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45CAF8B-1D35-4F1D-BA7F-6A72FDF61BB6}" type="slidenum">
              <a:rPr lang="ko-KR" altLang="en-US" smtClean="0"/>
              <a:t>‹#›</a:t>
            </a:fld>
            <a:endParaRPr lang="ko-KR" altLang="en-US"/>
          </a:p>
        </p:txBody>
      </p:sp>
    </p:spTree>
    <p:extLst>
      <p:ext uri="{BB962C8B-B14F-4D97-AF65-F5344CB8AC3E}">
        <p14:creationId xmlns:p14="http://schemas.microsoft.com/office/powerpoint/2010/main" val="1865791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07C52574-4C86-4075-8A5D-02ACE300EA7B}" type="datetimeFigureOut">
              <a:rPr lang="ko-KR" altLang="en-US" smtClean="0"/>
              <a:t>2021-11-23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45CAF8B-1D35-4F1D-BA7F-6A72FDF61BB6}" type="slidenum">
              <a:rPr lang="ko-KR" altLang="en-US" smtClean="0"/>
              <a:t>‹#›</a:t>
            </a:fld>
            <a:endParaRPr lang="ko-KR" altLang="en-US"/>
          </a:p>
        </p:txBody>
      </p:sp>
    </p:spTree>
    <p:extLst>
      <p:ext uri="{BB962C8B-B14F-4D97-AF65-F5344CB8AC3E}">
        <p14:creationId xmlns:p14="http://schemas.microsoft.com/office/powerpoint/2010/main" val="2315937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제목, 텍스트 및 내용">
    <p:spTree>
      <p:nvGrpSpPr>
        <p:cNvPr id="1" name=""/>
        <p:cNvGrpSpPr/>
        <p:nvPr/>
      </p:nvGrpSpPr>
      <p:grpSpPr>
        <a:xfrm>
          <a:off x="0" y="0"/>
          <a:ext cx="0" cy="0"/>
          <a:chOff x="0" y="0"/>
          <a:chExt cx="0" cy="0"/>
        </a:xfrm>
      </p:grpSpPr>
      <p:sp>
        <p:nvSpPr>
          <p:cNvPr id="2" name="Title 1"/>
          <p:cNvSpPr>
            <a:spLocks noGrp="1"/>
          </p:cNvSpPr>
          <p:nvPr>
            <p:ph type="title"/>
          </p:nvPr>
        </p:nvSpPr>
        <p:spPr>
          <a:xfrm>
            <a:off x="1068917" y="382588"/>
            <a:ext cx="8041216" cy="685800"/>
          </a:xfrm>
        </p:spPr>
        <p:txBody>
          <a:bodyPr/>
          <a:lstStyle/>
          <a:p>
            <a:r>
              <a:rPr lang="ko-KR" altLang="en-US"/>
              <a:t>마스터 제목 스타일 편집</a:t>
            </a:r>
            <a:endParaRPr lang="en-US"/>
          </a:p>
        </p:txBody>
      </p:sp>
      <p:sp>
        <p:nvSpPr>
          <p:cNvPr id="3" name="Text Placeholder 2"/>
          <p:cNvSpPr>
            <a:spLocks noGrp="1"/>
          </p:cNvSpPr>
          <p:nvPr>
            <p:ph type="body" sz="half" idx="1"/>
          </p:nvPr>
        </p:nvSpPr>
        <p:spPr>
          <a:xfrm>
            <a:off x="609600" y="1447800"/>
            <a:ext cx="5384800" cy="4724400"/>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Content Placeholder 3"/>
          <p:cNvSpPr>
            <a:spLocks noGrp="1"/>
          </p:cNvSpPr>
          <p:nvPr>
            <p:ph sz="half" idx="2"/>
          </p:nvPr>
        </p:nvSpPr>
        <p:spPr>
          <a:xfrm>
            <a:off x="6197600" y="1447800"/>
            <a:ext cx="5384800" cy="4724400"/>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5" name="Rectangle 35"/>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37"/>
          <p:cNvSpPr>
            <a:spLocks noGrp="1" noChangeArrowheads="1"/>
          </p:cNvSpPr>
          <p:nvPr>
            <p:ph type="sldNum" sz="quarter" idx="12"/>
          </p:nvPr>
        </p:nvSpPr>
        <p:spPr>
          <a:ln/>
        </p:spPr>
        <p:txBody>
          <a:bodyPr/>
          <a:lstStyle>
            <a:lvl1pPr>
              <a:defRPr/>
            </a:lvl1pPr>
          </a:lstStyle>
          <a:p>
            <a:pPr>
              <a:defRPr/>
            </a:pPr>
            <a:fld id="{3CB4BA45-BC2E-464F-94CD-B21AB7145E01}" type="slidenum">
              <a:rPr lang="en-US" altLang="ko-KR"/>
              <a:pPr>
                <a:defRPr/>
              </a:pPr>
              <a:t>‹#›</a:t>
            </a:fld>
            <a:endParaRPr lang="en-US" altLang="ko-KR"/>
          </a:p>
        </p:txBody>
      </p:sp>
    </p:spTree>
    <p:extLst>
      <p:ext uri="{BB962C8B-B14F-4D97-AF65-F5344CB8AC3E}">
        <p14:creationId xmlns:p14="http://schemas.microsoft.com/office/powerpoint/2010/main" val="19168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07C52574-4C86-4075-8A5D-02ACE300EA7B}" type="datetimeFigureOut">
              <a:rPr lang="ko-KR" altLang="en-US" smtClean="0"/>
              <a:t>2021-11-23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45CAF8B-1D35-4F1D-BA7F-6A72FDF61BB6}" type="slidenum">
              <a:rPr lang="ko-KR" altLang="en-US" smtClean="0"/>
              <a:t>‹#›</a:t>
            </a:fld>
            <a:endParaRPr lang="ko-KR" altLang="en-US"/>
          </a:p>
        </p:txBody>
      </p:sp>
    </p:spTree>
    <p:extLst>
      <p:ext uri="{BB962C8B-B14F-4D97-AF65-F5344CB8AC3E}">
        <p14:creationId xmlns:p14="http://schemas.microsoft.com/office/powerpoint/2010/main" val="615573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07C52574-4C86-4075-8A5D-02ACE300EA7B}" type="datetimeFigureOut">
              <a:rPr lang="ko-KR" altLang="en-US" smtClean="0"/>
              <a:t>2021-11-23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45CAF8B-1D35-4F1D-BA7F-6A72FDF61BB6}" type="slidenum">
              <a:rPr lang="ko-KR" altLang="en-US" smtClean="0"/>
              <a:t>‹#›</a:t>
            </a:fld>
            <a:endParaRPr lang="ko-KR" altLang="en-US"/>
          </a:p>
        </p:txBody>
      </p:sp>
    </p:spTree>
    <p:extLst>
      <p:ext uri="{BB962C8B-B14F-4D97-AF65-F5344CB8AC3E}">
        <p14:creationId xmlns:p14="http://schemas.microsoft.com/office/powerpoint/2010/main" val="247222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07C52574-4C86-4075-8A5D-02ACE300EA7B}" type="datetimeFigureOut">
              <a:rPr lang="ko-KR" altLang="en-US" smtClean="0"/>
              <a:t>2021-11-23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45CAF8B-1D35-4F1D-BA7F-6A72FDF61BB6}" type="slidenum">
              <a:rPr lang="ko-KR" altLang="en-US" smtClean="0"/>
              <a:t>‹#›</a:t>
            </a:fld>
            <a:endParaRPr lang="ko-KR" altLang="en-US"/>
          </a:p>
        </p:txBody>
      </p:sp>
    </p:spTree>
    <p:extLst>
      <p:ext uri="{BB962C8B-B14F-4D97-AF65-F5344CB8AC3E}">
        <p14:creationId xmlns:p14="http://schemas.microsoft.com/office/powerpoint/2010/main" val="3934116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07C52574-4C86-4075-8A5D-02ACE300EA7B}" type="datetimeFigureOut">
              <a:rPr lang="ko-KR" altLang="en-US" smtClean="0"/>
              <a:t>2021-11-23</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A45CAF8B-1D35-4F1D-BA7F-6A72FDF61BB6}" type="slidenum">
              <a:rPr lang="ko-KR" altLang="en-US" smtClean="0"/>
              <a:t>‹#›</a:t>
            </a:fld>
            <a:endParaRPr lang="ko-KR" altLang="en-US"/>
          </a:p>
        </p:txBody>
      </p:sp>
    </p:spTree>
    <p:extLst>
      <p:ext uri="{BB962C8B-B14F-4D97-AF65-F5344CB8AC3E}">
        <p14:creationId xmlns:p14="http://schemas.microsoft.com/office/powerpoint/2010/main" val="902086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07C52574-4C86-4075-8A5D-02ACE300EA7B}" type="datetimeFigureOut">
              <a:rPr lang="ko-KR" altLang="en-US" smtClean="0"/>
              <a:t>2021-11-23</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A45CAF8B-1D35-4F1D-BA7F-6A72FDF61BB6}" type="slidenum">
              <a:rPr lang="ko-KR" altLang="en-US" smtClean="0"/>
              <a:t>‹#›</a:t>
            </a:fld>
            <a:endParaRPr lang="ko-KR" altLang="en-US"/>
          </a:p>
        </p:txBody>
      </p:sp>
    </p:spTree>
    <p:extLst>
      <p:ext uri="{BB962C8B-B14F-4D97-AF65-F5344CB8AC3E}">
        <p14:creationId xmlns:p14="http://schemas.microsoft.com/office/powerpoint/2010/main" val="262664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07C52574-4C86-4075-8A5D-02ACE300EA7B}" type="datetimeFigureOut">
              <a:rPr lang="ko-KR" altLang="en-US" smtClean="0"/>
              <a:t>2021-11-23</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A45CAF8B-1D35-4F1D-BA7F-6A72FDF61BB6}" type="slidenum">
              <a:rPr lang="ko-KR" altLang="en-US" smtClean="0"/>
              <a:t>‹#›</a:t>
            </a:fld>
            <a:endParaRPr lang="ko-KR" altLang="en-US"/>
          </a:p>
        </p:txBody>
      </p:sp>
    </p:spTree>
    <p:extLst>
      <p:ext uri="{BB962C8B-B14F-4D97-AF65-F5344CB8AC3E}">
        <p14:creationId xmlns:p14="http://schemas.microsoft.com/office/powerpoint/2010/main" val="4113297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07C52574-4C86-4075-8A5D-02ACE300EA7B}" type="datetimeFigureOut">
              <a:rPr lang="ko-KR" altLang="en-US" smtClean="0"/>
              <a:t>2021-11-23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45CAF8B-1D35-4F1D-BA7F-6A72FDF61BB6}" type="slidenum">
              <a:rPr lang="ko-KR" altLang="en-US" smtClean="0"/>
              <a:t>‹#›</a:t>
            </a:fld>
            <a:endParaRPr lang="ko-KR" altLang="en-US"/>
          </a:p>
        </p:txBody>
      </p:sp>
    </p:spTree>
    <p:extLst>
      <p:ext uri="{BB962C8B-B14F-4D97-AF65-F5344CB8AC3E}">
        <p14:creationId xmlns:p14="http://schemas.microsoft.com/office/powerpoint/2010/main" val="1290854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07C52574-4C86-4075-8A5D-02ACE300EA7B}" type="datetimeFigureOut">
              <a:rPr lang="ko-KR" altLang="en-US" smtClean="0"/>
              <a:t>2021-11-23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45CAF8B-1D35-4F1D-BA7F-6A72FDF61BB6}" type="slidenum">
              <a:rPr lang="ko-KR" altLang="en-US" smtClean="0"/>
              <a:t>‹#›</a:t>
            </a:fld>
            <a:endParaRPr lang="ko-KR" altLang="en-US"/>
          </a:p>
        </p:txBody>
      </p:sp>
    </p:spTree>
    <p:extLst>
      <p:ext uri="{BB962C8B-B14F-4D97-AF65-F5344CB8AC3E}">
        <p14:creationId xmlns:p14="http://schemas.microsoft.com/office/powerpoint/2010/main" val="476766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52574-4C86-4075-8A5D-02ACE300EA7B}" type="datetimeFigureOut">
              <a:rPr lang="ko-KR" altLang="en-US" smtClean="0"/>
              <a:t>2021-11-23</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CAF8B-1D35-4F1D-BA7F-6A72FDF61BB6}" type="slidenum">
              <a:rPr lang="ko-KR" altLang="en-US" smtClean="0"/>
              <a:t>‹#›</a:t>
            </a:fld>
            <a:endParaRPr lang="ko-KR" altLang="en-US"/>
          </a:p>
        </p:txBody>
      </p:sp>
    </p:spTree>
    <p:extLst>
      <p:ext uri="{BB962C8B-B14F-4D97-AF65-F5344CB8AC3E}">
        <p14:creationId xmlns:p14="http://schemas.microsoft.com/office/powerpoint/2010/main" val="3689878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t>Factor Analysis</a:t>
            </a:r>
            <a:endParaRPr lang="ko-KR" altLang="en-US" dirty="0"/>
          </a:p>
        </p:txBody>
      </p:sp>
      <p:sp>
        <p:nvSpPr>
          <p:cNvPr id="3" name="부제목 2"/>
          <p:cNvSpPr>
            <a:spLocks noGrp="1"/>
          </p:cNvSpPr>
          <p:nvPr>
            <p:ph type="subTitle" idx="1"/>
          </p:nvPr>
        </p:nvSpPr>
        <p:spPr/>
        <p:txBody>
          <a:bodyPr/>
          <a:lstStyle/>
          <a:p>
            <a:r>
              <a:rPr lang="ko-KR" altLang="en-US" dirty="0"/>
              <a:t>요인분석</a:t>
            </a:r>
            <a:r>
              <a:rPr lang="en-US" altLang="ko-KR" dirty="0"/>
              <a:t> </a:t>
            </a:r>
          </a:p>
          <a:p>
            <a:endParaRPr lang="ko-KR" altLang="en-US" dirty="0"/>
          </a:p>
        </p:txBody>
      </p:sp>
    </p:spTree>
    <p:extLst>
      <p:ext uri="{BB962C8B-B14F-4D97-AF65-F5344CB8AC3E}">
        <p14:creationId xmlns:p14="http://schemas.microsoft.com/office/powerpoint/2010/main" val="3977411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025055" y="349332"/>
            <a:ext cx="9224175" cy="993775"/>
          </a:xfrm>
          <a:noFill/>
        </p:spPr>
        <p:txBody>
          <a:bodyPr>
            <a:normAutofit/>
          </a:bodyPr>
          <a:lstStyle/>
          <a:p>
            <a:pPr eaLnBrk="1" hangingPunct="1"/>
            <a:r>
              <a:rPr lang="ko-KR" altLang="en-US" sz="3200" b="0" dirty="0">
                <a:latin typeface="맑은 고딕" panose="020B0503020000020004" pitchFamily="50" charset="-127"/>
                <a:ea typeface="맑은 고딕" panose="020B0503020000020004" pitchFamily="50" charset="-127"/>
              </a:rPr>
              <a:t>예</a:t>
            </a:r>
            <a:r>
              <a:rPr lang="en-US" altLang="ko-KR" sz="3200" b="0" dirty="0">
                <a:latin typeface="맑은 고딕" panose="020B0503020000020004" pitchFamily="50" charset="-127"/>
                <a:ea typeface="맑은 고딕" panose="020B0503020000020004" pitchFamily="50" charset="-127"/>
              </a:rPr>
              <a:t>1&gt; 6</a:t>
            </a:r>
            <a:r>
              <a:rPr lang="ko-KR" altLang="en-US" sz="3200" b="0" dirty="0">
                <a:latin typeface="맑은 고딕" panose="020B0503020000020004" pitchFamily="50" charset="-127"/>
                <a:ea typeface="맑은 고딕" panose="020B0503020000020004" pitchFamily="50" charset="-127"/>
              </a:rPr>
              <a:t>과목 성적</a:t>
            </a:r>
            <a:r>
              <a:rPr lang="en-US" altLang="ko-KR" sz="3200" b="0" dirty="0">
                <a:latin typeface="맑은 고딕" panose="020B0503020000020004" pitchFamily="50" charset="-127"/>
                <a:ea typeface="맑은 고딕" panose="020B0503020000020004" pitchFamily="50" charset="-127"/>
              </a:rPr>
              <a:t>(</a:t>
            </a:r>
            <a:r>
              <a:rPr lang="ko-KR" altLang="en-US" sz="3200" b="0" dirty="0">
                <a:latin typeface="맑은 고딕" panose="020B0503020000020004" pitchFamily="50" charset="-127"/>
                <a:ea typeface="맑은 고딕" panose="020B0503020000020004" pitchFamily="50" charset="-127"/>
              </a:rPr>
              <a:t>변수</a:t>
            </a:r>
            <a:r>
              <a:rPr lang="en-US" altLang="ko-KR" sz="3200" b="0" dirty="0">
                <a:latin typeface="맑은 고딕" panose="020B0503020000020004" pitchFamily="50" charset="-127"/>
                <a:ea typeface="맑은 고딕" panose="020B0503020000020004" pitchFamily="50" charset="-127"/>
              </a:rPr>
              <a:t>)</a:t>
            </a:r>
            <a:r>
              <a:rPr lang="ko-KR" altLang="en-US" sz="3200" b="0" dirty="0">
                <a:latin typeface="맑은 고딕" panose="020B0503020000020004" pitchFamily="50" charset="-127"/>
                <a:ea typeface="맑은 고딕" panose="020B0503020000020004" pitchFamily="50" charset="-127"/>
              </a:rPr>
              <a:t>에서 </a:t>
            </a:r>
            <a:r>
              <a:rPr lang="ko-KR" altLang="en-US" sz="3200" b="0" dirty="0" err="1">
                <a:latin typeface="맑은 고딕" panose="020B0503020000020004" pitchFamily="50" charset="-127"/>
                <a:ea typeface="맑은 고딕" panose="020B0503020000020004" pitchFamily="50" charset="-127"/>
              </a:rPr>
              <a:t>공통요인을</a:t>
            </a:r>
            <a:r>
              <a:rPr lang="ko-KR" altLang="en-US" sz="3200" b="0" dirty="0">
                <a:latin typeface="맑은 고딕" panose="020B0503020000020004" pitchFamily="50" charset="-127"/>
                <a:ea typeface="맑은 고딕" panose="020B0503020000020004" pitchFamily="50" charset="-127"/>
              </a:rPr>
              <a:t> 찾는다</a:t>
            </a:r>
            <a:endParaRPr lang="en-US" altLang="ko-KR" sz="3200" b="0" dirty="0">
              <a:latin typeface="맑은 고딕" panose="020B0503020000020004" pitchFamily="50" charset="-127"/>
              <a:ea typeface="맑은 고딕" panose="020B0503020000020004" pitchFamily="50" charset="-127"/>
            </a:endParaRPr>
          </a:p>
        </p:txBody>
      </p:sp>
      <p:sp>
        <p:nvSpPr>
          <p:cNvPr id="16388" name="Rectangle 3"/>
          <p:cNvSpPr>
            <a:spLocks noGrp="1" noChangeArrowheads="1"/>
          </p:cNvSpPr>
          <p:nvPr>
            <p:ph idx="1"/>
          </p:nvPr>
        </p:nvSpPr>
        <p:spPr>
          <a:xfrm>
            <a:off x="1025055" y="1571708"/>
            <a:ext cx="6369657" cy="533400"/>
          </a:xfrm>
        </p:spPr>
        <p:txBody>
          <a:bodyPr>
            <a:normAutofit/>
          </a:bodyPr>
          <a:lstStyle/>
          <a:p>
            <a:pPr eaLnBrk="1" hangingPunct="1">
              <a:lnSpc>
                <a:spcPct val="90000"/>
              </a:lnSpc>
            </a:pPr>
            <a:r>
              <a:rPr lang="ko-KR" altLang="en-US" dirty="0">
                <a:latin typeface="맑은 고딕" panose="020B0503020000020004" pitchFamily="50" charset="-127"/>
                <a:ea typeface="맑은 고딕" panose="020B0503020000020004" pitchFamily="50" charset="-127"/>
              </a:rPr>
              <a:t>상관계수 행렬</a:t>
            </a:r>
            <a:r>
              <a:rPr lang="en-US" altLang="ko-KR" dirty="0">
                <a:latin typeface="맑은 고딕" panose="020B0503020000020004" pitchFamily="50" charset="-127"/>
                <a:ea typeface="맑은 고딕" panose="020B0503020000020004" pitchFamily="50" charset="-127"/>
              </a:rPr>
              <a:t>(correlation</a:t>
            </a:r>
            <a:r>
              <a:rPr lang="ko-KR" altLang="en-US" dirty="0">
                <a:latin typeface="맑은 고딕" panose="020B0503020000020004" pitchFamily="50" charset="-127"/>
                <a:ea typeface="맑은 고딕" panose="020B0503020000020004" pitchFamily="50" charset="-127"/>
              </a:rPr>
              <a:t> </a:t>
            </a:r>
            <a:r>
              <a:rPr lang="en-US" altLang="ko-KR" dirty="0">
                <a:latin typeface="맑은 고딕" panose="020B0503020000020004" pitchFamily="50" charset="-127"/>
                <a:ea typeface="맑은 고딕" panose="020B0503020000020004" pitchFamily="50" charset="-127"/>
              </a:rPr>
              <a:t>Matrix)</a:t>
            </a:r>
            <a:endParaRPr lang="ko-KR" altLang="en-US" dirty="0">
              <a:latin typeface="맑은 고딕" panose="020B0503020000020004" pitchFamily="50" charset="-127"/>
              <a:ea typeface="맑은 고딕" panose="020B0503020000020004" pitchFamily="50" charset="-127"/>
            </a:endParaRPr>
          </a:p>
        </p:txBody>
      </p:sp>
      <p:graphicFrame>
        <p:nvGraphicFramePr>
          <p:cNvPr id="88141" name="Group 77"/>
          <p:cNvGraphicFramePr>
            <a:graphicFrameLocks noGrp="1"/>
          </p:cNvGraphicFramePr>
          <p:nvPr>
            <p:extLst>
              <p:ext uri="{D42A27DB-BD31-4B8C-83A1-F6EECF244321}">
                <p14:modId xmlns:p14="http://schemas.microsoft.com/office/powerpoint/2010/main" val="3699033534"/>
              </p:ext>
            </p:extLst>
          </p:nvPr>
        </p:nvGraphicFramePr>
        <p:xfrm>
          <a:off x="1598144" y="2333709"/>
          <a:ext cx="8991597" cy="3859046"/>
        </p:xfrm>
        <a:graphic>
          <a:graphicData uri="http://schemas.openxmlformats.org/drawingml/2006/table">
            <a:tbl>
              <a:tblPr/>
              <a:tblGrid>
                <a:gridCol w="1467888">
                  <a:extLst>
                    <a:ext uri="{9D8B030D-6E8A-4147-A177-3AD203B41FA5}">
                      <a16:colId xmlns:a16="http://schemas.microsoft.com/office/drawing/2014/main" val="20000"/>
                    </a:ext>
                  </a:extLst>
                </a:gridCol>
                <a:gridCol w="1283627">
                  <a:extLst>
                    <a:ext uri="{9D8B030D-6E8A-4147-A177-3AD203B41FA5}">
                      <a16:colId xmlns:a16="http://schemas.microsoft.com/office/drawing/2014/main" val="20001"/>
                    </a:ext>
                  </a:extLst>
                </a:gridCol>
                <a:gridCol w="1285697">
                  <a:extLst>
                    <a:ext uri="{9D8B030D-6E8A-4147-A177-3AD203B41FA5}">
                      <a16:colId xmlns:a16="http://schemas.microsoft.com/office/drawing/2014/main" val="20002"/>
                    </a:ext>
                  </a:extLst>
                </a:gridCol>
                <a:gridCol w="1192531">
                  <a:extLst>
                    <a:ext uri="{9D8B030D-6E8A-4147-A177-3AD203B41FA5}">
                      <a16:colId xmlns:a16="http://schemas.microsoft.com/office/drawing/2014/main" val="20003"/>
                    </a:ext>
                  </a:extLst>
                </a:gridCol>
                <a:gridCol w="1298119">
                  <a:extLst>
                    <a:ext uri="{9D8B030D-6E8A-4147-A177-3AD203B41FA5}">
                      <a16:colId xmlns:a16="http://schemas.microsoft.com/office/drawing/2014/main" val="20004"/>
                    </a:ext>
                  </a:extLst>
                </a:gridCol>
                <a:gridCol w="1235088">
                  <a:extLst>
                    <a:ext uri="{9D8B030D-6E8A-4147-A177-3AD203B41FA5}">
                      <a16:colId xmlns:a16="http://schemas.microsoft.com/office/drawing/2014/main" val="20005"/>
                    </a:ext>
                  </a:extLst>
                </a:gridCol>
                <a:gridCol w="1228647">
                  <a:extLst>
                    <a:ext uri="{9D8B030D-6E8A-4147-A177-3AD203B41FA5}">
                      <a16:colId xmlns:a16="http://schemas.microsoft.com/office/drawing/2014/main" val="20006"/>
                    </a:ext>
                  </a:extLst>
                </a:gridCol>
              </a:tblGrid>
              <a:tr h="518205">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ko-KR" sz="2400" b="0" i="0" u="none" strike="noStrike" cap="none" normalizeH="0" baseline="0" dirty="0">
                        <a:ln>
                          <a:noFill/>
                        </a:ln>
                        <a:solidFill>
                          <a:schemeClr val="tx1"/>
                        </a:solidFill>
                        <a:effectLst/>
                        <a:latin typeface="+mn-ea"/>
                        <a:ea typeface="+mn-ea"/>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2400" b="0" i="0" u="none" strike="noStrike" cap="none" normalizeH="0" baseline="0" dirty="0">
                          <a:ln>
                            <a:noFill/>
                          </a:ln>
                          <a:solidFill>
                            <a:schemeClr val="tx1"/>
                          </a:solidFill>
                          <a:effectLst/>
                          <a:latin typeface="+mn-ea"/>
                          <a:ea typeface="+mn-ea"/>
                        </a:rPr>
                        <a:t>국어</a:t>
                      </a:r>
                      <a:endParaRPr kumimoji="1" lang="en-US" altLang="ko-KR" sz="2400" b="0" i="0" u="none" strike="noStrike" cap="none" normalizeH="0" baseline="0" dirty="0">
                        <a:ln>
                          <a:noFill/>
                        </a:ln>
                        <a:solidFill>
                          <a:schemeClr val="tx1"/>
                        </a:solidFill>
                        <a:effectLst/>
                        <a:latin typeface="+mn-ea"/>
                        <a:ea typeface="+mn-ea"/>
                      </a:endParaRPr>
                    </a:p>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1600" b="0" i="0" u="none" strike="noStrike" cap="none" normalizeH="0" baseline="0" dirty="0">
                          <a:ln>
                            <a:noFill/>
                          </a:ln>
                          <a:solidFill>
                            <a:schemeClr val="tx1"/>
                          </a:solidFill>
                          <a:effectLst/>
                          <a:latin typeface="+mn-ea"/>
                          <a:ea typeface="+mn-ea"/>
                        </a:rPr>
                        <a:t>(Literature)</a:t>
                      </a:r>
                      <a:endParaRPr kumimoji="1" lang="ko-KR" altLang="en-US" sz="1600" b="0" i="0" u="none" strike="noStrike" cap="none" normalizeH="0" baseline="0" dirty="0">
                        <a:ln>
                          <a:noFill/>
                        </a:ln>
                        <a:solidFill>
                          <a:schemeClr val="tx1"/>
                        </a:solidFill>
                        <a:effectLst/>
                        <a:latin typeface="+mn-ea"/>
                        <a:ea typeface="+mn-ea"/>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2400" b="0" i="0" u="none" strike="noStrike" cap="none" normalizeH="0" baseline="0" dirty="0">
                          <a:ln>
                            <a:noFill/>
                          </a:ln>
                          <a:solidFill>
                            <a:schemeClr val="tx1"/>
                          </a:solidFill>
                          <a:effectLst/>
                          <a:latin typeface="+mn-ea"/>
                          <a:ea typeface="+mn-ea"/>
                        </a:rPr>
                        <a:t>영어</a:t>
                      </a:r>
                      <a:endParaRPr kumimoji="1" lang="en-US" altLang="ko-KR" sz="2400" b="0" i="0" u="none" strike="noStrike" cap="none" normalizeH="0" baseline="0" dirty="0">
                        <a:ln>
                          <a:noFill/>
                        </a:ln>
                        <a:solidFill>
                          <a:schemeClr val="tx1"/>
                        </a:solidFill>
                        <a:effectLst/>
                        <a:latin typeface="+mn-ea"/>
                        <a:ea typeface="+mn-ea"/>
                      </a:endParaRPr>
                    </a:p>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1600" b="0" i="0" u="none" strike="noStrike" cap="none" normalizeH="0" baseline="0" dirty="0">
                          <a:ln>
                            <a:noFill/>
                          </a:ln>
                          <a:solidFill>
                            <a:schemeClr val="tx1"/>
                          </a:solidFill>
                          <a:effectLst/>
                          <a:latin typeface="+mn-ea"/>
                          <a:ea typeface="+mn-ea"/>
                        </a:rPr>
                        <a:t>(English)</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2400" b="0" i="0" u="none" strike="noStrike" cap="none" normalizeH="0" baseline="0" dirty="0">
                          <a:ln>
                            <a:noFill/>
                          </a:ln>
                          <a:solidFill>
                            <a:schemeClr val="tx1"/>
                          </a:solidFill>
                          <a:effectLst/>
                          <a:latin typeface="+mn-ea"/>
                          <a:ea typeface="+mn-ea"/>
                        </a:rPr>
                        <a:t>국사</a:t>
                      </a:r>
                      <a:endParaRPr kumimoji="1" lang="en-US" altLang="ko-KR" sz="2400" b="0" i="0" u="none" strike="noStrike" cap="none" normalizeH="0" baseline="0" dirty="0">
                        <a:ln>
                          <a:noFill/>
                        </a:ln>
                        <a:solidFill>
                          <a:schemeClr val="tx1"/>
                        </a:solidFill>
                        <a:effectLst/>
                        <a:latin typeface="+mn-ea"/>
                        <a:ea typeface="+mn-ea"/>
                      </a:endParaRPr>
                    </a:p>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1600" b="0" i="0" u="none" strike="noStrike" cap="none" normalizeH="0" baseline="0" dirty="0">
                          <a:ln>
                            <a:noFill/>
                          </a:ln>
                          <a:solidFill>
                            <a:schemeClr val="tx1"/>
                          </a:solidFill>
                          <a:effectLst/>
                          <a:latin typeface="+mn-ea"/>
                          <a:ea typeface="+mn-ea"/>
                        </a:rPr>
                        <a:t>(History)</a:t>
                      </a:r>
                      <a:endParaRPr kumimoji="1" lang="ko-KR" altLang="en-US" sz="1600" b="0" i="0" u="none" strike="noStrike" cap="none" normalizeH="0" baseline="0" dirty="0">
                        <a:ln>
                          <a:noFill/>
                        </a:ln>
                        <a:solidFill>
                          <a:schemeClr val="tx1"/>
                        </a:solidFill>
                        <a:effectLst/>
                        <a:latin typeface="+mn-ea"/>
                        <a:ea typeface="+mn-ea"/>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2400" b="0" i="0" u="none" strike="noStrike" cap="none" normalizeH="0" baseline="0" dirty="0">
                          <a:ln>
                            <a:noFill/>
                          </a:ln>
                          <a:solidFill>
                            <a:schemeClr val="tx1"/>
                          </a:solidFill>
                          <a:effectLst/>
                          <a:latin typeface="+mn-ea"/>
                          <a:ea typeface="+mn-ea"/>
                        </a:rPr>
                        <a:t>산수</a:t>
                      </a:r>
                      <a:r>
                        <a:rPr kumimoji="1" lang="en-US" altLang="ko-KR" sz="1600" b="0" i="0" u="none" strike="noStrike" cap="none" normalizeH="0" baseline="0" dirty="0">
                          <a:ln>
                            <a:noFill/>
                          </a:ln>
                          <a:solidFill>
                            <a:schemeClr val="tx1"/>
                          </a:solidFill>
                          <a:effectLst/>
                          <a:latin typeface="+mn-ea"/>
                          <a:ea typeface="+mn-ea"/>
                        </a:rPr>
                        <a:t>(</a:t>
                      </a:r>
                      <a:r>
                        <a:rPr kumimoji="1" lang="en-US" altLang="ko-KR" sz="1600" b="0" i="0" u="none" strike="noStrike" cap="none" normalizeH="0" baseline="0" dirty="0" err="1">
                          <a:ln>
                            <a:noFill/>
                          </a:ln>
                          <a:solidFill>
                            <a:schemeClr val="tx1"/>
                          </a:solidFill>
                          <a:effectLst/>
                          <a:latin typeface="+mn-ea"/>
                          <a:ea typeface="+mn-ea"/>
                        </a:rPr>
                        <a:t>Arithmetics</a:t>
                      </a:r>
                      <a:r>
                        <a:rPr kumimoji="1" lang="en-US" altLang="ko-KR" sz="1600" b="0" i="0" u="none" strike="noStrike" cap="none" normalizeH="0" baseline="0" dirty="0">
                          <a:ln>
                            <a:noFill/>
                          </a:ln>
                          <a:solidFill>
                            <a:schemeClr val="tx1"/>
                          </a:solidFill>
                          <a:effectLst/>
                          <a:latin typeface="+mn-ea"/>
                          <a:ea typeface="+mn-ea"/>
                        </a:rPr>
                        <a:t>)</a:t>
                      </a:r>
                      <a:endParaRPr kumimoji="1" lang="ko-KR" altLang="en-US" sz="1600" b="0" i="0" u="none" strike="noStrike" cap="none" normalizeH="0" baseline="0" dirty="0">
                        <a:ln>
                          <a:noFill/>
                        </a:ln>
                        <a:solidFill>
                          <a:schemeClr val="tx1"/>
                        </a:solidFill>
                        <a:effectLst/>
                        <a:latin typeface="+mn-ea"/>
                        <a:ea typeface="+mn-ea"/>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2400" b="0" i="0" u="none" strike="noStrike" cap="none" normalizeH="0" baseline="0" dirty="0">
                          <a:ln>
                            <a:noFill/>
                          </a:ln>
                          <a:solidFill>
                            <a:schemeClr val="tx1"/>
                          </a:solidFill>
                          <a:effectLst/>
                          <a:latin typeface="+mn-ea"/>
                          <a:ea typeface="+mn-ea"/>
                        </a:rPr>
                        <a:t>대수</a:t>
                      </a:r>
                      <a:endParaRPr kumimoji="1" lang="en-US" altLang="ko-KR" sz="2400" b="0" i="0" u="none" strike="noStrike" cap="none" normalizeH="0" baseline="0" dirty="0">
                        <a:ln>
                          <a:noFill/>
                        </a:ln>
                        <a:solidFill>
                          <a:schemeClr val="tx1"/>
                        </a:solidFill>
                        <a:effectLst/>
                        <a:latin typeface="+mn-ea"/>
                        <a:ea typeface="+mn-ea"/>
                      </a:endParaRPr>
                    </a:p>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1600" b="0" i="0" u="none" strike="noStrike" cap="none" normalizeH="0" baseline="0" dirty="0">
                          <a:ln>
                            <a:noFill/>
                          </a:ln>
                          <a:solidFill>
                            <a:schemeClr val="tx1"/>
                          </a:solidFill>
                          <a:effectLst/>
                          <a:latin typeface="+mn-ea"/>
                          <a:ea typeface="+mn-ea"/>
                        </a:rPr>
                        <a:t>(Algebra)</a:t>
                      </a:r>
                      <a:endParaRPr kumimoji="1" lang="ko-KR" altLang="en-US" sz="1600" b="0" i="0" u="none" strike="noStrike" cap="none" normalizeH="0" baseline="0" dirty="0">
                        <a:ln>
                          <a:noFill/>
                        </a:ln>
                        <a:solidFill>
                          <a:schemeClr val="tx1"/>
                        </a:solidFill>
                        <a:effectLst/>
                        <a:latin typeface="+mn-ea"/>
                        <a:ea typeface="+mn-ea"/>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2400" b="0" i="0" u="none" strike="noStrike" cap="none" normalizeH="0" baseline="0" dirty="0">
                          <a:ln>
                            <a:noFill/>
                          </a:ln>
                          <a:solidFill>
                            <a:schemeClr val="tx1"/>
                          </a:solidFill>
                          <a:effectLst/>
                          <a:latin typeface="+mn-ea"/>
                          <a:ea typeface="+mn-ea"/>
                        </a:rPr>
                        <a:t>기하</a:t>
                      </a:r>
                      <a:endParaRPr kumimoji="1" lang="en-US" altLang="ko-KR" sz="2400" b="0" i="0" u="none" strike="noStrike" cap="none" normalizeH="0" baseline="0" dirty="0">
                        <a:ln>
                          <a:noFill/>
                        </a:ln>
                        <a:solidFill>
                          <a:schemeClr val="tx1"/>
                        </a:solidFill>
                        <a:effectLst/>
                        <a:latin typeface="+mn-ea"/>
                        <a:ea typeface="+mn-ea"/>
                      </a:endParaRPr>
                    </a:p>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1600" b="0" i="0" u="none" strike="noStrike" cap="none" normalizeH="0" baseline="0" dirty="0">
                          <a:ln>
                            <a:noFill/>
                          </a:ln>
                          <a:solidFill>
                            <a:schemeClr val="tx1"/>
                          </a:solidFill>
                          <a:effectLst/>
                          <a:latin typeface="+mn-ea"/>
                          <a:ea typeface="+mn-ea"/>
                        </a:rPr>
                        <a:t>(Geometry)</a:t>
                      </a:r>
                      <a:endParaRPr kumimoji="1" lang="ko-KR" altLang="en-US" sz="1600" b="0" i="0" u="none" strike="noStrike" cap="none" normalizeH="0" baseline="0" dirty="0">
                        <a:ln>
                          <a:noFill/>
                        </a:ln>
                        <a:solidFill>
                          <a:schemeClr val="tx1"/>
                        </a:solidFill>
                        <a:effectLst/>
                        <a:latin typeface="+mn-ea"/>
                        <a:ea typeface="+mn-ea"/>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205">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2400" b="0" i="0" u="none" strike="noStrike" cap="none" normalizeH="0" baseline="0">
                          <a:ln>
                            <a:noFill/>
                          </a:ln>
                          <a:solidFill>
                            <a:schemeClr val="tx1"/>
                          </a:solidFill>
                          <a:effectLst/>
                          <a:latin typeface="+mn-ea"/>
                          <a:ea typeface="+mn-ea"/>
                        </a:rPr>
                        <a:t>국어</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2400" b="0" i="0" u="none" strike="noStrike" cap="none" normalizeH="0" baseline="0">
                          <a:ln>
                            <a:noFill/>
                          </a:ln>
                          <a:solidFill>
                            <a:schemeClr val="tx1"/>
                          </a:solidFill>
                          <a:effectLst/>
                          <a:latin typeface="+mn-ea"/>
                          <a:ea typeface="+mn-ea"/>
                        </a:rPr>
                        <a:t>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ko-KR" sz="2400" b="0" i="0" u="none" strike="noStrike" cap="none" normalizeH="0" baseline="0" dirty="0">
                        <a:ln>
                          <a:noFill/>
                        </a:ln>
                        <a:solidFill>
                          <a:schemeClr val="tx1"/>
                        </a:solidFill>
                        <a:effectLst/>
                        <a:latin typeface="+mn-ea"/>
                        <a:ea typeface="+mn-ea"/>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ko-KR" sz="2400" b="0" i="0" u="none" strike="noStrike" cap="none" normalizeH="0" baseline="0" dirty="0">
                        <a:ln>
                          <a:noFill/>
                        </a:ln>
                        <a:solidFill>
                          <a:schemeClr val="tx1"/>
                        </a:solidFill>
                        <a:effectLst/>
                        <a:latin typeface="+mn-ea"/>
                        <a:ea typeface="+mn-ea"/>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ko-KR" sz="2400" b="0" i="0" u="none" strike="noStrike" cap="none" normalizeH="0" baseline="0">
                        <a:ln>
                          <a:noFill/>
                        </a:ln>
                        <a:solidFill>
                          <a:schemeClr val="tx1"/>
                        </a:solidFill>
                        <a:effectLst/>
                        <a:latin typeface="+mn-ea"/>
                        <a:ea typeface="+mn-ea"/>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ko-KR" sz="2400" b="0" i="0" u="none" strike="noStrike" cap="none" normalizeH="0" baseline="0">
                        <a:ln>
                          <a:noFill/>
                        </a:ln>
                        <a:solidFill>
                          <a:schemeClr val="tx1"/>
                        </a:solidFill>
                        <a:effectLst/>
                        <a:latin typeface="+mn-ea"/>
                        <a:ea typeface="+mn-ea"/>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ko-KR" sz="2400" b="0" i="0" u="none" strike="noStrike" cap="none" normalizeH="0" baseline="0">
                        <a:ln>
                          <a:noFill/>
                        </a:ln>
                        <a:solidFill>
                          <a:schemeClr val="tx1"/>
                        </a:solidFill>
                        <a:effectLst/>
                        <a:latin typeface="+mn-ea"/>
                        <a:ea typeface="+mn-ea"/>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205">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2400" b="0" i="0" u="none" strike="noStrike" cap="none" normalizeH="0" baseline="0">
                          <a:ln>
                            <a:noFill/>
                          </a:ln>
                          <a:solidFill>
                            <a:schemeClr val="tx1"/>
                          </a:solidFill>
                          <a:effectLst/>
                          <a:latin typeface="+mn-ea"/>
                          <a:ea typeface="+mn-ea"/>
                        </a:rPr>
                        <a:t>영어</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2400" b="0" i="0" u="none" strike="noStrike" cap="none" normalizeH="0" baseline="0">
                          <a:ln>
                            <a:noFill/>
                          </a:ln>
                          <a:solidFill>
                            <a:schemeClr val="tx1"/>
                          </a:solidFill>
                          <a:effectLst/>
                          <a:latin typeface="+mn-ea"/>
                          <a:ea typeface="+mn-ea"/>
                        </a:rPr>
                        <a:t>.439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2400" b="0" i="0" u="none" strike="noStrike" cap="none" normalizeH="0" baseline="0">
                          <a:ln>
                            <a:noFill/>
                          </a:ln>
                          <a:solidFill>
                            <a:schemeClr val="tx1"/>
                          </a:solidFill>
                          <a:effectLst/>
                          <a:latin typeface="+mn-ea"/>
                          <a:ea typeface="+mn-ea"/>
                        </a:rPr>
                        <a:t>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ko-KR" sz="2400" b="0" i="0" u="none" strike="noStrike" cap="none" normalizeH="0" baseline="0">
                        <a:ln>
                          <a:noFill/>
                        </a:ln>
                        <a:solidFill>
                          <a:schemeClr val="tx1"/>
                        </a:solidFill>
                        <a:effectLst/>
                        <a:latin typeface="+mn-ea"/>
                        <a:ea typeface="+mn-ea"/>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ko-KR" sz="2400" b="0" i="0" u="none" strike="noStrike" cap="none" normalizeH="0" baseline="0" dirty="0">
                        <a:ln>
                          <a:noFill/>
                        </a:ln>
                        <a:solidFill>
                          <a:schemeClr val="tx1"/>
                        </a:solidFill>
                        <a:effectLst/>
                        <a:latin typeface="+mn-ea"/>
                        <a:ea typeface="+mn-ea"/>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ko-KR" sz="2400" b="0" i="0" u="none" strike="noStrike" cap="none" normalizeH="0" baseline="0">
                        <a:ln>
                          <a:noFill/>
                        </a:ln>
                        <a:solidFill>
                          <a:schemeClr val="tx1"/>
                        </a:solidFill>
                        <a:effectLst/>
                        <a:latin typeface="+mn-ea"/>
                        <a:ea typeface="+mn-ea"/>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ko-KR" sz="2400" b="0" i="0" u="none" strike="noStrike" cap="none" normalizeH="0" baseline="0">
                        <a:ln>
                          <a:noFill/>
                        </a:ln>
                        <a:solidFill>
                          <a:schemeClr val="tx1"/>
                        </a:solidFill>
                        <a:effectLst/>
                        <a:latin typeface="+mn-ea"/>
                        <a:ea typeface="+mn-ea"/>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205">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2400" b="0" i="0" u="none" strike="noStrike" cap="none" normalizeH="0" baseline="0">
                          <a:ln>
                            <a:noFill/>
                          </a:ln>
                          <a:solidFill>
                            <a:schemeClr val="tx1"/>
                          </a:solidFill>
                          <a:effectLst/>
                          <a:latin typeface="+mn-ea"/>
                          <a:ea typeface="+mn-ea"/>
                        </a:rPr>
                        <a:t>국사</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2400" b="0" i="0" u="none" strike="noStrike" cap="none" normalizeH="0" baseline="0">
                          <a:ln>
                            <a:noFill/>
                          </a:ln>
                          <a:solidFill>
                            <a:schemeClr val="tx1"/>
                          </a:solidFill>
                          <a:effectLst/>
                          <a:latin typeface="+mn-ea"/>
                          <a:ea typeface="+mn-ea"/>
                        </a:rPr>
                        <a:t>.410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2400" b="0" i="0" u="none" strike="noStrike" cap="none" normalizeH="0" baseline="0">
                          <a:ln>
                            <a:noFill/>
                          </a:ln>
                          <a:solidFill>
                            <a:schemeClr val="tx1"/>
                          </a:solidFill>
                          <a:effectLst/>
                          <a:latin typeface="+mn-ea"/>
                          <a:ea typeface="+mn-ea"/>
                        </a:rPr>
                        <a:t>.351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2400" b="0" i="0" u="none" strike="noStrike" cap="none" normalizeH="0" baseline="0">
                          <a:ln>
                            <a:noFill/>
                          </a:ln>
                          <a:solidFill>
                            <a:schemeClr val="tx1"/>
                          </a:solidFill>
                          <a:effectLst/>
                          <a:latin typeface="+mn-ea"/>
                          <a:ea typeface="+mn-ea"/>
                        </a:rPr>
                        <a:t>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ko-KR" sz="2400" b="0" i="0" u="none" strike="noStrike" cap="none" normalizeH="0" baseline="0">
                        <a:ln>
                          <a:noFill/>
                        </a:ln>
                        <a:solidFill>
                          <a:schemeClr val="tx1"/>
                        </a:solidFill>
                        <a:effectLst/>
                        <a:latin typeface="+mn-ea"/>
                        <a:ea typeface="+mn-ea"/>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ko-KR" sz="2400" b="0" i="0" u="none" strike="noStrike" cap="none" normalizeH="0" baseline="0">
                        <a:ln>
                          <a:noFill/>
                        </a:ln>
                        <a:solidFill>
                          <a:schemeClr val="tx1"/>
                        </a:solidFill>
                        <a:effectLst/>
                        <a:latin typeface="+mn-ea"/>
                        <a:ea typeface="+mn-ea"/>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ko-KR" sz="2400" b="0" i="0" u="none" strike="noStrike" cap="none" normalizeH="0" baseline="0">
                        <a:ln>
                          <a:noFill/>
                        </a:ln>
                        <a:solidFill>
                          <a:schemeClr val="tx1"/>
                        </a:solidFill>
                        <a:effectLst/>
                        <a:latin typeface="+mn-ea"/>
                        <a:ea typeface="+mn-ea"/>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205">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2400" b="0" i="0" u="none" strike="noStrike" cap="none" normalizeH="0" baseline="0" dirty="0">
                          <a:ln>
                            <a:noFill/>
                          </a:ln>
                          <a:solidFill>
                            <a:schemeClr val="tx1"/>
                          </a:solidFill>
                          <a:effectLst/>
                          <a:latin typeface="+mn-ea"/>
                          <a:ea typeface="+mn-ea"/>
                        </a:rPr>
                        <a:t>산수</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2400" b="0" i="0" u="none" strike="noStrike" cap="none" normalizeH="0" baseline="0">
                          <a:ln>
                            <a:noFill/>
                          </a:ln>
                          <a:solidFill>
                            <a:schemeClr val="tx1"/>
                          </a:solidFill>
                          <a:effectLst/>
                          <a:latin typeface="+mn-ea"/>
                          <a:ea typeface="+mn-ea"/>
                        </a:rPr>
                        <a:t>.288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2400" b="0" i="0" u="none" strike="noStrike" cap="none" normalizeH="0" baseline="0">
                          <a:ln>
                            <a:noFill/>
                          </a:ln>
                          <a:solidFill>
                            <a:schemeClr val="tx1"/>
                          </a:solidFill>
                          <a:effectLst/>
                          <a:latin typeface="+mn-ea"/>
                          <a:ea typeface="+mn-ea"/>
                        </a:rPr>
                        <a:t>.354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2400" b="0" i="0" u="none" strike="noStrike" cap="none" normalizeH="0" baseline="0">
                          <a:ln>
                            <a:noFill/>
                          </a:ln>
                          <a:solidFill>
                            <a:schemeClr val="tx1"/>
                          </a:solidFill>
                          <a:effectLst/>
                          <a:latin typeface="+mn-ea"/>
                          <a:ea typeface="+mn-ea"/>
                        </a:rPr>
                        <a:t>.164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2400" b="0" i="0" u="none" strike="noStrike" cap="none" normalizeH="0" baseline="0">
                          <a:ln>
                            <a:noFill/>
                          </a:ln>
                          <a:solidFill>
                            <a:schemeClr val="tx1"/>
                          </a:solidFill>
                          <a:effectLst/>
                          <a:latin typeface="+mn-ea"/>
                          <a:ea typeface="+mn-ea"/>
                        </a:rPr>
                        <a:t>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ko-KR" sz="2400" b="0" i="0" u="none" strike="noStrike" cap="none" normalizeH="0" baseline="0">
                        <a:ln>
                          <a:noFill/>
                        </a:ln>
                        <a:solidFill>
                          <a:schemeClr val="tx1"/>
                        </a:solidFill>
                        <a:effectLst/>
                        <a:latin typeface="+mn-ea"/>
                        <a:ea typeface="+mn-ea"/>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ko-KR" sz="2400" b="0" i="0" u="none" strike="noStrike" cap="none" normalizeH="0" baseline="0">
                        <a:ln>
                          <a:noFill/>
                        </a:ln>
                        <a:solidFill>
                          <a:schemeClr val="tx1"/>
                        </a:solidFill>
                        <a:effectLst/>
                        <a:latin typeface="+mn-ea"/>
                        <a:ea typeface="+mn-ea"/>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205">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2400" b="0" i="0" u="none" strike="noStrike" cap="none" normalizeH="0" baseline="0">
                          <a:ln>
                            <a:noFill/>
                          </a:ln>
                          <a:solidFill>
                            <a:schemeClr val="tx1"/>
                          </a:solidFill>
                          <a:effectLst/>
                          <a:latin typeface="+mn-ea"/>
                          <a:ea typeface="+mn-ea"/>
                        </a:rPr>
                        <a:t>대수</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2400" b="0" i="0" u="none" strike="noStrike" cap="none" normalizeH="0" baseline="0">
                          <a:ln>
                            <a:noFill/>
                          </a:ln>
                          <a:solidFill>
                            <a:schemeClr val="tx1"/>
                          </a:solidFill>
                          <a:effectLst/>
                          <a:latin typeface="+mn-ea"/>
                          <a:ea typeface="+mn-ea"/>
                        </a:rPr>
                        <a:t>.329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2400" b="0" i="0" u="none" strike="noStrike" cap="none" normalizeH="0" baseline="0">
                          <a:ln>
                            <a:noFill/>
                          </a:ln>
                          <a:solidFill>
                            <a:schemeClr val="tx1"/>
                          </a:solidFill>
                          <a:effectLst/>
                          <a:latin typeface="+mn-ea"/>
                          <a:ea typeface="+mn-ea"/>
                        </a:rPr>
                        <a:t>.320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2400" b="0" i="0" u="none" strike="noStrike" cap="none" normalizeH="0" baseline="0">
                          <a:ln>
                            <a:noFill/>
                          </a:ln>
                          <a:solidFill>
                            <a:schemeClr val="tx1"/>
                          </a:solidFill>
                          <a:effectLst/>
                          <a:latin typeface="+mn-ea"/>
                          <a:ea typeface="+mn-ea"/>
                        </a:rPr>
                        <a:t>.190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2400" b="0" i="0" u="none" strike="noStrike" cap="none" normalizeH="0" baseline="0">
                          <a:ln>
                            <a:noFill/>
                          </a:ln>
                          <a:solidFill>
                            <a:schemeClr val="tx1"/>
                          </a:solidFill>
                          <a:effectLst/>
                          <a:latin typeface="+mn-ea"/>
                          <a:ea typeface="+mn-ea"/>
                        </a:rPr>
                        <a:t>.595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2400" b="0" i="0" u="none" strike="noStrike" cap="none" normalizeH="0" baseline="0" dirty="0">
                          <a:ln>
                            <a:noFill/>
                          </a:ln>
                          <a:solidFill>
                            <a:schemeClr val="tx1"/>
                          </a:solidFill>
                          <a:effectLst/>
                          <a:latin typeface="+mn-ea"/>
                          <a:ea typeface="+mn-ea"/>
                        </a:rPr>
                        <a:t>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ko-KR" sz="2400" b="0" i="0" u="none" strike="noStrike" cap="none" normalizeH="0" baseline="0">
                        <a:ln>
                          <a:noFill/>
                        </a:ln>
                        <a:solidFill>
                          <a:schemeClr val="tx1"/>
                        </a:solidFill>
                        <a:effectLst/>
                        <a:latin typeface="+mn-ea"/>
                        <a:ea typeface="+mn-ea"/>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205">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2400" b="0" i="0" u="none" strike="noStrike" cap="none" normalizeH="0" baseline="0">
                          <a:ln>
                            <a:noFill/>
                          </a:ln>
                          <a:solidFill>
                            <a:schemeClr val="tx1"/>
                          </a:solidFill>
                          <a:effectLst/>
                          <a:latin typeface="+mn-ea"/>
                          <a:ea typeface="+mn-ea"/>
                        </a:rPr>
                        <a:t>기하</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2400" b="0" i="0" u="none" strike="noStrike" cap="none" normalizeH="0" baseline="0">
                          <a:ln>
                            <a:noFill/>
                          </a:ln>
                          <a:solidFill>
                            <a:schemeClr val="tx1"/>
                          </a:solidFill>
                          <a:effectLst/>
                          <a:latin typeface="+mn-ea"/>
                          <a:ea typeface="+mn-ea"/>
                        </a:rPr>
                        <a:t>.248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2400" b="0" i="0" u="none" strike="noStrike" cap="none" normalizeH="0" baseline="0">
                          <a:ln>
                            <a:noFill/>
                          </a:ln>
                          <a:solidFill>
                            <a:schemeClr val="tx1"/>
                          </a:solidFill>
                          <a:effectLst/>
                          <a:latin typeface="+mn-ea"/>
                          <a:ea typeface="+mn-ea"/>
                        </a:rPr>
                        <a:t>.329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2400" b="0" i="0" u="none" strike="noStrike" cap="none" normalizeH="0" baseline="0">
                          <a:ln>
                            <a:noFill/>
                          </a:ln>
                          <a:solidFill>
                            <a:schemeClr val="tx1"/>
                          </a:solidFill>
                          <a:effectLst/>
                          <a:latin typeface="+mn-ea"/>
                          <a:ea typeface="+mn-ea"/>
                        </a:rPr>
                        <a:t>.181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2400" b="0" i="0" u="none" strike="noStrike" cap="none" normalizeH="0" baseline="0">
                          <a:ln>
                            <a:noFill/>
                          </a:ln>
                          <a:solidFill>
                            <a:schemeClr val="tx1"/>
                          </a:solidFill>
                          <a:effectLst/>
                          <a:latin typeface="+mn-ea"/>
                          <a:ea typeface="+mn-ea"/>
                        </a:rPr>
                        <a:t>.470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2400" b="0" i="0" u="none" strike="noStrike" cap="none" normalizeH="0" baseline="0">
                          <a:ln>
                            <a:noFill/>
                          </a:ln>
                          <a:solidFill>
                            <a:schemeClr val="tx1"/>
                          </a:solidFill>
                          <a:effectLst/>
                          <a:latin typeface="+mn-ea"/>
                          <a:ea typeface="+mn-ea"/>
                        </a:rPr>
                        <a:t>.464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2400" b="0" i="0" u="none" strike="noStrike" cap="none" normalizeH="0" baseline="0" dirty="0">
                          <a:ln>
                            <a:noFill/>
                          </a:ln>
                          <a:solidFill>
                            <a:schemeClr val="tx1"/>
                          </a:solidFill>
                          <a:effectLst/>
                          <a:latin typeface="+mn-ea"/>
                          <a:ea typeface="+mn-ea"/>
                        </a:rPr>
                        <a:t>1</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9470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AutoShape 26"/>
          <p:cNvSpPr>
            <a:spLocks noChangeArrowheads="1"/>
          </p:cNvSpPr>
          <p:nvPr/>
        </p:nvSpPr>
        <p:spPr bwMode="auto">
          <a:xfrm>
            <a:off x="26510" y="354015"/>
            <a:ext cx="2088232" cy="576263"/>
          </a:xfrm>
          <a:prstGeom prst="roundRect">
            <a:avLst>
              <a:gd name="adj" fmla="val 16667"/>
            </a:avLst>
          </a:prstGeom>
          <a:solidFill>
            <a:srgbClr val="3399FF"/>
          </a:solidFill>
          <a:ln w="9525">
            <a:solidFill>
              <a:srgbClr val="3399FF"/>
            </a:solidFill>
            <a:miter lim="800000"/>
            <a:headEnd/>
            <a:tailEnd/>
          </a:ln>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dirty="0">
              <a:latin typeface="굴림" panose="020B0600000101010101" pitchFamily="50" charset="-127"/>
            </a:endParaRPr>
          </a:p>
        </p:txBody>
      </p:sp>
      <p:sp>
        <p:nvSpPr>
          <p:cNvPr id="17411" name="Rectangle 2"/>
          <p:cNvSpPr>
            <a:spLocks noGrp="1" noChangeArrowheads="1"/>
          </p:cNvSpPr>
          <p:nvPr>
            <p:ph type="title"/>
          </p:nvPr>
        </p:nvSpPr>
        <p:spPr>
          <a:xfrm>
            <a:off x="121760" y="398464"/>
            <a:ext cx="1920974" cy="533400"/>
          </a:xfrm>
          <a:noFill/>
        </p:spPr>
        <p:txBody>
          <a:bodyPr/>
          <a:lstStyle/>
          <a:p>
            <a:pPr algn="ctr" eaLnBrk="1" hangingPunct="1"/>
            <a:r>
              <a:rPr lang="ko-KR" altLang="en-US" sz="2800" dirty="0">
                <a:solidFill>
                  <a:srgbClr val="FFFF00"/>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t>출력결과</a:t>
            </a:r>
          </a:p>
        </p:txBody>
      </p:sp>
      <p:sp>
        <p:nvSpPr>
          <p:cNvPr id="89091" name="Rectangle 3"/>
          <p:cNvSpPr>
            <a:spLocks noGrp="1" noChangeArrowheads="1"/>
          </p:cNvSpPr>
          <p:nvPr>
            <p:ph idx="1"/>
          </p:nvPr>
        </p:nvSpPr>
        <p:spPr>
          <a:xfrm>
            <a:off x="1919536" y="4455190"/>
            <a:ext cx="10081120" cy="914400"/>
          </a:xfrm>
        </p:spPr>
        <p:txBody>
          <a:bodyPr/>
          <a:lstStyle/>
          <a:p>
            <a:pPr eaLnBrk="1" hangingPunct="1"/>
            <a:r>
              <a:rPr lang="ko-KR" altLang="en-US" sz="2400" dirty="0">
                <a:latin typeface="맑은 고딕" panose="020B0503020000020004" pitchFamily="50" charset="-127"/>
                <a:ea typeface="맑은 고딕" panose="020B0503020000020004" pitchFamily="50" charset="-127"/>
              </a:rPr>
              <a:t>고유값이 </a:t>
            </a:r>
            <a:r>
              <a:rPr lang="en-US" altLang="ko-KR" sz="2400" dirty="0">
                <a:latin typeface="맑은 고딕" panose="020B0503020000020004" pitchFamily="50" charset="-127"/>
                <a:ea typeface="맑은 고딕" panose="020B0503020000020004" pitchFamily="50" charset="-127"/>
              </a:rPr>
              <a:t>1</a:t>
            </a:r>
            <a:r>
              <a:rPr lang="ko-KR" altLang="en-US" sz="2400" dirty="0">
                <a:latin typeface="맑은 고딕" panose="020B0503020000020004" pitchFamily="50" charset="-127"/>
                <a:ea typeface="맑은 고딕" panose="020B0503020000020004" pitchFamily="50" charset="-127"/>
              </a:rPr>
              <a:t>이상인 요인이 </a:t>
            </a:r>
            <a:r>
              <a:rPr lang="en-US" altLang="ko-KR" sz="2400" dirty="0">
                <a:latin typeface="맑은 고딕" panose="020B0503020000020004" pitchFamily="50" charset="-127"/>
                <a:ea typeface="맑은 고딕" panose="020B0503020000020004" pitchFamily="50" charset="-127"/>
              </a:rPr>
              <a:t>2</a:t>
            </a:r>
            <a:r>
              <a:rPr lang="ko-KR" altLang="en-US" sz="2400" dirty="0">
                <a:latin typeface="맑은 고딕" panose="020B0503020000020004" pitchFamily="50" charset="-127"/>
                <a:ea typeface="맑은 고딕" panose="020B0503020000020004" pitchFamily="50" charset="-127"/>
              </a:rPr>
              <a:t>개</a:t>
            </a:r>
            <a:r>
              <a:rPr lang="en-US" altLang="ko-KR" sz="2400" dirty="0">
                <a:latin typeface="맑은 고딕" panose="020B0503020000020004" pitchFamily="50" charset="-127"/>
                <a:ea typeface="맑은 고딕" panose="020B0503020000020004" pitchFamily="50" charset="-127"/>
              </a:rPr>
              <a:t>, </a:t>
            </a:r>
            <a:r>
              <a:rPr lang="ko-KR" altLang="en-US" sz="2400" dirty="0">
                <a:latin typeface="맑은 고딕" panose="020B0503020000020004" pitchFamily="50" charset="-127"/>
                <a:ea typeface="맑은 고딕" panose="020B0503020000020004" pitchFamily="50" charset="-127"/>
              </a:rPr>
              <a:t>이들은 문리적요인과 수리적요인으로 판단된다</a:t>
            </a:r>
            <a:r>
              <a:rPr lang="en-US" altLang="ko-KR" sz="2400" dirty="0">
                <a:solidFill>
                  <a:srgbClr val="FF0066"/>
                </a:solidFill>
                <a:latin typeface="맑은 고딕" panose="020B0503020000020004" pitchFamily="50" charset="-127"/>
                <a:ea typeface="맑은 고딕" panose="020B0503020000020004" pitchFamily="50" charset="-127"/>
              </a:rPr>
              <a:t>(naming)</a:t>
            </a:r>
          </a:p>
        </p:txBody>
      </p:sp>
      <p:graphicFrame>
        <p:nvGraphicFramePr>
          <p:cNvPr id="89113" name="Group 25"/>
          <p:cNvGraphicFramePr>
            <a:graphicFrameLocks noGrp="1"/>
          </p:cNvGraphicFramePr>
          <p:nvPr>
            <p:extLst/>
          </p:nvPr>
        </p:nvGraphicFramePr>
        <p:xfrm>
          <a:off x="2393094" y="398464"/>
          <a:ext cx="5071058" cy="3749675"/>
        </p:xfrm>
        <a:graphic>
          <a:graphicData uri="http://schemas.openxmlformats.org/drawingml/2006/table">
            <a:tbl>
              <a:tblPr/>
              <a:tblGrid>
                <a:gridCol w="1582160">
                  <a:extLst>
                    <a:ext uri="{9D8B030D-6E8A-4147-A177-3AD203B41FA5}">
                      <a16:colId xmlns:a16="http://schemas.microsoft.com/office/drawing/2014/main" val="20000"/>
                    </a:ext>
                  </a:extLst>
                </a:gridCol>
                <a:gridCol w="1765600">
                  <a:extLst>
                    <a:ext uri="{9D8B030D-6E8A-4147-A177-3AD203B41FA5}">
                      <a16:colId xmlns:a16="http://schemas.microsoft.com/office/drawing/2014/main" val="20001"/>
                    </a:ext>
                  </a:extLst>
                </a:gridCol>
                <a:gridCol w="1723298">
                  <a:extLst>
                    <a:ext uri="{9D8B030D-6E8A-4147-A177-3AD203B41FA5}">
                      <a16:colId xmlns:a16="http://schemas.microsoft.com/office/drawing/2014/main" val="20002"/>
                    </a:ext>
                  </a:extLst>
                </a:gridCol>
              </a:tblGrid>
              <a:tr h="762129">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변수</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요인적재값</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F1    F2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Comunalities</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25417">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X1(</a:t>
                      </a:r>
                      <a:r>
                        <a:rPr kumimoji="1" lang="ko-KR" altLang="en-US"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국어</a:t>
                      </a: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X2(</a:t>
                      </a:r>
                      <a:r>
                        <a:rPr kumimoji="1" lang="ko-KR" altLang="en-US"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영어</a:t>
                      </a: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X3(</a:t>
                      </a:r>
                      <a:r>
                        <a:rPr kumimoji="1" lang="ko-KR" altLang="en-US"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국사</a:t>
                      </a: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X4(</a:t>
                      </a:r>
                      <a:r>
                        <a:rPr kumimoji="1" lang="ko-KR" altLang="en-US"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물리</a:t>
                      </a: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X5(</a:t>
                      </a:r>
                      <a:r>
                        <a:rPr kumimoji="1" lang="ko-KR" altLang="en-US"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대수</a:t>
                      </a: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X6(</a:t>
                      </a:r>
                      <a:r>
                        <a:rPr kumimoji="1" lang="ko-KR" altLang="en-US"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기하</a:t>
                      </a: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0.23  0.76</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0.35  0.66</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0.00  0.82</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0.83  0.15</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0.81  0.18</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0.74  0.15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0.63</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0.56</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0.67</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0.72</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0.69</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0.59</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129">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고유값</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누적분산</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2.73  1.13</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rPr>
                        <a:t>45.6% 64.4%</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endParaRPr kumimoji="1" lang="ko-KR" altLang="ko-KR" sz="2000" b="0" i="0" u="none" strike="noStrike" cap="none" normalizeH="0" baseline="0" dirty="0">
                        <a:ln>
                          <a:noFill/>
                        </a:ln>
                        <a:solidFill>
                          <a:schemeClr val="tx1"/>
                        </a:solidFill>
                        <a:effectLst/>
                        <a:latin typeface="맑은 고딕" panose="020B0503020000020004" pitchFamily="50" charset="-127"/>
                        <a:ea typeface="맑은 고딕" panose="020B0503020000020004" pitchFamily="50" charset="-127"/>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9110" name="Rectangle 22"/>
          <p:cNvSpPr>
            <a:spLocks noChangeArrowheads="1"/>
          </p:cNvSpPr>
          <p:nvPr/>
        </p:nvSpPr>
        <p:spPr bwMode="auto">
          <a:xfrm>
            <a:off x="4871864" y="1181101"/>
            <a:ext cx="719137" cy="1079500"/>
          </a:xfrm>
          <a:prstGeom prst="rect">
            <a:avLst/>
          </a:prstGeom>
          <a:noFill/>
          <a:ln w="38100">
            <a:solidFill>
              <a:srgbClr val="FF33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dirty="0">
              <a:latin typeface="굴림" panose="020B0600000101010101" pitchFamily="50" charset="-127"/>
            </a:endParaRPr>
          </a:p>
        </p:txBody>
      </p:sp>
      <p:sp>
        <p:nvSpPr>
          <p:cNvPr id="89111" name="Rectangle 23"/>
          <p:cNvSpPr>
            <a:spLocks noChangeArrowheads="1"/>
          </p:cNvSpPr>
          <p:nvPr/>
        </p:nvSpPr>
        <p:spPr bwMode="auto">
          <a:xfrm>
            <a:off x="4224164" y="2260602"/>
            <a:ext cx="647700" cy="1081087"/>
          </a:xfrm>
          <a:prstGeom prst="rect">
            <a:avLst/>
          </a:prstGeom>
          <a:noFill/>
          <a:ln w="38100">
            <a:solidFill>
              <a:srgbClr val="FF33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dirty="0">
              <a:latin typeface="굴림" panose="020B0600000101010101" pitchFamily="50" charset="-127"/>
            </a:endParaRPr>
          </a:p>
        </p:txBody>
      </p:sp>
      <p:grpSp>
        <p:nvGrpSpPr>
          <p:cNvPr id="4" name="그룹 3">
            <a:extLst>
              <a:ext uri="{FF2B5EF4-FFF2-40B4-BE49-F238E27FC236}">
                <a16:creationId xmlns:a16="http://schemas.microsoft.com/office/drawing/2014/main" id="{820F5F39-C641-4C2E-A37E-A9269B16A0F5}"/>
              </a:ext>
            </a:extLst>
          </p:cNvPr>
          <p:cNvGrpSpPr/>
          <p:nvPr/>
        </p:nvGrpSpPr>
        <p:grpSpPr>
          <a:xfrm>
            <a:off x="8280722" y="487530"/>
            <a:ext cx="2682642" cy="3539341"/>
            <a:chOff x="8280722" y="487530"/>
            <a:chExt cx="2682642" cy="3539341"/>
          </a:xfrm>
        </p:grpSpPr>
        <p:sp>
          <p:nvSpPr>
            <p:cNvPr id="2" name="TextBox 1">
              <a:extLst>
                <a:ext uri="{FF2B5EF4-FFF2-40B4-BE49-F238E27FC236}">
                  <a16:creationId xmlns:a16="http://schemas.microsoft.com/office/drawing/2014/main" id="{E84D7FA4-0615-4C3E-8FDE-4ACEB7C510A9}"/>
                </a:ext>
              </a:extLst>
            </p:cNvPr>
            <p:cNvSpPr txBox="1"/>
            <p:nvPr/>
          </p:nvSpPr>
          <p:spPr>
            <a:xfrm>
              <a:off x="8286739" y="487530"/>
              <a:ext cx="2318263" cy="646331"/>
            </a:xfrm>
            <a:prstGeom prst="rect">
              <a:avLst/>
            </a:prstGeom>
            <a:noFill/>
          </p:spPr>
          <p:txBody>
            <a:bodyPr wrap="none" rtlCol="0">
              <a:spAutoFit/>
            </a:bodyPr>
            <a:lstStyle/>
            <a:p>
              <a:r>
                <a:rPr lang="en-US" b="1" dirty="0">
                  <a:solidFill>
                    <a:srgbClr val="7030A0"/>
                  </a:solidFill>
                  <a:latin typeface="맑은 고딕" panose="020B0503020000020004" pitchFamily="50" charset="-127"/>
                  <a:ea typeface="맑은 고딕" panose="020B0503020000020004" pitchFamily="50" charset="-127"/>
                </a:rPr>
                <a:t>6</a:t>
              </a:r>
              <a:r>
                <a:rPr lang="ko-KR" altLang="en-US" b="1" dirty="0">
                  <a:solidFill>
                    <a:srgbClr val="7030A0"/>
                  </a:solidFill>
                  <a:latin typeface="맑은 고딕" panose="020B0503020000020004" pitchFamily="50" charset="-127"/>
                  <a:ea typeface="맑은 고딕" panose="020B0503020000020004" pitchFamily="50" charset="-127"/>
                </a:rPr>
                <a:t>개의 변수가</a:t>
              </a:r>
              <a:endParaRPr lang="en-US" altLang="ko-KR" b="1" dirty="0">
                <a:solidFill>
                  <a:srgbClr val="7030A0"/>
                </a:solidFill>
                <a:latin typeface="맑은 고딕" panose="020B0503020000020004" pitchFamily="50" charset="-127"/>
                <a:ea typeface="맑은 고딕" panose="020B0503020000020004" pitchFamily="50" charset="-127"/>
              </a:endParaRPr>
            </a:p>
            <a:p>
              <a:r>
                <a:rPr lang="en-US" b="1" dirty="0">
                  <a:solidFill>
                    <a:srgbClr val="7030A0"/>
                  </a:solidFill>
                  <a:latin typeface="맑은 고딕" panose="020B0503020000020004" pitchFamily="50" charset="-127"/>
                  <a:ea typeface="맑은 고딕" panose="020B0503020000020004" pitchFamily="50" charset="-127"/>
                </a:rPr>
                <a:t>2</a:t>
              </a:r>
              <a:r>
                <a:rPr lang="ko-KR" altLang="en-US" b="1" dirty="0">
                  <a:solidFill>
                    <a:srgbClr val="7030A0"/>
                  </a:solidFill>
                  <a:latin typeface="맑은 고딕" panose="020B0503020000020004" pitchFamily="50" charset="-127"/>
                  <a:ea typeface="맑은 고딕" panose="020B0503020000020004" pitchFamily="50" charset="-127"/>
                </a:rPr>
                <a:t>개의 요인으로 축소</a:t>
              </a:r>
              <a:endParaRPr lang="en-US" b="1" dirty="0">
                <a:solidFill>
                  <a:srgbClr val="7030A0"/>
                </a:solidFill>
                <a:latin typeface="맑은 고딕" panose="020B0503020000020004" pitchFamily="50" charset="-127"/>
                <a:ea typeface="맑은 고딕" panose="020B0503020000020004" pitchFamily="50" charset="-127"/>
              </a:endParaRPr>
            </a:p>
          </p:txBody>
        </p:sp>
        <p:sp>
          <p:nvSpPr>
            <p:cNvPr id="9" name="직사각형 4">
              <a:extLst>
                <a:ext uri="{FF2B5EF4-FFF2-40B4-BE49-F238E27FC236}">
                  <a16:creationId xmlns:a16="http://schemas.microsoft.com/office/drawing/2014/main" id="{21A42FE3-8325-4DDB-B037-BB5AC48D7EA7}"/>
                </a:ext>
              </a:extLst>
            </p:cNvPr>
            <p:cNvSpPr>
              <a:spLocks noChangeArrowheads="1"/>
            </p:cNvSpPr>
            <p:nvPr/>
          </p:nvSpPr>
          <p:spPr bwMode="auto">
            <a:xfrm>
              <a:off x="8301000" y="1258186"/>
              <a:ext cx="648073" cy="3603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latinLnBrk="0" hangingPunct="1">
                <a:spcBef>
                  <a:spcPct val="0"/>
                </a:spcBef>
                <a:buFontTx/>
                <a:buNone/>
              </a:pPr>
              <a:r>
                <a:rPr kumimoji="0" lang="en-US" altLang="ko-KR" sz="1800" dirty="0"/>
                <a:t>X1</a:t>
              </a:r>
            </a:p>
          </p:txBody>
        </p:sp>
        <p:sp>
          <p:nvSpPr>
            <p:cNvPr id="10" name="직사각형 5">
              <a:extLst>
                <a:ext uri="{FF2B5EF4-FFF2-40B4-BE49-F238E27FC236}">
                  <a16:creationId xmlns:a16="http://schemas.microsoft.com/office/drawing/2014/main" id="{C60A622C-23DF-422B-9BD5-075FAB67F0B7}"/>
                </a:ext>
              </a:extLst>
            </p:cNvPr>
            <p:cNvSpPr>
              <a:spLocks noChangeArrowheads="1"/>
            </p:cNvSpPr>
            <p:nvPr/>
          </p:nvSpPr>
          <p:spPr bwMode="auto">
            <a:xfrm>
              <a:off x="8286739" y="1742872"/>
              <a:ext cx="648073" cy="3603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latinLnBrk="0" hangingPunct="1">
                <a:spcBef>
                  <a:spcPct val="0"/>
                </a:spcBef>
                <a:buFontTx/>
                <a:buNone/>
              </a:pPr>
              <a:r>
                <a:rPr kumimoji="0" lang="en-US" altLang="ko-KR" sz="1800" dirty="0"/>
                <a:t>X2</a:t>
              </a:r>
            </a:p>
          </p:txBody>
        </p:sp>
        <p:sp>
          <p:nvSpPr>
            <p:cNvPr id="11" name="직사각형 6">
              <a:extLst>
                <a:ext uri="{FF2B5EF4-FFF2-40B4-BE49-F238E27FC236}">
                  <a16:creationId xmlns:a16="http://schemas.microsoft.com/office/drawing/2014/main" id="{57BEED0B-2F84-4FEA-B581-C9E75E6EB38D}"/>
                </a:ext>
              </a:extLst>
            </p:cNvPr>
            <p:cNvSpPr>
              <a:spLocks noChangeArrowheads="1"/>
            </p:cNvSpPr>
            <p:nvPr/>
          </p:nvSpPr>
          <p:spPr bwMode="auto">
            <a:xfrm>
              <a:off x="8285512" y="2210081"/>
              <a:ext cx="648073" cy="3603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latinLnBrk="0" hangingPunct="1">
                <a:spcBef>
                  <a:spcPct val="0"/>
                </a:spcBef>
                <a:buFontTx/>
                <a:buNone/>
              </a:pPr>
              <a:r>
                <a:rPr kumimoji="0" lang="en-US" altLang="ko-KR" sz="1800" dirty="0"/>
                <a:t>X3</a:t>
              </a:r>
            </a:p>
          </p:txBody>
        </p:sp>
        <p:sp>
          <p:nvSpPr>
            <p:cNvPr id="12" name="직사각형 7">
              <a:extLst>
                <a:ext uri="{FF2B5EF4-FFF2-40B4-BE49-F238E27FC236}">
                  <a16:creationId xmlns:a16="http://schemas.microsoft.com/office/drawing/2014/main" id="{B514FB1F-29DB-46C7-ACE3-90D26E8BE1E4}"/>
                </a:ext>
              </a:extLst>
            </p:cNvPr>
            <p:cNvSpPr>
              <a:spLocks noChangeArrowheads="1"/>
            </p:cNvSpPr>
            <p:nvPr/>
          </p:nvSpPr>
          <p:spPr bwMode="auto">
            <a:xfrm>
              <a:off x="8280722" y="2734856"/>
              <a:ext cx="648073" cy="3603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latinLnBrk="0" hangingPunct="1">
                <a:spcBef>
                  <a:spcPct val="0"/>
                </a:spcBef>
                <a:buFontTx/>
                <a:buNone/>
              </a:pPr>
              <a:r>
                <a:rPr kumimoji="0" lang="en-US" altLang="ko-KR" sz="1800" dirty="0"/>
                <a:t>X4</a:t>
              </a:r>
            </a:p>
          </p:txBody>
        </p:sp>
        <p:sp>
          <p:nvSpPr>
            <p:cNvPr id="13" name="직사각형 8">
              <a:extLst>
                <a:ext uri="{FF2B5EF4-FFF2-40B4-BE49-F238E27FC236}">
                  <a16:creationId xmlns:a16="http://schemas.microsoft.com/office/drawing/2014/main" id="{AB082BD2-8026-4AFE-9309-21C05AA8B9E8}"/>
                </a:ext>
              </a:extLst>
            </p:cNvPr>
            <p:cNvSpPr>
              <a:spLocks noChangeArrowheads="1"/>
            </p:cNvSpPr>
            <p:nvPr/>
          </p:nvSpPr>
          <p:spPr bwMode="auto">
            <a:xfrm>
              <a:off x="8280722" y="3195432"/>
              <a:ext cx="648073" cy="3603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latinLnBrk="0" hangingPunct="1">
                <a:spcBef>
                  <a:spcPct val="0"/>
                </a:spcBef>
                <a:buFontTx/>
                <a:buNone/>
              </a:pPr>
              <a:r>
                <a:rPr kumimoji="0" lang="en-US" altLang="ko-KR" sz="1800" dirty="0"/>
                <a:t>X5</a:t>
              </a:r>
            </a:p>
          </p:txBody>
        </p:sp>
        <p:sp>
          <p:nvSpPr>
            <p:cNvPr id="14" name="직사각형 9">
              <a:extLst>
                <a:ext uri="{FF2B5EF4-FFF2-40B4-BE49-F238E27FC236}">
                  <a16:creationId xmlns:a16="http://schemas.microsoft.com/office/drawing/2014/main" id="{10A86099-3FBD-42A1-B92A-F9C89AC7AABE}"/>
                </a:ext>
              </a:extLst>
            </p:cNvPr>
            <p:cNvSpPr>
              <a:spLocks noChangeArrowheads="1"/>
            </p:cNvSpPr>
            <p:nvPr/>
          </p:nvSpPr>
          <p:spPr bwMode="auto">
            <a:xfrm>
              <a:off x="8289644" y="3666508"/>
              <a:ext cx="648073" cy="3603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latinLnBrk="0" hangingPunct="1">
                <a:spcBef>
                  <a:spcPct val="0"/>
                </a:spcBef>
                <a:buFontTx/>
                <a:buNone/>
              </a:pPr>
              <a:r>
                <a:rPr kumimoji="0" lang="en-US" altLang="ko-KR" sz="1800" dirty="0"/>
                <a:t>X6</a:t>
              </a:r>
            </a:p>
          </p:txBody>
        </p:sp>
        <p:sp>
          <p:nvSpPr>
            <p:cNvPr id="17" name="타원 16">
              <a:extLst>
                <a:ext uri="{FF2B5EF4-FFF2-40B4-BE49-F238E27FC236}">
                  <a16:creationId xmlns:a16="http://schemas.microsoft.com/office/drawing/2014/main" id="{8F831B62-F3D6-4474-B874-E584B04A65EA}"/>
                </a:ext>
              </a:extLst>
            </p:cNvPr>
            <p:cNvSpPr/>
            <p:nvPr/>
          </p:nvSpPr>
          <p:spPr bwMode="auto">
            <a:xfrm>
              <a:off x="9942923" y="1592298"/>
              <a:ext cx="1020441" cy="669925"/>
            </a:xfrm>
            <a:prstGeom prst="ellipse">
              <a:avLst/>
            </a:prstGeom>
            <a:noFill/>
            <a:ln w="9525" cap="flat" cmpd="sng" algn="ctr">
              <a:solidFill>
                <a:schemeClr val="tx1"/>
              </a:solidFill>
              <a:prstDash val="solid"/>
              <a:round/>
              <a:headEnd type="none" w="med" len="med"/>
              <a:tailEnd type="none" w="med" len="med"/>
            </a:ln>
            <a:effectLst/>
          </p:spPr>
          <p:txBody>
            <a:bodyPr/>
            <a:lstStyle/>
            <a:p>
              <a:pPr algn="ctr" eaLnBrk="1" hangingPunct="1">
                <a:defRPr/>
              </a:pPr>
              <a:r>
                <a:rPr lang="en-US" altLang="ko-KR" dirty="0">
                  <a:latin typeface="+mn-lt"/>
                </a:rPr>
                <a:t>F2</a:t>
              </a:r>
              <a:endParaRPr lang="ko-KR" altLang="en-US" dirty="0">
                <a:latin typeface="+mn-lt"/>
              </a:endParaRPr>
            </a:p>
          </p:txBody>
        </p:sp>
        <p:sp>
          <p:nvSpPr>
            <p:cNvPr id="18" name="타원 17">
              <a:extLst>
                <a:ext uri="{FF2B5EF4-FFF2-40B4-BE49-F238E27FC236}">
                  <a16:creationId xmlns:a16="http://schemas.microsoft.com/office/drawing/2014/main" id="{743D961D-5BB0-4506-A047-96B318F270B3}"/>
                </a:ext>
              </a:extLst>
            </p:cNvPr>
            <p:cNvSpPr/>
            <p:nvPr/>
          </p:nvSpPr>
          <p:spPr bwMode="auto">
            <a:xfrm>
              <a:off x="9942922" y="3007520"/>
              <a:ext cx="1020441" cy="668337"/>
            </a:xfrm>
            <a:prstGeom prst="ellipse">
              <a:avLst/>
            </a:prstGeom>
            <a:noFill/>
            <a:ln w="9525" cap="flat" cmpd="sng" algn="ctr">
              <a:solidFill>
                <a:schemeClr val="tx1"/>
              </a:solidFill>
              <a:prstDash val="solid"/>
              <a:round/>
              <a:headEnd type="none" w="med" len="med"/>
              <a:tailEnd type="none" w="med" len="med"/>
            </a:ln>
            <a:effectLst/>
          </p:spPr>
          <p:txBody>
            <a:bodyPr/>
            <a:lstStyle/>
            <a:p>
              <a:pPr algn="ctr" eaLnBrk="1" hangingPunct="1">
                <a:defRPr/>
              </a:pPr>
              <a:r>
                <a:rPr lang="en-US" altLang="ko-KR" dirty="0">
                  <a:latin typeface="+mn-lt"/>
                </a:rPr>
                <a:t>F1</a:t>
              </a:r>
              <a:endParaRPr lang="ko-KR" altLang="en-US" dirty="0">
                <a:latin typeface="+mn-lt"/>
              </a:endParaRPr>
            </a:p>
          </p:txBody>
        </p:sp>
        <p:cxnSp>
          <p:nvCxnSpPr>
            <p:cNvPr id="19" name="직선 화살표 연결선 17">
              <a:extLst>
                <a:ext uri="{FF2B5EF4-FFF2-40B4-BE49-F238E27FC236}">
                  <a16:creationId xmlns:a16="http://schemas.microsoft.com/office/drawing/2014/main" id="{EFFCEF23-D393-4057-AC14-D4080CCF05ED}"/>
                </a:ext>
              </a:extLst>
            </p:cNvPr>
            <p:cNvCxnSpPr>
              <a:cxnSpLocks noChangeShapeType="1"/>
              <a:stCxn id="17" idx="2"/>
              <a:endCxn id="9" idx="3"/>
            </p:cNvCxnSpPr>
            <p:nvPr/>
          </p:nvCxnSpPr>
          <p:spPr bwMode="auto">
            <a:xfrm flipH="1" flipV="1">
              <a:off x="8949073" y="1438367"/>
              <a:ext cx="993850" cy="488894"/>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 name="직선 화살표 연결선 19">
              <a:extLst>
                <a:ext uri="{FF2B5EF4-FFF2-40B4-BE49-F238E27FC236}">
                  <a16:creationId xmlns:a16="http://schemas.microsoft.com/office/drawing/2014/main" id="{EAFC6B82-3D8E-4742-9B11-F4B5E6C81375}"/>
                </a:ext>
              </a:extLst>
            </p:cNvPr>
            <p:cNvCxnSpPr>
              <a:cxnSpLocks noChangeShapeType="1"/>
              <a:stCxn id="17" idx="2"/>
              <a:endCxn id="10" idx="3"/>
            </p:cNvCxnSpPr>
            <p:nvPr/>
          </p:nvCxnSpPr>
          <p:spPr bwMode="auto">
            <a:xfrm flipH="1" flipV="1">
              <a:off x="8934812" y="1923054"/>
              <a:ext cx="1008111" cy="420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 name="직선 화살표 연결선 2">
              <a:extLst>
                <a:ext uri="{FF2B5EF4-FFF2-40B4-BE49-F238E27FC236}">
                  <a16:creationId xmlns:a16="http://schemas.microsoft.com/office/drawing/2014/main" id="{CC86CC58-3E62-40B2-9F76-E6ACB112360A}"/>
                </a:ext>
              </a:extLst>
            </p:cNvPr>
            <p:cNvCxnSpPr>
              <a:cxnSpLocks noChangeShapeType="1"/>
              <a:stCxn id="17" idx="2"/>
              <a:endCxn id="11" idx="3"/>
            </p:cNvCxnSpPr>
            <p:nvPr/>
          </p:nvCxnSpPr>
          <p:spPr bwMode="auto">
            <a:xfrm flipH="1">
              <a:off x="8933585" y="1927261"/>
              <a:ext cx="1009338" cy="463001"/>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2" name="직선 화살표 연결선 30">
              <a:extLst>
                <a:ext uri="{FF2B5EF4-FFF2-40B4-BE49-F238E27FC236}">
                  <a16:creationId xmlns:a16="http://schemas.microsoft.com/office/drawing/2014/main" id="{357B54EA-02D0-4829-977A-F34B7EA04881}"/>
                </a:ext>
              </a:extLst>
            </p:cNvPr>
            <p:cNvCxnSpPr>
              <a:cxnSpLocks noChangeShapeType="1"/>
              <a:stCxn id="18" idx="2"/>
              <a:endCxn id="12" idx="3"/>
            </p:cNvCxnSpPr>
            <p:nvPr/>
          </p:nvCxnSpPr>
          <p:spPr bwMode="auto">
            <a:xfrm flipH="1" flipV="1">
              <a:off x="8928795" y="2915038"/>
              <a:ext cx="1014127" cy="426651"/>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3" name="직선 화살표 연결선 31">
              <a:extLst>
                <a:ext uri="{FF2B5EF4-FFF2-40B4-BE49-F238E27FC236}">
                  <a16:creationId xmlns:a16="http://schemas.microsoft.com/office/drawing/2014/main" id="{9AC697D6-042D-4491-A05A-E06587B42468}"/>
                </a:ext>
              </a:extLst>
            </p:cNvPr>
            <p:cNvCxnSpPr>
              <a:cxnSpLocks noChangeShapeType="1"/>
              <a:stCxn id="18" idx="2"/>
              <a:endCxn id="13" idx="3"/>
            </p:cNvCxnSpPr>
            <p:nvPr/>
          </p:nvCxnSpPr>
          <p:spPr bwMode="auto">
            <a:xfrm flipH="1">
              <a:off x="8928795" y="3341689"/>
              <a:ext cx="1014127" cy="33924"/>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4" name="직선 화살표 연결선 32">
              <a:extLst>
                <a:ext uri="{FF2B5EF4-FFF2-40B4-BE49-F238E27FC236}">
                  <a16:creationId xmlns:a16="http://schemas.microsoft.com/office/drawing/2014/main" id="{C4995488-EA1D-4B71-98EA-580C66919AA6}"/>
                </a:ext>
              </a:extLst>
            </p:cNvPr>
            <p:cNvCxnSpPr>
              <a:cxnSpLocks noChangeShapeType="1"/>
              <a:stCxn id="18" idx="2"/>
              <a:endCxn id="14" idx="3"/>
            </p:cNvCxnSpPr>
            <p:nvPr/>
          </p:nvCxnSpPr>
          <p:spPr bwMode="auto">
            <a:xfrm flipH="1">
              <a:off x="8937717" y="3341689"/>
              <a:ext cx="1005205" cy="505001"/>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3" name="TextBox 2">
            <a:extLst>
              <a:ext uri="{FF2B5EF4-FFF2-40B4-BE49-F238E27FC236}">
                <a16:creationId xmlns:a16="http://schemas.microsoft.com/office/drawing/2014/main" id="{5F9D6E09-AF0C-48C2-848D-04F7894A10C8}"/>
              </a:ext>
            </a:extLst>
          </p:cNvPr>
          <p:cNvSpPr txBox="1"/>
          <p:nvPr/>
        </p:nvSpPr>
        <p:spPr>
          <a:xfrm>
            <a:off x="263079" y="1181101"/>
            <a:ext cx="2121093" cy="369332"/>
          </a:xfrm>
          <a:prstGeom prst="rect">
            <a:avLst/>
          </a:prstGeom>
          <a:noFill/>
        </p:spPr>
        <p:txBody>
          <a:bodyPr wrap="none" rtlCol="0">
            <a:spAutoFit/>
          </a:bodyPr>
          <a:lstStyle/>
          <a:p>
            <a:r>
              <a:rPr lang="en-US" dirty="0">
                <a:latin typeface="맑은 고딕" panose="020B0503020000020004" pitchFamily="50" charset="-127"/>
                <a:ea typeface="맑은 고딕" panose="020B0503020000020004" pitchFamily="50" charset="-127"/>
              </a:rPr>
              <a:t>X1=0.23F1+0.76F2</a:t>
            </a:r>
          </a:p>
        </p:txBody>
      </p:sp>
      <p:sp>
        <p:nvSpPr>
          <p:cNvPr id="5" name="TextBox 4">
            <a:extLst>
              <a:ext uri="{FF2B5EF4-FFF2-40B4-BE49-F238E27FC236}">
                <a16:creationId xmlns:a16="http://schemas.microsoft.com/office/drawing/2014/main" id="{2A38FF86-F9F2-48B5-AEA9-C373EFB36964}"/>
              </a:ext>
            </a:extLst>
          </p:cNvPr>
          <p:cNvSpPr txBox="1"/>
          <p:nvPr/>
        </p:nvSpPr>
        <p:spPr>
          <a:xfrm>
            <a:off x="6960096" y="955424"/>
            <a:ext cx="2276585" cy="646331"/>
          </a:xfrm>
          <a:prstGeom prst="rect">
            <a:avLst/>
          </a:prstGeom>
          <a:solidFill>
            <a:srgbClr val="FFFFCC"/>
          </a:solidFill>
          <a:ln>
            <a:solidFill>
              <a:srgbClr val="FFEAA7"/>
            </a:solidFill>
          </a:ln>
        </p:spPr>
        <p:txBody>
          <a:bodyPr wrap="none" rtlCol="0">
            <a:spAutoFit/>
          </a:bodyPr>
          <a:lstStyle/>
          <a:p>
            <a:r>
              <a:rPr lang="ko-KR" altLang="en-US" dirty="0">
                <a:latin typeface="맑은 고딕" panose="020B0503020000020004" pitchFamily="50" charset="-127"/>
                <a:ea typeface="맑은 고딕" panose="020B0503020000020004" pitchFamily="50" charset="-127"/>
              </a:rPr>
              <a:t>두</a:t>
            </a:r>
            <a:r>
              <a:rPr lang="en-US" dirty="0">
                <a:latin typeface="맑은 고딕" panose="020B0503020000020004" pitchFamily="50" charset="-127"/>
                <a:ea typeface="맑은 고딕" panose="020B0503020000020004" pitchFamily="50" charset="-127"/>
              </a:rPr>
              <a:t> </a:t>
            </a:r>
            <a:r>
              <a:rPr lang="ko-KR" altLang="en-US" dirty="0">
                <a:latin typeface="맑은 고딕" panose="020B0503020000020004" pitchFamily="50" charset="-127"/>
                <a:ea typeface="맑은 고딕" panose="020B0503020000020004" pitchFamily="50" charset="-127"/>
              </a:rPr>
              <a:t>요인에</a:t>
            </a:r>
            <a:r>
              <a:rPr lang="en-US" dirty="0">
                <a:latin typeface="맑은 고딕" panose="020B0503020000020004" pitchFamily="50" charset="-127"/>
                <a:ea typeface="맑은 고딕" panose="020B0503020000020004" pitchFamily="50" charset="-127"/>
              </a:rPr>
              <a:t> </a:t>
            </a:r>
            <a:r>
              <a:rPr lang="ko-KR" altLang="en-US" dirty="0">
                <a:latin typeface="맑은 고딕" panose="020B0503020000020004" pitchFamily="50" charset="-127"/>
                <a:ea typeface="맑은 고딕" panose="020B0503020000020004" pitchFamily="50" charset="-127"/>
              </a:rPr>
              <a:t>의해서</a:t>
            </a:r>
            <a:endParaRPr lang="en-US" altLang="ko-KR" dirty="0">
              <a:latin typeface="맑은 고딕" panose="020B0503020000020004" pitchFamily="50" charset="-127"/>
              <a:ea typeface="맑은 고딕" panose="020B0503020000020004" pitchFamily="50" charset="-127"/>
            </a:endParaRPr>
          </a:p>
          <a:p>
            <a:r>
              <a:rPr lang="ko-KR" altLang="en-US" dirty="0">
                <a:latin typeface="맑은 고딕" panose="020B0503020000020004" pitchFamily="50" charset="-127"/>
                <a:ea typeface="맑은 고딕" panose="020B0503020000020004" pitchFamily="50" charset="-127"/>
              </a:rPr>
              <a:t>설명되는 정보의 양</a:t>
            </a:r>
            <a:endParaRPr lang="en-US" dirty="0">
              <a:latin typeface="맑은 고딕" panose="020B0503020000020004" pitchFamily="50" charset="-127"/>
              <a:ea typeface="맑은 고딕" panose="020B0503020000020004" pitchFamily="50" charset="-12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9110"/>
                                        </p:tgtEl>
                                        <p:attrNameLst>
                                          <p:attrName>style.visibility</p:attrName>
                                        </p:attrNameLst>
                                      </p:cBhvr>
                                      <p:to>
                                        <p:strVal val="visible"/>
                                      </p:to>
                                    </p:set>
                                    <p:animEffect transition="in" filter="fade">
                                      <p:cBhvr>
                                        <p:cTn id="12" dur="500"/>
                                        <p:tgtEl>
                                          <p:spTgt spid="891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9111"/>
                                        </p:tgtEl>
                                        <p:attrNameLst>
                                          <p:attrName>style.visibility</p:attrName>
                                        </p:attrNameLst>
                                      </p:cBhvr>
                                      <p:to>
                                        <p:strVal val="visible"/>
                                      </p:to>
                                    </p:set>
                                    <p:animEffect transition="in" filter="fade">
                                      <p:cBhvr>
                                        <p:cTn id="17" dur="500"/>
                                        <p:tgtEl>
                                          <p:spTgt spid="891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500"/>
                            </p:stCondLst>
                            <p:childTnLst>
                              <p:par>
                                <p:cTn id="24" presetID="10" presetClass="exit" presetSubtype="0" fill="hold" grpId="1" nodeType="after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9091">
                                            <p:txEl>
                                              <p:pRg st="0" end="0"/>
                                            </p:txEl>
                                          </p:spTgt>
                                        </p:tgtEl>
                                        <p:attrNameLst>
                                          <p:attrName>style.visibility</p:attrName>
                                        </p:attrNameLst>
                                      </p:cBhvr>
                                      <p:to>
                                        <p:strVal val="visible"/>
                                      </p:to>
                                    </p:set>
                                    <p:anim calcmode="lin" valueType="num">
                                      <p:cBhvr additive="base">
                                        <p:cTn id="36"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909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P spid="89110" grpId="0" animBg="1"/>
      <p:bldP spid="89111" grpId="0" animBg="1"/>
      <p:bldP spid="3" grpId="0"/>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4"/>
          <p:cNvSpPr>
            <a:spLocks noChangeArrowheads="1"/>
          </p:cNvSpPr>
          <p:nvPr/>
        </p:nvSpPr>
        <p:spPr bwMode="auto">
          <a:xfrm>
            <a:off x="479426" y="158434"/>
            <a:ext cx="3311525" cy="3311525"/>
          </a:xfrm>
          <a:prstGeom prst="ellipse">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ko-KR" altLang="ko-KR" sz="1800">
              <a:solidFill>
                <a:schemeClr val="bg1"/>
              </a:solidFill>
              <a:latin typeface="굴림" panose="020B0600000101010101" pitchFamily="50" charset="-127"/>
            </a:endParaRPr>
          </a:p>
        </p:txBody>
      </p:sp>
      <p:sp>
        <p:nvSpPr>
          <p:cNvPr id="13315" name="Rectangle 2"/>
          <p:cNvSpPr>
            <a:spLocks noGrp="1" noChangeArrowheads="1"/>
          </p:cNvSpPr>
          <p:nvPr>
            <p:ph type="title"/>
          </p:nvPr>
        </p:nvSpPr>
        <p:spPr>
          <a:xfrm>
            <a:off x="1109029" y="848996"/>
            <a:ext cx="2890837" cy="1930400"/>
          </a:xfrm>
          <a:noFill/>
        </p:spPr>
        <p:txBody>
          <a:bodyPr/>
          <a:lstStyle/>
          <a:p>
            <a:pPr eaLnBrk="1" hangingPunct="1"/>
            <a:r>
              <a:rPr lang="ko-KR" altLang="en-US" sz="4000" dirty="0">
                <a:solidFill>
                  <a:schemeClr val="bg1"/>
                </a:solidFill>
                <a:latin typeface="휴먼모음T" panose="02030504000101010101" pitchFamily="18" charset="-127"/>
                <a:ea typeface="휴먼모음T" panose="02030504000101010101" pitchFamily="18" charset="-127"/>
              </a:rPr>
              <a:t>요인 </a:t>
            </a:r>
            <a:br>
              <a:rPr lang="ko-KR" altLang="en-US" sz="4000" dirty="0">
                <a:solidFill>
                  <a:schemeClr val="bg1"/>
                </a:solidFill>
                <a:latin typeface="휴먼모음T" panose="02030504000101010101" pitchFamily="18" charset="-127"/>
                <a:ea typeface="휴먼모음T" panose="02030504000101010101" pitchFamily="18" charset="-127"/>
              </a:rPr>
            </a:br>
            <a:r>
              <a:rPr lang="ko-KR" altLang="en-US" sz="4000" dirty="0" err="1">
                <a:solidFill>
                  <a:schemeClr val="bg1"/>
                </a:solidFill>
                <a:latin typeface="휴먼모음T" panose="02030504000101010101" pitchFamily="18" charset="-127"/>
                <a:ea typeface="휴먼모음T" panose="02030504000101010101" pitchFamily="18" charset="-127"/>
              </a:rPr>
              <a:t>적재값의</a:t>
            </a:r>
            <a:r>
              <a:rPr lang="ko-KR" altLang="en-US" sz="4000" dirty="0">
                <a:solidFill>
                  <a:schemeClr val="bg1"/>
                </a:solidFill>
                <a:latin typeface="휴먼모음T" panose="02030504000101010101" pitchFamily="18" charset="-127"/>
                <a:ea typeface="휴먼모음T" panose="02030504000101010101" pitchFamily="18" charset="-127"/>
              </a:rPr>
              <a:t> </a:t>
            </a:r>
            <a:br>
              <a:rPr lang="ko-KR" altLang="en-US" sz="4000" dirty="0">
                <a:solidFill>
                  <a:schemeClr val="bg1"/>
                </a:solidFill>
                <a:latin typeface="휴먼모음T" panose="02030504000101010101" pitchFamily="18" charset="-127"/>
                <a:ea typeface="휴먼모음T" panose="02030504000101010101" pitchFamily="18" charset="-127"/>
              </a:rPr>
            </a:br>
            <a:r>
              <a:rPr lang="ko-KR" altLang="en-US" sz="4000" dirty="0">
                <a:solidFill>
                  <a:schemeClr val="bg1"/>
                </a:solidFill>
                <a:latin typeface="휴먼모음T" panose="02030504000101010101" pitchFamily="18" charset="-127"/>
                <a:ea typeface="휴먼모음T" panose="02030504000101010101" pitchFamily="18" charset="-127"/>
              </a:rPr>
              <a:t>유도</a:t>
            </a:r>
          </a:p>
        </p:txBody>
      </p:sp>
      <p:sp>
        <p:nvSpPr>
          <p:cNvPr id="82947" name="Rectangle 3"/>
          <p:cNvSpPr>
            <a:spLocks noGrp="1" noChangeArrowheads="1"/>
          </p:cNvSpPr>
          <p:nvPr>
            <p:ph idx="1"/>
          </p:nvPr>
        </p:nvSpPr>
        <p:spPr>
          <a:xfrm>
            <a:off x="4246880" y="587058"/>
            <a:ext cx="7518400" cy="4538662"/>
          </a:xfrm>
        </p:spPr>
        <p:txBody>
          <a:bodyPr/>
          <a:lstStyle/>
          <a:p>
            <a:pPr eaLnBrk="1" hangingPunct="1">
              <a:lnSpc>
                <a:spcPct val="100000"/>
              </a:lnSpc>
            </a:pPr>
            <a:r>
              <a:rPr lang="ko-KR" altLang="en-US" dirty="0">
                <a:latin typeface="휴먼모음T" panose="02030504000101010101" pitchFamily="18" charset="-127"/>
                <a:ea typeface="휴먼모음T" panose="02030504000101010101" pitchFamily="18" charset="-127"/>
              </a:rPr>
              <a:t>각 변수들을 공통요인으로 되도록 많이 설명하도록 유도한다</a:t>
            </a:r>
            <a:r>
              <a:rPr lang="en-US" altLang="ko-KR" dirty="0">
                <a:latin typeface="휴먼모음T" panose="02030504000101010101" pitchFamily="18" charset="-127"/>
                <a:ea typeface="휴먼모음T" panose="02030504000101010101" pitchFamily="18" charset="-127"/>
              </a:rPr>
              <a:t>.</a:t>
            </a:r>
          </a:p>
          <a:p>
            <a:pPr eaLnBrk="1" hangingPunct="1">
              <a:lnSpc>
                <a:spcPct val="100000"/>
              </a:lnSpc>
            </a:pPr>
            <a:r>
              <a:rPr lang="ko-KR" altLang="en-US" dirty="0">
                <a:latin typeface="휴먼모음T" panose="02030504000101010101" pitchFamily="18" charset="-127"/>
                <a:ea typeface="휴먼모음T" panose="02030504000101010101" pitchFamily="18" charset="-127"/>
              </a:rPr>
              <a:t>변수들의</a:t>
            </a:r>
            <a:r>
              <a:rPr lang="en-US" altLang="ko-KR" dirty="0">
                <a:latin typeface="휴먼모음T" panose="02030504000101010101" pitchFamily="18" charset="-127"/>
                <a:ea typeface="휴먼모음T" panose="02030504000101010101" pitchFamily="18" charset="-127"/>
              </a:rPr>
              <a:t> </a:t>
            </a:r>
            <a:r>
              <a:rPr lang="ko-KR" altLang="en-US" dirty="0" err="1">
                <a:latin typeface="휴먼모음T" panose="02030504000101010101" pitchFamily="18" charset="-127"/>
                <a:ea typeface="휴먼모음T" panose="02030504000101010101" pitchFamily="18" charset="-127"/>
              </a:rPr>
              <a:t>정보양</a:t>
            </a:r>
            <a:r>
              <a:rPr lang="en-US" altLang="ko-KR" dirty="0">
                <a:latin typeface="휴먼모음T" panose="02030504000101010101" pitchFamily="18" charset="-127"/>
                <a:ea typeface="휴먼모음T" panose="02030504000101010101" pitchFamily="18" charset="-127"/>
              </a:rPr>
              <a:t>=</a:t>
            </a:r>
            <a:r>
              <a:rPr lang="ko-KR" altLang="en-US" dirty="0" err="1">
                <a:latin typeface="휴먼모음T" panose="02030504000101010101" pitchFamily="18" charset="-127"/>
                <a:ea typeface="휴먼모음T" panose="02030504000101010101" pitchFamily="18" charset="-127"/>
              </a:rPr>
              <a:t>공분산행렬</a:t>
            </a:r>
            <a:endParaRPr lang="en-US" altLang="ko-KR" dirty="0">
              <a:latin typeface="휴먼모음T" panose="02030504000101010101" pitchFamily="18" charset="-127"/>
              <a:ea typeface="휴먼모음T" panose="02030504000101010101" pitchFamily="18" charset="-127"/>
            </a:endParaRPr>
          </a:p>
          <a:p>
            <a:pPr eaLnBrk="1" hangingPunct="1">
              <a:lnSpc>
                <a:spcPct val="100000"/>
              </a:lnSpc>
            </a:pPr>
            <a:r>
              <a:rPr lang="ko-KR" altLang="en-US" dirty="0" err="1">
                <a:latin typeface="휴먼모음T" panose="02030504000101010101" pitchFamily="18" charset="-127"/>
                <a:ea typeface="휴먼모음T" panose="02030504000101010101" pitchFamily="18" charset="-127"/>
              </a:rPr>
              <a:t>각변수들의</a:t>
            </a:r>
            <a:r>
              <a:rPr lang="ko-KR" altLang="en-US" dirty="0">
                <a:latin typeface="휴먼모음T" panose="02030504000101010101" pitchFamily="18" charset="-127"/>
                <a:ea typeface="휴먼모음T" panose="02030504000101010101" pitchFamily="18" charset="-127"/>
              </a:rPr>
              <a:t> </a:t>
            </a:r>
            <a:r>
              <a:rPr lang="ko-KR" altLang="en-US" dirty="0" err="1">
                <a:latin typeface="휴먼모음T" panose="02030504000101010101" pitchFamily="18" charset="-127"/>
                <a:ea typeface="휴먼모음T" panose="02030504000101010101" pitchFamily="18" charset="-127"/>
              </a:rPr>
              <a:t>정보양을</a:t>
            </a:r>
            <a:r>
              <a:rPr lang="ko-KR" altLang="en-US" dirty="0">
                <a:latin typeface="휴먼모음T" panose="02030504000101010101" pitchFamily="18" charset="-127"/>
                <a:ea typeface="휴먼모음T" panose="02030504000101010101" pitchFamily="18" charset="-127"/>
              </a:rPr>
              <a:t> 표준화</a:t>
            </a:r>
            <a:endParaRPr lang="en-US" altLang="ko-KR" dirty="0">
              <a:latin typeface="휴먼모음T" panose="02030504000101010101" pitchFamily="18" charset="-127"/>
              <a:ea typeface="휴먼모음T" panose="02030504000101010101" pitchFamily="18" charset="-127"/>
            </a:endParaRPr>
          </a:p>
          <a:p>
            <a:pPr eaLnBrk="1" hangingPunct="1">
              <a:lnSpc>
                <a:spcPct val="100000"/>
              </a:lnSpc>
            </a:pPr>
            <a:r>
              <a:rPr lang="ko-KR" altLang="en-US" dirty="0">
                <a:latin typeface="휴먼모음T" panose="02030504000101010101" pitchFamily="18" charset="-127"/>
                <a:ea typeface="휴먼모음T" panose="02030504000101010101" pitchFamily="18" charset="-127"/>
              </a:rPr>
              <a:t>즉</a:t>
            </a:r>
            <a:r>
              <a:rPr lang="en-US" altLang="ko-KR" dirty="0">
                <a:latin typeface="휴먼모음T" panose="02030504000101010101" pitchFamily="18" charset="-127"/>
                <a:ea typeface="휴먼모음T" panose="02030504000101010101" pitchFamily="18" charset="-127"/>
              </a:rPr>
              <a:t>,</a:t>
            </a:r>
            <a:r>
              <a:rPr lang="ko-KR" altLang="en-US" dirty="0">
                <a:latin typeface="휴먼모음T" panose="02030504000101010101" pitchFamily="18" charset="-127"/>
                <a:ea typeface="휴먼모음T" panose="02030504000101010101" pitchFamily="18" charset="-127"/>
              </a:rPr>
              <a:t> 변수들의 </a:t>
            </a:r>
            <a:r>
              <a:rPr lang="ko-KR" altLang="en-US" dirty="0" err="1">
                <a:latin typeface="휴먼모음T" panose="02030504000101010101" pitchFamily="18" charset="-127"/>
                <a:ea typeface="휴먼모음T" panose="02030504000101010101" pitchFamily="18" charset="-127"/>
              </a:rPr>
              <a:t>상관행렬을</a:t>
            </a:r>
            <a:r>
              <a:rPr lang="ko-KR" altLang="en-US" dirty="0">
                <a:latin typeface="휴먼모음T" panose="02030504000101010101" pitchFamily="18" charset="-127"/>
                <a:ea typeface="휴먼모음T" panose="02030504000101010101" pitchFamily="18" charset="-127"/>
              </a:rPr>
              <a:t> 이용</a:t>
            </a:r>
          </a:p>
          <a:p>
            <a:pPr eaLnBrk="1" hangingPunct="1">
              <a:lnSpc>
                <a:spcPct val="100000"/>
              </a:lnSpc>
            </a:pPr>
            <a:r>
              <a:rPr lang="ko-KR" altLang="en-US" dirty="0" err="1">
                <a:latin typeface="휴먼모음T" panose="02030504000101010101" pitchFamily="18" charset="-127"/>
                <a:ea typeface="휴먼모음T" panose="02030504000101010101" pitchFamily="18" charset="-127"/>
              </a:rPr>
              <a:t>상관행렬의</a:t>
            </a:r>
            <a:r>
              <a:rPr lang="ko-KR" altLang="en-US" dirty="0">
                <a:latin typeface="휴먼모음T" panose="02030504000101010101" pitchFamily="18" charset="-127"/>
                <a:ea typeface="휴먼모음T" panose="02030504000101010101" pitchFamily="18" charset="-127"/>
              </a:rPr>
              <a:t> </a:t>
            </a:r>
            <a:r>
              <a:rPr lang="ko-KR" altLang="en-US" dirty="0" err="1">
                <a:latin typeface="휴먼모음T" panose="02030504000101010101" pitchFamily="18" charset="-127"/>
                <a:ea typeface="휴먼모음T" panose="02030504000101010101" pitchFamily="18" charset="-127"/>
              </a:rPr>
              <a:t>고유값</a:t>
            </a:r>
            <a:r>
              <a:rPr lang="en-US" altLang="ko-KR" dirty="0">
                <a:latin typeface="휴먼모음T" panose="02030504000101010101" pitchFamily="18" charset="-127"/>
                <a:ea typeface="휴먼모음T" panose="02030504000101010101" pitchFamily="18" charset="-127"/>
              </a:rPr>
              <a:t>(</a:t>
            </a:r>
            <a:r>
              <a:rPr lang="en-US" altLang="ko-KR" dirty="0" err="1">
                <a:latin typeface="휴먼모음T" panose="02030504000101010101" pitchFamily="18" charset="-127"/>
                <a:ea typeface="휴먼모음T" panose="02030504000101010101" pitchFamily="18" charset="-127"/>
              </a:rPr>
              <a:t>eigen</a:t>
            </a:r>
            <a:r>
              <a:rPr lang="en-US" altLang="ko-KR" dirty="0">
                <a:latin typeface="휴먼모음T" panose="02030504000101010101" pitchFamily="18" charset="-127"/>
                <a:ea typeface="휴먼모음T" panose="02030504000101010101" pitchFamily="18" charset="-127"/>
              </a:rPr>
              <a:t> value)</a:t>
            </a:r>
            <a:r>
              <a:rPr lang="ko-KR" altLang="en-US" dirty="0">
                <a:latin typeface="휴먼모음T" panose="02030504000101010101" pitchFamily="18" charset="-127"/>
                <a:ea typeface="휴먼모음T" panose="02030504000101010101" pitchFamily="18" charset="-127"/>
              </a:rPr>
              <a:t>과 고유벡터</a:t>
            </a:r>
            <a:r>
              <a:rPr lang="en-US" altLang="ko-KR" dirty="0">
                <a:latin typeface="휴먼모음T" panose="02030504000101010101" pitchFamily="18" charset="-127"/>
                <a:ea typeface="휴먼모음T" panose="02030504000101010101" pitchFamily="18" charset="-127"/>
              </a:rPr>
              <a:t>(</a:t>
            </a:r>
            <a:r>
              <a:rPr lang="en-US" altLang="ko-KR" dirty="0" err="1">
                <a:latin typeface="휴먼모음T" panose="02030504000101010101" pitchFamily="18" charset="-127"/>
                <a:ea typeface="휴먼모음T" panose="02030504000101010101" pitchFamily="18" charset="-127"/>
              </a:rPr>
              <a:t>eigen</a:t>
            </a:r>
            <a:r>
              <a:rPr lang="en-US" altLang="ko-KR" dirty="0">
                <a:latin typeface="휴먼모음T" panose="02030504000101010101" pitchFamily="18" charset="-127"/>
                <a:ea typeface="휴먼모음T" panose="02030504000101010101" pitchFamily="18" charset="-127"/>
              </a:rPr>
              <a:t> vector)</a:t>
            </a:r>
          </a:p>
          <a:p>
            <a:pPr lvl="1" eaLnBrk="1" hangingPunct="1">
              <a:lnSpc>
                <a:spcPct val="100000"/>
              </a:lnSpc>
            </a:pPr>
            <a:r>
              <a:rPr lang="ko-KR" altLang="en-US" dirty="0" err="1">
                <a:latin typeface="휴먼모음T" panose="02030504000101010101" pitchFamily="18" charset="-127"/>
                <a:ea typeface="휴먼모음T" panose="02030504000101010101" pitchFamily="18" charset="-127"/>
              </a:rPr>
              <a:t>고유값은</a:t>
            </a:r>
            <a:r>
              <a:rPr lang="ko-KR" altLang="en-US" dirty="0">
                <a:latin typeface="휴먼모음T" panose="02030504000101010101" pitchFamily="18" charset="-127"/>
                <a:ea typeface="휴먼모음T" panose="02030504000101010101" pitchFamily="18" charset="-127"/>
              </a:rPr>
              <a:t> </a:t>
            </a:r>
            <a:r>
              <a:rPr lang="ko-KR" altLang="en-US" dirty="0" err="1">
                <a:latin typeface="휴먼모음T" panose="02030504000101010101" pitchFamily="18" charset="-127"/>
                <a:ea typeface="휴먼모음T" panose="02030504000101010101" pitchFamily="18" charset="-127"/>
              </a:rPr>
              <a:t>공통요인의</a:t>
            </a:r>
            <a:r>
              <a:rPr lang="ko-KR" altLang="en-US" dirty="0">
                <a:latin typeface="휴먼모음T" panose="02030504000101010101" pitchFamily="18" charset="-127"/>
                <a:ea typeface="휴먼모음T" panose="02030504000101010101" pitchFamily="18" charset="-127"/>
              </a:rPr>
              <a:t> 변수를 설명하는 양</a:t>
            </a:r>
          </a:p>
          <a:p>
            <a:pPr lvl="1" eaLnBrk="1" hangingPunct="1">
              <a:lnSpc>
                <a:spcPct val="100000"/>
              </a:lnSpc>
            </a:pPr>
            <a:r>
              <a:rPr lang="ko-KR" altLang="en-US" dirty="0">
                <a:latin typeface="휴먼모음T" panose="02030504000101010101" pitchFamily="18" charset="-127"/>
                <a:ea typeface="휴먼모음T" panose="02030504000101010101" pitchFamily="18" charset="-127"/>
              </a:rPr>
              <a:t>고유벡터는 요인적재값의 </a:t>
            </a:r>
            <a:r>
              <a:rPr lang="ko-KR" altLang="en-US" dirty="0" err="1">
                <a:latin typeface="휴먼모음T" panose="02030504000101010101" pitchFamily="18" charset="-127"/>
                <a:ea typeface="휴먼모음T" panose="02030504000101010101" pitchFamily="18" charset="-127"/>
              </a:rPr>
              <a:t>추정값</a:t>
            </a:r>
            <a:endParaRPr lang="ko-KR" altLang="en-US" dirty="0">
              <a:latin typeface="휴먼모음T" panose="02030504000101010101" pitchFamily="18" charset="-127"/>
              <a:ea typeface="휴먼모음T" panose="02030504000101010101" pitchFamily="18" charset="-127"/>
            </a:endParaRPr>
          </a:p>
        </p:txBody>
      </p:sp>
    </p:spTree>
    <p:extLst>
      <p:ext uri="{BB962C8B-B14F-4D97-AF65-F5344CB8AC3E}">
        <p14:creationId xmlns:p14="http://schemas.microsoft.com/office/powerpoint/2010/main" val="3190400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94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94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9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932868"/>
          </a:xfrm>
        </p:spPr>
        <p:txBody>
          <a:bodyPr/>
          <a:lstStyle/>
          <a:p>
            <a:r>
              <a:rPr lang="en-US" altLang="ko-KR" dirty="0"/>
              <a:t>How much information a variable have?</a:t>
            </a:r>
            <a:endParaRPr lang="ko-KR" altLang="en-US" dirty="0"/>
          </a:p>
        </p:txBody>
      </p:sp>
      <mc:AlternateContent xmlns:mc="http://schemas.openxmlformats.org/markup-compatibility/2006" xmlns:a14="http://schemas.microsoft.com/office/drawing/2010/main">
        <mc:Choice Requires="a14">
          <p:sp>
            <p:nvSpPr>
              <p:cNvPr id="5" name="직사각형 4"/>
              <p:cNvSpPr/>
              <p:nvPr/>
            </p:nvSpPr>
            <p:spPr>
              <a:xfrm>
                <a:off x="654906" y="1772186"/>
                <a:ext cx="4686610" cy="17741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sz="2800" b="0" i="1" smtClean="0">
                          <a:latin typeface="Cambria Math" panose="02040503050406030204" pitchFamily="18" charset="0"/>
                          <a:ea typeface="Cambria Math" panose="02040503050406030204" pitchFamily="18" charset="0"/>
                        </a:rPr>
                        <m:t>𝑅</m:t>
                      </m:r>
                      <m:r>
                        <a:rPr lang="en-US" altLang="ko-KR" sz="2800" b="0" i="1" smtClean="0">
                          <a:latin typeface="Cambria Math" panose="02040503050406030204" pitchFamily="18" charset="0"/>
                          <a:ea typeface="Cambria Math" panose="02040503050406030204" pitchFamily="18" charset="0"/>
                        </a:rPr>
                        <m:t>=</m:t>
                      </m:r>
                      <m:d>
                        <m:dPr>
                          <m:ctrlPr>
                            <a:rPr lang="en-US" altLang="ko-KR" sz="2800" i="1">
                              <a:latin typeface="Cambria Math" panose="02040503050406030204" pitchFamily="18" charset="0"/>
                            </a:rPr>
                          </m:ctrlPr>
                        </m:dPr>
                        <m:e>
                          <m:m>
                            <m:mPr>
                              <m:mcs>
                                <m:mc>
                                  <m:mcPr>
                                    <m:count m:val="4"/>
                                    <m:mcJc m:val="center"/>
                                  </m:mcPr>
                                </m:mc>
                              </m:mcs>
                              <m:ctrlPr>
                                <a:rPr lang="en-US" altLang="ko-KR" sz="2800" i="1">
                                  <a:latin typeface="Cambria Math" panose="02040503050406030204" pitchFamily="18" charset="0"/>
                                </a:rPr>
                              </m:ctrlPr>
                            </m:mPr>
                            <m:mr>
                              <m:e>
                                <m:r>
                                  <m:rPr>
                                    <m:brk m:alnAt="7"/>
                                  </m:rPr>
                                  <a:rPr lang="en-US" altLang="ko-KR" sz="2800" b="0" i="1" smtClean="0">
                                    <a:latin typeface="Cambria Math" panose="02040503050406030204" pitchFamily="18" charset="0"/>
                                  </a:rPr>
                                  <m:t>1</m:t>
                                </m:r>
                              </m:e>
                              <m:e>
                                <m:sSub>
                                  <m:sSubPr>
                                    <m:ctrlPr>
                                      <a:rPr lang="en-US" altLang="ko-KR" sz="2800" i="1">
                                        <a:latin typeface="Cambria Math" panose="02040503050406030204" pitchFamily="18" charset="0"/>
                                      </a:rPr>
                                    </m:ctrlPr>
                                  </m:sSubPr>
                                  <m:e>
                                    <m:r>
                                      <a:rPr lang="en-US" altLang="ko-KR" sz="2800" b="0" i="1" smtClean="0">
                                        <a:latin typeface="Cambria Math" panose="02040503050406030204" pitchFamily="18" charset="0"/>
                                      </a:rPr>
                                      <m:t>𝑟</m:t>
                                    </m:r>
                                  </m:e>
                                  <m:sub>
                                    <m:r>
                                      <a:rPr lang="en-US" altLang="ko-KR" sz="2800" i="1">
                                        <a:latin typeface="Cambria Math" panose="02040503050406030204" pitchFamily="18" charset="0"/>
                                      </a:rPr>
                                      <m:t>1</m:t>
                                    </m:r>
                                    <m:r>
                                      <a:rPr lang="en-US" altLang="ko-KR" sz="2800" b="0" i="1" smtClean="0">
                                        <a:latin typeface="Cambria Math" panose="02040503050406030204" pitchFamily="18" charset="0"/>
                                      </a:rPr>
                                      <m:t>2</m:t>
                                    </m:r>
                                  </m:sub>
                                </m:sSub>
                              </m:e>
                              <m:e>
                                <m:r>
                                  <a:rPr lang="en-US" altLang="ko-KR" sz="2800" i="1">
                                    <a:latin typeface="Cambria Math" panose="02040503050406030204" pitchFamily="18" charset="0"/>
                                  </a:rPr>
                                  <m:t>⋯</m:t>
                                </m:r>
                              </m:e>
                              <m:e>
                                <m:sSub>
                                  <m:sSubPr>
                                    <m:ctrlPr>
                                      <a:rPr lang="en-US" altLang="ko-KR" sz="2800" i="1">
                                        <a:latin typeface="Cambria Math" panose="02040503050406030204" pitchFamily="18" charset="0"/>
                                      </a:rPr>
                                    </m:ctrlPr>
                                  </m:sSubPr>
                                  <m:e>
                                    <m:r>
                                      <a:rPr lang="en-US" altLang="ko-KR" sz="2800" b="0" i="1" smtClean="0">
                                        <a:latin typeface="Cambria Math" panose="02040503050406030204" pitchFamily="18" charset="0"/>
                                      </a:rPr>
                                      <m:t>𝑟</m:t>
                                    </m:r>
                                  </m:e>
                                  <m:sub>
                                    <m:r>
                                      <a:rPr lang="en-US" altLang="ko-KR" sz="2800" i="1">
                                        <a:latin typeface="Cambria Math" panose="02040503050406030204" pitchFamily="18" charset="0"/>
                                      </a:rPr>
                                      <m:t>1</m:t>
                                    </m:r>
                                    <m:r>
                                      <a:rPr lang="en-US" altLang="ko-KR" sz="2800" b="0" i="1" smtClean="0">
                                        <a:latin typeface="Cambria Math" panose="02040503050406030204" pitchFamily="18" charset="0"/>
                                      </a:rPr>
                                      <m:t>𝑘</m:t>
                                    </m:r>
                                  </m:sub>
                                </m:sSub>
                              </m:e>
                            </m:mr>
                            <m:mr>
                              <m:e>
                                <m:sSub>
                                  <m:sSubPr>
                                    <m:ctrlPr>
                                      <a:rPr lang="en-US" altLang="ko-KR" sz="2800" i="1">
                                        <a:latin typeface="Cambria Math" panose="02040503050406030204" pitchFamily="18" charset="0"/>
                                      </a:rPr>
                                    </m:ctrlPr>
                                  </m:sSubPr>
                                  <m:e>
                                    <m:r>
                                      <a:rPr lang="en-US" altLang="ko-KR" sz="2800" b="0" i="1" smtClean="0">
                                        <a:latin typeface="Cambria Math" panose="02040503050406030204" pitchFamily="18" charset="0"/>
                                      </a:rPr>
                                      <m:t>𝑟</m:t>
                                    </m:r>
                                  </m:e>
                                  <m:sub>
                                    <m:r>
                                      <a:rPr lang="en-US" altLang="ko-KR" sz="2800" b="0" i="1" smtClean="0">
                                        <a:latin typeface="Cambria Math" panose="02040503050406030204" pitchFamily="18" charset="0"/>
                                      </a:rPr>
                                      <m:t>2</m:t>
                                    </m:r>
                                    <m:r>
                                      <a:rPr lang="en-US" altLang="ko-KR" sz="2800" i="1">
                                        <a:latin typeface="Cambria Math" panose="02040503050406030204" pitchFamily="18" charset="0"/>
                                      </a:rPr>
                                      <m:t>1</m:t>
                                    </m:r>
                                  </m:sub>
                                </m:sSub>
                              </m:e>
                              <m:e>
                                <m:r>
                                  <a:rPr lang="en-US" altLang="ko-KR" sz="2800" b="0" i="1" smtClean="0">
                                    <a:latin typeface="Cambria Math" panose="02040503050406030204" pitchFamily="18" charset="0"/>
                                  </a:rPr>
                                  <m:t>1</m:t>
                                </m:r>
                              </m:e>
                              <m:e>
                                <m:r>
                                  <a:rPr lang="en-US" altLang="ko-KR" sz="2800" i="1">
                                    <a:latin typeface="Cambria Math" panose="02040503050406030204" pitchFamily="18" charset="0"/>
                                    <a:ea typeface="Cambria Math" panose="02040503050406030204" pitchFamily="18" charset="0"/>
                                  </a:rPr>
                                  <m:t>⋯</m:t>
                                </m:r>
                              </m:e>
                              <m:e>
                                <m:sSub>
                                  <m:sSubPr>
                                    <m:ctrlPr>
                                      <a:rPr lang="en-US" altLang="ko-KR" sz="2800" i="1">
                                        <a:latin typeface="Cambria Math" panose="02040503050406030204" pitchFamily="18" charset="0"/>
                                      </a:rPr>
                                    </m:ctrlPr>
                                  </m:sSubPr>
                                  <m:e>
                                    <m:r>
                                      <a:rPr lang="en-US" altLang="ko-KR" sz="2800" b="0" i="1" smtClean="0">
                                        <a:latin typeface="Cambria Math" panose="02040503050406030204" pitchFamily="18" charset="0"/>
                                      </a:rPr>
                                      <m:t>𝑟</m:t>
                                    </m:r>
                                  </m:e>
                                  <m:sub>
                                    <m:r>
                                      <a:rPr lang="en-US" altLang="ko-KR" sz="2800" b="0" i="1" smtClean="0">
                                        <a:latin typeface="Cambria Math" panose="02040503050406030204" pitchFamily="18" charset="0"/>
                                      </a:rPr>
                                      <m:t>2</m:t>
                                    </m:r>
                                    <m:r>
                                      <a:rPr lang="en-US" altLang="ko-KR" sz="2800" b="0" i="1" smtClean="0">
                                        <a:latin typeface="Cambria Math" panose="02040503050406030204" pitchFamily="18" charset="0"/>
                                      </a:rPr>
                                      <m:t>𝑘</m:t>
                                    </m:r>
                                  </m:sub>
                                </m:sSub>
                              </m:e>
                            </m:mr>
                            <m:mr>
                              <m:e>
                                <m:r>
                                  <a:rPr lang="en-US" altLang="ko-KR" sz="2800" i="1">
                                    <a:latin typeface="Cambria Math" panose="02040503050406030204" pitchFamily="18" charset="0"/>
                                    <a:ea typeface="Cambria Math" panose="02040503050406030204" pitchFamily="18" charset="0"/>
                                  </a:rPr>
                                  <m:t>⋮</m:t>
                                </m:r>
                              </m:e>
                              <m:e>
                                <m:r>
                                  <a:rPr lang="en-US" altLang="ko-KR" sz="2800" i="1">
                                    <a:latin typeface="Cambria Math" panose="02040503050406030204" pitchFamily="18" charset="0"/>
                                    <a:ea typeface="Cambria Math" panose="02040503050406030204" pitchFamily="18" charset="0"/>
                                  </a:rPr>
                                  <m:t>⋮</m:t>
                                </m:r>
                              </m:e>
                              <m:e>
                                <m:r>
                                  <a:rPr lang="en-US" altLang="ko-KR" sz="2800" i="1">
                                    <a:latin typeface="Cambria Math" panose="02040503050406030204" pitchFamily="18" charset="0"/>
                                    <a:ea typeface="Cambria Math" panose="02040503050406030204" pitchFamily="18" charset="0"/>
                                  </a:rPr>
                                  <m:t>⋱</m:t>
                                </m:r>
                              </m:e>
                              <m:e>
                                <m:r>
                                  <a:rPr lang="en-US" altLang="ko-KR" sz="2800" i="1">
                                    <a:latin typeface="Cambria Math" panose="02040503050406030204" pitchFamily="18" charset="0"/>
                                    <a:ea typeface="Cambria Math" panose="02040503050406030204" pitchFamily="18" charset="0"/>
                                  </a:rPr>
                                  <m:t>⋮</m:t>
                                </m:r>
                              </m:e>
                            </m:mr>
                            <m:mr>
                              <m:e>
                                <m:sSub>
                                  <m:sSubPr>
                                    <m:ctrlPr>
                                      <a:rPr lang="en-US" altLang="ko-KR" sz="2800" i="1">
                                        <a:latin typeface="Cambria Math" panose="02040503050406030204" pitchFamily="18" charset="0"/>
                                      </a:rPr>
                                    </m:ctrlPr>
                                  </m:sSubPr>
                                  <m:e>
                                    <m:r>
                                      <a:rPr lang="en-US" altLang="ko-KR" sz="2800" b="0" i="1" smtClean="0">
                                        <a:latin typeface="Cambria Math" panose="02040503050406030204" pitchFamily="18" charset="0"/>
                                      </a:rPr>
                                      <m:t>𝑟</m:t>
                                    </m:r>
                                  </m:e>
                                  <m:sub>
                                    <m:r>
                                      <a:rPr lang="en-US" altLang="ko-KR" sz="2800" b="0" i="1" smtClean="0">
                                        <a:latin typeface="Cambria Math" panose="02040503050406030204" pitchFamily="18" charset="0"/>
                                      </a:rPr>
                                      <m:t>𝑘</m:t>
                                    </m:r>
                                    <m:r>
                                      <a:rPr lang="en-US" altLang="ko-KR" sz="2800" i="1">
                                        <a:latin typeface="Cambria Math" panose="02040503050406030204" pitchFamily="18" charset="0"/>
                                      </a:rPr>
                                      <m:t>1</m:t>
                                    </m:r>
                                  </m:sub>
                                </m:sSub>
                              </m:e>
                              <m:e>
                                <m:sSub>
                                  <m:sSubPr>
                                    <m:ctrlPr>
                                      <a:rPr lang="en-US" altLang="ko-KR" sz="2800" i="1">
                                        <a:latin typeface="Cambria Math" panose="02040503050406030204" pitchFamily="18" charset="0"/>
                                      </a:rPr>
                                    </m:ctrlPr>
                                  </m:sSubPr>
                                  <m:e>
                                    <m:r>
                                      <a:rPr lang="en-US" altLang="ko-KR" sz="2800" b="0" i="1" smtClean="0">
                                        <a:latin typeface="Cambria Math" panose="02040503050406030204" pitchFamily="18" charset="0"/>
                                      </a:rPr>
                                      <m:t>𝑟</m:t>
                                    </m:r>
                                  </m:e>
                                  <m:sub>
                                    <m:r>
                                      <a:rPr lang="en-US" altLang="ko-KR" sz="2800" b="0" i="1" smtClean="0">
                                        <a:latin typeface="Cambria Math" panose="02040503050406030204" pitchFamily="18" charset="0"/>
                                      </a:rPr>
                                      <m:t>𝑘</m:t>
                                    </m:r>
                                    <m:r>
                                      <a:rPr lang="en-US" altLang="ko-KR" sz="2800" b="0" i="1" smtClean="0">
                                        <a:latin typeface="Cambria Math" panose="02040503050406030204" pitchFamily="18" charset="0"/>
                                      </a:rPr>
                                      <m:t>2</m:t>
                                    </m:r>
                                  </m:sub>
                                </m:sSub>
                              </m:e>
                              <m:e>
                                <m:r>
                                  <a:rPr lang="en-US" altLang="ko-KR" sz="2800" i="1">
                                    <a:latin typeface="Cambria Math" panose="02040503050406030204" pitchFamily="18" charset="0"/>
                                  </a:rPr>
                                  <m:t>⋯</m:t>
                                </m:r>
                              </m:e>
                              <m:e>
                                <m:r>
                                  <a:rPr lang="en-US" altLang="ko-KR" sz="2800" b="0" i="1" smtClean="0">
                                    <a:latin typeface="Cambria Math" panose="02040503050406030204" pitchFamily="18" charset="0"/>
                                  </a:rPr>
                                  <m:t>1</m:t>
                                </m:r>
                              </m:e>
                            </m:mr>
                          </m:m>
                        </m:e>
                      </m:d>
                    </m:oMath>
                  </m:oMathPara>
                </a14:m>
                <a:endParaRPr lang="ko-KR" altLang="en-US" sz="2800" dirty="0"/>
              </a:p>
            </p:txBody>
          </p:sp>
        </mc:Choice>
        <mc:Fallback xmlns="">
          <p:sp>
            <p:nvSpPr>
              <p:cNvPr id="5" name="직사각형 4"/>
              <p:cNvSpPr>
                <a:spLocks noRot="1" noChangeAspect="1" noMove="1" noResize="1" noEditPoints="1" noAdjustHandles="1" noChangeArrowheads="1" noChangeShapeType="1" noTextEdit="1"/>
              </p:cNvSpPr>
              <p:nvPr/>
            </p:nvSpPr>
            <p:spPr>
              <a:xfrm>
                <a:off x="654906" y="1772186"/>
                <a:ext cx="4686610" cy="1774140"/>
              </a:xfrm>
              <a:prstGeom prst="rect">
                <a:avLst/>
              </a:prstGeom>
              <a:blipFill>
                <a:blip r:embed="rId2"/>
                <a:stretch>
                  <a:fillRect/>
                </a:stretch>
              </a:blipFill>
            </p:spPr>
            <p:txBody>
              <a:bodyPr/>
              <a:lstStyle/>
              <a:p>
                <a:r>
                  <a:rPr lang="ko-KR" altLang="en-US">
                    <a:noFill/>
                  </a:rPr>
                  <a:t> </a:t>
                </a:r>
              </a:p>
            </p:txBody>
          </p:sp>
        </mc:Fallback>
      </mc:AlternateContent>
      <p:sp>
        <p:nvSpPr>
          <p:cNvPr id="6" name="아래쪽 화살표 5"/>
          <p:cNvSpPr/>
          <p:nvPr/>
        </p:nvSpPr>
        <p:spPr>
          <a:xfrm rot="8026318">
            <a:off x="4698966" y="3426653"/>
            <a:ext cx="420129" cy="554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p:cNvSpPr txBox="1"/>
          <p:nvPr/>
        </p:nvSpPr>
        <p:spPr>
          <a:xfrm>
            <a:off x="5217655" y="3816296"/>
            <a:ext cx="1186543" cy="461665"/>
          </a:xfrm>
          <a:prstGeom prst="rect">
            <a:avLst/>
          </a:prstGeom>
          <a:noFill/>
        </p:spPr>
        <p:txBody>
          <a:bodyPr wrap="none" rtlCol="0">
            <a:spAutoFit/>
          </a:bodyPr>
          <a:lstStyle/>
          <a:p>
            <a:r>
              <a:rPr lang="ko-KR" altLang="en-US" sz="2400" dirty="0"/>
              <a:t>정보</a:t>
            </a:r>
            <a:r>
              <a:rPr lang="en-US" altLang="ko-KR" sz="2400" dirty="0"/>
              <a:t>=1</a:t>
            </a:r>
            <a:endParaRPr lang="ko-KR" altLang="en-US" sz="2400" dirty="0"/>
          </a:p>
        </p:txBody>
      </p:sp>
      <p:sp>
        <p:nvSpPr>
          <p:cNvPr id="8" name="TextBox 7"/>
          <p:cNvSpPr txBox="1"/>
          <p:nvPr/>
        </p:nvSpPr>
        <p:spPr>
          <a:xfrm>
            <a:off x="5646479" y="2348183"/>
            <a:ext cx="2706129" cy="707886"/>
          </a:xfrm>
          <a:prstGeom prst="rect">
            <a:avLst/>
          </a:prstGeom>
          <a:solidFill>
            <a:srgbClr val="FFFF00"/>
          </a:solidFill>
          <a:ln>
            <a:solidFill>
              <a:srgbClr val="FFC000"/>
            </a:solidFill>
          </a:ln>
        </p:spPr>
        <p:txBody>
          <a:bodyPr wrap="square" rtlCol="0">
            <a:spAutoFit/>
          </a:bodyPr>
          <a:lstStyle/>
          <a:p>
            <a:r>
              <a:rPr lang="ko-KR" altLang="en-US" sz="2000" dirty="0"/>
              <a:t>각 변수는 </a:t>
            </a:r>
            <a:r>
              <a:rPr lang="en-US" altLang="ko-KR" sz="2000" dirty="0"/>
              <a:t>1</a:t>
            </a:r>
            <a:r>
              <a:rPr lang="ko-KR" altLang="en-US" sz="2000" dirty="0"/>
              <a:t>의 정보의 양을 갖고 있다</a:t>
            </a:r>
          </a:p>
        </p:txBody>
      </p:sp>
      <p:sp>
        <p:nvSpPr>
          <p:cNvPr id="9" name="TextBox 8"/>
          <p:cNvSpPr txBox="1"/>
          <p:nvPr/>
        </p:nvSpPr>
        <p:spPr>
          <a:xfrm>
            <a:off x="731440" y="4442313"/>
            <a:ext cx="3236784" cy="461665"/>
          </a:xfrm>
          <a:prstGeom prst="rect">
            <a:avLst/>
          </a:prstGeom>
          <a:solidFill>
            <a:srgbClr val="FF0000"/>
          </a:solidFill>
        </p:spPr>
        <p:txBody>
          <a:bodyPr wrap="none" rtlCol="0">
            <a:spAutoFit/>
          </a:bodyPr>
          <a:lstStyle/>
          <a:p>
            <a:r>
              <a:rPr lang="en-US" altLang="ko-KR" sz="2400" b="1" dirty="0">
                <a:solidFill>
                  <a:schemeClr val="bg1"/>
                </a:solidFill>
              </a:rPr>
              <a:t>X </a:t>
            </a:r>
            <a:r>
              <a:rPr lang="ko-KR" altLang="en-US" sz="2400" b="1" dirty="0">
                <a:solidFill>
                  <a:schemeClr val="bg1"/>
                </a:solidFill>
              </a:rPr>
              <a:t>변수의 정보의 양</a:t>
            </a:r>
            <a:r>
              <a:rPr lang="en-US" altLang="ko-KR" sz="2400" b="1" dirty="0">
                <a:solidFill>
                  <a:schemeClr val="bg1"/>
                </a:solidFill>
              </a:rPr>
              <a:t>=1</a:t>
            </a:r>
            <a:endParaRPr lang="ko-KR" altLang="en-US" sz="2400" b="1" dirty="0">
              <a:solidFill>
                <a:schemeClr val="bg1"/>
              </a:solidFill>
            </a:endParaRPr>
          </a:p>
        </p:txBody>
      </p:sp>
      <p:sp>
        <p:nvSpPr>
          <p:cNvPr id="10" name="TextBox 9"/>
          <p:cNvSpPr txBox="1"/>
          <p:nvPr/>
        </p:nvSpPr>
        <p:spPr>
          <a:xfrm>
            <a:off x="5254442" y="4442312"/>
            <a:ext cx="3424335" cy="461665"/>
          </a:xfrm>
          <a:prstGeom prst="rect">
            <a:avLst/>
          </a:prstGeom>
          <a:solidFill>
            <a:srgbClr val="FF0000"/>
          </a:solidFill>
        </p:spPr>
        <p:txBody>
          <a:bodyPr wrap="none" rtlCol="0">
            <a:spAutoFit/>
          </a:bodyPr>
          <a:lstStyle/>
          <a:p>
            <a:r>
              <a:rPr lang="en-US" altLang="ko-KR" sz="2400" b="1" dirty="0">
                <a:solidFill>
                  <a:schemeClr val="bg1"/>
                </a:solidFill>
              </a:rPr>
              <a:t>F </a:t>
            </a:r>
            <a:r>
              <a:rPr lang="ko-KR" altLang="en-US" sz="2400" b="1" dirty="0">
                <a:solidFill>
                  <a:schemeClr val="bg1"/>
                </a:solidFill>
              </a:rPr>
              <a:t>요인의 정보의 양 </a:t>
            </a:r>
            <a:r>
              <a:rPr lang="en-US" altLang="ko-KR" sz="2400" b="1" dirty="0">
                <a:solidFill>
                  <a:schemeClr val="bg1"/>
                </a:solidFill>
              </a:rPr>
              <a:t>&gt; 1</a:t>
            </a:r>
            <a:endParaRPr lang="ko-KR" altLang="en-US" sz="2400" b="1" dirty="0">
              <a:solidFill>
                <a:schemeClr val="bg1"/>
              </a:solidFill>
            </a:endParaRPr>
          </a:p>
        </p:txBody>
      </p:sp>
      <p:sp>
        <p:nvSpPr>
          <p:cNvPr id="11" name="오른쪽 화살표 10"/>
          <p:cNvSpPr/>
          <p:nvPr/>
        </p:nvSpPr>
        <p:spPr>
          <a:xfrm>
            <a:off x="4370096" y="4442311"/>
            <a:ext cx="482473" cy="46166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solidFill>
                <a:schemeClr val="bg1"/>
              </a:solidFill>
            </a:endParaRPr>
          </a:p>
        </p:txBody>
      </p:sp>
      <mc:AlternateContent xmlns:mc="http://schemas.openxmlformats.org/markup-compatibility/2006" xmlns:a14="http://schemas.microsoft.com/office/drawing/2010/main">
        <mc:Choice Requires="a14">
          <p:sp>
            <p:nvSpPr>
              <p:cNvPr id="12" name="TextBox 11"/>
              <p:cNvSpPr txBox="1"/>
              <p:nvPr/>
            </p:nvSpPr>
            <p:spPr>
              <a:xfrm>
                <a:off x="5217655" y="5097319"/>
                <a:ext cx="3746475" cy="461665"/>
              </a:xfrm>
              <a:prstGeom prst="rect">
                <a:avLst/>
              </a:prstGeom>
              <a:solidFill>
                <a:schemeClr val="accent4">
                  <a:lumMod val="20000"/>
                  <a:lumOff val="80000"/>
                </a:schemeClr>
              </a:solidFill>
            </p:spPr>
            <p:txBody>
              <a:bodyPr wrap="none" rtlCol="0">
                <a:spAutoFit/>
              </a:bodyPr>
              <a:lstStyle/>
              <a:p>
                <a:r>
                  <a:rPr lang="en-US" altLang="ko-KR" sz="2400" b="1" dirty="0">
                    <a:solidFill>
                      <a:schemeClr val="tx1"/>
                    </a:solidFill>
                  </a:rPr>
                  <a:t>F1 </a:t>
                </a:r>
                <a:r>
                  <a:rPr lang="ko-KR" altLang="en-US" sz="2400" b="1" dirty="0">
                    <a:solidFill>
                      <a:schemeClr val="tx1"/>
                    </a:solidFill>
                  </a:rPr>
                  <a:t>요인의 정보의 양 </a:t>
                </a:r>
                <a:r>
                  <a:rPr lang="en-US" altLang="ko-KR" sz="2400" b="1" dirty="0">
                    <a:solidFill>
                      <a:schemeClr val="tx1"/>
                    </a:solidFill>
                  </a:rPr>
                  <a:t>= </a:t>
                </a:r>
                <a14:m>
                  <m:oMath xmlns:m="http://schemas.openxmlformats.org/officeDocument/2006/math">
                    <m:sSub>
                      <m:sSubPr>
                        <m:ctrlPr>
                          <a:rPr lang="en-US" altLang="ko-KR" sz="2400" i="1">
                            <a:solidFill>
                              <a:schemeClr val="tx1"/>
                            </a:solidFill>
                            <a:latin typeface="Cambria Math" panose="02040503050406030204" pitchFamily="18" charset="0"/>
                          </a:rPr>
                        </m:ctrlPr>
                      </m:sSubPr>
                      <m:e>
                        <m:r>
                          <a:rPr lang="ko-KR" altLang="en-US" sz="2400" i="1">
                            <a:solidFill>
                              <a:schemeClr val="tx1"/>
                            </a:solidFill>
                            <a:latin typeface="Cambria Math" panose="02040503050406030204" pitchFamily="18" charset="0"/>
                          </a:rPr>
                          <m:t>𝜆</m:t>
                        </m:r>
                      </m:e>
                      <m:sub>
                        <m:r>
                          <a:rPr lang="en-US" altLang="ko-KR" sz="2400" b="0" i="1" smtClean="0">
                            <a:solidFill>
                              <a:schemeClr val="tx1"/>
                            </a:solidFill>
                            <a:latin typeface="Cambria Math" panose="02040503050406030204" pitchFamily="18" charset="0"/>
                          </a:rPr>
                          <m:t>1</m:t>
                        </m:r>
                      </m:sub>
                    </m:sSub>
                  </m:oMath>
                </a14:m>
                <a:endParaRPr lang="ko-KR" altLang="en-US" sz="2400" b="1" dirty="0">
                  <a:solidFill>
                    <a:schemeClr val="tx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217655" y="5097319"/>
                <a:ext cx="3746475" cy="461665"/>
              </a:xfrm>
              <a:prstGeom prst="rect">
                <a:avLst/>
              </a:prstGeom>
              <a:blipFill>
                <a:blip r:embed="rId3"/>
                <a:stretch>
                  <a:fillRect l="-2606" t="-10526" b="-2894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239991" y="5577505"/>
                <a:ext cx="3746475" cy="461665"/>
              </a:xfrm>
              <a:prstGeom prst="rect">
                <a:avLst/>
              </a:prstGeom>
              <a:solidFill>
                <a:schemeClr val="accent4">
                  <a:lumMod val="20000"/>
                  <a:lumOff val="80000"/>
                </a:schemeClr>
              </a:solidFill>
            </p:spPr>
            <p:txBody>
              <a:bodyPr wrap="none" rtlCol="0">
                <a:spAutoFit/>
              </a:bodyPr>
              <a:lstStyle/>
              <a:p>
                <a:r>
                  <a:rPr lang="en-US" altLang="ko-KR" sz="2400" b="1" dirty="0">
                    <a:solidFill>
                      <a:schemeClr val="tx1"/>
                    </a:solidFill>
                  </a:rPr>
                  <a:t>F2 </a:t>
                </a:r>
                <a:r>
                  <a:rPr lang="ko-KR" altLang="en-US" sz="2400" b="1" dirty="0">
                    <a:solidFill>
                      <a:schemeClr val="tx1"/>
                    </a:solidFill>
                  </a:rPr>
                  <a:t>요인의 정보의 양 </a:t>
                </a:r>
                <a:r>
                  <a:rPr lang="en-US" altLang="ko-KR" sz="2400" b="1" dirty="0">
                    <a:solidFill>
                      <a:schemeClr val="tx1"/>
                    </a:solidFill>
                  </a:rPr>
                  <a:t>= </a:t>
                </a:r>
                <a14:m>
                  <m:oMath xmlns:m="http://schemas.openxmlformats.org/officeDocument/2006/math">
                    <m:sSub>
                      <m:sSubPr>
                        <m:ctrlPr>
                          <a:rPr lang="en-US" altLang="ko-KR" sz="2400" i="1">
                            <a:solidFill>
                              <a:schemeClr val="tx1"/>
                            </a:solidFill>
                            <a:latin typeface="Cambria Math" panose="02040503050406030204" pitchFamily="18" charset="0"/>
                          </a:rPr>
                        </m:ctrlPr>
                      </m:sSubPr>
                      <m:e>
                        <m:r>
                          <a:rPr lang="ko-KR" altLang="en-US" sz="2400" i="1">
                            <a:solidFill>
                              <a:schemeClr val="tx1"/>
                            </a:solidFill>
                            <a:latin typeface="Cambria Math" panose="02040503050406030204" pitchFamily="18" charset="0"/>
                          </a:rPr>
                          <m:t>𝜆</m:t>
                        </m:r>
                      </m:e>
                      <m:sub>
                        <m:r>
                          <a:rPr lang="en-US" altLang="ko-KR" sz="2400" i="1">
                            <a:solidFill>
                              <a:schemeClr val="tx1"/>
                            </a:solidFill>
                            <a:latin typeface="Cambria Math" panose="02040503050406030204" pitchFamily="18" charset="0"/>
                          </a:rPr>
                          <m:t>2</m:t>
                        </m:r>
                      </m:sub>
                    </m:sSub>
                  </m:oMath>
                </a14:m>
                <a:endParaRPr lang="ko-KR" altLang="en-US" sz="2400" b="1" dirty="0">
                  <a:solidFill>
                    <a:schemeClr val="tx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239991" y="5577505"/>
                <a:ext cx="3746475" cy="461665"/>
              </a:xfrm>
              <a:prstGeom prst="rect">
                <a:avLst/>
              </a:prstGeom>
              <a:blipFill>
                <a:blip r:embed="rId4"/>
                <a:stretch>
                  <a:fillRect l="-2606" t="-10526" b="-28947"/>
                </a:stretch>
              </a:blipFill>
            </p:spPr>
            <p:txBody>
              <a:bodyPr/>
              <a:lstStyle/>
              <a:p>
                <a:r>
                  <a:rPr lang="ko-KR" altLang="en-US">
                    <a:noFill/>
                  </a:rPr>
                  <a:t> </a:t>
                </a:r>
              </a:p>
            </p:txBody>
          </p:sp>
        </mc:Fallback>
      </mc:AlternateContent>
      <p:pic>
        <p:nvPicPr>
          <p:cNvPr id="14" name="그림 13"/>
          <p:cNvPicPr>
            <a:picLocks noChangeAspect="1"/>
          </p:cNvPicPr>
          <p:nvPr/>
        </p:nvPicPr>
        <p:blipFill rotWithShape="1">
          <a:blip r:embed="rId5"/>
          <a:srcRect l="1" r="43522"/>
          <a:stretch/>
        </p:blipFill>
        <p:spPr>
          <a:xfrm>
            <a:off x="9070814" y="1480107"/>
            <a:ext cx="3036042" cy="4839381"/>
          </a:xfrm>
          <a:prstGeom prst="rect">
            <a:avLst/>
          </a:prstGeom>
          <a:ln>
            <a:solidFill>
              <a:schemeClr val="accent1"/>
            </a:solidFill>
          </a:ln>
        </p:spPr>
      </p:pic>
      <p:sp>
        <p:nvSpPr>
          <p:cNvPr id="15" name="직사각형 14"/>
          <p:cNvSpPr/>
          <p:nvPr/>
        </p:nvSpPr>
        <p:spPr>
          <a:xfrm>
            <a:off x="9243486" y="3783738"/>
            <a:ext cx="2730211" cy="652337"/>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85789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4"/>
          <p:cNvSpPr>
            <a:spLocks noChangeArrowheads="1"/>
          </p:cNvSpPr>
          <p:nvPr/>
        </p:nvSpPr>
        <p:spPr bwMode="auto">
          <a:xfrm>
            <a:off x="524511" y="474663"/>
            <a:ext cx="3311525" cy="3311525"/>
          </a:xfrm>
          <a:prstGeom prst="ellipse">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ko-KR" altLang="en-US" sz="4000">
                <a:solidFill>
                  <a:srgbClr val="FF0066"/>
                </a:solidFill>
                <a:latin typeface="휴먼모음T" panose="02030504000101010101" pitchFamily="18" charset="-127"/>
                <a:ea typeface="휴먼모음T" panose="02030504000101010101" pitchFamily="18" charset="-127"/>
              </a:rPr>
              <a:t>몇 개의 </a:t>
            </a:r>
          </a:p>
          <a:p>
            <a:pPr eaLnBrk="1" hangingPunct="1">
              <a:spcBef>
                <a:spcPct val="0"/>
              </a:spcBef>
              <a:buFontTx/>
              <a:buNone/>
            </a:pPr>
            <a:r>
              <a:rPr lang="ko-KR" altLang="en-US" sz="4000">
                <a:solidFill>
                  <a:srgbClr val="FF0066"/>
                </a:solidFill>
                <a:latin typeface="휴먼모음T" panose="02030504000101010101" pitchFamily="18" charset="-127"/>
                <a:ea typeface="휴먼모음T" panose="02030504000101010101" pitchFamily="18" charset="-127"/>
              </a:rPr>
              <a:t>요인을 </a:t>
            </a:r>
          </a:p>
          <a:p>
            <a:pPr eaLnBrk="1" hangingPunct="1">
              <a:spcBef>
                <a:spcPct val="0"/>
              </a:spcBef>
              <a:buFontTx/>
              <a:buNone/>
            </a:pPr>
            <a:r>
              <a:rPr lang="ko-KR" altLang="en-US" sz="4000">
                <a:solidFill>
                  <a:srgbClr val="FF0066"/>
                </a:solidFill>
                <a:latin typeface="휴먼모음T" panose="02030504000101010101" pitchFamily="18" charset="-127"/>
                <a:ea typeface="휴먼모음T" panose="02030504000101010101" pitchFamily="18" charset="-127"/>
              </a:rPr>
              <a:t>선택하는가</a:t>
            </a:r>
          </a:p>
        </p:txBody>
      </p:sp>
      <p:sp>
        <p:nvSpPr>
          <p:cNvPr id="84994" name="Rectangle 2"/>
          <p:cNvSpPr>
            <a:spLocks noGrp="1" noChangeArrowheads="1"/>
          </p:cNvSpPr>
          <p:nvPr>
            <p:ph idx="1"/>
          </p:nvPr>
        </p:nvSpPr>
        <p:spPr>
          <a:xfrm>
            <a:off x="4196080" y="765176"/>
            <a:ext cx="7284720" cy="5330825"/>
          </a:xfrm>
        </p:spPr>
        <p:txBody>
          <a:bodyPr>
            <a:normAutofit/>
          </a:bodyPr>
          <a:lstStyle/>
          <a:p>
            <a:pPr eaLnBrk="1" hangingPunct="1">
              <a:lnSpc>
                <a:spcPct val="100000"/>
              </a:lnSpc>
            </a:pPr>
            <a:r>
              <a:rPr lang="ko-KR" altLang="en-US" dirty="0" err="1">
                <a:latin typeface="휴먼모음T" panose="02030504000101010101" pitchFamily="18" charset="-127"/>
                <a:ea typeface="휴먼모음T" panose="02030504000101010101" pitchFamily="18" charset="-127"/>
              </a:rPr>
              <a:t>고유값은</a:t>
            </a:r>
            <a:r>
              <a:rPr lang="ko-KR" altLang="en-US" dirty="0">
                <a:latin typeface="휴먼모음T" panose="02030504000101010101" pitchFamily="18" charset="-127"/>
                <a:ea typeface="휴먼모음T" panose="02030504000101010101" pitchFamily="18" charset="-127"/>
              </a:rPr>
              <a:t> 각 요인이 설명하는 정보의 양</a:t>
            </a:r>
          </a:p>
          <a:p>
            <a:pPr eaLnBrk="1" hangingPunct="1">
              <a:lnSpc>
                <a:spcPct val="100000"/>
              </a:lnSpc>
            </a:pPr>
            <a:r>
              <a:rPr lang="ko-KR" altLang="en-US" dirty="0">
                <a:latin typeface="휴먼모음T" panose="02030504000101010101" pitchFamily="18" charset="-127"/>
                <a:ea typeface="휴먼모음T" panose="02030504000101010101" pitchFamily="18" charset="-127"/>
              </a:rPr>
              <a:t>예</a:t>
            </a:r>
            <a:r>
              <a:rPr lang="en-US" altLang="ko-KR" dirty="0">
                <a:latin typeface="휴먼모음T" panose="02030504000101010101" pitchFamily="18" charset="-127"/>
                <a:ea typeface="휴먼모음T" panose="02030504000101010101" pitchFamily="18" charset="-127"/>
              </a:rPr>
              <a:t>: </a:t>
            </a:r>
            <a:r>
              <a:rPr lang="ko-KR" altLang="en-US" dirty="0">
                <a:latin typeface="휴먼모음T" panose="02030504000101010101" pitchFamily="18" charset="-127"/>
                <a:ea typeface="휴먼모음T" panose="02030504000101010101" pitchFamily="18" charset="-127"/>
              </a:rPr>
              <a:t>변수는 </a:t>
            </a:r>
            <a:r>
              <a:rPr lang="en-US" altLang="ko-KR" dirty="0">
                <a:latin typeface="휴먼모음T" panose="02030504000101010101" pitchFamily="18" charset="-127"/>
                <a:ea typeface="휴먼모음T" panose="02030504000101010101" pitchFamily="18" charset="-127"/>
              </a:rPr>
              <a:t>5</a:t>
            </a:r>
            <a:r>
              <a:rPr lang="ko-KR" altLang="en-US" dirty="0">
                <a:latin typeface="휴먼모음T" panose="02030504000101010101" pitchFamily="18" charset="-127"/>
                <a:ea typeface="휴먼모음T" panose="02030504000101010101" pitchFamily="18" charset="-127"/>
              </a:rPr>
              <a:t>개</a:t>
            </a:r>
            <a:r>
              <a:rPr lang="en-US" altLang="ko-KR" dirty="0">
                <a:latin typeface="휴먼모음T" panose="02030504000101010101" pitchFamily="18" charset="-127"/>
                <a:ea typeface="휴먼모음T" panose="02030504000101010101" pitchFamily="18" charset="-127"/>
              </a:rPr>
              <a:t>, </a:t>
            </a:r>
            <a:r>
              <a:rPr lang="ko-KR" altLang="en-US" dirty="0">
                <a:latin typeface="휴먼모음T" panose="02030504000101010101" pitchFamily="18" charset="-127"/>
                <a:ea typeface="휴먼모음T" panose="02030504000101010101" pitchFamily="18" charset="-127"/>
              </a:rPr>
              <a:t>요인이 </a:t>
            </a:r>
            <a:r>
              <a:rPr lang="en-US" altLang="ko-KR" dirty="0">
                <a:latin typeface="휴먼모음T" panose="02030504000101010101" pitchFamily="18" charset="-127"/>
                <a:ea typeface="휴먼모음T" panose="02030504000101010101" pitchFamily="18" charset="-127"/>
              </a:rPr>
              <a:t>F1,F2,F3</a:t>
            </a:r>
            <a:r>
              <a:rPr lang="ko-KR" altLang="en-US" dirty="0">
                <a:latin typeface="휴먼모음T" panose="02030504000101010101" pitchFamily="18" charset="-127"/>
                <a:ea typeface="휴먼모음T" panose="02030504000101010101" pitchFamily="18" charset="-127"/>
              </a:rPr>
              <a:t>일 때 </a:t>
            </a:r>
          </a:p>
          <a:p>
            <a:pPr lvl="1" eaLnBrk="1" hangingPunct="1">
              <a:lnSpc>
                <a:spcPct val="100000"/>
              </a:lnSpc>
            </a:pPr>
            <a:r>
              <a:rPr lang="ko-KR" altLang="en-US" dirty="0">
                <a:latin typeface="휴먼모음T" panose="02030504000101010101" pitchFamily="18" charset="-127"/>
                <a:ea typeface="휴먼모음T" panose="02030504000101010101" pitchFamily="18" charset="-127"/>
              </a:rPr>
              <a:t>각 요인의 </a:t>
            </a:r>
            <a:r>
              <a:rPr lang="ko-KR" altLang="en-US" dirty="0" err="1">
                <a:latin typeface="휴먼모음T" panose="02030504000101010101" pitchFamily="18" charset="-127"/>
                <a:ea typeface="휴먼모음T" panose="02030504000101010101" pitchFamily="18" charset="-127"/>
              </a:rPr>
              <a:t>고유값이</a:t>
            </a:r>
            <a:r>
              <a:rPr lang="ko-KR" altLang="en-US" dirty="0">
                <a:latin typeface="휴먼모음T" panose="02030504000101010101" pitchFamily="18" charset="-127"/>
                <a:ea typeface="휴먼모음T" panose="02030504000101010101" pitchFamily="18" charset="-127"/>
              </a:rPr>
              <a:t> 각각 </a:t>
            </a:r>
            <a:r>
              <a:rPr lang="en-US" altLang="ko-KR" dirty="0">
                <a:latin typeface="휴먼모음T" panose="02030504000101010101" pitchFamily="18" charset="-127"/>
                <a:ea typeface="휴먼모음T" panose="02030504000101010101" pitchFamily="18" charset="-127"/>
              </a:rPr>
              <a:t>2, 1.5, 0.8</a:t>
            </a:r>
            <a:r>
              <a:rPr lang="ko-KR" altLang="en-US" dirty="0">
                <a:latin typeface="휴먼모음T" panose="02030504000101010101" pitchFamily="18" charset="-127"/>
                <a:ea typeface="휴먼모음T" panose="02030504000101010101" pitchFamily="18" charset="-127"/>
              </a:rPr>
              <a:t>라면</a:t>
            </a:r>
          </a:p>
          <a:p>
            <a:pPr lvl="1" eaLnBrk="1" hangingPunct="1">
              <a:lnSpc>
                <a:spcPct val="100000"/>
              </a:lnSpc>
            </a:pPr>
            <a:r>
              <a:rPr lang="en-US" altLang="ko-KR" dirty="0">
                <a:latin typeface="휴먼모음T" panose="02030504000101010101" pitchFamily="18" charset="-127"/>
                <a:ea typeface="휴먼모음T" panose="02030504000101010101" pitchFamily="18" charset="-127"/>
              </a:rPr>
              <a:t>3</a:t>
            </a:r>
            <a:r>
              <a:rPr lang="ko-KR" altLang="en-US" dirty="0">
                <a:latin typeface="휴먼모음T" panose="02030504000101010101" pitchFamily="18" charset="-127"/>
                <a:ea typeface="휴먼모음T" panose="02030504000101010101" pitchFamily="18" charset="-127"/>
              </a:rPr>
              <a:t>개 요인에 의해 설명되는 정보의 양은 </a:t>
            </a:r>
          </a:p>
          <a:p>
            <a:pPr lvl="1" eaLnBrk="1" hangingPunct="1">
              <a:lnSpc>
                <a:spcPct val="100000"/>
              </a:lnSpc>
              <a:buFontTx/>
              <a:buNone/>
            </a:pPr>
            <a:r>
              <a:rPr lang="ko-KR" altLang="en-US" dirty="0">
                <a:latin typeface="휴먼모음T" panose="02030504000101010101" pitchFamily="18" charset="-127"/>
                <a:ea typeface="휴먼모음T" panose="02030504000101010101" pitchFamily="18" charset="-127"/>
              </a:rPr>
              <a:t>     </a:t>
            </a:r>
            <a:r>
              <a:rPr lang="en-US" altLang="ko-KR" dirty="0">
                <a:latin typeface="휴먼모음T" panose="02030504000101010101" pitchFamily="18" charset="-127"/>
                <a:ea typeface="휴먼모음T" panose="02030504000101010101" pitchFamily="18" charset="-127"/>
              </a:rPr>
              <a:t>(2+1.5+0.8)/5=86%</a:t>
            </a:r>
          </a:p>
          <a:p>
            <a:pPr lvl="1" eaLnBrk="1" hangingPunct="1">
              <a:lnSpc>
                <a:spcPct val="100000"/>
              </a:lnSpc>
            </a:pPr>
            <a:r>
              <a:rPr lang="ko-KR" altLang="en-US" dirty="0">
                <a:latin typeface="휴먼모음T" panose="02030504000101010101" pitchFamily="18" charset="-127"/>
                <a:ea typeface="휴먼모음T" panose="02030504000101010101" pitchFamily="18" charset="-127"/>
              </a:rPr>
              <a:t>즉 </a:t>
            </a:r>
            <a:r>
              <a:rPr lang="en-US" altLang="ko-KR" dirty="0">
                <a:latin typeface="휴먼모음T" panose="02030504000101010101" pitchFamily="18" charset="-127"/>
                <a:ea typeface="휴먼모음T" panose="02030504000101010101" pitchFamily="18" charset="-127"/>
              </a:rPr>
              <a:t>5</a:t>
            </a:r>
            <a:r>
              <a:rPr lang="ko-KR" altLang="en-US" dirty="0">
                <a:latin typeface="휴먼모음T" panose="02030504000101010101" pitchFamily="18" charset="-127"/>
                <a:ea typeface="휴먼모음T" panose="02030504000101010101" pitchFamily="18" charset="-127"/>
              </a:rPr>
              <a:t>개의 변수가 갖고있는 정보의 </a:t>
            </a:r>
            <a:r>
              <a:rPr lang="en-US" altLang="ko-KR" dirty="0">
                <a:latin typeface="휴먼모음T" panose="02030504000101010101" pitchFamily="18" charset="-127"/>
                <a:ea typeface="휴먼모음T" panose="02030504000101010101" pitchFamily="18" charset="-127"/>
              </a:rPr>
              <a:t>86%</a:t>
            </a:r>
            <a:r>
              <a:rPr lang="ko-KR" altLang="en-US" dirty="0">
                <a:latin typeface="휴먼모음T" panose="02030504000101010101" pitchFamily="18" charset="-127"/>
                <a:ea typeface="휴먼모음T" panose="02030504000101010101" pitchFamily="18" charset="-127"/>
              </a:rPr>
              <a:t>를 세 개의 요인에 의해 설명할 수 있다</a:t>
            </a:r>
          </a:p>
          <a:p>
            <a:pPr lvl="1" eaLnBrk="1" hangingPunct="1">
              <a:lnSpc>
                <a:spcPct val="100000"/>
              </a:lnSpc>
            </a:pPr>
            <a:r>
              <a:rPr lang="ko-KR" altLang="en-US" dirty="0">
                <a:latin typeface="휴먼모음T" panose="02030504000101010101" pitchFamily="18" charset="-127"/>
                <a:ea typeface="휴먼모음T" panose="02030504000101010101" pitchFamily="18" charset="-127"/>
              </a:rPr>
              <a:t>각 요인이 설명하는 비율은 </a:t>
            </a:r>
            <a:r>
              <a:rPr lang="en-US" altLang="ko-KR" dirty="0">
                <a:latin typeface="휴먼모음T" panose="02030504000101010101" pitchFamily="18" charset="-127"/>
                <a:ea typeface="휴먼모음T" panose="02030504000101010101" pitchFamily="18" charset="-127"/>
              </a:rPr>
              <a:t>40%, 30%,16%</a:t>
            </a:r>
            <a:r>
              <a:rPr lang="ko-KR" altLang="en-US" dirty="0">
                <a:latin typeface="휴먼모음T" panose="02030504000101010101" pitchFamily="18" charset="-127"/>
                <a:ea typeface="휴먼모음T" panose="02030504000101010101" pitchFamily="18" charset="-127"/>
              </a:rPr>
              <a:t>라 할 수 있다</a:t>
            </a:r>
            <a:r>
              <a:rPr lang="en-US" altLang="ko-KR" dirty="0">
                <a:latin typeface="휴먼모음T" panose="02030504000101010101" pitchFamily="18" charset="-127"/>
                <a:ea typeface="휴먼모음T" panose="02030504000101010101" pitchFamily="18" charset="-127"/>
              </a:rPr>
              <a:t>.</a:t>
            </a:r>
          </a:p>
          <a:p>
            <a:pPr lvl="1" eaLnBrk="1" hangingPunct="1">
              <a:lnSpc>
                <a:spcPct val="100000"/>
              </a:lnSpc>
            </a:pPr>
            <a:r>
              <a:rPr lang="ko-KR" altLang="en-US" dirty="0">
                <a:latin typeface="휴먼모음T" panose="02030504000101010101" pitchFamily="18" charset="-127"/>
                <a:ea typeface="휴먼모음T" panose="02030504000101010101" pitchFamily="18" charset="-127"/>
              </a:rPr>
              <a:t>그런데 원래 한 변수의 정보의 양이 </a:t>
            </a:r>
            <a:r>
              <a:rPr lang="en-US" altLang="ko-KR" dirty="0">
                <a:latin typeface="휴먼모음T" panose="02030504000101010101" pitchFamily="18" charset="-127"/>
                <a:ea typeface="휴먼모음T" panose="02030504000101010101" pitchFamily="18" charset="-127"/>
              </a:rPr>
              <a:t>1</a:t>
            </a:r>
            <a:r>
              <a:rPr lang="ko-KR" altLang="en-US" dirty="0">
                <a:latin typeface="휴먼모음T" panose="02030504000101010101" pitchFamily="18" charset="-127"/>
                <a:ea typeface="휴먼모음T" panose="02030504000101010101" pitchFamily="18" charset="-127"/>
              </a:rPr>
              <a:t>인데 </a:t>
            </a:r>
            <a:r>
              <a:rPr lang="en-US" altLang="ko-KR" dirty="0">
                <a:latin typeface="휴먼모음T" panose="02030504000101010101" pitchFamily="18" charset="-127"/>
                <a:ea typeface="휴먼모음T" panose="02030504000101010101" pitchFamily="18" charset="-127"/>
              </a:rPr>
              <a:t>1</a:t>
            </a:r>
            <a:r>
              <a:rPr lang="ko-KR" altLang="en-US" dirty="0">
                <a:latin typeface="휴먼모음T" panose="02030504000101010101" pitchFamily="18" charset="-127"/>
                <a:ea typeface="휴먼모음T" panose="02030504000101010101" pitchFamily="18" charset="-127"/>
              </a:rPr>
              <a:t>미만의 정보를 갖는 요인을 </a:t>
            </a:r>
            <a:r>
              <a:rPr lang="ko-KR" altLang="en-US" dirty="0" err="1">
                <a:latin typeface="휴먼모음T" panose="02030504000101010101" pitchFamily="18" charset="-127"/>
                <a:ea typeface="휴먼모음T" panose="02030504000101010101" pitchFamily="18" charset="-127"/>
              </a:rPr>
              <a:t>사용하는건</a:t>
            </a:r>
            <a:r>
              <a:rPr lang="ko-KR" altLang="en-US" dirty="0">
                <a:latin typeface="휴먼모음T" panose="02030504000101010101" pitchFamily="18" charset="-127"/>
                <a:ea typeface="휴먼모음T" panose="02030504000101010101" pitchFamily="18" charset="-127"/>
              </a:rPr>
              <a:t> 불합리</a:t>
            </a:r>
          </a:p>
          <a:p>
            <a:pPr eaLnBrk="1" hangingPunct="1">
              <a:lnSpc>
                <a:spcPct val="100000"/>
              </a:lnSpc>
            </a:pPr>
            <a:r>
              <a:rPr lang="ko-KR" altLang="en-US" dirty="0">
                <a:solidFill>
                  <a:srgbClr val="FF0066"/>
                </a:solidFill>
                <a:latin typeface="휴먼모음T" panose="02030504000101010101" pitchFamily="18" charset="-127"/>
                <a:ea typeface="휴먼모음T" panose="02030504000101010101" pitchFamily="18" charset="-127"/>
              </a:rPr>
              <a:t>즉 </a:t>
            </a:r>
            <a:r>
              <a:rPr lang="ko-KR" altLang="en-US" dirty="0" err="1">
                <a:solidFill>
                  <a:srgbClr val="FF0066"/>
                </a:solidFill>
                <a:latin typeface="휴먼모음T" panose="02030504000101010101" pitchFamily="18" charset="-127"/>
                <a:ea typeface="휴먼모음T" panose="02030504000101010101" pitchFamily="18" charset="-127"/>
              </a:rPr>
              <a:t>고유값이</a:t>
            </a:r>
            <a:r>
              <a:rPr lang="ko-KR" altLang="en-US" dirty="0">
                <a:solidFill>
                  <a:srgbClr val="FF0066"/>
                </a:solidFill>
                <a:latin typeface="휴먼모음T" panose="02030504000101010101" pitchFamily="18" charset="-127"/>
                <a:ea typeface="휴먼모음T" panose="02030504000101010101" pitchFamily="18" charset="-127"/>
              </a:rPr>
              <a:t> </a:t>
            </a:r>
            <a:r>
              <a:rPr lang="en-US" altLang="ko-KR" dirty="0">
                <a:solidFill>
                  <a:srgbClr val="FF0066"/>
                </a:solidFill>
                <a:latin typeface="휴먼모음T" panose="02030504000101010101" pitchFamily="18" charset="-127"/>
                <a:ea typeface="휴먼모음T" panose="02030504000101010101" pitchFamily="18" charset="-127"/>
              </a:rPr>
              <a:t>1</a:t>
            </a:r>
            <a:r>
              <a:rPr lang="ko-KR" altLang="en-US" dirty="0">
                <a:solidFill>
                  <a:srgbClr val="FF0066"/>
                </a:solidFill>
                <a:latin typeface="휴먼모음T" panose="02030504000101010101" pitchFamily="18" charset="-127"/>
                <a:ea typeface="휴먼모음T" panose="02030504000101010101" pitchFamily="18" charset="-127"/>
              </a:rPr>
              <a:t>이상인 요인만 선택한다</a:t>
            </a:r>
            <a:r>
              <a:rPr lang="en-US" altLang="ko-KR" dirty="0">
                <a:solidFill>
                  <a:srgbClr val="FF0066"/>
                </a:solidFill>
                <a:latin typeface="휴먼모음T" panose="02030504000101010101" pitchFamily="18" charset="-127"/>
                <a:ea typeface="휴먼모음T" panose="02030504000101010101" pitchFamily="18" charset="-127"/>
              </a:rPr>
              <a:t>. </a:t>
            </a:r>
          </a:p>
        </p:txBody>
      </p:sp>
    </p:spTree>
    <p:extLst>
      <p:ext uri="{BB962C8B-B14F-4D97-AF65-F5344CB8AC3E}">
        <p14:creationId xmlns:p14="http://schemas.microsoft.com/office/powerpoint/2010/main" val="1434184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99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99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499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99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99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499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4994">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499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stretch>
            <a:fillRect/>
          </a:stretch>
        </p:blipFill>
        <p:spPr>
          <a:xfrm>
            <a:off x="2020997" y="259991"/>
            <a:ext cx="7651645" cy="2689943"/>
          </a:xfrm>
          <a:prstGeom prst="rect">
            <a:avLst/>
          </a:prstGeom>
          <a:ln>
            <a:solidFill>
              <a:schemeClr val="accent1"/>
            </a:solidFill>
          </a:ln>
        </p:spPr>
      </p:pic>
      <p:pic>
        <p:nvPicPr>
          <p:cNvPr id="5" name="그림 4"/>
          <p:cNvPicPr>
            <a:picLocks noChangeAspect="1"/>
          </p:cNvPicPr>
          <p:nvPr/>
        </p:nvPicPr>
        <p:blipFill>
          <a:blip r:embed="rId3"/>
          <a:stretch>
            <a:fillRect/>
          </a:stretch>
        </p:blipFill>
        <p:spPr>
          <a:xfrm>
            <a:off x="2020997" y="3292875"/>
            <a:ext cx="2226365" cy="2893199"/>
          </a:xfrm>
          <a:prstGeom prst="rect">
            <a:avLst/>
          </a:prstGeom>
        </p:spPr>
      </p:pic>
      <p:pic>
        <p:nvPicPr>
          <p:cNvPr id="6" name="그림 5"/>
          <p:cNvPicPr>
            <a:picLocks noChangeAspect="1"/>
          </p:cNvPicPr>
          <p:nvPr/>
        </p:nvPicPr>
        <p:blipFill>
          <a:blip r:embed="rId4"/>
          <a:stretch>
            <a:fillRect/>
          </a:stretch>
        </p:blipFill>
        <p:spPr>
          <a:xfrm>
            <a:off x="6601471" y="3292875"/>
            <a:ext cx="2468840" cy="3439126"/>
          </a:xfrm>
          <a:prstGeom prst="rect">
            <a:avLst/>
          </a:prstGeom>
        </p:spPr>
      </p:pic>
      <p:sp>
        <p:nvSpPr>
          <p:cNvPr id="7" name="TextBox 6"/>
          <p:cNvSpPr txBox="1"/>
          <p:nvPr/>
        </p:nvSpPr>
        <p:spPr>
          <a:xfrm>
            <a:off x="341905" y="259991"/>
            <a:ext cx="1189749" cy="369332"/>
          </a:xfrm>
          <a:prstGeom prst="rect">
            <a:avLst/>
          </a:prstGeom>
          <a:solidFill>
            <a:schemeClr val="accent6">
              <a:lumMod val="40000"/>
              <a:lumOff val="60000"/>
            </a:schemeClr>
          </a:solidFill>
        </p:spPr>
        <p:txBody>
          <a:bodyPr wrap="none" rtlCol="0">
            <a:spAutoFit/>
          </a:bodyPr>
          <a:lstStyle/>
          <a:p>
            <a:r>
              <a:rPr lang="ko-KR" altLang="en-US" dirty="0" err="1"/>
              <a:t>출력결과</a:t>
            </a:r>
            <a:r>
              <a:rPr lang="en-US" altLang="ko-KR" dirty="0"/>
              <a:t> </a:t>
            </a:r>
            <a:endParaRPr lang="ko-KR" altLang="en-US" dirty="0"/>
          </a:p>
        </p:txBody>
      </p:sp>
      <p:sp>
        <p:nvSpPr>
          <p:cNvPr id="2" name="TextBox 1"/>
          <p:cNvSpPr txBox="1"/>
          <p:nvPr/>
        </p:nvSpPr>
        <p:spPr>
          <a:xfrm>
            <a:off x="10161985" y="1149178"/>
            <a:ext cx="1342156" cy="646331"/>
          </a:xfrm>
          <a:prstGeom prst="rect">
            <a:avLst/>
          </a:prstGeom>
          <a:solidFill>
            <a:schemeClr val="accent2">
              <a:lumMod val="40000"/>
              <a:lumOff val="60000"/>
            </a:schemeClr>
          </a:solidFill>
        </p:spPr>
        <p:txBody>
          <a:bodyPr wrap="square" rtlCol="0">
            <a:spAutoFit/>
          </a:bodyPr>
          <a:lstStyle/>
          <a:p>
            <a:r>
              <a:rPr lang="en-US" altLang="ko-KR" dirty="0"/>
              <a:t>2</a:t>
            </a:r>
            <a:r>
              <a:rPr lang="ko-KR" altLang="en-US" dirty="0"/>
              <a:t>개의 요인 선택</a:t>
            </a:r>
            <a:r>
              <a:rPr lang="en-US" altLang="ko-KR" dirty="0"/>
              <a:t> </a:t>
            </a:r>
            <a:endParaRPr lang="ko-KR" altLang="en-US" dirty="0"/>
          </a:p>
        </p:txBody>
      </p:sp>
      <p:sp>
        <p:nvSpPr>
          <p:cNvPr id="3" name="오른쪽 화살표 2"/>
          <p:cNvSpPr/>
          <p:nvPr/>
        </p:nvSpPr>
        <p:spPr>
          <a:xfrm>
            <a:off x="5066270" y="4245203"/>
            <a:ext cx="1000898" cy="988541"/>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err="1">
                <a:solidFill>
                  <a:schemeClr val="tx1"/>
                </a:solidFill>
              </a:rPr>
              <a:t>요인회전</a:t>
            </a:r>
            <a:endParaRPr lang="ko-KR" altLang="en-US" dirty="0">
              <a:solidFill>
                <a:schemeClr val="tx1"/>
              </a:solidFill>
            </a:endParaRPr>
          </a:p>
        </p:txBody>
      </p:sp>
      <p:sp>
        <p:nvSpPr>
          <p:cNvPr id="8" name="Rectangle 22"/>
          <p:cNvSpPr>
            <a:spLocks noChangeArrowheads="1"/>
          </p:cNvSpPr>
          <p:nvPr/>
        </p:nvSpPr>
        <p:spPr bwMode="auto">
          <a:xfrm>
            <a:off x="8351175" y="4151870"/>
            <a:ext cx="533334" cy="755636"/>
          </a:xfrm>
          <a:prstGeom prst="rect">
            <a:avLst/>
          </a:prstGeom>
          <a:noFill/>
          <a:ln w="38100">
            <a:solidFill>
              <a:srgbClr val="FF33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9" name="Rectangle 22"/>
          <p:cNvSpPr>
            <a:spLocks noChangeArrowheads="1"/>
          </p:cNvSpPr>
          <p:nvPr/>
        </p:nvSpPr>
        <p:spPr bwMode="auto">
          <a:xfrm>
            <a:off x="7632039" y="4907506"/>
            <a:ext cx="533334" cy="755636"/>
          </a:xfrm>
          <a:prstGeom prst="rect">
            <a:avLst/>
          </a:prstGeom>
          <a:noFill/>
          <a:ln w="38100">
            <a:solidFill>
              <a:srgbClr val="FF33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Tree>
    <p:extLst>
      <p:ext uri="{BB962C8B-B14F-4D97-AF65-F5344CB8AC3E}">
        <p14:creationId xmlns:p14="http://schemas.microsoft.com/office/powerpoint/2010/main" val="40958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5"/>
            <a:ext cx="10515600" cy="907621"/>
          </a:xfrm>
        </p:spPr>
        <p:txBody>
          <a:bodyPr>
            <a:normAutofit/>
          </a:bodyPr>
          <a:lstStyle/>
          <a:p>
            <a:r>
              <a:rPr lang="ko-KR" altLang="en-US" sz="3600" dirty="0"/>
              <a:t>예 </a:t>
            </a:r>
            <a:r>
              <a:rPr lang="en-US" altLang="ko-KR" sz="3600" dirty="0"/>
              <a:t>2&gt; </a:t>
            </a:r>
            <a:r>
              <a:rPr lang="ko-KR" altLang="en-US" sz="3600" dirty="0"/>
              <a:t>라면 </a:t>
            </a:r>
            <a:r>
              <a:rPr lang="ko-KR" altLang="en-US" sz="3600" dirty="0" err="1"/>
              <a:t>선택시</a:t>
            </a:r>
            <a:r>
              <a:rPr lang="ko-KR" altLang="en-US" sz="3600" dirty="0"/>
              <a:t> 중요하게 생각하는 요인</a:t>
            </a:r>
          </a:p>
        </p:txBody>
      </p:sp>
      <p:sp>
        <p:nvSpPr>
          <p:cNvPr id="3" name="내용 개체 틀 2"/>
          <p:cNvSpPr>
            <a:spLocks noGrp="1"/>
          </p:cNvSpPr>
          <p:nvPr>
            <p:ph idx="1"/>
          </p:nvPr>
        </p:nvSpPr>
        <p:spPr>
          <a:xfrm>
            <a:off x="838200" y="1825625"/>
            <a:ext cx="4969476" cy="4351338"/>
          </a:xfrm>
          <a:solidFill>
            <a:schemeClr val="accent3">
              <a:lumMod val="20000"/>
              <a:lumOff val="80000"/>
            </a:schemeClr>
          </a:solidFill>
        </p:spPr>
        <p:txBody>
          <a:bodyPr>
            <a:normAutofit/>
          </a:bodyPr>
          <a:lstStyle/>
          <a:p>
            <a:pPr>
              <a:lnSpc>
                <a:spcPct val="100000"/>
              </a:lnSpc>
            </a:pPr>
            <a:r>
              <a:rPr lang="ko-KR" altLang="en-US" dirty="0"/>
              <a:t>고려하는 변수</a:t>
            </a:r>
            <a:r>
              <a:rPr lang="en-US" altLang="ko-KR" dirty="0"/>
              <a:t>(Variables)</a:t>
            </a:r>
          </a:p>
          <a:p>
            <a:pPr lvl="1">
              <a:lnSpc>
                <a:spcPct val="100000"/>
              </a:lnSpc>
            </a:pPr>
            <a:r>
              <a:rPr lang="ko-KR" altLang="en-US" dirty="0"/>
              <a:t>맛</a:t>
            </a:r>
            <a:endParaRPr lang="en-US" altLang="ko-KR" dirty="0"/>
          </a:p>
          <a:p>
            <a:pPr lvl="1">
              <a:lnSpc>
                <a:spcPct val="100000"/>
              </a:lnSpc>
            </a:pPr>
            <a:r>
              <a:rPr lang="ko-KR" altLang="en-US" dirty="0"/>
              <a:t>향</a:t>
            </a:r>
            <a:endParaRPr lang="en-US" altLang="ko-KR" dirty="0"/>
          </a:p>
          <a:p>
            <a:pPr lvl="1">
              <a:lnSpc>
                <a:spcPct val="100000"/>
              </a:lnSpc>
            </a:pPr>
            <a:r>
              <a:rPr lang="ko-KR" altLang="en-US" dirty="0"/>
              <a:t>적당한 양</a:t>
            </a:r>
            <a:endParaRPr lang="en-US" altLang="ko-KR" dirty="0"/>
          </a:p>
          <a:p>
            <a:pPr lvl="1">
              <a:lnSpc>
                <a:spcPct val="100000"/>
              </a:lnSpc>
            </a:pPr>
            <a:r>
              <a:rPr lang="ko-KR" altLang="en-US" dirty="0"/>
              <a:t>충분한 영양</a:t>
            </a:r>
            <a:endParaRPr lang="en-US" altLang="ko-KR" dirty="0"/>
          </a:p>
          <a:p>
            <a:pPr lvl="1">
              <a:lnSpc>
                <a:spcPct val="100000"/>
              </a:lnSpc>
            </a:pPr>
            <a:r>
              <a:rPr lang="ko-KR" altLang="en-US" dirty="0"/>
              <a:t>적절한 가격</a:t>
            </a:r>
            <a:endParaRPr lang="en-US" altLang="ko-KR" dirty="0"/>
          </a:p>
          <a:p>
            <a:pPr lvl="1">
              <a:lnSpc>
                <a:spcPct val="100000"/>
              </a:lnSpc>
            </a:pPr>
            <a:r>
              <a:rPr lang="ko-KR" altLang="en-US" dirty="0"/>
              <a:t>유명한 브랜드</a:t>
            </a:r>
            <a:endParaRPr lang="en-US" altLang="ko-KR" dirty="0"/>
          </a:p>
          <a:p>
            <a:pPr lvl="1">
              <a:lnSpc>
                <a:spcPct val="100000"/>
              </a:lnSpc>
            </a:pPr>
            <a:r>
              <a:rPr lang="ko-KR" altLang="en-US" dirty="0"/>
              <a:t>새로운 제품</a:t>
            </a:r>
            <a:endParaRPr lang="en-US" altLang="ko-KR" dirty="0"/>
          </a:p>
          <a:p>
            <a:pPr lvl="1">
              <a:lnSpc>
                <a:spcPct val="100000"/>
              </a:lnSpc>
            </a:pPr>
            <a:r>
              <a:rPr lang="ko-KR" altLang="en-US" dirty="0"/>
              <a:t>주변사람들의 추천</a:t>
            </a:r>
          </a:p>
        </p:txBody>
      </p:sp>
      <p:sp>
        <p:nvSpPr>
          <p:cNvPr id="4" name="오른쪽 화살표 3"/>
          <p:cNvSpPr/>
          <p:nvPr/>
        </p:nvSpPr>
        <p:spPr>
          <a:xfrm>
            <a:off x="6005384" y="3385751"/>
            <a:ext cx="889686" cy="654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p:cNvSpPr txBox="1"/>
          <p:nvPr/>
        </p:nvSpPr>
        <p:spPr>
          <a:xfrm>
            <a:off x="7661189" y="3394328"/>
            <a:ext cx="2964273" cy="646331"/>
          </a:xfrm>
          <a:prstGeom prst="rect">
            <a:avLst/>
          </a:prstGeom>
          <a:solidFill>
            <a:schemeClr val="accent4">
              <a:lumMod val="40000"/>
              <a:lumOff val="60000"/>
            </a:schemeClr>
          </a:solidFill>
        </p:spPr>
        <p:txBody>
          <a:bodyPr wrap="none" rtlCol="0">
            <a:spAutoFit/>
          </a:bodyPr>
          <a:lstStyle/>
          <a:p>
            <a:r>
              <a:rPr lang="en-US" altLang="ko-KR" sz="3600" dirty="0"/>
              <a:t>F1, F2, F3 ???</a:t>
            </a:r>
            <a:endParaRPr lang="ko-KR" altLang="en-US" sz="3600" dirty="0"/>
          </a:p>
        </p:txBody>
      </p:sp>
    </p:spTree>
    <p:extLst>
      <p:ext uri="{BB962C8B-B14F-4D97-AF65-F5344CB8AC3E}">
        <p14:creationId xmlns:p14="http://schemas.microsoft.com/office/powerpoint/2010/main" val="4210532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stretch>
            <a:fillRect/>
          </a:stretch>
        </p:blipFill>
        <p:spPr>
          <a:xfrm>
            <a:off x="782208" y="423862"/>
            <a:ext cx="8601075" cy="6010275"/>
          </a:xfrm>
          <a:prstGeom prst="rect">
            <a:avLst/>
          </a:prstGeom>
        </p:spPr>
      </p:pic>
      <p:pic>
        <p:nvPicPr>
          <p:cNvPr id="6" name="그림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9833" y="2099939"/>
            <a:ext cx="4235767" cy="30241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179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stretch>
            <a:fillRect/>
          </a:stretch>
        </p:blipFill>
        <p:spPr>
          <a:xfrm>
            <a:off x="299264" y="518469"/>
            <a:ext cx="5189071" cy="4671368"/>
          </a:xfrm>
          <a:prstGeom prst="rect">
            <a:avLst/>
          </a:prstGeom>
          <a:ln>
            <a:solidFill>
              <a:schemeClr val="accent1"/>
            </a:solidFill>
          </a:ln>
        </p:spPr>
      </p:pic>
      <p:pic>
        <p:nvPicPr>
          <p:cNvPr id="5" name="그림 4"/>
          <p:cNvPicPr>
            <a:picLocks noChangeAspect="1"/>
          </p:cNvPicPr>
          <p:nvPr/>
        </p:nvPicPr>
        <p:blipFill>
          <a:blip r:embed="rId3"/>
          <a:stretch>
            <a:fillRect/>
          </a:stretch>
        </p:blipFill>
        <p:spPr>
          <a:xfrm>
            <a:off x="5697879" y="518468"/>
            <a:ext cx="3145327" cy="3571617"/>
          </a:xfrm>
          <a:prstGeom prst="rect">
            <a:avLst/>
          </a:prstGeom>
          <a:ln>
            <a:solidFill>
              <a:schemeClr val="accent1"/>
            </a:solidFill>
          </a:ln>
        </p:spPr>
      </p:pic>
      <p:pic>
        <p:nvPicPr>
          <p:cNvPr id="6" name="그림 5"/>
          <p:cNvPicPr>
            <a:picLocks noChangeAspect="1"/>
          </p:cNvPicPr>
          <p:nvPr/>
        </p:nvPicPr>
        <p:blipFill>
          <a:blip r:embed="rId4"/>
          <a:stretch>
            <a:fillRect/>
          </a:stretch>
        </p:blipFill>
        <p:spPr>
          <a:xfrm>
            <a:off x="9052750" y="518468"/>
            <a:ext cx="2904134" cy="3571617"/>
          </a:xfrm>
          <a:prstGeom prst="rect">
            <a:avLst/>
          </a:prstGeom>
          <a:ln>
            <a:solidFill>
              <a:schemeClr val="accent1"/>
            </a:solidFill>
          </a:ln>
        </p:spPr>
      </p:pic>
    </p:spTree>
    <p:extLst>
      <p:ext uri="{BB962C8B-B14F-4D97-AF65-F5344CB8AC3E}">
        <p14:creationId xmlns:p14="http://schemas.microsoft.com/office/powerpoint/2010/main" val="2675361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그림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37790" y="3449464"/>
            <a:ext cx="2811010" cy="32868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그림 3"/>
          <p:cNvPicPr>
            <a:picLocks noChangeAspect="1"/>
          </p:cNvPicPr>
          <p:nvPr/>
        </p:nvPicPr>
        <p:blipFill>
          <a:blip r:embed="rId3"/>
          <a:stretch>
            <a:fillRect/>
          </a:stretch>
        </p:blipFill>
        <p:spPr>
          <a:xfrm>
            <a:off x="441497" y="489250"/>
            <a:ext cx="2609850" cy="2543175"/>
          </a:xfrm>
          <a:prstGeom prst="rect">
            <a:avLst/>
          </a:prstGeom>
          <a:ln>
            <a:solidFill>
              <a:schemeClr val="accent1"/>
            </a:solidFill>
          </a:ln>
        </p:spPr>
      </p:pic>
      <p:pic>
        <p:nvPicPr>
          <p:cNvPr id="5" name="그림 4"/>
          <p:cNvPicPr>
            <a:picLocks noChangeAspect="1"/>
          </p:cNvPicPr>
          <p:nvPr/>
        </p:nvPicPr>
        <p:blipFill>
          <a:blip r:embed="rId4"/>
          <a:stretch>
            <a:fillRect/>
          </a:stretch>
        </p:blipFill>
        <p:spPr>
          <a:xfrm>
            <a:off x="4676002" y="489250"/>
            <a:ext cx="6324600" cy="2771775"/>
          </a:xfrm>
          <a:prstGeom prst="rect">
            <a:avLst/>
          </a:prstGeom>
          <a:ln>
            <a:solidFill>
              <a:schemeClr val="accent1"/>
            </a:solidFill>
          </a:ln>
        </p:spPr>
      </p:pic>
      <p:sp>
        <p:nvSpPr>
          <p:cNvPr id="8" name="Rectangle 22"/>
          <p:cNvSpPr>
            <a:spLocks noChangeArrowheads="1"/>
          </p:cNvSpPr>
          <p:nvPr/>
        </p:nvSpPr>
        <p:spPr bwMode="auto">
          <a:xfrm>
            <a:off x="8226543" y="4955130"/>
            <a:ext cx="533334" cy="636559"/>
          </a:xfrm>
          <a:prstGeom prst="rect">
            <a:avLst/>
          </a:prstGeom>
          <a:noFill/>
          <a:ln w="38100">
            <a:solidFill>
              <a:srgbClr val="FF33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9" name="Rectangle 22"/>
          <p:cNvSpPr>
            <a:spLocks noChangeArrowheads="1"/>
          </p:cNvSpPr>
          <p:nvPr/>
        </p:nvSpPr>
        <p:spPr bwMode="auto">
          <a:xfrm>
            <a:off x="7534564" y="4199494"/>
            <a:ext cx="533334" cy="755636"/>
          </a:xfrm>
          <a:prstGeom prst="rect">
            <a:avLst/>
          </a:prstGeom>
          <a:noFill/>
          <a:ln w="38100">
            <a:solidFill>
              <a:srgbClr val="FF33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10" name="Rectangle 22"/>
          <p:cNvSpPr>
            <a:spLocks noChangeArrowheads="1"/>
          </p:cNvSpPr>
          <p:nvPr/>
        </p:nvSpPr>
        <p:spPr bwMode="auto">
          <a:xfrm>
            <a:off x="5274694" y="1180347"/>
            <a:ext cx="533334" cy="755636"/>
          </a:xfrm>
          <a:prstGeom prst="rect">
            <a:avLst/>
          </a:prstGeom>
          <a:noFill/>
          <a:ln w="38100">
            <a:solidFill>
              <a:srgbClr val="FF33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11" name="Rectangle 22"/>
          <p:cNvSpPr>
            <a:spLocks noChangeArrowheads="1"/>
          </p:cNvSpPr>
          <p:nvPr/>
        </p:nvSpPr>
        <p:spPr bwMode="auto">
          <a:xfrm>
            <a:off x="2336199" y="1005200"/>
            <a:ext cx="715148" cy="1861567"/>
          </a:xfrm>
          <a:prstGeom prst="rect">
            <a:avLst/>
          </a:prstGeom>
          <a:noFill/>
          <a:ln w="38100">
            <a:solidFill>
              <a:srgbClr val="FF33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12" name="Rectangle 22"/>
          <p:cNvSpPr>
            <a:spLocks noChangeArrowheads="1"/>
          </p:cNvSpPr>
          <p:nvPr/>
        </p:nvSpPr>
        <p:spPr bwMode="auto">
          <a:xfrm>
            <a:off x="8918521" y="5591690"/>
            <a:ext cx="430117" cy="531340"/>
          </a:xfrm>
          <a:prstGeom prst="rect">
            <a:avLst/>
          </a:prstGeom>
          <a:noFill/>
          <a:ln w="38100">
            <a:solidFill>
              <a:srgbClr val="FF33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13" name="왼쪽 화살표 설명선 12"/>
          <p:cNvSpPr/>
          <p:nvPr/>
        </p:nvSpPr>
        <p:spPr>
          <a:xfrm>
            <a:off x="9761838" y="4374292"/>
            <a:ext cx="1720291" cy="1217397"/>
          </a:xfrm>
          <a:prstGeom prst="leftArrowCallout">
            <a:avLst>
              <a:gd name="adj1" fmla="val 25000"/>
              <a:gd name="adj2" fmla="val 25000"/>
              <a:gd name="adj3" fmla="val 25000"/>
              <a:gd name="adj4" fmla="val 735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effectLst>
                  <a:outerShdw blurRad="38100" dist="38100" dir="2700000" algn="tl">
                    <a:srgbClr val="000000">
                      <a:alpha val="43137"/>
                    </a:srgbClr>
                  </a:outerShdw>
                </a:effectLst>
              </a:rPr>
              <a:t>Naming?</a:t>
            </a:r>
            <a:endParaRPr lang="ko-KR" alt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935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5"/>
            <a:ext cx="2024270" cy="843473"/>
          </a:xfrm>
        </p:spPr>
        <p:txBody>
          <a:bodyPr/>
          <a:lstStyle/>
          <a:p>
            <a:r>
              <a:rPr lang="en-US" altLang="ko-KR" dirty="0"/>
              <a:t>Review</a:t>
            </a:r>
            <a:endParaRPr lang="ko-KR" altLang="en-US" dirty="0"/>
          </a:p>
        </p:txBody>
      </p:sp>
      <p:sp>
        <p:nvSpPr>
          <p:cNvPr id="3" name="내용 개체 틀 2"/>
          <p:cNvSpPr>
            <a:spLocks noGrp="1"/>
          </p:cNvSpPr>
          <p:nvPr>
            <p:ph idx="1"/>
          </p:nvPr>
        </p:nvSpPr>
        <p:spPr>
          <a:xfrm>
            <a:off x="464152" y="1593894"/>
            <a:ext cx="1841728" cy="490252"/>
          </a:xfrm>
        </p:spPr>
        <p:txBody>
          <a:bodyPr>
            <a:normAutofit/>
          </a:bodyPr>
          <a:lstStyle/>
          <a:p>
            <a:r>
              <a:rPr lang="en-US" altLang="ko-KR" sz="2400" dirty="0"/>
              <a:t>regression</a:t>
            </a:r>
            <a:endParaRPr lang="ko-KR" altLang="en-US" sz="2400" dirty="0"/>
          </a:p>
        </p:txBody>
      </p:sp>
      <p:sp>
        <p:nvSpPr>
          <p:cNvPr id="4" name="직사각형 3"/>
          <p:cNvSpPr/>
          <p:nvPr/>
        </p:nvSpPr>
        <p:spPr>
          <a:xfrm>
            <a:off x="2478146" y="1687723"/>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X1</a:t>
            </a:r>
            <a:endParaRPr lang="ko-KR" altLang="en-US" dirty="0">
              <a:solidFill>
                <a:srgbClr val="002060"/>
              </a:solidFill>
            </a:endParaRPr>
          </a:p>
        </p:txBody>
      </p:sp>
      <p:sp>
        <p:nvSpPr>
          <p:cNvPr id="5" name="직사각형 4"/>
          <p:cNvSpPr/>
          <p:nvPr/>
        </p:nvSpPr>
        <p:spPr>
          <a:xfrm>
            <a:off x="2478146" y="2221786"/>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X2</a:t>
            </a:r>
            <a:endParaRPr lang="ko-KR" altLang="en-US" dirty="0">
              <a:solidFill>
                <a:srgbClr val="002060"/>
              </a:solidFill>
            </a:endParaRPr>
          </a:p>
        </p:txBody>
      </p:sp>
      <p:sp>
        <p:nvSpPr>
          <p:cNvPr id="6" name="직사각형 5"/>
          <p:cNvSpPr/>
          <p:nvPr/>
        </p:nvSpPr>
        <p:spPr>
          <a:xfrm>
            <a:off x="2478146" y="2755849"/>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X3</a:t>
            </a:r>
            <a:endParaRPr lang="ko-KR" altLang="en-US" dirty="0">
              <a:solidFill>
                <a:srgbClr val="002060"/>
              </a:solidFill>
            </a:endParaRPr>
          </a:p>
        </p:txBody>
      </p:sp>
      <p:sp>
        <p:nvSpPr>
          <p:cNvPr id="7" name="직사각형 6"/>
          <p:cNvSpPr/>
          <p:nvPr/>
        </p:nvSpPr>
        <p:spPr>
          <a:xfrm>
            <a:off x="2478146" y="3289912"/>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X4</a:t>
            </a:r>
            <a:endParaRPr lang="ko-KR" altLang="en-US" dirty="0">
              <a:solidFill>
                <a:srgbClr val="002060"/>
              </a:solidFill>
            </a:endParaRPr>
          </a:p>
        </p:txBody>
      </p:sp>
      <p:sp>
        <p:nvSpPr>
          <p:cNvPr id="8" name="직사각형 7"/>
          <p:cNvSpPr/>
          <p:nvPr/>
        </p:nvSpPr>
        <p:spPr>
          <a:xfrm>
            <a:off x="2478146" y="3823975"/>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X5</a:t>
            </a:r>
            <a:endParaRPr lang="ko-KR" altLang="en-US" dirty="0">
              <a:solidFill>
                <a:srgbClr val="002060"/>
              </a:solidFill>
            </a:endParaRPr>
          </a:p>
        </p:txBody>
      </p:sp>
      <p:sp>
        <p:nvSpPr>
          <p:cNvPr id="9" name="직사각형 8"/>
          <p:cNvSpPr/>
          <p:nvPr/>
        </p:nvSpPr>
        <p:spPr>
          <a:xfrm>
            <a:off x="2478146" y="4358038"/>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X6</a:t>
            </a:r>
            <a:endParaRPr lang="ko-KR" altLang="en-US" dirty="0">
              <a:solidFill>
                <a:srgbClr val="002060"/>
              </a:solidFill>
            </a:endParaRPr>
          </a:p>
        </p:txBody>
      </p:sp>
      <p:sp>
        <p:nvSpPr>
          <p:cNvPr id="10" name="직사각형 9"/>
          <p:cNvSpPr/>
          <p:nvPr/>
        </p:nvSpPr>
        <p:spPr>
          <a:xfrm>
            <a:off x="2478146" y="4892101"/>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X7</a:t>
            </a:r>
            <a:endParaRPr lang="ko-KR" altLang="en-US" dirty="0">
              <a:solidFill>
                <a:srgbClr val="002060"/>
              </a:solidFill>
            </a:endParaRPr>
          </a:p>
        </p:txBody>
      </p:sp>
      <p:sp>
        <p:nvSpPr>
          <p:cNvPr id="11" name="직사각형 10"/>
          <p:cNvSpPr/>
          <p:nvPr/>
        </p:nvSpPr>
        <p:spPr>
          <a:xfrm>
            <a:off x="2478146" y="5426164"/>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X8</a:t>
            </a:r>
            <a:endParaRPr lang="ko-KR" altLang="en-US" dirty="0">
              <a:solidFill>
                <a:srgbClr val="002060"/>
              </a:solidFill>
            </a:endParaRPr>
          </a:p>
        </p:txBody>
      </p:sp>
      <p:sp>
        <p:nvSpPr>
          <p:cNvPr id="12" name="직사각형 11"/>
          <p:cNvSpPr/>
          <p:nvPr/>
        </p:nvSpPr>
        <p:spPr>
          <a:xfrm>
            <a:off x="5356519" y="3823975"/>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Y</a:t>
            </a:r>
            <a:endParaRPr lang="ko-KR" altLang="en-US" dirty="0">
              <a:solidFill>
                <a:srgbClr val="002060"/>
              </a:solidFill>
            </a:endParaRPr>
          </a:p>
        </p:txBody>
      </p:sp>
      <p:sp>
        <p:nvSpPr>
          <p:cNvPr id="13" name="직사각형 12"/>
          <p:cNvSpPr/>
          <p:nvPr/>
        </p:nvSpPr>
        <p:spPr>
          <a:xfrm>
            <a:off x="2478146" y="5960227"/>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X9</a:t>
            </a:r>
            <a:endParaRPr lang="ko-KR" altLang="en-US" dirty="0">
              <a:solidFill>
                <a:srgbClr val="002060"/>
              </a:solidFill>
            </a:endParaRPr>
          </a:p>
        </p:txBody>
      </p:sp>
      <p:cxnSp>
        <p:nvCxnSpPr>
          <p:cNvPr id="15" name="직선 화살표 연결선 14"/>
          <p:cNvCxnSpPr>
            <a:stCxn id="4" idx="3"/>
            <a:endCxn id="12" idx="1"/>
          </p:cNvCxnSpPr>
          <p:nvPr/>
        </p:nvCxnSpPr>
        <p:spPr>
          <a:xfrm>
            <a:off x="3384594" y="1888093"/>
            <a:ext cx="1971925" cy="2136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a:stCxn id="5" idx="3"/>
            <a:endCxn id="12" idx="1"/>
          </p:cNvCxnSpPr>
          <p:nvPr/>
        </p:nvCxnSpPr>
        <p:spPr>
          <a:xfrm>
            <a:off x="3384594" y="2422156"/>
            <a:ext cx="1971925" cy="1602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직선 화살표 연결선 18"/>
          <p:cNvCxnSpPr>
            <a:stCxn id="6" idx="3"/>
            <a:endCxn id="12" idx="1"/>
          </p:cNvCxnSpPr>
          <p:nvPr/>
        </p:nvCxnSpPr>
        <p:spPr>
          <a:xfrm>
            <a:off x="3384594" y="2956219"/>
            <a:ext cx="1971925" cy="1068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직선 화살표 연결선 20"/>
          <p:cNvCxnSpPr>
            <a:stCxn id="7" idx="3"/>
            <a:endCxn id="12" idx="1"/>
          </p:cNvCxnSpPr>
          <p:nvPr/>
        </p:nvCxnSpPr>
        <p:spPr>
          <a:xfrm>
            <a:off x="3384594" y="3490282"/>
            <a:ext cx="1971925" cy="534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직선 화살표 연결선 22"/>
          <p:cNvCxnSpPr>
            <a:stCxn id="8" idx="3"/>
            <a:endCxn id="12" idx="1"/>
          </p:cNvCxnSpPr>
          <p:nvPr/>
        </p:nvCxnSpPr>
        <p:spPr>
          <a:xfrm>
            <a:off x="3384594" y="4024345"/>
            <a:ext cx="1971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24"/>
          <p:cNvCxnSpPr>
            <a:stCxn id="9" idx="3"/>
            <a:endCxn id="12" idx="1"/>
          </p:cNvCxnSpPr>
          <p:nvPr/>
        </p:nvCxnSpPr>
        <p:spPr>
          <a:xfrm flipV="1">
            <a:off x="3384594" y="4024345"/>
            <a:ext cx="1971925" cy="534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직선 화살표 연결선 26"/>
          <p:cNvCxnSpPr>
            <a:stCxn id="10" idx="3"/>
            <a:endCxn id="12" idx="1"/>
          </p:cNvCxnSpPr>
          <p:nvPr/>
        </p:nvCxnSpPr>
        <p:spPr>
          <a:xfrm flipV="1">
            <a:off x="3384594" y="4024345"/>
            <a:ext cx="1971925" cy="1068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8"/>
          <p:cNvCxnSpPr>
            <a:stCxn id="11" idx="3"/>
            <a:endCxn id="12" idx="1"/>
          </p:cNvCxnSpPr>
          <p:nvPr/>
        </p:nvCxnSpPr>
        <p:spPr>
          <a:xfrm flipV="1">
            <a:off x="3384594" y="4024345"/>
            <a:ext cx="1971925" cy="1602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직선 화살표 연결선 30"/>
          <p:cNvCxnSpPr>
            <a:stCxn id="13" idx="3"/>
            <a:endCxn id="12" idx="1"/>
          </p:cNvCxnSpPr>
          <p:nvPr/>
        </p:nvCxnSpPr>
        <p:spPr>
          <a:xfrm flipV="1">
            <a:off x="3384594" y="4024345"/>
            <a:ext cx="1971925" cy="2136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463308" y="1852454"/>
            <a:ext cx="1553168" cy="923330"/>
          </a:xfrm>
          <a:prstGeom prst="rect">
            <a:avLst/>
          </a:prstGeom>
          <a:solidFill>
            <a:schemeClr val="accent4">
              <a:lumMod val="40000"/>
              <a:lumOff val="60000"/>
            </a:schemeClr>
          </a:solidFill>
        </p:spPr>
        <p:txBody>
          <a:bodyPr wrap="square" rtlCol="0">
            <a:spAutoFit/>
          </a:bodyPr>
          <a:lstStyle/>
          <a:p>
            <a:r>
              <a:rPr lang="en-US" altLang="ko-KR" dirty="0"/>
              <a:t>Too many independent variables</a:t>
            </a:r>
            <a:endParaRPr lang="ko-KR" altLang="en-US" dirty="0"/>
          </a:p>
        </p:txBody>
      </p:sp>
      <p:sp>
        <p:nvSpPr>
          <p:cNvPr id="100" name="직사각형 99"/>
          <p:cNvSpPr/>
          <p:nvPr/>
        </p:nvSpPr>
        <p:spPr>
          <a:xfrm>
            <a:off x="7491455" y="1687723"/>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X1</a:t>
            </a:r>
            <a:endParaRPr lang="ko-KR" altLang="en-US" dirty="0">
              <a:solidFill>
                <a:srgbClr val="002060"/>
              </a:solidFill>
            </a:endParaRPr>
          </a:p>
        </p:txBody>
      </p:sp>
      <p:sp>
        <p:nvSpPr>
          <p:cNvPr id="101" name="직사각형 100"/>
          <p:cNvSpPr/>
          <p:nvPr/>
        </p:nvSpPr>
        <p:spPr>
          <a:xfrm>
            <a:off x="7491455" y="2221786"/>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X2</a:t>
            </a:r>
            <a:endParaRPr lang="ko-KR" altLang="en-US" dirty="0">
              <a:solidFill>
                <a:srgbClr val="002060"/>
              </a:solidFill>
            </a:endParaRPr>
          </a:p>
        </p:txBody>
      </p:sp>
      <p:sp>
        <p:nvSpPr>
          <p:cNvPr id="102" name="직사각형 101"/>
          <p:cNvSpPr/>
          <p:nvPr/>
        </p:nvSpPr>
        <p:spPr>
          <a:xfrm>
            <a:off x="7491455" y="2755849"/>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X3</a:t>
            </a:r>
            <a:endParaRPr lang="ko-KR" altLang="en-US" dirty="0">
              <a:solidFill>
                <a:srgbClr val="002060"/>
              </a:solidFill>
            </a:endParaRPr>
          </a:p>
        </p:txBody>
      </p:sp>
      <p:sp>
        <p:nvSpPr>
          <p:cNvPr id="103" name="직사각형 102"/>
          <p:cNvSpPr/>
          <p:nvPr/>
        </p:nvSpPr>
        <p:spPr>
          <a:xfrm>
            <a:off x="7491455" y="3289912"/>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X4</a:t>
            </a:r>
            <a:endParaRPr lang="ko-KR" altLang="en-US" dirty="0">
              <a:solidFill>
                <a:srgbClr val="002060"/>
              </a:solidFill>
            </a:endParaRPr>
          </a:p>
        </p:txBody>
      </p:sp>
      <p:sp>
        <p:nvSpPr>
          <p:cNvPr id="104" name="직사각형 103"/>
          <p:cNvSpPr/>
          <p:nvPr/>
        </p:nvSpPr>
        <p:spPr>
          <a:xfrm>
            <a:off x="7491455" y="3823975"/>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X5</a:t>
            </a:r>
            <a:endParaRPr lang="ko-KR" altLang="en-US" dirty="0">
              <a:solidFill>
                <a:srgbClr val="002060"/>
              </a:solidFill>
            </a:endParaRPr>
          </a:p>
        </p:txBody>
      </p:sp>
      <p:sp>
        <p:nvSpPr>
          <p:cNvPr id="105" name="직사각형 104"/>
          <p:cNvSpPr/>
          <p:nvPr/>
        </p:nvSpPr>
        <p:spPr>
          <a:xfrm>
            <a:off x="7491455" y="4358038"/>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X6</a:t>
            </a:r>
            <a:endParaRPr lang="ko-KR" altLang="en-US" dirty="0">
              <a:solidFill>
                <a:srgbClr val="002060"/>
              </a:solidFill>
            </a:endParaRPr>
          </a:p>
        </p:txBody>
      </p:sp>
      <p:sp>
        <p:nvSpPr>
          <p:cNvPr id="106" name="직사각형 105"/>
          <p:cNvSpPr/>
          <p:nvPr/>
        </p:nvSpPr>
        <p:spPr>
          <a:xfrm>
            <a:off x="7491455" y="4892101"/>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X7</a:t>
            </a:r>
            <a:endParaRPr lang="ko-KR" altLang="en-US" dirty="0">
              <a:solidFill>
                <a:srgbClr val="002060"/>
              </a:solidFill>
            </a:endParaRPr>
          </a:p>
        </p:txBody>
      </p:sp>
      <p:sp>
        <p:nvSpPr>
          <p:cNvPr id="107" name="직사각형 106"/>
          <p:cNvSpPr/>
          <p:nvPr/>
        </p:nvSpPr>
        <p:spPr>
          <a:xfrm>
            <a:off x="7491455" y="5426164"/>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X8</a:t>
            </a:r>
            <a:endParaRPr lang="ko-KR" altLang="en-US" dirty="0">
              <a:solidFill>
                <a:srgbClr val="002060"/>
              </a:solidFill>
            </a:endParaRPr>
          </a:p>
        </p:txBody>
      </p:sp>
      <p:sp>
        <p:nvSpPr>
          <p:cNvPr id="108" name="직사각형 107"/>
          <p:cNvSpPr/>
          <p:nvPr/>
        </p:nvSpPr>
        <p:spPr>
          <a:xfrm>
            <a:off x="10369828" y="3823975"/>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Y</a:t>
            </a:r>
            <a:endParaRPr lang="ko-KR" altLang="en-US" dirty="0">
              <a:solidFill>
                <a:srgbClr val="002060"/>
              </a:solidFill>
            </a:endParaRPr>
          </a:p>
        </p:txBody>
      </p:sp>
      <p:sp>
        <p:nvSpPr>
          <p:cNvPr id="109" name="직사각형 108"/>
          <p:cNvSpPr/>
          <p:nvPr/>
        </p:nvSpPr>
        <p:spPr>
          <a:xfrm>
            <a:off x="7491455" y="5960227"/>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X9</a:t>
            </a:r>
            <a:endParaRPr lang="ko-KR" altLang="en-US" dirty="0">
              <a:solidFill>
                <a:srgbClr val="002060"/>
              </a:solidFill>
            </a:endParaRPr>
          </a:p>
        </p:txBody>
      </p:sp>
      <p:cxnSp>
        <p:nvCxnSpPr>
          <p:cNvPr id="110" name="직선 화살표 연결선 109"/>
          <p:cNvCxnSpPr>
            <a:stCxn id="120" idx="6"/>
            <a:endCxn id="108" idx="1"/>
          </p:cNvCxnSpPr>
          <p:nvPr/>
        </p:nvCxnSpPr>
        <p:spPr>
          <a:xfrm>
            <a:off x="8731858" y="2419859"/>
            <a:ext cx="1637970" cy="1604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직선 화살표 연결선 110"/>
          <p:cNvCxnSpPr>
            <a:stCxn id="122" idx="6"/>
            <a:endCxn id="108" idx="1"/>
          </p:cNvCxnSpPr>
          <p:nvPr/>
        </p:nvCxnSpPr>
        <p:spPr>
          <a:xfrm>
            <a:off x="8743773" y="4022048"/>
            <a:ext cx="1626055" cy="2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직선 화살표 연결선 111"/>
          <p:cNvCxnSpPr>
            <a:stCxn id="123" idx="6"/>
            <a:endCxn id="108" idx="1"/>
          </p:cNvCxnSpPr>
          <p:nvPr/>
        </p:nvCxnSpPr>
        <p:spPr>
          <a:xfrm flipV="1">
            <a:off x="8755688" y="4024345"/>
            <a:ext cx="1614140" cy="1599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9476617" y="1852454"/>
            <a:ext cx="1553168" cy="923330"/>
          </a:xfrm>
          <a:prstGeom prst="rect">
            <a:avLst/>
          </a:prstGeom>
          <a:solidFill>
            <a:schemeClr val="accent4">
              <a:lumMod val="40000"/>
              <a:lumOff val="60000"/>
            </a:schemeClr>
          </a:solidFill>
        </p:spPr>
        <p:txBody>
          <a:bodyPr wrap="square" rtlCol="0">
            <a:spAutoFit/>
          </a:bodyPr>
          <a:lstStyle/>
          <a:p>
            <a:r>
              <a:rPr lang="en-US" altLang="ko-KR" dirty="0"/>
              <a:t>Explain Y</a:t>
            </a:r>
          </a:p>
          <a:p>
            <a:r>
              <a:rPr lang="en-US" altLang="ko-KR" dirty="0"/>
              <a:t>with small</a:t>
            </a:r>
          </a:p>
          <a:p>
            <a:r>
              <a:rPr lang="en-US" altLang="ko-KR" dirty="0"/>
              <a:t>factors</a:t>
            </a:r>
            <a:endParaRPr lang="ko-KR" altLang="en-US" dirty="0"/>
          </a:p>
        </p:txBody>
      </p:sp>
      <p:sp>
        <p:nvSpPr>
          <p:cNvPr id="120" name="타원 119"/>
          <p:cNvSpPr/>
          <p:nvPr/>
        </p:nvSpPr>
        <p:spPr>
          <a:xfrm>
            <a:off x="7157500" y="1683129"/>
            <a:ext cx="1574358" cy="1473460"/>
          </a:xfrm>
          <a:prstGeom prst="ellipse">
            <a:avLst/>
          </a:prstGeom>
          <a:solidFill>
            <a:srgbClr val="C5E0B4">
              <a:alpha val="8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rgbClr val="FF0000"/>
                </a:solidFill>
              </a:rPr>
              <a:t>F1</a:t>
            </a:r>
            <a:endParaRPr lang="ko-KR" altLang="en-US" sz="2400" b="1" dirty="0">
              <a:solidFill>
                <a:srgbClr val="FF0000"/>
              </a:solidFill>
            </a:endParaRPr>
          </a:p>
        </p:txBody>
      </p:sp>
      <p:sp>
        <p:nvSpPr>
          <p:cNvPr id="122" name="타원 121"/>
          <p:cNvSpPr/>
          <p:nvPr/>
        </p:nvSpPr>
        <p:spPr>
          <a:xfrm>
            <a:off x="7169415" y="3285318"/>
            <a:ext cx="1574358" cy="1473460"/>
          </a:xfrm>
          <a:prstGeom prst="ellipse">
            <a:avLst/>
          </a:prstGeom>
          <a:solidFill>
            <a:srgbClr val="C5E0B4">
              <a:alpha val="8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rgbClr val="FF0000"/>
                </a:solidFill>
              </a:rPr>
              <a:t>F2</a:t>
            </a:r>
            <a:endParaRPr lang="ko-KR" altLang="en-US" sz="2400" b="1" dirty="0">
              <a:solidFill>
                <a:srgbClr val="FF0000"/>
              </a:solidFill>
            </a:endParaRPr>
          </a:p>
        </p:txBody>
      </p:sp>
      <p:sp>
        <p:nvSpPr>
          <p:cNvPr id="123" name="타원 122"/>
          <p:cNvSpPr/>
          <p:nvPr/>
        </p:nvSpPr>
        <p:spPr>
          <a:xfrm>
            <a:off x="7181330" y="4887507"/>
            <a:ext cx="1574358" cy="1473460"/>
          </a:xfrm>
          <a:prstGeom prst="ellipse">
            <a:avLst/>
          </a:prstGeom>
          <a:solidFill>
            <a:srgbClr val="C5E0B4">
              <a:alpha val="8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rgbClr val="FF0000"/>
                </a:solidFill>
              </a:rPr>
              <a:t>F3</a:t>
            </a:r>
            <a:endParaRPr lang="ko-KR" altLang="en-US" sz="2400" b="1" dirty="0">
              <a:solidFill>
                <a:srgbClr val="FF0000"/>
              </a:solidFill>
            </a:endParaRPr>
          </a:p>
        </p:txBody>
      </p:sp>
    </p:spTree>
    <p:extLst>
      <p:ext uri="{BB962C8B-B14F-4D97-AF65-F5344CB8AC3E}">
        <p14:creationId xmlns:p14="http://schemas.microsoft.com/office/powerpoint/2010/main" val="380413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wipe(left)">
                                      <p:cBhvr>
                                        <p:cTn id="19" dur="500"/>
                                        <p:tgtEl>
                                          <p:spTgt spid="110"/>
                                        </p:tgtEl>
                                      </p:cBhvr>
                                    </p:animEffect>
                                  </p:childTnLst>
                                </p:cTn>
                              </p:par>
                              <p:par>
                                <p:cTn id="20" presetID="22" presetClass="entr" presetSubtype="8" fill="hold" nodeType="with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wipe(left)">
                                      <p:cBhvr>
                                        <p:cTn id="22" dur="500"/>
                                        <p:tgtEl>
                                          <p:spTgt spid="111"/>
                                        </p:tgtEl>
                                      </p:cBhvr>
                                    </p:animEffect>
                                  </p:childTnLst>
                                </p:cTn>
                              </p:par>
                              <p:par>
                                <p:cTn id="23" presetID="22" presetClass="entr" presetSubtype="8" fill="hold" nodeType="with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wipe(left)">
                                      <p:cBhvr>
                                        <p:cTn id="25" dur="500"/>
                                        <p:tgtEl>
                                          <p:spTgt spid="1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0" grpId="0" animBg="1"/>
      <p:bldP spid="122" grpId="0" animBg="1"/>
      <p:bldP spid="1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그림 36"/>
          <p:cNvPicPr>
            <a:picLocks noChangeAspect="1"/>
          </p:cNvPicPr>
          <p:nvPr/>
        </p:nvPicPr>
        <p:blipFill>
          <a:blip r:embed="rId2">
            <a:extLst>
              <a:ext uri="{28A0092B-C50C-407E-A947-70E740481C1C}">
                <a14:useLocalDpi xmlns:a14="http://schemas.microsoft.com/office/drawing/2010/main" val="0"/>
              </a:ext>
            </a:extLst>
          </a:blip>
          <a:srcRect b="49753"/>
          <a:stretch>
            <a:fillRect/>
          </a:stretch>
        </p:blipFill>
        <p:spPr bwMode="auto">
          <a:xfrm>
            <a:off x="3915570" y="294482"/>
            <a:ext cx="3065462"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4"/>
          <p:cNvSpPr>
            <a:spLocks noChangeArrowheads="1"/>
          </p:cNvSpPr>
          <p:nvPr/>
        </p:nvSpPr>
        <p:spPr bwMode="auto">
          <a:xfrm>
            <a:off x="9006840" y="2608263"/>
            <a:ext cx="2514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ko-KR" altLang="ko-KR" sz="2400">
              <a:latin typeface="굴림" panose="020B0600000101010101" pitchFamily="50" charset="-127"/>
            </a:endParaRPr>
          </a:p>
        </p:txBody>
      </p:sp>
      <p:grpSp>
        <p:nvGrpSpPr>
          <p:cNvPr id="2" name="Group 5"/>
          <p:cNvGrpSpPr>
            <a:grpSpLocks/>
          </p:cNvGrpSpPr>
          <p:nvPr/>
        </p:nvGrpSpPr>
        <p:grpSpPr bwMode="auto">
          <a:xfrm>
            <a:off x="3291840" y="2760663"/>
            <a:ext cx="2895600" cy="2514600"/>
            <a:chOff x="192" y="2304"/>
            <a:chExt cx="1824" cy="1584"/>
          </a:xfrm>
        </p:grpSpPr>
        <p:sp>
          <p:nvSpPr>
            <p:cNvPr id="25623" name="Line 6"/>
            <p:cNvSpPr>
              <a:spLocks noChangeShapeType="1"/>
            </p:cNvSpPr>
            <p:nvPr/>
          </p:nvSpPr>
          <p:spPr bwMode="auto">
            <a:xfrm>
              <a:off x="192" y="3504"/>
              <a:ext cx="13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25624" name="Line 7"/>
            <p:cNvSpPr>
              <a:spLocks noChangeShapeType="1"/>
            </p:cNvSpPr>
            <p:nvPr/>
          </p:nvSpPr>
          <p:spPr bwMode="auto">
            <a:xfrm flipV="1">
              <a:off x="576" y="2496"/>
              <a:ext cx="0" cy="12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25625" name="Text Box 8"/>
            <p:cNvSpPr txBox="1">
              <a:spLocks noChangeArrowheads="1"/>
            </p:cNvSpPr>
            <p:nvPr/>
          </p:nvSpPr>
          <p:spPr bwMode="auto">
            <a:xfrm>
              <a:off x="1632" y="3456"/>
              <a:ext cx="384" cy="23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b="1">
                  <a:latin typeface="Times New Roman" panose="02020603050405020304" pitchFamily="18" charset="0"/>
                  <a:ea typeface="휴먼모음T" panose="02030504000101010101" pitchFamily="18" charset="-127"/>
                </a:rPr>
                <a:t>F1</a:t>
              </a:r>
            </a:p>
          </p:txBody>
        </p:sp>
        <p:sp>
          <p:nvSpPr>
            <p:cNvPr id="25626" name="Text Box 9"/>
            <p:cNvSpPr txBox="1">
              <a:spLocks noChangeArrowheads="1"/>
            </p:cNvSpPr>
            <p:nvPr/>
          </p:nvSpPr>
          <p:spPr bwMode="auto">
            <a:xfrm>
              <a:off x="288" y="2304"/>
              <a:ext cx="384" cy="23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b="1">
                  <a:latin typeface="Times New Roman" panose="02020603050405020304" pitchFamily="18" charset="0"/>
                  <a:ea typeface="휴먼모음T" panose="02030504000101010101" pitchFamily="18" charset="-127"/>
                </a:rPr>
                <a:t>F2</a:t>
              </a:r>
            </a:p>
          </p:txBody>
        </p:sp>
        <p:sp>
          <p:nvSpPr>
            <p:cNvPr id="25627" name="Oval 10"/>
            <p:cNvSpPr>
              <a:spLocks noChangeArrowheads="1"/>
            </p:cNvSpPr>
            <p:nvPr/>
          </p:nvSpPr>
          <p:spPr bwMode="auto">
            <a:xfrm>
              <a:off x="720" y="2880"/>
              <a:ext cx="48" cy="48"/>
            </a:xfrm>
            <a:prstGeom prst="ellipse">
              <a:avLst/>
            </a:prstGeom>
            <a:solidFill>
              <a:schemeClr val="accent1"/>
            </a:solidFill>
            <a:ln w="9525">
              <a:solidFill>
                <a:schemeClr val="tx1"/>
              </a:solidFill>
              <a:round/>
              <a:headEnd/>
              <a:tailEnd/>
            </a:ln>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25628" name="Text Box 11"/>
            <p:cNvSpPr txBox="1">
              <a:spLocks noChangeArrowheads="1"/>
            </p:cNvSpPr>
            <p:nvPr/>
          </p:nvSpPr>
          <p:spPr bwMode="auto">
            <a:xfrm>
              <a:off x="768" y="2640"/>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a:latin typeface="Times New Roman" panose="02020603050405020304" pitchFamily="18" charset="0"/>
                  <a:ea typeface="휴먼모음T" panose="02030504000101010101" pitchFamily="18" charset="-127"/>
                </a:rPr>
                <a:t>X</a:t>
              </a:r>
              <a:r>
                <a:rPr lang="en-US" altLang="ko-KR" sz="1800" baseline="-25000">
                  <a:latin typeface="Times New Roman" panose="02020603050405020304" pitchFamily="18" charset="0"/>
                  <a:ea typeface="휴먼모음T" panose="02030504000101010101" pitchFamily="18" charset="-127"/>
                </a:rPr>
                <a:t>1</a:t>
              </a:r>
            </a:p>
          </p:txBody>
        </p:sp>
        <p:sp>
          <p:nvSpPr>
            <p:cNvPr id="25629" name="Oval 12"/>
            <p:cNvSpPr>
              <a:spLocks noChangeArrowheads="1"/>
            </p:cNvSpPr>
            <p:nvPr/>
          </p:nvSpPr>
          <p:spPr bwMode="auto">
            <a:xfrm>
              <a:off x="672" y="3168"/>
              <a:ext cx="48" cy="48"/>
            </a:xfrm>
            <a:prstGeom prst="ellipse">
              <a:avLst/>
            </a:prstGeom>
            <a:solidFill>
              <a:schemeClr val="accent1"/>
            </a:solidFill>
            <a:ln w="9525">
              <a:solidFill>
                <a:schemeClr val="tx1"/>
              </a:solidFill>
              <a:round/>
              <a:headEnd/>
              <a:tailEnd/>
            </a:ln>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25630" name="Text Box 13"/>
            <p:cNvSpPr txBox="1">
              <a:spLocks noChangeArrowheads="1"/>
            </p:cNvSpPr>
            <p:nvPr/>
          </p:nvSpPr>
          <p:spPr bwMode="auto">
            <a:xfrm>
              <a:off x="1104" y="2784"/>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a:latin typeface="Times New Roman" panose="02020603050405020304" pitchFamily="18" charset="0"/>
                  <a:ea typeface="휴먼모음T" panose="02030504000101010101" pitchFamily="18" charset="-127"/>
                </a:rPr>
                <a:t>X</a:t>
              </a:r>
              <a:r>
                <a:rPr lang="en-US" altLang="ko-KR" sz="1800" baseline="-25000">
                  <a:latin typeface="Times New Roman" panose="02020603050405020304" pitchFamily="18" charset="0"/>
                  <a:ea typeface="휴먼모음T" panose="02030504000101010101" pitchFamily="18" charset="-127"/>
                </a:rPr>
                <a:t>2</a:t>
              </a:r>
            </a:p>
          </p:txBody>
        </p:sp>
        <p:sp>
          <p:nvSpPr>
            <p:cNvPr id="25631" name="Oval 14"/>
            <p:cNvSpPr>
              <a:spLocks noChangeArrowheads="1"/>
            </p:cNvSpPr>
            <p:nvPr/>
          </p:nvSpPr>
          <p:spPr bwMode="auto">
            <a:xfrm>
              <a:off x="1056" y="2928"/>
              <a:ext cx="48" cy="48"/>
            </a:xfrm>
            <a:prstGeom prst="ellipse">
              <a:avLst/>
            </a:prstGeom>
            <a:solidFill>
              <a:schemeClr val="accent1"/>
            </a:solidFill>
            <a:ln w="9525">
              <a:solidFill>
                <a:schemeClr val="tx1"/>
              </a:solidFill>
              <a:round/>
              <a:headEnd/>
              <a:tailEnd/>
            </a:ln>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25632" name="Text Box 15"/>
            <p:cNvSpPr txBox="1">
              <a:spLocks noChangeArrowheads="1"/>
            </p:cNvSpPr>
            <p:nvPr/>
          </p:nvSpPr>
          <p:spPr bwMode="auto">
            <a:xfrm>
              <a:off x="720" y="3072"/>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a:latin typeface="Times New Roman" panose="02020603050405020304" pitchFamily="18" charset="0"/>
                  <a:ea typeface="휴먼모음T" panose="02030504000101010101" pitchFamily="18" charset="-127"/>
                </a:rPr>
                <a:t>X</a:t>
              </a:r>
              <a:r>
                <a:rPr lang="en-US" altLang="ko-KR" sz="1800" baseline="-25000">
                  <a:latin typeface="Times New Roman" panose="02020603050405020304" pitchFamily="18" charset="0"/>
                  <a:ea typeface="휴먼모음T" panose="02030504000101010101" pitchFamily="18" charset="-127"/>
                </a:rPr>
                <a:t>3</a:t>
              </a:r>
            </a:p>
          </p:txBody>
        </p:sp>
        <p:sp>
          <p:nvSpPr>
            <p:cNvPr id="25633" name="Oval 16"/>
            <p:cNvSpPr>
              <a:spLocks noChangeArrowheads="1"/>
            </p:cNvSpPr>
            <p:nvPr/>
          </p:nvSpPr>
          <p:spPr bwMode="auto">
            <a:xfrm>
              <a:off x="1008" y="3696"/>
              <a:ext cx="48" cy="48"/>
            </a:xfrm>
            <a:prstGeom prst="ellipse">
              <a:avLst/>
            </a:prstGeom>
            <a:solidFill>
              <a:schemeClr val="accent1"/>
            </a:solidFill>
            <a:ln w="9525">
              <a:solidFill>
                <a:schemeClr val="tx1"/>
              </a:solidFill>
              <a:round/>
              <a:headEnd/>
              <a:tailEnd/>
            </a:ln>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25634" name="Text Box 17"/>
            <p:cNvSpPr txBox="1">
              <a:spLocks noChangeArrowheads="1"/>
            </p:cNvSpPr>
            <p:nvPr/>
          </p:nvSpPr>
          <p:spPr bwMode="auto">
            <a:xfrm>
              <a:off x="1056" y="3456"/>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a:latin typeface="Times New Roman" panose="02020603050405020304" pitchFamily="18" charset="0"/>
                  <a:ea typeface="휴먼모음T" panose="02030504000101010101" pitchFamily="18" charset="-127"/>
                </a:rPr>
                <a:t>X</a:t>
              </a:r>
              <a:r>
                <a:rPr lang="en-US" altLang="ko-KR" sz="1800" baseline="-25000">
                  <a:latin typeface="Times New Roman" panose="02020603050405020304" pitchFamily="18" charset="0"/>
                  <a:ea typeface="휴먼모음T" panose="02030504000101010101" pitchFamily="18" charset="-127"/>
                </a:rPr>
                <a:t>4</a:t>
              </a:r>
            </a:p>
          </p:txBody>
        </p:sp>
        <p:sp>
          <p:nvSpPr>
            <p:cNvPr id="25635" name="Oval 18"/>
            <p:cNvSpPr>
              <a:spLocks noChangeArrowheads="1"/>
            </p:cNvSpPr>
            <p:nvPr/>
          </p:nvSpPr>
          <p:spPr bwMode="auto">
            <a:xfrm>
              <a:off x="1200" y="3840"/>
              <a:ext cx="48" cy="48"/>
            </a:xfrm>
            <a:prstGeom prst="ellipse">
              <a:avLst/>
            </a:prstGeom>
            <a:solidFill>
              <a:schemeClr val="accent1"/>
            </a:solidFill>
            <a:ln w="9525">
              <a:solidFill>
                <a:schemeClr val="tx1"/>
              </a:solidFill>
              <a:round/>
              <a:headEnd/>
              <a:tailEnd/>
            </a:ln>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25636" name="Text Box 19"/>
            <p:cNvSpPr txBox="1">
              <a:spLocks noChangeArrowheads="1"/>
            </p:cNvSpPr>
            <p:nvPr/>
          </p:nvSpPr>
          <p:spPr bwMode="auto">
            <a:xfrm>
              <a:off x="1248" y="3648"/>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a:latin typeface="Times New Roman" panose="02020603050405020304" pitchFamily="18" charset="0"/>
                  <a:ea typeface="휴먼모음T" panose="02030504000101010101" pitchFamily="18" charset="-127"/>
                </a:rPr>
                <a:t>X</a:t>
              </a:r>
              <a:r>
                <a:rPr lang="en-US" altLang="ko-KR" sz="1800" baseline="-25000">
                  <a:latin typeface="Times New Roman" panose="02020603050405020304" pitchFamily="18" charset="0"/>
                  <a:ea typeface="휴먼모음T" panose="02030504000101010101" pitchFamily="18" charset="-127"/>
                </a:rPr>
                <a:t>5</a:t>
              </a:r>
            </a:p>
          </p:txBody>
        </p:sp>
      </p:grpSp>
      <p:grpSp>
        <p:nvGrpSpPr>
          <p:cNvPr id="3" name="Group 20"/>
          <p:cNvGrpSpPr>
            <a:grpSpLocks/>
          </p:cNvGrpSpPr>
          <p:nvPr/>
        </p:nvGrpSpPr>
        <p:grpSpPr bwMode="auto">
          <a:xfrm>
            <a:off x="7940040" y="2760664"/>
            <a:ext cx="2133600" cy="2805113"/>
            <a:chOff x="3120" y="2304"/>
            <a:chExt cx="1344" cy="1767"/>
          </a:xfrm>
        </p:grpSpPr>
        <p:sp>
          <p:nvSpPr>
            <p:cNvPr id="25609" name="Text Box 21"/>
            <p:cNvSpPr txBox="1">
              <a:spLocks noChangeArrowheads="1"/>
            </p:cNvSpPr>
            <p:nvPr/>
          </p:nvSpPr>
          <p:spPr bwMode="auto">
            <a:xfrm>
              <a:off x="4080" y="3840"/>
              <a:ext cx="384" cy="23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b="1" dirty="0">
                  <a:latin typeface="Times New Roman" panose="02020603050405020304" pitchFamily="18" charset="0"/>
                  <a:ea typeface="휴먼모음T" panose="02030504000101010101" pitchFamily="18" charset="-127"/>
                </a:rPr>
                <a:t>F1*</a:t>
              </a:r>
            </a:p>
          </p:txBody>
        </p:sp>
        <p:sp>
          <p:nvSpPr>
            <p:cNvPr id="25610" name="Text Box 22"/>
            <p:cNvSpPr txBox="1">
              <a:spLocks noChangeArrowheads="1"/>
            </p:cNvSpPr>
            <p:nvPr/>
          </p:nvSpPr>
          <p:spPr bwMode="auto">
            <a:xfrm>
              <a:off x="3984" y="2304"/>
              <a:ext cx="384" cy="23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b="1" dirty="0">
                  <a:latin typeface="Times New Roman" panose="02020603050405020304" pitchFamily="18" charset="0"/>
                  <a:ea typeface="휴먼모음T" panose="02030504000101010101" pitchFamily="18" charset="-127"/>
                </a:rPr>
                <a:t>F2*</a:t>
              </a:r>
            </a:p>
          </p:txBody>
        </p:sp>
        <p:sp>
          <p:nvSpPr>
            <p:cNvPr id="25611" name="Oval 23"/>
            <p:cNvSpPr>
              <a:spLocks noChangeArrowheads="1"/>
            </p:cNvSpPr>
            <p:nvPr/>
          </p:nvSpPr>
          <p:spPr bwMode="auto">
            <a:xfrm>
              <a:off x="3408" y="2784"/>
              <a:ext cx="48" cy="48"/>
            </a:xfrm>
            <a:prstGeom prst="ellipse">
              <a:avLst/>
            </a:prstGeom>
            <a:solidFill>
              <a:schemeClr val="accent1"/>
            </a:solidFill>
            <a:ln w="9525">
              <a:solidFill>
                <a:schemeClr val="tx1"/>
              </a:solidFill>
              <a:round/>
              <a:headEnd/>
              <a:tailEnd/>
            </a:ln>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25612" name="Text Box 24"/>
            <p:cNvSpPr txBox="1">
              <a:spLocks noChangeArrowheads="1"/>
            </p:cNvSpPr>
            <p:nvPr/>
          </p:nvSpPr>
          <p:spPr bwMode="auto">
            <a:xfrm>
              <a:off x="3456" y="2544"/>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a:latin typeface="Times New Roman" panose="02020603050405020304" pitchFamily="18" charset="0"/>
                  <a:ea typeface="휴먼모음T" panose="02030504000101010101" pitchFamily="18" charset="-127"/>
                </a:rPr>
                <a:t>X</a:t>
              </a:r>
              <a:r>
                <a:rPr lang="en-US" altLang="ko-KR" sz="1800" baseline="-25000">
                  <a:latin typeface="Times New Roman" panose="02020603050405020304" pitchFamily="18" charset="0"/>
                  <a:ea typeface="휴먼모음T" panose="02030504000101010101" pitchFamily="18" charset="-127"/>
                </a:rPr>
                <a:t>1</a:t>
              </a:r>
            </a:p>
          </p:txBody>
        </p:sp>
        <p:sp>
          <p:nvSpPr>
            <p:cNvPr id="25613" name="Oval 25"/>
            <p:cNvSpPr>
              <a:spLocks noChangeArrowheads="1"/>
            </p:cNvSpPr>
            <p:nvPr/>
          </p:nvSpPr>
          <p:spPr bwMode="auto">
            <a:xfrm>
              <a:off x="3360" y="3072"/>
              <a:ext cx="48" cy="48"/>
            </a:xfrm>
            <a:prstGeom prst="ellipse">
              <a:avLst/>
            </a:prstGeom>
            <a:solidFill>
              <a:schemeClr val="accent1"/>
            </a:solidFill>
            <a:ln w="9525">
              <a:solidFill>
                <a:schemeClr val="tx1"/>
              </a:solidFill>
              <a:round/>
              <a:headEnd/>
              <a:tailEnd/>
            </a:ln>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25614" name="Text Box 26"/>
            <p:cNvSpPr txBox="1">
              <a:spLocks noChangeArrowheads="1"/>
            </p:cNvSpPr>
            <p:nvPr/>
          </p:nvSpPr>
          <p:spPr bwMode="auto">
            <a:xfrm>
              <a:off x="3792" y="2688"/>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a:latin typeface="Times New Roman" panose="02020603050405020304" pitchFamily="18" charset="0"/>
                  <a:ea typeface="휴먼모음T" panose="02030504000101010101" pitchFamily="18" charset="-127"/>
                </a:rPr>
                <a:t>X</a:t>
              </a:r>
              <a:r>
                <a:rPr lang="en-US" altLang="ko-KR" sz="1800" baseline="-25000">
                  <a:latin typeface="Times New Roman" panose="02020603050405020304" pitchFamily="18" charset="0"/>
                  <a:ea typeface="휴먼모음T" panose="02030504000101010101" pitchFamily="18" charset="-127"/>
                </a:rPr>
                <a:t>2</a:t>
              </a:r>
            </a:p>
          </p:txBody>
        </p:sp>
        <p:sp>
          <p:nvSpPr>
            <p:cNvPr id="25615" name="Oval 27"/>
            <p:cNvSpPr>
              <a:spLocks noChangeArrowheads="1"/>
            </p:cNvSpPr>
            <p:nvPr/>
          </p:nvSpPr>
          <p:spPr bwMode="auto">
            <a:xfrm>
              <a:off x="3744" y="2832"/>
              <a:ext cx="48" cy="48"/>
            </a:xfrm>
            <a:prstGeom prst="ellipse">
              <a:avLst/>
            </a:prstGeom>
            <a:solidFill>
              <a:schemeClr val="accent1"/>
            </a:solidFill>
            <a:ln w="9525">
              <a:solidFill>
                <a:schemeClr val="tx1"/>
              </a:solidFill>
              <a:round/>
              <a:headEnd/>
              <a:tailEnd/>
            </a:ln>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25616" name="Text Box 28"/>
            <p:cNvSpPr txBox="1">
              <a:spLocks noChangeArrowheads="1"/>
            </p:cNvSpPr>
            <p:nvPr/>
          </p:nvSpPr>
          <p:spPr bwMode="auto">
            <a:xfrm>
              <a:off x="3408" y="2976"/>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a:latin typeface="Times New Roman" panose="02020603050405020304" pitchFamily="18" charset="0"/>
                  <a:ea typeface="휴먼모음T" panose="02030504000101010101" pitchFamily="18" charset="-127"/>
                </a:rPr>
                <a:t>X</a:t>
              </a:r>
              <a:r>
                <a:rPr lang="en-US" altLang="ko-KR" sz="1800" baseline="-25000">
                  <a:latin typeface="Times New Roman" panose="02020603050405020304" pitchFamily="18" charset="0"/>
                  <a:ea typeface="휴먼모음T" panose="02030504000101010101" pitchFamily="18" charset="-127"/>
                </a:rPr>
                <a:t>3</a:t>
              </a:r>
            </a:p>
          </p:txBody>
        </p:sp>
        <p:sp>
          <p:nvSpPr>
            <p:cNvPr id="25617" name="Oval 29"/>
            <p:cNvSpPr>
              <a:spLocks noChangeArrowheads="1"/>
            </p:cNvSpPr>
            <p:nvPr/>
          </p:nvSpPr>
          <p:spPr bwMode="auto">
            <a:xfrm>
              <a:off x="3696" y="3600"/>
              <a:ext cx="48" cy="48"/>
            </a:xfrm>
            <a:prstGeom prst="ellipse">
              <a:avLst/>
            </a:prstGeom>
            <a:solidFill>
              <a:schemeClr val="accent1"/>
            </a:solidFill>
            <a:ln w="9525">
              <a:solidFill>
                <a:schemeClr val="tx1"/>
              </a:solidFill>
              <a:round/>
              <a:headEnd/>
              <a:tailEnd/>
            </a:ln>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25618" name="Text Box 30"/>
            <p:cNvSpPr txBox="1">
              <a:spLocks noChangeArrowheads="1"/>
            </p:cNvSpPr>
            <p:nvPr/>
          </p:nvSpPr>
          <p:spPr bwMode="auto">
            <a:xfrm>
              <a:off x="3744" y="3360"/>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a:latin typeface="Times New Roman" panose="02020603050405020304" pitchFamily="18" charset="0"/>
                  <a:ea typeface="휴먼모음T" panose="02030504000101010101" pitchFamily="18" charset="-127"/>
                </a:rPr>
                <a:t>X</a:t>
              </a:r>
              <a:r>
                <a:rPr lang="en-US" altLang="ko-KR" sz="1800" baseline="-25000">
                  <a:latin typeface="Times New Roman" panose="02020603050405020304" pitchFamily="18" charset="0"/>
                  <a:ea typeface="휴먼모음T" panose="02030504000101010101" pitchFamily="18" charset="-127"/>
                </a:rPr>
                <a:t>4</a:t>
              </a:r>
            </a:p>
          </p:txBody>
        </p:sp>
        <p:sp>
          <p:nvSpPr>
            <p:cNvPr id="25619" name="Oval 31"/>
            <p:cNvSpPr>
              <a:spLocks noChangeArrowheads="1"/>
            </p:cNvSpPr>
            <p:nvPr/>
          </p:nvSpPr>
          <p:spPr bwMode="auto">
            <a:xfrm>
              <a:off x="3888" y="3744"/>
              <a:ext cx="48" cy="48"/>
            </a:xfrm>
            <a:prstGeom prst="ellipse">
              <a:avLst/>
            </a:prstGeom>
            <a:solidFill>
              <a:schemeClr val="accent1"/>
            </a:solidFill>
            <a:ln w="9525">
              <a:solidFill>
                <a:schemeClr val="tx1"/>
              </a:solidFill>
              <a:round/>
              <a:headEnd/>
              <a:tailEnd/>
            </a:ln>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25620" name="Text Box 32"/>
            <p:cNvSpPr txBox="1">
              <a:spLocks noChangeArrowheads="1"/>
            </p:cNvSpPr>
            <p:nvPr/>
          </p:nvSpPr>
          <p:spPr bwMode="auto">
            <a:xfrm>
              <a:off x="3936" y="3552"/>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a:latin typeface="Times New Roman" panose="02020603050405020304" pitchFamily="18" charset="0"/>
                  <a:ea typeface="휴먼모음T" panose="02030504000101010101" pitchFamily="18" charset="-127"/>
                </a:rPr>
                <a:t>X</a:t>
              </a:r>
              <a:r>
                <a:rPr lang="en-US" altLang="ko-KR" sz="1800" baseline="-25000">
                  <a:latin typeface="Times New Roman" panose="02020603050405020304" pitchFamily="18" charset="0"/>
                  <a:ea typeface="휴먼모음T" panose="02030504000101010101" pitchFamily="18" charset="-127"/>
                </a:rPr>
                <a:t>5</a:t>
              </a:r>
            </a:p>
          </p:txBody>
        </p:sp>
        <p:sp>
          <p:nvSpPr>
            <p:cNvPr id="25621" name="Line 33"/>
            <p:cNvSpPr>
              <a:spLocks noChangeShapeType="1"/>
            </p:cNvSpPr>
            <p:nvPr/>
          </p:nvSpPr>
          <p:spPr bwMode="auto">
            <a:xfrm flipV="1">
              <a:off x="3120" y="2544"/>
              <a:ext cx="864" cy="86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25622" name="Line 34"/>
            <p:cNvSpPr>
              <a:spLocks noChangeShapeType="1"/>
            </p:cNvSpPr>
            <p:nvPr/>
          </p:nvSpPr>
          <p:spPr bwMode="auto">
            <a:xfrm>
              <a:off x="3168" y="3120"/>
              <a:ext cx="864" cy="86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grpSp>
      <p:sp>
        <p:nvSpPr>
          <p:cNvPr id="90147" name="AutoShape 35"/>
          <p:cNvSpPr>
            <a:spLocks noChangeArrowheads="1"/>
          </p:cNvSpPr>
          <p:nvPr/>
        </p:nvSpPr>
        <p:spPr bwMode="auto">
          <a:xfrm>
            <a:off x="5958840" y="3598863"/>
            <a:ext cx="1828800" cy="838200"/>
          </a:xfrm>
          <a:prstGeom prst="rightArrow">
            <a:avLst>
              <a:gd name="adj1" fmla="val 50000"/>
              <a:gd name="adj2" fmla="val 54545"/>
            </a:avLst>
          </a:prstGeom>
          <a:solidFill>
            <a:srgbClr val="FFFF00"/>
          </a:solidFill>
          <a:ln w="9525">
            <a:solidFill>
              <a:srgbClr val="FFCC66"/>
            </a:solidFill>
            <a:miter lim="800000"/>
            <a:headEnd/>
            <a:tailEnd/>
          </a:ln>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ko-KR" altLang="en-US" sz="1800">
                <a:latin typeface="Times New Roman" panose="02020603050405020304" pitchFamily="18" charset="0"/>
                <a:ea typeface="휴먼모음T" panose="02030504000101010101" pitchFamily="18" charset="-127"/>
              </a:rPr>
              <a:t>베리맥스회전</a:t>
            </a:r>
          </a:p>
        </p:txBody>
      </p:sp>
      <p:sp>
        <p:nvSpPr>
          <p:cNvPr id="25607" name="Oval 36"/>
          <p:cNvSpPr>
            <a:spLocks noChangeArrowheads="1"/>
          </p:cNvSpPr>
          <p:nvPr/>
        </p:nvSpPr>
        <p:spPr bwMode="auto">
          <a:xfrm>
            <a:off x="963612" y="447675"/>
            <a:ext cx="2160588" cy="2160588"/>
          </a:xfrm>
          <a:prstGeom prst="ellipse">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ko-KR" altLang="en-US" sz="2800" dirty="0">
                <a:latin typeface="휴먼모음T" panose="02030504000101010101" pitchFamily="18" charset="-127"/>
                <a:ea typeface="휴먼모음T" panose="02030504000101010101" pitchFamily="18" charset="-127"/>
              </a:rPr>
              <a:t>참고</a:t>
            </a:r>
            <a:r>
              <a:rPr lang="en-US" altLang="ko-KR" sz="2800" dirty="0">
                <a:latin typeface="휴먼모음T" panose="02030504000101010101" pitchFamily="18" charset="-127"/>
                <a:ea typeface="휴먼모음T" panose="02030504000101010101" pitchFamily="18" charset="-127"/>
              </a:rPr>
              <a:t>:</a:t>
            </a:r>
          </a:p>
          <a:p>
            <a:pPr algn="ctr" eaLnBrk="1" hangingPunct="1">
              <a:spcBef>
                <a:spcPct val="0"/>
              </a:spcBef>
              <a:buFontTx/>
              <a:buNone/>
            </a:pPr>
            <a:r>
              <a:rPr lang="ko-KR" altLang="en-US" sz="4000" dirty="0" err="1">
                <a:latin typeface="휴먼모음T" panose="02030504000101010101" pitchFamily="18" charset="-127"/>
                <a:ea typeface="휴먼모음T" panose="02030504000101010101" pitchFamily="18" charset="-127"/>
              </a:rPr>
              <a:t>직교회전</a:t>
            </a:r>
            <a:r>
              <a:rPr lang="en-US" altLang="ko-KR" sz="4000" dirty="0">
                <a:latin typeface="휴먼모음T" panose="02030504000101010101" pitchFamily="18" charset="-127"/>
                <a:ea typeface="휴먼모음T" panose="02030504000101010101" pitchFamily="18" charset="-127"/>
              </a:rPr>
              <a:t>?</a:t>
            </a:r>
          </a:p>
        </p:txBody>
      </p:sp>
      <p:sp>
        <p:nvSpPr>
          <p:cNvPr id="90149" name="Rectangle 37"/>
          <p:cNvSpPr>
            <a:spLocks noGrp="1" noChangeArrowheads="1"/>
          </p:cNvSpPr>
          <p:nvPr>
            <p:ph idx="1"/>
          </p:nvPr>
        </p:nvSpPr>
        <p:spPr>
          <a:xfrm>
            <a:off x="7010400" y="583407"/>
            <a:ext cx="4968875" cy="1612900"/>
          </a:xfrm>
          <a:solidFill>
            <a:schemeClr val="bg1"/>
          </a:solidFill>
        </p:spPr>
        <p:txBody>
          <a:bodyPr/>
          <a:lstStyle/>
          <a:p>
            <a:pPr eaLnBrk="1" hangingPunct="1">
              <a:lnSpc>
                <a:spcPct val="90000"/>
              </a:lnSpc>
            </a:pPr>
            <a:r>
              <a:rPr lang="ko-KR" altLang="en-US" dirty="0">
                <a:latin typeface="휴먼모음T" panose="02030504000101010101" pitchFamily="18" charset="-127"/>
                <a:ea typeface="휴먼모음T" panose="02030504000101010101" pitchFamily="18" charset="-127"/>
              </a:rPr>
              <a:t>해석이 용이하도록 회전</a:t>
            </a:r>
          </a:p>
          <a:p>
            <a:pPr eaLnBrk="1" hangingPunct="1">
              <a:lnSpc>
                <a:spcPct val="90000"/>
              </a:lnSpc>
            </a:pPr>
            <a:r>
              <a:rPr lang="ko-KR" altLang="en-US" dirty="0">
                <a:latin typeface="휴먼모음T" panose="02030504000101010101" pitchFamily="18" charset="-127"/>
                <a:ea typeface="휴먼모음T" panose="02030504000101010101" pitchFamily="18" charset="-127"/>
              </a:rPr>
              <a:t>두개의 요인이 서로 독립적이라는 가정은 유지</a:t>
            </a:r>
          </a:p>
        </p:txBody>
      </p:sp>
    </p:spTree>
    <p:extLst>
      <p:ext uri="{BB962C8B-B14F-4D97-AF65-F5344CB8AC3E}">
        <p14:creationId xmlns:p14="http://schemas.microsoft.com/office/powerpoint/2010/main" val="2676386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0147"/>
                                        </p:tgtEl>
                                        <p:attrNameLst>
                                          <p:attrName>style.visibility</p:attrName>
                                        </p:attrNameLst>
                                      </p:cBhvr>
                                      <p:to>
                                        <p:strVal val="visible"/>
                                      </p:to>
                                    </p:set>
                                    <p:animEffect transition="in" filter="dissolve">
                                      <p:cBhvr>
                                        <p:cTn id="12" dur="500"/>
                                        <p:tgtEl>
                                          <p:spTgt spid="901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Bottom)">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0149">
                                            <p:bg/>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0149">
                                            <p:txEl>
                                              <p:pRg st="0" end="0"/>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014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47" grpId="0" animBg="1" autoUpdateAnimBg="0"/>
      <p:bldP spid="90149"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41F74168-2EE9-43BE-92C4-BA06E9A5C980}"/>
              </a:ext>
            </a:extLst>
          </p:cNvPr>
          <p:cNvSpPr>
            <a:spLocks noGrp="1"/>
          </p:cNvSpPr>
          <p:nvPr>
            <p:ph idx="1"/>
          </p:nvPr>
        </p:nvSpPr>
        <p:spPr>
          <a:xfrm>
            <a:off x="609600" y="1308178"/>
            <a:ext cx="10972800" cy="4209053"/>
          </a:xfrm>
        </p:spPr>
        <p:txBody>
          <a:bodyPr/>
          <a:lstStyle/>
          <a:p>
            <a:r>
              <a:rPr lang="en-US" altLang="ko-KR" sz="2000" dirty="0">
                <a:solidFill>
                  <a:srgbClr val="FF0000"/>
                </a:solidFill>
              </a:rPr>
              <a:t>Check</a:t>
            </a:r>
            <a:r>
              <a:rPr lang="ko-KR" altLang="en-US" sz="2000" dirty="0">
                <a:solidFill>
                  <a:srgbClr val="FF0000"/>
                </a:solidFill>
              </a:rPr>
              <a:t> </a:t>
            </a:r>
            <a:r>
              <a:rPr lang="en-US" altLang="ko-KR" sz="2000" dirty="0">
                <a:solidFill>
                  <a:srgbClr val="FF0000"/>
                </a:solidFill>
              </a:rPr>
              <a:t>1</a:t>
            </a:r>
            <a:r>
              <a:rPr lang="en-US" altLang="ko-KR" sz="2000" dirty="0"/>
              <a:t> </a:t>
            </a:r>
            <a:r>
              <a:rPr lang="ko-KR" altLang="en-US" sz="2000" dirty="0"/>
              <a:t>문항수와 표본수</a:t>
            </a:r>
            <a:endParaRPr lang="en-US" altLang="ko-KR" sz="2000" dirty="0"/>
          </a:p>
          <a:p>
            <a:pPr lvl="1"/>
            <a:r>
              <a:rPr lang="ko-KR" altLang="en-US" sz="1800" dirty="0"/>
              <a:t>한 요인에 최소 </a:t>
            </a:r>
            <a:r>
              <a:rPr lang="en-US" altLang="ko-KR" sz="1800" dirty="0"/>
              <a:t>5</a:t>
            </a:r>
            <a:r>
              <a:rPr lang="ko-KR" altLang="en-US" sz="1800" dirty="0"/>
              <a:t>개의 변수가 포함되도록 설계한다</a:t>
            </a:r>
            <a:endParaRPr lang="en-US" altLang="ko-KR" sz="1800" dirty="0"/>
          </a:p>
          <a:p>
            <a:pPr lvl="1"/>
            <a:r>
              <a:rPr lang="ko-KR" altLang="en-US" sz="1800" dirty="0"/>
              <a:t>최소 표본수는 </a:t>
            </a:r>
            <a:r>
              <a:rPr lang="en-US" altLang="ko-KR" sz="1800" dirty="0"/>
              <a:t>50</a:t>
            </a:r>
            <a:r>
              <a:rPr lang="ko-KR" altLang="en-US" sz="1800" dirty="0"/>
              <a:t>개 이상인데 변수수의 </a:t>
            </a:r>
            <a:r>
              <a:rPr lang="en-US" altLang="ko-KR" sz="1800" dirty="0"/>
              <a:t>5</a:t>
            </a:r>
            <a:r>
              <a:rPr lang="ko-KR" altLang="en-US" sz="1800" dirty="0"/>
              <a:t>배 표본수가 필요한데 일반적으로는 변수수의 </a:t>
            </a:r>
            <a:r>
              <a:rPr lang="en-US" altLang="ko-KR" sz="1800" dirty="0"/>
              <a:t>10</a:t>
            </a:r>
            <a:r>
              <a:rPr lang="ko-KR" altLang="en-US" sz="1800" dirty="0"/>
              <a:t>배가 권장된다 </a:t>
            </a:r>
            <a:endParaRPr lang="en-US" altLang="ko-KR" sz="1800" dirty="0"/>
          </a:p>
          <a:p>
            <a:pPr lvl="1"/>
            <a:endParaRPr lang="en-US" altLang="ko-KR" sz="1800" dirty="0"/>
          </a:p>
          <a:p>
            <a:pPr lvl="1"/>
            <a:endParaRPr lang="en-US" altLang="ko-KR" sz="1800" dirty="0"/>
          </a:p>
          <a:p>
            <a:r>
              <a:rPr lang="en-US" altLang="ko-KR" sz="2000" dirty="0">
                <a:solidFill>
                  <a:srgbClr val="FF0000"/>
                </a:solidFill>
              </a:rPr>
              <a:t>Check</a:t>
            </a:r>
            <a:r>
              <a:rPr lang="ko-KR" altLang="en-US" sz="2000" dirty="0">
                <a:solidFill>
                  <a:srgbClr val="FF0000"/>
                </a:solidFill>
              </a:rPr>
              <a:t> </a:t>
            </a:r>
            <a:r>
              <a:rPr lang="en-US" altLang="ko-KR" sz="2000" dirty="0">
                <a:solidFill>
                  <a:srgbClr val="FF0000"/>
                </a:solidFill>
              </a:rPr>
              <a:t>2</a:t>
            </a:r>
            <a:r>
              <a:rPr lang="en-US" altLang="ko-KR" sz="2000" dirty="0"/>
              <a:t> </a:t>
            </a:r>
            <a:r>
              <a:rPr lang="ko-KR" altLang="en-US" sz="2000" dirty="0"/>
              <a:t>요인분석 가정 만족하는지 검정</a:t>
            </a:r>
            <a:endParaRPr lang="en-US" altLang="ko-KR" sz="2000" dirty="0"/>
          </a:p>
          <a:p>
            <a:pPr lvl="1"/>
            <a:r>
              <a:rPr lang="ko-KR" altLang="en-US" sz="1800" dirty="0"/>
              <a:t>요인이 존재한다고 볼 수 있는지를 검정</a:t>
            </a:r>
            <a:endParaRPr lang="en-US" altLang="ko-KR" sz="1800" dirty="0"/>
          </a:p>
          <a:p>
            <a:pPr lvl="1"/>
            <a:r>
              <a:rPr lang="ko-KR" altLang="en-US" sz="1800" dirty="0"/>
              <a:t>바틀렛의 구형성 검정</a:t>
            </a:r>
            <a:r>
              <a:rPr lang="en-US" altLang="ko-KR" sz="1800" dirty="0"/>
              <a:t>(Bartlett’s Sphericity test) : </a:t>
            </a:r>
            <a:r>
              <a:rPr lang="ko-KR" altLang="en-US" sz="1800" dirty="0"/>
              <a:t>상관계수행렬이 단위행렬인가를</a:t>
            </a:r>
            <a:r>
              <a:rPr lang="en-US" altLang="ko-KR" sz="1800" dirty="0"/>
              <a:t> </a:t>
            </a:r>
            <a:r>
              <a:rPr lang="ko-KR" altLang="en-US" sz="1800" dirty="0"/>
              <a:t>검정하므로 </a:t>
            </a:r>
            <a:r>
              <a:rPr lang="en-US" altLang="ko-KR" sz="1800" dirty="0"/>
              <a:t>(</a:t>
            </a:r>
            <a:r>
              <a:rPr lang="ko-KR" altLang="en-US" sz="1800" dirty="0"/>
              <a:t>단위행렬이면</a:t>
            </a:r>
            <a:r>
              <a:rPr lang="en-US" altLang="ko-KR" sz="1800" dirty="0"/>
              <a:t> </a:t>
            </a:r>
            <a:r>
              <a:rPr lang="ko-KR" altLang="en-US" sz="1800" dirty="0"/>
              <a:t>변수들간의 상관관계 없음</a:t>
            </a:r>
            <a:r>
              <a:rPr lang="en-US" altLang="ko-KR" sz="1800" dirty="0"/>
              <a:t>) p&lt;0.05</a:t>
            </a:r>
            <a:r>
              <a:rPr lang="ko-KR" altLang="en-US" sz="1800" dirty="0"/>
              <a:t>이어야 함</a:t>
            </a:r>
            <a:endParaRPr lang="en-US" altLang="ko-KR" sz="1800" dirty="0"/>
          </a:p>
          <a:p>
            <a:pPr lvl="1"/>
            <a:r>
              <a:rPr lang="en-US" sz="1800" dirty="0"/>
              <a:t>Kaiser-Meyer-Olkin (KMO) Test : Measure of sampling adequacy</a:t>
            </a:r>
            <a:r>
              <a:rPr lang="ko-KR" altLang="en-US" sz="1800" dirty="0"/>
              <a:t>는 전체분산</a:t>
            </a:r>
            <a:r>
              <a:rPr lang="en-US" altLang="ko-KR" sz="1800" dirty="0"/>
              <a:t>(</a:t>
            </a:r>
            <a:r>
              <a:rPr lang="ko-KR" altLang="en-US" sz="1800" dirty="0"/>
              <a:t>정보</a:t>
            </a:r>
            <a:r>
              <a:rPr lang="en-US" altLang="ko-KR" sz="1800" dirty="0"/>
              <a:t>)</a:t>
            </a:r>
            <a:r>
              <a:rPr lang="ko-KR" altLang="en-US" sz="1800" dirty="0"/>
              <a:t> 중에 요인이 갖는 분산의 비율이므로 </a:t>
            </a:r>
            <a:r>
              <a:rPr lang="en-US" altLang="ko-KR" sz="1800" dirty="0"/>
              <a:t>0.5</a:t>
            </a:r>
            <a:r>
              <a:rPr lang="ko-KR" altLang="en-US" sz="1800" dirty="0"/>
              <a:t>이상이 되어야함</a:t>
            </a:r>
            <a:r>
              <a:rPr lang="en-US" altLang="ko-KR" sz="1800" dirty="0"/>
              <a:t>. </a:t>
            </a:r>
            <a:r>
              <a:rPr lang="ko-KR" altLang="en-US" sz="1800" dirty="0"/>
              <a:t>표본수</a:t>
            </a:r>
            <a:r>
              <a:rPr lang="en-US" altLang="ko-KR" sz="1800" dirty="0"/>
              <a:t>, </a:t>
            </a:r>
            <a:r>
              <a:rPr lang="ko-KR" altLang="en-US" sz="1800" dirty="0"/>
              <a:t>변수수</a:t>
            </a:r>
            <a:r>
              <a:rPr lang="en-US" altLang="ko-KR" sz="1800" dirty="0"/>
              <a:t>, </a:t>
            </a:r>
            <a:r>
              <a:rPr lang="ko-KR" altLang="en-US" sz="1800" dirty="0"/>
              <a:t>상관계수의 평균에 따라 증가함</a:t>
            </a:r>
            <a:endParaRPr lang="en-US" altLang="ko-KR" sz="1800" dirty="0"/>
          </a:p>
          <a:p>
            <a:pPr lvl="1"/>
            <a:endParaRPr lang="en-US" sz="1800" dirty="0"/>
          </a:p>
          <a:p>
            <a:pPr marL="0" indent="0">
              <a:buNone/>
            </a:pPr>
            <a:endParaRPr lang="en-US" altLang="ko-KR" sz="2000" dirty="0"/>
          </a:p>
          <a:p>
            <a:endParaRPr lang="en-US" sz="2000" dirty="0"/>
          </a:p>
        </p:txBody>
      </p:sp>
      <p:sp>
        <p:nvSpPr>
          <p:cNvPr id="5" name="제목 1">
            <a:extLst>
              <a:ext uri="{FF2B5EF4-FFF2-40B4-BE49-F238E27FC236}">
                <a16:creationId xmlns:a16="http://schemas.microsoft.com/office/drawing/2014/main" id="{4367EE54-189F-446A-B135-2A8ACB7DA3E1}"/>
              </a:ext>
            </a:extLst>
          </p:cNvPr>
          <p:cNvSpPr txBox="1">
            <a:spLocks/>
          </p:cNvSpPr>
          <p:nvPr/>
        </p:nvSpPr>
        <p:spPr bwMode="gray">
          <a:xfrm>
            <a:off x="0" y="188640"/>
            <a:ext cx="12192000" cy="6858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rtl="0" eaLnBrk="0" fontAlgn="base" latinLnBrk="1" hangingPunct="0">
              <a:spcBef>
                <a:spcPct val="0"/>
              </a:spcBef>
              <a:spcAft>
                <a:spcPct val="0"/>
              </a:spcAft>
              <a:defRPr sz="3200" b="1">
                <a:solidFill>
                  <a:schemeClr val="tx2"/>
                </a:solidFill>
                <a:latin typeface="+mj-lt"/>
                <a:ea typeface="+mj-ea"/>
                <a:cs typeface="+mj-cs"/>
              </a:defRPr>
            </a:lvl1pPr>
            <a:lvl2pPr algn="l" rtl="0" eaLnBrk="0" fontAlgn="base" latinLnBrk="1" hangingPunct="0">
              <a:spcBef>
                <a:spcPct val="0"/>
              </a:spcBef>
              <a:spcAft>
                <a:spcPct val="0"/>
              </a:spcAft>
              <a:defRPr sz="3200" b="1">
                <a:solidFill>
                  <a:schemeClr val="tx2"/>
                </a:solidFill>
                <a:latin typeface="Verdana" pitchFamily="34" charset="0"/>
                <a:cs typeface="Arial" charset="0"/>
              </a:defRPr>
            </a:lvl2pPr>
            <a:lvl3pPr algn="l" rtl="0" eaLnBrk="0" fontAlgn="base" latinLnBrk="1" hangingPunct="0">
              <a:spcBef>
                <a:spcPct val="0"/>
              </a:spcBef>
              <a:spcAft>
                <a:spcPct val="0"/>
              </a:spcAft>
              <a:defRPr sz="3200" b="1">
                <a:solidFill>
                  <a:schemeClr val="tx2"/>
                </a:solidFill>
                <a:latin typeface="Verdana" pitchFamily="34" charset="0"/>
                <a:cs typeface="Arial" charset="0"/>
              </a:defRPr>
            </a:lvl3pPr>
            <a:lvl4pPr algn="l" rtl="0" eaLnBrk="0" fontAlgn="base" latinLnBrk="1" hangingPunct="0">
              <a:spcBef>
                <a:spcPct val="0"/>
              </a:spcBef>
              <a:spcAft>
                <a:spcPct val="0"/>
              </a:spcAft>
              <a:defRPr sz="3200" b="1">
                <a:solidFill>
                  <a:schemeClr val="tx2"/>
                </a:solidFill>
                <a:latin typeface="Verdana" pitchFamily="34" charset="0"/>
                <a:cs typeface="Arial" charset="0"/>
              </a:defRPr>
            </a:lvl4pPr>
            <a:lvl5pPr algn="l" rtl="0" eaLnBrk="0" fontAlgn="base" latinLnBrk="1" hangingPunct="0">
              <a:spcBef>
                <a:spcPct val="0"/>
              </a:spcBef>
              <a:spcAft>
                <a:spcPct val="0"/>
              </a:spcAft>
              <a:defRPr sz="3200" b="1">
                <a:solidFill>
                  <a:schemeClr val="tx2"/>
                </a:solidFill>
                <a:latin typeface="Verdana" pitchFamily="34" charset="0"/>
                <a:cs typeface="Arial" charset="0"/>
              </a:defRPr>
            </a:lvl5pPr>
            <a:lvl6pPr marL="457200" algn="l" rtl="0" eaLnBrk="1" fontAlgn="base" latinLnBrk="1" hangingPunct="1">
              <a:spcBef>
                <a:spcPct val="0"/>
              </a:spcBef>
              <a:spcAft>
                <a:spcPct val="0"/>
              </a:spcAft>
              <a:defRPr sz="3200" b="1">
                <a:solidFill>
                  <a:schemeClr val="tx2"/>
                </a:solidFill>
                <a:latin typeface="Verdana" pitchFamily="34" charset="0"/>
                <a:cs typeface="Arial" charset="0"/>
              </a:defRPr>
            </a:lvl6pPr>
            <a:lvl7pPr marL="914400" algn="l" rtl="0" eaLnBrk="1" fontAlgn="base" latinLnBrk="1" hangingPunct="1">
              <a:spcBef>
                <a:spcPct val="0"/>
              </a:spcBef>
              <a:spcAft>
                <a:spcPct val="0"/>
              </a:spcAft>
              <a:defRPr sz="3200" b="1">
                <a:solidFill>
                  <a:schemeClr val="tx2"/>
                </a:solidFill>
                <a:latin typeface="Verdana" pitchFamily="34" charset="0"/>
                <a:cs typeface="Arial" charset="0"/>
              </a:defRPr>
            </a:lvl7pPr>
            <a:lvl8pPr marL="1371600" algn="l" rtl="0" eaLnBrk="1" fontAlgn="base" latinLnBrk="1" hangingPunct="1">
              <a:spcBef>
                <a:spcPct val="0"/>
              </a:spcBef>
              <a:spcAft>
                <a:spcPct val="0"/>
              </a:spcAft>
              <a:defRPr sz="3200" b="1">
                <a:solidFill>
                  <a:schemeClr val="tx2"/>
                </a:solidFill>
                <a:latin typeface="Verdana" pitchFamily="34" charset="0"/>
                <a:cs typeface="Arial" charset="0"/>
              </a:defRPr>
            </a:lvl8pPr>
            <a:lvl9pPr marL="1828800" algn="l" rtl="0" eaLnBrk="1" fontAlgn="base" latinLnBrk="1" hangingPunct="1">
              <a:spcBef>
                <a:spcPct val="0"/>
              </a:spcBef>
              <a:spcAft>
                <a:spcPct val="0"/>
              </a:spcAft>
              <a:defRPr sz="3200" b="1">
                <a:solidFill>
                  <a:schemeClr val="tx2"/>
                </a:solidFill>
                <a:latin typeface="Verdana" pitchFamily="34" charset="0"/>
                <a:cs typeface="Arial" charset="0"/>
              </a:defRPr>
            </a:lvl9pPr>
          </a:lstStyle>
          <a:p>
            <a:pPr eaLnBrk="1" hangingPunct="1">
              <a:defRPr/>
            </a:pPr>
            <a:r>
              <a:rPr kumimoji="0" lang="en-US" altLang="ko-KR" kern="0" dirty="0">
                <a:solidFill>
                  <a:schemeClr val="bg1"/>
                </a:solidFill>
                <a:latin typeface="Times New Roman" panose="02020603050405020304" pitchFamily="18" charset="0"/>
                <a:ea typeface="굴림" panose="020B0600000101010101" pitchFamily="50" charset="-127"/>
                <a:cs typeface="Times New Roman" panose="02020603050405020304" pitchFamily="18" charset="0"/>
              </a:rPr>
              <a:t>	Exploratory Factor analysis (EFA) summary</a:t>
            </a:r>
            <a:endParaRPr kumimoji="0" lang="ko-KR" altLang="en-US" kern="0" dirty="0">
              <a:solidFill>
                <a:schemeClr val="bg1"/>
              </a:solidFill>
              <a:latin typeface="Times New Roman" panose="02020603050405020304" pitchFamily="18" charset="0"/>
              <a:ea typeface="굴림" panose="020B0600000101010101" pitchFamily="50" charset="-127"/>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직사각형 1">
                <a:extLst>
                  <a:ext uri="{FF2B5EF4-FFF2-40B4-BE49-F238E27FC236}">
                    <a16:creationId xmlns:a16="http://schemas.microsoft.com/office/drawing/2014/main" id="{AEDBFF43-A253-4187-9128-D55C8CEFE7F2}"/>
                  </a:ext>
                </a:extLst>
              </p:cNvPr>
              <p:cNvSpPr/>
              <p:nvPr/>
            </p:nvSpPr>
            <p:spPr>
              <a:xfrm>
                <a:off x="7032104" y="2780928"/>
                <a:ext cx="2505173" cy="10475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solidFill>
                                <a:schemeClr val="accent3">
                                  <a:lumMod val="75000"/>
                                </a:schemeClr>
                              </a:solidFill>
                              <a:latin typeface="Cambria Math" panose="02040503050406030204" pitchFamily="18" charset="0"/>
                            </a:rPr>
                          </m:ctrlPr>
                        </m:sSubPr>
                        <m:e>
                          <m:r>
                            <a:rPr lang="en-US" altLang="ko-KR" b="0" i="1" smtClean="0">
                              <a:solidFill>
                                <a:schemeClr val="accent3">
                                  <a:lumMod val="75000"/>
                                </a:schemeClr>
                              </a:solidFill>
                              <a:latin typeface="Cambria Math" panose="02040503050406030204" pitchFamily="18" charset="0"/>
                            </a:rPr>
                            <m:t>𝐻</m:t>
                          </m:r>
                        </m:e>
                        <m:sub>
                          <m:r>
                            <a:rPr lang="en-US" altLang="ko-KR" b="0" i="1" smtClean="0">
                              <a:solidFill>
                                <a:schemeClr val="accent3">
                                  <a:lumMod val="75000"/>
                                </a:schemeClr>
                              </a:solidFill>
                              <a:latin typeface="Cambria Math" panose="02040503050406030204" pitchFamily="18" charset="0"/>
                            </a:rPr>
                            <m:t>0</m:t>
                          </m:r>
                        </m:sub>
                      </m:sSub>
                      <m:r>
                        <a:rPr lang="en-US" altLang="ko-KR" b="0" i="1" smtClean="0">
                          <a:solidFill>
                            <a:schemeClr val="accent3">
                              <a:lumMod val="75000"/>
                            </a:schemeClr>
                          </a:solidFill>
                          <a:latin typeface="Cambria Math" panose="02040503050406030204" pitchFamily="18" charset="0"/>
                        </a:rPr>
                        <m:t>:</m:t>
                      </m:r>
                      <m:r>
                        <a:rPr lang="ko-KR" altLang="en-US" b="1" i="1" smtClean="0">
                          <a:solidFill>
                            <a:schemeClr val="accent3">
                              <a:lumMod val="75000"/>
                            </a:schemeClr>
                          </a:solidFill>
                          <a:latin typeface="Cambria Math" panose="02040503050406030204" pitchFamily="18" charset="0"/>
                        </a:rPr>
                        <m:t>𝝆</m:t>
                      </m:r>
                      <m:r>
                        <a:rPr lang="en-US" altLang="ko-KR" b="0" i="1" smtClean="0">
                          <a:solidFill>
                            <a:schemeClr val="accent3">
                              <a:lumMod val="75000"/>
                            </a:schemeClr>
                          </a:solidFill>
                          <a:latin typeface="Cambria Math" panose="02040503050406030204" pitchFamily="18" charset="0"/>
                        </a:rPr>
                        <m:t>=</m:t>
                      </m:r>
                      <m:d>
                        <m:dPr>
                          <m:ctrlPr>
                            <a:rPr lang="en-US" altLang="ko-KR" b="0" i="1" smtClean="0">
                              <a:solidFill>
                                <a:schemeClr val="accent3">
                                  <a:lumMod val="75000"/>
                                </a:schemeClr>
                              </a:solidFill>
                              <a:latin typeface="Cambria Math" panose="02040503050406030204" pitchFamily="18" charset="0"/>
                            </a:rPr>
                          </m:ctrlPr>
                        </m:dPr>
                        <m:e>
                          <m:m>
                            <m:mPr>
                              <m:mcs>
                                <m:mc>
                                  <m:mcPr>
                                    <m:count m:val="3"/>
                                    <m:mcJc m:val="center"/>
                                  </m:mcPr>
                                </m:mc>
                              </m:mcs>
                              <m:ctrlPr>
                                <a:rPr lang="en-US" altLang="ko-KR" b="0" i="1" smtClean="0">
                                  <a:solidFill>
                                    <a:schemeClr val="accent3">
                                      <a:lumMod val="75000"/>
                                    </a:schemeClr>
                                  </a:solidFill>
                                  <a:latin typeface="Cambria Math" panose="02040503050406030204" pitchFamily="18" charset="0"/>
                                </a:rPr>
                              </m:ctrlPr>
                            </m:mPr>
                            <m:mr>
                              <m:e>
                                <m:eqArr>
                                  <m:eqArrPr>
                                    <m:ctrlPr>
                                      <a:rPr lang="en-US" altLang="ko-KR" b="0" i="1" smtClean="0">
                                        <a:solidFill>
                                          <a:schemeClr val="accent3">
                                            <a:lumMod val="75000"/>
                                          </a:schemeClr>
                                        </a:solidFill>
                                        <a:latin typeface="Cambria Math" panose="02040503050406030204" pitchFamily="18" charset="0"/>
                                      </a:rPr>
                                    </m:ctrlPr>
                                  </m:eqArrPr>
                                  <m:e>
                                    <m:r>
                                      <m:rPr>
                                        <m:brk m:alnAt="7"/>
                                      </m:rPr>
                                      <a:rPr lang="en-US" altLang="ko-KR" b="0" i="1" smtClean="0">
                                        <a:solidFill>
                                          <a:schemeClr val="accent3">
                                            <a:lumMod val="75000"/>
                                          </a:schemeClr>
                                        </a:solidFill>
                                        <a:latin typeface="Cambria Math" panose="02040503050406030204" pitchFamily="18" charset="0"/>
                                      </a:rPr>
                                      <m:t>1</m:t>
                                    </m:r>
                                  </m:e>
                                  <m:e>
                                    <m:r>
                                      <a:rPr lang="en-US" altLang="ko-KR" b="0" i="1" smtClean="0">
                                        <a:solidFill>
                                          <a:schemeClr val="accent3">
                                            <a:lumMod val="75000"/>
                                          </a:schemeClr>
                                        </a:solidFill>
                                        <a:latin typeface="Cambria Math" panose="02040503050406030204" pitchFamily="18" charset="0"/>
                                      </a:rPr>
                                      <m:t>0</m:t>
                                    </m:r>
                                  </m:e>
                                </m:eqArr>
                              </m:e>
                              <m:e>
                                <m:eqArr>
                                  <m:eqArrPr>
                                    <m:ctrlPr>
                                      <a:rPr lang="en-US" altLang="ko-KR" b="0" i="1" smtClean="0">
                                        <a:solidFill>
                                          <a:schemeClr val="accent3">
                                            <a:lumMod val="75000"/>
                                          </a:schemeClr>
                                        </a:solidFill>
                                        <a:latin typeface="Cambria Math" panose="02040503050406030204" pitchFamily="18" charset="0"/>
                                      </a:rPr>
                                    </m:ctrlPr>
                                  </m:eqArrPr>
                                  <m:e>
                                    <m:r>
                                      <a:rPr lang="en-US" altLang="ko-KR" b="0" i="1" smtClean="0">
                                        <a:solidFill>
                                          <a:schemeClr val="accent3">
                                            <a:lumMod val="75000"/>
                                          </a:schemeClr>
                                        </a:solidFill>
                                        <a:latin typeface="Cambria Math" panose="02040503050406030204" pitchFamily="18" charset="0"/>
                                      </a:rPr>
                                      <m:t>0 </m:t>
                                    </m:r>
                                    <m:r>
                                      <a:rPr lang="en-US" altLang="ko-KR" i="1">
                                        <a:solidFill>
                                          <a:schemeClr val="accent3">
                                            <a:lumMod val="75000"/>
                                          </a:schemeClr>
                                        </a:solidFill>
                                        <a:latin typeface="Cambria Math" panose="02040503050406030204" pitchFamily="18" charset="0"/>
                                      </a:rPr>
                                      <m:t>⋯</m:t>
                                    </m:r>
                                  </m:e>
                                  <m:e>
                                    <m:r>
                                      <a:rPr lang="en-US" altLang="ko-KR" b="0" i="1" smtClean="0">
                                        <a:solidFill>
                                          <a:schemeClr val="accent3">
                                            <a:lumMod val="75000"/>
                                          </a:schemeClr>
                                        </a:solidFill>
                                        <a:latin typeface="Cambria Math" panose="02040503050406030204" pitchFamily="18" charset="0"/>
                                      </a:rPr>
                                      <m:t>1 ⋯</m:t>
                                    </m:r>
                                  </m:e>
                                </m:eqArr>
                              </m:e>
                              <m:e>
                                <m:eqArr>
                                  <m:eqArrPr>
                                    <m:ctrlPr>
                                      <a:rPr lang="en-US" altLang="ko-KR" b="0" i="1" smtClean="0">
                                        <a:solidFill>
                                          <a:schemeClr val="accent3">
                                            <a:lumMod val="75000"/>
                                          </a:schemeClr>
                                        </a:solidFill>
                                        <a:latin typeface="Cambria Math" panose="02040503050406030204" pitchFamily="18" charset="0"/>
                                      </a:rPr>
                                    </m:ctrlPr>
                                  </m:eqArrPr>
                                  <m:e>
                                    <m:r>
                                      <a:rPr lang="en-US" altLang="ko-KR" b="0" i="1" smtClean="0">
                                        <a:solidFill>
                                          <a:schemeClr val="accent3">
                                            <a:lumMod val="75000"/>
                                          </a:schemeClr>
                                        </a:solidFill>
                                        <a:latin typeface="Cambria Math" panose="02040503050406030204" pitchFamily="18" charset="0"/>
                                      </a:rPr>
                                      <m:t>0</m:t>
                                    </m:r>
                                  </m:e>
                                  <m:e>
                                    <m:r>
                                      <a:rPr lang="en-US" altLang="ko-KR" b="0" i="1" smtClean="0">
                                        <a:solidFill>
                                          <a:schemeClr val="accent3">
                                            <a:lumMod val="75000"/>
                                          </a:schemeClr>
                                        </a:solidFill>
                                        <a:latin typeface="Cambria Math" panose="02040503050406030204" pitchFamily="18" charset="0"/>
                                      </a:rPr>
                                      <m:t>0</m:t>
                                    </m:r>
                                  </m:e>
                                </m:eqArr>
                              </m:e>
                            </m:mr>
                            <m:mr>
                              <m:e>
                                <m:r>
                                  <a:rPr lang="en-US" altLang="ko-KR" b="0" i="1" smtClean="0">
                                    <a:solidFill>
                                      <a:schemeClr val="accent3">
                                        <a:lumMod val="75000"/>
                                      </a:schemeClr>
                                    </a:solidFill>
                                    <a:latin typeface="Cambria Math" panose="02040503050406030204" pitchFamily="18" charset="0"/>
                                  </a:rPr>
                                  <m:t>⋮</m:t>
                                </m:r>
                              </m:e>
                              <m:e>
                                <m:r>
                                  <a:rPr lang="en-US" altLang="ko-KR" i="1">
                                    <a:solidFill>
                                      <a:schemeClr val="accent3">
                                        <a:lumMod val="75000"/>
                                      </a:schemeClr>
                                    </a:solidFill>
                                    <a:latin typeface="Cambria Math" panose="02040503050406030204" pitchFamily="18" charset="0"/>
                                  </a:rPr>
                                  <m:t>⋮</m:t>
                                </m:r>
                                <m:r>
                                  <a:rPr lang="en-US" altLang="ko-KR" b="0" i="1" smtClean="0">
                                    <a:solidFill>
                                      <a:schemeClr val="accent3">
                                        <a:lumMod val="75000"/>
                                      </a:schemeClr>
                                    </a:solidFill>
                                    <a:latin typeface="Cambria Math" panose="02040503050406030204" pitchFamily="18" charset="0"/>
                                  </a:rPr>
                                  <m:t>  ⋱</m:t>
                                </m:r>
                              </m:e>
                              <m:e>
                                <m:r>
                                  <a:rPr lang="en-US" altLang="ko-KR" b="0" i="1" smtClean="0">
                                    <a:solidFill>
                                      <a:schemeClr val="accent3">
                                        <a:lumMod val="75000"/>
                                      </a:schemeClr>
                                    </a:solidFill>
                                    <a:latin typeface="Cambria Math" panose="02040503050406030204" pitchFamily="18" charset="0"/>
                                  </a:rPr>
                                  <m:t>⋮</m:t>
                                </m:r>
                              </m:e>
                            </m:mr>
                            <m:mr>
                              <m:e>
                                <m:r>
                                  <a:rPr lang="en-US" altLang="ko-KR" b="0" i="1" smtClean="0">
                                    <a:solidFill>
                                      <a:schemeClr val="accent3">
                                        <a:lumMod val="75000"/>
                                      </a:schemeClr>
                                    </a:solidFill>
                                    <a:latin typeface="Cambria Math" panose="02040503050406030204" pitchFamily="18" charset="0"/>
                                  </a:rPr>
                                  <m:t>0</m:t>
                                </m:r>
                              </m:e>
                              <m:e>
                                <m:r>
                                  <a:rPr lang="en-US" altLang="ko-KR" b="0" i="1" smtClean="0">
                                    <a:solidFill>
                                      <a:schemeClr val="accent3">
                                        <a:lumMod val="75000"/>
                                      </a:schemeClr>
                                    </a:solidFill>
                                    <a:latin typeface="Cambria Math" panose="02040503050406030204" pitchFamily="18" charset="0"/>
                                  </a:rPr>
                                  <m:t>0 ⋯</m:t>
                                </m:r>
                              </m:e>
                              <m:e>
                                <m:r>
                                  <a:rPr lang="en-US" altLang="ko-KR" b="0" i="1" smtClean="0">
                                    <a:solidFill>
                                      <a:schemeClr val="accent3">
                                        <a:lumMod val="75000"/>
                                      </a:schemeClr>
                                    </a:solidFill>
                                    <a:latin typeface="Cambria Math" panose="02040503050406030204" pitchFamily="18" charset="0"/>
                                  </a:rPr>
                                  <m:t>1</m:t>
                                </m:r>
                              </m:e>
                            </m:mr>
                          </m:m>
                        </m:e>
                      </m:d>
                    </m:oMath>
                  </m:oMathPara>
                </a14:m>
                <a:endParaRPr lang="en-US" dirty="0">
                  <a:solidFill>
                    <a:schemeClr val="accent3">
                      <a:lumMod val="75000"/>
                    </a:schemeClr>
                  </a:solidFill>
                </a:endParaRPr>
              </a:p>
            </p:txBody>
          </p:sp>
        </mc:Choice>
        <mc:Fallback xmlns="">
          <p:sp>
            <p:nvSpPr>
              <p:cNvPr id="2" name="직사각형 1">
                <a:extLst>
                  <a:ext uri="{FF2B5EF4-FFF2-40B4-BE49-F238E27FC236}">
                    <a16:creationId xmlns:a16="http://schemas.microsoft.com/office/drawing/2014/main" id="{AEDBFF43-A253-4187-9128-D55C8CEFE7F2}"/>
                  </a:ext>
                </a:extLst>
              </p:cNvPr>
              <p:cNvSpPr>
                <a:spLocks noRot="1" noChangeAspect="1" noMove="1" noResize="1" noEditPoints="1" noAdjustHandles="1" noChangeArrowheads="1" noChangeShapeType="1" noTextEdit="1"/>
              </p:cNvSpPr>
              <p:nvPr/>
            </p:nvSpPr>
            <p:spPr>
              <a:xfrm>
                <a:off x="7032104" y="2780928"/>
                <a:ext cx="2505173" cy="104753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694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41F74168-2EE9-43BE-92C4-BA06E9A5C980}"/>
              </a:ext>
            </a:extLst>
          </p:cNvPr>
          <p:cNvSpPr>
            <a:spLocks noGrp="1"/>
          </p:cNvSpPr>
          <p:nvPr>
            <p:ph idx="1"/>
          </p:nvPr>
        </p:nvSpPr>
        <p:spPr>
          <a:xfrm>
            <a:off x="551384" y="1268760"/>
            <a:ext cx="11377264" cy="4536504"/>
          </a:xfrm>
        </p:spPr>
        <p:txBody>
          <a:bodyPr/>
          <a:lstStyle/>
          <a:p>
            <a:r>
              <a:rPr lang="en-US" altLang="ko-KR" sz="2000" dirty="0">
                <a:solidFill>
                  <a:srgbClr val="FF0000"/>
                </a:solidFill>
              </a:rPr>
              <a:t>Check 3</a:t>
            </a:r>
            <a:r>
              <a:rPr lang="en-US" altLang="ko-KR" sz="2000" dirty="0"/>
              <a:t> </a:t>
            </a:r>
            <a:r>
              <a:rPr lang="ko-KR" altLang="en-US" sz="2000" dirty="0"/>
              <a:t>인자의 수 결정</a:t>
            </a:r>
            <a:endParaRPr lang="en-US" altLang="ko-KR" sz="2000" dirty="0"/>
          </a:p>
          <a:p>
            <a:pPr lvl="1"/>
            <a:r>
              <a:rPr lang="ko-KR" altLang="en-US" sz="1800" dirty="0"/>
              <a:t>고유값이 </a:t>
            </a:r>
            <a:r>
              <a:rPr lang="en-US" altLang="ko-KR" sz="1800" dirty="0"/>
              <a:t>1</a:t>
            </a:r>
            <a:r>
              <a:rPr lang="ko-KR" altLang="en-US" sz="1800" dirty="0"/>
              <a:t>이상인 요인만 선택</a:t>
            </a:r>
            <a:endParaRPr lang="en-US" altLang="ko-KR" sz="1800" dirty="0"/>
          </a:p>
          <a:p>
            <a:pPr lvl="1"/>
            <a:r>
              <a:rPr lang="ko-KR" altLang="en-US" sz="1800" dirty="0"/>
              <a:t>사전연구에 의해 결정된 인자의 수로 결정</a:t>
            </a:r>
            <a:endParaRPr lang="en-US" altLang="ko-KR" sz="1800" dirty="0"/>
          </a:p>
          <a:p>
            <a:pPr lvl="1"/>
            <a:r>
              <a:rPr lang="ko-KR" altLang="en-US" sz="1800" dirty="0"/>
              <a:t>누적 분산</a:t>
            </a:r>
            <a:r>
              <a:rPr lang="en-US" altLang="ko-KR" sz="1800" dirty="0"/>
              <a:t>(</a:t>
            </a:r>
            <a:r>
              <a:rPr lang="ko-KR" altLang="en-US" sz="1800" dirty="0"/>
              <a:t>설명</a:t>
            </a:r>
            <a:r>
              <a:rPr lang="en-US" altLang="ko-KR" sz="1800" dirty="0"/>
              <a:t>)</a:t>
            </a:r>
            <a:r>
              <a:rPr lang="ko-KR" altLang="en-US" sz="1800" dirty="0"/>
              <a:t>양이 </a:t>
            </a:r>
            <a:r>
              <a:rPr lang="en-US" altLang="ko-KR" sz="1800" dirty="0"/>
              <a:t>60% </a:t>
            </a:r>
            <a:r>
              <a:rPr lang="ko-KR" altLang="en-US" sz="1800" dirty="0"/>
              <a:t>이상이 되도록 선택</a:t>
            </a:r>
            <a:endParaRPr lang="en-US" altLang="ko-KR" sz="1800" dirty="0"/>
          </a:p>
          <a:p>
            <a:pPr lvl="1"/>
            <a:r>
              <a:rPr lang="en-US" altLang="ko-KR" sz="1800" dirty="0"/>
              <a:t>Scree </a:t>
            </a:r>
            <a:r>
              <a:rPr lang="ko-KR" altLang="en-US" sz="1800" dirty="0"/>
              <a:t>도표에 의해 고유값이 완만하게 감소하기 직전 요인까지 선택</a:t>
            </a:r>
            <a:r>
              <a:rPr lang="en-US" altLang="ko-KR" sz="1800" b="1" dirty="0">
                <a:solidFill>
                  <a:schemeClr val="tx2">
                    <a:lumMod val="60000"/>
                    <a:lumOff val="40000"/>
                  </a:schemeClr>
                </a:solidFill>
              </a:rPr>
              <a:t>(</a:t>
            </a:r>
            <a:r>
              <a:rPr lang="ko-KR" altLang="en-US" sz="1800" b="1" dirty="0">
                <a:solidFill>
                  <a:schemeClr val="tx2">
                    <a:lumMod val="60000"/>
                    <a:lumOff val="40000"/>
                  </a:schemeClr>
                </a:solidFill>
              </a:rPr>
              <a:t>참고</a:t>
            </a:r>
            <a:r>
              <a:rPr lang="en-US" altLang="ko-KR" sz="1800" b="1" dirty="0">
                <a:solidFill>
                  <a:schemeClr val="tx2">
                    <a:lumMod val="60000"/>
                    <a:lumOff val="40000"/>
                  </a:schemeClr>
                </a:solidFill>
              </a:rPr>
              <a:t>1)</a:t>
            </a:r>
          </a:p>
          <a:p>
            <a:pPr lvl="1"/>
            <a:endParaRPr lang="en-US" altLang="ko-KR" sz="1800" b="1" dirty="0">
              <a:solidFill>
                <a:schemeClr val="tx2">
                  <a:lumMod val="60000"/>
                  <a:lumOff val="40000"/>
                </a:schemeClr>
              </a:solidFill>
            </a:endParaRPr>
          </a:p>
          <a:p>
            <a:r>
              <a:rPr lang="en-US" altLang="ko-KR" sz="2000" dirty="0">
                <a:solidFill>
                  <a:srgbClr val="FF0000"/>
                </a:solidFill>
              </a:rPr>
              <a:t>Check</a:t>
            </a:r>
            <a:r>
              <a:rPr lang="ko-KR" altLang="en-US" sz="2000" dirty="0">
                <a:solidFill>
                  <a:srgbClr val="FF0000"/>
                </a:solidFill>
              </a:rPr>
              <a:t> </a:t>
            </a:r>
            <a:r>
              <a:rPr lang="en-US" altLang="ko-KR" sz="2000" dirty="0">
                <a:solidFill>
                  <a:srgbClr val="FF0000"/>
                </a:solidFill>
              </a:rPr>
              <a:t>4</a:t>
            </a:r>
            <a:r>
              <a:rPr lang="en-US" altLang="ko-KR" sz="2000" dirty="0"/>
              <a:t> </a:t>
            </a:r>
            <a:r>
              <a:rPr lang="ko-KR" altLang="en-US" sz="2000" dirty="0"/>
              <a:t>요인회전방법의 결정</a:t>
            </a:r>
            <a:r>
              <a:rPr lang="en-US" altLang="ko-KR" sz="2000" b="1" dirty="0">
                <a:solidFill>
                  <a:schemeClr val="tx2">
                    <a:lumMod val="60000"/>
                    <a:lumOff val="40000"/>
                  </a:schemeClr>
                </a:solidFill>
              </a:rPr>
              <a:t>(</a:t>
            </a:r>
            <a:r>
              <a:rPr lang="ko-KR" altLang="en-US" sz="2000" b="1" dirty="0">
                <a:solidFill>
                  <a:schemeClr val="tx2">
                    <a:lumMod val="60000"/>
                    <a:lumOff val="40000"/>
                  </a:schemeClr>
                </a:solidFill>
              </a:rPr>
              <a:t>참고</a:t>
            </a:r>
            <a:r>
              <a:rPr lang="en-US" altLang="ko-KR" sz="2000" b="1" dirty="0">
                <a:solidFill>
                  <a:schemeClr val="tx2">
                    <a:lumMod val="60000"/>
                    <a:lumOff val="40000"/>
                  </a:schemeClr>
                </a:solidFill>
              </a:rPr>
              <a:t>2)</a:t>
            </a:r>
            <a:endParaRPr lang="en-US" altLang="ko-KR" sz="2000" dirty="0"/>
          </a:p>
          <a:p>
            <a:pPr lvl="1"/>
            <a:r>
              <a:rPr lang="ko-KR" altLang="en-US" sz="1800" dirty="0"/>
              <a:t>직교회전법</a:t>
            </a:r>
            <a:r>
              <a:rPr lang="en-US" altLang="ko-KR" sz="1800" dirty="0"/>
              <a:t>: </a:t>
            </a:r>
            <a:r>
              <a:rPr lang="ko-KR" altLang="en-US" sz="1800" dirty="0"/>
              <a:t>가장 널리 사용되는 방법</a:t>
            </a:r>
            <a:r>
              <a:rPr lang="en-US" altLang="ko-KR" sz="1800" dirty="0"/>
              <a:t>, </a:t>
            </a:r>
            <a:r>
              <a:rPr lang="ko-KR" altLang="en-US" sz="1800" dirty="0"/>
              <a:t>변수수를 줄이거나 차후에 결과를 다른 분석에 사용하고자 할 때</a:t>
            </a:r>
            <a:endParaRPr lang="en-US" altLang="ko-KR" sz="1800" dirty="0"/>
          </a:p>
          <a:p>
            <a:pPr lvl="1"/>
            <a:r>
              <a:rPr lang="ko-KR" altLang="en-US" sz="1800" dirty="0"/>
              <a:t>사각회전법</a:t>
            </a:r>
            <a:r>
              <a:rPr lang="en-US" altLang="ko-KR" sz="1800" dirty="0"/>
              <a:t>: </a:t>
            </a:r>
            <a:r>
              <a:rPr lang="ko-KR" altLang="en-US" sz="1800" dirty="0"/>
              <a:t>요인간 종속이 현실적이므로 이론적으로 의미 있는 요인을 선택하고자 할 때</a:t>
            </a:r>
            <a:endParaRPr lang="en-US" altLang="ko-KR" sz="1800" dirty="0"/>
          </a:p>
          <a:p>
            <a:pPr lvl="1"/>
            <a:endParaRPr lang="en-US" altLang="ko-KR" sz="1800" dirty="0"/>
          </a:p>
          <a:p>
            <a:r>
              <a:rPr lang="en-US" altLang="ko-KR" sz="2000" dirty="0">
                <a:solidFill>
                  <a:srgbClr val="FF0000"/>
                </a:solidFill>
              </a:rPr>
              <a:t>Check</a:t>
            </a:r>
            <a:r>
              <a:rPr lang="ko-KR" altLang="en-US" sz="2000" dirty="0">
                <a:solidFill>
                  <a:srgbClr val="FF0000"/>
                </a:solidFill>
              </a:rPr>
              <a:t> </a:t>
            </a:r>
            <a:r>
              <a:rPr lang="en-US" altLang="ko-KR" sz="2000" dirty="0">
                <a:solidFill>
                  <a:srgbClr val="FF0000"/>
                </a:solidFill>
              </a:rPr>
              <a:t>5</a:t>
            </a:r>
            <a:r>
              <a:rPr lang="en-US" altLang="ko-KR" sz="2000" dirty="0"/>
              <a:t> </a:t>
            </a:r>
            <a:r>
              <a:rPr lang="ko-KR" altLang="en-US" sz="2000" dirty="0"/>
              <a:t>적재값의 유도</a:t>
            </a:r>
            <a:r>
              <a:rPr lang="en-US" altLang="ko-KR" sz="2000" b="1" dirty="0">
                <a:solidFill>
                  <a:schemeClr val="tx2">
                    <a:lumMod val="60000"/>
                    <a:lumOff val="40000"/>
                  </a:schemeClr>
                </a:solidFill>
              </a:rPr>
              <a:t>(</a:t>
            </a:r>
            <a:r>
              <a:rPr lang="ko-KR" altLang="en-US" sz="2000" b="1" dirty="0">
                <a:solidFill>
                  <a:schemeClr val="tx2">
                    <a:lumMod val="60000"/>
                    <a:lumOff val="40000"/>
                  </a:schemeClr>
                </a:solidFill>
              </a:rPr>
              <a:t>참고</a:t>
            </a:r>
            <a:r>
              <a:rPr lang="en-US" altLang="ko-KR" sz="2000" b="1" dirty="0">
                <a:solidFill>
                  <a:schemeClr val="tx2">
                    <a:lumMod val="60000"/>
                    <a:lumOff val="40000"/>
                  </a:schemeClr>
                </a:solidFill>
              </a:rPr>
              <a:t>3)</a:t>
            </a:r>
            <a:endParaRPr lang="en-US" altLang="ko-KR" sz="2000" dirty="0"/>
          </a:p>
          <a:p>
            <a:pPr lvl="1"/>
            <a:r>
              <a:rPr lang="ko-KR" altLang="en-US" sz="1800" dirty="0"/>
              <a:t>주성분방법</a:t>
            </a:r>
            <a:r>
              <a:rPr lang="en-US" altLang="ko-KR" sz="1800" dirty="0"/>
              <a:t>(principal</a:t>
            </a:r>
            <a:r>
              <a:rPr lang="ko-KR" altLang="en-US" sz="1800" dirty="0"/>
              <a:t> </a:t>
            </a:r>
            <a:r>
              <a:rPr lang="en-US" altLang="ko-KR" sz="1800" dirty="0"/>
              <a:t>component method)</a:t>
            </a:r>
            <a:r>
              <a:rPr lang="ko-KR" altLang="en-US" sz="1800" dirty="0"/>
              <a:t>보다는 주축요인방법</a:t>
            </a:r>
            <a:r>
              <a:rPr lang="en-US" altLang="ko-KR" sz="1800" dirty="0"/>
              <a:t>(principal axis factoring)</a:t>
            </a:r>
            <a:r>
              <a:rPr lang="ko-KR" altLang="en-US" sz="1800" dirty="0"/>
              <a:t>을 더 추천</a:t>
            </a:r>
            <a:endParaRPr lang="en-US" altLang="ko-KR" sz="1800" dirty="0"/>
          </a:p>
          <a:p>
            <a:pPr lvl="1"/>
            <a:r>
              <a:rPr lang="ko-KR" altLang="en-US" sz="1800" dirty="0"/>
              <a:t>주성분은 자료의 </a:t>
            </a:r>
            <a:r>
              <a:rPr lang="en-US" altLang="ko-KR" sz="1800" dirty="0"/>
              <a:t>100% </a:t>
            </a:r>
            <a:r>
              <a:rPr lang="ko-KR" altLang="en-US" sz="1800" dirty="0"/>
              <a:t>분산을 요인이 가져간다는 가정으로 유도</a:t>
            </a:r>
            <a:r>
              <a:rPr lang="en-US" altLang="ko-KR" sz="1800" dirty="0"/>
              <a:t>(BUT, </a:t>
            </a:r>
            <a:r>
              <a:rPr lang="ko-KR" altLang="en-US" sz="1800" dirty="0"/>
              <a:t>커뮤날리티가 </a:t>
            </a:r>
            <a:r>
              <a:rPr lang="en-US" altLang="ko-KR" sz="1800" dirty="0"/>
              <a:t>70% </a:t>
            </a:r>
            <a:r>
              <a:rPr lang="ko-KR" altLang="en-US" sz="1800" dirty="0"/>
              <a:t>내외</a:t>
            </a:r>
            <a:r>
              <a:rPr lang="en-US" altLang="ko-KR" sz="1800" dirty="0"/>
              <a:t>)</a:t>
            </a:r>
          </a:p>
          <a:p>
            <a:pPr lvl="1"/>
            <a:endParaRPr lang="en-US" altLang="ko-KR" sz="1800" b="1" dirty="0">
              <a:solidFill>
                <a:schemeClr val="tx2">
                  <a:lumMod val="60000"/>
                  <a:lumOff val="40000"/>
                </a:schemeClr>
              </a:solidFill>
            </a:endParaRPr>
          </a:p>
          <a:p>
            <a:endParaRPr lang="en-US" altLang="ko-KR" sz="2000" dirty="0"/>
          </a:p>
          <a:p>
            <a:endParaRPr lang="en-US" sz="2000" dirty="0"/>
          </a:p>
        </p:txBody>
      </p:sp>
      <p:sp>
        <p:nvSpPr>
          <p:cNvPr id="5" name="제목 1">
            <a:extLst>
              <a:ext uri="{FF2B5EF4-FFF2-40B4-BE49-F238E27FC236}">
                <a16:creationId xmlns:a16="http://schemas.microsoft.com/office/drawing/2014/main" id="{4367EE54-189F-446A-B135-2A8ACB7DA3E1}"/>
              </a:ext>
            </a:extLst>
          </p:cNvPr>
          <p:cNvSpPr txBox="1">
            <a:spLocks/>
          </p:cNvSpPr>
          <p:nvPr/>
        </p:nvSpPr>
        <p:spPr bwMode="gray">
          <a:xfrm>
            <a:off x="0" y="188640"/>
            <a:ext cx="12192000" cy="6858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rtl="0" eaLnBrk="0" fontAlgn="base" latinLnBrk="1" hangingPunct="0">
              <a:spcBef>
                <a:spcPct val="0"/>
              </a:spcBef>
              <a:spcAft>
                <a:spcPct val="0"/>
              </a:spcAft>
              <a:defRPr sz="3200" b="1">
                <a:solidFill>
                  <a:schemeClr val="tx2"/>
                </a:solidFill>
                <a:latin typeface="+mj-lt"/>
                <a:ea typeface="+mj-ea"/>
                <a:cs typeface="+mj-cs"/>
              </a:defRPr>
            </a:lvl1pPr>
            <a:lvl2pPr algn="l" rtl="0" eaLnBrk="0" fontAlgn="base" latinLnBrk="1" hangingPunct="0">
              <a:spcBef>
                <a:spcPct val="0"/>
              </a:spcBef>
              <a:spcAft>
                <a:spcPct val="0"/>
              </a:spcAft>
              <a:defRPr sz="3200" b="1">
                <a:solidFill>
                  <a:schemeClr val="tx2"/>
                </a:solidFill>
                <a:latin typeface="Verdana" pitchFamily="34" charset="0"/>
                <a:cs typeface="Arial" charset="0"/>
              </a:defRPr>
            </a:lvl2pPr>
            <a:lvl3pPr algn="l" rtl="0" eaLnBrk="0" fontAlgn="base" latinLnBrk="1" hangingPunct="0">
              <a:spcBef>
                <a:spcPct val="0"/>
              </a:spcBef>
              <a:spcAft>
                <a:spcPct val="0"/>
              </a:spcAft>
              <a:defRPr sz="3200" b="1">
                <a:solidFill>
                  <a:schemeClr val="tx2"/>
                </a:solidFill>
                <a:latin typeface="Verdana" pitchFamily="34" charset="0"/>
                <a:cs typeface="Arial" charset="0"/>
              </a:defRPr>
            </a:lvl3pPr>
            <a:lvl4pPr algn="l" rtl="0" eaLnBrk="0" fontAlgn="base" latinLnBrk="1" hangingPunct="0">
              <a:spcBef>
                <a:spcPct val="0"/>
              </a:spcBef>
              <a:spcAft>
                <a:spcPct val="0"/>
              </a:spcAft>
              <a:defRPr sz="3200" b="1">
                <a:solidFill>
                  <a:schemeClr val="tx2"/>
                </a:solidFill>
                <a:latin typeface="Verdana" pitchFamily="34" charset="0"/>
                <a:cs typeface="Arial" charset="0"/>
              </a:defRPr>
            </a:lvl4pPr>
            <a:lvl5pPr algn="l" rtl="0" eaLnBrk="0" fontAlgn="base" latinLnBrk="1" hangingPunct="0">
              <a:spcBef>
                <a:spcPct val="0"/>
              </a:spcBef>
              <a:spcAft>
                <a:spcPct val="0"/>
              </a:spcAft>
              <a:defRPr sz="3200" b="1">
                <a:solidFill>
                  <a:schemeClr val="tx2"/>
                </a:solidFill>
                <a:latin typeface="Verdana" pitchFamily="34" charset="0"/>
                <a:cs typeface="Arial" charset="0"/>
              </a:defRPr>
            </a:lvl5pPr>
            <a:lvl6pPr marL="457200" algn="l" rtl="0" eaLnBrk="1" fontAlgn="base" latinLnBrk="1" hangingPunct="1">
              <a:spcBef>
                <a:spcPct val="0"/>
              </a:spcBef>
              <a:spcAft>
                <a:spcPct val="0"/>
              </a:spcAft>
              <a:defRPr sz="3200" b="1">
                <a:solidFill>
                  <a:schemeClr val="tx2"/>
                </a:solidFill>
                <a:latin typeface="Verdana" pitchFamily="34" charset="0"/>
                <a:cs typeface="Arial" charset="0"/>
              </a:defRPr>
            </a:lvl6pPr>
            <a:lvl7pPr marL="914400" algn="l" rtl="0" eaLnBrk="1" fontAlgn="base" latinLnBrk="1" hangingPunct="1">
              <a:spcBef>
                <a:spcPct val="0"/>
              </a:spcBef>
              <a:spcAft>
                <a:spcPct val="0"/>
              </a:spcAft>
              <a:defRPr sz="3200" b="1">
                <a:solidFill>
                  <a:schemeClr val="tx2"/>
                </a:solidFill>
                <a:latin typeface="Verdana" pitchFamily="34" charset="0"/>
                <a:cs typeface="Arial" charset="0"/>
              </a:defRPr>
            </a:lvl7pPr>
            <a:lvl8pPr marL="1371600" algn="l" rtl="0" eaLnBrk="1" fontAlgn="base" latinLnBrk="1" hangingPunct="1">
              <a:spcBef>
                <a:spcPct val="0"/>
              </a:spcBef>
              <a:spcAft>
                <a:spcPct val="0"/>
              </a:spcAft>
              <a:defRPr sz="3200" b="1">
                <a:solidFill>
                  <a:schemeClr val="tx2"/>
                </a:solidFill>
                <a:latin typeface="Verdana" pitchFamily="34" charset="0"/>
                <a:cs typeface="Arial" charset="0"/>
              </a:defRPr>
            </a:lvl8pPr>
            <a:lvl9pPr marL="1828800" algn="l" rtl="0" eaLnBrk="1" fontAlgn="base" latinLnBrk="1" hangingPunct="1">
              <a:spcBef>
                <a:spcPct val="0"/>
              </a:spcBef>
              <a:spcAft>
                <a:spcPct val="0"/>
              </a:spcAft>
              <a:defRPr sz="3200" b="1">
                <a:solidFill>
                  <a:schemeClr val="tx2"/>
                </a:solidFill>
                <a:latin typeface="Verdana" pitchFamily="34" charset="0"/>
                <a:cs typeface="Arial" charset="0"/>
              </a:defRPr>
            </a:lvl9pPr>
          </a:lstStyle>
          <a:p>
            <a:pPr eaLnBrk="1" hangingPunct="1">
              <a:defRPr/>
            </a:pPr>
            <a:r>
              <a:rPr kumimoji="0" lang="en-US" altLang="ko-KR" kern="0" dirty="0">
                <a:solidFill>
                  <a:schemeClr val="bg1"/>
                </a:solidFill>
                <a:latin typeface="Times New Roman" panose="02020603050405020304" pitchFamily="18" charset="0"/>
                <a:ea typeface="굴림" panose="020B0600000101010101" pitchFamily="50" charset="-127"/>
                <a:cs typeface="Times New Roman" panose="02020603050405020304" pitchFamily="18" charset="0"/>
              </a:rPr>
              <a:t>	Exploratory Factor analysis (EFA) summary</a:t>
            </a:r>
            <a:endParaRPr kumimoji="0" lang="ko-KR" altLang="en-US" kern="0" dirty="0">
              <a:solidFill>
                <a:schemeClr val="bg1"/>
              </a:solidFill>
              <a:latin typeface="Times New Roman" panose="02020603050405020304" pitchFamily="18" charset="0"/>
              <a:ea typeface="굴림" panose="020B0600000101010101" pitchFamily="50" charset="-127"/>
              <a:cs typeface="Times New Roman" panose="02020603050405020304" pitchFamily="18" charset="0"/>
            </a:endParaRPr>
          </a:p>
        </p:txBody>
      </p:sp>
    </p:spTree>
    <p:extLst>
      <p:ext uri="{BB962C8B-B14F-4D97-AF65-F5344CB8AC3E}">
        <p14:creationId xmlns:p14="http://schemas.microsoft.com/office/powerpoint/2010/main" val="308351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41F74168-2EE9-43BE-92C4-BA06E9A5C980}"/>
              </a:ext>
            </a:extLst>
          </p:cNvPr>
          <p:cNvSpPr>
            <a:spLocks noGrp="1"/>
          </p:cNvSpPr>
          <p:nvPr>
            <p:ph idx="1"/>
          </p:nvPr>
        </p:nvSpPr>
        <p:spPr>
          <a:xfrm>
            <a:off x="551384" y="1268760"/>
            <a:ext cx="11305256" cy="4896544"/>
          </a:xfrm>
        </p:spPr>
        <p:txBody>
          <a:bodyPr/>
          <a:lstStyle/>
          <a:p>
            <a:r>
              <a:rPr lang="en-US" altLang="ko-KR" sz="2000" dirty="0">
                <a:solidFill>
                  <a:srgbClr val="FF0000"/>
                </a:solidFill>
              </a:rPr>
              <a:t>Check 6</a:t>
            </a:r>
            <a:r>
              <a:rPr lang="en-US" altLang="ko-KR" sz="2000" dirty="0"/>
              <a:t> </a:t>
            </a:r>
            <a:r>
              <a:rPr lang="ko-KR" altLang="en-US" sz="2000" dirty="0"/>
              <a:t>요인 적재값의</a:t>
            </a:r>
            <a:r>
              <a:rPr lang="en-US" altLang="ko-KR" sz="2000" dirty="0"/>
              <a:t> </a:t>
            </a:r>
            <a:r>
              <a:rPr lang="ko-KR" altLang="en-US" sz="2000" dirty="0"/>
              <a:t>해석</a:t>
            </a:r>
            <a:endParaRPr lang="en-US" altLang="ko-KR" sz="2000" dirty="0"/>
          </a:p>
          <a:p>
            <a:pPr lvl="1"/>
            <a:r>
              <a:rPr lang="ko-KR" altLang="en-US" sz="1800" dirty="0"/>
              <a:t>높은 적재값이 한 요인에만 </a:t>
            </a:r>
            <a:r>
              <a:rPr lang="ko-KR" altLang="en-US" sz="1800" dirty="0" err="1"/>
              <a:t>걸려있어야함</a:t>
            </a:r>
            <a:r>
              <a:rPr lang="ko-KR" altLang="en-US" sz="1800" dirty="0"/>
              <a:t> </a:t>
            </a:r>
            <a:r>
              <a:rPr lang="en-US" altLang="ko-KR" sz="1800" dirty="0"/>
              <a:t>(± 0.5 </a:t>
            </a:r>
            <a:r>
              <a:rPr lang="ko-KR" altLang="en-US" sz="1800" dirty="0"/>
              <a:t>이상</a:t>
            </a:r>
            <a:r>
              <a:rPr lang="en-US" altLang="ko-KR" sz="1800" dirty="0"/>
              <a:t>, </a:t>
            </a:r>
            <a:r>
              <a:rPr lang="ko-KR" altLang="en-US" sz="1800" dirty="0"/>
              <a:t>최소 </a:t>
            </a:r>
            <a:r>
              <a:rPr lang="en-US" altLang="ko-KR" sz="1800" dirty="0"/>
              <a:t>± 0.3)</a:t>
            </a:r>
          </a:p>
          <a:p>
            <a:pPr lvl="1"/>
            <a:r>
              <a:rPr lang="ko-KR" altLang="en-US" sz="1800" dirty="0"/>
              <a:t>두 요인에 높은 적재값을 가지면 그 변수는 지우도록 함</a:t>
            </a:r>
            <a:endParaRPr lang="en-US" altLang="ko-KR" sz="1800" dirty="0"/>
          </a:p>
          <a:p>
            <a:pPr lvl="1"/>
            <a:r>
              <a:rPr lang="ko-KR" altLang="en-US" sz="1800" dirty="0"/>
              <a:t>커뮤날리티가 </a:t>
            </a:r>
            <a:r>
              <a:rPr lang="en-US" altLang="ko-KR" sz="1800" dirty="0"/>
              <a:t>50% </a:t>
            </a:r>
            <a:r>
              <a:rPr lang="ko-KR" altLang="en-US" sz="1800" dirty="0"/>
              <a:t>이상인 변수만 남김</a:t>
            </a:r>
            <a:r>
              <a:rPr lang="en-US" altLang="ko-KR" sz="1800" dirty="0"/>
              <a:t>, </a:t>
            </a:r>
            <a:r>
              <a:rPr lang="ko-KR" altLang="en-US" sz="1800" dirty="0"/>
              <a:t>누적 분산</a:t>
            </a:r>
            <a:r>
              <a:rPr lang="en-US" altLang="ko-KR" sz="1800" dirty="0"/>
              <a:t>(</a:t>
            </a:r>
            <a:r>
              <a:rPr lang="ko-KR" altLang="en-US" sz="1800" dirty="0"/>
              <a:t>설명</a:t>
            </a:r>
            <a:r>
              <a:rPr lang="en-US" altLang="ko-KR" sz="1800" dirty="0"/>
              <a:t>)</a:t>
            </a:r>
            <a:r>
              <a:rPr lang="ko-KR" altLang="en-US" sz="1800" dirty="0"/>
              <a:t>양이 </a:t>
            </a:r>
            <a:r>
              <a:rPr lang="en-US" altLang="ko-KR" sz="1800" dirty="0"/>
              <a:t>60% </a:t>
            </a:r>
            <a:r>
              <a:rPr lang="ko-KR" altLang="en-US" sz="1800" dirty="0"/>
              <a:t>이상</a:t>
            </a:r>
            <a:endParaRPr lang="en-US" altLang="ko-KR" sz="1800" dirty="0"/>
          </a:p>
          <a:p>
            <a:pPr lvl="1"/>
            <a:endParaRPr lang="en-US" altLang="ko-KR" sz="1800" dirty="0"/>
          </a:p>
          <a:p>
            <a:pPr lvl="1"/>
            <a:endParaRPr lang="en-US" altLang="ko-KR" sz="1800" dirty="0"/>
          </a:p>
          <a:p>
            <a:r>
              <a:rPr lang="en-US" altLang="ko-KR" sz="2000" dirty="0">
                <a:solidFill>
                  <a:srgbClr val="FF0000"/>
                </a:solidFill>
              </a:rPr>
              <a:t>Check 7</a:t>
            </a:r>
            <a:r>
              <a:rPr lang="en-US" altLang="ko-KR" sz="2000" dirty="0"/>
              <a:t> </a:t>
            </a:r>
            <a:r>
              <a:rPr lang="ko-KR" altLang="en-US" sz="2000" dirty="0"/>
              <a:t>요인의 </a:t>
            </a:r>
            <a:r>
              <a:rPr lang="ko-KR" altLang="en-US" sz="2000" dirty="0" err="1"/>
              <a:t>추정값으로</a:t>
            </a:r>
            <a:r>
              <a:rPr lang="ko-KR" altLang="en-US" sz="2000" dirty="0"/>
              <a:t> 합산척도의 사용</a:t>
            </a:r>
            <a:endParaRPr lang="en-US" altLang="ko-KR" sz="2000" dirty="0"/>
          </a:p>
          <a:p>
            <a:pPr lvl="1"/>
            <a:r>
              <a:rPr lang="ko-KR" altLang="en-US" sz="1800" dirty="0" err="1"/>
              <a:t>크론바흐</a:t>
            </a:r>
            <a:r>
              <a:rPr lang="ko-KR" altLang="en-US" sz="1800" dirty="0"/>
              <a:t> 알파가 </a:t>
            </a:r>
            <a:r>
              <a:rPr lang="en-US" altLang="ko-KR" sz="1800" dirty="0"/>
              <a:t>0.7</a:t>
            </a:r>
            <a:r>
              <a:rPr lang="ko-KR" altLang="en-US" sz="1800" dirty="0"/>
              <a:t>이상</a:t>
            </a:r>
            <a:r>
              <a:rPr lang="en-US" altLang="ko-KR" sz="1800" dirty="0"/>
              <a:t>(</a:t>
            </a:r>
            <a:r>
              <a:rPr lang="ko-KR" altLang="en-US" sz="1800" dirty="0"/>
              <a:t>또는 </a:t>
            </a:r>
            <a:r>
              <a:rPr lang="en-US" altLang="ko-KR" sz="1800" dirty="0"/>
              <a:t>0.6)</a:t>
            </a:r>
          </a:p>
          <a:p>
            <a:pPr lvl="1"/>
            <a:r>
              <a:rPr lang="ko-KR" altLang="en-US" sz="1800" dirty="0"/>
              <a:t>수렴타당도와 판별타당도를 평가</a:t>
            </a:r>
            <a:endParaRPr lang="en-US" altLang="ko-KR" sz="1800" dirty="0"/>
          </a:p>
          <a:p>
            <a:pPr lvl="1"/>
            <a:r>
              <a:rPr lang="ko-KR" altLang="en-US" sz="1800" dirty="0"/>
              <a:t>위 값을 만족할 때 요인이 포함된 변수들의 합으로 요인을 대체할 수 있다</a:t>
            </a:r>
            <a:endParaRPr lang="en-US" altLang="ko-KR" sz="1800" dirty="0"/>
          </a:p>
          <a:p>
            <a:pPr lvl="1"/>
            <a:r>
              <a:rPr lang="ko-KR" altLang="en-US" sz="1800" dirty="0"/>
              <a:t>한 변수만으로 대체하거나 요인점수를 사용하는 것의 절충안으로 확장성이 좋음</a:t>
            </a:r>
            <a:endParaRPr lang="en-US" sz="2000" dirty="0"/>
          </a:p>
        </p:txBody>
      </p:sp>
      <p:sp>
        <p:nvSpPr>
          <p:cNvPr id="4" name="제목 1">
            <a:extLst>
              <a:ext uri="{FF2B5EF4-FFF2-40B4-BE49-F238E27FC236}">
                <a16:creationId xmlns:a16="http://schemas.microsoft.com/office/drawing/2014/main" id="{8204B4C0-B78B-4A32-889F-3C8D6607DB03}"/>
              </a:ext>
            </a:extLst>
          </p:cNvPr>
          <p:cNvSpPr txBox="1">
            <a:spLocks/>
          </p:cNvSpPr>
          <p:nvPr/>
        </p:nvSpPr>
        <p:spPr bwMode="gray">
          <a:xfrm>
            <a:off x="0" y="188640"/>
            <a:ext cx="12192000" cy="6858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l" rtl="0" eaLnBrk="0" fontAlgn="base" latinLnBrk="1" hangingPunct="0">
              <a:spcBef>
                <a:spcPct val="0"/>
              </a:spcBef>
              <a:spcAft>
                <a:spcPct val="0"/>
              </a:spcAft>
              <a:defRPr sz="3200" b="1">
                <a:solidFill>
                  <a:schemeClr val="tx2"/>
                </a:solidFill>
                <a:latin typeface="+mj-lt"/>
                <a:ea typeface="+mj-ea"/>
                <a:cs typeface="+mj-cs"/>
              </a:defRPr>
            </a:lvl1pPr>
            <a:lvl2pPr algn="l" rtl="0" eaLnBrk="0" fontAlgn="base" latinLnBrk="1" hangingPunct="0">
              <a:spcBef>
                <a:spcPct val="0"/>
              </a:spcBef>
              <a:spcAft>
                <a:spcPct val="0"/>
              </a:spcAft>
              <a:defRPr sz="3200" b="1">
                <a:solidFill>
                  <a:schemeClr val="tx2"/>
                </a:solidFill>
                <a:latin typeface="Verdana" pitchFamily="34" charset="0"/>
                <a:cs typeface="Arial" charset="0"/>
              </a:defRPr>
            </a:lvl2pPr>
            <a:lvl3pPr algn="l" rtl="0" eaLnBrk="0" fontAlgn="base" latinLnBrk="1" hangingPunct="0">
              <a:spcBef>
                <a:spcPct val="0"/>
              </a:spcBef>
              <a:spcAft>
                <a:spcPct val="0"/>
              </a:spcAft>
              <a:defRPr sz="3200" b="1">
                <a:solidFill>
                  <a:schemeClr val="tx2"/>
                </a:solidFill>
                <a:latin typeface="Verdana" pitchFamily="34" charset="0"/>
                <a:cs typeface="Arial" charset="0"/>
              </a:defRPr>
            </a:lvl3pPr>
            <a:lvl4pPr algn="l" rtl="0" eaLnBrk="0" fontAlgn="base" latinLnBrk="1" hangingPunct="0">
              <a:spcBef>
                <a:spcPct val="0"/>
              </a:spcBef>
              <a:spcAft>
                <a:spcPct val="0"/>
              </a:spcAft>
              <a:defRPr sz="3200" b="1">
                <a:solidFill>
                  <a:schemeClr val="tx2"/>
                </a:solidFill>
                <a:latin typeface="Verdana" pitchFamily="34" charset="0"/>
                <a:cs typeface="Arial" charset="0"/>
              </a:defRPr>
            </a:lvl4pPr>
            <a:lvl5pPr algn="l" rtl="0" eaLnBrk="0" fontAlgn="base" latinLnBrk="1" hangingPunct="0">
              <a:spcBef>
                <a:spcPct val="0"/>
              </a:spcBef>
              <a:spcAft>
                <a:spcPct val="0"/>
              </a:spcAft>
              <a:defRPr sz="3200" b="1">
                <a:solidFill>
                  <a:schemeClr val="tx2"/>
                </a:solidFill>
                <a:latin typeface="Verdana" pitchFamily="34" charset="0"/>
                <a:cs typeface="Arial" charset="0"/>
              </a:defRPr>
            </a:lvl5pPr>
            <a:lvl6pPr marL="457200" algn="l" rtl="0" eaLnBrk="1" fontAlgn="base" latinLnBrk="1" hangingPunct="1">
              <a:spcBef>
                <a:spcPct val="0"/>
              </a:spcBef>
              <a:spcAft>
                <a:spcPct val="0"/>
              </a:spcAft>
              <a:defRPr sz="3200" b="1">
                <a:solidFill>
                  <a:schemeClr val="tx2"/>
                </a:solidFill>
                <a:latin typeface="Verdana" pitchFamily="34" charset="0"/>
                <a:cs typeface="Arial" charset="0"/>
              </a:defRPr>
            </a:lvl6pPr>
            <a:lvl7pPr marL="914400" algn="l" rtl="0" eaLnBrk="1" fontAlgn="base" latinLnBrk="1" hangingPunct="1">
              <a:spcBef>
                <a:spcPct val="0"/>
              </a:spcBef>
              <a:spcAft>
                <a:spcPct val="0"/>
              </a:spcAft>
              <a:defRPr sz="3200" b="1">
                <a:solidFill>
                  <a:schemeClr val="tx2"/>
                </a:solidFill>
                <a:latin typeface="Verdana" pitchFamily="34" charset="0"/>
                <a:cs typeface="Arial" charset="0"/>
              </a:defRPr>
            </a:lvl7pPr>
            <a:lvl8pPr marL="1371600" algn="l" rtl="0" eaLnBrk="1" fontAlgn="base" latinLnBrk="1" hangingPunct="1">
              <a:spcBef>
                <a:spcPct val="0"/>
              </a:spcBef>
              <a:spcAft>
                <a:spcPct val="0"/>
              </a:spcAft>
              <a:defRPr sz="3200" b="1">
                <a:solidFill>
                  <a:schemeClr val="tx2"/>
                </a:solidFill>
                <a:latin typeface="Verdana" pitchFamily="34" charset="0"/>
                <a:cs typeface="Arial" charset="0"/>
              </a:defRPr>
            </a:lvl8pPr>
            <a:lvl9pPr marL="1828800" algn="l" rtl="0" eaLnBrk="1" fontAlgn="base" latinLnBrk="1" hangingPunct="1">
              <a:spcBef>
                <a:spcPct val="0"/>
              </a:spcBef>
              <a:spcAft>
                <a:spcPct val="0"/>
              </a:spcAft>
              <a:defRPr sz="3200" b="1">
                <a:solidFill>
                  <a:schemeClr val="tx2"/>
                </a:solidFill>
                <a:latin typeface="Verdana" pitchFamily="34" charset="0"/>
                <a:cs typeface="Arial" charset="0"/>
              </a:defRPr>
            </a:lvl9pPr>
          </a:lstStyle>
          <a:p>
            <a:pPr eaLnBrk="1" hangingPunct="1">
              <a:defRPr/>
            </a:pPr>
            <a:r>
              <a:rPr kumimoji="0" lang="en-US" altLang="ko-KR" kern="0" dirty="0">
                <a:solidFill>
                  <a:schemeClr val="bg1"/>
                </a:solidFill>
                <a:latin typeface="Times New Roman" panose="02020603050405020304" pitchFamily="18" charset="0"/>
                <a:ea typeface="굴림" panose="020B0600000101010101" pitchFamily="50" charset="-127"/>
                <a:cs typeface="Times New Roman" panose="02020603050405020304" pitchFamily="18" charset="0"/>
              </a:rPr>
              <a:t>	Exploratory Factor analysis (EFA) summary</a:t>
            </a:r>
            <a:endParaRPr kumimoji="0" lang="ko-KR" altLang="en-US" kern="0" dirty="0">
              <a:solidFill>
                <a:schemeClr val="bg1"/>
              </a:solidFill>
              <a:latin typeface="Times New Roman" panose="02020603050405020304" pitchFamily="18" charset="0"/>
              <a:ea typeface="굴림" panose="020B0600000101010101" pitchFamily="50" charset="-127"/>
              <a:cs typeface="Times New Roman" panose="02020603050405020304" pitchFamily="18" charset="0"/>
            </a:endParaRPr>
          </a:p>
        </p:txBody>
      </p:sp>
    </p:spTree>
    <p:extLst>
      <p:ext uri="{BB962C8B-B14F-4D97-AF65-F5344CB8AC3E}">
        <p14:creationId xmlns:p14="http://schemas.microsoft.com/office/powerpoint/2010/main" val="412556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46125CC-9980-4ABB-97BF-CB391A4BD7DF}"/>
              </a:ext>
            </a:extLst>
          </p:cNvPr>
          <p:cNvSpPr>
            <a:spLocks noGrp="1"/>
          </p:cNvSpPr>
          <p:nvPr>
            <p:ph type="title"/>
          </p:nvPr>
        </p:nvSpPr>
        <p:spPr>
          <a:xfrm>
            <a:off x="609600" y="342900"/>
            <a:ext cx="9086800" cy="685800"/>
          </a:xfrm>
          <a:solidFill>
            <a:schemeClr val="tx2">
              <a:lumMod val="75000"/>
            </a:schemeClr>
          </a:solidFill>
          <a:effectLst>
            <a:outerShdw blurRad="50800" dist="38100" dir="2700000" algn="tl" rotWithShape="0">
              <a:prstClr val="black">
                <a:alpha val="40000"/>
              </a:prstClr>
            </a:outerShdw>
          </a:effectLst>
        </p:spPr>
        <p:txBody>
          <a:bodyPr>
            <a:normAutofit fontScale="90000"/>
          </a:bodyPr>
          <a:lstStyle/>
          <a:p>
            <a:r>
              <a:rPr lang="ko-KR" altLang="en-US" dirty="0">
                <a:solidFill>
                  <a:schemeClr val="bg1"/>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t>참고 </a:t>
            </a:r>
            <a:r>
              <a:rPr lang="en-US" altLang="ko-KR" dirty="0">
                <a:solidFill>
                  <a:schemeClr val="bg1"/>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t>1: </a:t>
            </a:r>
            <a:r>
              <a:rPr lang="en-US" sz="2800" dirty="0">
                <a:solidFill>
                  <a:schemeClr val="bg1"/>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cs typeface="Times New Roman" panose="02020603050405020304" pitchFamily="18" charset="0"/>
              </a:rPr>
              <a:t>SCREE TEST CRITERION</a:t>
            </a:r>
            <a:r>
              <a:rPr lang="ko-KR" altLang="en-US" sz="2800" dirty="0">
                <a:solidFill>
                  <a:schemeClr val="bg1"/>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cs typeface="Times New Roman" panose="02020603050405020304" pitchFamily="18" charset="0"/>
              </a:rPr>
              <a:t>에 의한 </a:t>
            </a:r>
            <a:r>
              <a:rPr lang="ko-KR" altLang="en-US" sz="2800" dirty="0" err="1">
                <a:solidFill>
                  <a:schemeClr val="bg1"/>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cs typeface="Times New Roman" panose="02020603050405020304" pitchFamily="18" charset="0"/>
              </a:rPr>
              <a:t>요인수</a:t>
            </a:r>
            <a:r>
              <a:rPr lang="ko-KR" altLang="en-US" sz="2800" dirty="0">
                <a:solidFill>
                  <a:schemeClr val="bg1"/>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cs typeface="Times New Roman" panose="02020603050405020304" pitchFamily="18" charset="0"/>
              </a:rPr>
              <a:t> 결정</a:t>
            </a:r>
            <a:endParaRPr lang="en-US" dirty="0">
              <a:solidFill>
                <a:schemeClr val="bg1"/>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endParaRPr>
          </a:p>
        </p:txBody>
      </p:sp>
      <p:sp>
        <p:nvSpPr>
          <p:cNvPr id="5" name="직사각형 4">
            <a:extLst>
              <a:ext uri="{FF2B5EF4-FFF2-40B4-BE49-F238E27FC236}">
                <a16:creationId xmlns:a16="http://schemas.microsoft.com/office/drawing/2014/main" id="{7B0320BD-E467-44DE-B700-3C8C39A77497}"/>
              </a:ext>
            </a:extLst>
          </p:cNvPr>
          <p:cNvSpPr/>
          <p:nvPr/>
        </p:nvSpPr>
        <p:spPr>
          <a:xfrm>
            <a:off x="479376" y="1196752"/>
            <a:ext cx="3816424" cy="4801314"/>
          </a:xfrm>
          <a:prstGeom prst="rect">
            <a:avLst/>
          </a:prstGeom>
        </p:spPr>
        <p:txBody>
          <a:bodyPr wrap="square">
            <a:spAutoFit/>
          </a:bodyPr>
          <a:lstStyle/>
          <a:p>
            <a:pPr marL="342900" indent="-342900">
              <a:buFont typeface="Arial" panose="020B0604020202020204" pitchFamily="34" charset="0"/>
              <a:buChar char="•"/>
            </a:pPr>
            <a:r>
              <a:rPr lang="ko-KR" altLang="en-US" dirty="0">
                <a:latin typeface="맑은 고딕" panose="020B0503020000020004" pitchFamily="50" charset="-127"/>
                <a:ea typeface="맑은 고딕" panose="020B0503020000020004" pitchFamily="50" charset="-127"/>
                <a:cs typeface="Times New Roman" panose="02020603050405020304" pitchFamily="18" charset="0"/>
              </a:rPr>
              <a:t>일반적인</a:t>
            </a:r>
            <a:r>
              <a:rPr lang="en-US" dirty="0">
                <a:latin typeface="맑은 고딕" panose="020B0503020000020004" pitchFamily="50" charset="-127"/>
                <a:ea typeface="맑은 고딕" panose="020B0503020000020004" pitchFamily="50" charset="-127"/>
                <a:cs typeface="Times New Roman" panose="02020603050405020304" pitchFamily="18" charset="0"/>
              </a:rPr>
              <a:t> </a:t>
            </a:r>
            <a:r>
              <a:rPr lang="ko-KR" altLang="en-US" dirty="0" err="1">
                <a:latin typeface="맑은 고딕" panose="020B0503020000020004" pitchFamily="50" charset="-127"/>
                <a:ea typeface="맑은 고딕" panose="020B0503020000020004" pitchFamily="50" charset="-127"/>
                <a:cs typeface="Times New Roman" panose="02020603050405020304" pitchFamily="18" charset="0"/>
              </a:rPr>
              <a:t>요인수</a:t>
            </a:r>
            <a:r>
              <a:rPr lang="ko-KR" altLang="en-US" dirty="0">
                <a:latin typeface="맑은 고딕" panose="020B0503020000020004" pitchFamily="50" charset="-127"/>
                <a:ea typeface="맑은 고딕" panose="020B0503020000020004" pitchFamily="50" charset="-127"/>
                <a:cs typeface="Times New Roman" panose="02020603050405020304" pitchFamily="18" charset="0"/>
              </a:rPr>
              <a:t> 결정방법은</a:t>
            </a:r>
            <a:r>
              <a:rPr lang="en-US" altLang="ko-KR" dirty="0">
                <a:latin typeface="맑은 고딕" panose="020B0503020000020004" pitchFamily="50" charset="-127"/>
                <a:ea typeface="맑은 고딕" panose="020B0503020000020004" pitchFamily="50" charset="-127"/>
                <a:cs typeface="Times New Roman" panose="02020603050405020304" pitchFamily="18" charset="0"/>
              </a:rPr>
              <a:t> </a:t>
            </a:r>
            <a:r>
              <a:rPr lang="ko-KR" altLang="en-US" dirty="0">
                <a:latin typeface="맑은 고딕" panose="020B0503020000020004" pitchFamily="50" charset="-127"/>
                <a:ea typeface="맑은 고딕" panose="020B0503020000020004" pitchFamily="50" charset="-127"/>
                <a:cs typeface="Times New Roman" panose="02020603050405020304" pitchFamily="18" charset="0"/>
              </a:rPr>
              <a:t>고유값이 </a:t>
            </a:r>
            <a:r>
              <a:rPr lang="en-US" altLang="ko-KR" dirty="0">
                <a:latin typeface="맑은 고딕" panose="020B0503020000020004" pitchFamily="50" charset="-127"/>
                <a:ea typeface="맑은 고딕" panose="020B0503020000020004" pitchFamily="50" charset="-127"/>
                <a:cs typeface="Times New Roman" panose="02020603050405020304" pitchFamily="18" charset="0"/>
              </a:rPr>
              <a:t>1</a:t>
            </a:r>
            <a:r>
              <a:rPr lang="ko-KR" altLang="en-US" dirty="0">
                <a:latin typeface="맑은 고딕" panose="020B0503020000020004" pitchFamily="50" charset="-127"/>
                <a:ea typeface="맑은 고딕" panose="020B0503020000020004" pitchFamily="50" charset="-127"/>
                <a:cs typeface="Times New Roman" panose="02020603050405020304" pitchFamily="18" charset="0"/>
              </a:rPr>
              <a:t>이상인 경우만 선택</a:t>
            </a:r>
            <a:endParaRPr lang="en-US" altLang="ko-KR" dirty="0">
              <a:latin typeface="맑은 고딕" panose="020B0503020000020004" pitchFamily="50" charset="-127"/>
              <a:ea typeface="맑은 고딕" panose="020B0503020000020004" pitchFamily="50" charset="-127"/>
              <a:cs typeface="Times New Roman" panose="02020603050405020304" pitchFamily="18" charset="0"/>
            </a:endParaRPr>
          </a:p>
          <a:p>
            <a:pPr marL="342900" indent="-342900">
              <a:buFont typeface="Arial" panose="020B0604020202020204" pitchFamily="34" charset="0"/>
              <a:buChar char="•"/>
            </a:pPr>
            <a:endParaRPr lang="en-US" altLang="ko-KR" dirty="0">
              <a:latin typeface="맑은 고딕" panose="020B0503020000020004" pitchFamily="50" charset="-127"/>
              <a:ea typeface="맑은 고딕" panose="020B0503020000020004" pitchFamily="50" charset="-127"/>
              <a:cs typeface="Times New Roman" panose="02020603050405020304" pitchFamily="18" charset="0"/>
            </a:endParaRPr>
          </a:p>
          <a:p>
            <a:pPr marL="342900" indent="-342900">
              <a:buFont typeface="Arial" panose="020B0604020202020204" pitchFamily="34" charset="0"/>
              <a:buChar char="•"/>
            </a:pPr>
            <a:r>
              <a:rPr lang="ko-KR" altLang="en-US" dirty="0">
                <a:latin typeface="맑은 고딕" panose="020B0503020000020004" pitchFamily="50" charset="-127"/>
                <a:ea typeface="맑은 고딕" panose="020B0503020000020004" pitchFamily="50" charset="-127"/>
                <a:cs typeface="Times New Roman" panose="02020603050405020304" pitchFamily="18" charset="0"/>
              </a:rPr>
              <a:t>스크리 검정법은 고유값의 감소형태로 결정</a:t>
            </a:r>
            <a:endParaRPr lang="en-US" altLang="ko-KR" dirty="0">
              <a:latin typeface="맑은 고딕" panose="020B0503020000020004" pitchFamily="50" charset="-127"/>
              <a:ea typeface="맑은 고딕" panose="020B0503020000020004" pitchFamily="50" charset="-127"/>
              <a:cs typeface="Times New Roman" panose="02020603050405020304" pitchFamily="18" charset="0"/>
            </a:endParaRPr>
          </a:p>
          <a:p>
            <a:pPr marL="342900" indent="-342900">
              <a:buFont typeface="Arial" panose="020B0604020202020204" pitchFamily="34" charset="0"/>
              <a:buChar char="•"/>
            </a:pPr>
            <a:endParaRPr lang="en-US" altLang="ko-KR" dirty="0">
              <a:latin typeface="맑은 고딕" panose="020B0503020000020004" pitchFamily="50" charset="-127"/>
              <a:ea typeface="맑은 고딕" panose="020B0503020000020004" pitchFamily="50" charset="-127"/>
              <a:cs typeface="Times New Roman" panose="02020603050405020304" pitchFamily="18" charset="0"/>
            </a:endParaRPr>
          </a:p>
          <a:p>
            <a:pPr marL="342900" indent="-342900">
              <a:buFont typeface="Arial" panose="020B0604020202020204" pitchFamily="34" charset="0"/>
              <a:buChar char="•"/>
            </a:pPr>
            <a:r>
              <a:rPr lang="ko-KR" altLang="en-US" dirty="0">
                <a:latin typeface="맑은 고딕" panose="020B0503020000020004" pitchFamily="50" charset="-127"/>
                <a:ea typeface="맑은 고딕" panose="020B0503020000020004" pitchFamily="50" charset="-127"/>
                <a:cs typeface="Times New Roman" panose="02020603050405020304" pitchFamily="18" charset="0"/>
              </a:rPr>
              <a:t>요인수에 따라 고유값은 감소하는데 어느 순간부터 감소하는 기울기가 완만해지면 그 전의 요인수까지 선택</a:t>
            </a:r>
            <a:endParaRPr lang="en-US" altLang="ko-KR" dirty="0">
              <a:latin typeface="맑은 고딕" panose="020B0503020000020004" pitchFamily="50" charset="-127"/>
              <a:ea typeface="맑은 고딕" panose="020B0503020000020004" pitchFamily="50" charset="-127"/>
              <a:cs typeface="Times New Roman" panose="02020603050405020304" pitchFamily="18" charset="0"/>
            </a:endParaRPr>
          </a:p>
          <a:p>
            <a:pPr marL="342900" indent="-342900">
              <a:buFont typeface="Arial" panose="020B0604020202020204" pitchFamily="34" charset="0"/>
              <a:buChar char="•"/>
            </a:pPr>
            <a:endParaRPr lang="en-US" altLang="ko-KR" dirty="0">
              <a:latin typeface="맑은 고딕" panose="020B0503020000020004" pitchFamily="50" charset="-127"/>
              <a:ea typeface="맑은 고딕" panose="020B0503020000020004" pitchFamily="50" charset="-127"/>
              <a:cs typeface="Times New Roman" panose="02020603050405020304" pitchFamily="18" charset="0"/>
            </a:endParaRPr>
          </a:p>
          <a:p>
            <a:pPr marL="342900" indent="-342900">
              <a:buFont typeface="Arial" panose="020B0604020202020204" pitchFamily="34" charset="0"/>
              <a:buChar char="•"/>
            </a:pPr>
            <a:r>
              <a:rPr lang="ko-KR" altLang="en-US" dirty="0">
                <a:latin typeface="맑은 고딕" panose="020B0503020000020004" pitchFamily="50" charset="-127"/>
                <a:ea typeface="맑은 고딕" panose="020B0503020000020004" pitchFamily="50" charset="-127"/>
                <a:cs typeface="Times New Roman" panose="02020603050405020304" pitchFamily="18" charset="0"/>
              </a:rPr>
              <a:t>우측의 그림에서 고유값 </a:t>
            </a:r>
            <a:r>
              <a:rPr lang="en-US" altLang="ko-KR" dirty="0">
                <a:latin typeface="맑은 고딕" panose="020B0503020000020004" pitchFamily="50" charset="-127"/>
                <a:ea typeface="맑은 고딕" panose="020B0503020000020004" pitchFamily="50" charset="-127"/>
                <a:cs typeface="Times New Roman" panose="02020603050405020304" pitchFamily="18" charset="0"/>
              </a:rPr>
              <a:t>1</a:t>
            </a:r>
            <a:r>
              <a:rPr lang="ko-KR" altLang="en-US" dirty="0">
                <a:latin typeface="맑은 고딕" panose="020B0503020000020004" pitchFamily="50" charset="-127"/>
                <a:ea typeface="맑은 고딕" panose="020B0503020000020004" pitchFamily="50" charset="-127"/>
                <a:cs typeface="Times New Roman" panose="02020603050405020304" pitchFamily="18" charset="0"/>
              </a:rPr>
              <a:t>기준으로는 </a:t>
            </a:r>
            <a:r>
              <a:rPr lang="en-US" altLang="ko-KR" dirty="0">
                <a:latin typeface="맑은 고딕" panose="020B0503020000020004" pitchFamily="50" charset="-127"/>
                <a:ea typeface="맑은 고딕" panose="020B0503020000020004" pitchFamily="50" charset="-127"/>
                <a:cs typeface="Times New Roman" panose="02020603050405020304" pitchFamily="18" charset="0"/>
              </a:rPr>
              <a:t>2</a:t>
            </a:r>
            <a:r>
              <a:rPr lang="ko-KR" altLang="en-US" dirty="0">
                <a:latin typeface="맑은 고딕" panose="020B0503020000020004" pitchFamily="50" charset="-127"/>
                <a:ea typeface="맑은 고딕" panose="020B0503020000020004" pitchFamily="50" charset="-127"/>
                <a:cs typeface="Times New Roman" panose="02020603050405020304" pitchFamily="18" charset="0"/>
              </a:rPr>
              <a:t>개의 요인이 선택</a:t>
            </a:r>
            <a:endParaRPr lang="en-US" altLang="ko-KR" dirty="0">
              <a:latin typeface="맑은 고딕" panose="020B0503020000020004" pitchFamily="50" charset="-127"/>
              <a:ea typeface="맑은 고딕" panose="020B0503020000020004" pitchFamily="50" charset="-127"/>
              <a:cs typeface="Times New Roman" panose="02020603050405020304" pitchFamily="18" charset="0"/>
            </a:endParaRPr>
          </a:p>
          <a:p>
            <a:pPr marL="342900" indent="-342900">
              <a:buFont typeface="Arial" panose="020B0604020202020204" pitchFamily="34" charset="0"/>
              <a:buChar char="•"/>
            </a:pPr>
            <a:endParaRPr lang="en-US" altLang="ko-KR" dirty="0">
              <a:latin typeface="맑은 고딕" panose="020B0503020000020004" pitchFamily="50" charset="-127"/>
              <a:ea typeface="맑은 고딕" panose="020B0503020000020004" pitchFamily="50" charset="-127"/>
              <a:cs typeface="Times New Roman" panose="02020603050405020304" pitchFamily="18" charset="0"/>
            </a:endParaRPr>
          </a:p>
          <a:p>
            <a:pPr marL="342900" indent="-342900">
              <a:buFont typeface="Arial" panose="020B0604020202020204" pitchFamily="34" charset="0"/>
              <a:buChar char="•"/>
            </a:pPr>
            <a:r>
              <a:rPr lang="ko-KR" altLang="en-US" dirty="0">
                <a:latin typeface="맑은 고딕" panose="020B0503020000020004" pitchFamily="50" charset="-127"/>
                <a:ea typeface="맑은 고딕" panose="020B0503020000020004" pitchFamily="50" charset="-127"/>
                <a:cs typeface="Times New Roman" panose="02020603050405020304" pitchFamily="18" charset="0"/>
              </a:rPr>
              <a:t>스크리 기준으로는 </a:t>
            </a:r>
            <a:r>
              <a:rPr lang="en-US" altLang="ko-KR" dirty="0">
                <a:latin typeface="맑은 고딕" panose="020B0503020000020004" pitchFamily="50" charset="-127"/>
                <a:ea typeface="맑은 고딕" panose="020B0503020000020004" pitchFamily="50" charset="-127"/>
                <a:cs typeface="Times New Roman" panose="02020603050405020304" pitchFamily="18" charset="0"/>
              </a:rPr>
              <a:t>4</a:t>
            </a:r>
            <a:r>
              <a:rPr lang="ko-KR" altLang="en-US" dirty="0">
                <a:latin typeface="맑은 고딕" panose="020B0503020000020004" pitchFamily="50" charset="-127"/>
                <a:ea typeface="맑은 고딕" panose="020B0503020000020004" pitchFamily="50" charset="-127"/>
                <a:cs typeface="Times New Roman" panose="02020603050405020304" pitchFamily="18" charset="0"/>
              </a:rPr>
              <a:t>번째부터 고유값의 변화가 거의 없으므로 요인수는 </a:t>
            </a:r>
            <a:r>
              <a:rPr lang="en-US" altLang="ko-KR" dirty="0">
                <a:latin typeface="맑은 고딕" panose="020B0503020000020004" pitchFamily="50" charset="-127"/>
                <a:ea typeface="맑은 고딕" panose="020B0503020000020004" pitchFamily="50" charset="-127"/>
                <a:cs typeface="Times New Roman" panose="02020603050405020304" pitchFamily="18" charset="0"/>
              </a:rPr>
              <a:t>3</a:t>
            </a:r>
            <a:r>
              <a:rPr lang="ko-KR" altLang="en-US" dirty="0">
                <a:latin typeface="맑은 고딕" panose="020B0503020000020004" pitchFamily="50" charset="-127"/>
                <a:ea typeface="맑은 고딕" panose="020B0503020000020004" pitchFamily="50" charset="-127"/>
                <a:cs typeface="Times New Roman" panose="02020603050405020304" pitchFamily="18" charset="0"/>
              </a:rPr>
              <a:t>으로 선택</a:t>
            </a:r>
            <a:endParaRPr lang="en-US" altLang="ko-KR" dirty="0">
              <a:latin typeface="맑은 고딕" panose="020B0503020000020004" pitchFamily="50" charset="-127"/>
              <a:ea typeface="맑은 고딕" panose="020B0503020000020004" pitchFamily="50" charset="-127"/>
              <a:cs typeface="Times New Roman" panose="02020603050405020304" pitchFamily="18" charset="0"/>
            </a:endParaRPr>
          </a:p>
        </p:txBody>
      </p:sp>
      <p:grpSp>
        <p:nvGrpSpPr>
          <p:cNvPr id="92" name="그룹 91">
            <a:extLst>
              <a:ext uri="{FF2B5EF4-FFF2-40B4-BE49-F238E27FC236}">
                <a16:creationId xmlns:a16="http://schemas.microsoft.com/office/drawing/2014/main" id="{8F861DFD-5B2D-436E-89BA-026675981B3E}"/>
              </a:ext>
            </a:extLst>
          </p:cNvPr>
          <p:cNvGrpSpPr/>
          <p:nvPr/>
        </p:nvGrpSpPr>
        <p:grpSpPr>
          <a:xfrm>
            <a:off x="5375920" y="1700808"/>
            <a:ext cx="5965447" cy="4096845"/>
            <a:chOff x="5646218" y="1443682"/>
            <a:chExt cx="5965447" cy="4096845"/>
          </a:xfrm>
        </p:grpSpPr>
        <p:cxnSp>
          <p:nvCxnSpPr>
            <p:cNvPr id="6" name="직선 화살표 연결선 5">
              <a:extLst>
                <a:ext uri="{FF2B5EF4-FFF2-40B4-BE49-F238E27FC236}">
                  <a16:creationId xmlns:a16="http://schemas.microsoft.com/office/drawing/2014/main" id="{6964B7C3-B25E-4A3F-AB10-DEA8B8C88820}"/>
                </a:ext>
              </a:extLst>
            </p:cNvPr>
            <p:cNvCxnSpPr>
              <a:cxnSpLocks/>
            </p:cNvCxnSpPr>
            <p:nvPr/>
          </p:nvCxnSpPr>
          <p:spPr bwMode="auto">
            <a:xfrm flipV="1">
              <a:off x="6383535" y="4977432"/>
              <a:ext cx="4537001" cy="53951"/>
            </a:xfrm>
            <a:prstGeom prst="straightConnector1">
              <a:avLst/>
            </a:prstGeom>
            <a:noFill/>
            <a:ln w="19050" cap="flat" cmpd="sng" algn="ctr">
              <a:solidFill>
                <a:schemeClr val="tx1"/>
              </a:solidFill>
              <a:prstDash val="solid"/>
              <a:round/>
              <a:headEnd type="none" w="med" len="med"/>
              <a:tailEnd type="triangle"/>
            </a:ln>
            <a:effectLst/>
          </p:spPr>
        </p:cxnSp>
        <p:cxnSp>
          <p:nvCxnSpPr>
            <p:cNvPr id="8" name="직선 화살표 연결선 7">
              <a:extLst>
                <a:ext uri="{FF2B5EF4-FFF2-40B4-BE49-F238E27FC236}">
                  <a16:creationId xmlns:a16="http://schemas.microsoft.com/office/drawing/2014/main" id="{D109A293-83EB-4DCE-B143-60AAFF121788}"/>
                </a:ext>
              </a:extLst>
            </p:cNvPr>
            <p:cNvCxnSpPr>
              <a:cxnSpLocks/>
            </p:cNvCxnSpPr>
            <p:nvPr/>
          </p:nvCxnSpPr>
          <p:spPr bwMode="auto">
            <a:xfrm flipV="1">
              <a:off x="6396235" y="1443682"/>
              <a:ext cx="0" cy="3600400"/>
            </a:xfrm>
            <a:prstGeom prst="straightConnector1">
              <a:avLst/>
            </a:prstGeom>
            <a:noFill/>
            <a:ln w="19050" cap="flat" cmpd="sng" algn="ctr">
              <a:solidFill>
                <a:schemeClr val="tx1"/>
              </a:solidFill>
              <a:prstDash val="solid"/>
              <a:round/>
              <a:headEnd type="none" w="med" len="med"/>
              <a:tailEnd type="triangle"/>
            </a:ln>
            <a:effectLst/>
          </p:spPr>
        </p:cxnSp>
        <p:sp>
          <p:nvSpPr>
            <p:cNvPr id="15" name="TextBox 14">
              <a:extLst>
                <a:ext uri="{FF2B5EF4-FFF2-40B4-BE49-F238E27FC236}">
                  <a16:creationId xmlns:a16="http://schemas.microsoft.com/office/drawing/2014/main" id="{2ACE07F6-2751-49BF-833B-554E4311773C}"/>
                </a:ext>
              </a:extLst>
            </p:cNvPr>
            <p:cNvSpPr txBox="1"/>
            <p:nvPr/>
          </p:nvSpPr>
          <p:spPr>
            <a:xfrm>
              <a:off x="10734502" y="5171195"/>
              <a:ext cx="877163" cy="369332"/>
            </a:xfrm>
            <a:prstGeom prst="rect">
              <a:avLst/>
            </a:prstGeom>
            <a:noFill/>
          </p:spPr>
          <p:txBody>
            <a:bodyPr wrap="none" rtlCol="0">
              <a:spAutoFit/>
            </a:bodyPr>
            <a:lstStyle/>
            <a:p>
              <a:r>
                <a:rPr lang="ko-KR" altLang="en-US">
                  <a:latin typeface="맑은 고딕" panose="020B0503020000020004" pitchFamily="50" charset="-127"/>
                  <a:ea typeface="맑은 고딕" panose="020B0503020000020004" pitchFamily="50" charset="-127"/>
                </a:rPr>
                <a:t>요인수</a:t>
              </a:r>
              <a:endParaRPr lang="en-US" dirty="0">
                <a:latin typeface="맑은 고딕" panose="020B0503020000020004" pitchFamily="50" charset="-127"/>
                <a:ea typeface="맑은 고딕" panose="020B0503020000020004" pitchFamily="50" charset="-127"/>
              </a:endParaRPr>
            </a:p>
          </p:txBody>
        </p:sp>
        <p:sp>
          <p:nvSpPr>
            <p:cNvPr id="17" name="TextBox 16">
              <a:extLst>
                <a:ext uri="{FF2B5EF4-FFF2-40B4-BE49-F238E27FC236}">
                  <a16:creationId xmlns:a16="http://schemas.microsoft.com/office/drawing/2014/main" id="{567B0B42-1C1C-4595-AB41-0187C548D767}"/>
                </a:ext>
              </a:extLst>
            </p:cNvPr>
            <p:cNvSpPr txBox="1"/>
            <p:nvPr/>
          </p:nvSpPr>
          <p:spPr>
            <a:xfrm>
              <a:off x="5646218" y="1443682"/>
              <a:ext cx="461665" cy="828112"/>
            </a:xfrm>
            <a:prstGeom prst="rect">
              <a:avLst/>
            </a:prstGeom>
            <a:noFill/>
          </p:spPr>
          <p:txBody>
            <a:bodyPr vert="eaVert" wrap="none" rtlCol="0">
              <a:spAutoFit/>
            </a:bodyPr>
            <a:lstStyle/>
            <a:p>
              <a:r>
                <a:rPr lang="ko-KR" altLang="en-US" dirty="0">
                  <a:latin typeface="맑은 고딕" panose="020B0503020000020004" pitchFamily="50" charset="-127"/>
                  <a:ea typeface="맑은 고딕" panose="020B0503020000020004" pitchFamily="50" charset="-127"/>
                </a:rPr>
                <a:t>고유값</a:t>
              </a:r>
              <a:endParaRPr lang="en-US" dirty="0">
                <a:latin typeface="맑은 고딕" panose="020B0503020000020004" pitchFamily="50" charset="-127"/>
                <a:ea typeface="맑은 고딕" panose="020B0503020000020004" pitchFamily="50" charset="-127"/>
              </a:endParaRPr>
            </a:p>
          </p:txBody>
        </p:sp>
        <p:sp>
          <p:nvSpPr>
            <p:cNvPr id="18" name="타원 17">
              <a:extLst>
                <a:ext uri="{FF2B5EF4-FFF2-40B4-BE49-F238E27FC236}">
                  <a16:creationId xmlns:a16="http://schemas.microsoft.com/office/drawing/2014/main" id="{4DF80792-A0CF-4203-880F-22A6CE4C9415}"/>
                </a:ext>
              </a:extLst>
            </p:cNvPr>
            <p:cNvSpPr/>
            <p:nvPr/>
          </p:nvSpPr>
          <p:spPr bwMode="auto">
            <a:xfrm>
              <a:off x="7032261" y="2010323"/>
              <a:ext cx="68862" cy="68862"/>
            </a:xfrm>
            <a:prstGeom prst="ellips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맑은 고딕" panose="020B0503020000020004" pitchFamily="50" charset="-127"/>
                <a:ea typeface="맑은 고딕" panose="020B0503020000020004" pitchFamily="50" charset="-127"/>
              </a:endParaRPr>
            </a:p>
          </p:txBody>
        </p:sp>
        <p:sp>
          <p:nvSpPr>
            <p:cNvPr id="19" name="타원 18">
              <a:extLst>
                <a:ext uri="{FF2B5EF4-FFF2-40B4-BE49-F238E27FC236}">
                  <a16:creationId xmlns:a16="http://schemas.microsoft.com/office/drawing/2014/main" id="{F1366074-DF78-4BC4-BA37-A34B5B08C928}"/>
                </a:ext>
              </a:extLst>
            </p:cNvPr>
            <p:cNvSpPr/>
            <p:nvPr/>
          </p:nvSpPr>
          <p:spPr bwMode="auto">
            <a:xfrm>
              <a:off x="7590434" y="3289769"/>
              <a:ext cx="68862" cy="68862"/>
            </a:xfrm>
            <a:prstGeom prst="ellips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맑은 고딕" panose="020B0503020000020004" pitchFamily="50" charset="-127"/>
                <a:ea typeface="맑은 고딕" panose="020B0503020000020004" pitchFamily="50" charset="-127"/>
              </a:endParaRPr>
            </a:p>
          </p:txBody>
        </p:sp>
        <p:sp>
          <p:nvSpPr>
            <p:cNvPr id="20" name="타원 19">
              <a:extLst>
                <a:ext uri="{FF2B5EF4-FFF2-40B4-BE49-F238E27FC236}">
                  <a16:creationId xmlns:a16="http://schemas.microsoft.com/office/drawing/2014/main" id="{654EEE92-3D89-43D2-9B5B-6A4C9496F930}"/>
                </a:ext>
              </a:extLst>
            </p:cNvPr>
            <p:cNvSpPr/>
            <p:nvPr/>
          </p:nvSpPr>
          <p:spPr bwMode="auto">
            <a:xfrm>
              <a:off x="9457682" y="4740990"/>
              <a:ext cx="68862" cy="68862"/>
            </a:xfrm>
            <a:prstGeom prst="ellips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맑은 고딕" panose="020B0503020000020004" pitchFamily="50" charset="-127"/>
                <a:ea typeface="맑은 고딕" panose="020B0503020000020004" pitchFamily="50" charset="-127"/>
              </a:endParaRPr>
            </a:p>
          </p:txBody>
        </p:sp>
        <p:sp>
          <p:nvSpPr>
            <p:cNvPr id="21" name="타원 20">
              <a:extLst>
                <a:ext uri="{FF2B5EF4-FFF2-40B4-BE49-F238E27FC236}">
                  <a16:creationId xmlns:a16="http://schemas.microsoft.com/office/drawing/2014/main" id="{D1F8EDAF-B661-466F-B205-009A9860BDEF}"/>
                </a:ext>
              </a:extLst>
            </p:cNvPr>
            <p:cNvSpPr/>
            <p:nvPr/>
          </p:nvSpPr>
          <p:spPr bwMode="auto">
            <a:xfrm>
              <a:off x="8213708" y="4223735"/>
              <a:ext cx="68862" cy="68862"/>
            </a:xfrm>
            <a:prstGeom prst="ellips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맑은 고딕" panose="020B0503020000020004" pitchFamily="50" charset="-127"/>
                <a:ea typeface="맑은 고딕" panose="020B0503020000020004" pitchFamily="50" charset="-127"/>
              </a:endParaRPr>
            </a:p>
          </p:txBody>
        </p:sp>
        <p:sp>
          <p:nvSpPr>
            <p:cNvPr id="22" name="타원 21">
              <a:extLst>
                <a:ext uri="{FF2B5EF4-FFF2-40B4-BE49-F238E27FC236}">
                  <a16:creationId xmlns:a16="http://schemas.microsoft.com/office/drawing/2014/main" id="{2F98267D-127D-41A4-9A4C-DA0B976EE055}"/>
                </a:ext>
              </a:extLst>
            </p:cNvPr>
            <p:cNvSpPr/>
            <p:nvPr/>
          </p:nvSpPr>
          <p:spPr bwMode="auto">
            <a:xfrm>
              <a:off x="8837311" y="4685123"/>
              <a:ext cx="68862" cy="68862"/>
            </a:xfrm>
            <a:prstGeom prst="ellips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맑은 고딕" panose="020B0503020000020004" pitchFamily="50" charset="-127"/>
                <a:ea typeface="맑은 고딕" panose="020B0503020000020004" pitchFamily="50" charset="-127"/>
              </a:endParaRPr>
            </a:p>
          </p:txBody>
        </p:sp>
        <p:sp>
          <p:nvSpPr>
            <p:cNvPr id="23" name="타원 22">
              <a:extLst>
                <a:ext uri="{FF2B5EF4-FFF2-40B4-BE49-F238E27FC236}">
                  <a16:creationId xmlns:a16="http://schemas.microsoft.com/office/drawing/2014/main" id="{D9F6A94A-26F7-4158-91BC-25483893235A}"/>
                </a:ext>
              </a:extLst>
            </p:cNvPr>
            <p:cNvSpPr/>
            <p:nvPr/>
          </p:nvSpPr>
          <p:spPr bwMode="auto">
            <a:xfrm>
              <a:off x="10066220" y="4800298"/>
              <a:ext cx="68862" cy="68862"/>
            </a:xfrm>
            <a:prstGeom prst="ellips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맑은 고딕" panose="020B0503020000020004" pitchFamily="50" charset="-127"/>
                <a:ea typeface="맑은 고딕" panose="020B0503020000020004" pitchFamily="50" charset="-127"/>
              </a:endParaRPr>
            </a:p>
          </p:txBody>
        </p:sp>
        <p:cxnSp>
          <p:nvCxnSpPr>
            <p:cNvPr id="25" name="직선 연결선 24">
              <a:extLst>
                <a:ext uri="{FF2B5EF4-FFF2-40B4-BE49-F238E27FC236}">
                  <a16:creationId xmlns:a16="http://schemas.microsoft.com/office/drawing/2014/main" id="{BBDB34EE-AB48-4F7E-897E-A1DDD5016084}"/>
                </a:ext>
              </a:extLst>
            </p:cNvPr>
            <p:cNvCxnSpPr>
              <a:cxnSpLocks/>
            </p:cNvCxnSpPr>
            <p:nvPr/>
          </p:nvCxnSpPr>
          <p:spPr bwMode="auto">
            <a:xfrm>
              <a:off x="6396235" y="4149080"/>
              <a:ext cx="131813" cy="0"/>
            </a:xfrm>
            <a:prstGeom prst="line">
              <a:avLst/>
            </a:prstGeom>
            <a:noFill/>
            <a:ln w="9525" cap="flat" cmpd="sng" algn="ctr">
              <a:solidFill>
                <a:srgbClr val="4D4D4D"/>
              </a:solidFill>
              <a:prstDash val="solid"/>
              <a:round/>
              <a:headEnd type="none" w="med" len="med"/>
              <a:tailEnd type="none" w="med" len="med"/>
            </a:ln>
            <a:effectLst/>
          </p:spPr>
        </p:cxnSp>
        <p:cxnSp>
          <p:nvCxnSpPr>
            <p:cNvPr id="27" name="직선 연결선 26">
              <a:extLst>
                <a:ext uri="{FF2B5EF4-FFF2-40B4-BE49-F238E27FC236}">
                  <a16:creationId xmlns:a16="http://schemas.microsoft.com/office/drawing/2014/main" id="{90FB5F80-66E7-4FBD-BC55-C784B5A5DD8F}"/>
                </a:ext>
              </a:extLst>
            </p:cNvPr>
            <p:cNvCxnSpPr>
              <a:cxnSpLocks/>
            </p:cNvCxnSpPr>
            <p:nvPr/>
          </p:nvCxnSpPr>
          <p:spPr bwMode="auto">
            <a:xfrm>
              <a:off x="6396235" y="3356992"/>
              <a:ext cx="131813" cy="0"/>
            </a:xfrm>
            <a:prstGeom prst="line">
              <a:avLst/>
            </a:prstGeom>
            <a:noFill/>
            <a:ln w="9525" cap="flat" cmpd="sng" algn="ctr">
              <a:solidFill>
                <a:srgbClr val="4D4D4D"/>
              </a:solidFill>
              <a:prstDash val="solid"/>
              <a:round/>
              <a:headEnd type="none" w="med" len="med"/>
              <a:tailEnd type="none" w="med" len="med"/>
            </a:ln>
            <a:effectLst/>
          </p:spPr>
        </p:cxnSp>
        <p:cxnSp>
          <p:nvCxnSpPr>
            <p:cNvPr id="28" name="직선 연결선 27">
              <a:extLst>
                <a:ext uri="{FF2B5EF4-FFF2-40B4-BE49-F238E27FC236}">
                  <a16:creationId xmlns:a16="http://schemas.microsoft.com/office/drawing/2014/main" id="{8FC0B867-0B73-4A3F-9504-3DC19C924BAE}"/>
                </a:ext>
              </a:extLst>
            </p:cNvPr>
            <p:cNvCxnSpPr>
              <a:cxnSpLocks/>
            </p:cNvCxnSpPr>
            <p:nvPr/>
          </p:nvCxnSpPr>
          <p:spPr bwMode="auto">
            <a:xfrm>
              <a:off x="6396235" y="2564904"/>
              <a:ext cx="131813" cy="0"/>
            </a:xfrm>
            <a:prstGeom prst="line">
              <a:avLst/>
            </a:prstGeom>
            <a:noFill/>
            <a:ln w="9525" cap="flat" cmpd="sng" algn="ctr">
              <a:solidFill>
                <a:srgbClr val="4D4D4D"/>
              </a:solidFill>
              <a:prstDash val="solid"/>
              <a:round/>
              <a:headEnd type="none" w="med" len="med"/>
              <a:tailEnd type="none" w="med" len="med"/>
            </a:ln>
            <a:effectLst/>
          </p:spPr>
        </p:cxnSp>
        <p:cxnSp>
          <p:nvCxnSpPr>
            <p:cNvPr id="29" name="직선 연결선 28">
              <a:extLst>
                <a:ext uri="{FF2B5EF4-FFF2-40B4-BE49-F238E27FC236}">
                  <a16:creationId xmlns:a16="http://schemas.microsoft.com/office/drawing/2014/main" id="{895E4BE0-E09A-4FAC-8241-D0135B286E48}"/>
                </a:ext>
              </a:extLst>
            </p:cNvPr>
            <p:cNvCxnSpPr>
              <a:cxnSpLocks/>
            </p:cNvCxnSpPr>
            <p:nvPr/>
          </p:nvCxnSpPr>
          <p:spPr bwMode="auto">
            <a:xfrm>
              <a:off x="6396235" y="1772816"/>
              <a:ext cx="131813" cy="0"/>
            </a:xfrm>
            <a:prstGeom prst="line">
              <a:avLst/>
            </a:prstGeom>
            <a:noFill/>
            <a:ln w="9525" cap="flat" cmpd="sng" algn="ctr">
              <a:solidFill>
                <a:srgbClr val="4D4D4D"/>
              </a:solidFill>
              <a:prstDash val="solid"/>
              <a:round/>
              <a:headEnd type="none" w="med" len="med"/>
              <a:tailEnd type="none" w="med" len="med"/>
            </a:ln>
            <a:effectLst/>
          </p:spPr>
        </p:cxnSp>
        <p:cxnSp>
          <p:nvCxnSpPr>
            <p:cNvPr id="31" name="직선 연결선 30">
              <a:extLst>
                <a:ext uri="{FF2B5EF4-FFF2-40B4-BE49-F238E27FC236}">
                  <a16:creationId xmlns:a16="http://schemas.microsoft.com/office/drawing/2014/main" id="{F5870910-2066-449A-93BC-014E70193CDB}"/>
                </a:ext>
              </a:extLst>
            </p:cNvPr>
            <p:cNvCxnSpPr/>
            <p:nvPr/>
          </p:nvCxnSpPr>
          <p:spPr bwMode="auto">
            <a:xfrm flipV="1">
              <a:off x="7076197" y="4896478"/>
              <a:ext cx="0" cy="134904"/>
            </a:xfrm>
            <a:prstGeom prst="line">
              <a:avLst/>
            </a:prstGeom>
            <a:noFill/>
            <a:ln w="9525" cap="flat" cmpd="sng" algn="ctr">
              <a:solidFill>
                <a:srgbClr val="4D4D4D"/>
              </a:solidFill>
              <a:prstDash val="solid"/>
              <a:round/>
              <a:headEnd type="none" w="med" len="med"/>
              <a:tailEnd type="none" w="med" len="med"/>
            </a:ln>
            <a:effectLst/>
          </p:spPr>
        </p:cxnSp>
        <p:cxnSp>
          <p:nvCxnSpPr>
            <p:cNvPr id="32" name="직선 연결선 31">
              <a:extLst>
                <a:ext uri="{FF2B5EF4-FFF2-40B4-BE49-F238E27FC236}">
                  <a16:creationId xmlns:a16="http://schemas.microsoft.com/office/drawing/2014/main" id="{6048099B-FB36-40CB-BBCF-7B01963722EA}"/>
                </a:ext>
              </a:extLst>
            </p:cNvPr>
            <p:cNvCxnSpPr/>
            <p:nvPr/>
          </p:nvCxnSpPr>
          <p:spPr bwMode="auto">
            <a:xfrm flipV="1">
              <a:off x="7680176" y="4899480"/>
              <a:ext cx="0" cy="134904"/>
            </a:xfrm>
            <a:prstGeom prst="line">
              <a:avLst/>
            </a:prstGeom>
            <a:noFill/>
            <a:ln w="9525" cap="flat" cmpd="sng" algn="ctr">
              <a:solidFill>
                <a:srgbClr val="4D4D4D"/>
              </a:solidFill>
              <a:prstDash val="solid"/>
              <a:round/>
              <a:headEnd type="none" w="med" len="med"/>
              <a:tailEnd type="none" w="med" len="med"/>
            </a:ln>
            <a:effectLst/>
          </p:spPr>
        </p:cxnSp>
        <p:cxnSp>
          <p:nvCxnSpPr>
            <p:cNvPr id="33" name="직선 연결선 32">
              <a:extLst>
                <a:ext uri="{FF2B5EF4-FFF2-40B4-BE49-F238E27FC236}">
                  <a16:creationId xmlns:a16="http://schemas.microsoft.com/office/drawing/2014/main" id="{B950CC1B-7251-4034-9068-BE7D5B02CC69}"/>
                </a:ext>
              </a:extLst>
            </p:cNvPr>
            <p:cNvCxnSpPr/>
            <p:nvPr/>
          </p:nvCxnSpPr>
          <p:spPr bwMode="auto">
            <a:xfrm flipV="1">
              <a:off x="8284155" y="4869160"/>
              <a:ext cx="0" cy="134904"/>
            </a:xfrm>
            <a:prstGeom prst="line">
              <a:avLst/>
            </a:prstGeom>
            <a:noFill/>
            <a:ln w="9525" cap="flat" cmpd="sng" algn="ctr">
              <a:solidFill>
                <a:srgbClr val="4D4D4D"/>
              </a:solidFill>
              <a:prstDash val="solid"/>
              <a:round/>
              <a:headEnd type="none" w="med" len="med"/>
              <a:tailEnd type="none" w="med" len="med"/>
            </a:ln>
            <a:effectLst/>
          </p:spPr>
        </p:cxnSp>
        <p:cxnSp>
          <p:nvCxnSpPr>
            <p:cNvPr id="34" name="직선 연결선 33">
              <a:extLst>
                <a:ext uri="{FF2B5EF4-FFF2-40B4-BE49-F238E27FC236}">
                  <a16:creationId xmlns:a16="http://schemas.microsoft.com/office/drawing/2014/main" id="{8AE527BB-12D7-4740-A18C-2BC921F2956F}"/>
                </a:ext>
              </a:extLst>
            </p:cNvPr>
            <p:cNvCxnSpPr/>
            <p:nvPr/>
          </p:nvCxnSpPr>
          <p:spPr bwMode="auto">
            <a:xfrm flipV="1">
              <a:off x="8888134" y="4869160"/>
              <a:ext cx="0" cy="134904"/>
            </a:xfrm>
            <a:prstGeom prst="line">
              <a:avLst/>
            </a:prstGeom>
            <a:noFill/>
            <a:ln w="9525" cap="flat" cmpd="sng" algn="ctr">
              <a:solidFill>
                <a:srgbClr val="4D4D4D"/>
              </a:solidFill>
              <a:prstDash val="solid"/>
              <a:round/>
              <a:headEnd type="none" w="med" len="med"/>
              <a:tailEnd type="none" w="med" len="med"/>
            </a:ln>
            <a:effectLst/>
          </p:spPr>
        </p:cxnSp>
        <p:cxnSp>
          <p:nvCxnSpPr>
            <p:cNvPr id="35" name="직선 연결선 34">
              <a:extLst>
                <a:ext uri="{FF2B5EF4-FFF2-40B4-BE49-F238E27FC236}">
                  <a16:creationId xmlns:a16="http://schemas.microsoft.com/office/drawing/2014/main" id="{A5BCB3B5-834B-4022-9E26-4DCCCE2851BA}"/>
                </a:ext>
              </a:extLst>
            </p:cNvPr>
            <p:cNvCxnSpPr/>
            <p:nvPr/>
          </p:nvCxnSpPr>
          <p:spPr bwMode="auto">
            <a:xfrm flipV="1">
              <a:off x="9492113" y="4881860"/>
              <a:ext cx="0" cy="134904"/>
            </a:xfrm>
            <a:prstGeom prst="line">
              <a:avLst/>
            </a:prstGeom>
            <a:noFill/>
            <a:ln w="9525" cap="flat" cmpd="sng" algn="ctr">
              <a:solidFill>
                <a:srgbClr val="4D4D4D"/>
              </a:solidFill>
              <a:prstDash val="solid"/>
              <a:round/>
              <a:headEnd type="none" w="med" len="med"/>
              <a:tailEnd type="none" w="med" len="med"/>
            </a:ln>
            <a:effectLst/>
          </p:spPr>
        </p:cxnSp>
        <p:cxnSp>
          <p:nvCxnSpPr>
            <p:cNvPr id="36" name="직선 연결선 35">
              <a:extLst>
                <a:ext uri="{FF2B5EF4-FFF2-40B4-BE49-F238E27FC236}">
                  <a16:creationId xmlns:a16="http://schemas.microsoft.com/office/drawing/2014/main" id="{A1D1B90E-90E2-4636-B796-65218538A22B}"/>
                </a:ext>
              </a:extLst>
            </p:cNvPr>
            <p:cNvCxnSpPr/>
            <p:nvPr/>
          </p:nvCxnSpPr>
          <p:spPr bwMode="auto">
            <a:xfrm flipV="1">
              <a:off x="10096092" y="4869160"/>
              <a:ext cx="0" cy="134904"/>
            </a:xfrm>
            <a:prstGeom prst="line">
              <a:avLst/>
            </a:prstGeom>
            <a:noFill/>
            <a:ln w="9525" cap="flat" cmpd="sng" algn="ctr">
              <a:solidFill>
                <a:srgbClr val="4D4D4D"/>
              </a:solidFill>
              <a:prstDash val="solid"/>
              <a:round/>
              <a:headEnd type="none" w="med" len="med"/>
              <a:tailEnd type="none" w="med" len="med"/>
            </a:ln>
            <a:effectLst/>
          </p:spPr>
        </p:cxnSp>
        <p:cxnSp>
          <p:nvCxnSpPr>
            <p:cNvPr id="37" name="직선 연결선 36">
              <a:extLst>
                <a:ext uri="{FF2B5EF4-FFF2-40B4-BE49-F238E27FC236}">
                  <a16:creationId xmlns:a16="http://schemas.microsoft.com/office/drawing/2014/main" id="{99B81D4C-85F6-4636-B95C-E4CF897DA5F1}"/>
                </a:ext>
              </a:extLst>
            </p:cNvPr>
            <p:cNvCxnSpPr/>
            <p:nvPr/>
          </p:nvCxnSpPr>
          <p:spPr bwMode="auto">
            <a:xfrm flipV="1">
              <a:off x="10700071" y="4862810"/>
              <a:ext cx="0" cy="134904"/>
            </a:xfrm>
            <a:prstGeom prst="line">
              <a:avLst/>
            </a:prstGeom>
            <a:noFill/>
            <a:ln w="9525" cap="flat" cmpd="sng" algn="ctr">
              <a:solidFill>
                <a:srgbClr val="4D4D4D"/>
              </a:solidFill>
              <a:prstDash val="solid"/>
              <a:round/>
              <a:headEnd type="none" w="med" len="med"/>
              <a:tailEnd type="none" w="med" len="med"/>
            </a:ln>
            <a:effectLst/>
          </p:spPr>
        </p:cxnSp>
        <p:sp>
          <p:nvSpPr>
            <p:cNvPr id="38" name="타원 37">
              <a:extLst>
                <a:ext uri="{FF2B5EF4-FFF2-40B4-BE49-F238E27FC236}">
                  <a16:creationId xmlns:a16="http://schemas.microsoft.com/office/drawing/2014/main" id="{DA7DA6FE-DBC0-4A8E-86D1-5AB6D8AA9B12}"/>
                </a:ext>
              </a:extLst>
            </p:cNvPr>
            <p:cNvSpPr/>
            <p:nvPr/>
          </p:nvSpPr>
          <p:spPr bwMode="auto">
            <a:xfrm>
              <a:off x="10665640" y="4814590"/>
              <a:ext cx="68862" cy="68862"/>
            </a:xfrm>
            <a:prstGeom prst="ellips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맑은 고딕" panose="020B0503020000020004" pitchFamily="50" charset="-127"/>
                <a:ea typeface="맑은 고딕" panose="020B0503020000020004" pitchFamily="50" charset="-127"/>
              </a:endParaRPr>
            </a:p>
          </p:txBody>
        </p:sp>
        <p:sp>
          <p:nvSpPr>
            <p:cNvPr id="39" name="TextBox 38">
              <a:extLst>
                <a:ext uri="{FF2B5EF4-FFF2-40B4-BE49-F238E27FC236}">
                  <a16:creationId xmlns:a16="http://schemas.microsoft.com/office/drawing/2014/main" id="{01061372-175C-4E53-A1D6-9373960FE39D}"/>
                </a:ext>
              </a:extLst>
            </p:cNvPr>
            <p:cNvSpPr txBox="1"/>
            <p:nvPr/>
          </p:nvSpPr>
          <p:spPr>
            <a:xfrm>
              <a:off x="6977082" y="5085184"/>
              <a:ext cx="272832" cy="276999"/>
            </a:xfrm>
            <a:prstGeom prst="rect">
              <a:avLst/>
            </a:prstGeom>
            <a:noFill/>
          </p:spPr>
          <p:txBody>
            <a:bodyPr wrap="none" rtlCol="0">
              <a:spAutoFit/>
            </a:bodyPr>
            <a:lstStyle/>
            <a:p>
              <a:r>
                <a:rPr lang="en-US" sz="1200" dirty="0">
                  <a:latin typeface="맑은 고딕" panose="020B0503020000020004" pitchFamily="50" charset="-127"/>
                  <a:ea typeface="맑은 고딕" panose="020B0503020000020004" pitchFamily="50" charset="-127"/>
                </a:rPr>
                <a:t>1</a:t>
              </a:r>
            </a:p>
          </p:txBody>
        </p:sp>
        <p:sp>
          <p:nvSpPr>
            <p:cNvPr id="40" name="TextBox 39">
              <a:extLst>
                <a:ext uri="{FF2B5EF4-FFF2-40B4-BE49-F238E27FC236}">
                  <a16:creationId xmlns:a16="http://schemas.microsoft.com/office/drawing/2014/main" id="{F3BBB60A-C6D8-4333-9957-C1F5D8460D2A}"/>
                </a:ext>
              </a:extLst>
            </p:cNvPr>
            <p:cNvSpPr txBox="1"/>
            <p:nvPr/>
          </p:nvSpPr>
          <p:spPr>
            <a:xfrm>
              <a:off x="7580594" y="5077196"/>
              <a:ext cx="272832" cy="276999"/>
            </a:xfrm>
            <a:prstGeom prst="rect">
              <a:avLst/>
            </a:prstGeom>
            <a:noFill/>
          </p:spPr>
          <p:txBody>
            <a:bodyPr wrap="none" rtlCol="0">
              <a:spAutoFit/>
            </a:bodyPr>
            <a:lstStyle/>
            <a:p>
              <a:r>
                <a:rPr lang="en-US" sz="1200" dirty="0">
                  <a:latin typeface="맑은 고딕" panose="020B0503020000020004" pitchFamily="50" charset="-127"/>
                  <a:ea typeface="맑은 고딕" panose="020B0503020000020004" pitchFamily="50" charset="-127"/>
                </a:rPr>
                <a:t>2</a:t>
              </a:r>
            </a:p>
          </p:txBody>
        </p:sp>
        <p:sp>
          <p:nvSpPr>
            <p:cNvPr id="41" name="TextBox 40">
              <a:extLst>
                <a:ext uri="{FF2B5EF4-FFF2-40B4-BE49-F238E27FC236}">
                  <a16:creationId xmlns:a16="http://schemas.microsoft.com/office/drawing/2014/main" id="{C5E3600A-E28A-4E8A-A3E9-4BC765BBE272}"/>
                </a:ext>
              </a:extLst>
            </p:cNvPr>
            <p:cNvSpPr txBox="1"/>
            <p:nvPr/>
          </p:nvSpPr>
          <p:spPr>
            <a:xfrm>
              <a:off x="8185740" y="5085184"/>
              <a:ext cx="272832" cy="276999"/>
            </a:xfrm>
            <a:prstGeom prst="rect">
              <a:avLst/>
            </a:prstGeom>
            <a:noFill/>
          </p:spPr>
          <p:txBody>
            <a:bodyPr wrap="none" rtlCol="0">
              <a:spAutoFit/>
            </a:bodyPr>
            <a:lstStyle/>
            <a:p>
              <a:r>
                <a:rPr lang="en-US" sz="1200" dirty="0">
                  <a:latin typeface="맑은 고딕" panose="020B0503020000020004" pitchFamily="50" charset="-127"/>
                  <a:ea typeface="맑은 고딕" panose="020B0503020000020004" pitchFamily="50" charset="-127"/>
                </a:rPr>
                <a:t>3</a:t>
              </a:r>
            </a:p>
          </p:txBody>
        </p:sp>
        <p:sp>
          <p:nvSpPr>
            <p:cNvPr id="42" name="TextBox 41">
              <a:extLst>
                <a:ext uri="{FF2B5EF4-FFF2-40B4-BE49-F238E27FC236}">
                  <a16:creationId xmlns:a16="http://schemas.microsoft.com/office/drawing/2014/main" id="{47A2D9F4-608E-4BFB-A596-F9A25321430E}"/>
                </a:ext>
              </a:extLst>
            </p:cNvPr>
            <p:cNvSpPr txBox="1"/>
            <p:nvPr/>
          </p:nvSpPr>
          <p:spPr>
            <a:xfrm>
              <a:off x="8798562" y="5087894"/>
              <a:ext cx="272832" cy="276999"/>
            </a:xfrm>
            <a:prstGeom prst="rect">
              <a:avLst/>
            </a:prstGeom>
            <a:noFill/>
          </p:spPr>
          <p:txBody>
            <a:bodyPr wrap="none" rtlCol="0">
              <a:spAutoFit/>
            </a:bodyPr>
            <a:lstStyle/>
            <a:p>
              <a:r>
                <a:rPr lang="en-US" sz="1200" dirty="0">
                  <a:latin typeface="맑은 고딕" panose="020B0503020000020004" pitchFamily="50" charset="-127"/>
                  <a:ea typeface="맑은 고딕" panose="020B0503020000020004" pitchFamily="50" charset="-127"/>
                </a:rPr>
                <a:t>4</a:t>
              </a:r>
            </a:p>
          </p:txBody>
        </p:sp>
        <p:sp>
          <p:nvSpPr>
            <p:cNvPr id="43" name="TextBox 42">
              <a:extLst>
                <a:ext uri="{FF2B5EF4-FFF2-40B4-BE49-F238E27FC236}">
                  <a16:creationId xmlns:a16="http://schemas.microsoft.com/office/drawing/2014/main" id="{2958A0D4-EF51-4A31-8168-787927B6FBE5}"/>
                </a:ext>
              </a:extLst>
            </p:cNvPr>
            <p:cNvSpPr txBox="1"/>
            <p:nvPr/>
          </p:nvSpPr>
          <p:spPr>
            <a:xfrm>
              <a:off x="9396226" y="5091562"/>
              <a:ext cx="272832" cy="276999"/>
            </a:xfrm>
            <a:prstGeom prst="rect">
              <a:avLst/>
            </a:prstGeom>
            <a:noFill/>
          </p:spPr>
          <p:txBody>
            <a:bodyPr wrap="none" rtlCol="0">
              <a:spAutoFit/>
            </a:bodyPr>
            <a:lstStyle/>
            <a:p>
              <a:r>
                <a:rPr lang="en-US" sz="1200" dirty="0">
                  <a:latin typeface="맑은 고딕" panose="020B0503020000020004" pitchFamily="50" charset="-127"/>
                  <a:ea typeface="맑은 고딕" panose="020B0503020000020004" pitchFamily="50" charset="-127"/>
                </a:rPr>
                <a:t>5</a:t>
              </a:r>
            </a:p>
          </p:txBody>
        </p:sp>
        <p:sp>
          <p:nvSpPr>
            <p:cNvPr id="44" name="TextBox 43">
              <a:extLst>
                <a:ext uri="{FF2B5EF4-FFF2-40B4-BE49-F238E27FC236}">
                  <a16:creationId xmlns:a16="http://schemas.microsoft.com/office/drawing/2014/main" id="{455F5920-BF43-4088-87B9-20480A9B621D}"/>
                </a:ext>
              </a:extLst>
            </p:cNvPr>
            <p:cNvSpPr txBox="1"/>
            <p:nvPr/>
          </p:nvSpPr>
          <p:spPr>
            <a:xfrm>
              <a:off x="9993265" y="5087894"/>
              <a:ext cx="272832" cy="276999"/>
            </a:xfrm>
            <a:prstGeom prst="rect">
              <a:avLst/>
            </a:prstGeom>
            <a:noFill/>
          </p:spPr>
          <p:txBody>
            <a:bodyPr wrap="none" rtlCol="0">
              <a:spAutoFit/>
            </a:bodyPr>
            <a:lstStyle/>
            <a:p>
              <a:r>
                <a:rPr lang="en-US" sz="1200" dirty="0">
                  <a:latin typeface="맑은 고딕" panose="020B0503020000020004" pitchFamily="50" charset="-127"/>
                  <a:ea typeface="맑은 고딕" panose="020B0503020000020004" pitchFamily="50" charset="-127"/>
                </a:rPr>
                <a:t>6</a:t>
              </a:r>
            </a:p>
          </p:txBody>
        </p:sp>
        <p:sp>
          <p:nvSpPr>
            <p:cNvPr id="45" name="TextBox 44">
              <a:extLst>
                <a:ext uri="{FF2B5EF4-FFF2-40B4-BE49-F238E27FC236}">
                  <a16:creationId xmlns:a16="http://schemas.microsoft.com/office/drawing/2014/main" id="{9C2C3534-799A-452A-AA37-51FBA7EE97F5}"/>
                </a:ext>
              </a:extLst>
            </p:cNvPr>
            <p:cNvSpPr txBox="1"/>
            <p:nvPr/>
          </p:nvSpPr>
          <p:spPr>
            <a:xfrm>
              <a:off x="10563655" y="5078862"/>
              <a:ext cx="272832" cy="276999"/>
            </a:xfrm>
            <a:prstGeom prst="rect">
              <a:avLst/>
            </a:prstGeom>
            <a:noFill/>
          </p:spPr>
          <p:txBody>
            <a:bodyPr wrap="none" rtlCol="0">
              <a:spAutoFit/>
            </a:bodyPr>
            <a:lstStyle/>
            <a:p>
              <a:r>
                <a:rPr lang="en-US" sz="1200" dirty="0">
                  <a:latin typeface="맑은 고딕" panose="020B0503020000020004" pitchFamily="50" charset="-127"/>
                  <a:ea typeface="맑은 고딕" panose="020B0503020000020004" pitchFamily="50" charset="-127"/>
                </a:rPr>
                <a:t>7</a:t>
              </a:r>
            </a:p>
          </p:txBody>
        </p:sp>
        <p:cxnSp>
          <p:nvCxnSpPr>
            <p:cNvPr id="48" name="직선 연결선 47">
              <a:extLst>
                <a:ext uri="{FF2B5EF4-FFF2-40B4-BE49-F238E27FC236}">
                  <a16:creationId xmlns:a16="http://schemas.microsoft.com/office/drawing/2014/main" id="{993EB8AB-7B33-4601-8878-E5FD2A3FF138}"/>
                </a:ext>
              </a:extLst>
            </p:cNvPr>
            <p:cNvCxnSpPr>
              <a:cxnSpLocks/>
              <a:stCxn id="18" idx="5"/>
              <a:endCxn id="19" idx="5"/>
            </p:cNvCxnSpPr>
            <p:nvPr/>
          </p:nvCxnSpPr>
          <p:spPr bwMode="auto">
            <a:xfrm>
              <a:off x="7091038" y="2069100"/>
              <a:ext cx="558173" cy="1279446"/>
            </a:xfrm>
            <a:prstGeom prst="line">
              <a:avLst/>
            </a:prstGeom>
            <a:noFill/>
            <a:ln w="9525" cap="flat" cmpd="sng" algn="ctr">
              <a:solidFill>
                <a:srgbClr val="0070C0"/>
              </a:solidFill>
              <a:prstDash val="solid"/>
              <a:round/>
              <a:headEnd type="none" w="med" len="med"/>
              <a:tailEnd type="none" w="med" len="med"/>
            </a:ln>
            <a:effectLst/>
          </p:spPr>
        </p:cxnSp>
        <p:sp>
          <p:nvSpPr>
            <p:cNvPr id="51" name="TextBox 50">
              <a:extLst>
                <a:ext uri="{FF2B5EF4-FFF2-40B4-BE49-F238E27FC236}">
                  <a16:creationId xmlns:a16="http://schemas.microsoft.com/office/drawing/2014/main" id="{18E0BB12-97AA-42CA-9054-25BB9D5EEDD1}"/>
                </a:ext>
              </a:extLst>
            </p:cNvPr>
            <p:cNvSpPr txBox="1"/>
            <p:nvPr/>
          </p:nvSpPr>
          <p:spPr>
            <a:xfrm>
              <a:off x="6107787" y="4022430"/>
              <a:ext cx="272832" cy="276999"/>
            </a:xfrm>
            <a:prstGeom prst="rect">
              <a:avLst/>
            </a:prstGeom>
            <a:noFill/>
          </p:spPr>
          <p:txBody>
            <a:bodyPr wrap="none" rtlCol="0">
              <a:spAutoFit/>
            </a:bodyPr>
            <a:lstStyle/>
            <a:p>
              <a:r>
                <a:rPr lang="en-US" sz="1200" dirty="0">
                  <a:latin typeface="맑은 고딕" panose="020B0503020000020004" pitchFamily="50" charset="-127"/>
                  <a:ea typeface="맑은 고딕" panose="020B0503020000020004" pitchFamily="50" charset="-127"/>
                </a:rPr>
                <a:t>1</a:t>
              </a:r>
            </a:p>
          </p:txBody>
        </p:sp>
        <p:sp>
          <p:nvSpPr>
            <p:cNvPr id="52" name="TextBox 51">
              <a:extLst>
                <a:ext uri="{FF2B5EF4-FFF2-40B4-BE49-F238E27FC236}">
                  <a16:creationId xmlns:a16="http://schemas.microsoft.com/office/drawing/2014/main" id="{DF8E3F0B-CAF5-4799-9944-25D35835EB0D}"/>
                </a:ext>
              </a:extLst>
            </p:cNvPr>
            <p:cNvSpPr txBox="1"/>
            <p:nvPr/>
          </p:nvSpPr>
          <p:spPr>
            <a:xfrm>
              <a:off x="6107787" y="3218492"/>
              <a:ext cx="272832" cy="276999"/>
            </a:xfrm>
            <a:prstGeom prst="rect">
              <a:avLst/>
            </a:prstGeom>
            <a:noFill/>
          </p:spPr>
          <p:txBody>
            <a:bodyPr wrap="none" rtlCol="0">
              <a:spAutoFit/>
            </a:bodyPr>
            <a:lstStyle/>
            <a:p>
              <a:r>
                <a:rPr lang="en-US" sz="1200" dirty="0">
                  <a:latin typeface="맑은 고딕" panose="020B0503020000020004" pitchFamily="50" charset="-127"/>
                  <a:ea typeface="맑은 고딕" panose="020B0503020000020004" pitchFamily="50" charset="-127"/>
                </a:rPr>
                <a:t>2</a:t>
              </a:r>
            </a:p>
          </p:txBody>
        </p:sp>
        <p:sp>
          <p:nvSpPr>
            <p:cNvPr id="53" name="TextBox 52">
              <a:extLst>
                <a:ext uri="{FF2B5EF4-FFF2-40B4-BE49-F238E27FC236}">
                  <a16:creationId xmlns:a16="http://schemas.microsoft.com/office/drawing/2014/main" id="{92185945-54FD-44D3-BB17-27F5FDC7DCCA}"/>
                </a:ext>
              </a:extLst>
            </p:cNvPr>
            <p:cNvSpPr txBox="1"/>
            <p:nvPr/>
          </p:nvSpPr>
          <p:spPr>
            <a:xfrm>
              <a:off x="6107787" y="2414554"/>
              <a:ext cx="272832" cy="276999"/>
            </a:xfrm>
            <a:prstGeom prst="rect">
              <a:avLst/>
            </a:prstGeom>
            <a:noFill/>
          </p:spPr>
          <p:txBody>
            <a:bodyPr wrap="none" rtlCol="0">
              <a:spAutoFit/>
            </a:bodyPr>
            <a:lstStyle/>
            <a:p>
              <a:r>
                <a:rPr lang="en-US" sz="1200" dirty="0">
                  <a:latin typeface="맑은 고딕" panose="020B0503020000020004" pitchFamily="50" charset="-127"/>
                  <a:ea typeface="맑은 고딕" panose="020B0503020000020004" pitchFamily="50" charset="-127"/>
                </a:rPr>
                <a:t>3</a:t>
              </a:r>
            </a:p>
          </p:txBody>
        </p:sp>
        <p:sp>
          <p:nvSpPr>
            <p:cNvPr id="54" name="TextBox 53">
              <a:extLst>
                <a:ext uri="{FF2B5EF4-FFF2-40B4-BE49-F238E27FC236}">
                  <a16:creationId xmlns:a16="http://schemas.microsoft.com/office/drawing/2014/main" id="{F1CCCD02-64D2-4D02-9B1F-77BCA98FED73}"/>
                </a:ext>
              </a:extLst>
            </p:cNvPr>
            <p:cNvSpPr txBox="1"/>
            <p:nvPr/>
          </p:nvSpPr>
          <p:spPr>
            <a:xfrm>
              <a:off x="6107787" y="1610616"/>
              <a:ext cx="272832" cy="276999"/>
            </a:xfrm>
            <a:prstGeom prst="rect">
              <a:avLst/>
            </a:prstGeom>
            <a:noFill/>
          </p:spPr>
          <p:txBody>
            <a:bodyPr wrap="none" rtlCol="0">
              <a:spAutoFit/>
            </a:bodyPr>
            <a:lstStyle/>
            <a:p>
              <a:r>
                <a:rPr lang="en-US" sz="1200" dirty="0">
                  <a:latin typeface="맑은 고딕" panose="020B0503020000020004" pitchFamily="50" charset="-127"/>
                  <a:ea typeface="맑은 고딕" panose="020B0503020000020004" pitchFamily="50" charset="-127"/>
                </a:rPr>
                <a:t>4</a:t>
              </a:r>
            </a:p>
          </p:txBody>
        </p:sp>
        <p:cxnSp>
          <p:nvCxnSpPr>
            <p:cNvPr id="56" name="직선 연결선 55">
              <a:extLst>
                <a:ext uri="{FF2B5EF4-FFF2-40B4-BE49-F238E27FC236}">
                  <a16:creationId xmlns:a16="http://schemas.microsoft.com/office/drawing/2014/main" id="{8492F5EE-8767-421C-A289-676041C35602}"/>
                </a:ext>
              </a:extLst>
            </p:cNvPr>
            <p:cNvCxnSpPr>
              <a:cxnSpLocks/>
              <a:stCxn id="19" idx="5"/>
              <a:endCxn id="21" idx="1"/>
            </p:cNvCxnSpPr>
            <p:nvPr/>
          </p:nvCxnSpPr>
          <p:spPr bwMode="auto">
            <a:xfrm>
              <a:off x="7649211" y="3348546"/>
              <a:ext cx="574582" cy="885274"/>
            </a:xfrm>
            <a:prstGeom prst="line">
              <a:avLst/>
            </a:prstGeom>
            <a:noFill/>
            <a:ln w="9525" cap="flat" cmpd="sng" algn="ctr">
              <a:solidFill>
                <a:srgbClr val="0070C0"/>
              </a:solidFill>
              <a:prstDash val="solid"/>
              <a:round/>
              <a:headEnd type="none" w="med" len="med"/>
              <a:tailEnd type="none" w="med" len="med"/>
            </a:ln>
            <a:effectLst/>
          </p:spPr>
        </p:cxnSp>
        <p:cxnSp>
          <p:nvCxnSpPr>
            <p:cNvPr id="57" name="직선 연결선 56">
              <a:extLst>
                <a:ext uri="{FF2B5EF4-FFF2-40B4-BE49-F238E27FC236}">
                  <a16:creationId xmlns:a16="http://schemas.microsoft.com/office/drawing/2014/main" id="{3E5F03C4-2D31-46A6-BD1F-2E069056097D}"/>
                </a:ext>
              </a:extLst>
            </p:cNvPr>
            <p:cNvCxnSpPr>
              <a:cxnSpLocks/>
              <a:stCxn id="21" idx="5"/>
              <a:endCxn id="22" idx="1"/>
            </p:cNvCxnSpPr>
            <p:nvPr/>
          </p:nvCxnSpPr>
          <p:spPr bwMode="auto">
            <a:xfrm>
              <a:off x="8272485" y="4282512"/>
              <a:ext cx="574911" cy="412696"/>
            </a:xfrm>
            <a:prstGeom prst="line">
              <a:avLst/>
            </a:prstGeom>
            <a:noFill/>
            <a:ln w="9525" cap="flat" cmpd="sng" algn="ctr">
              <a:solidFill>
                <a:srgbClr val="0070C0"/>
              </a:solidFill>
              <a:prstDash val="solid"/>
              <a:round/>
              <a:headEnd type="none" w="med" len="med"/>
              <a:tailEnd type="none" w="med" len="med"/>
            </a:ln>
            <a:effectLst/>
          </p:spPr>
        </p:cxnSp>
        <p:cxnSp>
          <p:nvCxnSpPr>
            <p:cNvPr id="58" name="직선 연결선 57">
              <a:extLst>
                <a:ext uri="{FF2B5EF4-FFF2-40B4-BE49-F238E27FC236}">
                  <a16:creationId xmlns:a16="http://schemas.microsoft.com/office/drawing/2014/main" id="{A72A9A6E-6F15-4C07-A8B2-C2150C2D8691}"/>
                </a:ext>
              </a:extLst>
            </p:cNvPr>
            <p:cNvCxnSpPr>
              <a:cxnSpLocks/>
              <a:stCxn id="22" idx="6"/>
              <a:endCxn id="20" idx="2"/>
            </p:cNvCxnSpPr>
            <p:nvPr/>
          </p:nvCxnSpPr>
          <p:spPr bwMode="auto">
            <a:xfrm>
              <a:off x="8906173" y="4719554"/>
              <a:ext cx="551509" cy="55867"/>
            </a:xfrm>
            <a:prstGeom prst="line">
              <a:avLst/>
            </a:prstGeom>
            <a:noFill/>
            <a:ln w="9525" cap="flat" cmpd="sng" algn="ctr">
              <a:solidFill>
                <a:srgbClr val="0070C0"/>
              </a:solidFill>
              <a:prstDash val="solid"/>
              <a:round/>
              <a:headEnd type="none" w="med" len="med"/>
              <a:tailEnd type="none" w="med" len="med"/>
            </a:ln>
            <a:effectLst/>
          </p:spPr>
        </p:cxnSp>
        <p:cxnSp>
          <p:nvCxnSpPr>
            <p:cNvPr id="59" name="직선 연결선 58">
              <a:extLst>
                <a:ext uri="{FF2B5EF4-FFF2-40B4-BE49-F238E27FC236}">
                  <a16:creationId xmlns:a16="http://schemas.microsoft.com/office/drawing/2014/main" id="{77AC69CE-85F0-45EB-B67B-F52D484DF6AA}"/>
                </a:ext>
              </a:extLst>
            </p:cNvPr>
            <p:cNvCxnSpPr>
              <a:cxnSpLocks/>
              <a:stCxn id="20" idx="6"/>
              <a:endCxn id="23" idx="2"/>
            </p:cNvCxnSpPr>
            <p:nvPr/>
          </p:nvCxnSpPr>
          <p:spPr bwMode="auto">
            <a:xfrm>
              <a:off x="9526544" y="4775421"/>
              <a:ext cx="539676" cy="59308"/>
            </a:xfrm>
            <a:prstGeom prst="line">
              <a:avLst/>
            </a:prstGeom>
            <a:noFill/>
            <a:ln w="9525" cap="flat" cmpd="sng" algn="ctr">
              <a:solidFill>
                <a:srgbClr val="0070C0"/>
              </a:solidFill>
              <a:prstDash val="solid"/>
              <a:round/>
              <a:headEnd type="none" w="med" len="med"/>
              <a:tailEnd type="none" w="med" len="med"/>
            </a:ln>
            <a:effectLst/>
          </p:spPr>
        </p:cxnSp>
        <p:cxnSp>
          <p:nvCxnSpPr>
            <p:cNvPr id="68" name="직선 연결선 67">
              <a:extLst>
                <a:ext uri="{FF2B5EF4-FFF2-40B4-BE49-F238E27FC236}">
                  <a16:creationId xmlns:a16="http://schemas.microsoft.com/office/drawing/2014/main" id="{31E104D9-7F30-46FD-8DBF-19F11C05E61C}"/>
                </a:ext>
              </a:extLst>
            </p:cNvPr>
            <p:cNvCxnSpPr>
              <a:cxnSpLocks/>
              <a:stCxn id="23" idx="6"/>
              <a:endCxn id="38" idx="2"/>
            </p:cNvCxnSpPr>
            <p:nvPr/>
          </p:nvCxnSpPr>
          <p:spPr bwMode="auto">
            <a:xfrm>
              <a:off x="10135082" y="4834729"/>
              <a:ext cx="530558" cy="14292"/>
            </a:xfrm>
            <a:prstGeom prst="line">
              <a:avLst/>
            </a:prstGeom>
            <a:noFill/>
            <a:ln w="9525" cap="flat" cmpd="sng" algn="ctr">
              <a:solidFill>
                <a:srgbClr val="0070C0"/>
              </a:solidFill>
              <a:prstDash val="solid"/>
              <a:round/>
              <a:headEnd type="none" w="med" len="med"/>
              <a:tailEnd type="none" w="med" len="med"/>
            </a:ln>
            <a:effectLst/>
          </p:spPr>
        </p:cxnSp>
        <p:cxnSp>
          <p:nvCxnSpPr>
            <p:cNvPr id="81" name="직선 연결선 80">
              <a:extLst>
                <a:ext uri="{FF2B5EF4-FFF2-40B4-BE49-F238E27FC236}">
                  <a16:creationId xmlns:a16="http://schemas.microsoft.com/office/drawing/2014/main" id="{6016D3E1-9A93-4666-9EF7-BE0CC93F166A}"/>
                </a:ext>
              </a:extLst>
            </p:cNvPr>
            <p:cNvCxnSpPr>
              <a:stCxn id="51" idx="3"/>
            </p:cNvCxnSpPr>
            <p:nvPr/>
          </p:nvCxnSpPr>
          <p:spPr bwMode="auto">
            <a:xfrm flipV="1">
              <a:off x="6380619" y="4149080"/>
              <a:ext cx="4375654" cy="11850"/>
            </a:xfrm>
            <a:prstGeom prst="line">
              <a:avLst/>
            </a:prstGeom>
            <a:noFill/>
            <a:ln w="9525" cap="flat" cmpd="sng" algn="ctr">
              <a:solidFill>
                <a:srgbClr val="FF0000"/>
              </a:solidFill>
              <a:prstDash val="dash"/>
              <a:round/>
              <a:headEnd type="none" w="med" len="med"/>
              <a:tailEnd type="none" w="med" len="med"/>
            </a:ln>
            <a:effectLst/>
          </p:spPr>
        </p:cxnSp>
      </p:grpSp>
      <p:sp>
        <p:nvSpPr>
          <p:cNvPr id="104" name="TextBox 103">
            <a:extLst>
              <a:ext uri="{FF2B5EF4-FFF2-40B4-BE49-F238E27FC236}">
                <a16:creationId xmlns:a16="http://schemas.microsoft.com/office/drawing/2014/main" id="{FD95B5A6-960C-4C4E-93D4-81A0C49348EB}"/>
              </a:ext>
            </a:extLst>
          </p:cNvPr>
          <p:cNvSpPr txBox="1"/>
          <p:nvPr/>
        </p:nvSpPr>
        <p:spPr>
          <a:xfrm>
            <a:off x="7378913" y="1325028"/>
            <a:ext cx="1415772" cy="369332"/>
          </a:xfrm>
          <a:prstGeom prst="rect">
            <a:avLst/>
          </a:prstGeom>
          <a:noFill/>
        </p:spPr>
        <p:txBody>
          <a:bodyPr wrap="none" rtlCol="0">
            <a:spAutoFit/>
          </a:bodyPr>
          <a:lstStyle/>
          <a:p>
            <a:r>
              <a:rPr lang="ko-KR" altLang="en-US" b="1" dirty="0">
                <a:solidFill>
                  <a:srgbClr val="7030A0"/>
                </a:solidFill>
                <a:latin typeface="맑은 고딕" panose="020B0503020000020004" pitchFamily="50" charset="-127"/>
                <a:ea typeface="맑은 고딕" panose="020B0503020000020004" pitchFamily="50" charset="-127"/>
              </a:rPr>
              <a:t>스크리 도표</a:t>
            </a:r>
            <a:endParaRPr lang="en-US" b="1" dirty="0">
              <a:solidFill>
                <a:srgbClr val="7030A0"/>
              </a:solidFill>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4049864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46125CC-9980-4ABB-97BF-CB391A4BD7DF}"/>
              </a:ext>
            </a:extLst>
          </p:cNvPr>
          <p:cNvSpPr>
            <a:spLocks noGrp="1"/>
          </p:cNvSpPr>
          <p:nvPr>
            <p:ph type="title"/>
          </p:nvPr>
        </p:nvSpPr>
        <p:spPr>
          <a:xfrm>
            <a:off x="609600" y="342900"/>
            <a:ext cx="8041216" cy="685800"/>
          </a:xfrm>
          <a:solidFill>
            <a:schemeClr val="tx2">
              <a:lumMod val="75000"/>
            </a:schemeClr>
          </a:solidFill>
          <a:effectLst>
            <a:outerShdw blurRad="50800" dist="38100" dir="2700000" algn="tl" rotWithShape="0">
              <a:prstClr val="black">
                <a:alpha val="40000"/>
              </a:prstClr>
            </a:outerShdw>
          </a:effectLst>
        </p:spPr>
        <p:txBody>
          <a:bodyPr>
            <a:normAutofit fontScale="90000"/>
          </a:bodyPr>
          <a:lstStyle/>
          <a:p>
            <a:r>
              <a:rPr lang="ko-KR" altLang="en-US" dirty="0">
                <a:solidFill>
                  <a:schemeClr val="bg1"/>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t>참고 </a:t>
            </a:r>
            <a:r>
              <a:rPr lang="en-US" altLang="ko-KR" dirty="0">
                <a:solidFill>
                  <a:schemeClr val="bg1"/>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t>2:</a:t>
            </a:r>
            <a:r>
              <a:rPr lang="ko-KR" altLang="en-US" dirty="0">
                <a:solidFill>
                  <a:schemeClr val="bg1"/>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t> 직교회전</a:t>
            </a:r>
            <a:r>
              <a:rPr lang="en-US" altLang="ko-KR" dirty="0">
                <a:solidFill>
                  <a:schemeClr val="bg1"/>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t>? </a:t>
            </a:r>
            <a:r>
              <a:rPr lang="ko-KR" altLang="en-US" dirty="0">
                <a:solidFill>
                  <a:schemeClr val="bg1"/>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t>사각회전</a:t>
            </a:r>
            <a:r>
              <a:rPr lang="en-US" altLang="ko-KR" dirty="0">
                <a:solidFill>
                  <a:schemeClr val="bg1"/>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t>?</a:t>
            </a:r>
            <a:endParaRPr lang="en-US" dirty="0">
              <a:solidFill>
                <a:schemeClr val="bg1"/>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endParaRPr>
          </a:p>
        </p:txBody>
      </p:sp>
      <p:sp>
        <p:nvSpPr>
          <p:cNvPr id="3" name="직사각형 2">
            <a:extLst>
              <a:ext uri="{FF2B5EF4-FFF2-40B4-BE49-F238E27FC236}">
                <a16:creationId xmlns:a16="http://schemas.microsoft.com/office/drawing/2014/main" id="{8A9484FC-3FD1-4F51-8AB3-D4B034BB6CE6}"/>
              </a:ext>
            </a:extLst>
          </p:cNvPr>
          <p:cNvSpPr/>
          <p:nvPr/>
        </p:nvSpPr>
        <p:spPr>
          <a:xfrm>
            <a:off x="609600" y="1141937"/>
            <a:ext cx="11017224" cy="1384995"/>
          </a:xfrm>
          <a:prstGeom prst="rect">
            <a:avLst/>
          </a:prstGeom>
        </p:spPr>
        <p:txBody>
          <a:bodyPr wrap="square">
            <a:spAutoFit/>
          </a:bodyPr>
          <a:lstStyle/>
          <a:p>
            <a:r>
              <a:rPr lang="en-US" sz="2000" b="1" dirty="0">
                <a:latin typeface="맑은 고딕" panose="020B0503020000020004" pitchFamily="50" charset="-127"/>
                <a:ea typeface="맑은 고딕" panose="020B0503020000020004" pitchFamily="50" charset="-127"/>
                <a:cs typeface="Times New Roman" panose="02020603050405020304" pitchFamily="18" charset="0"/>
              </a:rPr>
              <a:t>OBLIQUE ROTATION METHODS (</a:t>
            </a:r>
            <a:r>
              <a:rPr lang="ko-KR" altLang="en-US" sz="2000" b="1" dirty="0">
                <a:latin typeface="맑은 고딕" panose="020B0503020000020004" pitchFamily="50" charset="-127"/>
                <a:ea typeface="맑은 고딕" panose="020B0503020000020004" pitchFamily="50" charset="-127"/>
                <a:cs typeface="Times New Roman" panose="02020603050405020304" pitchFamily="18" charset="0"/>
              </a:rPr>
              <a:t>사각회전</a:t>
            </a:r>
            <a:r>
              <a:rPr lang="en-US" sz="2000" b="1" dirty="0">
                <a:latin typeface="맑은 고딕" panose="020B0503020000020004" pitchFamily="50" charset="-127"/>
                <a:ea typeface="맑은 고딕" panose="020B0503020000020004" pitchFamily="50" charset="-127"/>
                <a:cs typeface="Times New Roman" panose="02020603050405020304" pitchFamily="18" charset="0"/>
              </a:rPr>
              <a:t>) </a:t>
            </a:r>
          </a:p>
          <a:p>
            <a:r>
              <a:rPr lang="ko-KR" altLang="en-US" sz="1600" dirty="0">
                <a:latin typeface="맑은 고딕" panose="020B0503020000020004" pitchFamily="50" charset="-127"/>
                <a:ea typeface="맑은 고딕" panose="020B0503020000020004" pitchFamily="50" charset="-127"/>
                <a:cs typeface="Times New Roman" panose="02020603050405020304" pitchFamily="18" charset="0"/>
              </a:rPr>
              <a:t>직교회전은 요인들 간의 독립성을 가정하나 사각회전은 요인들 간의 연관성을 가정한다</a:t>
            </a:r>
            <a:r>
              <a:rPr lang="en-US" altLang="ko-KR" sz="1600" dirty="0">
                <a:latin typeface="맑은 고딕" panose="020B0503020000020004" pitchFamily="50" charset="-127"/>
                <a:ea typeface="맑은 고딕" panose="020B0503020000020004" pitchFamily="50" charset="-127"/>
                <a:cs typeface="Times New Roman" panose="02020603050405020304" pitchFamily="18" charset="0"/>
              </a:rPr>
              <a:t>.</a:t>
            </a:r>
            <a:r>
              <a:rPr lang="en-US" sz="1600" dirty="0">
                <a:latin typeface="맑은 고딕" panose="020B0503020000020004" pitchFamily="50" charset="-127"/>
                <a:ea typeface="맑은 고딕" panose="020B0503020000020004" pitchFamily="50" charset="-127"/>
                <a:cs typeface="Times New Roman" panose="02020603050405020304" pitchFamily="18" charset="0"/>
              </a:rPr>
              <a:t> SPSS</a:t>
            </a:r>
            <a:r>
              <a:rPr lang="ko-KR" altLang="en-US" sz="1600" dirty="0">
                <a:latin typeface="맑은 고딕" panose="020B0503020000020004" pitchFamily="50" charset="-127"/>
                <a:ea typeface="맑은 고딕" panose="020B0503020000020004" pitchFamily="50" charset="-127"/>
                <a:cs typeface="Times New Roman" panose="02020603050405020304" pitchFamily="18" charset="0"/>
              </a:rPr>
              <a:t>는 </a:t>
            </a:r>
            <a:r>
              <a:rPr lang="en-US" sz="1600" dirty="0">
                <a:latin typeface="맑은 고딕" panose="020B0503020000020004" pitchFamily="50" charset="-127"/>
                <a:ea typeface="맑은 고딕" panose="020B0503020000020004" pitchFamily="50" charset="-127"/>
                <a:cs typeface="Times New Roman" panose="02020603050405020304" pitchFamily="18" charset="0"/>
              </a:rPr>
              <a:t>OBLIMIN</a:t>
            </a:r>
            <a:r>
              <a:rPr lang="ko-KR" altLang="en-US" sz="1600" dirty="0">
                <a:latin typeface="맑은 고딕" panose="020B0503020000020004" pitchFamily="50" charset="-127"/>
                <a:ea typeface="맑은 고딕" panose="020B0503020000020004" pitchFamily="50" charset="-127"/>
                <a:cs typeface="Times New Roman" panose="02020603050405020304" pitchFamily="18" charset="0"/>
              </a:rPr>
              <a:t>과 </a:t>
            </a:r>
            <a:r>
              <a:rPr lang="en-US" altLang="ko-KR" sz="1600" dirty="0">
                <a:latin typeface="맑은 고딕" panose="020B0503020000020004" pitchFamily="50" charset="-127"/>
                <a:ea typeface="맑은 고딕" panose="020B0503020000020004" pitchFamily="50" charset="-127"/>
                <a:cs typeface="Times New Roman" panose="02020603050405020304" pitchFamily="18" charset="0"/>
              </a:rPr>
              <a:t>PROMAX</a:t>
            </a:r>
            <a:r>
              <a:rPr lang="ko-KR" altLang="en-US" sz="1600" dirty="0">
                <a:latin typeface="맑은 고딕" panose="020B0503020000020004" pitchFamily="50" charset="-127"/>
                <a:ea typeface="맑은 고딕" panose="020B0503020000020004" pitchFamily="50" charset="-127"/>
                <a:cs typeface="Times New Roman" panose="02020603050405020304" pitchFamily="18" charset="0"/>
              </a:rPr>
              <a:t>방법을 제공한다</a:t>
            </a:r>
            <a:r>
              <a:rPr lang="en-US" altLang="ko-KR" sz="1600" dirty="0">
                <a:latin typeface="맑은 고딕" panose="020B0503020000020004" pitchFamily="50" charset="-127"/>
                <a:ea typeface="맑은 고딕" panose="020B0503020000020004" pitchFamily="50" charset="-127"/>
                <a:cs typeface="Times New Roman" panose="02020603050405020304" pitchFamily="18" charset="0"/>
              </a:rPr>
              <a:t>. </a:t>
            </a:r>
            <a:r>
              <a:rPr lang="ko-KR" altLang="en-US" sz="1600" dirty="0">
                <a:latin typeface="맑은 고딕" panose="020B0503020000020004" pitchFamily="50" charset="-127"/>
                <a:ea typeface="맑은 고딕" panose="020B0503020000020004" pitchFamily="50" charset="-127"/>
                <a:cs typeface="Times New Roman" panose="02020603050405020304" pitchFamily="18" charset="0"/>
              </a:rPr>
              <a:t>직교회전에 비해 요인 간의 관계를 가정할 수 있다면 이 방법을 고려하는 것이 좋다</a:t>
            </a:r>
            <a:r>
              <a:rPr lang="en-US" altLang="ko-KR" sz="1600" dirty="0">
                <a:latin typeface="맑은 고딕" panose="020B0503020000020004" pitchFamily="50" charset="-127"/>
                <a:ea typeface="맑은 고딕" panose="020B0503020000020004" pitchFamily="50" charset="-127"/>
                <a:cs typeface="Times New Roman" panose="02020603050405020304" pitchFamily="18" charset="0"/>
              </a:rPr>
              <a:t>. PROMAX </a:t>
            </a:r>
            <a:r>
              <a:rPr lang="ko-KR" altLang="en-US" sz="1600" dirty="0">
                <a:latin typeface="맑은 고딕" panose="020B0503020000020004" pitchFamily="50" charset="-127"/>
                <a:ea typeface="맑은 고딕" panose="020B0503020000020004" pitchFamily="50" charset="-127"/>
                <a:cs typeface="Times New Roman" panose="02020603050405020304" pitchFamily="18" charset="0"/>
              </a:rPr>
              <a:t>방법은 먼저 직교회전을 한 뒤 요인 간의 상관관계를 고려해주는 절충형 방법이다</a:t>
            </a:r>
            <a:r>
              <a:rPr lang="en-US" altLang="ko-KR" sz="1600" dirty="0">
                <a:latin typeface="맑은 고딕" panose="020B0503020000020004" pitchFamily="50" charset="-127"/>
                <a:ea typeface="맑은 고딕" panose="020B0503020000020004" pitchFamily="50" charset="-127"/>
                <a:cs typeface="Times New Roman" panose="02020603050405020304" pitchFamily="18" charset="0"/>
              </a:rPr>
              <a:t>.</a:t>
            </a:r>
            <a:r>
              <a:rPr lang="ko-KR" altLang="en-US" sz="1600" dirty="0">
                <a:latin typeface="맑은 고딕" panose="020B0503020000020004" pitchFamily="50" charset="-127"/>
                <a:ea typeface="맑은 고딕" panose="020B0503020000020004" pitchFamily="50" charset="-127"/>
                <a:cs typeface="Times New Roman" panose="02020603050405020304" pitchFamily="18" charset="0"/>
              </a:rPr>
              <a:t> 해석이 더 용이하며 </a:t>
            </a:r>
            <a:r>
              <a:rPr lang="en-US" altLang="ko-KR" sz="1600" dirty="0">
                <a:latin typeface="맑은 고딕" panose="020B0503020000020004" pitchFamily="50" charset="-127"/>
                <a:ea typeface="맑은 고딕" panose="020B0503020000020004" pitchFamily="50" charset="-127"/>
                <a:cs typeface="Times New Roman" panose="02020603050405020304" pitchFamily="18" charset="0"/>
              </a:rPr>
              <a:t>Maximum Likelihood </a:t>
            </a:r>
            <a:r>
              <a:rPr lang="ko-KR" altLang="en-US" sz="1600" dirty="0">
                <a:latin typeface="맑은 고딕" panose="020B0503020000020004" pitchFamily="50" charset="-127"/>
                <a:ea typeface="맑은 고딕" panose="020B0503020000020004" pitchFamily="50" charset="-127"/>
                <a:cs typeface="Times New Roman" panose="02020603050405020304" pitchFamily="18" charset="0"/>
              </a:rPr>
              <a:t>추정방법과 결과가 유사하며 요인 간 상관계수를 구할 수 있다는 장점이 있다</a:t>
            </a:r>
            <a:endParaRPr lang="en-US" sz="1600" dirty="0">
              <a:latin typeface="맑은 고딕" panose="020B0503020000020004" pitchFamily="50" charset="-127"/>
              <a:ea typeface="맑은 고딕" panose="020B0503020000020004" pitchFamily="50" charset="-127"/>
              <a:cs typeface="Times New Roman" panose="02020603050405020304" pitchFamily="18" charset="0"/>
            </a:endParaRPr>
          </a:p>
        </p:txBody>
      </p:sp>
      <p:grpSp>
        <p:nvGrpSpPr>
          <p:cNvPr id="25" name="그룹 24">
            <a:extLst>
              <a:ext uri="{FF2B5EF4-FFF2-40B4-BE49-F238E27FC236}">
                <a16:creationId xmlns:a16="http://schemas.microsoft.com/office/drawing/2014/main" id="{F7676D73-D46A-4416-B45F-3C496A811556}"/>
              </a:ext>
            </a:extLst>
          </p:cNvPr>
          <p:cNvGrpSpPr/>
          <p:nvPr/>
        </p:nvGrpSpPr>
        <p:grpSpPr>
          <a:xfrm>
            <a:off x="911424" y="2708920"/>
            <a:ext cx="4407861" cy="3140075"/>
            <a:chOff x="911424" y="2708920"/>
            <a:chExt cx="4407861" cy="3140075"/>
          </a:xfrm>
        </p:grpSpPr>
        <p:sp>
          <p:nvSpPr>
            <p:cNvPr id="4" name="Line 7">
              <a:extLst>
                <a:ext uri="{FF2B5EF4-FFF2-40B4-BE49-F238E27FC236}">
                  <a16:creationId xmlns:a16="http://schemas.microsoft.com/office/drawing/2014/main" id="{4DF9A2A5-62FE-4C8A-9B97-8013773E09E5}"/>
                </a:ext>
              </a:extLst>
            </p:cNvPr>
            <p:cNvSpPr>
              <a:spLocks noChangeShapeType="1"/>
            </p:cNvSpPr>
            <p:nvPr/>
          </p:nvSpPr>
          <p:spPr bwMode="auto">
            <a:xfrm flipV="1">
              <a:off x="1521024" y="2830624"/>
              <a:ext cx="1331911" cy="172614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5" name="Line 7">
              <a:extLst>
                <a:ext uri="{FF2B5EF4-FFF2-40B4-BE49-F238E27FC236}">
                  <a16:creationId xmlns:a16="http://schemas.microsoft.com/office/drawing/2014/main" id="{BE03F24F-739F-4D5D-BCA2-D7C457ABD5CC}"/>
                </a:ext>
              </a:extLst>
            </p:cNvPr>
            <p:cNvSpPr>
              <a:spLocks noChangeShapeType="1"/>
            </p:cNvSpPr>
            <p:nvPr/>
          </p:nvSpPr>
          <p:spPr bwMode="auto">
            <a:xfrm>
              <a:off x="1521024" y="4556765"/>
              <a:ext cx="1820786" cy="126053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grpSp>
          <p:nvGrpSpPr>
            <p:cNvPr id="6" name="Group 5">
              <a:extLst>
                <a:ext uri="{FF2B5EF4-FFF2-40B4-BE49-F238E27FC236}">
                  <a16:creationId xmlns:a16="http://schemas.microsoft.com/office/drawing/2014/main" id="{61C59BB6-8128-4EF4-8F85-0A41B8FAD33B}"/>
                </a:ext>
              </a:extLst>
            </p:cNvPr>
            <p:cNvGrpSpPr>
              <a:grpSpLocks/>
            </p:cNvGrpSpPr>
            <p:nvPr/>
          </p:nvGrpSpPr>
          <p:grpSpPr bwMode="auto">
            <a:xfrm>
              <a:off x="911424" y="2708920"/>
              <a:ext cx="3217865" cy="3140075"/>
              <a:chOff x="192" y="2340"/>
              <a:chExt cx="2027" cy="1978"/>
            </a:xfrm>
          </p:grpSpPr>
          <p:sp>
            <p:nvSpPr>
              <p:cNvPr id="7" name="Line 6">
                <a:extLst>
                  <a:ext uri="{FF2B5EF4-FFF2-40B4-BE49-F238E27FC236}">
                    <a16:creationId xmlns:a16="http://schemas.microsoft.com/office/drawing/2014/main" id="{049CDF96-ED54-4F62-AEE2-6F35B88C36B0}"/>
                  </a:ext>
                </a:extLst>
              </p:cNvPr>
              <p:cNvSpPr>
                <a:spLocks noChangeShapeType="1"/>
              </p:cNvSpPr>
              <p:nvPr/>
            </p:nvSpPr>
            <p:spPr bwMode="auto">
              <a:xfrm>
                <a:off x="192" y="3504"/>
                <a:ext cx="202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8" name="Line 7">
                <a:extLst>
                  <a:ext uri="{FF2B5EF4-FFF2-40B4-BE49-F238E27FC236}">
                    <a16:creationId xmlns:a16="http://schemas.microsoft.com/office/drawing/2014/main" id="{051A7A2D-8255-4A27-8E80-B052C41904CA}"/>
                  </a:ext>
                </a:extLst>
              </p:cNvPr>
              <p:cNvSpPr>
                <a:spLocks noChangeShapeType="1"/>
              </p:cNvSpPr>
              <p:nvPr/>
            </p:nvSpPr>
            <p:spPr bwMode="auto">
              <a:xfrm flipV="1">
                <a:off x="576" y="2496"/>
                <a:ext cx="0" cy="18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9" name="Text Box 8">
                <a:extLst>
                  <a:ext uri="{FF2B5EF4-FFF2-40B4-BE49-F238E27FC236}">
                    <a16:creationId xmlns:a16="http://schemas.microsoft.com/office/drawing/2014/main" id="{5E612924-AA8A-4F02-92DC-554804D79188}"/>
                  </a:ext>
                </a:extLst>
              </p:cNvPr>
              <p:cNvSpPr txBox="1">
                <a:spLocks noChangeArrowheads="1"/>
              </p:cNvSpPr>
              <p:nvPr/>
            </p:nvSpPr>
            <p:spPr bwMode="auto">
              <a:xfrm>
                <a:off x="1801" y="4067"/>
                <a:ext cx="384" cy="23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b="1" dirty="0">
                    <a:latin typeface="Times New Roman" panose="02020603050405020304" pitchFamily="18" charset="0"/>
                    <a:ea typeface="맑은 고딕" panose="020B0503020000020004" pitchFamily="50" charset="-127"/>
                  </a:rPr>
                  <a:t>F1*</a:t>
                </a:r>
              </a:p>
            </p:txBody>
          </p:sp>
          <p:sp>
            <p:nvSpPr>
              <p:cNvPr id="10" name="Text Box 9">
                <a:extLst>
                  <a:ext uri="{FF2B5EF4-FFF2-40B4-BE49-F238E27FC236}">
                    <a16:creationId xmlns:a16="http://schemas.microsoft.com/office/drawing/2014/main" id="{34A2CC8A-F4BC-4A82-B573-7234064E4671}"/>
                  </a:ext>
                </a:extLst>
              </p:cNvPr>
              <p:cNvSpPr txBox="1">
                <a:spLocks noChangeArrowheads="1"/>
              </p:cNvSpPr>
              <p:nvPr/>
            </p:nvSpPr>
            <p:spPr bwMode="auto">
              <a:xfrm>
                <a:off x="1438" y="2340"/>
                <a:ext cx="384" cy="23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b="1" dirty="0">
                    <a:latin typeface="Times New Roman" panose="02020603050405020304" pitchFamily="18" charset="0"/>
                    <a:ea typeface="맑은 고딕" panose="020B0503020000020004" pitchFamily="50" charset="-127"/>
                  </a:rPr>
                  <a:t>F2*</a:t>
                </a:r>
              </a:p>
            </p:txBody>
          </p:sp>
          <p:sp>
            <p:nvSpPr>
              <p:cNvPr id="11" name="Oval 10">
                <a:extLst>
                  <a:ext uri="{FF2B5EF4-FFF2-40B4-BE49-F238E27FC236}">
                    <a16:creationId xmlns:a16="http://schemas.microsoft.com/office/drawing/2014/main" id="{0E5D0B4E-8E19-46D6-9A08-7C1E72E1AB23}"/>
                  </a:ext>
                </a:extLst>
              </p:cNvPr>
              <p:cNvSpPr>
                <a:spLocks noChangeArrowheads="1"/>
              </p:cNvSpPr>
              <p:nvPr/>
            </p:nvSpPr>
            <p:spPr bwMode="auto">
              <a:xfrm>
                <a:off x="1400" y="2860"/>
                <a:ext cx="48" cy="48"/>
              </a:xfrm>
              <a:prstGeom prst="ellipse">
                <a:avLst/>
              </a:prstGeom>
              <a:solidFill>
                <a:schemeClr val="accent1"/>
              </a:solidFill>
              <a:ln w="9525">
                <a:solidFill>
                  <a:schemeClr val="tx1"/>
                </a:solidFill>
                <a:round/>
                <a:headEnd/>
                <a:tailEnd/>
              </a:ln>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12" name="Text Box 11">
                <a:extLst>
                  <a:ext uri="{FF2B5EF4-FFF2-40B4-BE49-F238E27FC236}">
                    <a16:creationId xmlns:a16="http://schemas.microsoft.com/office/drawing/2014/main" id="{EDFE3FFB-5037-4FA5-81B2-3DEC6774377D}"/>
                  </a:ext>
                </a:extLst>
              </p:cNvPr>
              <p:cNvSpPr txBox="1">
                <a:spLocks noChangeArrowheads="1"/>
              </p:cNvSpPr>
              <p:nvPr/>
            </p:nvSpPr>
            <p:spPr bwMode="auto">
              <a:xfrm>
                <a:off x="1429" y="2815"/>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dirty="0">
                    <a:latin typeface="Times New Roman" panose="02020603050405020304" pitchFamily="18" charset="0"/>
                    <a:ea typeface="맑은 고딕" panose="020B0503020000020004" pitchFamily="50" charset="-127"/>
                  </a:rPr>
                  <a:t>X</a:t>
                </a:r>
                <a:r>
                  <a:rPr lang="en-US" altLang="ko-KR" sz="1800" baseline="-25000" dirty="0">
                    <a:latin typeface="Times New Roman" panose="02020603050405020304" pitchFamily="18" charset="0"/>
                    <a:ea typeface="맑은 고딕" panose="020B0503020000020004" pitchFamily="50" charset="-127"/>
                  </a:rPr>
                  <a:t>1</a:t>
                </a:r>
              </a:p>
            </p:txBody>
          </p:sp>
          <p:sp>
            <p:nvSpPr>
              <p:cNvPr id="13" name="Oval 12">
                <a:extLst>
                  <a:ext uri="{FF2B5EF4-FFF2-40B4-BE49-F238E27FC236}">
                    <a16:creationId xmlns:a16="http://schemas.microsoft.com/office/drawing/2014/main" id="{09AB2DAC-2289-40C4-9927-A7810D90563C}"/>
                  </a:ext>
                </a:extLst>
              </p:cNvPr>
              <p:cNvSpPr>
                <a:spLocks noChangeArrowheads="1"/>
              </p:cNvSpPr>
              <p:nvPr/>
            </p:nvSpPr>
            <p:spPr bwMode="auto">
              <a:xfrm>
                <a:off x="1173" y="2633"/>
                <a:ext cx="48" cy="48"/>
              </a:xfrm>
              <a:prstGeom prst="ellipse">
                <a:avLst/>
              </a:prstGeom>
              <a:solidFill>
                <a:schemeClr val="accent1"/>
              </a:solidFill>
              <a:ln w="9525">
                <a:solidFill>
                  <a:schemeClr val="tx1"/>
                </a:solidFill>
                <a:round/>
                <a:headEnd/>
                <a:tailEnd/>
              </a:ln>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14" name="Text Box 13">
                <a:extLst>
                  <a:ext uri="{FF2B5EF4-FFF2-40B4-BE49-F238E27FC236}">
                    <a16:creationId xmlns:a16="http://schemas.microsoft.com/office/drawing/2014/main" id="{8107E0F8-7AA6-4176-8FAB-88E362BE6174}"/>
                  </a:ext>
                </a:extLst>
              </p:cNvPr>
              <p:cNvSpPr txBox="1">
                <a:spLocks noChangeArrowheads="1"/>
              </p:cNvSpPr>
              <p:nvPr/>
            </p:nvSpPr>
            <p:spPr bwMode="auto">
              <a:xfrm>
                <a:off x="1468" y="3012"/>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dirty="0">
                    <a:latin typeface="Times New Roman" panose="02020603050405020304" pitchFamily="18" charset="0"/>
                    <a:ea typeface="맑은 고딕" panose="020B0503020000020004" pitchFamily="50" charset="-127"/>
                  </a:rPr>
                  <a:t>X</a:t>
                </a:r>
                <a:r>
                  <a:rPr lang="en-US" altLang="ko-KR" sz="1800" baseline="-25000" dirty="0">
                    <a:latin typeface="Times New Roman" panose="02020603050405020304" pitchFamily="18" charset="0"/>
                    <a:ea typeface="맑은 고딕" panose="020B0503020000020004" pitchFamily="50" charset="-127"/>
                  </a:rPr>
                  <a:t>2</a:t>
                </a:r>
              </a:p>
            </p:txBody>
          </p:sp>
          <p:sp>
            <p:nvSpPr>
              <p:cNvPr id="15" name="Oval 14">
                <a:extLst>
                  <a:ext uri="{FF2B5EF4-FFF2-40B4-BE49-F238E27FC236}">
                    <a16:creationId xmlns:a16="http://schemas.microsoft.com/office/drawing/2014/main" id="{E554B5C7-7EEC-4905-9210-DF920489CB24}"/>
                  </a:ext>
                </a:extLst>
              </p:cNvPr>
              <p:cNvSpPr>
                <a:spLocks noChangeArrowheads="1"/>
              </p:cNvSpPr>
              <p:nvPr/>
            </p:nvSpPr>
            <p:spPr bwMode="auto">
              <a:xfrm>
                <a:off x="1457" y="3087"/>
                <a:ext cx="48" cy="48"/>
              </a:xfrm>
              <a:prstGeom prst="ellipse">
                <a:avLst/>
              </a:prstGeom>
              <a:solidFill>
                <a:schemeClr val="accent1"/>
              </a:solidFill>
              <a:ln w="9525">
                <a:solidFill>
                  <a:schemeClr val="tx1"/>
                </a:solidFill>
                <a:round/>
                <a:headEnd/>
                <a:tailEnd/>
              </a:ln>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16" name="Text Box 15">
                <a:extLst>
                  <a:ext uri="{FF2B5EF4-FFF2-40B4-BE49-F238E27FC236}">
                    <a16:creationId xmlns:a16="http://schemas.microsoft.com/office/drawing/2014/main" id="{F0A08C0B-A20D-402A-9B96-808E8E8682D7}"/>
                  </a:ext>
                </a:extLst>
              </p:cNvPr>
              <p:cNvSpPr txBox="1">
                <a:spLocks noChangeArrowheads="1"/>
              </p:cNvSpPr>
              <p:nvPr/>
            </p:nvSpPr>
            <p:spPr bwMode="auto">
              <a:xfrm>
                <a:off x="1205" y="2497"/>
                <a:ext cx="2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dirty="0">
                    <a:latin typeface="Times New Roman" panose="02020603050405020304" pitchFamily="18" charset="0"/>
                    <a:ea typeface="맑은 고딕" panose="020B0503020000020004" pitchFamily="50" charset="-127"/>
                  </a:rPr>
                  <a:t>X</a:t>
                </a:r>
                <a:r>
                  <a:rPr lang="en-US" altLang="ko-KR" sz="1800" baseline="-25000" dirty="0">
                    <a:latin typeface="Times New Roman" panose="02020603050405020304" pitchFamily="18" charset="0"/>
                    <a:ea typeface="맑은 고딕" panose="020B0503020000020004" pitchFamily="50" charset="-127"/>
                  </a:rPr>
                  <a:t>3</a:t>
                </a:r>
              </a:p>
            </p:txBody>
          </p:sp>
          <p:sp>
            <p:nvSpPr>
              <p:cNvPr id="17" name="Oval 16">
                <a:extLst>
                  <a:ext uri="{FF2B5EF4-FFF2-40B4-BE49-F238E27FC236}">
                    <a16:creationId xmlns:a16="http://schemas.microsoft.com/office/drawing/2014/main" id="{C6A20A92-2625-4D0B-9DEE-92A4AD9DA321}"/>
                  </a:ext>
                </a:extLst>
              </p:cNvPr>
              <p:cNvSpPr>
                <a:spLocks noChangeArrowheads="1"/>
              </p:cNvSpPr>
              <p:nvPr/>
            </p:nvSpPr>
            <p:spPr bwMode="auto">
              <a:xfrm>
                <a:off x="1541" y="3991"/>
                <a:ext cx="48" cy="48"/>
              </a:xfrm>
              <a:prstGeom prst="ellipse">
                <a:avLst/>
              </a:prstGeom>
              <a:solidFill>
                <a:schemeClr val="accent1"/>
              </a:solidFill>
              <a:ln w="9525">
                <a:solidFill>
                  <a:schemeClr val="tx1"/>
                </a:solidFill>
                <a:round/>
                <a:headEnd/>
                <a:tailEnd/>
              </a:ln>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18" name="Text Box 17">
                <a:extLst>
                  <a:ext uri="{FF2B5EF4-FFF2-40B4-BE49-F238E27FC236}">
                    <a16:creationId xmlns:a16="http://schemas.microsoft.com/office/drawing/2014/main" id="{DC084A2B-8B59-40E3-BE88-C72B5148F7C6}"/>
                  </a:ext>
                </a:extLst>
              </p:cNvPr>
              <p:cNvSpPr txBox="1">
                <a:spLocks noChangeArrowheads="1"/>
              </p:cNvSpPr>
              <p:nvPr/>
            </p:nvSpPr>
            <p:spPr bwMode="auto">
              <a:xfrm>
                <a:off x="1565" y="3944"/>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dirty="0">
                    <a:latin typeface="Times New Roman" panose="02020603050405020304" pitchFamily="18" charset="0"/>
                    <a:ea typeface="맑은 고딕" panose="020B0503020000020004" pitchFamily="50" charset="-127"/>
                  </a:rPr>
                  <a:t>X</a:t>
                </a:r>
                <a:r>
                  <a:rPr lang="en-US" altLang="ko-KR" sz="1800" baseline="-25000" dirty="0">
                    <a:latin typeface="Times New Roman" panose="02020603050405020304" pitchFamily="18" charset="0"/>
                    <a:ea typeface="맑은 고딕" panose="020B0503020000020004" pitchFamily="50" charset="-127"/>
                  </a:rPr>
                  <a:t>4</a:t>
                </a:r>
              </a:p>
            </p:txBody>
          </p:sp>
          <p:sp>
            <p:nvSpPr>
              <p:cNvPr id="19" name="Oval 18">
                <a:extLst>
                  <a:ext uri="{FF2B5EF4-FFF2-40B4-BE49-F238E27FC236}">
                    <a16:creationId xmlns:a16="http://schemas.microsoft.com/office/drawing/2014/main" id="{80D73145-57E5-484D-9801-24D6B6E3685A}"/>
                  </a:ext>
                </a:extLst>
              </p:cNvPr>
              <p:cNvSpPr>
                <a:spLocks noChangeArrowheads="1"/>
              </p:cNvSpPr>
              <p:nvPr/>
            </p:nvSpPr>
            <p:spPr bwMode="auto">
              <a:xfrm>
                <a:off x="1564" y="3934"/>
                <a:ext cx="48" cy="48"/>
              </a:xfrm>
              <a:prstGeom prst="ellipse">
                <a:avLst/>
              </a:prstGeom>
              <a:solidFill>
                <a:schemeClr val="accent1"/>
              </a:solidFill>
              <a:ln w="9525">
                <a:solidFill>
                  <a:schemeClr val="tx1"/>
                </a:solidFill>
                <a:round/>
                <a:headEnd/>
                <a:tailEnd/>
              </a:ln>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20" name="Text Box 19">
                <a:extLst>
                  <a:ext uri="{FF2B5EF4-FFF2-40B4-BE49-F238E27FC236}">
                    <a16:creationId xmlns:a16="http://schemas.microsoft.com/office/drawing/2014/main" id="{55D16A12-DD67-40AA-B0B3-91A092E236A7}"/>
                  </a:ext>
                </a:extLst>
              </p:cNvPr>
              <p:cNvSpPr txBox="1">
                <a:spLocks noChangeArrowheads="1"/>
              </p:cNvSpPr>
              <p:nvPr/>
            </p:nvSpPr>
            <p:spPr bwMode="auto">
              <a:xfrm>
                <a:off x="1610" y="3808"/>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dirty="0">
                    <a:latin typeface="Times New Roman" panose="02020603050405020304" pitchFamily="18" charset="0"/>
                    <a:ea typeface="맑은 고딕" panose="020B0503020000020004" pitchFamily="50" charset="-127"/>
                  </a:rPr>
                  <a:t>X</a:t>
                </a:r>
                <a:r>
                  <a:rPr lang="en-US" altLang="ko-KR" sz="1800" baseline="-25000" dirty="0">
                    <a:latin typeface="Times New Roman" panose="02020603050405020304" pitchFamily="18" charset="0"/>
                    <a:ea typeface="맑은 고딕" panose="020B0503020000020004" pitchFamily="50" charset="-127"/>
                  </a:rPr>
                  <a:t>5</a:t>
                </a:r>
              </a:p>
            </p:txBody>
          </p:sp>
          <p:sp>
            <p:nvSpPr>
              <p:cNvPr id="21" name="Text Box 19">
                <a:extLst>
                  <a:ext uri="{FF2B5EF4-FFF2-40B4-BE49-F238E27FC236}">
                    <a16:creationId xmlns:a16="http://schemas.microsoft.com/office/drawing/2014/main" id="{6770CBA2-F93C-4D26-85CF-B2DC74C02A00}"/>
                  </a:ext>
                </a:extLst>
              </p:cNvPr>
              <p:cNvSpPr txBox="1">
                <a:spLocks noChangeArrowheads="1"/>
              </p:cNvSpPr>
              <p:nvPr/>
            </p:nvSpPr>
            <p:spPr bwMode="auto">
              <a:xfrm>
                <a:off x="1221" y="3672"/>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dirty="0">
                    <a:latin typeface="Times New Roman" panose="02020603050405020304" pitchFamily="18" charset="0"/>
                    <a:ea typeface="맑은 고딕" panose="020B0503020000020004" pitchFamily="50" charset="-127"/>
                  </a:rPr>
                  <a:t>X</a:t>
                </a:r>
                <a:r>
                  <a:rPr lang="en-US" altLang="ko-KR" sz="1800" baseline="-25000" dirty="0">
                    <a:latin typeface="Times New Roman" panose="02020603050405020304" pitchFamily="18" charset="0"/>
                    <a:ea typeface="맑은 고딕" panose="020B0503020000020004" pitchFamily="50" charset="-127"/>
                  </a:rPr>
                  <a:t>6</a:t>
                </a:r>
              </a:p>
            </p:txBody>
          </p:sp>
          <p:sp>
            <p:nvSpPr>
              <p:cNvPr id="22" name="Oval 16">
                <a:extLst>
                  <a:ext uri="{FF2B5EF4-FFF2-40B4-BE49-F238E27FC236}">
                    <a16:creationId xmlns:a16="http://schemas.microsoft.com/office/drawing/2014/main" id="{6313D018-127F-4B53-A830-902CC14F5D3E}"/>
                  </a:ext>
                </a:extLst>
              </p:cNvPr>
              <p:cNvSpPr>
                <a:spLocks noChangeArrowheads="1"/>
              </p:cNvSpPr>
              <p:nvPr/>
            </p:nvSpPr>
            <p:spPr bwMode="auto">
              <a:xfrm>
                <a:off x="1418" y="3901"/>
                <a:ext cx="48" cy="48"/>
              </a:xfrm>
              <a:prstGeom prst="ellipse">
                <a:avLst/>
              </a:prstGeom>
              <a:solidFill>
                <a:schemeClr val="accent1"/>
              </a:solidFill>
              <a:ln w="9525">
                <a:solidFill>
                  <a:schemeClr val="tx1"/>
                </a:solidFill>
                <a:round/>
                <a:headEnd/>
                <a:tailEnd/>
              </a:ln>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grpSp>
        <p:sp>
          <p:nvSpPr>
            <p:cNvPr id="23" name="화살표: 위쪽 22">
              <a:extLst>
                <a:ext uri="{FF2B5EF4-FFF2-40B4-BE49-F238E27FC236}">
                  <a16:creationId xmlns:a16="http://schemas.microsoft.com/office/drawing/2014/main" id="{4BDB2D69-1D8D-450E-B48C-AF290FEDD15E}"/>
                </a:ext>
              </a:extLst>
            </p:cNvPr>
            <p:cNvSpPr/>
            <p:nvPr/>
          </p:nvSpPr>
          <p:spPr bwMode="auto">
            <a:xfrm rot="7361796">
              <a:off x="1703878" y="3534420"/>
              <a:ext cx="267148" cy="249238"/>
            </a:xfrm>
            <a:prstGeom prst="upArrow">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화살표: 위쪽 23">
              <a:extLst>
                <a:ext uri="{FF2B5EF4-FFF2-40B4-BE49-F238E27FC236}">
                  <a16:creationId xmlns:a16="http://schemas.microsoft.com/office/drawing/2014/main" id="{D8D4C93A-F5F1-433B-9F5C-D071B144840D}"/>
                </a:ext>
              </a:extLst>
            </p:cNvPr>
            <p:cNvSpPr/>
            <p:nvPr/>
          </p:nvSpPr>
          <p:spPr bwMode="auto">
            <a:xfrm rot="12149044">
              <a:off x="2112145" y="4680261"/>
              <a:ext cx="267148" cy="249238"/>
            </a:xfrm>
            <a:prstGeom prst="upArrow">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7" name="TextBox 26">
              <a:extLst>
                <a:ext uri="{FF2B5EF4-FFF2-40B4-BE49-F238E27FC236}">
                  <a16:creationId xmlns:a16="http://schemas.microsoft.com/office/drawing/2014/main" id="{39B1F7AB-F366-46C2-9BDD-28FA239AD052}"/>
                </a:ext>
              </a:extLst>
            </p:cNvPr>
            <p:cNvSpPr txBox="1"/>
            <p:nvPr/>
          </p:nvSpPr>
          <p:spPr>
            <a:xfrm>
              <a:off x="4223792" y="3362919"/>
              <a:ext cx="1095493" cy="369332"/>
            </a:xfrm>
            <a:prstGeom prst="rect">
              <a:avLst/>
            </a:prstGeom>
            <a:noFill/>
          </p:spPr>
          <p:txBody>
            <a:bodyPr wrap="none" rtlCol="0">
              <a:spAutoFit/>
            </a:bodyPr>
            <a:lstStyle/>
            <a:p>
              <a:r>
                <a:rPr lang="en-US" dirty="0">
                  <a:latin typeface="YD윤고딕 160" panose="02020603020101020101" pitchFamily="18" charset="-127"/>
                  <a:ea typeface="YD윤고딕 160" panose="02020603020101020101" pitchFamily="18" charset="-127"/>
                </a:rPr>
                <a:t>Varimax</a:t>
              </a:r>
            </a:p>
          </p:txBody>
        </p:sp>
      </p:grpSp>
      <p:grpSp>
        <p:nvGrpSpPr>
          <p:cNvPr id="26" name="그룹 25">
            <a:extLst>
              <a:ext uri="{FF2B5EF4-FFF2-40B4-BE49-F238E27FC236}">
                <a16:creationId xmlns:a16="http://schemas.microsoft.com/office/drawing/2014/main" id="{5A1F6483-D71B-430D-9626-5267B5E6EF95}"/>
              </a:ext>
            </a:extLst>
          </p:cNvPr>
          <p:cNvGrpSpPr/>
          <p:nvPr/>
        </p:nvGrpSpPr>
        <p:grpSpPr>
          <a:xfrm>
            <a:off x="6628719" y="2924192"/>
            <a:ext cx="4334186" cy="2906713"/>
            <a:chOff x="6628719" y="2924192"/>
            <a:chExt cx="4334186" cy="2906713"/>
          </a:xfrm>
        </p:grpSpPr>
        <p:sp>
          <p:nvSpPr>
            <p:cNvPr id="28" name="Line 7">
              <a:extLst>
                <a:ext uri="{FF2B5EF4-FFF2-40B4-BE49-F238E27FC236}">
                  <a16:creationId xmlns:a16="http://schemas.microsoft.com/office/drawing/2014/main" id="{F04340BC-DA3A-4986-A4DD-6E3F22AD6A13}"/>
                </a:ext>
              </a:extLst>
            </p:cNvPr>
            <p:cNvSpPr>
              <a:spLocks noChangeShapeType="1"/>
            </p:cNvSpPr>
            <p:nvPr/>
          </p:nvSpPr>
          <p:spPr bwMode="auto">
            <a:xfrm flipV="1">
              <a:off x="7238320" y="3174057"/>
              <a:ext cx="1531936" cy="1364609"/>
            </a:xfrm>
            <a:prstGeom prst="line">
              <a:avLst/>
            </a:prstGeom>
            <a:noFill/>
            <a:ln w="9525">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29" name="Line 7">
              <a:extLst>
                <a:ext uri="{FF2B5EF4-FFF2-40B4-BE49-F238E27FC236}">
                  <a16:creationId xmlns:a16="http://schemas.microsoft.com/office/drawing/2014/main" id="{C80070DE-3263-487F-A75B-A04663141617}"/>
                </a:ext>
              </a:extLst>
            </p:cNvPr>
            <p:cNvSpPr>
              <a:spLocks noChangeShapeType="1"/>
            </p:cNvSpPr>
            <p:nvPr/>
          </p:nvSpPr>
          <p:spPr bwMode="auto">
            <a:xfrm>
              <a:off x="7238320" y="4533904"/>
              <a:ext cx="2026025" cy="988091"/>
            </a:xfrm>
            <a:prstGeom prst="line">
              <a:avLst/>
            </a:prstGeom>
            <a:noFill/>
            <a:ln w="9525">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grpSp>
          <p:nvGrpSpPr>
            <p:cNvPr id="30" name="Group 5">
              <a:extLst>
                <a:ext uri="{FF2B5EF4-FFF2-40B4-BE49-F238E27FC236}">
                  <a16:creationId xmlns:a16="http://schemas.microsoft.com/office/drawing/2014/main" id="{3F6B8801-1A33-4709-BB9D-6E0E13F78C70}"/>
                </a:ext>
              </a:extLst>
            </p:cNvPr>
            <p:cNvGrpSpPr>
              <a:grpSpLocks/>
            </p:cNvGrpSpPr>
            <p:nvPr/>
          </p:nvGrpSpPr>
          <p:grpSpPr bwMode="auto">
            <a:xfrm>
              <a:off x="6628719" y="2924192"/>
              <a:ext cx="3500442" cy="2906713"/>
              <a:chOff x="192" y="2487"/>
              <a:chExt cx="2205" cy="1831"/>
            </a:xfrm>
          </p:grpSpPr>
          <p:sp>
            <p:nvSpPr>
              <p:cNvPr id="31" name="Line 6">
                <a:extLst>
                  <a:ext uri="{FF2B5EF4-FFF2-40B4-BE49-F238E27FC236}">
                    <a16:creationId xmlns:a16="http://schemas.microsoft.com/office/drawing/2014/main" id="{CDC41BB6-269F-412F-B229-154CCD33671E}"/>
                  </a:ext>
                </a:extLst>
              </p:cNvPr>
              <p:cNvSpPr>
                <a:spLocks noChangeShapeType="1"/>
              </p:cNvSpPr>
              <p:nvPr/>
            </p:nvSpPr>
            <p:spPr bwMode="auto">
              <a:xfrm>
                <a:off x="192" y="3504"/>
                <a:ext cx="202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32" name="Line 7">
                <a:extLst>
                  <a:ext uri="{FF2B5EF4-FFF2-40B4-BE49-F238E27FC236}">
                    <a16:creationId xmlns:a16="http://schemas.microsoft.com/office/drawing/2014/main" id="{67F288C4-73AC-46D0-8A45-3F5B510F9038}"/>
                  </a:ext>
                </a:extLst>
              </p:cNvPr>
              <p:cNvSpPr>
                <a:spLocks noChangeShapeType="1"/>
              </p:cNvSpPr>
              <p:nvPr/>
            </p:nvSpPr>
            <p:spPr bwMode="auto">
              <a:xfrm flipV="1">
                <a:off x="576" y="2496"/>
                <a:ext cx="0" cy="18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33" name="Text Box 8">
                <a:extLst>
                  <a:ext uri="{FF2B5EF4-FFF2-40B4-BE49-F238E27FC236}">
                    <a16:creationId xmlns:a16="http://schemas.microsoft.com/office/drawing/2014/main" id="{6EDE039C-C210-4146-8FA7-7601B22D20AA}"/>
                  </a:ext>
                </a:extLst>
              </p:cNvPr>
              <p:cNvSpPr txBox="1">
                <a:spLocks noChangeArrowheads="1"/>
              </p:cNvSpPr>
              <p:nvPr/>
            </p:nvSpPr>
            <p:spPr bwMode="auto">
              <a:xfrm>
                <a:off x="1933" y="3982"/>
                <a:ext cx="464" cy="23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b="1" dirty="0">
                    <a:latin typeface="Times New Roman" panose="02020603050405020304" pitchFamily="18" charset="0"/>
                    <a:ea typeface="맑은 고딕" panose="020B0503020000020004" pitchFamily="50" charset="-127"/>
                  </a:rPr>
                  <a:t>F1**</a:t>
                </a:r>
              </a:p>
            </p:txBody>
          </p:sp>
          <p:sp>
            <p:nvSpPr>
              <p:cNvPr id="34" name="Text Box 9">
                <a:extLst>
                  <a:ext uri="{FF2B5EF4-FFF2-40B4-BE49-F238E27FC236}">
                    <a16:creationId xmlns:a16="http://schemas.microsoft.com/office/drawing/2014/main" id="{248F0184-FCD0-446C-91BA-D3807D1191BE}"/>
                  </a:ext>
                </a:extLst>
              </p:cNvPr>
              <p:cNvSpPr txBox="1">
                <a:spLocks noChangeArrowheads="1"/>
              </p:cNvSpPr>
              <p:nvPr/>
            </p:nvSpPr>
            <p:spPr bwMode="auto">
              <a:xfrm>
                <a:off x="1559" y="2487"/>
                <a:ext cx="431" cy="23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b="1" dirty="0">
                    <a:latin typeface="Times New Roman" panose="02020603050405020304" pitchFamily="18" charset="0"/>
                    <a:ea typeface="맑은 고딕" panose="020B0503020000020004" pitchFamily="50" charset="-127"/>
                  </a:rPr>
                  <a:t>F2**</a:t>
                </a:r>
              </a:p>
            </p:txBody>
          </p:sp>
          <p:sp>
            <p:nvSpPr>
              <p:cNvPr id="35" name="Oval 10">
                <a:extLst>
                  <a:ext uri="{FF2B5EF4-FFF2-40B4-BE49-F238E27FC236}">
                    <a16:creationId xmlns:a16="http://schemas.microsoft.com/office/drawing/2014/main" id="{A1220F9C-08D8-4433-B6F7-0F9B4B6A8268}"/>
                  </a:ext>
                </a:extLst>
              </p:cNvPr>
              <p:cNvSpPr>
                <a:spLocks noChangeArrowheads="1"/>
              </p:cNvSpPr>
              <p:nvPr/>
            </p:nvSpPr>
            <p:spPr bwMode="auto">
              <a:xfrm>
                <a:off x="1400" y="2860"/>
                <a:ext cx="48" cy="48"/>
              </a:xfrm>
              <a:prstGeom prst="ellipse">
                <a:avLst/>
              </a:prstGeom>
              <a:solidFill>
                <a:schemeClr val="accent1"/>
              </a:solidFill>
              <a:ln w="9525">
                <a:solidFill>
                  <a:schemeClr val="tx1"/>
                </a:solidFill>
                <a:round/>
                <a:headEnd/>
                <a:tailEnd/>
              </a:ln>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36" name="Text Box 11">
                <a:extLst>
                  <a:ext uri="{FF2B5EF4-FFF2-40B4-BE49-F238E27FC236}">
                    <a16:creationId xmlns:a16="http://schemas.microsoft.com/office/drawing/2014/main" id="{70ED58AF-0AE4-495B-A1B1-15AD63A7B399}"/>
                  </a:ext>
                </a:extLst>
              </p:cNvPr>
              <p:cNvSpPr txBox="1">
                <a:spLocks noChangeArrowheads="1"/>
              </p:cNvSpPr>
              <p:nvPr/>
            </p:nvSpPr>
            <p:spPr bwMode="auto">
              <a:xfrm>
                <a:off x="1429" y="2815"/>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dirty="0">
                    <a:latin typeface="Times New Roman" panose="02020603050405020304" pitchFamily="18" charset="0"/>
                    <a:ea typeface="맑은 고딕" panose="020B0503020000020004" pitchFamily="50" charset="-127"/>
                  </a:rPr>
                  <a:t>X</a:t>
                </a:r>
                <a:r>
                  <a:rPr lang="en-US" altLang="ko-KR" sz="1800" baseline="-25000" dirty="0">
                    <a:latin typeface="Times New Roman" panose="02020603050405020304" pitchFamily="18" charset="0"/>
                    <a:ea typeface="맑은 고딕" panose="020B0503020000020004" pitchFamily="50" charset="-127"/>
                  </a:rPr>
                  <a:t>1</a:t>
                </a:r>
              </a:p>
            </p:txBody>
          </p:sp>
          <p:sp>
            <p:nvSpPr>
              <p:cNvPr id="37" name="Oval 12">
                <a:extLst>
                  <a:ext uri="{FF2B5EF4-FFF2-40B4-BE49-F238E27FC236}">
                    <a16:creationId xmlns:a16="http://schemas.microsoft.com/office/drawing/2014/main" id="{8FBC8B4D-541D-4E23-9530-9DEE0F8D2699}"/>
                  </a:ext>
                </a:extLst>
              </p:cNvPr>
              <p:cNvSpPr>
                <a:spLocks noChangeArrowheads="1"/>
              </p:cNvSpPr>
              <p:nvPr/>
            </p:nvSpPr>
            <p:spPr bwMode="auto">
              <a:xfrm>
                <a:off x="1173" y="2633"/>
                <a:ext cx="48" cy="48"/>
              </a:xfrm>
              <a:prstGeom prst="ellipse">
                <a:avLst/>
              </a:prstGeom>
              <a:solidFill>
                <a:schemeClr val="accent1"/>
              </a:solidFill>
              <a:ln w="9525">
                <a:solidFill>
                  <a:schemeClr val="tx1"/>
                </a:solidFill>
                <a:round/>
                <a:headEnd/>
                <a:tailEnd/>
              </a:ln>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38" name="Text Box 13">
                <a:extLst>
                  <a:ext uri="{FF2B5EF4-FFF2-40B4-BE49-F238E27FC236}">
                    <a16:creationId xmlns:a16="http://schemas.microsoft.com/office/drawing/2014/main" id="{101396B4-F60D-4F58-B7A9-FF26303F9903}"/>
                  </a:ext>
                </a:extLst>
              </p:cNvPr>
              <p:cNvSpPr txBox="1">
                <a:spLocks noChangeArrowheads="1"/>
              </p:cNvSpPr>
              <p:nvPr/>
            </p:nvSpPr>
            <p:spPr bwMode="auto">
              <a:xfrm>
                <a:off x="1468" y="3012"/>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dirty="0">
                    <a:latin typeface="Times New Roman" panose="02020603050405020304" pitchFamily="18" charset="0"/>
                    <a:ea typeface="맑은 고딕" panose="020B0503020000020004" pitchFamily="50" charset="-127"/>
                  </a:rPr>
                  <a:t>X</a:t>
                </a:r>
                <a:r>
                  <a:rPr lang="en-US" altLang="ko-KR" sz="1800" baseline="-25000" dirty="0">
                    <a:latin typeface="Times New Roman" panose="02020603050405020304" pitchFamily="18" charset="0"/>
                    <a:ea typeface="맑은 고딕" panose="020B0503020000020004" pitchFamily="50" charset="-127"/>
                  </a:rPr>
                  <a:t>2</a:t>
                </a:r>
              </a:p>
            </p:txBody>
          </p:sp>
          <p:sp>
            <p:nvSpPr>
              <p:cNvPr id="39" name="Oval 14">
                <a:extLst>
                  <a:ext uri="{FF2B5EF4-FFF2-40B4-BE49-F238E27FC236}">
                    <a16:creationId xmlns:a16="http://schemas.microsoft.com/office/drawing/2014/main" id="{047BFCC6-675B-4BE3-80ED-EA9BA837C7D8}"/>
                  </a:ext>
                </a:extLst>
              </p:cNvPr>
              <p:cNvSpPr>
                <a:spLocks noChangeArrowheads="1"/>
              </p:cNvSpPr>
              <p:nvPr/>
            </p:nvSpPr>
            <p:spPr bwMode="auto">
              <a:xfrm>
                <a:off x="1457" y="3087"/>
                <a:ext cx="48" cy="48"/>
              </a:xfrm>
              <a:prstGeom prst="ellipse">
                <a:avLst/>
              </a:prstGeom>
              <a:solidFill>
                <a:schemeClr val="accent1"/>
              </a:solidFill>
              <a:ln w="9525">
                <a:solidFill>
                  <a:schemeClr val="tx1"/>
                </a:solidFill>
                <a:round/>
                <a:headEnd/>
                <a:tailEnd/>
              </a:ln>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40" name="Text Box 15">
                <a:extLst>
                  <a:ext uri="{FF2B5EF4-FFF2-40B4-BE49-F238E27FC236}">
                    <a16:creationId xmlns:a16="http://schemas.microsoft.com/office/drawing/2014/main" id="{62D07BEC-FEBA-4918-93BD-4D8D79E24B16}"/>
                  </a:ext>
                </a:extLst>
              </p:cNvPr>
              <p:cNvSpPr txBox="1">
                <a:spLocks noChangeArrowheads="1"/>
              </p:cNvSpPr>
              <p:nvPr/>
            </p:nvSpPr>
            <p:spPr bwMode="auto">
              <a:xfrm>
                <a:off x="1205" y="2497"/>
                <a:ext cx="2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dirty="0">
                    <a:latin typeface="Times New Roman" panose="02020603050405020304" pitchFamily="18" charset="0"/>
                    <a:ea typeface="맑은 고딕" panose="020B0503020000020004" pitchFamily="50" charset="-127"/>
                  </a:rPr>
                  <a:t>X</a:t>
                </a:r>
                <a:r>
                  <a:rPr lang="en-US" altLang="ko-KR" sz="1800" baseline="-25000" dirty="0">
                    <a:latin typeface="Times New Roman" panose="02020603050405020304" pitchFamily="18" charset="0"/>
                    <a:ea typeface="맑은 고딕" panose="020B0503020000020004" pitchFamily="50" charset="-127"/>
                  </a:rPr>
                  <a:t>3</a:t>
                </a:r>
              </a:p>
            </p:txBody>
          </p:sp>
          <p:sp>
            <p:nvSpPr>
              <p:cNvPr id="41" name="Oval 16">
                <a:extLst>
                  <a:ext uri="{FF2B5EF4-FFF2-40B4-BE49-F238E27FC236}">
                    <a16:creationId xmlns:a16="http://schemas.microsoft.com/office/drawing/2014/main" id="{DCAA4696-22EF-4324-93C1-5409F58976F2}"/>
                  </a:ext>
                </a:extLst>
              </p:cNvPr>
              <p:cNvSpPr>
                <a:spLocks noChangeArrowheads="1"/>
              </p:cNvSpPr>
              <p:nvPr/>
            </p:nvSpPr>
            <p:spPr bwMode="auto">
              <a:xfrm>
                <a:off x="1541" y="3991"/>
                <a:ext cx="48" cy="48"/>
              </a:xfrm>
              <a:prstGeom prst="ellipse">
                <a:avLst/>
              </a:prstGeom>
              <a:solidFill>
                <a:schemeClr val="accent1"/>
              </a:solidFill>
              <a:ln w="9525">
                <a:solidFill>
                  <a:schemeClr val="tx1"/>
                </a:solidFill>
                <a:round/>
                <a:headEnd/>
                <a:tailEnd/>
              </a:ln>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42" name="Text Box 17">
                <a:extLst>
                  <a:ext uri="{FF2B5EF4-FFF2-40B4-BE49-F238E27FC236}">
                    <a16:creationId xmlns:a16="http://schemas.microsoft.com/office/drawing/2014/main" id="{E66BF404-CA05-47E1-82D4-A5454724B360}"/>
                  </a:ext>
                </a:extLst>
              </p:cNvPr>
              <p:cNvSpPr txBox="1">
                <a:spLocks noChangeArrowheads="1"/>
              </p:cNvSpPr>
              <p:nvPr/>
            </p:nvSpPr>
            <p:spPr bwMode="auto">
              <a:xfrm>
                <a:off x="1565" y="3944"/>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dirty="0">
                    <a:latin typeface="Times New Roman" panose="02020603050405020304" pitchFamily="18" charset="0"/>
                    <a:ea typeface="맑은 고딕" panose="020B0503020000020004" pitchFamily="50" charset="-127"/>
                  </a:rPr>
                  <a:t>X</a:t>
                </a:r>
                <a:r>
                  <a:rPr lang="en-US" altLang="ko-KR" sz="1800" baseline="-25000" dirty="0">
                    <a:latin typeface="Times New Roman" panose="02020603050405020304" pitchFamily="18" charset="0"/>
                    <a:ea typeface="맑은 고딕" panose="020B0503020000020004" pitchFamily="50" charset="-127"/>
                  </a:rPr>
                  <a:t>4</a:t>
                </a:r>
              </a:p>
            </p:txBody>
          </p:sp>
          <p:sp>
            <p:nvSpPr>
              <p:cNvPr id="43" name="Oval 18">
                <a:extLst>
                  <a:ext uri="{FF2B5EF4-FFF2-40B4-BE49-F238E27FC236}">
                    <a16:creationId xmlns:a16="http://schemas.microsoft.com/office/drawing/2014/main" id="{6E7317B7-AA5E-4B68-A2FB-231D05223E4A}"/>
                  </a:ext>
                </a:extLst>
              </p:cNvPr>
              <p:cNvSpPr>
                <a:spLocks noChangeArrowheads="1"/>
              </p:cNvSpPr>
              <p:nvPr/>
            </p:nvSpPr>
            <p:spPr bwMode="auto">
              <a:xfrm>
                <a:off x="1564" y="3934"/>
                <a:ext cx="48" cy="48"/>
              </a:xfrm>
              <a:prstGeom prst="ellipse">
                <a:avLst/>
              </a:prstGeom>
              <a:solidFill>
                <a:schemeClr val="accent1"/>
              </a:solidFill>
              <a:ln w="9525">
                <a:solidFill>
                  <a:schemeClr val="tx1"/>
                </a:solidFill>
                <a:round/>
                <a:headEnd/>
                <a:tailEnd/>
              </a:ln>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44" name="Text Box 19">
                <a:extLst>
                  <a:ext uri="{FF2B5EF4-FFF2-40B4-BE49-F238E27FC236}">
                    <a16:creationId xmlns:a16="http://schemas.microsoft.com/office/drawing/2014/main" id="{EEAB717A-C3AC-4C08-A3F6-2E8D01CEC04C}"/>
                  </a:ext>
                </a:extLst>
              </p:cNvPr>
              <p:cNvSpPr txBox="1">
                <a:spLocks noChangeArrowheads="1"/>
              </p:cNvSpPr>
              <p:nvPr/>
            </p:nvSpPr>
            <p:spPr bwMode="auto">
              <a:xfrm>
                <a:off x="1610" y="3808"/>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dirty="0">
                    <a:latin typeface="Times New Roman" panose="02020603050405020304" pitchFamily="18" charset="0"/>
                    <a:ea typeface="맑은 고딕" panose="020B0503020000020004" pitchFamily="50" charset="-127"/>
                  </a:rPr>
                  <a:t>X</a:t>
                </a:r>
                <a:r>
                  <a:rPr lang="en-US" altLang="ko-KR" sz="1800" baseline="-25000" dirty="0">
                    <a:latin typeface="Times New Roman" panose="02020603050405020304" pitchFamily="18" charset="0"/>
                    <a:ea typeface="맑은 고딕" panose="020B0503020000020004" pitchFamily="50" charset="-127"/>
                  </a:rPr>
                  <a:t>5</a:t>
                </a:r>
              </a:p>
            </p:txBody>
          </p:sp>
          <p:sp>
            <p:nvSpPr>
              <p:cNvPr id="45" name="Text Box 19">
                <a:extLst>
                  <a:ext uri="{FF2B5EF4-FFF2-40B4-BE49-F238E27FC236}">
                    <a16:creationId xmlns:a16="http://schemas.microsoft.com/office/drawing/2014/main" id="{B9AECF63-1011-4057-A7B4-6998A41D784D}"/>
                  </a:ext>
                </a:extLst>
              </p:cNvPr>
              <p:cNvSpPr txBox="1">
                <a:spLocks noChangeArrowheads="1"/>
              </p:cNvSpPr>
              <p:nvPr/>
            </p:nvSpPr>
            <p:spPr bwMode="auto">
              <a:xfrm>
                <a:off x="1221" y="3672"/>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ko-KR" sz="1800" dirty="0">
                    <a:latin typeface="Times New Roman" panose="02020603050405020304" pitchFamily="18" charset="0"/>
                    <a:ea typeface="맑은 고딕" panose="020B0503020000020004" pitchFamily="50" charset="-127"/>
                  </a:rPr>
                  <a:t>X</a:t>
                </a:r>
                <a:r>
                  <a:rPr lang="en-US" altLang="ko-KR" sz="1800" baseline="-25000" dirty="0">
                    <a:latin typeface="Times New Roman" panose="02020603050405020304" pitchFamily="18" charset="0"/>
                    <a:ea typeface="맑은 고딕" panose="020B0503020000020004" pitchFamily="50" charset="-127"/>
                  </a:rPr>
                  <a:t>6</a:t>
                </a:r>
              </a:p>
            </p:txBody>
          </p:sp>
          <p:sp>
            <p:nvSpPr>
              <p:cNvPr id="46" name="Oval 16">
                <a:extLst>
                  <a:ext uri="{FF2B5EF4-FFF2-40B4-BE49-F238E27FC236}">
                    <a16:creationId xmlns:a16="http://schemas.microsoft.com/office/drawing/2014/main" id="{134C1467-E875-4D83-A1D8-2BAD05592495}"/>
                  </a:ext>
                </a:extLst>
              </p:cNvPr>
              <p:cNvSpPr>
                <a:spLocks noChangeArrowheads="1"/>
              </p:cNvSpPr>
              <p:nvPr/>
            </p:nvSpPr>
            <p:spPr bwMode="auto">
              <a:xfrm>
                <a:off x="1418" y="3901"/>
                <a:ext cx="48" cy="48"/>
              </a:xfrm>
              <a:prstGeom prst="ellipse">
                <a:avLst/>
              </a:prstGeom>
              <a:solidFill>
                <a:schemeClr val="accent1"/>
              </a:solidFill>
              <a:ln w="9525">
                <a:solidFill>
                  <a:schemeClr val="tx1"/>
                </a:solidFill>
                <a:round/>
                <a:headEnd/>
                <a:tailEnd/>
              </a:ln>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grpSp>
        <p:sp>
          <p:nvSpPr>
            <p:cNvPr id="47" name="화살표: 위쪽 46">
              <a:extLst>
                <a:ext uri="{FF2B5EF4-FFF2-40B4-BE49-F238E27FC236}">
                  <a16:creationId xmlns:a16="http://schemas.microsoft.com/office/drawing/2014/main" id="{F18CE9A9-582D-43A9-85BE-2F036860A525}"/>
                </a:ext>
              </a:extLst>
            </p:cNvPr>
            <p:cNvSpPr/>
            <p:nvPr/>
          </p:nvSpPr>
          <p:spPr bwMode="auto">
            <a:xfrm rot="7361796">
              <a:off x="7458717" y="3758754"/>
              <a:ext cx="267148" cy="249238"/>
            </a:xfrm>
            <a:prstGeom prst="up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8" name="화살표: 위쪽 47">
              <a:extLst>
                <a:ext uri="{FF2B5EF4-FFF2-40B4-BE49-F238E27FC236}">
                  <a16:creationId xmlns:a16="http://schemas.microsoft.com/office/drawing/2014/main" id="{B986C61F-F40B-4F11-A606-70470C811C92}"/>
                </a:ext>
              </a:extLst>
            </p:cNvPr>
            <p:cNvSpPr/>
            <p:nvPr/>
          </p:nvSpPr>
          <p:spPr bwMode="auto">
            <a:xfrm rot="1947402">
              <a:off x="7631835" y="5006658"/>
              <a:ext cx="267148" cy="249238"/>
            </a:xfrm>
            <a:prstGeom prst="up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9" name="TextBox 48">
              <a:extLst>
                <a:ext uri="{FF2B5EF4-FFF2-40B4-BE49-F238E27FC236}">
                  <a16:creationId xmlns:a16="http://schemas.microsoft.com/office/drawing/2014/main" id="{20F75129-2714-49EA-87E7-9EEA0D135414}"/>
                </a:ext>
              </a:extLst>
            </p:cNvPr>
            <p:cNvSpPr txBox="1"/>
            <p:nvPr/>
          </p:nvSpPr>
          <p:spPr>
            <a:xfrm>
              <a:off x="9941087" y="3344828"/>
              <a:ext cx="1021818" cy="369332"/>
            </a:xfrm>
            <a:prstGeom prst="rect">
              <a:avLst/>
            </a:prstGeom>
            <a:noFill/>
          </p:spPr>
          <p:txBody>
            <a:bodyPr wrap="none" rtlCol="0">
              <a:spAutoFit/>
            </a:bodyPr>
            <a:lstStyle/>
            <a:p>
              <a:r>
                <a:rPr lang="en-US" dirty="0">
                  <a:solidFill>
                    <a:srgbClr val="00B050"/>
                  </a:solidFill>
                  <a:latin typeface="YD윤고딕 160" panose="02020603020101020101" pitchFamily="18" charset="-127"/>
                  <a:ea typeface="YD윤고딕 160" panose="02020603020101020101" pitchFamily="18" charset="-127"/>
                </a:rPr>
                <a:t>Promax</a:t>
              </a:r>
            </a:p>
          </p:txBody>
        </p:sp>
      </p:grpSp>
    </p:spTree>
    <p:extLst>
      <p:ext uri="{BB962C8B-B14F-4D97-AF65-F5344CB8AC3E}">
        <p14:creationId xmlns:p14="http://schemas.microsoft.com/office/powerpoint/2010/main" val="104335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a:t>참고</a:t>
            </a:r>
            <a:r>
              <a:rPr lang="en-US" altLang="ko-KR" dirty="0"/>
              <a:t> </a:t>
            </a:r>
            <a:endParaRPr lang="ko-KR" altLang="en-US" dirty="0"/>
          </a:p>
        </p:txBody>
      </p:sp>
      <p:sp>
        <p:nvSpPr>
          <p:cNvPr id="3" name="내용 개체 틀 2"/>
          <p:cNvSpPr>
            <a:spLocks noGrp="1"/>
          </p:cNvSpPr>
          <p:nvPr>
            <p:ph idx="1"/>
          </p:nvPr>
        </p:nvSpPr>
        <p:spPr/>
        <p:txBody>
          <a:bodyPr/>
          <a:lstStyle/>
          <a:p>
            <a:r>
              <a:rPr lang="ko-KR" altLang="en-US" dirty="0"/>
              <a:t>앞선 방법은 </a:t>
            </a:r>
            <a:r>
              <a:rPr lang="en-US" altLang="ko-KR" dirty="0"/>
              <a:t>EFA</a:t>
            </a:r>
          </a:p>
          <a:p>
            <a:r>
              <a:rPr lang="en-US" altLang="ko-KR" dirty="0"/>
              <a:t>EFA</a:t>
            </a:r>
            <a:r>
              <a:rPr lang="ko-KR" altLang="en-US" dirty="0"/>
              <a:t>는 </a:t>
            </a:r>
            <a:r>
              <a:rPr lang="en-US" altLang="ko-KR" dirty="0"/>
              <a:t>SPSS</a:t>
            </a:r>
            <a:r>
              <a:rPr lang="ko-KR" altLang="en-US" dirty="0"/>
              <a:t> 에서 실행</a:t>
            </a:r>
            <a:endParaRPr lang="en-US" altLang="ko-KR" dirty="0"/>
          </a:p>
          <a:p>
            <a:r>
              <a:rPr lang="ko-KR" altLang="en-US" dirty="0"/>
              <a:t>새로운 요인을 추출하고 할 때 사용</a:t>
            </a:r>
            <a:endParaRPr lang="en-US" altLang="ko-KR" dirty="0"/>
          </a:p>
          <a:p>
            <a:endParaRPr lang="en-US" altLang="ko-KR" dirty="0"/>
          </a:p>
          <a:p>
            <a:r>
              <a:rPr lang="ko-KR" altLang="en-US" dirty="0"/>
              <a:t>다음 예제는 </a:t>
            </a:r>
            <a:r>
              <a:rPr lang="en-US" altLang="ko-KR" dirty="0"/>
              <a:t>CFA</a:t>
            </a:r>
          </a:p>
          <a:p>
            <a:r>
              <a:rPr lang="en-US" altLang="ko-KR" dirty="0"/>
              <a:t>CFA</a:t>
            </a:r>
            <a:r>
              <a:rPr lang="ko-KR" altLang="en-US" dirty="0"/>
              <a:t>는 </a:t>
            </a:r>
            <a:r>
              <a:rPr lang="en-US" altLang="ko-KR" dirty="0"/>
              <a:t>AMOS</a:t>
            </a:r>
            <a:r>
              <a:rPr lang="ko-KR" altLang="en-US" dirty="0"/>
              <a:t>에서 실행</a:t>
            </a:r>
            <a:endParaRPr lang="en-US" altLang="ko-KR" dirty="0"/>
          </a:p>
          <a:p>
            <a:r>
              <a:rPr lang="ko-KR" altLang="en-US" dirty="0"/>
              <a:t>이론으로 정해진 모형이 적절한지 확인할 때 사용</a:t>
            </a:r>
            <a:endParaRPr lang="en-US" altLang="ko-KR" dirty="0"/>
          </a:p>
        </p:txBody>
      </p:sp>
    </p:spTree>
    <p:extLst>
      <p:ext uri="{BB962C8B-B14F-4D97-AF65-F5344CB8AC3E}">
        <p14:creationId xmlns:p14="http://schemas.microsoft.com/office/powerpoint/2010/main" val="621115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479376" y="384860"/>
            <a:ext cx="11377263" cy="609601"/>
          </a:xfrm>
          <a:solidFill>
            <a:srgbClr val="D75B53"/>
          </a:solidFill>
          <a:effectLst>
            <a:outerShdw blurRad="50800" dist="38100" dir="2700000" algn="tl" rotWithShape="0">
              <a:prstClr val="black">
                <a:alpha val="40000"/>
              </a:prstClr>
            </a:outerShdw>
          </a:effectLst>
        </p:spPr>
        <p:txBody>
          <a:bodyPr/>
          <a:lstStyle/>
          <a:p>
            <a:pPr algn="l" eaLnBrk="1" hangingPunct="1"/>
            <a:r>
              <a:rPr lang="ko-KR" altLang="en-US" sz="3200" b="1" dirty="0">
                <a:solidFill>
                  <a:schemeClr val="bg1"/>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t>요인분석</a:t>
            </a:r>
            <a:r>
              <a:rPr lang="en-US" altLang="ko-KR"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맑은 고딕" panose="020B0503020000020004" pitchFamily="50" charset="-127"/>
                <a:cs typeface="Times New Roman" panose="02020603050405020304" pitchFamily="18" charset="0"/>
              </a:rPr>
              <a:t>(factor analysis)</a:t>
            </a:r>
            <a:r>
              <a:rPr lang="ko-KR" altLang="en-US"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맑은 고딕" panose="020B0503020000020004" pitchFamily="50" charset="-127"/>
                <a:cs typeface="Times New Roman" panose="02020603050405020304" pitchFamily="18" charset="0"/>
              </a:rPr>
              <a:t>의 종류</a:t>
            </a:r>
            <a:endParaRPr lang="en-US" altLang="ko-KR"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5" name="직사각형 4">
            <a:extLst>
              <a:ext uri="{FF2B5EF4-FFF2-40B4-BE49-F238E27FC236}">
                <a16:creationId xmlns:a16="http://schemas.microsoft.com/office/drawing/2014/main" id="{4AE6B9E1-5469-4ACB-96BC-557B0D8F240A}"/>
              </a:ext>
            </a:extLst>
          </p:cNvPr>
          <p:cNvSpPr/>
          <p:nvPr/>
        </p:nvSpPr>
        <p:spPr>
          <a:xfrm>
            <a:off x="479376" y="1182231"/>
            <a:ext cx="5445133" cy="954107"/>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a:spAutoFit/>
          </a:bodyPr>
          <a:lstStyle/>
          <a:p>
            <a:pPr marL="2513013" indent="-2513013"/>
            <a:r>
              <a:rPr lang="en-US" altLang="ko-KR" sz="2000" dirty="0">
                <a:latin typeface="Times New Roman" panose="02020603050405020304" pitchFamily="18" charset="0"/>
                <a:ea typeface="맑은 고딕" panose="020B0503020000020004" pitchFamily="50" charset="-127"/>
                <a:cs typeface="Times New Roman" panose="02020603050405020304" pitchFamily="18" charset="0"/>
              </a:rPr>
              <a:t>-</a:t>
            </a:r>
            <a:r>
              <a:rPr lang="ko-KR" altLang="en-US" sz="2000" dirty="0">
                <a:latin typeface="Times New Roman" panose="02020603050405020304" pitchFamily="18" charset="0"/>
                <a:ea typeface="맑은 고딕" panose="020B0503020000020004" pitchFamily="50" charset="-127"/>
                <a:cs typeface="Times New Roman" panose="02020603050405020304" pitchFamily="18" charset="0"/>
              </a:rPr>
              <a:t>탐색적요인분석</a:t>
            </a:r>
            <a:r>
              <a:rPr lang="en-US" altLang="ko-KR" sz="2000" dirty="0">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dirty="0">
                <a:latin typeface="Times New Roman" panose="02020603050405020304" pitchFamily="18" charset="0"/>
                <a:ea typeface="맑은 고딕" panose="020B0503020000020004" pitchFamily="50" charset="-127"/>
                <a:cs typeface="Times New Roman" panose="02020603050405020304" pitchFamily="18" charset="0"/>
              </a:rPr>
              <a:t>EFA: Exploratory Factor  Analysis</a:t>
            </a:r>
            <a:r>
              <a:rPr lang="en-US" altLang="ko-KR" sz="2000" dirty="0">
                <a:latin typeface="Times New Roman" panose="02020603050405020304" pitchFamily="18" charset="0"/>
                <a:ea typeface="맑은 고딕" panose="020B0503020000020004" pitchFamily="50" charset="-127"/>
                <a:cs typeface="Times New Roman" panose="02020603050405020304" pitchFamily="18" charset="0"/>
              </a:rPr>
              <a:t>)</a:t>
            </a:r>
          </a:p>
          <a:p>
            <a:pPr marL="342900" indent="-342900">
              <a:buFont typeface="Arial" panose="020B0604020202020204" pitchFamily="34" charset="0"/>
              <a:buChar char="•"/>
            </a:pPr>
            <a:r>
              <a:rPr lang="ko-KR" altLang="en-US" dirty="0">
                <a:latin typeface="맑은 고딕" panose="020B0503020000020004" pitchFamily="50" charset="-127"/>
                <a:ea typeface="맑은 고딕" panose="020B0503020000020004" pitchFamily="50" charset="-127"/>
              </a:rPr>
              <a:t>새로운 요인을 추출하고 할 때 사용</a:t>
            </a:r>
            <a:endParaRPr lang="en-US" altLang="ko-KR" dirty="0">
              <a:latin typeface="맑은 고딕" panose="020B0503020000020004" pitchFamily="50" charset="-127"/>
              <a:ea typeface="맑은 고딕" panose="020B0503020000020004" pitchFamily="50" charset="-127"/>
            </a:endParaRPr>
          </a:p>
          <a:p>
            <a:pPr marL="342900" indent="-342900">
              <a:buFont typeface="Arial" panose="020B0604020202020204" pitchFamily="34" charset="0"/>
              <a:buChar char="•"/>
            </a:pPr>
            <a:r>
              <a:rPr lang="en-US" altLang="ko-KR" dirty="0">
                <a:latin typeface="맑은 고딕" panose="020B0503020000020004" pitchFamily="50" charset="-127"/>
                <a:ea typeface="맑은 고딕" panose="020B0503020000020004" pitchFamily="50" charset="-127"/>
              </a:rPr>
              <a:t>EFA</a:t>
            </a:r>
            <a:r>
              <a:rPr lang="ko-KR" altLang="en-US" dirty="0">
                <a:latin typeface="맑은 고딕" panose="020B0503020000020004" pitchFamily="50" charset="-127"/>
                <a:ea typeface="맑은 고딕" panose="020B0503020000020004" pitchFamily="50" charset="-127"/>
              </a:rPr>
              <a:t>는 </a:t>
            </a:r>
            <a:r>
              <a:rPr lang="en-US" altLang="ko-KR" dirty="0">
                <a:latin typeface="맑은 고딕" panose="020B0503020000020004" pitchFamily="50" charset="-127"/>
                <a:ea typeface="맑은 고딕" panose="020B0503020000020004" pitchFamily="50" charset="-127"/>
              </a:rPr>
              <a:t>SPSS</a:t>
            </a:r>
            <a:r>
              <a:rPr lang="ko-KR" altLang="en-US" dirty="0">
                <a:latin typeface="맑은 고딕" panose="020B0503020000020004" pitchFamily="50" charset="-127"/>
                <a:ea typeface="맑은 고딕" panose="020B0503020000020004" pitchFamily="50" charset="-127"/>
              </a:rPr>
              <a:t>에서 실행</a:t>
            </a:r>
            <a:endParaRPr lang="en-US" altLang="ko-KR" dirty="0">
              <a:latin typeface="맑은 고딕" panose="020B0503020000020004" pitchFamily="50" charset="-127"/>
              <a:ea typeface="맑은 고딕" panose="020B0503020000020004" pitchFamily="50" charset="-127"/>
            </a:endParaRPr>
          </a:p>
        </p:txBody>
      </p:sp>
      <p:sp>
        <p:nvSpPr>
          <p:cNvPr id="6" name="직사각형 5">
            <a:extLst>
              <a:ext uri="{FF2B5EF4-FFF2-40B4-BE49-F238E27FC236}">
                <a16:creationId xmlns:a16="http://schemas.microsoft.com/office/drawing/2014/main" id="{65D8DA51-5860-40A2-939C-98A13B086E31}"/>
              </a:ext>
            </a:extLst>
          </p:cNvPr>
          <p:cNvSpPr/>
          <p:nvPr/>
        </p:nvSpPr>
        <p:spPr>
          <a:xfrm>
            <a:off x="6267494" y="1176189"/>
            <a:ext cx="5589146" cy="954107"/>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a:spAutoFit/>
          </a:bodyPr>
          <a:lstStyle/>
          <a:p>
            <a:pPr marL="2598738" indent="-2598738"/>
            <a:r>
              <a:rPr lang="en-US" altLang="ko-KR" sz="2000" dirty="0">
                <a:latin typeface="Times New Roman" panose="02020603050405020304" pitchFamily="18" charset="0"/>
                <a:ea typeface="맑은 고딕" panose="020B0503020000020004" pitchFamily="50" charset="-127"/>
                <a:cs typeface="Times New Roman" panose="02020603050405020304" pitchFamily="18" charset="0"/>
              </a:rPr>
              <a:t>-</a:t>
            </a:r>
            <a:r>
              <a:rPr lang="ko-KR" altLang="en-US" sz="2000" dirty="0">
                <a:latin typeface="Times New Roman" panose="02020603050405020304" pitchFamily="18" charset="0"/>
                <a:ea typeface="맑은 고딕" panose="020B0503020000020004" pitchFamily="50" charset="-127"/>
                <a:cs typeface="Times New Roman" panose="02020603050405020304" pitchFamily="18" charset="0"/>
              </a:rPr>
              <a:t>확인적요인분석</a:t>
            </a:r>
            <a:r>
              <a:rPr lang="en-US" altLang="ko-KR" sz="2000" dirty="0">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dirty="0">
                <a:latin typeface="Times New Roman" panose="02020603050405020304" pitchFamily="18" charset="0"/>
                <a:ea typeface="맑은 고딕" panose="020B0503020000020004" pitchFamily="50" charset="-127"/>
                <a:cs typeface="Times New Roman" panose="02020603050405020304" pitchFamily="18" charset="0"/>
              </a:rPr>
              <a:t>CFA: Confirmatory Factor Analysis</a:t>
            </a:r>
            <a:r>
              <a:rPr lang="en-US" altLang="ko-KR" sz="2000" dirty="0">
                <a:latin typeface="Times New Roman" panose="02020603050405020304" pitchFamily="18" charset="0"/>
                <a:ea typeface="맑은 고딕" panose="020B0503020000020004" pitchFamily="50" charset="-127"/>
                <a:cs typeface="Times New Roman" panose="02020603050405020304" pitchFamily="18" charset="0"/>
              </a:rPr>
              <a:t>)</a:t>
            </a:r>
          </a:p>
          <a:p>
            <a:pPr marL="342900" indent="-342900">
              <a:buFont typeface="Arial" panose="020B0604020202020204" pitchFamily="34" charset="0"/>
              <a:buChar char="•"/>
            </a:pPr>
            <a:r>
              <a:rPr lang="ko-KR" altLang="en-US" dirty="0">
                <a:latin typeface="맑은 고딕" panose="020B0503020000020004" pitchFamily="50" charset="-127"/>
                <a:ea typeface="맑은 고딕" panose="020B0503020000020004" pitchFamily="50" charset="-127"/>
              </a:rPr>
              <a:t>이론으로 정해진 모형이 적절한지 확인할 때 사용</a:t>
            </a:r>
            <a:endParaRPr lang="en-US" altLang="ko-KR" dirty="0">
              <a:latin typeface="맑은 고딕" panose="020B0503020000020004" pitchFamily="50" charset="-127"/>
              <a:ea typeface="맑은 고딕" panose="020B0503020000020004" pitchFamily="50" charset="-127"/>
            </a:endParaRPr>
          </a:p>
          <a:p>
            <a:pPr marL="342900" indent="-342900">
              <a:buFont typeface="Arial" panose="020B0604020202020204" pitchFamily="34" charset="0"/>
              <a:buChar char="•"/>
            </a:pPr>
            <a:r>
              <a:rPr lang="en-US" altLang="ko-KR" dirty="0">
                <a:latin typeface="맑은 고딕" panose="020B0503020000020004" pitchFamily="50" charset="-127"/>
                <a:ea typeface="맑은 고딕" panose="020B0503020000020004" pitchFamily="50" charset="-127"/>
              </a:rPr>
              <a:t>CFA</a:t>
            </a:r>
            <a:r>
              <a:rPr lang="ko-KR" altLang="en-US" dirty="0">
                <a:latin typeface="맑은 고딕" panose="020B0503020000020004" pitchFamily="50" charset="-127"/>
                <a:ea typeface="맑은 고딕" panose="020B0503020000020004" pitchFamily="50" charset="-127"/>
              </a:rPr>
              <a:t>는 </a:t>
            </a:r>
            <a:r>
              <a:rPr lang="en-US" altLang="ko-KR" dirty="0">
                <a:latin typeface="맑은 고딕" panose="020B0503020000020004" pitchFamily="50" charset="-127"/>
                <a:ea typeface="맑은 고딕" panose="020B0503020000020004" pitchFamily="50" charset="-127"/>
              </a:rPr>
              <a:t>AMOS</a:t>
            </a:r>
            <a:r>
              <a:rPr lang="ko-KR" altLang="en-US" dirty="0">
                <a:latin typeface="맑은 고딕" panose="020B0503020000020004" pitchFamily="50" charset="-127"/>
                <a:ea typeface="맑은 고딕" panose="020B0503020000020004" pitchFamily="50" charset="-127"/>
              </a:rPr>
              <a:t>에서 실행</a:t>
            </a:r>
            <a:endParaRPr lang="en-US" dirty="0">
              <a:latin typeface="맑은 고딕" panose="020B0503020000020004" pitchFamily="50" charset="-127"/>
              <a:ea typeface="맑은 고딕" panose="020B0503020000020004" pitchFamily="50" charset="-127"/>
            </a:endParaRPr>
          </a:p>
        </p:txBody>
      </p:sp>
      <p:grpSp>
        <p:nvGrpSpPr>
          <p:cNvPr id="36" name="그룹 35">
            <a:extLst>
              <a:ext uri="{FF2B5EF4-FFF2-40B4-BE49-F238E27FC236}">
                <a16:creationId xmlns:a16="http://schemas.microsoft.com/office/drawing/2014/main" id="{3607E28F-70A0-40DE-AF29-A97D9F0EC705}"/>
              </a:ext>
            </a:extLst>
          </p:cNvPr>
          <p:cNvGrpSpPr/>
          <p:nvPr/>
        </p:nvGrpSpPr>
        <p:grpSpPr>
          <a:xfrm>
            <a:off x="1830074" y="2451485"/>
            <a:ext cx="906448" cy="3157405"/>
            <a:chOff x="1830074" y="2451485"/>
            <a:chExt cx="906448" cy="3157405"/>
          </a:xfrm>
        </p:grpSpPr>
        <p:sp>
          <p:nvSpPr>
            <p:cNvPr id="7" name="직사각형 6">
              <a:extLst>
                <a:ext uri="{FF2B5EF4-FFF2-40B4-BE49-F238E27FC236}">
                  <a16:creationId xmlns:a16="http://schemas.microsoft.com/office/drawing/2014/main" id="{BB7E5205-D620-4F3D-9BE7-7653FDFD270E}"/>
                </a:ext>
              </a:extLst>
            </p:cNvPr>
            <p:cNvSpPr/>
            <p:nvPr/>
          </p:nvSpPr>
          <p:spPr>
            <a:xfrm>
              <a:off x="1830074" y="2451485"/>
              <a:ext cx="906448" cy="27708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X1</a:t>
              </a:r>
              <a:endParaRPr lang="ko-KR" altLang="en-US" dirty="0">
                <a:solidFill>
                  <a:srgbClr val="002060"/>
                </a:solidFill>
              </a:endParaRPr>
            </a:p>
          </p:txBody>
        </p:sp>
        <p:sp>
          <p:nvSpPr>
            <p:cNvPr id="8" name="직사각형 7">
              <a:extLst>
                <a:ext uri="{FF2B5EF4-FFF2-40B4-BE49-F238E27FC236}">
                  <a16:creationId xmlns:a16="http://schemas.microsoft.com/office/drawing/2014/main" id="{8D11BC05-AFCA-4E19-872A-4083C64B7FA8}"/>
                </a:ext>
              </a:extLst>
            </p:cNvPr>
            <p:cNvSpPr/>
            <p:nvPr/>
          </p:nvSpPr>
          <p:spPr>
            <a:xfrm>
              <a:off x="1830074" y="2811525"/>
              <a:ext cx="906448" cy="27708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X2</a:t>
              </a:r>
              <a:endParaRPr lang="ko-KR" altLang="en-US" dirty="0">
                <a:solidFill>
                  <a:srgbClr val="002060"/>
                </a:solidFill>
              </a:endParaRPr>
            </a:p>
          </p:txBody>
        </p:sp>
        <p:sp>
          <p:nvSpPr>
            <p:cNvPr id="9" name="직사각형 8">
              <a:extLst>
                <a:ext uri="{FF2B5EF4-FFF2-40B4-BE49-F238E27FC236}">
                  <a16:creationId xmlns:a16="http://schemas.microsoft.com/office/drawing/2014/main" id="{9FE21607-3324-495A-A787-471F95D53A76}"/>
                </a:ext>
              </a:extLst>
            </p:cNvPr>
            <p:cNvSpPr/>
            <p:nvPr/>
          </p:nvSpPr>
          <p:spPr>
            <a:xfrm>
              <a:off x="1830074" y="3171565"/>
              <a:ext cx="906448" cy="27708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X3</a:t>
              </a:r>
              <a:endParaRPr lang="ko-KR" altLang="en-US" dirty="0">
                <a:solidFill>
                  <a:srgbClr val="002060"/>
                </a:solidFill>
              </a:endParaRPr>
            </a:p>
          </p:txBody>
        </p:sp>
        <p:sp>
          <p:nvSpPr>
            <p:cNvPr id="10" name="직사각형 9">
              <a:extLst>
                <a:ext uri="{FF2B5EF4-FFF2-40B4-BE49-F238E27FC236}">
                  <a16:creationId xmlns:a16="http://schemas.microsoft.com/office/drawing/2014/main" id="{9E6D4685-1FE2-417D-B3E9-87A952E17D36}"/>
                </a:ext>
              </a:extLst>
            </p:cNvPr>
            <p:cNvSpPr/>
            <p:nvPr/>
          </p:nvSpPr>
          <p:spPr>
            <a:xfrm>
              <a:off x="1830074" y="3531605"/>
              <a:ext cx="906448" cy="27708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X4</a:t>
              </a:r>
              <a:endParaRPr lang="ko-KR" altLang="en-US" dirty="0">
                <a:solidFill>
                  <a:srgbClr val="002060"/>
                </a:solidFill>
              </a:endParaRPr>
            </a:p>
          </p:txBody>
        </p:sp>
        <p:sp>
          <p:nvSpPr>
            <p:cNvPr id="11" name="직사각형 10">
              <a:extLst>
                <a:ext uri="{FF2B5EF4-FFF2-40B4-BE49-F238E27FC236}">
                  <a16:creationId xmlns:a16="http://schemas.microsoft.com/office/drawing/2014/main" id="{5797200E-854A-49D8-B60D-99020203813F}"/>
                </a:ext>
              </a:extLst>
            </p:cNvPr>
            <p:cNvSpPr/>
            <p:nvPr/>
          </p:nvSpPr>
          <p:spPr>
            <a:xfrm>
              <a:off x="1830074" y="3891645"/>
              <a:ext cx="906448" cy="27708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X5</a:t>
              </a:r>
              <a:endParaRPr lang="ko-KR" altLang="en-US" dirty="0">
                <a:solidFill>
                  <a:srgbClr val="002060"/>
                </a:solidFill>
              </a:endParaRPr>
            </a:p>
          </p:txBody>
        </p:sp>
        <p:sp>
          <p:nvSpPr>
            <p:cNvPr id="12" name="직사각형 11">
              <a:extLst>
                <a:ext uri="{FF2B5EF4-FFF2-40B4-BE49-F238E27FC236}">
                  <a16:creationId xmlns:a16="http://schemas.microsoft.com/office/drawing/2014/main" id="{7B7D827D-8B2A-48B0-B7FB-F5D3D9D95871}"/>
                </a:ext>
              </a:extLst>
            </p:cNvPr>
            <p:cNvSpPr/>
            <p:nvPr/>
          </p:nvSpPr>
          <p:spPr>
            <a:xfrm>
              <a:off x="1830074" y="4251685"/>
              <a:ext cx="906448" cy="27708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X6</a:t>
              </a:r>
              <a:endParaRPr lang="ko-KR" altLang="en-US" dirty="0">
                <a:solidFill>
                  <a:srgbClr val="002060"/>
                </a:solidFill>
              </a:endParaRPr>
            </a:p>
          </p:txBody>
        </p:sp>
        <p:sp>
          <p:nvSpPr>
            <p:cNvPr id="13" name="직사각형 12">
              <a:extLst>
                <a:ext uri="{FF2B5EF4-FFF2-40B4-BE49-F238E27FC236}">
                  <a16:creationId xmlns:a16="http://schemas.microsoft.com/office/drawing/2014/main" id="{B036E1B3-BCDE-4768-A920-CE13025D23B9}"/>
                </a:ext>
              </a:extLst>
            </p:cNvPr>
            <p:cNvSpPr/>
            <p:nvPr/>
          </p:nvSpPr>
          <p:spPr>
            <a:xfrm>
              <a:off x="1830074" y="4611725"/>
              <a:ext cx="906448" cy="27708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X7</a:t>
              </a:r>
              <a:endParaRPr lang="ko-KR" altLang="en-US" dirty="0">
                <a:solidFill>
                  <a:srgbClr val="002060"/>
                </a:solidFill>
              </a:endParaRPr>
            </a:p>
          </p:txBody>
        </p:sp>
        <p:sp>
          <p:nvSpPr>
            <p:cNvPr id="14" name="직사각형 13">
              <a:extLst>
                <a:ext uri="{FF2B5EF4-FFF2-40B4-BE49-F238E27FC236}">
                  <a16:creationId xmlns:a16="http://schemas.microsoft.com/office/drawing/2014/main" id="{6ABB7FA3-6B6C-40D7-AB5C-4F6519B27379}"/>
                </a:ext>
              </a:extLst>
            </p:cNvPr>
            <p:cNvSpPr/>
            <p:nvPr/>
          </p:nvSpPr>
          <p:spPr>
            <a:xfrm>
              <a:off x="1830074" y="4971765"/>
              <a:ext cx="906448" cy="27708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X8</a:t>
              </a:r>
              <a:endParaRPr lang="ko-KR" altLang="en-US" dirty="0">
                <a:solidFill>
                  <a:srgbClr val="002060"/>
                </a:solidFill>
              </a:endParaRPr>
            </a:p>
          </p:txBody>
        </p:sp>
        <p:sp>
          <p:nvSpPr>
            <p:cNvPr id="15" name="직사각형 14">
              <a:extLst>
                <a:ext uri="{FF2B5EF4-FFF2-40B4-BE49-F238E27FC236}">
                  <a16:creationId xmlns:a16="http://schemas.microsoft.com/office/drawing/2014/main" id="{37514D38-F204-4822-9267-A94E1E343826}"/>
                </a:ext>
              </a:extLst>
            </p:cNvPr>
            <p:cNvSpPr/>
            <p:nvPr/>
          </p:nvSpPr>
          <p:spPr>
            <a:xfrm>
              <a:off x="1830074" y="5331805"/>
              <a:ext cx="906448" cy="27708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X9</a:t>
              </a:r>
              <a:endParaRPr lang="ko-KR" altLang="en-US" dirty="0">
                <a:solidFill>
                  <a:srgbClr val="002060"/>
                </a:solidFill>
              </a:endParaRPr>
            </a:p>
          </p:txBody>
        </p:sp>
      </p:grpSp>
      <p:grpSp>
        <p:nvGrpSpPr>
          <p:cNvPr id="58" name="그룹 57">
            <a:extLst>
              <a:ext uri="{FF2B5EF4-FFF2-40B4-BE49-F238E27FC236}">
                <a16:creationId xmlns:a16="http://schemas.microsoft.com/office/drawing/2014/main" id="{980E8EA6-922D-4507-8F94-D04596CADBE1}"/>
              </a:ext>
            </a:extLst>
          </p:cNvPr>
          <p:cNvGrpSpPr/>
          <p:nvPr/>
        </p:nvGrpSpPr>
        <p:grpSpPr>
          <a:xfrm>
            <a:off x="2736522" y="2590028"/>
            <a:ext cx="1601630" cy="720080"/>
            <a:chOff x="2736522" y="2590028"/>
            <a:chExt cx="1601630" cy="720080"/>
          </a:xfrm>
        </p:grpSpPr>
        <p:sp>
          <p:nvSpPr>
            <p:cNvPr id="16" name="타원 15">
              <a:extLst>
                <a:ext uri="{FF2B5EF4-FFF2-40B4-BE49-F238E27FC236}">
                  <a16:creationId xmlns:a16="http://schemas.microsoft.com/office/drawing/2014/main" id="{6CE42BFA-E94B-4A82-AE42-D980E09DB6FA}"/>
                </a:ext>
              </a:extLst>
            </p:cNvPr>
            <p:cNvSpPr/>
            <p:nvPr/>
          </p:nvSpPr>
          <p:spPr>
            <a:xfrm>
              <a:off x="3431704" y="2678356"/>
              <a:ext cx="906448" cy="543421"/>
            </a:xfrm>
            <a:prstGeom prst="ellipse">
              <a:avLst/>
            </a:prstGeom>
            <a:solidFill>
              <a:srgbClr val="C5E0B4">
                <a:alpha val="8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rgbClr val="FF0000"/>
                  </a:solidFill>
                </a:rPr>
                <a:t>F1</a:t>
              </a:r>
              <a:endParaRPr lang="ko-KR" altLang="en-US" sz="2400" b="1" dirty="0">
                <a:solidFill>
                  <a:srgbClr val="FF0000"/>
                </a:solidFill>
              </a:endParaRPr>
            </a:p>
          </p:txBody>
        </p:sp>
        <p:cxnSp>
          <p:nvCxnSpPr>
            <p:cNvPr id="4" name="직선 연결선 3">
              <a:extLst>
                <a:ext uri="{FF2B5EF4-FFF2-40B4-BE49-F238E27FC236}">
                  <a16:creationId xmlns:a16="http://schemas.microsoft.com/office/drawing/2014/main" id="{EB0C0A1E-7E49-490A-B4E9-829CAE93B2B6}"/>
                </a:ext>
              </a:extLst>
            </p:cNvPr>
            <p:cNvCxnSpPr>
              <a:stCxn id="7" idx="3"/>
              <a:endCxn id="16" idx="2"/>
            </p:cNvCxnSpPr>
            <p:nvPr/>
          </p:nvCxnSpPr>
          <p:spPr bwMode="auto">
            <a:xfrm>
              <a:off x="2736522" y="2590028"/>
              <a:ext cx="695182" cy="360039"/>
            </a:xfrm>
            <a:prstGeom prst="line">
              <a:avLst/>
            </a:prstGeom>
            <a:noFill/>
            <a:ln w="9525" cap="flat" cmpd="sng" algn="ctr">
              <a:solidFill>
                <a:srgbClr val="FF0000"/>
              </a:solidFill>
              <a:prstDash val="solid"/>
              <a:round/>
              <a:headEnd type="none" w="med" len="med"/>
              <a:tailEnd type="none" w="med" len="med"/>
            </a:ln>
            <a:effectLst/>
          </p:spPr>
        </p:cxnSp>
        <p:cxnSp>
          <p:nvCxnSpPr>
            <p:cNvPr id="20" name="직선 연결선 19">
              <a:extLst>
                <a:ext uri="{FF2B5EF4-FFF2-40B4-BE49-F238E27FC236}">
                  <a16:creationId xmlns:a16="http://schemas.microsoft.com/office/drawing/2014/main" id="{366DD279-BD8F-4DB3-837B-C55ACC82AEF8}"/>
                </a:ext>
              </a:extLst>
            </p:cNvPr>
            <p:cNvCxnSpPr>
              <a:stCxn id="8" idx="3"/>
              <a:endCxn id="16" idx="2"/>
            </p:cNvCxnSpPr>
            <p:nvPr/>
          </p:nvCxnSpPr>
          <p:spPr bwMode="auto">
            <a:xfrm flipV="1">
              <a:off x="2736522" y="2950067"/>
              <a:ext cx="695182" cy="1"/>
            </a:xfrm>
            <a:prstGeom prst="line">
              <a:avLst/>
            </a:prstGeom>
            <a:noFill/>
            <a:ln w="9525" cap="flat" cmpd="sng" algn="ctr">
              <a:solidFill>
                <a:srgbClr val="FF0000"/>
              </a:solidFill>
              <a:prstDash val="solid"/>
              <a:round/>
              <a:headEnd type="none" w="med" len="med"/>
              <a:tailEnd type="none" w="med" len="med"/>
            </a:ln>
            <a:effectLst/>
          </p:spPr>
        </p:cxnSp>
        <p:cxnSp>
          <p:nvCxnSpPr>
            <p:cNvPr id="22" name="직선 연결선 21">
              <a:extLst>
                <a:ext uri="{FF2B5EF4-FFF2-40B4-BE49-F238E27FC236}">
                  <a16:creationId xmlns:a16="http://schemas.microsoft.com/office/drawing/2014/main" id="{D04F9114-6561-4F51-BB38-C2C27CC49DE3}"/>
                </a:ext>
              </a:extLst>
            </p:cNvPr>
            <p:cNvCxnSpPr>
              <a:stCxn id="9" idx="3"/>
              <a:endCxn id="16" idx="2"/>
            </p:cNvCxnSpPr>
            <p:nvPr/>
          </p:nvCxnSpPr>
          <p:spPr bwMode="auto">
            <a:xfrm flipV="1">
              <a:off x="2736522" y="2950067"/>
              <a:ext cx="695182" cy="360041"/>
            </a:xfrm>
            <a:prstGeom prst="line">
              <a:avLst/>
            </a:prstGeom>
            <a:noFill/>
            <a:ln w="9525" cap="flat" cmpd="sng" algn="ctr">
              <a:solidFill>
                <a:srgbClr val="FF0000"/>
              </a:solidFill>
              <a:prstDash val="solid"/>
              <a:round/>
              <a:headEnd type="none" w="med" len="med"/>
              <a:tailEnd type="none" w="med" len="med"/>
            </a:ln>
            <a:effectLst/>
          </p:spPr>
        </p:cxnSp>
      </p:grpSp>
      <p:grpSp>
        <p:nvGrpSpPr>
          <p:cNvPr id="59" name="그룹 58">
            <a:extLst>
              <a:ext uri="{FF2B5EF4-FFF2-40B4-BE49-F238E27FC236}">
                <a16:creationId xmlns:a16="http://schemas.microsoft.com/office/drawing/2014/main" id="{BA20032A-F731-4B09-A1CC-1EFCFF74652A}"/>
              </a:ext>
            </a:extLst>
          </p:cNvPr>
          <p:cNvGrpSpPr/>
          <p:nvPr/>
        </p:nvGrpSpPr>
        <p:grpSpPr>
          <a:xfrm>
            <a:off x="2736522" y="3670148"/>
            <a:ext cx="1601630" cy="720080"/>
            <a:chOff x="2736522" y="3670148"/>
            <a:chExt cx="1601630" cy="720080"/>
          </a:xfrm>
        </p:grpSpPr>
        <p:sp>
          <p:nvSpPr>
            <p:cNvPr id="17" name="타원 16">
              <a:extLst>
                <a:ext uri="{FF2B5EF4-FFF2-40B4-BE49-F238E27FC236}">
                  <a16:creationId xmlns:a16="http://schemas.microsoft.com/office/drawing/2014/main" id="{E650874C-7B3E-41A0-BFD6-849A148F0E0B}"/>
                </a:ext>
              </a:extLst>
            </p:cNvPr>
            <p:cNvSpPr/>
            <p:nvPr/>
          </p:nvSpPr>
          <p:spPr>
            <a:xfrm>
              <a:off x="3431704" y="3755910"/>
              <a:ext cx="906448" cy="543421"/>
            </a:xfrm>
            <a:prstGeom prst="ellipse">
              <a:avLst/>
            </a:prstGeom>
            <a:solidFill>
              <a:srgbClr val="C5E0B4">
                <a:alpha val="8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rgbClr val="FF0000"/>
                  </a:solidFill>
                </a:rPr>
                <a:t>F2</a:t>
              </a:r>
              <a:endParaRPr lang="ko-KR" altLang="en-US" sz="2400" b="1" dirty="0">
                <a:solidFill>
                  <a:srgbClr val="FF0000"/>
                </a:solidFill>
              </a:endParaRPr>
            </a:p>
          </p:txBody>
        </p:sp>
        <p:cxnSp>
          <p:nvCxnSpPr>
            <p:cNvPr id="24" name="직선 연결선 23">
              <a:extLst>
                <a:ext uri="{FF2B5EF4-FFF2-40B4-BE49-F238E27FC236}">
                  <a16:creationId xmlns:a16="http://schemas.microsoft.com/office/drawing/2014/main" id="{327488C9-EE31-42CC-9C7E-7629439EC7E6}"/>
                </a:ext>
              </a:extLst>
            </p:cNvPr>
            <p:cNvCxnSpPr>
              <a:stCxn id="10" idx="3"/>
              <a:endCxn id="17" idx="2"/>
            </p:cNvCxnSpPr>
            <p:nvPr/>
          </p:nvCxnSpPr>
          <p:spPr bwMode="auto">
            <a:xfrm>
              <a:off x="2736522" y="3670148"/>
              <a:ext cx="695182" cy="357473"/>
            </a:xfrm>
            <a:prstGeom prst="line">
              <a:avLst/>
            </a:prstGeom>
            <a:noFill/>
            <a:ln w="9525" cap="flat" cmpd="sng" algn="ctr">
              <a:solidFill>
                <a:srgbClr val="FF0000"/>
              </a:solidFill>
              <a:prstDash val="solid"/>
              <a:round/>
              <a:headEnd type="none" w="med" len="med"/>
              <a:tailEnd type="none" w="med" len="med"/>
            </a:ln>
            <a:effectLst/>
          </p:spPr>
        </p:cxnSp>
        <p:cxnSp>
          <p:nvCxnSpPr>
            <p:cNvPr id="26" name="직선 연결선 25">
              <a:extLst>
                <a:ext uri="{FF2B5EF4-FFF2-40B4-BE49-F238E27FC236}">
                  <a16:creationId xmlns:a16="http://schemas.microsoft.com/office/drawing/2014/main" id="{E6404AE8-8027-429D-8E86-56FCD210BF46}"/>
                </a:ext>
              </a:extLst>
            </p:cNvPr>
            <p:cNvCxnSpPr>
              <a:stCxn id="11" idx="3"/>
              <a:endCxn id="17" idx="2"/>
            </p:cNvCxnSpPr>
            <p:nvPr/>
          </p:nvCxnSpPr>
          <p:spPr bwMode="auto">
            <a:xfrm flipV="1">
              <a:off x="2736522" y="4027621"/>
              <a:ext cx="695182" cy="2567"/>
            </a:xfrm>
            <a:prstGeom prst="line">
              <a:avLst/>
            </a:prstGeom>
            <a:noFill/>
            <a:ln w="9525" cap="flat" cmpd="sng" algn="ctr">
              <a:solidFill>
                <a:srgbClr val="FF0000"/>
              </a:solidFill>
              <a:prstDash val="solid"/>
              <a:round/>
              <a:headEnd type="none" w="med" len="med"/>
              <a:tailEnd type="none" w="med" len="med"/>
            </a:ln>
            <a:effectLst/>
          </p:spPr>
        </p:cxnSp>
        <p:cxnSp>
          <p:nvCxnSpPr>
            <p:cNvPr id="28" name="직선 연결선 27">
              <a:extLst>
                <a:ext uri="{FF2B5EF4-FFF2-40B4-BE49-F238E27FC236}">
                  <a16:creationId xmlns:a16="http://schemas.microsoft.com/office/drawing/2014/main" id="{F78F3DE7-0034-4FE1-99F4-8472691F25C6}"/>
                </a:ext>
              </a:extLst>
            </p:cNvPr>
            <p:cNvCxnSpPr>
              <a:stCxn id="12" idx="3"/>
              <a:endCxn id="17" idx="2"/>
            </p:cNvCxnSpPr>
            <p:nvPr/>
          </p:nvCxnSpPr>
          <p:spPr bwMode="auto">
            <a:xfrm flipV="1">
              <a:off x="2736522" y="4027621"/>
              <a:ext cx="695182" cy="362607"/>
            </a:xfrm>
            <a:prstGeom prst="line">
              <a:avLst/>
            </a:prstGeom>
            <a:noFill/>
            <a:ln w="9525" cap="flat" cmpd="sng" algn="ctr">
              <a:solidFill>
                <a:srgbClr val="FF0000"/>
              </a:solidFill>
              <a:prstDash val="solid"/>
              <a:round/>
              <a:headEnd type="none" w="med" len="med"/>
              <a:tailEnd type="none" w="med" len="med"/>
            </a:ln>
            <a:effectLst/>
          </p:spPr>
        </p:cxnSp>
      </p:grpSp>
      <p:grpSp>
        <p:nvGrpSpPr>
          <p:cNvPr id="60" name="그룹 59">
            <a:extLst>
              <a:ext uri="{FF2B5EF4-FFF2-40B4-BE49-F238E27FC236}">
                <a16:creationId xmlns:a16="http://schemas.microsoft.com/office/drawing/2014/main" id="{656C4A7D-8311-4BEE-A0F1-94577BBB9E5B}"/>
              </a:ext>
            </a:extLst>
          </p:cNvPr>
          <p:cNvGrpSpPr/>
          <p:nvPr/>
        </p:nvGrpSpPr>
        <p:grpSpPr>
          <a:xfrm>
            <a:off x="2736522" y="4750268"/>
            <a:ext cx="1626358" cy="720080"/>
            <a:chOff x="2708696" y="4746054"/>
            <a:chExt cx="1626358" cy="720080"/>
          </a:xfrm>
        </p:grpSpPr>
        <p:sp>
          <p:nvSpPr>
            <p:cNvPr id="18" name="타원 17">
              <a:extLst>
                <a:ext uri="{FF2B5EF4-FFF2-40B4-BE49-F238E27FC236}">
                  <a16:creationId xmlns:a16="http://schemas.microsoft.com/office/drawing/2014/main" id="{BEDE5AD4-112B-4525-A82B-4AB1BFFAFCD4}"/>
                </a:ext>
              </a:extLst>
            </p:cNvPr>
            <p:cNvSpPr/>
            <p:nvPr/>
          </p:nvSpPr>
          <p:spPr>
            <a:xfrm>
              <a:off x="3428606" y="4834382"/>
              <a:ext cx="906448" cy="543421"/>
            </a:xfrm>
            <a:prstGeom prst="ellipse">
              <a:avLst/>
            </a:prstGeom>
            <a:solidFill>
              <a:srgbClr val="C5E0B4">
                <a:alpha val="8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rgbClr val="FF0000"/>
                  </a:solidFill>
                </a:rPr>
                <a:t>F3</a:t>
              </a:r>
              <a:endParaRPr lang="ko-KR" altLang="en-US" sz="2400" b="1" dirty="0">
                <a:solidFill>
                  <a:srgbClr val="FF0000"/>
                </a:solidFill>
              </a:endParaRPr>
            </a:p>
          </p:txBody>
        </p:sp>
        <p:cxnSp>
          <p:nvCxnSpPr>
            <p:cNvPr id="30" name="직선 연결선 29">
              <a:extLst>
                <a:ext uri="{FF2B5EF4-FFF2-40B4-BE49-F238E27FC236}">
                  <a16:creationId xmlns:a16="http://schemas.microsoft.com/office/drawing/2014/main" id="{2D635E75-BC1C-498D-A9FA-FDB2DFA1D4C5}"/>
                </a:ext>
              </a:extLst>
            </p:cNvPr>
            <p:cNvCxnSpPr>
              <a:cxnSpLocks/>
              <a:stCxn id="13" idx="3"/>
              <a:endCxn id="18" idx="2"/>
            </p:cNvCxnSpPr>
            <p:nvPr/>
          </p:nvCxnSpPr>
          <p:spPr bwMode="auto">
            <a:xfrm>
              <a:off x="2708696" y="4746054"/>
              <a:ext cx="719910" cy="360039"/>
            </a:xfrm>
            <a:prstGeom prst="line">
              <a:avLst/>
            </a:prstGeom>
            <a:noFill/>
            <a:ln w="9525" cap="flat" cmpd="sng" algn="ctr">
              <a:solidFill>
                <a:srgbClr val="FF0000"/>
              </a:solidFill>
              <a:prstDash val="solid"/>
              <a:round/>
              <a:headEnd type="none" w="med" len="med"/>
              <a:tailEnd type="none" w="med" len="med"/>
            </a:ln>
            <a:effectLst/>
          </p:spPr>
        </p:cxnSp>
        <p:cxnSp>
          <p:nvCxnSpPr>
            <p:cNvPr id="32" name="직선 연결선 31">
              <a:extLst>
                <a:ext uri="{FF2B5EF4-FFF2-40B4-BE49-F238E27FC236}">
                  <a16:creationId xmlns:a16="http://schemas.microsoft.com/office/drawing/2014/main" id="{B44A4EBB-1375-4372-A0A7-9625B0906261}"/>
                </a:ext>
              </a:extLst>
            </p:cNvPr>
            <p:cNvCxnSpPr>
              <a:cxnSpLocks/>
              <a:stCxn id="14" idx="3"/>
              <a:endCxn id="18" idx="2"/>
            </p:cNvCxnSpPr>
            <p:nvPr/>
          </p:nvCxnSpPr>
          <p:spPr bwMode="auto">
            <a:xfrm flipV="1">
              <a:off x="2708696" y="5106093"/>
              <a:ext cx="719910" cy="1"/>
            </a:xfrm>
            <a:prstGeom prst="line">
              <a:avLst/>
            </a:prstGeom>
            <a:noFill/>
            <a:ln w="9525" cap="flat" cmpd="sng" algn="ctr">
              <a:solidFill>
                <a:srgbClr val="FF0000"/>
              </a:solidFill>
              <a:prstDash val="solid"/>
              <a:round/>
              <a:headEnd type="none" w="med" len="med"/>
              <a:tailEnd type="none" w="med" len="med"/>
            </a:ln>
            <a:effectLst/>
          </p:spPr>
        </p:cxnSp>
        <p:cxnSp>
          <p:nvCxnSpPr>
            <p:cNvPr id="34" name="직선 연결선 33">
              <a:extLst>
                <a:ext uri="{FF2B5EF4-FFF2-40B4-BE49-F238E27FC236}">
                  <a16:creationId xmlns:a16="http://schemas.microsoft.com/office/drawing/2014/main" id="{78388DF0-9E20-4DEC-A30E-429886B000F5}"/>
                </a:ext>
              </a:extLst>
            </p:cNvPr>
            <p:cNvCxnSpPr>
              <a:cxnSpLocks/>
              <a:stCxn id="15" idx="3"/>
              <a:endCxn id="18" idx="2"/>
            </p:cNvCxnSpPr>
            <p:nvPr/>
          </p:nvCxnSpPr>
          <p:spPr bwMode="auto">
            <a:xfrm flipV="1">
              <a:off x="2708696" y="5106093"/>
              <a:ext cx="719910" cy="360041"/>
            </a:xfrm>
            <a:prstGeom prst="line">
              <a:avLst/>
            </a:prstGeom>
            <a:noFill/>
            <a:ln w="9525" cap="flat" cmpd="sng" algn="ctr">
              <a:solidFill>
                <a:srgbClr val="FF0000"/>
              </a:solidFill>
              <a:prstDash val="solid"/>
              <a:round/>
              <a:headEnd type="none" w="med" len="med"/>
              <a:tailEnd type="none" w="med" len="med"/>
            </a:ln>
            <a:effectLst/>
          </p:spPr>
        </p:cxnSp>
      </p:grpSp>
      <p:grpSp>
        <p:nvGrpSpPr>
          <p:cNvPr id="3085" name="그룹 3084">
            <a:extLst>
              <a:ext uri="{FF2B5EF4-FFF2-40B4-BE49-F238E27FC236}">
                <a16:creationId xmlns:a16="http://schemas.microsoft.com/office/drawing/2014/main" id="{FCBE0F65-1DBE-45A8-A162-D9427C1F8D5E}"/>
              </a:ext>
            </a:extLst>
          </p:cNvPr>
          <p:cNvGrpSpPr/>
          <p:nvPr/>
        </p:nvGrpSpPr>
        <p:grpSpPr>
          <a:xfrm>
            <a:off x="9113925" y="2688423"/>
            <a:ext cx="919418" cy="2672735"/>
            <a:chOff x="9113925" y="2688423"/>
            <a:chExt cx="919418" cy="2672735"/>
          </a:xfrm>
        </p:grpSpPr>
        <p:sp>
          <p:nvSpPr>
            <p:cNvPr id="46" name="타원 45">
              <a:extLst>
                <a:ext uri="{FF2B5EF4-FFF2-40B4-BE49-F238E27FC236}">
                  <a16:creationId xmlns:a16="http://schemas.microsoft.com/office/drawing/2014/main" id="{FB7846FB-7D8D-41F2-A2BC-E52AFF603534}"/>
                </a:ext>
              </a:extLst>
            </p:cNvPr>
            <p:cNvSpPr/>
            <p:nvPr/>
          </p:nvSpPr>
          <p:spPr>
            <a:xfrm>
              <a:off x="9126895" y="2688423"/>
              <a:ext cx="906448" cy="543421"/>
            </a:xfrm>
            <a:prstGeom prst="ellipse">
              <a:avLst/>
            </a:prstGeom>
            <a:solidFill>
              <a:srgbClr val="C5E0B4">
                <a:alpha val="8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rgbClr val="FF0000"/>
                  </a:solidFill>
                </a:rPr>
                <a:t>F1</a:t>
              </a:r>
              <a:endParaRPr lang="ko-KR" altLang="en-US" sz="2400" b="1" dirty="0">
                <a:solidFill>
                  <a:srgbClr val="FF0000"/>
                </a:solidFill>
              </a:endParaRPr>
            </a:p>
          </p:txBody>
        </p:sp>
        <p:sp>
          <p:nvSpPr>
            <p:cNvPr id="47" name="타원 46">
              <a:extLst>
                <a:ext uri="{FF2B5EF4-FFF2-40B4-BE49-F238E27FC236}">
                  <a16:creationId xmlns:a16="http://schemas.microsoft.com/office/drawing/2014/main" id="{A1D7F5EA-B488-498C-A575-5304F792E71F}"/>
                </a:ext>
              </a:extLst>
            </p:cNvPr>
            <p:cNvSpPr/>
            <p:nvPr/>
          </p:nvSpPr>
          <p:spPr>
            <a:xfrm>
              <a:off x="9120336" y="3755909"/>
              <a:ext cx="906448" cy="543421"/>
            </a:xfrm>
            <a:prstGeom prst="ellipse">
              <a:avLst/>
            </a:prstGeom>
            <a:solidFill>
              <a:srgbClr val="C5E0B4">
                <a:alpha val="8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rgbClr val="FF0000"/>
                  </a:solidFill>
                </a:rPr>
                <a:t>F2</a:t>
              </a:r>
              <a:endParaRPr lang="ko-KR" altLang="en-US" sz="2400" b="1" dirty="0">
                <a:solidFill>
                  <a:srgbClr val="FF0000"/>
                </a:solidFill>
              </a:endParaRPr>
            </a:p>
          </p:txBody>
        </p:sp>
        <p:sp>
          <p:nvSpPr>
            <p:cNvPr id="48" name="타원 47">
              <a:extLst>
                <a:ext uri="{FF2B5EF4-FFF2-40B4-BE49-F238E27FC236}">
                  <a16:creationId xmlns:a16="http://schemas.microsoft.com/office/drawing/2014/main" id="{055769D9-7D36-483A-94B5-B785329233E4}"/>
                </a:ext>
              </a:extLst>
            </p:cNvPr>
            <p:cNvSpPr/>
            <p:nvPr/>
          </p:nvSpPr>
          <p:spPr>
            <a:xfrm>
              <a:off x="9113925" y="4817737"/>
              <a:ext cx="906448" cy="543421"/>
            </a:xfrm>
            <a:prstGeom prst="ellipse">
              <a:avLst/>
            </a:prstGeom>
            <a:solidFill>
              <a:srgbClr val="C5E0B4">
                <a:alpha val="8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rgbClr val="FF0000"/>
                  </a:solidFill>
                </a:rPr>
                <a:t>F3</a:t>
              </a:r>
              <a:endParaRPr lang="ko-KR" altLang="en-US" sz="2400" b="1" dirty="0">
                <a:solidFill>
                  <a:srgbClr val="FF0000"/>
                </a:solidFill>
              </a:endParaRPr>
            </a:p>
          </p:txBody>
        </p:sp>
      </p:grpSp>
      <p:grpSp>
        <p:nvGrpSpPr>
          <p:cNvPr id="3086" name="그룹 3085">
            <a:extLst>
              <a:ext uri="{FF2B5EF4-FFF2-40B4-BE49-F238E27FC236}">
                <a16:creationId xmlns:a16="http://schemas.microsoft.com/office/drawing/2014/main" id="{B24DB595-0B09-47B8-BD07-C4B44DD81D76}"/>
              </a:ext>
            </a:extLst>
          </p:cNvPr>
          <p:cNvGrpSpPr/>
          <p:nvPr/>
        </p:nvGrpSpPr>
        <p:grpSpPr>
          <a:xfrm>
            <a:off x="7518706" y="2451485"/>
            <a:ext cx="1608189" cy="997165"/>
            <a:chOff x="7518706" y="2451485"/>
            <a:chExt cx="1608189" cy="997165"/>
          </a:xfrm>
        </p:grpSpPr>
        <p:sp>
          <p:nvSpPr>
            <p:cNvPr id="37" name="직사각형 36">
              <a:extLst>
                <a:ext uri="{FF2B5EF4-FFF2-40B4-BE49-F238E27FC236}">
                  <a16:creationId xmlns:a16="http://schemas.microsoft.com/office/drawing/2014/main" id="{6D17E19C-2D3F-46F3-941C-0ED2C9084EFA}"/>
                </a:ext>
              </a:extLst>
            </p:cNvPr>
            <p:cNvSpPr/>
            <p:nvPr/>
          </p:nvSpPr>
          <p:spPr>
            <a:xfrm>
              <a:off x="7518706" y="2451485"/>
              <a:ext cx="906448" cy="27708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X1</a:t>
              </a:r>
              <a:endParaRPr lang="ko-KR" altLang="en-US" dirty="0">
                <a:solidFill>
                  <a:srgbClr val="002060"/>
                </a:solidFill>
              </a:endParaRPr>
            </a:p>
          </p:txBody>
        </p:sp>
        <p:sp>
          <p:nvSpPr>
            <p:cNvPr id="38" name="직사각형 37">
              <a:extLst>
                <a:ext uri="{FF2B5EF4-FFF2-40B4-BE49-F238E27FC236}">
                  <a16:creationId xmlns:a16="http://schemas.microsoft.com/office/drawing/2014/main" id="{E5895F72-C523-4049-84FF-CE8D6168B7E2}"/>
                </a:ext>
              </a:extLst>
            </p:cNvPr>
            <p:cNvSpPr/>
            <p:nvPr/>
          </p:nvSpPr>
          <p:spPr>
            <a:xfrm>
              <a:off x="7518706" y="2811525"/>
              <a:ext cx="906448" cy="27708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X2</a:t>
              </a:r>
              <a:endParaRPr lang="ko-KR" altLang="en-US" dirty="0">
                <a:solidFill>
                  <a:srgbClr val="002060"/>
                </a:solidFill>
              </a:endParaRPr>
            </a:p>
          </p:txBody>
        </p:sp>
        <p:sp>
          <p:nvSpPr>
            <p:cNvPr id="39" name="직사각형 38">
              <a:extLst>
                <a:ext uri="{FF2B5EF4-FFF2-40B4-BE49-F238E27FC236}">
                  <a16:creationId xmlns:a16="http://schemas.microsoft.com/office/drawing/2014/main" id="{B3DAEA39-7F77-446E-869B-B6F7E81BDCAB}"/>
                </a:ext>
              </a:extLst>
            </p:cNvPr>
            <p:cNvSpPr/>
            <p:nvPr/>
          </p:nvSpPr>
          <p:spPr>
            <a:xfrm>
              <a:off x="7518706" y="3171565"/>
              <a:ext cx="906448" cy="27708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X3</a:t>
              </a:r>
              <a:endParaRPr lang="ko-KR" altLang="en-US" dirty="0">
                <a:solidFill>
                  <a:srgbClr val="002060"/>
                </a:solidFill>
              </a:endParaRPr>
            </a:p>
          </p:txBody>
        </p:sp>
        <p:cxnSp>
          <p:nvCxnSpPr>
            <p:cNvPr id="49" name="직선 연결선 48">
              <a:extLst>
                <a:ext uri="{FF2B5EF4-FFF2-40B4-BE49-F238E27FC236}">
                  <a16:creationId xmlns:a16="http://schemas.microsoft.com/office/drawing/2014/main" id="{C24C3280-2D28-418D-83D5-31E557BEE432}"/>
                </a:ext>
              </a:extLst>
            </p:cNvPr>
            <p:cNvCxnSpPr>
              <a:stCxn id="37" idx="3"/>
              <a:endCxn id="46" idx="2"/>
            </p:cNvCxnSpPr>
            <p:nvPr/>
          </p:nvCxnSpPr>
          <p:spPr bwMode="auto">
            <a:xfrm>
              <a:off x="8425154" y="2590028"/>
              <a:ext cx="701741" cy="370106"/>
            </a:xfrm>
            <a:prstGeom prst="line">
              <a:avLst/>
            </a:prstGeom>
            <a:noFill/>
            <a:ln w="9525" cap="flat" cmpd="sng" algn="ctr">
              <a:solidFill>
                <a:srgbClr val="FF0000"/>
              </a:solidFill>
              <a:prstDash val="solid"/>
              <a:round/>
              <a:headEnd type="none" w="med" len="med"/>
              <a:tailEnd type="none" w="med" len="med"/>
            </a:ln>
            <a:effectLst/>
          </p:spPr>
        </p:cxnSp>
        <p:cxnSp>
          <p:nvCxnSpPr>
            <p:cNvPr id="50" name="직선 연결선 49">
              <a:extLst>
                <a:ext uri="{FF2B5EF4-FFF2-40B4-BE49-F238E27FC236}">
                  <a16:creationId xmlns:a16="http://schemas.microsoft.com/office/drawing/2014/main" id="{B94B880A-ED32-4A57-884B-CE805180D3CF}"/>
                </a:ext>
              </a:extLst>
            </p:cNvPr>
            <p:cNvCxnSpPr>
              <a:stCxn id="38" idx="3"/>
              <a:endCxn id="46" idx="2"/>
            </p:cNvCxnSpPr>
            <p:nvPr/>
          </p:nvCxnSpPr>
          <p:spPr bwMode="auto">
            <a:xfrm>
              <a:off x="8425154" y="2950068"/>
              <a:ext cx="701741" cy="10066"/>
            </a:xfrm>
            <a:prstGeom prst="line">
              <a:avLst/>
            </a:prstGeom>
            <a:noFill/>
            <a:ln w="9525" cap="flat" cmpd="sng" algn="ctr">
              <a:solidFill>
                <a:srgbClr val="FF0000"/>
              </a:solidFill>
              <a:prstDash val="solid"/>
              <a:round/>
              <a:headEnd type="none" w="med" len="med"/>
              <a:tailEnd type="none" w="med" len="med"/>
            </a:ln>
            <a:effectLst/>
          </p:spPr>
        </p:cxnSp>
        <p:cxnSp>
          <p:nvCxnSpPr>
            <p:cNvPr id="51" name="직선 연결선 50">
              <a:extLst>
                <a:ext uri="{FF2B5EF4-FFF2-40B4-BE49-F238E27FC236}">
                  <a16:creationId xmlns:a16="http://schemas.microsoft.com/office/drawing/2014/main" id="{2EA3B78F-F180-41C7-A7AE-6F3E8D058238}"/>
                </a:ext>
              </a:extLst>
            </p:cNvPr>
            <p:cNvCxnSpPr>
              <a:stCxn id="39" idx="3"/>
              <a:endCxn id="46" idx="2"/>
            </p:cNvCxnSpPr>
            <p:nvPr/>
          </p:nvCxnSpPr>
          <p:spPr bwMode="auto">
            <a:xfrm flipV="1">
              <a:off x="8425154" y="2960134"/>
              <a:ext cx="701741" cy="349974"/>
            </a:xfrm>
            <a:prstGeom prst="line">
              <a:avLst/>
            </a:prstGeom>
            <a:noFill/>
            <a:ln w="9525" cap="flat" cmpd="sng" algn="ctr">
              <a:solidFill>
                <a:srgbClr val="FF0000"/>
              </a:solidFill>
              <a:prstDash val="solid"/>
              <a:round/>
              <a:headEnd type="none" w="med" len="med"/>
              <a:tailEnd type="none" w="med" len="med"/>
            </a:ln>
            <a:effectLst/>
          </p:spPr>
        </p:cxnSp>
      </p:grpSp>
      <p:grpSp>
        <p:nvGrpSpPr>
          <p:cNvPr id="3087" name="그룹 3086">
            <a:extLst>
              <a:ext uri="{FF2B5EF4-FFF2-40B4-BE49-F238E27FC236}">
                <a16:creationId xmlns:a16="http://schemas.microsoft.com/office/drawing/2014/main" id="{FFEA1521-8314-46C3-A75B-683E9103ED25}"/>
              </a:ext>
            </a:extLst>
          </p:cNvPr>
          <p:cNvGrpSpPr/>
          <p:nvPr/>
        </p:nvGrpSpPr>
        <p:grpSpPr>
          <a:xfrm>
            <a:off x="7518706" y="3531605"/>
            <a:ext cx="1601630" cy="997165"/>
            <a:chOff x="7518706" y="3531605"/>
            <a:chExt cx="1601630" cy="997165"/>
          </a:xfrm>
        </p:grpSpPr>
        <p:sp>
          <p:nvSpPr>
            <p:cNvPr id="40" name="직사각형 39">
              <a:extLst>
                <a:ext uri="{FF2B5EF4-FFF2-40B4-BE49-F238E27FC236}">
                  <a16:creationId xmlns:a16="http://schemas.microsoft.com/office/drawing/2014/main" id="{314CD949-9B61-4410-B7F5-71E6193A2A4E}"/>
                </a:ext>
              </a:extLst>
            </p:cNvPr>
            <p:cNvSpPr/>
            <p:nvPr/>
          </p:nvSpPr>
          <p:spPr>
            <a:xfrm>
              <a:off x="7518706" y="3531605"/>
              <a:ext cx="906448" cy="27708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X4</a:t>
              </a:r>
              <a:endParaRPr lang="ko-KR" altLang="en-US" dirty="0">
                <a:solidFill>
                  <a:srgbClr val="002060"/>
                </a:solidFill>
              </a:endParaRPr>
            </a:p>
          </p:txBody>
        </p:sp>
        <p:sp>
          <p:nvSpPr>
            <p:cNvPr id="41" name="직사각형 40">
              <a:extLst>
                <a:ext uri="{FF2B5EF4-FFF2-40B4-BE49-F238E27FC236}">
                  <a16:creationId xmlns:a16="http://schemas.microsoft.com/office/drawing/2014/main" id="{C9F93DB2-8777-4ECD-86EC-FF1DD3A81DD9}"/>
                </a:ext>
              </a:extLst>
            </p:cNvPr>
            <p:cNvSpPr/>
            <p:nvPr/>
          </p:nvSpPr>
          <p:spPr>
            <a:xfrm>
              <a:off x="7518706" y="3891645"/>
              <a:ext cx="906448" cy="27708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X5</a:t>
              </a:r>
              <a:endParaRPr lang="ko-KR" altLang="en-US" dirty="0">
                <a:solidFill>
                  <a:srgbClr val="002060"/>
                </a:solidFill>
              </a:endParaRPr>
            </a:p>
          </p:txBody>
        </p:sp>
        <p:sp>
          <p:nvSpPr>
            <p:cNvPr id="42" name="직사각형 41">
              <a:extLst>
                <a:ext uri="{FF2B5EF4-FFF2-40B4-BE49-F238E27FC236}">
                  <a16:creationId xmlns:a16="http://schemas.microsoft.com/office/drawing/2014/main" id="{AA17506A-7FC2-4E36-879B-66FF3A60E98D}"/>
                </a:ext>
              </a:extLst>
            </p:cNvPr>
            <p:cNvSpPr/>
            <p:nvPr/>
          </p:nvSpPr>
          <p:spPr>
            <a:xfrm>
              <a:off x="7518706" y="4251685"/>
              <a:ext cx="906448" cy="27708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X6</a:t>
              </a:r>
              <a:endParaRPr lang="ko-KR" altLang="en-US" dirty="0">
                <a:solidFill>
                  <a:srgbClr val="002060"/>
                </a:solidFill>
              </a:endParaRPr>
            </a:p>
          </p:txBody>
        </p:sp>
        <p:cxnSp>
          <p:nvCxnSpPr>
            <p:cNvPr id="52" name="직선 연결선 51">
              <a:extLst>
                <a:ext uri="{FF2B5EF4-FFF2-40B4-BE49-F238E27FC236}">
                  <a16:creationId xmlns:a16="http://schemas.microsoft.com/office/drawing/2014/main" id="{62F5061E-124A-4CBE-B9AC-60BC1A954C2D}"/>
                </a:ext>
              </a:extLst>
            </p:cNvPr>
            <p:cNvCxnSpPr>
              <a:stCxn id="40" idx="3"/>
              <a:endCxn id="47" idx="2"/>
            </p:cNvCxnSpPr>
            <p:nvPr/>
          </p:nvCxnSpPr>
          <p:spPr bwMode="auto">
            <a:xfrm>
              <a:off x="8425154" y="3670148"/>
              <a:ext cx="695182" cy="357472"/>
            </a:xfrm>
            <a:prstGeom prst="line">
              <a:avLst/>
            </a:prstGeom>
            <a:noFill/>
            <a:ln w="9525" cap="flat" cmpd="sng" algn="ctr">
              <a:solidFill>
                <a:srgbClr val="FF0000"/>
              </a:solidFill>
              <a:prstDash val="solid"/>
              <a:round/>
              <a:headEnd type="none" w="med" len="med"/>
              <a:tailEnd type="none" w="med" len="med"/>
            </a:ln>
            <a:effectLst/>
          </p:spPr>
        </p:cxnSp>
        <p:cxnSp>
          <p:nvCxnSpPr>
            <p:cNvPr id="53" name="직선 연결선 52">
              <a:extLst>
                <a:ext uri="{FF2B5EF4-FFF2-40B4-BE49-F238E27FC236}">
                  <a16:creationId xmlns:a16="http://schemas.microsoft.com/office/drawing/2014/main" id="{08D8A275-8911-4B30-B5F0-E0B3CE8F7AB4}"/>
                </a:ext>
              </a:extLst>
            </p:cNvPr>
            <p:cNvCxnSpPr>
              <a:stCxn id="41" idx="3"/>
              <a:endCxn id="47" idx="2"/>
            </p:cNvCxnSpPr>
            <p:nvPr/>
          </p:nvCxnSpPr>
          <p:spPr bwMode="auto">
            <a:xfrm flipV="1">
              <a:off x="8425154" y="4027620"/>
              <a:ext cx="695182" cy="2568"/>
            </a:xfrm>
            <a:prstGeom prst="line">
              <a:avLst/>
            </a:prstGeom>
            <a:noFill/>
            <a:ln w="9525" cap="flat" cmpd="sng" algn="ctr">
              <a:solidFill>
                <a:srgbClr val="FF0000"/>
              </a:solidFill>
              <a:prstDash val="solid"/>
              <a:round/>
              <a:headEnd type="none" w="med" len="med"/>
              <a:tailEnd type="none" w="med" len="med"/>
            </a:ln>
            <a:effectLst/>
          </p:spPr>
        </p:cxnSp>
        <p:cxnSp>
          <p:nvCxnSpPr>
            <p:cNvPr id="54" name="직선 연결선 53">
              <a:extLst>
                <a:ext uri="{FF2B5EF4-FFF2-40B4-BE49-F238E27FC236}">
                  <a16:creationId xmlns:a16="http://schemas.microsoft.com/office/drawing/2014/main" id="{EB375C8D-6617-47BB-B7BF-E93899B526DB}"/>
                </a:ext>
              </a:extLst>
            </p:cNvPr>
            <p:cNvCxnSpPr>
              <a:stCxn id="42" idx="3"/>
              <a:endCxn id="47" idx="2"/>
            </p:cNvCxnSpPr>
            <p:nvPr/>
          </p:nvCxnSpPr>
          <p:spPr bwMode="auto">
            <a:xfrm flipV="1">
              <a:off x="8425154" y="4027620"/>
              <a:ext cx="695182" cy="362608"/>
            </a:xfrm>
            <a:prstGeom prst="line">
              <a:avLst/>
            </a:prstGeom>
            <a:noFill/>
            <a:ln w="9525" cap="flat" cmpd="sng" algn="ctr">
              <a:solidFill>
                <a:srgbClr val="FF0000"/>
              </a:solidFill>
              <a:prstDash val="solid"/>
              <a:round/>
              <a:headEnd type="none" w="med" len="med"/>
              <a:tailEnd type="none" w="med" len="med"/>
            </a:ln>
            <a:effectLst/>
          </p:spPr>
        </p:cxnSp>
      </p:grpSp>
      <p:grpSp>
        <p:nvGrpSpPr>
          <p:cNvPr id="3088" name="그룹 3087">
            <a:extLst>
              <a:ext uri="{FF2B5EF4-FFF2-40B4-BE49-F238E27FC236}">
                <a16:creationId xmlns:a16="http://schemas.microsoft.com/office/drawing/2014/main" id="{17DF5E87-E6A9-40C4-9D95-9E8EBAF0FA8F}"/>
              </a:ext>
            </a:extLst>
          </p:cNvPr>
          <p:cNvGrpSpPr/>
          <p:nvPr/>
        </p:nvGrpSpPr>
        <p:grpSpPr>
          <a:xfrm>
            <a:off x="7518706" y="4611725"/>
            <a:ext cx="1595219" cy="997165"/>
            <a:chOff x="7518706" y="4611725"/>
            <a:chExt cx="1595219" cy="997165"/>
          </a:xfrm>
        </p:grpSpPr>
        <p:sp>
          <p:nvSpPr>
            <p:cNvPr id="43" name="직사각형 42">
              <a:extLst>
                <a:ext uri="{FF2B5EF4-FFF2-40B4-BE49-F238E27FC236}">
                  <a16:creationId xmlns:a16="http://schemas.microsoft.com/office/drawing/2014/main" id="{6DE0A23B-3E74-4475-A9BF-8E28224DD7E9}"/>
                </a:ext>
              </a:extLst>
            </p:cNvPr>
            <p:cNvSpPr/>
            <p:nvPr/>
          </p:nvSpPr>
          <p:spPr>
            <a:xfrm>
              <a:off x="7518706" y="4611725"/>
              <a:ext cx="906448" cy="27708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X7</a:t>
              </a:r>
              <a:endParaRPr lang="ko-KR" altLang="en-US" dirty="0">
                <a:solidFill>
                  <a:srgbClr val="002060"/>
                </a:solidFill>
              </a:endParaRPr>
            </a:p>
          </p:txBody>
        </p:sp>
        <p:sp>
          <p:nvSpPr>
            <p:cNvPr id="44" name="직사각형 43">
              <a:extLst>
                <a:ext uri="{FF2B5EF4-FFF2-40B4-BE49-F238E27FC236}">
                  <a16:creationId xmlns:a16="http://schemas.microsoft.com/office/drawing/2014/main" id="{82543374-3B2E-4E68-B48C-753E678D6B72}"/>
                </a:ext>
              </a:extLst>
            </p:cNvPr>
            <p:cNvSpPr/>
            <p:nvPr/>
          </p:nvSpPr>
          <p:spPr>
            <a:xfrm>
              <a:off x="7518706" y="4971765"/>
              <a:ext cx="906448" cy="27708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X8</a:t>
              </a:r>
              <a:endParaRPr lang="ko-KR" altLang="en-US" dirty="0">
                <a:solidFill>
                  <a:srgbClr val="002060"/>
                </a:solidFill>
              </a:endParaRPr>
            </a:p>
          </p:txBody>
        </p:sp>
        <p:sp>
          <p:nvSpPr>
            <p:cNvPr id="45" name="직사각형 44">
              <a:extLst>
                <a:ext uri="{FF2B5EF4-FFF2-40B4-BE49-F238E27FC236}">
                  <a16:creationId xmlns:a16="http://schemas.microsoft.com/office/drawing/2014/main" id="{0BCDF0E3-E53A-4DA1-A7FF-16EE2EEF60AC}"/>
                </a:ext>
              </a:extLst>
            </p:cNvPr>
            <p:cNvSpPr/>
            <p:nvPr/>
          </p:nvSpPr>
          <p:spPr>
            <a:xfrm>
              <a:off x="7518706" y="5331805"/>
              <a:ext cx="906448" cy="27708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X9</a:t>
              </a:r>
              <a:endParaRPr lang="ko-KR" altLang="en-US" dirty="0">
                <a:solidFill>
                  <a:srgbClr val="002060"/>
                </a:solidFill>
              </a:endParaRPr>
            </a:p>
          </p:txBody>
        </p:sp>
        <p:cxnSp>
          <p:nvCxnSpPr>
            <p:cNvPr id="55" name="직선 연결선 54">
              <a:extLst>
                <a:ext uri="{FF2B5EF4-FFF2-40B4-BE49-F238E27FC236}">
                  <a16:creationId xmlns:a16="http://schemas.microsoft.com/office/drawing/2014/main" id="{6277EC30-E358-4B51-BBB9-3614D556EEC4}"/>
                </a:ext>
              </a:extLst>
            </p:cNvPr>
            <p:cNvCxnSpPr>
              <a:stCxn id="43" idx="3"/>
              <a:endCxn id="48" idx="2"/>
            </p:cNvCxnSpPr>
            <p:nvPr/>
          </p:nvCxnSpPr>
          <p:spPr bwMode="auto">
            <a:xfrm>
              <a:off x="8425154" y="4750268"/>
              <a:ext cx="688771" cy="339180"/>
            </a:xfrm>
            <a:prstGeom prst="line">
              <a:avLst/>
            </a:prstGeom>
            <a:noFill/>
            <a:ln w="9525" cap="flat" cmpd="sng" algn="ctr">
              <a:solidFill>
                <a:srgbClr val="FF0000"/>
              </a:solidFill>
              <a:prstDash val="solid"/>
              <a:round/>
              <a:headEnd type="none" w="med" len="med"/>
              <a:tailEnd type="none" w="med" len="med"/>
            </a:ln>
            <a:effectLst/>
          </p:spPr>
        </p:cxnSp>
        <p:cxnSp>
          <p:nvCxnSpPr>
            <p:cNvPr id="56" name="직선 연결선 55">
              <a:extLst>
                <a:ext uri="{FF2B5EF4-FFF2-40B4-BE49-F238E27FC236}">
                  <a16:creationId xmlns:a16="http://schemas.microsoft.com/office/drawing/2014/main" id="{38E0527E-4DBA-411B-8FD4-650A28F758EB}"/>
                </a:ext>
              </a:extLst>
            </p:cNvPr>
            <p:cNvCxnSpPr>
              <a:stCxn id="44" idx="3"/>
              <a:endCxn id="48" idx="2"/>
            </p:cNvCxnSpPr>
            <p:nvPr/>
          </p:nvCxnSpPr>
          <p:spPr bwMode="auto">
            <a:xfrm flipV="1">
              <a:off x="8425154" y="5089448"/>
              <a:ext cx="688771" cy="20860"/>
            </a:xfrm>
            <a:prstGeom prst="line">
              <a:avLst/>
            </a:prstGeom>
            <a:noFill/>
            <a:ln w="9525" cap="flat" cmpd="sng" algn="ctr">
              <a:solidFill>
                <a:srgbClr val="FF0000"/>
              </a:solidFill>
              <a:prstDash val="solid"/>
              <a:round/>
              <a:headEnd type="none" w="med" len="med"/>
              <a:tailEnd type="none" w="med" len="med"/>
            </a:ln>
            <a:effectLst/>
          </p:spPr>
        </p:cxnSp>
        <p:cxnSp>
          <p:nvCxnSpPr>
            <p:cNvPr id="57" name="직선 연결선 56">
              <a:extLst>
                <a:ext uri="{FF2B5EF4-FFF2-40B4-BE49-F238E27FC236}">
                  <a16:creationId xmlns:a16="http://schemas.microsoft.com/office/drawing/2014/main" id="{B3A6E5E3-DA89-4483-870F-F9752A51A021}"/>
                </a:ext>
              </a:extLst>
            </p:cNvPr>
            <p:cNvCxnSpPr>
              <a:cxnSpLocks/>
              <a:stCxn id="45" idx="3"/>
              <a:endCxn id="48" idx="2"/>
            </p:cNvCxnSpPr>
            <p:nvPr/>
          </p:nvCxnSpPr>
          <p:spPr bwMode="auto">
            <a:xfrm flipV="1">
              <a:off x="8425154" y="5089448"/>
              <a:ext cx="688771" cy="380900"/>
            </a:xfrm>
            <a:prstGeom prst="line">
              <a:avLst/>
            </a:prstGeom>
            <a:noFill/>
            <a:ln w="9525" cap="flat" cmpd="sng" algn="ctr">
              <a:solidFill>
                <a:srgbClr val="FF0000"/>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10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left)">
                                      <p:cBhvr>
                                        <p:cTn id="21" dur="1000"/>
                                        <p:tgtEl>
                                          <p:spTgt spid="58"/>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wipe(left)">
                                      <p:cBhvr>
                                        <p:cTn id="25" dur="1000"/>
                                        <p:tgtEl>
                                          <p:spTgt spid="59"/>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left)">
                                      <p:cBhvr>
                                        <p:cTn id="29" dur="10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085"/>
                                        </p:tgtEl>
                                        <p:attrNameLst>
                                          <p:attrName>style.visibility</p:attrName>
                                        </p:attrNameLst>
                                      </p:cBhvr>
                                      <p:to>
                                        <p:strVal val="visible"/>
                                      </p:to>
                                    </p:set>
                                    <p:animEffect transition="in" filter="fade">
                                      <p:cBhvr>
                                        <p:cTn id="34" dur="500"/>
                                        <p:tgtEl>
                                          <p:spTgt spid="308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3086"/>
                                        </p:tgtEl>
                                        <p:attrNameLst>
                                          <p:attrName>style.visibility</p:attrName>
                                        </p:attrNameLst>
                                      </p:cBhvr>
                                      <p:to>
                                        <p:strVal val="visible"/>
                                      </p:to>
                                    </p:set>
                                    <p:animEffect transition="in" filter="wipe(right)">
                                      <p:cBhvr>
                                        <p:cTn id="39" dur="1000"/>
                                        <p:tgtEl>
                                          <p:spTgt spid="3086"/>
                                        </p:tgtEl>
                                      </p:cBhvr>
                                    </p:animEffect>
                                  </p:childTnLst>
                                </p:cTn>
                              </p:par>
                            </p:childTnLst>
                          </p:cTn>
                        </p:par>
                        <p:par>
                          <p:cTn id="40" fill="hold">
                            <p:stCondLst>
                              <p:cond delay="1000"/>
                            </p:stCondLst>
                            <p:childTnLst>
                              <p:par>
                                <p:cTn id="41" presetID="22" presetClass="entr" presetSubtype="2" fill="hold" nodeType="afterEffect">
                                  <p:stCondLst>
                                    <p:cond delay="0"/>
                                  </p:stCondLst>
                                  <p:childTnLst>
                                    <p:set>
                                      <p:cBhvr>
                                        <p:cTn id="42" dur="1" fill="hold">
                                          <p:stCondLst>
                                            <p:cond delay="0"/>
                                          </p:stCondLst>
                                        </p:cTn>
                                        <p:tgtEl>
                                          <p:spTgt spid="3087"/>
                                        </p:tgtEl>
                                        <p:attrNameLst>
                                          <p:attrName>style.visibility</p:attrName>
                                        </p:attrNameLst>
                                      </p:cBhvr>
                                      <p:to>
                                        <p:strVal val="visible"/>
                                      </p:to>
                                    </p:set>
                                    <p:animEffect transition="in" filter="wipe(right)">
                                      <p:cBhvr>
                                        <p:cTn id="43" dur="750"/>
                                        <p:tgtEl>
                                          <p:spTgt spid="3087"/>
                                        </p:tgtEl>
                                      </p:cBhvr>
                                    </p:animEffect>
                                  </p:childTnLst>
                                </p:cTn>
                              </p:par>
                            </p:childTnLst>
                          </p:cTn>
                        </p:par>
                        <p:par>
                          <p:cTn id="44" fill="hold">
                            <p:stCondLst>
                              <p:cond delay="1750"/>
                            </p:stCondLst>
                            <p:childTnLst>
                              <p:par>
                                <p:cTn id="45" presetID="22" presetClass="entr" presetSubtype="2" fill="hold" nodeType="afterEffect">
                                  <p:stCondLst>
                                    <p:cond delay="0"/>
                                  </p:stCondLst>
                                  <p:childTnLst>
                                    <p:set>
                                      <p:cBhvr>
                                        <p:cTn id="46" dur="1" fill="hold">
                                          <p:stCondLst>
                                            <p:cond delay="0"/>
                                          </p:stCondLst>
                                        </p:cTn>
                                        <p:tgtEl>
                                          <p:spTgt spid="3088"/>
                                        </p:tgtEl>
                                        <p:attrNameLst>
                                          <p:attrName>style.visibility</p:attrName>
                                        </p:attrNameLst>
                                      </p:cBhvr>
                                      <p:to>
                                        <p:strVal val="visible"/>
                                      </p:to>
                                    </p:set>
                                    <p:animEffect transition="in" filter="wipe(right)">
                                      <p:cBhvr>
                                        <p:cTn id="47" dur="750"/>
                                        <p:tgtEl>
                                          <p:spTgt spid="3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endParaRPr lang="ko-KR" altLang="en-US"/>
          </a:p>
        </p:txBody>
      </p:sp>
      <p:pic>
        <p:nvPicPr>
          <p:cNvPr id="4" name="그림 3"/>
          <p:cNvPicPr>
            <a:picLocks noChangeAspect="1"/>
          </p:cNvPicPr>
          <p:nvPr/>
        </p:nvPicPr>
        <p:blipFill>
          <a:blip r:embed="rId2"/>
          <a:stretch>
            <a:fillRect/>
          </a:stretch>
        </p:blipFill>
        <p:spPr>
          <a:xfrm>
            <a:off x="598874" y="365125"/>
            <a:ext cx="6900102" cy="5911960"/>
          </a:xfrm>
          <a:prstGeom prst="rect">
            <a:avLst/>
          </a:prstGeom>
        </p:spPr>
      </p:pic>
      <p:pic>
        <p:nvPicPr>
          <p:cNvPr id="5" name="그림 4"/>
          <p:cNvPicPr>
            <a:picLocks noChangeAspect="1"/>
          </p:cNvPicPr>
          <p:nvPr/>
        </p:nvPicPr>
        <p:blipFill rotWithShape="1">
          <a:blip r:embed="rId3"/>
          <a:srcRect r="26593"/>
          <a:stretch/>
        </p:blipFill>
        <p:spPr>
          <a:xfrm>
            <a:off x="7498976" y="365125"/>
            <a:ext cx="4446933" cy="6210300"/>
          </a:xfrm>
          <a:prstGeom prst="rect">
            <a:avLst/>
          </a:prstGeom>
        </p:spPr>
      </p:pic>
    </p:spTree>
    <p:extLst>
      <p:ext uri="{BB962C8B-B14F-4D97-AF65-F5344CB8AC3E}">
        <p14:creationId xmlns:p14="http://schemas.microsoft.com/office/powerpoint/2010/main" val="1517972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2967681" cy="858194"/>
          </a:xfrm>
        </p:spPr>
        <p:txBody>
          <a:bodyPr/>
          <a:lstStyle/>
          <a:p>
            <a:r>
              <a:rPr lang="en-US" altLang="ko-KR" dirty="0"/>
              <a:t>Example</a:t>
            </a:r>
            <a:endParaRPr lang="ko-KR" altLang="en-US" dirty="0"/>
          </a:p>
        </p:txBody>
      </p:sp>
      <p:sp>
        <p:nvSpPr>
          <p:cNvPr id="4" name="圆角矩形 3">
            <a:extLst>
              <a:ext uri="{FF2B5EF4-FFF2-40B4-BE49-F238E27FC236}">
                <a16:creationId xmlns:a16="http://schemas.microsoft.com/office/drawing/2014/main" id="{A6A9B866-0E7F-4A81-BE5D-A51D27E00310}"/>
              </a:ext>
            </a:extLst>
          </p:cNvPr>
          <p:cNvSpPr/>
          <p:nvPr/>
        </p:nvSpPr>
        <p:spPr>
          <a:xfrm>
            <a:off x="1509148" y="1603266"/>
            <a:ext cx="3294128" cy="34191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ko-KR" altLang="en-US" sz="1800" b="0" i="0" u="none" strike="noStrike" kern="1200" cap="none" spc="0" normalizeH="0" baseline="0" noProof="0">
                <a:ln>
                  <a:noFill/>
                </a:ln>
                <a:solidFill>
                  <a:schemeClr val="tx1"/>
                </a:solidFill>
                <a:effectLst/>
                <a:uLnTx/>
                <a:uFillTx/>
                <a:latin typeface="+mn-lt"/>
              </a:rPr>
              <a:t>사용하기 쉽기 때문에</a:t>
            </a:r>
            <a:endParaRPr lang="ko-KR" altLang="en-US" sz="1800" b="0" i="0" u="none" strike="noStrike" kern="1200" cap="none" spc="0" baseline="0" noProof="0">
              <a:solidFill>
                <a:schemeClr val="tx1"/>
              </a:solidFill>
              <a:latin typeface="+mn-lt"/>
              <a:ea typeface="맑은 고딕"/>
            </a:endParaRPr>
          </a:p>
        </p:txBody>
      </p:sp>
      <p:sp>
        <p:nvSpPr>
          <p:cNvPr id="5" name="圆角矩形 4">
            <a:extLst>
              <a:ext uri="{FF2B5EF4-FFF2-40B4-BE49-F238E27FC236}">
                <a16:creationId xmlns:a16="http://schemas.microsoft.com/office/drawing/2014/main" id="{6EC6CB9B-FD35-4B48-8DDC-F60D640A7C5E}"/>
              </a:ext>
            </a:extLst>
          </p:cNvPr>
          <p:cNvSpPr/>
          <p:nvPr/>
        </p:nvSpPr>
        <p:spPr>
          <a:xfrm>
            <a:off x="1509148" y="2006223"/>
            <a:ext cx="3294128" cy="34353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ko-KR" altLang="en-US" sz="1800" b="0" i="0" u="none" strike="noStrike" kern="1200" cap="none" spc="0" normalizeH="0" baseline="0" noProof="0">
                <a:ln>
                  <a:noFill/>
                </a:ln>
                <a:solidFill>
                  <a:schemeClr val="tx1"/>
                </a:solidFill>
                <a:effectLst/>
                <a:uLnTx/>
                <a:uFillTx/>
                <a:latin typeface="+mn-lt"/>
                <a:ea typeface="+mn-ea"/>
                <a:cs typeface="+mn-cs"/>
              </a:rPr>
              <a:t>가지고 다닐 수 있으니까 </a:t>
            </a: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圆角矩形 5">
            <a:extLst>
              <a:ext uri="{FF2B5EF4-FFF2-40B4-BE49-F238E27FC236}">
                <a16:creationId xmlns:a16="http://schemas.microsoft.com/office/drawing/2014/main" id="{691D00D2-06E1-462E-B80A-0706540279D0}"/>
              </a:ext>
            </a:extLst>
          </p:cNvPr>
          <p:cNvSpPr/>
          <p:nvPr/>
        </p:nvSpPr>
        <p:spPr>
          <a:xfrm>
            <a:off x="1509148" y="2421501"/>
            <a:ext cx="3294128" cy="34191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ko-KR" altLang="en-US" sz="1800" b="0" i="0" u="none" strike="noStrike" kern="1200" cap="none" spc="0" normalizeH="0" baseline="0" noProof="0">
                <a:ln>
                  <a:noFill/>
                </a:ln>
                <a:solidFill>
                  <a:schemeClr val="tx1"/>
                </a:solidFill>
                <a:effectLst/>
                <a:uLnTx/>
                <a:uFillTx/>
                <a:latin typeface="+mn-lt"/>
                <a:ea typeface="+mn-ea"/>
                <a:cs typeface="+mn-cs"/>
              </a:rPr>
              <a:t>사용법을 배우기 쉽기에 </a:t>
            </a: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圆角矩形 6">
            <a:extLst>
              <a:ext uri="{FF2B5EF4-FFF2-40B4-BE49-F238E27FC236}">
                <a16:creationId xmlns:a16="http://schemas.microsoft.com/office/drawing/2014/main" id="{C473DE3A-6E17-467B-AB5E-35829E394330}"/>
              </a:ext>
            </a:extLst>
          </p:cNvPr>
          <p:cNvSpPr/>
          <p:nvPr/>
        </p:nvSpPr>
        <p:spPr>
          <a:xfrm>
            <a:off x="1509148" y="2836777"/>
            <a:ext cx="3294128" cy="34191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ko-KR" altLang="en-US" sz="1800" b="0" i="0" u="none" strike="noStrike" kern="1200" cap="none" spc="0" normalizeH="0" baseline="0" noProof="0">
                <a:ln>
                  <a:noFill/>
                </a:ln>
                <a:solidFill>
                  <a:schemeClr val="tx1"/>
                </a:solidFill>
                <a:effectLst/>
                <a:uLnTx/>
                <a:uFillTx/>
                <a:latin typeface="+mn-lt"/>
                <a:ea typeface="+mn-ea"/>
                <a:cs typeface="+mn-cs"/>
              </a:rPr>
              <a:t>사용법을 빨리 배웠기에 </a:t>
            </a: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圆角矩形 7">
            <a:extLst>
              <a:ext uri="{FF2B5EF4-FFF2-40B4-BE49-F238E27FC236}">
                <a16:creationId xmlns:a16="http://schemas.microsoft.com/office/drawing/2014/main" id="{E5E2AE51-DCBE-400A-A6CA-30AA948C841A}"/>
              </a:ext>
            </a:extLst>
          </p:cNvPr>
          <p:cNvSpPr/>
          <p:nvPr/>
        </p:nvSpPr>
        <p:spPr>
          <a:xfrm>
            <a:off x="1509148" y="3252053"/>
            <a:ext cx="3294128" cy="34191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ko-KR" altLang="en-US" sz="1800" b="0" i="0" u="none" strike="noStrike" kern="1200" cap="none" spc="0" normalizeH="0" baseline="0" noProof="0">
                <a:ln>
                  <a:noFill/>
                </a:ln>
                <a:solidFill>
                  <a:schemeClr val="tx1"/>
                </a:solidFill>
                <a:effectLst/>
                <a:uLnTx/>
                <a:uFillTx/>
                <a:latin typeface="+mn-lt"/>
                <a:ea typeface="+mn-ea"/>
                <a:cs typeface="+mn-cs"/>
              </a:rPr>
              <a:t>시간을 절약 해 주니까 </a:t>
            </a: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圆角矩形 8">
            <a:extLst>
              <a:ext uri="{FF2B5EF4-FFF2-40B4-BE49-F238E27FC236}">
                <a16:creationId xmlns:a16="http://schemas.microsoft.com/office/drawing/2014/main" id="{CCFF15B8-4348-4F3E-A519-08B6DF702293}"/>
              </a:ext>
            </a:extLst>
          </p:cNvPr>
          <p:cNvSpPr/>
          <p:nvPr/>
        </p:nvSpPr>
        <p:spPr>
          <a:xfrm>
            <a:off x="1509148" y="3635132"/>
            <a:ext cx="3294128" cy="34191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ko-KR" altLang="en-US" sz="1800" b="0" i="0" u="none" strike="noStrike" kern="1200" cap="none" spc="0" normalizeH="0" baseline="0" noProof="0">
                <a:ln>
                  <a:noFill/>
                </a:ln>
                <a:solidFill>
                  <a:schemeClr val="tx1"/>
                </a:solidFill>
                <a:effectLst/>
                <a:uLnTx/>
                <a:uFillTx/>
                <a:latin typeface="+mn-lt"/>
                <a:ea typeface="+mn-ea"/>
                <a:cs typeface="+mn-cs"/>
              </a:rPr>
              <a:t>효율성을 증진시켜 주니까 </a:t>
            </a: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圆角矩形 9">
            <a:extLst>
              <a:ext uri="{FF2B5EF4-FFF2-40B4-BE49-F238E27FC236}">
                <a16:creationId xmlns:a16="http://schemas.microsoft.com/office/drawing/2014/main" id="{3B1A4682-F3B4-411D-A719-9D0F66908F98}"/>
              </a:ext>
            </a:extLst>
          </p:cNvPr>
          <p:cNvSpPr/>
          <p:nvPr/>
        </p:nvSpPr>
        <p:spPr>
          <a:xfrm>
            <a:off x="1509148" y="4028945"/>
            <a:ext cx="3294128" cy="34191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ko-KR" altLang="en-US" sz="1800" b="0" i="0" u="none" strike="noStrike" kern="1200" cap="none" spc="0" normalizeH="0" baseline="0" noProof="0">
                <a:ln>
                  <a:noFill/>
                </a:ln>
                <a:solidFill>
                  <a:schemeClr val="tx1"/>
                </a:solidFill>
                <a:effectLst/>
                <a:uLnTx/>
                <a:uFillTx/>
                <a:latin typeface="+mn-lt"/>
                <a:ea typeface="+mn-ea"/>
                <a:cs typeface="+mn-cs"/>
              </a:rPr>
              <a:t>유용하기 때문에 </a:t>
            </a: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圆角矩形 10">
            <a:extLst>
              <a:ext uri="{FF2B5EF4-FFF2-40B4-BE49-F238E27FC236}">
                <a16:creationId xmlns:a16="http://schemas.microsoft.com/office/drawing/2014/main" id="{7D77F336-802E-45D9-9E6C-B050103269FE}"/>
              </a:ext>
            </a:extLst>
          </p:cNvPr>
          <p:cNvSpPr/>
          <p:nvPr/>
        </p:nvSpPr>
        <p:spPr>
          <a:xfrm>
            <a:off x="1509148" y="4454952"/>
            <a:ext cx="3294128" cy="40383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ko-KR" altLang="en-US" sz="1800" b="0" i="0" u="none" strike="noStrike" kern="1200" cap="none" spc="0" normalizeH="0" baseline="0" noProof="0">
                <a:ln>
                  <a:noFill/>
                </a:ln>
                <a:solidFill>
                  <a:schemeClr val="tx1"/>
                </a:solidFill>
                <a:effectLst/>
                <a:uLnTx/>
                <a:uFillTx/>
                <a:latin typeface="+mn-lt"/>
                <a:ea typeface="+mn-ea"/>
                <a:cs typeface="+mn-cs"/>
              </a:rPr>
              <a:t>사람들에게 질투심 </a:t>
            </a: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圆角矩形 11">
            <a:extLst>
              <a:ext uri="{FF2B5EF4-FFF2-40B4-BE49-F238E27FC236}">
                <a16:creationId xmlns:a16="http://schemas.microsoft.com/office/drawing/2014/main" id="{B8537D9E-D98B-427A-BE97-78E71300F5C5}"/>
              </a:ext>
            </a:extLst>
          </p:cNvPr>
          <p:cNvSpPr/>
          <p:nvPr/>
        </p:nvSpPr>
        <p:spPr>
          <a:xfrm>
            <a:off x="1519880" y="4909469"/>
            <a:ext cx="3294128" cy="34191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ko-KR" altLang="en-US" sz="1800" b="0" i="0" u="none" strike="noStrike" kern="1200" cap="none" spc="0" normalizeH="0" baseline="0" noProof="0">
                <a:ln>
                  <a:noFill/>
                </a:ln>
                <a:solidFill>
                  <a:schemeClr val="tx1"/>
                </a:solidFill>
                <a:effectLst/>
                <a:uLnTx/>
                <a:uFillTx/>
                <a:latin typeface="+mn-lt"/>
                <a:ea typeface="+mn-ea"/>
                <a:cs typeface="+mn-cs"/>
              </a:rPr>
              <a:t>사용해야한다고 생각 </a:t>
            </a: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圆角矩形 12">
            <a:extLst>
              <a:ext uri="{FF2B5EF4-FFF2-40B4-BE49-F238E27FC236}">
                <a16:creationId xmlns:a16="http://schemas.microsoft.com/office/drawing/2014/main" id="{1A2C42B1-4C18-4024-9D7F-60D5828A5386}"/>
              </a:ext>
            </a:extLst>
          </p:cNvPr>
          <p:cNvSpPr/>
          <p:nvPr/>
        </p:nvSpPr>
        <p:spPr>
          <a:xfrm>
            <a:off x="1519880" y="5324747"/>
            <a:ext cx="3294128" cy="34191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ko-KR" altLang="en-US" sz="1800" b="0" i="0" u="none" strike="noStrike" kern="1200" cap="none" spc="0" normalizeH="0" baseline="0" noProof="0">
                <a:ln>
                  <a:noFill/>
                </a:ln>
                <a:solidFill>
                  <a:schemeClr val="tx1"/>
                </a:solidFill>
                <a:effectLst/>
                <a:uLnTx/>
                <a:uFillTx/>
                <a:latin typeface="+mn-lt"/>
                <a:ea typeface="+mn-ea"/>
                <a:cs typeface="+mn-cs"/>
              </a:rPr>
              <a:t>비슷한 사람들이 사용 </a:t>
            </a: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圆角矩形 13">
            <a:extLst>
              <a:ext uri="{FF2B5EF4-FFF2-40B4-BE49-F238E27FC236}">
                <a16:creationId xmlns:a16="http://schemas.microsoft.com/office/drawing/2014/main" id="{FFC8E663-18F9-4990-B82C-B951910F84AC}"/>
              </a:ext>
            </a:extLst>
          </p:cNvPr>
          <p:cNvSpPr/>
          <p:nvPr/>
        </p:nvSpPr>
        <p:spPr>
          <a:xfrm>
            <a:off x="1519880" y="5729291"/>
            <a:ext cx="3294128" cy="34191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ko-KR" altLang="en-US" sz="1800" b="0" i="0" u="none" strike="noStrike" kern="1200" cap="none" spc="0" normalizeH="0" baseline="0" noProof="0">
                <a:ln>
                  <a:noFill/>
                </a:ln>
                <a:solidFill>
                  <a:schemeClr val="tx1"/>
                </a:solidFill>
                <a:effectLst/>
                <a:uLnTx/>
                <a:uFillTx/>
                <a:latin typeface="+mn-lt"/>
                <a:ea typeface="+mn-ea"/>
                <a:cs typeface="+mn-cs"/>
              </a:rPr>
              <a:t>사용 할 것으로 기대 </a:t>
            </a: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5" name="Straight Arrow Connector 16">
            <a:extLst>
              <a:ext uri="{FF2B5EF4-FFF2-40B4-BE49-F238E27FC236}">
                <a16:creationId xmlns:a16="http://schemas.microsoft.com/office/drawing/2014/main" id="{BAA31A72-A523-4A40-81CD-FD64BC26E471}"/>
              </a:ext>
            </a:extLst>
          </p:cNvPr>
          <p:cNvCxnSpPr>
            <a:stCxn id="26" idx="2"/>
            <a:endCxn id="4" idx="3"/>
          </p:cNvCxnSpPr>
          <p:nvPr/>
        </p:nvCxnSpPr>
        <p:spPr>
          <a:xfrm flipH="1" flipV="1">
            <a:off x="4803276" y="1774223"/>
            <a:ext cx="1099254" cy="680194"/>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16" name="Straight Arrow Connector 19">
            <a:extLst>
              <a:ext uri="{FF2B5EF4-FFF2-40B4-BE49-F238E27FC236}">
                <a16:creationId xmlns:a16="http://schemas.microsoft.com/office/drawing/2014/main" id="{6D1C960C-D543-406D-A942-CACD4624E07F}"/>
              </a:ext>
            </a:extLst>
          </p:cNvPr>
          <p:cNvCxnSpPr>
            <a:cxnSpLocks/>
            <a:stCxn id="26" idx="2"/>
            <a:endCxn id="5" idx="3"/>
          </p:cNvCxnSpPr>
          <p:nvPr/>
        </p:nvCxnSpPr>
        <p:spPr>
          <a:xfrm flipH="1" flipV="1">
            <a:off x="4803276" y="2177990"/>
            <a:ext cx="1099254" cy="276427"/>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17" name="Straight Arrow Connector 20">
            <a:extLst>
              <a:ext uri="{FF2B5EF4-FFF2-40B4-BE49-F238E27FC236}">
                <a16:creationId xmlns:a16="http://schemas.microsoft.com/office/drawing/2014/main" id="{18C1370A-E69E-47C7-97FA-4804B402E5C5}"/>
              </a:ext>
            </a:extLst>
          </p:cNvPr>
          <p:cNvCxnSpPr>
            <a:cxnSpLocks/>
            <a:stCxn id="26" idx="2"/>
            <a:endCxn id="6" idx="3"/>
          </p:cNvCxnSpPr>
          <p:nvPr/>
        </p:nvCxnSpPr>
        <p:spPr>
          <a:xfrm flipH="1">
            <a:off x="4803276" y="2454417"/>
            <a:ext cx="1099254" cy="138041"/>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18" name="Straight Arrow Connector 2">
            <a:extLst>
              <a:ext uri="{FF2B5EF4-FFF2-40B4-BE49-F238E27FC236}">
                <a16:creationId xmlns:a16="http://schemas.microsoft.com/office/drawing/2014/main" id="{ACB4AE17-EE40-42C1-ADA6-44230F767627}"/>
              </a:ext>
            </a:extLst>
          </p:cNvPr>
          <p:cNvCxnSpPr>
            <a:stCxn id="26" idx="2"/>
            <a:endCxn id="7" idx="3"/>
          </p:cNvCxnSpPr>
          <p:nvPr/>
        </p:nvCxnSpPr>
        <p:spPr>
          <a:xfrm flipH="1">
            <a:off x="4803276" y="2454417"/>
            <a:ext cx="1099254" cy="553317"/>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19" name="Straight Arrow Connector 14">
            <a:extLst>
              <a:ext uri="{FF2B5EF4-FFF2-40B4-BE49-F238E27FC236}">
                <a16:creationId xmlns:a16="http://schemas.microsoft.com/office/drawing/2014/main" id="{D1649F33-A89F-400E-96AA-E72302D14464}"/>
              </a:ext>
            </a:extLst>
          </p:cNvPr>
          <p:cNvCxnSpPr>
            <a:stCxn id="28" idx="2"/>
            <a:endCxn id="12" idx="3"/>
          </p:cNvCxnSpPr>
          <p:nvPr/>
        </p:nvCxnSpPr>
        <p:spPr>
          <a:xfrm flipH="1">
            <a:off x="4814008" y="5031752"/>
            <a:ext cx="1088522" cy="48674"/>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20" name="Straight Arrow Connector 15">
            <a:extLst>
              <a:ext uri="{FF2B5EF4-FFF2-40B4-BE49-F238E27FC236}">
                <a16:creationId xmlns:a16="http://schemas.microsoft.com/office/drawing/2014/main" id="{42E0C6C5-E998-4A6F-A766-8A0E29B1D9AD}"/>
              </a:ext>
            </a:extLst>
          </p:cNvPr>
          <p:cNvCxnSpPr>
            <a:stCxn id="27" idx="2"/>
            <a:endCxn id="10" idx="3"/>
          </p:cNvCxnSpPr>
          <p:nvPr/>
        </p:nvCxnSpPr>
        <p:spPr>
          <a:xfrm flipH="1">
            <a:off x="4803276" y="3767467"/>
            <a:ext cx="1099254" cy="432435"/>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21" name="Straight Arrow Connector 18">
            <a:extLst>
              <a:ext uri="{FF2B5EF4-FFF2-40B4-BE49-F238E27FC236}">
                <a16:creationId xmlns:a16="http://schemas.microsoft.com/office/drawing/2014/main" id="{AE46F983-AA80-4CE5-9243-A5C7D71A04C1}"/>
              </a:ext>
            </a:extLst>
          </p:cNvPr>
          <p:cNvCxnSpPr>
            <a:stCxn id="27" idx="2"/>
            <a:endCxn id="9" idx="3"/>
          </p:cNvCxnSpPr>
          <p:nvPr/>
        </p:nvCxnSpPr>
        <p:spPr>
          <a:xfrm flipH="1">
            <a:off x="4803276" y="3767467"/>
            <a:ext cx="1099254" cy="38622"/>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22" name="Straight Arrow Connector 26">
            <a:extLst>
              <a:ext uri="{FF2B5EF4-FFF2-40B4-BE49-F238E27FC236}">
                <a16:creationId xmlns:a16="http://schemas.microsoft.com/office/drawing/2014/main" id="{33B0E180-8C53-486B-9ADC-F39814AFCE86}"/>
              </a:ext>
            </a:extLst>
          </p:cNvPr>
          <p:cNvCxnSpPr>
            <a:cxnSpLocks/>
            <a:stCxn id="28" idx="2"/>
            <a:endCxn id="14" idx="3"/>
          </p:cNvCxnSpPr>
          <p:nvPr/>
        </p:nvCxnSpPr>
        <p:spPr>
          <a:xfrm flipH="1">
            <a:off x="4814008" y="5031752"/>
            <a:ext cx="1088522" cy="868496"/>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23" name="Straight Arrow Connector 27">
            <a:extLst>
              <a:ext uri="{FF2B5EF4-FFF2-40B4-BE49-F238E27FC236}">
                <a16:creationId xmlns:a16="http://schemas.microsoft.com/office/drawing/2014/main" id="{56E21F33-4A25-4FC5-A30F-545E2FE1C026}"/>
              </a:ext>
            </a:extLst>
          </p:cNvPr>
          <p:cNvCxnSpPr>
            <a:cxnSpLocks/>
            <a:stCxn id="28" idx="2"/>
            <a:endCxn id="13" idx="3"/>
          </p:cNvCxnSpPr>
          <p:nvPr/>
        </p:nvCxnSpPr>
        <p:spPr>
          <a:xfrm flipH="1">
            <a:off x="4814008" y="5031752"/>
            <a:ext cx="1088522" cy="463952"/>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24" name="Straight Arrow Connector 28">
            <a:extLst>
              <a:ext uri="{FF2B5EF4-FFF2-40B4-BE49-F238E27FC236}">
                <a16:creationId xmlns:a16="http://schemas.microsoft.com/office/drawing/2014/main" id="{2B2740BF-9833-4F98-AD5B-E934F5A1AEF1}"/>
              </a:ext>
            </a:extLst>
          </p:cNvPr>
          <p:cNvCxnSpPr>
            <a:cxnSpLocks/>
            <a:stCxn id="28" idx="2"/>
            <a:endCxn id="11" idx="3"/>
          </p:cNvCxnSpPr>
          <p:nvPr/>
        </p:nvCxnSpPr>
        <p:spPr>
          <a:xfrm flipH="1" flipV="1">
            <a:off x="4803276" y="4656869"/>
            <a:ext cx="1099254" cy="374883"/>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25" name="Straight Arrow Connector 24">
            <a:extLst>
              <a:ext uri="{FF2B5EF4-FFF2-40B4-BE49-F238E27FC236}">
                <a16:creationId xmlns:a16="http://schemas.microsoft.com/office/drawing/2014/main" id="{2DB889A9-6604-4312-BDCA-57369D51E925}"/>
              </a:ext>
            </a:extLst>
          </p:cNvPr>
          <p:cNvCxnSpPr>
            <a:stCxn id="27" idx="2"/>
            <a:endCxn id="8" idx="3"/>
          </p:cNvCxnSpPr>
          <p:nvPr/>
        </p:nvCxnSpPr>
        <p:spPr>
          <a:xfrm flipH="1" flipV="1">
            <a:off x="4803276" y="3423010"/>
            <a:ext cx="1099254" cy="344457"/>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sp>
        <p:nvSpPr>
          <p:cNvPr id="26" name="Oval 17">
            <a:extLst>
              <a:ext uri="{FF2B5EF4-FFF2-40B4-BE49-F238E27FC236}">
                <a16:creationId xmlns:a16="http://schemas.microsoft.com/office/drawing/2014/main" id="{33D50A50-3BA4-4BB6-8DFE-1AA4FC6F5DCE}"/>
              </a:ext>
            </a:extLst>
          </p:cNvPr>
          <p:cNvSpPr/>
          <p:nvPr/>
        </p:nvSpPr>
        <p:spPr>
          <a:xfrm>
            <a:off x="5902530" y="1981560"/>
            <a:ext cx="2524777" cy="945714"/>
          </a:xfrm>
          <a:prstGeom prst="ellipse">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ko-KR" altLang="en-US" dirty="0">
                <a:solidFill>
                  <a:schemeClr val="tx1"/>
                </a:solidFill>
                <a:ea typeface="맑은 고딕"/>
              </a:rPr>
              <a:t>편리성</a:t>
            </a:r>
            <a:endParaRPr lang="en-US" altLang="ko-KR" dirty="0">
              <a:solidFill>
                <a:schemeClr val="tx1"/>
              </a:solidFill>
              <a:ea typeface="맑은 고딕"/>
            </a:endParaRPr>
          </a:p>
          <a:p>
            <a:pPr algn="ctr"/>
            <a:r>
              <a:rPr lang="en-US" altLang="ko-KR" dirty="0">
                <a:solidFill>
                  <a:schemeClr val="tx1"/>
                </a:solidFill>
                <a:ea typeface="맑은 고딕"/>
              </a:rPr>
              <a:t>Perceived Ease of Use</a:t>
            </a:r>
            <a:endParaRPr lang="ko-KR" altLang="en-US" dirty="0">
              <a:solidFill>
                <a:schemeClr val="tx1"/>
              </a:solidFill>
              <a:ea typeface="맑은 고딕"/>
            </a:endParaRPr>
          </a:p>
        </p:txBody>
      </p:sp>
      <p:sp>
        <p:nvSpPr>
          <p:cNvPr id="27" name="Oval 37">
            <a:extLst>
              <a:ext uri="{FF2B5EF4-FFF2-40B4-BE49-F238E27FC236}">
                <a16:creationId xmlns:a16="http://schemas.microsoft.com/office/drawing/2014/main" id="{E389AB0D-8125-4637-A72F-BF3CEBABEC22}"/>
              </a:ext>
            </a:extLst>
          </p:cNvPr>
          <p:cNvSpPr/>
          <p:nvPr/>
        </p:nvSpPr>
        <p:spPr>
          <a:xfrm>
            <a:off x="5902530" y="3305048"/>
            <a:ext cx="2524777" cy="924838"/>
          </a:xfrm>
          <a:prstGeom prst="ellipse">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ko-KR" altLang="en-US" dirty="0">
                <a:solidFill>
                  <a:schemeClr val="tx1"/>
                </a:solidFill>
                <a:ea typeface="맑은 고딕"/>
              </a:rPr>
              <a:t>유용성</a:t>
            </a:r>
            <a:endParaRPr lang="en-US" altLang="ko-KR" dirty="0">
              <a:solidFill>
                <a:schemeClr val="tx1"/>
              </a:solidFill>
              <a:ea typeface="맑은 고딕"/>
            </a:endParaRPr>
          </a:p>
          <a:p>
            <a:pPr algn="ctr"/>
            <a:r>
              <a:rPr lang="en-US" altLang="ko-KR" dirty="0">
                <a:solidFill>
                  <a:schemeClr val="tx1"/>
                </a:solidFill>
                <a:ea typeface="맑은 고딕"/>
              </a:rPr>
              <a:t>Perceived Usefulness</a:t>
            </a:r>
            <a:endParaRPr lang="ko-KR" altLang="en-US" dirty="0">
              <a:solidFill>
                <a:schemeClr val="tx1"/>
              </a:solidFill>
              <a:ea typeface="맑은 고딕"/>
            </a:endParaRPr>
          </a:p>
        </p:txBody>
      </p:sp>
      <p:sp>
        <p:nvSpPr>
          <p:cNvPr id="28" name="Oval 38">
            <a:extLst>
              <a:ext uri="{FF2B5EF4-FFF2-40B4-BE49-F238E27FC236}">
                <a16:creationId xmlns:a16="http://schemas.microsoft.com/office/drawing/2014/main" id="{084D6EAA-28B7-4386-BCCD-D0CD72413A53}"/>
              </a:ext>
            </a:extLst>
          </p:cNvPr>
          <p:cNvSpPr/>
          <p:nvPr/>
        </p:nvSpPr>
        <p:spPr>
          <a:xfrm>
            <a:off x="5902530" y="4569333"/>
            <a:ext cx="2524777" cy="924838"/>
          </a:xfrm>
          <a:prstGeom prst="ellipse">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ko-KR" altLang="en-US" dirty="0">
                <a:solidFill>
                  <a:schemeClr val="tx1"/>
                </a:solidFill>
                <a:ea typeface="맑은 고딕"/>
              </a:rPr>
              <a:t>관계성</a:t>
            </a:r>
            <a:endParaRPr lang="en-US" altLang="ko-KR" dirty="0">
              <a:solidFill>
                <a:schemeClr val="tx1"/>
              </a:solidFill>
              <a:ea typeface="맑은 고딕"/>
            </a:endParaRPr>
          </a:p>
          <a:p>
            <a:pPr algn="ctr"/>
            <a:r>
              <a:rPr lang="en-US" altLang="ko-KR" dirty="0">
                <a:solidFill>
                  <a:schemeClr val="tx1"/>
                </a:solidFill>
                <a:ea typeface="맑은 고딕"/>
              </a:rPr>
              <a:t>Social Relationship</a:t>
            </a:r>
            <a:endParaRPr lang="ko-KR" altLang="en-US" dirty="0">
              <a:solidFill>
                <a:schemeClr val="tx1"/>
              </a:solidFill>
              <a:ea typeface="맑은 고딕"/>
            </a:endParaRPr>
          </a:p>
        </p:txBody>
      </p:sp>
    </p:spTree>
    <p:extLst>
      <p:ext uri="{BB962C8B-B14F-4D97-AF65-F5344CB8AC3E}">
        <p14:creationId xmlns:p14="http://schemas.microsoft.com/office/powerpoint/2010/main" val="885071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직사각형 125"/>
          <p:cNvSpPr/>
          <p:nvPr/>
        </p:nvSpPr>
        <p:spPr>
          <a:xfrm>
            <a:off x="2679590" y="1407381"/>
            <a:ext cx="4110824" cy="523195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내용 개체 틀 2"/>
          <p:cNvSpPr>
            <a:spLocks noGrp="1"/>
          </p:cNvSpPr>
          <p:nvPr>
            <p:ph idx="1"/>
          </p:nvPr>
        </p:nvSpPr>
        <p:spPr>
          <a:xfrm>
            <a:off x="2963176" y="561337"/>
            <a:ext cx="2310853" cy="490252"/>
          </a:xfrm>
        </p:spPr>
        <p:txBody>
          <a:bodyPr>
            <a:normAutofit fontScale="92500"/>
          </a:bodyPr>
          <a:lstStyle/>
          <a:p>
            <a:r>
              <a:rPr lang="en-US" altLang="ko-KR" sz="2400" dirty="0"/>
              <a:t>Factor Analysis</a:t>
            </a:r>
            <a:endParaRPr lang="ko-KR" altLang="en-US" sz="2400" dirty="0"/>
          </a:p>
        </p:txBody>
      </p:sp>
      <p:sp>
        <p:nvSpPr>
          <p:cNvPr id="4" name="직사각형 3"/>
          <p:cNvSpPr/>
          <p:nvPr/>
        </p:nvSpPr>
        <p:spPr>
          <a:xfrm>
            <a:off x="2963176" y="1687723"/>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X1</a:t>
            </a:r>
            <a:endParaRPr lang="ko-KR" altLang="en-US" dirty="0">
              <a:solidFill>
                <a:srgbClr val="002060"/>
              </a:solidFill>
            </a:endParaRPr>
          </a:p>
        </p:txBody>
      </p:sp>
      <p:sp>
        <p:nvSpPr>
          <p:cNvPr id="5" name="직사각형 4"/>
          <p:cNvSpPr/>
          <p:nvPr/>
        </p:nvSpPr>
        <p:spPr>
          <a:xfrm>
            <a:off x="2963176" y="2221786"/>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X2</a:t>
            </a:r>
            <a:endParaRPr lang="ko-KR" altLang="en-US" dirty="0">
              <a:solidFill>
                <a:srgbClr val="002060"/>
              </a:solidFill>
            </a:endParaRPr>
          </a:p>
        </p:txBody>
      </p:sp>
      <p:sp>
        <p:nvSpPr>
          <p:cNvPr id="6" name="직사각형 5"/>
          <p:cNvSpPr/>
          <p:nvPr/>
        </p:nvSpPr>
        <p:spPr>
          <a:xfrm>
            <a:off x="2963176" y="2755849"/>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X3</a:t>
            </a:r>
            <a:endParaRPr lang="ko-KR" altLang="en-US" dirty="0">
              <a:solidFill>
                <a:srgbClr val="002060"/>
              </a:solidFill>
            </a:endParaRPr>
          </a:p>
        </p:txBody>
      </p:sp>
      <p:sp>
        <p:nvSpPr>
          <p:cNvPr id="7" name="직사각형 6"/>
          <p:cNvSpPr/>
          <p:nvPr/>
        </p:nvSpPr>
        <p:spPr>
          <a:xfrm>
            <a:off x="2963176" y="3289912"/>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X4</a:t>
            </a:r>
            <a:endParaRPr lang="ko-KR" altLang="en-US" dirty="0">
              <a:solidFill>
                <a:srgbClr val="002060"/>
              </a:solidFill>
            </a:endParaRPr>
          </a:p>
        </p:txBody>
      </p:sp>
      <p:sp>
        <p:nvSpPr>
          <p:cNvPr id="8" name="직사각형 7"/>
          <p:cNvSpPr/>
          <p:nvPr/>
        </p:nvSpPr>
        <p:spPr>
          <a:xfrm>
            <a:off x="2963176" y="3823975"/>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X5</a:t>
            </a:r>
            <a:endParaRPr lang="ko-KR" altLang="en-US" dirty="0">
              <a:solidFill>
                <a:srgbClr val="002060"/>
              </a:solidFill>
            </a:endParaRPr>
          </a:p>
        </p:txBody>
      </p:sp>
      <p:sp>
        <p:nvSpPr>
          <p:cNvPr id="9" name="직사각형 8"/>
          <p:cNvSpPr/>
          <p:nvPr/>
        </p:nvSpPr>
        <p:spPr>
          <a:xfrm>
            <a:off x="2963176" y="4358038"/>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X6</a:t>
            </a:r>
            <a:endParaRPr lang="ko-KR" altLang="en-US" dirty="0">
              <a:solidFill>
                <a:srgbClr val="002060"/>
              </a:solidFill>
            </a:endParaRPr>
          </a:p>
        </p:txBody>
      </p:sp>
      <p:sp>
        <p:nvSpPr>
          <p:cNvPr id="10" name="직사각형 9"/>
          <p:cNvSpPr/>
          <p:nvPr/>
        </p:nvSpPr>
        <p:spPr>
          <a:xfrm>
            <a:off x="2963176" y="4892101"/>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X7</a:t>
            </a:r>
            <a:endParaRPr lang="ko-KR" altLang="en-US" dirty="0">
              <a:solidFill>
                <a:srgbClr val="002060"/>
              </a:solidFill>
            </a:endParaRPr>
          </a:p>
        </p:txBody>
      </p:sp>
      <p:sp>
        <p:nvSpPr>
          <p:cNvPr id="11" name="직사각형 10"/>
          <p:cNvSpPr/>
          <p:nvPr/>
        </p:nvSpPr>
        <p:spPr>
          <a:xfrm>
            <a:off x="2963176" y="5426164"/>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X8</a:t>
            </a:r>
            <a:endParaRPr lang="ko-KR" altLang="en-US" dirty="0">
              <a:solidFill>
                <a:srgbClr val="002060"/>
              </a:solidFill>
            </a:endParaRPr>
          </a:p>
        </p:txBody>
      </p:sp>
      <p:sp>
        <p:nvSpPr>
          <p:cNvPr id="13" name="직사각형 12"/>
          <p:cNvSpPr/>
          <p:nvPr/>
        </p:nvSpPr>
        <p:spPr>
          <a:xfrm>
            <a:off x="2963176" y="5960227"/>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X9</a:t>
            </a:r>
            <a:endParaRPr lang="ko-KR" altLang="en-US" dirty="0">
              <a:solidFill>
                <a:srgbClr val="002060"/>
              </a:solidFill>
            </a:endParaRPr>
          </a:p>
        </p:txBody>
      </p:sp>
      <p:cxnSp>
        <p:nvCxnSpPr>
          <p:cNvPr id="15" name="직선 화살표 연결선 14"/>
          <p:cNvCxnSpPr>
            <a:stCxn id="4" idx="3"/>
            <a:endCxn id="120" idx="1"/>
          </p:cNvCxnSpPr>
          <p:nvPr/>
        </p:nvCxnSpPr>
        <p:spPr>
          <a:xfrm>
            <a:off x="3869624" y="1888093"/>
            <a:ext cx="1118474" cy="179604"/>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a:stCxn id="5" idx="3"/>
            <a:endCxn id="120" idx="2"/>
          </p:cNvCxnSpPr>
          <p:nvPr/>
        </p:nvCxnSpPr>
        <p:spPr>
          <a:xfrm flipV="1">
            <a:off x="3869624" y="2421769"/>
            <a:ext cx="887915" cy="387"/>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직선 화살표 연결선 18"/>
          <p:cNvCxnSpPr>
            <a:stCxn id="6" idx="3"/>
            <a:endCxn id="120" idx="3"/>
          </p:cNvCxnSpPr>
          <p:nvPr/>
        </p:nvCxnSpPr>
        <p:spPr>
          <a:xfrm flipV="1">
            <a:off x="3869624" y="2775840"/>
            <a:ext cx="1118474" cy="180379"/>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직선 화살표 연결선 20"/>
          <p:cNvCxnSpPr>
            <a:stCxn id="7" idx="3"/>
            <a:endCxn id="122" idx="1"/>
          </p:cNvCxnSpPr>
          <p:nvPr/>
        </p:nvCxnSpPr>
        <p:spPr>
          <a:xfrm>
            <a:off x="3869624" y="3490282"/>
            <a:ext cx="1118474" cy="179798"/>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직선 화살표 연결선 22"/>
          <p:cNvCxnSpPr>
            <a:stCxn id="8" idx="3"/>
            <a:endCxn id="122" idx="2"/>
          </p:cNvCxnSpPr>
          <p:nvPr/>
        </p:nvCxnSpPr>
        <p:spPr>
          <a:xfrm flipV="1">
            <a:off x="3869624" y="4024152"/>
            <a:ext cx="887915" cy="193"/>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직선 화살표 연결선 24"/>
          <p:cNvCxnSpPr>
            <a:stCxn id="9" idx="3"/>
            <a:endCxn id="122" idx="3"/>
          </p:cNvCxnSpPr>
          <p:nvPr/>
        </p:nvCxnSpPr>
        <p:spPr>
          <a:xfrm flipV="1">
            <a:off x="3869624" y="4378223"/>
            <a:ext cx="1118474" cy="180185"/>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직선 화살표 연결선 26"/>
          <p:cNvCxnSpPr>
            <a:stCxn id="10" idx="3"/>
            <a:endCxn id="123" idx="1"/>
          </p:cNvCxnSpPr>
          <p:nvPr/>
        </p:nvCxnSpPr>
        <p:spPr>
          <a:xfrm>
            <a:off x="3869624" y="5092471"/>
            <a:ext cx="1118474" cy="179991"/>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직선 화살표 연결선 28"/>
          <p:cNvCxnSpPr>
            <a:stCxn id="11" idx="3"/>
            <a:endCxn id="123" idx="2"/>
          </p:cNvCxnSpPr>
          <p:nvPr/>
        </p:nvCxnSpPr>
        <p:spPr>
          <a:xfrm>
            <a:off x="3869624" y="5626534"/>
            <a:ext cx="887915" cy="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직선 화살표 연결선 30"/>
          <p:cNvCxnSpPr>
            <a:stCxn id="13" idx="3"/>
            <a:endCxn id="123" idx="3"/>
          </p:cNvCxnSpPr>
          <p:nvPr/>
        </p:nvCxnSpPr>
        <p:spPr>
          <a:xfrm flipV="1">
            <a:off x="3869624" y="5980605"/>
            <a:ext cx="1118474" cy="179992"/>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직사각형 107"/>
          <p:cNvSpPr/>
          <p:nvPr/>
        </p:nvSpPr>
        <p:spPr>
          <a:xfrm>
            <a:off x="8405856" y="3823781"/>
            <a:ext cx="906448" cy="4007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2060"/>
                </a:solidFill>
              </a:rPr>
              <a:t>Y</a:t>
            </a:r>
            <a:endParaRPr lang="ko-KR" altLang="en-US" dirty="0">
              <a:solidFill>
                <a:srgbClr val="002060"/>
              </a:solidFill>
            </a:endParaRPr>
          </a:p>
        </p:txBody>
      </p:sp>
      <p:cxnSp>
        <p:nvCxnSpPr>
          <p:cNvPr id="110" name="직선 화살표 연결선 109"/>
          <p:cNvCxnSpPr>
            <a:stCxn id="120" idx="6"/>
            <a:endCxn id="108" idx="1"/>
          </p:cNvCxnSpPr>
          <p:nvPr/>
        </p:nvCxnSpPr>
        <p:spPr>
          <a:xfrm>
            <a:off x="6331897" y="2421769"/>
            <a:ext cx="2073959" cy="1602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직선 화살표 연결선 110"/>
          <p:cNvCxnSpPr>
            <a:stCxn id="122" idx="6"/>
            <a:endCxn id="108" idx="1"/>
          </p:cNvCxnSpPr>
          <p:nvPr/>
        </p:nvCxnSpPr>
        <p:spPr>
          <a:xfrm flipV="1">
            <a:off x="6331897" y="4024151"/>
            <a:ext cx="207395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직선 화살표 연결선 111"/>
          <p:cNvCxnSpPr>
            <a:stCxn id="123" idx="6"/>
            <a:endCxn id="108" idx="1"/>
          </p:cNvCxnSpPr>
          <p:nvPr/>
        </p:nvCxnSpPr>
        <p:spPr>
          <a:xfrm flipV="1">
            <a:off x="6331897" y="4024151"/>
            <a:ext cx="2073959" cy="1602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664493" y="1687723"/>
            <a:ext cx="1579000" cy="1200329"/>
          </a:xfrm>
          <a:prstGeom prst="rect">
            <a:avLst/>
          </a:prstGeom>
          <a:solidFill>
            <a:schemeClr val="accent4">
              <a:lumMod val="40000"/>
              <a:lumOff val="60000"/>
            </a:schemeClr>
          </a:solidFill>
        </p:spPr>
        <p:txBody>
          <a:bodyPr wrap="square" rtlCol="0">
            <a:spAutoFit/>
          </a:bodyPr>
          <a:lstStyle/>
          <a:p>
            <a:r>
              <a:rPr lang="en-US" altLang="ko-KR" dirty="0"/>
              <a:t>Explain X</a:t>
            </a:r>
          </a:p>
          <a:p>
            <a:r>
              <a:rPr lang="en-US" altLang="ko-KR" dirty="0"/>
              <a:t>with unobservable</a:t>
            </a:r>
          </a:p>
          <a:p>
            <a:r>
              <a:rPr lang="en-US" altLang="ko-KR" dirty="0"/>
              <a:t>factors</a:t>
            </a:r>
            <a:endParaRPr lang="ko-KR" altLang="en-US" dirty="0"/>
          </a:p>
        </p:txBody>
      </p:sp>
      <p:sp>
        <p:nvSpPr>
          <p:cNvPr id="120" name="타원 119"/>
          <p:cNvSpPr/>
          <p:nvPr/>
        </p:nvSpPr>
        <p:spPr>
          <a:xfrm>
            <a:off x="4757539" y="1921036"/>
            <a:ext cx="1574358" cy="1001465"/>
          </a:xfrm>
          <a:prstGeom prst="ellipse">
            <a:avLst/>
          </a:prstGeom>
          <a:solidFill>
            <a:srgbClr val="C5E0B4">
              <a:alpha val="8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rgbClr val="FF0000"/>
                </a:solidFill>
              </a:rPr>
              <a:t>F1</a:t>
            </a:r>
            <a:endParaRPr lang="ko-KR" altLang="en-US" sz="2400" b="1" dirty="0">
              <a:solidFill>
                <a:srgbClr val="FF0000"/>
              </a:solidFill>
            </a:endParaRPr>
          </a:p>
        </p:txBody>
      </p:sp>
      <p:sp>
        <p:nvSpPr>
          <p:cNvPr id="122" name="타원 121"/>
          <p:cNvSpPr/>
          <p:nvPr/>
        </p:nvSpPr>
        <p:spPr>
          <a:xfrm>
            <a:off x="4757539" y="3523419"/>
            <a:ext cx="1574358" cy="1001465"/>
          </a:xfrm>
          <a:prstGeom prst="ellipse">
            <a:avLst/>
          </a:prstGeom>
          <a:solidFill>
            <a:srgbClr val="C5E0B4">
              <a:alpha val="8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rgbClr val="FF0000"/>
                </a:solidFill>
              </a:rPr>
              <a:t>F2</a:t>
            </a:r>
            <a:endParaRPr lang="ko-KR" altLang="en-US" sz="2400" b="1" dirty="0">
              <a:solidFill>
                <a:srgbClr val="FF0000"/>
              </a:solidFill>
            </a:endParaRPr>
          </a:p>
        </p:txBody>
      </p:sp>
      <p:sp>
        <p:nvSpPr>
          <p:cNvPr id="123" name="타원 122"/>
          <p:cNvSpPr/>
          <p:nvPr/>
        </p:nvSpPr>
        <p:spPr>
          <a:xfrm>
            <a:off x="4757539" y="5125801"/>
            <a:ext cx="1574358" cy="1001465"/>
          </a:xfrm>
          <a:prstGeom prst="ellipse">
            <a:avLst/>
          </a:prstGeom>
          <a:solidFill>
            <a:srgbClr val="C5E0B4">
              <a:alpha val="8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rgbClr val="FF0000"/>
                </a:solidFill>
              </a:rPr>
              <a:t>F3</a:t>
            </a:r>
            <a:endParaRPr lang="ko-KR" altLang="en-US" sz="2400" b="1" dirty="0">
              <a:solidFill>
                <a:srgbClr val="FF0000"/>
              </a:solidFill>
            </a:endParaRPr>
          </a:p>
        </p:txBody>
      </p:sp>
    </p:spTree>
    <p:extLst>
      <p:ext uri="{BB962C8B-B14F-4D97-AF65-F5344CB8AC3E}">
        <p14:creationId xmlns:p14="http://schemas.microsoft.com/office/powerpoint/2010/main" val="1818247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표 4"/>
          <p:cNvGraphicFramePr>
            <a:graphicFrameLocks noGrp="1"/>
          </p:cNvGraphicFramePr>
          <p:nvPr>
            <p:extLst>
              <p:ext uri="{D42A27DB-BD31-4B8C-83A1-F6EECF244321}">
                <p14:modId xmlns:p14="http://schemas.microsoft.com/office/powerpoint/2010/main" val="3763582416"/>
              </p:ext>
            </p:extLst>
          </p:nvPr>
        </p:nvGraphicFramePr>
        <p:xfrm>
          <a:off x="593124" y="1198602"/>
          <a:ext cx="10886302" cy="5115708"/>
        </p:xfrm>
        <a:graphic>
          <a:graphicData uri="http://schemas.openxmlformats.org/drawingml/2006/table">
            <a:tbl>
              <a:tblPr>
                <a:tableStyleId>{5C22544A-7EE6-4342-B048-85BDC9FD1C3A}</a:tableStyleId>
              </a:tblPr>
              <a:tblGrid>
                <a:gridCol w="8066828">
                  <a:extLst>
                    <a:ext uri="{9D8B030D-6E8A-4147-A177-3AD203B41FA5}">
                      <a16:colId xmlns:a16="http://schemas.microsoft.com/office/drawing/2014/main" val="827848915"/>
                    </a:ext>
                  </a:extLst>
                </a:gridCol>
                <a:gridCol w="1409737">
                  <a:extLst>
                    <a:ext uri="{9D8B030D-6E8A-4147-A177-3AD203B41FA5}">
                      <a16:colId xmlns:a16="http://schemas.microsoft.com/office/drawing/2014/main" val="3561832831"/>
                    </a:ext>
                  </a:extLst>
                </a:gridCol>
                <a:gridCol w="1409737">
                  <a:extLst>
                    <a:ext uri="{9D8B030D-6E8A-4147-A177-3AD203B41FA5}">
                      <a16:colId xmlns:a16="http://schemas.microsoft.com/office/drawing/2014/main" val="3890167656"/>
                    </a:ext>
                  </a:extLst>
                </a:gridCol>
              </a:tblGrid>
              <a:tr h="426309">
                <a:tc>
                  <a:txBody>
                    <a:bodyPr/>
                    <a:lstStyle/>
                    <a:p>
                      <a:pPr algn="ctr" fontAlgn="b"/>
                      <a:r>
                        <a:rPr lang="ko-KR" altLang="en-US" sz="1800" u="none" strike="noStrike" dirty="0">
                          <a:effectLst/>
                        </a:rPr>
                        <a:t>　</a:t>
                      </a:r>
                      <a:r>
                        <a:rPr lang="en-US" altLang="ko-KR" sz="1800" u="none" strike="noStrike" dirty="0">
                          <a:effectLst/>
                        </a:rPr>
                        <a:t>Measurements</a:t>
                      </a:r>
                      <a:endParaRPr lang="ko-KR" altLang="en-US" sz="1800" b="0" i="0" u="none" strike="noStrike" dirty="0">
                        <a:solidFill>
                          <a:srgbClr val="333399"/>
                        </a:solidFill>
                        <a:effectLst/>
                        <a:latin typeface="Gulim" panose="020B0600000101010101" pitchFamily="50" charset="-127"/>
                        <a:ea typeface="Gulim" panose="020B0600000101010101" pitchFamily="50" charset="-127"/>
                      </a:endParaRPr>
                    </a:p>
                  </a:txBody>
                  <a:tcPr marL="9525" marR="9525" marT="9525" marB="0" anchor="ctr"/>
                </a:tc>
                <a:tc>
                  <a:txBody>
                    <a:bodyPr/>
                    <a:lstStyle/>
                    <a:p>
                      <a:pPr algn="ctr" fontAlgn="b"/>
                      <a:r>
                        <a:rPr lang="ko-KR" altLang="en-US" sz="1800" u="none" strike="noStrike">
                          <a:effectLst/>
                        </a:rPr>
                        <a:t>평균</a:t>
                      </a:r>
                      <a:endParaRPr lang="ko-KR" altLang="en-US" sz="18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nchor="ctr"/>
                </a:tc>
                <a:tc>
                  <a:txBody>
                    <a:bodyPr/>
                    <a:lstStyle/>
                    <a:p>
                      <a:pPr algn="ctr" fontAlgn="b"/>
                      <a:r>
                        <a:rPr lang="ko-KR" altLang="en-US" sz="1800" u="none" strike="noStrike">
                          <a:effectLst/>
                        </a:rPr>
                        <a:t>표준편차</a:t>
                      </a:r>
                      <a:endParaRPr lang="ko-KR" altLang="en-US" sz="18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nchor="ctr"/>
                </a:tc>
                <a:extLst>
                  <a:ext uri="{0D108BD9-81ED-4DB2-BD59-A6C34878D82A}">
                    <a16:rowId xmlns:a16="http://schemas.microsoft.com/office/drawing/2014/main" val="1595782216"/>
                  </a:ext>
                </a:extLst>
              </a:tr>
              <a:tr h="426309">
                <a:tc>
                  <a:txBody>
                    <a:bodyPr/>
                    <a:lstStyle/>
                    <a:p>
                      <a:pPr algn="l" fontAlgn="t"/>
                      <a:r>
                        <a:rPr lang="en-US" altLang="ko-KR" sz="1800" u="none" strike="noStrike" dirty="0">
                          <a:effectLst/>
                        </a:rPr>
                        <a:t>A-1. </a:t>
                      </a:r>
                      <a:r>
                        <a:rPr lang="ko-KR" altLang="en-US" sz="1800" u="none" strike="noStrike" dirty="0">
                          <a:effectLst/>
                        </a:rPr>
                        <a:t>스마트폰 앱은 사용하기 쉽기 때문에</a:t>
                      </a:r>
                      <a:endParaRPr lang="ko-KR" altLang="en-US" sz="1800" b="0" i="0" u="none" strike="noStrike" dirty="0">
                        <a:solidFill>
                          <a:srgbClr val="333399"/>
                        </a:solidFill>
                        <a:effectLst/>
                        <a:latin typeface="Gulim" panose="020B0600000101010101" pitchFamily="50" charset="-127"/>
                        <a:ea typeface="Gulim" panose="020B0600000101010101" pitchFamily="50" charset="-127"/>
                      </a:endParaRPr>
                    </a:p>
                  </a:txBody>
                  <a:tcPr marL="9525" marR="9525" marT="9525" marB="0" anchor="ctr">
                    <a:solidFill>
                      <a:srgbClr val="FFFF00"/>
                    </a:solidFill>
                  </a:tcPr>
                </a:tc>
                <a:tc>
                  <a:txBody>
                    <a:bodyPr/>
                    <a:lstStyle/>
                    <a:p>
                      <a:pPr algn="r" fontAlgn="t"/>
                      <a:r>
                        <a:rPr lang="en-US" altLang="ko-KR" sz="1800" u="none" strike="noStrike" dirty="0">
                          <a:effectLst/>
                        </a:rPr>
                        <a:t>3.59</a:t>
                      </a:r>
                      <a:endParaRPr lang="en-US" altLang="ko-KR" sz="18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nchor="ctr"/>
                </a:tc>
                <a:tc>
                  <a:txBody>
                    <a:bodyPr/>
                    <a:lstStyle/>
                    <a:p>
                      <a:pPr algn="r" fontAlgn="t"/>
                      <a:r>
                        <a:rPr lang="en-US" altLang="ko-KR" sz="1800" u="none" strike="noStrike">
                          <a:effectLst/>
                        </a:rPr>
                        <a:t>1.019</a:t>
                      </a:r>
                      <a:endParaRPr lang="en-US" altLang="ko-KR" sz="18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nchor="ctr"/>
                </a:tc>
                <a:extLst>
                  <a:ext uri="{0D108BD9-81ED-4DB2-BD59-A6C34878D82A}">
                    <a16:rowId xmlns:a16="http://schemas.microsoft.com/office/drawing/2014/main" val="3150409449"/>
                  </a:ext>
                </a:extLst>
              </a:tr>
              <a:tr h="426309">
                <a:tc>
                  <a:txBody>
                    <a:bodyPr/>
                    <a:lstStyle/>
                    <a:p>
                      <a:pPr algn="l" fontAlgn="t"/>
                      <a:r>
                        <a:rPr lang="en-US" altLang="ko-KR" sz="1800" u="none" strike="noStrike" dirty="0">
                          <a:effectLst/>
                        </a:rPr>
                        <a:t>A-2. </a:t>
                      </a:r>
                      <a:r>
                        <a:rPr lang="ko-KR" altLang="en-US" sz="1800" u="none" strike="noStrike" dirty="0">
                          <a:effectLst/>
                        </a:rPr>
                        <a:t>가지고 다닐 수 있으니까</a:t>
                      </a:r>
                      <a:endParaRPr lang="ko-KR" altLang="en-US" sz="1800" b="0" i="0" u="none" strike="noStrike" dirty="0">
                        <a:solidFill>
                          <a:srgbClr val="333399"/>
                        </a:solidFill>
                        <a:effectLst/>
                        <a:latin typeface="Gulim" panose="020B0600000101010101" pitchFamily="50" charset="-127"/>
                        <a:ea typeface="Gulim" panose="020B0600000101010101" pitchFamily="50" charset="-127"/>
                      </a:endParaRPr>
                    </a:p>
                  </a:txBody>
                  <a:tcPr marL="9525" marR="9525" marT="9525" marB="0" anchor="ctr">
                    <a:solidFill>
                      <a:srgbClr val="FFFF00"/>
                    </a:solidFill>
                  </a:tcPr>
                </a:tc>
                <a:tc>
                  <a:txBody>
                    <a:bodyPr/>
                    <a:lstStyle/>
                    <a:p>
                      <a:pPr algn="r" fontAlgn="t"/>
                      <a:r>
                        <a:rPr lang="en-US" altLang="ko-KR" sz="1800" u="none" strike="noStrike" dirty="0">
                          <a:effectLst/>
                        </a:rPr>
                        <a:t>4.11</a:t>
                      </a:r>
                      <a:endParaRPr lang="en-US" altLang="ko-KR" sz="18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nchor="ctr"/>
                </a:tc>
                <a:tc>
                  <a:txBody>
                    <a:bodyPr/>
                    <a:lstStyle/>
                    <a:p>
                      <a:pPr algn="r" fontAlgn="t"/>
                      <a:r>
                        <a:rPr lang="en-US" altLang="ko-KR" sz="1800" u="none" strike="noStrike" dirty="0">
                          <a:effectLst/>
                        </a:rPr>
                        <a:t>0.880</a:t>
                      </a:r>
                      <a:endParaRPr lang="en-US" altLang="ko-KR" sz="18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nchor="ctr"/>
                </a:tc>
                <a:extLst>
                  <a:ext uri="{0D108BD9-81ED-4DB2-BD59-A6C34878D82A}">
                    <a16:rowId xmlns:a16="http://schemas.microsoft.com/office/drawing/2014/main" val="3123712740"/>
                  </a:ext>
                </a:extLst>
              </a:tr>
              <a:tr h="426309">
                <a:tc>
                  <a:txBody>
                    <a:bodyPr/>
                    <a:lstStyle/>
                    <a:p>
                      <a:pPr algn="l" fontAlgn="t"/>
                      <a:r>
                        <a:rPr lang="en-US" altLang="ko-KR" sz="1800" u="none" strike="noStrike" dirty="0">
                          <a:effectLst/>
                        </a:rPr>
                        <a:t>A-3. </a:t>
                      </a:r>
                      <a:r>
                        <a:rPr lang="ko-KR" altLang="en-US" sz="1800" u="none" strike="noStrike" dirty="0">
                          <a:effectLst/>
                        </a:rPr>
                        <a:t>스마트폰 앱 사용법을 배우는 게 나에게 쉽기 때문에</a:t>
                      </a:r>
                      <a:endParaRPr lang="ko-KR" altLang="en-US" sz="1800" b="0" i="0" u="none" strike="noStrike" dirty="0">
                        <a:solidFill>
                          <a:srgbClr val="333399"/>
                        </a:solidFill>
                        <a:effectLst/>
                        <a:latin typeface="Gulim" panose="020B0600000101010101" pitchFamily="50" charset="-127"/>
                        <a:ea typeface="Gulim" panose="020B0600000101010101" pitchFamily="50" charset="-127"/>
                      </a:endParaRPr>
                    </a:p>
                  </a:txBody>
                  <a:tcPr marL="9525" marR="9525" marT="9525" marB="0" anchor="ctr">
                    <a:solidFill>
                      <a:srgbClr val="FFFF00"/>
                    </a:solidFill>
                  </a:tcPr>
                </a:tc>
                <a:tc>
                  <a:txBody>
                    <a:bodyPr/>
                    <a:lstStyle/>
                    <a:p>
                      <a:pPr algn="r" fontAlgn="t"/>
                      <a:r>
                        <a:rPr lang="en-US" altLang="ko-KR" sz="1800" u="none" strike="noStrike">
                          <a:effectLst/>
                        </a:rPr>
                        <a:t>3.54</a:t>
                      </a:r>
                      <a:endParaRPr lang="en-US" altLang="ko-KR" sz="18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nchor="ctr"/>
                </a:tc>
                <a:tc>
                  <a:txBody>
                    <a:bodyPr/>
                    <a:lstStyle/>
                    <a:p>
                      <a:pPr algn="r" fontAlgn="t"/>
                      <a:r>
                        <a:rPr lang="en-US" altLang="ko-KR" sz="1800" u="none" strike="noStrike">
                          <a:effectLst/>
                        </a:rPr>
                        <a:t>1.022</a:t>
                      </a:r>
                      <a:endParaRPr lang="en-US" altLang="ko-KR" sz="18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nchor="ctr"/>
                </a:tc>
                <a:extLst>
                  <a:ext uri="{0D108BD9-81ED-4DB2-BD59-A6C34878D82A}">
                    <a16:rowId xmlns:a16="http://schemas.microsoft.com/office/drawing/2014/main" val="4183971294"/>
                  </a:ext>
                </a:extLst>
              </a:tr>
              <a:tr h="426309">
                <a:tc>
                  <a:txBody>
                    <a:bodyPr/>
                    <a:lstStyle/>
                    <a:p>
                      <a:pPr algn="l" fontAlgn="t"/>
                      <a:r>
                        <a:rPr lang="en-US" altLang="ko-KR" sz="1800" u="none" strike="noStrike" dirty="0">
                          <a:effectLst/>
                        </a:rPr>
                        <a:t>A-4. </a:t>
                      </a:r>
                      <a:r>
                        <a:rPr lang="ko-KR" altLang="en-US" sz="1800" u="none" strike="noStrike" dirty="0">
                          <a:effectLst/>
                        </a:rPr>
                        <a:t>나는 스마트폰 앱 사용법을 빨리 배웠기 때문에</a:t>
                      </a:r>
                      <a:endParaRPr lang="ko-KR" altLang="en-US" sz="1800" b="0" i="0" u="none" strike="noStrike" dirty="0">
                        <a:solidFill>
                          <a:srgbClr val="333399"/>
                        </a:solidFill>
                        <a:effectLst/>
                        <a:latin typeface="Gulim" panose="020B0600000101010101" pitchFamily="50" charset="-127"/>
                        <a:ea typeface="Gulim" panose="020B0600000101010101" pitchFamily="50" charset="-127"/>
                      </a:endParaRPr>
                    </a:p>
                  </a:txBody>
                  <a:tcPr marL="9525" marR="9525" marT="9525" marB="0" anchor="ctr">
                    <a:solidFill>
                      <a:srgbClr val="FFFF00"/>
                    </a:solidFill>
                  </a:tcPr>
                </a:tc>
                <a:tc>
                  <a:txBody>
                    <a:bodyPr/>
                    <a:lstStyle/>
                    <a:p>
                      <a:pPr algn="r" fontAlgn="t"/>
                      <a:r>
                        <a:rPr lang="en-US" altLang="ko-KR" sz="1800" u="none" strike="noStrike">
                          <a:effectLst/>
                        </a:rPr>
                        <a:t>3.41</a:t>
                      </a:r>
                      <a:endParaRPr lang="en-US" altLang="ko-KR" sz="18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nchor="ctr"/>
                </a:tc>
                <a:tc>
                  <a:txBody>
                    <a:bodyPr/>
                    <a:lstStyle/>
                    <a:p>
                      <a:pPr algn="r" fontAlgn="t"/>
                      <a:r>
                        <a:rPr lang="en-US" altLang="ko-KR" sz="1800" u="none" strike="noStrike">
                          <a:effectLst/>
                        </a:rPr>
                        <a:t>1.026</a:t>
                      </a:r>
                      <a:endParaRPr lang="en-US" altLang="ko-KR" sz="18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nchor="ctr"/>
                </a:tc>
                <a:extLst>
                  <a:ext uri="{0D108BD9-81ED-4DB2-BD59-A6C34878D82A}">
                    <a16:rowId xmlns:a16="http://schemas.microsoft.com/office/drawing/2014/main" val="3356596721"/>
                  </a:ext>
                </a:extLst>
              </a:tr>
              <a:tr h="426309">
                <a:tc>
                  <a:txBody>
                    <a:bodyPr/>
                    <a:lstStyle/>
                    <a:p>
                      <a:pPr algn="l" fontAlgn="t"/>
                      <a:r>
                        <a:rPr lang="en-US" altLang="ko-KR" sz="1800" u="none" strike="noStrike" dirty="0">
                          <a:effectLst/>
                        </a:rPr>
                        <a:t>B-1. </a:t>
                      </a:r>
                      <a:r>
                        <a:rPr lang="ko-KR" altLang="en-US" sz="1800" u="none" strike="noStrike" dirty="0">
                          <a:effectLst/>
                        </a:rPr>
                        <a:t>스마트폰 앱을 사용하는 것이 나의 시간을 절약해 주니까</a:t>
                      </a:r>
                      <a:endParaRPr lang="ko-KR" altLang="en-US" sz="1800" b="0" i="0" u="none" strike="noStrike" dirty="0">
                        <a:solidFill>
                          <a:srgbClr val="333399"/>
                        </a:solidFill>
                        <a:effectLst/>
                        <a:latin typeface="Gulim" panose="020B0600000101010101" pitchFamily="50" charset="-127"/>
                        <a:ea typeface="Gulim" panose="020B0600000101010101" pitchFamily="50" charset="-127"/>
                      </a:endParaRPr>
                    </a:p>
                  </a:txBody>
                  <a:tcPr marL="9525" marR="9525" marT="9525" marB="0" anchor="ctr">
                    <a:solidFill>
                      <a:srgbClr val="FFC000"/>
                    </a:solidFill>
                  </a:tcPr>
                </a:tc>
                <a:tc>
                  <a:txBody>
                    <a:bodyPr/>
                    <a:lstStyle/>
                    <a:p>
                      <a:pPr algn="r" fontAlgn="t"/>
                      <a:r>
                        <a:rPr lang="en-US" altLang="ko-KR" sz="1800" u="none" strike="noStrike">
                          <a:effectLst/>
                        </a:rPr>
                        <a:t>3.51</a:t>
                      </a:r>
                      <a:endParaRPr lang="en-US" altLang="ko-KR" sz="18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nchor="ctr"/>
                </a:tc>
                <a:tc>
                  <a:txBody>
                    <a:bodyPr/>
                    <a:lstStyle/>
                    <a:p>
                      <a:pPr algn="r" fontAlgn="t"/>
                      <a:r>
                        <a:rPr lang="en-US" altLang="ko-KR" sz="1800" u="none" strike="noStrike">
                          <a:effectLst/>
                        </a:rPr>
                        <a:t>1.036</a:t>
                      </a:r>
                      <a:endParaRPr lang="en-US" altLang="ko-KR" sz="18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nchor="ctr"/>
                </a:tc>
                <a:extLst>
                  <a:ext uri="{0D108BD9-81ED-4DB2-BD59-A6C34878D82A}">
                    <a16:rowId xmlns:a16="http://schemas.microsoft.com/office/drawing/2014/main" val="1576491904"/>
                  </a:ext>
                </a:extLst>
              </a:tr>
              <a:tr h="426309">
                <a:tc>
                  <a:txBody>
                    <a:bodyPr/>
                    <a:lstStyle/>
                    <a:p>
                      <a:pPr algn="l" fontAlgn="t"/>
                      <a:r>
                        <a:rPr lang="en-US" altLang="ko-KR" sz="1800" u="none" strike="noStrike" dirty="0">
                          <a:effectLst/>
                        </a:rPr>
                        <a:t>B-2. </a:t>
                      </a:r>
                      <a:r>
                        <a:rPr lang="ko-KR" altLang="en-US" sz="1800" u="none" strike="noStrike" dirty="0">
                          <a:effectLst/>
                        </a:rPr>
                        <a:t>스마트폰 앱 사용은 나의 효율성을 증진시켜주니까</a:t>
                      </a:r>
                      <a:endParaRPr lang="ko-KR" altLang="en-US" sz="1800" b="0" i="0" u="none" strike="noStrike" dirty="0">
                        <a:solidFill>
                          <a:srgbClr val="333399"/>
                        </a:solidFill>
                        <a:effectLst/>
                        <a:latin typeface="Gulim" panose="020B0600000101010101" pitchFamily="50" charset="-127"/>
                        <a:ea typeface="Gulim" panose="020B0600000101010101" pitchFamily="50" charset="-127"/>
                      </a:endParaRPr>
                    </a:p>
                  </a:txBody>
                  <a:tcPr marL="9525" marR="9525" marT="9525" marB="0" anchor="ctr">
                    <a:solidFill>
                      <a:srgbClr val="FFC000"/>
                    </a:solidFill>
                  </a:tcPr>
                </a:tc>
                <a:tc>
                  <a:txBody>
                    <a:bodyPr/>
                    <a:lstStyle/>
                    <a:p>
                      <a:pPr algn="r" fontAlgn="t"/>
                      <a:r>
                        <a:rPr lang="en-US" altLang="ko-KR" sz="1800" u="none" strike="noStrike">
                          <a:effectLst/>
                        </a:rPr>
                        <a:t>3.78</a:t>
                      </a:r>
                      <a:endParaRPr lang="en-US" altLang="ko-KR" sz="18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nchor="ctr"/>
                </a:tc>
                <a:tc>
                  <a:txBody>
                    <a:bodyPr/>
                    <a:lstStyle/>
                    <a:p>
                      <a:pPr algn="r" fontAlgn="t"/>
                      <a:r>
                        <a:rPr lang="en-US" altLang="ko-KR" sz="1800" u="none" strike="noStrike">
                          <a:effectLst/>
                        </a:rPr>
                        <a:t>1.027</a:t>
                      </a:r>
                      <a:endParaRPr lang="en-US" altLang="ko-KR" sz="18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nchor="ctr"/>
                </a:tc>
                <a:extLst>
                  <a:ext uri="{0D108BD9-81ED-4DB2-BD59-A6C34878D82A}">
                    <a16:rowId xmlns:a16="http://schemas.microsoft.com/office/drawing/2014/main" val="1558209310"/>
                  </a:ext>
                </a:extLst>
              </a:tr>
              <a:tr h="426309">
                <a:tc>
                  <a:txBody>
                    <a:bodyPr/>
                    <a:lstStyle/>
                    <a:p>
                      <a:pPr algn="l" fontAlgn="t"/>
                      <a:r>
                        <a:rPr lang="en-US" altLang="ko-KR" sz="1800" u="none" strike="noStrike" dirty="0">
                          <a:effectLst/>
                        </a:rPr>
                        <a:t>B-3. </a:t>
                      </a:r>
                      <a:r>
                        <a:rPr lang="ko-KR" altLang="en-US" sz="1800" u="none" strike="noStrike" dirty="0">
                          <a:effectLst/>
                        </a:rPr>
                        <a:t>스마트폰 앱은 나에게 유용하기 때문에</a:t>
                      </a:r>
                      <a:endParaRPr lang="ko-KR" altLang="en-US" sz="1800" b="0" i="0" u="none" strike="noStrike" dirty="0">
                        <a:solidFill>
                          <a:srgbClr val="333399"/>
                        </a:solidFill>
                        <a:effectLst/>
                        <a:latin typeface="Gulim" panose="020B0600000101010101" pitchFamily="50" charset="-127"/>
                        <a:ea typeface="Gulim" panose="020B0600000101010101" pitchFamily="50" charset="-127"/>
                      </a:endParaRPr>
                    </a:p>
                  </a:txBody>
                  <a:tcPr marL="9525" marR="9525" marT="9525" marB="0" anchor="ctr">
                    <a:solidFill>
                      <a:srgbClr val="FFC000"/>
                    </a:solidFill>
                  </a:tcPr>
                </a:tc>
                <a:tc>
                  <a:txBody>
                    <a:bodyPr/>
                    <a:lstStyle/>
                    <a:p>
                      <a:pPr algn="r" fontAlgn="t"/>
                      <a:r>
                        <a:rPr lang="en-US" altLang="ko-KR" sz="1800" u="none" strike="noStrike">
                          <a:effectLst/>
                        </a:rPr>
                        <a:t>3.93</a:t>
                      </a:r>
                      <a:endParaRPr lang="en-US" altLang="ko-KR" sz="18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nchor="ctr"/>
                </a:tc>
                <a:tc>
                  <a:txBody>
                    <a:bodyPr/>
                    <a:lstStyle/>
                    <a:p>
                      <a:pPr algn="r" fontAlgn="t"/>
                      <a:r>
                        <a:rPr lang="en-US" altLang="ko-KR" sz="1800" u="none" strike="noStrike">
                          <a:effectLst/>
                        </a:rPr>
                        <a:t>0.921</a:t>
                      </a:r>
                      <a:endParaRPr lang="en-US" altLang="ko-KR" sz="18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nchor="ctr"/>
                </a:tc>
                <a:extLst>
                  <a:ext uri="{0D108BD9-81ED-4DB2-BD59-A6C34878D82A}">
                    <a16:rowId xmlns:a16="http://schemas.microsoft.com/office/drawing/2014/main" val="1797065671"/>
                  </a:ext>
                </a:extLst>
              </a:tr>
              <a:tr h="426309">
                <a:tc>
                  <a:txBody>
                    <a:bodyPr/>
                    <a:lstStyle/>
                    <a:p>
                      <a:pPr algn="l" fontAlgn="t"/>
                      <a:r>
                        <a:rPr lang="en-US" altLang="ko-KR" sz="1800" u="none" strike="noStrike" dirty="0">
                          <a:effectLst/>
                        </a:rPr>
                        <a:t>C-1. </a:t>
                      </a:r>
                      <a:r>
                        <a:rPr lang="ko-KR" altLang="en-US" sz="1800" u="none" strike="noStrike" dirty="0">
                          <a:effectLst/>
                        </a:rPr>
                        <a:t>그것을 가진 사람들에게 질투심이 드니까</a:t>
                      </a:r>
                      <a:endParaRPr lang="ko-KR" altLang="en-US" sz="1800" b="0" i="0" u="none" strike="noStrike" dirty="0">
                        <a:solidFill>
                          <a:srgbClr val="333399"/>
                        </a:solidFill>
                        <a:effectLst/>
                        <a:latin typeface="Gulim" panose="020B0600000101010101" pitchFamily="50" charset="-127"/>
                        <a:ea typeface="Gulim" panose="020B0600000101010101" pitchFamily="50" charset="-127"/>
                      </a:endParaRPr>
                    </a:p>
                  </a:txBody>
                  <a:tcPr marL="9525" marR="9525" marT="9525" marB="0" anchor="ctr">
                    <a:solidFill>
                      <a:srgbClr val="92D050"/>
                    </a:solidFill>
                  </a:tcPr>
                </a:tc>
                <a:tc>
                  <a:txBody>
                    <a:bodyPr/>
                    <a:lstStyle/>
                    <a:p>
                      <a:pPr algn="r" fontAlgn="t"/>
                      <a:r>
                        <a:rPr lang="en-US" altLang="ko-KR" sz="1800" u="none" strike="noStrike">
                          <a:effectLst/>
                        </a:rPr>
                        <a:t>1.95</a:t>
                      </a:r>
                      <a:endParaRPr lang="en-US" altLang="ko-KR" sz="18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nchor="ctr"/>
                </a:tc>
                <a:tc>
                  <a:txBody>
                    <a:bodyPr/>
                    <a:lstStyle/>
                    <a:p>
                      <a:pPr algn="r" fontAlgn="t"/>
                      <a:r>
                        <a:rPr lang="en-US" altLang="ko-KR" sz="1800" u="none" strike="noStrike" dirty="0">
                          <a:effectLst/>
                        </a:rPr>
                        <a:t>1.019</a:t>
                      </a:r>
                      <a:endParaRPr lang="en-US" altLang="ko-KR" sz="18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nchor="ctr"/>
                </a:tc>
                <a:extLst>
                  <a:ext uri="{0D108BD9-81ED-4DB2-BD59-A6C34878D82A}">
                    <a16:rowId xmlns:a16="http://schemas.microsoft.com/office/drawing/2014/main" val="2165481268"/>
                  </a:ext>
                </a:extLst>
              </a:tr>
              <a:tr h="426309">
                <a:tc>
                  <a:txBody>
                    <a:bodyPr/>
                    <a:lstStyle/>
                    <a:p>
                      <a:pPr algn="l" fontAlgn="t"/>
                      <a:r>
                        <a:rPr lang="en-US" altLang="ko-KR" sz="1800" u="none" strike="noStrike" dirty="0">
                          <a:effectLst/>
                        </a:rPr>
                        <a:t>C-2. </a:t>
                      </a:r>
                      <a:r>
                        <a:rPr lang="ko-KR" altLang="en-US" sz="1800" u="none" strike="noStrike" dirty="0">
                          <a:effectLst/>
                        </a:rPr>
                        <a:t>내게 중요한 사람들이 내가 스마트폰 앱을 사용해야 한다고 생각하니까</a:t>
                      </a:r>
                      <a:endParaRPr lang="ko-KR" altLang="en-US" sz="1800" b="0" i="0" u="none" strike="noStrike" dirty="0">
                        <a:solidFill>
                          <a:srgbClr val="333399"/>
                        </a:solidFill>
                        <a:effectLst/>
                        <a:latin typeface="Gulim" panose="020B0600000101010101" pitchFamily="50" charset="-127"/>
                        <a:ea typeface="Gulim" panose="020B0600000101010101" pitchFamily="50" charset="-127"/>
                      </a:endParaRPr>
                    </a:p>
                  </a:txBody>
                  <a:tcPr marL="9525" marR="9525" marT="9525" marB="0" anchor="ctr">
                    <a:solidFill>
                      <a:srgbClr val="92D050"/>
                    </a:solidFill>
                  </a:tcPr>
                </a:tc>
                <a:tc>
                  <a:txBody>
                    <a:bodyPr/>
                    <a:lstStyle/>
                    <a:p>
                      <a:pPr algn="r" fontAlgn="t"/>
                      <a:r>
                        <a:rPr lang="en-US" altLang="ko-KR" sz="1800" u="none" strike="noStrike">
                          <a:effectLst/>
                        </a:rPr>
                        <a:t>2.17</a:t>
                      </a:r>
                      <a:endParaRPr lang="en-US" altLang="ko-KR" sz="18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nchor="ctr"/>
                </a:tc>
                <a:tc>
                  <a:txBody>
                    <a:bodyPr/>
                    <a:lstStyle/>
                    <a:p>
                      <a:pPr algn="r" fontAlgn="t"/>
                      <a:r>
                        <a:rPr lang="en-US" altLang="ko-KR" sz="1800" u="none" strike="noStrike" dirty="0">
                          <a:effectLst/>
                        </a:rPr>
                        <a:t>1.091</a:t>
                      </a:r>
                      <a:endParaRPr lang="en-US" altLang="ko-KR" sz="18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nchor="ctr"/>
                </a:tc>
                <a:extLst>
                  <a:ext uri="{0D108BD9-81ED-4DB2-BD59-A6C34878D82A}">
                    <a16:rowId xmlns:a16="http://schemas.microsoft.com/office/drawing/2014/main" val="2417931819"/>
                  </a:ext>
                </a:extLst>
              </a:tr>
              <a:tr h="426309">
                <a:tc>
                  <a:txBody>
                    <a:bodyPr/>
                    <a:lstStyle/>
                    <a:p>
                      <a:pPr algn="l" fontAlgn="t"/>
                      <a:r>
                        <a:rPr lang="en-US" altLang="ko-KR" sz="1800" u="none" strike="noStrike" dirty="0">
                          <a:effectLst/>
                        </a:rPr>
                        <a:t>C-3. </a:t>
                      </a:r>
                      <a:r>
                        <a:rPr lang="ko-KR" altLang="en-US" sz="1800" u="none" strike="noStrike" dirty="0">
                          <a:effectLst/>
                        </a:rPr>
                        <a:t>나와 비슷한 사람들이 그것을 사용할 것 같아서</a:t>
                      </a:r>
                      <a:endParaRPr lang="ko-KR" altLang="en-US" sz="1800" b="0" i="0" u="none" strike="noStrike" dirty="0">
                        <a:solidFill>
                          <a:srgbClr val="333399"/>
                        </a:solidFill>
                        <a:effectLst/>
                        <a:latin typeface="Gulim" panose="020B0600000101010101" pitchFamily="50" charset="-127"/>
                        <a:ea typeface="Gulim" panose="020B0600000101010101" pitchFamily="50" charset="-127"/>
                      </a:endParaRPr>
                    </a:p>
                  </a:txBody>
                  <a:tcPr marL="9525" marR="9525" marT="9525" marB="0" anchor="ctr">
                    <a:solidFill>
                      <a:srgbClr val="92D050"/>
                    </a:solidFill>
                  </a:tcPr>
                </a:tc>
                <a:tc>
                  <a:txBody>
                    <a:bodyPr/>
                    <a:lstStyle/>
                    <a:p>
                      <a:pPr algn="r" fontAlgn="t"/>
                      <a:r>
                        <a:rPr lang="en-US" altLang="ko-KR" sz="1800" u="none" strike="noStrike">
                          <a:effectLst/>
                        </a:rPr>
                        <a:t>2.35</a:t>
                      </a:r>
                      <a:endParaRPr lang="en-US" altLang="ko-KR" sz="18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nchor="ctr"/>
                </a:tc>
                <a:tc>
                  <a:txBody>
                    <a:bodyPr/>
                    <a:lstStyle/>
                    <a:p>
                      <a:pPr algn="r" fontAlgn="t"/>
                      <a:r>
                        <a:rPr lang="en-US" altLang="ko-KR" sz="1800" u="none" strike="noStrike" dirty="0">
                          <a:effectLst/>
                        </a:rPr>
                        <a:t>1.113</a:t>
                      </a:r>
                      <a:endParaRPr lang="en-US" altLang="ko-KR" sz="18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nchor="ctr"/>
                </a:tc>
                <a:extLst>
                  <a:ext uri="{0D108BD9-81ED-4DB2-BD59-A6C34878D82A}">
                    <a16:rowId xmlns:a16="http://schemas.microsoft.com/office/drawing/2014/main" val="1784463354"/>
                  </a:ext>
                </a:extLst>
              </a:tr>
              <a:tr h="426309">
                <a:tc>
                  <a:txBody>
                    <a:bodyPr/>
                    <a:lstStyle/>
                    <a:p>
                      <a:pPr algn="l" fontAlgn="t"/>
                      <a:r>
                        <a:rPr lang="en-US" altLang="ko-KR" sz="1800" u="none" strike="noStrike" dirty="0">
                          <a:effectLst/>
                        </a:rPr>
                        <a:t>C-4. </a:t>
                      </a:r>
                      <a:r>
                        <a:rPr lang="ko-KR" altLang="en-US" sz="1800" u="none" strike="noStrike" dirty="0">
                          <a:effectLst/>
                        </a:rPr>
                        <a:t>내가 존경하는 사람들이 내가 그것을 사용할 것으로 기대하니까</a:t>
                      </a:r>
                      <a:endParaRPr lang="ko-KR" altLang="en-US" sz="1800" b="0" i="0" u="none" strike="noStrike" dirty="0">
                        <a:solidFill>
                          <a:srgbClr val="333399"/>
                        </a:solidFill>
                        <a:effectLst/>
                        <a:latin typeface="Gulim" panose="020B0600000101010101" pitchFamily="50" charset="-127"/>
                        <a:ea typeface="Gulim" panose="020B0600000101010101" pitchFamily="50" charset="-127"/>
                      </a:endParaRPr>
                    </a:p>
                  </a:txBody>
                  <a:tcPr marL="9525" marR="9525" marT="9525" marB="0" anchor="ctr">
                    <a:solidFill>
                      <a:srgbClr val="92D050"/>
                    </a:solidFill>
                  </a:tcPr>
                </a:tc>
                <a:tc>
                  <a:txBody>
                    <a:bodyPr/>
                    <a:lstStyle/>
                    <a:p>
                      <a:pPr algn="r" fontAlgn="t"/>
                      <a:r>
                        <a:rPr lang="en-US" altLang="ko-KR" sz="1800" u="none" strike="noStrike" dirty="0">
                          <a:effectLst/>
                        </a:rPr>
                        <a:t>2.04</a:t>
                      </a:r>
                      <a:endParaRPr lang="en-US" altLang="ko-KR" sz="18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nchor="ctr"/>
                </a:tc>
                <a:tc>
                  <a:txBody>
                    <a:bodyPr/>
                    <a:lstStyle/>
                    <a:p>
                      <a:pPr algn="r" fontAlgn="t"/>
                      <a:r>
                        <a:rPr lang="en-US" altLang="ko-KR" sz="1800" u="none" strike="noStrike" dirty="0">
                          <a:effectLst/>
                        </a:rPr>
                        <a:t>1.029</a:t>
                      </a:r>
                      <a:endParaRPr lang="en-US" altLang="ko-KR" sz="18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nchor="ctr"/>
                </a:tc>
                <a:extLst>
                  <a:ext uri="{0D108BD9-81ED-4DB2-BD59-A6C34878D82A}">
                    <a16:rowId xmlns:a16="http://schemas.microsoft.com/office/drawing/2014/main" val="2945175459"/>
                  </a:ext>
                </a:extLst>
              </a:tr>
            </a:tbl>
          </a:graphicData>
        </a:graphic>
      </p:graphicFrame>
      <p:sp>
        <p:nvSpPr>
          <p:cNvPr id="6" name="TextBox 5"/>
          <p:cNvSpPr txBox="1"/>
          <p:nvPr/>
        </p:nvSpPr>
        <p:spPr>
          <a:xfrm>
            <a:off x="593124" y="395416"/>
            <a:ext cx="6163867" cy="461665"/>
          </a:xfrm>
          <a:prstGeom prst="rect">
            <a:avLst/>
          </a:prstGeom>
          <a:noFill/>
        </p:spPr>
        <p:txBody>
          <a:bodyPr wrap="none" rtlCol="0">
            <a:spAutoFit/>
          </a:bodyPr>
          <a:lstStyle/>
          <a:p>
            <a:r>
              <a:rPr lang="en-US" altLang="ko-KR" sz="2400" dirty="0"/>
              <a:t>11</a:t>
            </a:r>
            <a:r>
              <a:rPr lang="ko-KR" altLang="en-US" sz="2400" dirty="0"/>
              <a:t>개의 변수가 </a:t>
            </a:r>
            <a:r>
              <a:rPr lang="en-US" altLang="ko-KR" sz="2400" dirty="0"/>
              <a:t>3</a:t>
            </a:r>
            <a:r>
              <a:rPr lang="ko-KR" altLang="en-US" sz="2400" dirty="0"/>
              <a:t>개의 요인이 되기를 기대함</a:t>
            </a:r>
          </a:p>
        </p:txBody>
      </p:sp>
    </p:spTree>
    <p:extLst>
      <p:ext uri="{BB962C8B-B14F-4D97-AF65-F5344CB8AC3E}">
        <p14:creationId xmlns:p14="http://schemas.microsoft.com/office/powerpoint/2010/main" val="235976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a:picLocks noChangeAspect="1"/>
          </p:cNvPicPr>
          <p:nvPr/>
        </p:nvPicPr>
        <p:blipFill>
          <a:blip r:embed="rId2"/>
          <a:stretch>
            <a:fillRect/>
          </a:stretch>
        </p:blipFill>
        <p:spPr>
          <a:xfrm>
            <a:off x="647699" y="926757"/>
            <a:ext cx="8367923" cy="4499019"/>
          </a:xfrm>
          <a:prstGeom prst="rect">
            <a:avLst/>
          </a:prstGeom>
        </p:spPr>
      </p:pic>
      <p:graphicFrame>
        <p:nvGraphicFramePr>
          <p:cNvPr id="6" name="표 5"/>
          <p:cNvGraphicFramePr>
            <a:graphicFrameLocks noGrp="1"/>
          </p:cNvGraphicFramePr>
          <p:nvPr>
            <p:extLst>
              <p:ext uri="{D42A27DB-BD31-4B8C-83A1-F6EECF244321}">
                <p14:modId xmlns:p14="http://schemas.microsoft.com/office/powerpoint/2010/main" val="3281713258"/>
              </p:ext>
            </p:extLst>
          </p:nvPr>
        </p:nvGraphicFramePr>
        <p:xfrm>
          <a:off x="4015945" y="2681422"/>
          <a:ext cx="7895968" cy="4044318"/>
        </p:xfrm>
        <a:graphic>
          <a:graphicData uri="http://schemas.openxmlformats.org/drawingml/2006/table">
            <a:tbl>
              <a:tblPr>
                <a:tableStyleId>{5C22544A-7EE6-4342-B048-85BDC9FD1C3A}</a:tableStyleId>
              </a:tblPr>
              <a:tblGrid>
                <a:gridCol w="5860730">
                  <a:extLst>
                    <a:ext uri="{9D8B030D-6E8A-4147-A177-3AD203B41FA5}">
                      <a16:colId xmlns:a16="http://schemas.microsoft.com/office/drawing/2014/main" val="3216845558"/>
                    </a:ext>
                  </a:extLst>
                </a:gridCol>
                <a:gridCol w="1017619">
                  <a:extLst>
                    <a:ext uri="{9D8B030D-6E8A-4147-A177-3AD203B41FA5}">
                      <a16:colId xmlns:a16="http://schemas.microsoft.com/office/drawing/2014/main" val="3829434013"/>
                    </a:ext>
                  </a:extLst>
                </a:gridCol>
                <a:gridCol w="1017619">
                  <a:extLst>
                    <a:ext uri="{9D8B030D-6E8A-4147-A177-3AD203B41FA5}">
                      <a16:colId xmlns:a16="http://schemas.microsoft.com/office/drawing/2014/main" val="817005043"/>
                    </a:ext>
                  </a:extLst>
                </a:gridCol>
              </a:tblGrid>
              <a:tr h="274479">
                <a:tc gridSpan="3">
                  <a:txBody>
                    <a:bodyPr/>
                    <a:lstStyle/>
                    <a:p>
                      <a:pPr algn="ctr" fontAlgn="ctr"/>
                      <a:r>
                        <a:rPr lang="ko-KR" altLang="en-US" sz="2000" u="none" strike="noStrike" dirty="0">
                          <a:effectLst/>
                        </a:rPr>
                        <a:t>회전된 </a:t>
                      </a:r>
                      <a:r>
                        <a:rPr lang="ko-KR" altLang="en-US" sz="2000" u="none" strike="noStrike" dirty="0" err="1">
                          <a:effectLst/>
                        </a:rPr>
                        <a:t>성분행렬</a:t>
                      </a:r>
                      <a:r>
                        <a:rPr lang="en-US" altLang="ko-KR" sz="2000" u="none" strike="noStrike" baseline="30000" dirty="0">
                          <a:effectLst/>
                        </a:rPr>
                        <a:t>a</a:t>
                      </a:r>
                      <a:endParaRPr lang="ko-KR" altLang="en-US" sz="2000" b="1"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nchor="ct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896073978"/>
                  </a:ext>
                </a:extLst>
              </a:tr>
              <a:tr h="274479">
                <a:tc rowSpan="2">
                  <a:txBody>
                    <a:bodyPr/>
                    <a:lstStyle/>
                    <a:p>
                      <a:pPr algn="l" fontAlgn="b"/>
                      <a:endParaRPr lang="ko-KR" altLang="en-US" sz="14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nchor="b"/>
                </a:tc>
                <a:tc gridSpan="2">
                  <a:txBody>
                    <a:bodyPr/>
                    <a:lstStyle/>
                    <a:p>
                      <a:pPr algn="ctr" fontAlgn="b"/>
                      <a:r>
                        <a:rPr lang="ko-KR" altLang="en-US" sz="1400" u="none" strike="noStrike">
                          <a:effectLst/>
                        </a:rPr>
                        <a:t>성분</a:t>
                      </a:r>
                      <a:endParaRPr lang="ko-KR" altLang="en-US" sz="14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nchor="b"/>
                </a:tc>
                <a:tc hMerge="1">
                  <a:txBody>
                    <a:bodyPr/>
                    <a:lstStyle/>
                    <a:p>
                      <a:pPr latinLnBrk="1"/>
                      <a:endParaRPr lang="ko-KR" altLang="en-US"/>
                    </a:p>
                  </a:txBody>
                  <a:tcPr/>
                </a:tc>
                <a:extLst>
                  <a:ext uri="{0D108BD9-81ED-4DB2-BD59-A6C34878D82A}">
                    <a16:rowId xmlns:a16="http://schemas.microsoft.com/office/drawing/2014/main" val="288197541"/>
                  </a:ext>
                </a:extLst>
              </a:tr>
              <a:tr h="274479">
                <a:tc vMerge="1">
                  <a:txBody>
                    <a:bodyPr/>
                    <a:lstStyle/>
                    <a:p>
                      <a:pPr latinLnBrk="1"/>
                      <a:endParaRPr lang="ko-KR" altLang="en-US"/>
                    </a:p>
                  </a:txBody>
                  <a:tcPr/>
                </a:tc>
                <a:tc>
                  <a:txBody>
                    <a:bodyPr/>
                    <a:lstStyle/>
                    <a:p>
                      <a:pPr algn="ctr" fontAlgn="b"/>
                      <a:r>
                        <a:rPr lang="en-US" altLang="ko-KR" sz="1400" u="none" strike="noStrike">
                          <a:effectLst/>
                        </a:rPr>
                        <a:t>1</a:t>
                      </a:r>
                      <a:endParaRPr lang="en-US" altLang="ko-KR" sz="14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nchor="b"/>
                </a:tc>
                <a:tc>
                  <a:txBody>
                    <a:bodyPr/>
                    <a:lstStyle/>
                    <a:p>
                      <a:pPr algn="ctr" fontAlgn="b"/>
                      <a:r>
                        <a:rPr lang="en-US" altLang="ko-KR" sz="1400" u="none" strike="noStrike">
                          <a:effectLst/>
                        </a:rPr>
                        <a:t>2</a:t>
                      </a:r>
                      <a:endParaRPr lang="en-US" altLang="ko-KR" sz="14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nchor="b"/>
                </a:tc>
                <a:extLst>
                  <a:ext uri="{0D108BD9-81ED-4DB2-BD59-A6C34878D82A}">
                    <a16:rowId xmlns:a16="http://schemas.microsoft.com/office/drawing/2014/main" val="1580023755"/>
                  </a:ext>
                </a:extLst>
              </a:tr>
              <a:tr h="274479">
                <a:tc>
                  <a:txBody>
                    <a:bodyPr/>
                    <a:lstStyle/>
                    <a:p>
                      <a:pPr algn="l" fontAlgn="t"/>
                      <a:r>
                        <a:rPr lang="en-US" altLang="ko-KR" sz="1400" u="none" strike="noStrike">
                          <a:effectLst/>
                        </a:rPr>
                        <a:t>A-3. </a:t>
                      </a:r>
                      <a:r>
                        <a:rPr lang="ko-KR" altLang="en-US" sz="1400" u="none" strike="noStrike">
                          <a:effectLst/>
                        </a:rPr>
                        <a:t>스마트폰 앱 사용법을 배우는 게 나에게 쉽기 때문에</a:t>
                      </a:r>
                      <a:endParaRPr lang="ko-KR" altLang="en-US" sz="14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400" u="none" strike="noStrike" dirty="0">
                          <a:effectLst/>
                        </a:rPr>
                        <a:t>0.847</a:t>
                      </a:r>
                      <a:endParaRPr lang="en-US" altLang="ko-KR" sz="14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solidFill>
                      <a:srgbClr val="FFFF00"/>
                    </a:solidFill>
                  </a:tcPr>
                </a:tc>
                <a:tc>
                  <a:txBody>
                    <a:bodyPr/>
                    <a:lstStyle/>
                    <a:p>
                      <a:pPr algn="r" fontAlgn="t"/>
                      <a:r>
                        <a:rPr lang="en-US" altLang="ko-KR" sz="1400" u="none" strike="noStrike">
                          <a:effectLst/>
                        </a:rPr>
                        <a:t>0.102</a:t>
                      </a:r>
                      <a:endParaRPr lang="en-US" altLang="ko-KR" sz="14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extLst>
                  <a:ext uri="{0D108BD9-81ED-4DB2-BD59-A6C34878D82A}">
                    <a16:rowId xmlns:a16="http://schemas.microsoft.com/office/drawing/2014/main" val="3806531592"/>
                  </a:ext>
                </a:extLst>
              </a:tr>
              <a:tr h="274479">
                <a:tc>
                  <a:txBody>
                    <a:bodyPr/>
                    <a:lstStyle/>
                    <a:p>
                      <a:pPr algn="l" fontAlgn="t"/>
                      <a:r>
                        <a:rPr lang="en-US" altLang="ko-KR" sz="1400" u="none" strike="noStrike">
                          <a:effectLst/>
                        </a:rPr>
                        <a:t>B-3. </a:t>
                      </a:r>
                      <a:r>
                        <a:rPr lang="ko-KR" altLang="en-US" sz="1400" u="none" strike="noStrike">
                          <a:effectLst/>
                        </a:rPr>
                        <a:t>스마트폰 앱은 나에게 유용하기 때문에</a:t>
                      </a:r>
                      <a:endParaRPr lang="ko-KR" altLang="en-US" sz="14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400" u="none" strike="noStrike" dirty="0">
                          <a:effectLst/>
                        </a:rPr>
                        <a:t>0.803</a:t>
                      </a:r>
                      <a:endParaRPr lang="en-US" altLang="ko-KR" sz="14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solidFill>
                      <a:srgbClr val="FFFF00"/>
                    </a:solidFill>
                  </a:tcPr>
                </a:tc>
                <a:tc>
                  <a:txBody>
                    <a:bodyPr/>
                    <a:lstStyle/>
                    <a:p>
                      <a:pPr algn="r" fontAlgn="t"/>
                      <a:r>
                        <a:rPr lang="en-US" altLang="ko-KR" sz="1400" u="none" strike="noStrike">
                          <a:effectLst/>
                        </a:rPr>
                        <a:t>0.033</a:t>
                      </a:r>
                      <a:endParaRPr lang="en-US" altLang="ko-KR" sz="14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extLst>
                  <a:ext uri="{0D108BD9-81ED-4DB2-BD59-A6C34878D82A}">
                    <a16:rowId xmlns:a16="http://schemas.microsoft.com/office/drawing/2014/main" val="3140681300"/>
                  </a:ext>
                </a:extLst>
              </a:tr>
              <a:tr h="274479">
                <a:tc>
                  <a:txBody>
                    <a:bodyPr/>
                    <a:lstStyle/>
                    <a:p>
                      <a:pPr algn="l" fontAlgn="t"/>
                      <a:r>
                        <a:rPr lang="en-US" altLang="ko-KR" sz="1400" u="none" strike="noStrike">
                          <a:effectLst/>
                        </a:rPr>
                        <a:t>B-2. </a:t>
                      </a:r>
                      <a:r>
                        <a:rPr lang="ko-KR" altLang="en-US" sz="1400" u="none" strike="noStrike">
                          <a:effectLst/>
                        </a:rPr>
                        <a:t>스마트폰 앱 사용은 나의 효율성을 증진시켜주니까</a:t>
                      </a:r>
                      <a:endParaRPr lang="ko-KR" altLang="en-US" sz="14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400" u="none" strike="noStrike" dirty="0">
                          <a:effectLst/>
                        </a:rPr>
                        <a:t>0.786</a:t>
                      </a:r>
                      <a:endParaRPr lang="en-US" altLang="ko-KR" sz="14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solidFill>
                      <a:srgbClr val="FFFF00"/>
                    </a:solidFill>
                  </a:tcPr>
                </a:tc>
                <a:tc>
                  <a:txBody>
                    <a:bodyPr/>
                    <a:lstStyle/>
                    <a:p>
                      <a:pPr algn="r" fontAlgn="t"/>
                      <a:r>
                        <a:rPr lang="en-US" altLang="ko-KR" sz="1400" u="none" strike="noStrike">
                          <a:effectLst/>
                        </a:rPr>
                        <a:t>0.073</a:t>
                      </a:r>
                      <a:endParaRPr lang="en-US" altLang="ko-KR" sz="14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extLst>
                  <a:ext uri="{0D108BD9-81ED-4DB2-BD59-A6C34878D82A}">
                    <a16:rowId xmlns:a16="http://schemas.microsoft.com/office/drawing/2014/main" val="2929630546"/>
                  </a:ext>
                </a:extLst>
              </a:tr>
              <a:tr h="274479">
                <a:tc>
                  <a:txBody>
                    <a:bodyPr/>
                    <a:lstStyle/>
                    <a:p>
                      <a:pPr algn="l" fontAlgn="t"/>
                      <a:r>
                        <a:rPr lang="en-US" altLang="ko-KR" sz="1400" u="none" strike="noStrike">
                          <a:effectLst/>
                        </a:rPr>
                        <a:t>B-1. </a:t>
                      </a:r>
                      <a:r>
                        <a:rPr lang="ko-KR" altLang="en-US" sz="1400" u="none" strike="noStrike">
                          <a:effectLst/>
                        </a:rPr>
                        <a:t>스마트폰 앱을 사용하는 것이 나의 시간을 절약해 주니까</a:t>
                      </a:r>
                      <a:endParaRPr lang="ko-KR" altLang="en-US" sz="14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400" u="none" strike="noStrike" dirty="0">
                          <a:effectLst/>
                        </a:rPr>
                        <a:t>0.785</a:t>
                      </a:r>
                      <a:endParaRPr lang="en-US" altLang="ko-KR" sz="14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solidFill>
                      <a:srgbClr val="FFFF00"/>
                    </a:solidFill>
                  </a:tcPr>
                </a:tc>
                <a:tc>
                  <a:txBody>
                    <a:bodyPr/>
                    <a:lstStyle/>
                    <a:p>
                      <a:pPr algn="r" fontAlgn="t"/>
                      <a:r>
                        <a:rPr lang="en-US" altLang="ko-KR" sz="1400" u="none" strike="noStrike">
                          <a:effectLst/>
                        </a:rPr>
                        <a:t>0.171</a:t>
                      </a:r>
                      <a:endParaRPr lang="en-US" altLang="ko-KR" sz="14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extLst>
                  <a:ext uri="{0D108BD9-81ED-4DB2-BD59-A6C34878D82A}">
                    <a16:rowId xmlns:a16="http://schemas.microsoft.com/office/drawing/2014/main" val="2427618825"/>
                  </a:ext>
                </a:extLst>
              </a:tr>
              <a:tr h="274479">
                <a:tc>
                  <a:txBody>
                    <a:bodyPr/>
                    <a:lstStyle/>
                    <a:p>
                      <a:pPr algn="l" fontAlgn="t"/>
                      <a:r>
                        <a:rPr lang="en-US" altLang="ko-KR" sz="1400" u="none" strike="noStrike">
                          <a:effectLst/>
                        </a:rPr>
                        <a:t>A-4. </a:t>
                      </a:r>
                      <a:r>
                        <a:rPr lang="ko-KR" altLang="en-US" sz="1400" u="none" strike="noStrike">
                          <a:effectLst/>
                        </a:rPr>
                        <a:t>나는 스마트폰 앱 사용법을 빨리 배웠기 때문에</a:t>
                      </a:r>
                      <a:endParaRPr lang="ko-KR" altLang="en-US" sz="14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400" u="none" strike="noStrike" dirty="0">
                          <a:effectLst/>
                        </a:rPr>
                        <a:t>0.782</a:t>
                      </a:r>
                      <a:endParaRPr lang="en-US" altLang="ko-KR" sz="14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solidFill>
                      <a:srgbClr val="FFFF00"/>
                    </a:solidFill>
                  </a:tcPr>
                </a:tc>
                <a:tc>
                  <a:txBody>
                    <a:bodyPr/>
                    <a:lstStyle/>
                    <a:p>
                      <a:pPr algn="r" fontAlgn="t"/>
                      <a:r>
                        <a:rPr lang="en-US" altLang="ko-KR" sz="1400" u="none" strike="noStrike">
                          <a:effectLst/>
                        </a:rPr>
                        <a:t>0.189</a:t>
                      </a:r>
                      <a:endParaRPr lang="en-US" altLang="ko-KR" sz="14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extLst>
                  <a:ext uri="{0D108BD9-81ED-4DB2-BD59-A6C34878D82A}">
                    <a16:rowId xmlns:a16="http://schemas.microsoft.com/office/drawing/2014/main" val="4046491367"/>
                  </a:ext>
                </a:extLst>
              </a:tr>
              <a:tr h="274479">
                <a:tc>
                  <a:txBody>
                    <a:bodyPr/>
                    <a:lstStyle/>
                    <a:p>
                      <a:pPr algn="l" fontAlgn="t"/>
                      <a:r>
                        <a:rPr lang="en-US" altLang="ko-KR" sz="1400" u="none" strike="noStrike">
                          <a:effectLst/>
                        </a:rPr>
                        <a:t>A-1. </a:t>
                      </a:r>
                      <a:r>
                        <a:rPr lang="ko-KR" altLang="en-US" sz="1400" u="none" strike="noStrike">
                          <a:effectLst/>
                        </a:rPr>
                        <a:t>스마트폰 앱은 사용하기 쉽기 때문에</a:t>
                      </a:r>
                      <a:endParaRPr lang="ko-KR" altLang="en-US" sz="14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400" u="none" strike="noStrike" dirty="0">
                          <a:effectLst/>
                        </a:rPr>
                        <a:t>0.768</a:t>
                      </a:r>
                      <a:endParaRPr lang="en-US" altLang="ko-KR" sz="14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solidFill>
                      <a:srgbClr val="FFFF00"/>
                    </a:solidFill>
                  </a:tcPr>
                </a:tc>
                <a:tc>
                  <a:txBody>
                    <a:bodyPr/>
                    <a:lstStyle/>
                    <a:p>
                      <a:pPr algn="r" fontAlgn="t"/>
                      <a:r>
                        <a:rPr lang="en-US" altLang="ko-KR" sz="1400" u="none" strike="noStrike">
                          <a:effectLst/>
                        </a:rPr>
                        <a:t>0.254</a:t>
                      </a:r>
                      <a:endParaRPr lang="en-US" altLang="ko-KR" sz="14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extLst>
                  <a:ext uri="{0D108BD9-81ED-4DB2-BD59-A6C34878D82A}">
                    <a16:rowId xmlns:a16="http://schemas.microsoft.com/office/drawing/2014/main" val="3602870096"/>
                  </a:ext>
                </a:extLst>
              </a:tr>
              <a:tr h="274479">
                <a:tc>
                  <a:txBody>
                    <a:bodyPr/>
                    <a:lstStyle/>
                    <a:p>
                      <a:pPr algn="l" fontAlgn="t"/>
                      <a:r>
                        <a:rPr lang="en-US" altLang="ko-KR" sz="1400" u="none" strike="noStrike">
                          <a:effectLst/>
                        </a:rPr>
                        <a:t>A-2. </a:t>
                      </a:r>
                      <a:r>
                        <a:rPr lang="ko-KR" altLang="en-US" sz="1400" u="none" strike="noStrike">
                          <a:effectLst/>
                        </a:rPr>
                        <a:t>가지고 다닐 수 있으니까</a:t>
                      </a:r>
                      <a:endParaRPr lang="ko-KR" altLang="en-US" sz="14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400" u="none" strike="noStrike" dirty="0">
                          <a:effectLst/>
                        </a:rPr>
                        <a:t>0.763</a:t>
                      </a:r>
                      <a:endParaRPr lang="en-US" altLang="ko-KR" sz="14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solidFill>
                      <a:srgbClr val="FFFF00"/>
                    </a:solidFill>
                  </a:tcPr>
                </a:tc>
                <a:tc>
                  <a:txBody>
                    <a:bodyPr/>
                    <a:lstStyle/>
                    <a:p>
                      <a:pPr algn="r" fontAlgn="t"/>
                      <a:r>
                        <a:rPr lang="en-US" altLang="ko-KR" sz="1400" u="none" strike="noStrike">
                          <a:effectLst/>
                        </a:rPr>
                        <a:t>0.078</a:t>
                      </a:r>
                      <a:endParaRPr lang="en-US" altLang="ko-KR" sz="14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extLst>
                  <a:ext uri="{0D108BD9-81ED-4DB2-BD59-A6C34878D82A}">
                    <a16:rowId xmlns:a16="http://schemas.microsoft.com/office/drawing/2014/main" val="2573118253"/>
                  </a:ext>
                </a:extLst>
              </a:tr>
              <a:tr h="299432">
                <a:tc>
                  <a:txBody>
                    <a:bodyPr/>
                    <a:lstStyle/>
                    <a:p>
                      <a:pPr algn="l" fontAlgn="t"/>
                      <a:r>
                        <a:rPr lang="en-US" altLang="ko-KR" sz="1400" u="none" strike="noStrike">
                          <a:effectLst/>
                        </a:rPr>
                        <a:t>C-2. </a:t>
                      </a:r>
                      <a:r>
                        <a:rPr lang="ko-KR" altLang="en-US" sz="1400" u="none" strike="noStrike">
                          <a:effectLst/>
                        </a:rPr>
                        <a:t>내게 중요한 사람들이 내가 스마트폰 앱을 사용해야 한다고 생각하니까</a:t>
                      </a:r>
                      <a:endParaRPr lang="ko-KR" altLang="en-US" sz="14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400" u="none" strike="noStrike">
                          <a:effectLst/>
                        </a:rPr>
                        <a:t>0.141</a:t>
                      </a:r>
                      <a:endParaRPr lang="en-US" altLang="ko-KR" sz="14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400" u="none" strike="noStrike" dirty="0">
                          <a:effectLst/>
                        </a:rPr>
                        <a:t>0.903</a:t>
                      </a:r>
                      <a:endParaRPr lang="en-US" altLang="ko-KR" sz="14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solidFill>
                      <a:srgbClr val="92D050"/>
                    </a:solidFill>
                  </a:tcPr>
                </a:tc>
                <a:extLst>
                  <a:ext uri="{0D108BD9-81ED-4DB2-BD59-A6C34878D82A}">
                    <a16:rowId xmlns:a16="http://schemas.microsoft.com/office/drawing/2014/main" val="1986124185"/>
                  </a:ext>
                </a:extLst>
              </a:tr>
              <a:tr h="274479">
                <a:tc>
                  <a:txBody>
                    <a:bodyPr/>
                    <a:lstStyle/>
                    <a:p>
                      <a:pPr algn="l" fontAlgn="t"/>
                      <a:r>
                        <a:rPr lang="en-US" altLang="ko-KR" sz="1400" u="none" strike="noStrike">
                          <a:effectLst/>
                        </a:rPr>
                        <a:t>C-4. </a:t>
                      </a:r>
                      <a:r>
                        <a:rPr lang="ko-KR" altLang="en-US" sz="1400" u="none" strike="noStrike">
                          <a:effectLst/>
                        </a:rPr>
                        <a:t>내가 존경하는 사람들이 내가 그것을 사용할 것으로 기대하니까</a:t>
                      </a:r>
                      <a:endParaRPr lang="ko-KR" altLang="en-US" sz="14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400" u="none" strike="noStrike">
                          <a:effectLst/>
                        </a:rPr>
                        <a:t>0.079</a:t>
                      </a:r>
                      <a:endParaRPr lang="en-US" altLang="ko-KR" sz="14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400" u="none" strike="noStrike" dirty="0">
                          <a:effectLst/>
                        </a:rPr>
                        <a:t>0.894</a:t>
                      </a:r>
                      <a:endParaRPr lang="en-US" altLang="ko-KR" sz="14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solidFill>
                      <a:srgbClr val="92D050"/>
                    </a:solidFill>
                  </a:tcPr>
                </a:tc>
                <a:extLst>
                  <a:ext uri="{0D108BD9-81ED-4DB2-BD59-A6C34878D82A}">
                    <a16:rowId xmlns:a16="http://schemas.microsoft.com/office/drawing/2014/main" val="2999245684"/>
                  </a:ext>
                </a:extLst>
              </a:tr>
              <a:tr h="274479">
                <a:tc>
                  <a:txBody>
                    <a:bodyPr/>
                    <a:lstStyle/>
                    <a:p>
                      <a:pPr algn="l" fontAlgn="t"/>
                      <a:r>
                        <a:rPr lang="en-US" altLang="ko-KR" sz="1400" u="none" strike="noStrike">
                          <a:effectLst/>
                        </a:rPr>
                        <a:t>C-1. </a:t>
                      </a:r>
                      <a:r>
                        <a:rPr lang="ko-KR" altLang="en-US" sz="1400" u="none" strike="noStrike">
                          <a:effectLst/>
                        </a:rPr>
                        <a:t>그것을 가진 사람들에게 질투심이 드니까</a:t>
                      </a:r>
                      <a:endParaRPr lang="ko-KR" altLang="en-US" sz="14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400" u="none" strike="noStrike">
                          <a:effectLst/>
                        </a:rPr>
                        <a:t>0.120</a:t>
                      </a:r>
                      <a:endParaRPr lang="en-US" altLang="ko-KR" sz="14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400" u="none" strike="noStrike" dirty="0">
                          <a:effectLst/>
                        </a:rPr>
                        <a:t>0.866</a:t>
                      </a:r>
                      <a:endParaRPr lang="en-US" altLang="ko-KR" sz="14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solidFill>
                      <a:srgbClr val="92D050"/>
                    </a:solidFill>
                  </a:tcPr>
                </a:tc>
                <a:extLst>
                  <a:ext uri="{0D108BD9-81ED-4DB2-BD59-A6C34878D82A}">
                    <a16:rowId xmlns:a16="http://schemas.microsoft.com/office/drawing/2014/main" val="4005353253"/>
                  </a:ext>
                </a:extLst>
              </a:tr>
              <a:tr h="274479">
                <a:tc>
                  <a:txBody>
                    <a:bodyPr/>
                    <a:lstStyle/>
                    <a:p>
                      <a:pPr algn="l" fontAlgn="t"/>
                      <a:r>
                        <a:rPr lang="en-US" altLang="ko-KR" sz="1400" u="none" strike="noStrike">
                          <a:effectLst/>
                        </a:rPr>
                        <a:t>C-3. </a:t>
                      </a:r>
                      <a:r>
                        <a:rPr lang="ko-KR" altLang="en-US" sz="1400" u="none" strike="noStrike">
                          <a:effectLst/>
                        </a:rPr>
                        <a:t>나와 비슷한 사람들이 그것을 사용할 것 같아서</a:t>
                      </a:r>
                      <a:endParaRPr lang="ko-KR" altLang="en-US" sz="14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400" u="none" strike="noStrike">
                          <a:effectLst/>
                        </a:rPr>
                        <a:t>0.196</a:t>
                      </a:r>
                      <a:endParaRPr lang="en-US" altLang="ko-KR" sz="14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400" u="none" strike="noStrike" dirty="0">
                          <a:effectLst/>
                        </a:rPr>
                        <a:t>0.842</a:t>
                      </a:r>
                      <a:endParaRPr lang="en-US" altLang="ko-KR" sz="14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solidFill>
                      <a:srgbClr val="92D050"/>
                    </a:solidFill>
                  </a:tcPr>
                </a:tc>
                <a:extLst>
                  <a:ext uri="{0D108BD9-81ED-4DB2-BD59-A6C34878D82A}">
                    <a16:rowId xmlns:a16="http://schemas.microsoft.com/office/drawing/2014/main" val="774006844"/>
                  </a:ext>
                </a:extLst>
              </a:tr>
            </a:tbl>
          </a:graphicData>
        </a:graphic>
      </p:graphicFrame>
      <p:sp>
        <p:nvSpPr>
          <p:cNvPr id="7" name="TextBox 6"/>
          <p:cNvSpPr txBox="1"/>
          <p:nvPr/>
        </p:nvSpPr>
        <p:spPr>
          <a:xfrm>
            <a:off x="9640731" y="926757"/>
            <a:ext cx="1547218" cy="923330"/>
          </a:xfrm>
          <a:prstGeom prst="rect">
            <a:avLst/>
          </a:prstGeom>
          <a:noFill/>
          <a:ln>
            <a:solidFill>
              <a:srgbClr val="FF0000"/>
            </a:solidFill>
          </a:ln>
        </p:spPr>
        <p:txBody>
          <a:bodyPr wrap="none" rtlCol="0">
            <a:spAutoFit/>
          </a:bodyPr>
          <a:lstStyle/>
          <a:p>
            <a:r>
              <a:rPr lang="ko-KR" altLang="en-US" dirty="0"/>
              <a:t>그러나 </a:t>
            </a:r>
            <a:endParaRPr lang="en-US" altLang="ko-KR" dirty="0"/>
          </a:p>
          <a:p>
            <a:r>
              <a:rPr lang="en-US" altLang="ko-KR" dirty="0"/>
              <a:t>2</a:t>
            </a:r>
            <a:r>
              <a:rPr lang="ko-KR" altLang="en-US" dirty="0"/>
              <a:t>개의 요인만</a:t>
            </a:r>
            <a:endParaRPr lang="en-US" altLang="ko-KR" dirty="0"/>
          </a:p>
          <a:p>
            <a:r>
              <a:rPr lang="ko-KR" altLang="en-US" dirty="0"/>
              <a:t>추출됨</a:t>
            </a:r>
          </a:p>
        </p:txBody>
      </p:sp>
      <p:sp>
        <p:nvSpPr>
          <p:cNvPr id="2" name="TextBox 1"/>
          <p:cNvSpPr txBox="1"/>
          <p:nvPr/>
        </p:nvSpPr>
        <p:spPr>
          <a:xfrm>
            <a:off x="647699" y="301237"/>
            <a:ext cx="5833585" cy="461665"/>
          </a:xfrm>
          <a:prstGeom prst="rect">
            <a:avLst/>
          </a:prstGeom>
          <a:noFill/>
        </p:spPr>
        <p:txBody>
          <a:bodyPr wrap="none" rtlCol="0">
            <a:spAutoFit/>
          </a:bodyPr>
          <a:lstStyle/>
          <a:p>
            <a:r>
              <a:rPr lang="en-US" altLang="ko-KR" sz="2400" dirty="0"/>
              <a:t>EFA: Exploratory Factor Analysis by SPSS</a:t>
            </a:r>
            <a:endParaRPr lang="ko-KR" altLang="en-US" sz="2400" dirty="0"/>
          </a:p>
        </p:txBody>
      </p:sp>
    </p:spTree>
    <p:extLst>
      <p:ext uri="{BB962C8B-B14F-4D97-AF65-F5344CB8AC3E}">
        <p14:creationId xmlns:p14="http://schemas.microsoft.com/office/powerpoint/2010/main" val="1127828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5031259" cy="821124"/>
          </a:xfrm>
        </p:spPr>
        <p:txBody>
          <a:bodyPr>
            <a:normAutofit/>
          </a:bodyPr>
          <a:lstStyle/>
          <a:p>
            <a:r>
              <a:rPr lang="ko-KR" altLang="en-US" sz="2400" dirty="0"/>
              <a:t>방법</a:t>
            </a:r>
            <a:r>
              <a:rPr lang="en-US" altLang="ko-KR" sz="2400" dirty="0"/>
              <a:t>1: </a:t>
            </a:r>
            <a:r>
              <a:rPr lang="ko-KR" altLang="en-US" sz="2400" dirty="0" err="1"/>
              <a:t>요인수</a:t>
            </a:r>
            <a:r>
              <a:rPr lang="ko-KR" altLang="en-US" sz="2400" dirty="0"/>
              <a:t> 지정</a:t>
            </a:r>
          </a:p>
        </p:txBody>
      </p:sp>
      <p:pic>
        <p:nvPicPr>
          <p:cNvPr id="4" name="그림 3"/>
          <p:cNvPicPr>
            <a:picLocks noChangeAspect="1"/>
          </p:cNvPicPr>
          <p:nvPr/>
        </p:nvPicPr>
        <p:blipFill>
          <a:blip r:embed="rId2"/>
          <a:stretch>
            <a:fillRect/>
          </a:stretch>
        </p:blipFill>
        <p:spPr>
          <a:xfrm>
            <a:off x="838200" y="1516147"/>
            <a:ext cx="5436726" cy="3821972"/>
          </a:xfrm>
          <a:prstGeom prst="rect">
            <a:avLst/>
          </a:prstGeom>
        </p:spPr>
      </p:pic>
      <p:pic>
        <p:nvPicPr>
          <p:cNvPr id="5" name="그림 4"/>
          <p:cNvPicPr>
            <a:picLocks noChangeAspect="1"/>
          </p:cNvPicPr>
          <p:nvPr/>
        </p:nvPicPr>
        <p:blipFill>
          <a:blip r:embed="rId3"/>
          <a:stretch>
            <a:fillRect/>
          </a:stretch>
        </p:blipFill>
        <p:spPr>
          <a:xfrm>
            <a:off x="6386383" y="1516147"/>
            <a:ext cx="5290751" cy="4764125"/>
          </a:xfrm>
          <a:prstGeom prst="rect">
            <a:avLst/>
          </a:prstGeom>
        </p:spPr>
      </p:pic>
      <p:sp>
        <p:nvSpPr>
          <p:cNvPr id="6" name="타원 5"/>
          <p:cNvSpPr/>
          <p:nvPr/>
        </p:nvSpPr>
        <p:spPr>
          <a:xfrm>
            <a:off x="8476735" y="4460790"/>
            <a:ext cx="790833" cy="691978"/>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072764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stretch>
            <a:fillRect/>
          </a:stretch>
        </p:blipFill>
        <p:spPr>
          <a:xfrm>
            <a:off x="527864" y="558628"/>
            <a:ext cx="8013296" cy="4347004"/>
          </a:xfrm>
          <a:prstGeom prst="rect">
            <a:avLst/>
          </a:prstGeom>
        </p:spPr>
      </p:pic>
      <p:graphicFrame>
        <p:nvGraphicFramePr>
          <p:cNvPr id="5" name="표 4"/>
          <p:cNvGraphicFramePr>
            <a:graphicFrameLocks noGrp="1"/>
          </p:cNvGraphicFramePr>
          <p:nvPr>
            <p:extLst>
              <p:ext uri="{D42A27DB-BD31-4B8C-83A1-F6EECF244321}">
                <p14:modId xmlns:p14="http://schemas.microsoft.com/office/powerpoint/2010/main" val="583454592"/>
              </p:ext>
            </p:extLst>
          </p:nvPr>
        </p:nvGraphicFramePr>
        <p:xfrm>
          <a:off x="3697931" y="2732122"/>
          <a:ext cx="7929776" cy="3793741"/>
        </p:xfrm>
        <a:graphic>
          <a:graphicData uri="http://schemas.openxmlformats.org/drawingml/2006/table">
            <a:tbl>
              <a:tblPr>
                <a:tableStyleId>{5C22544A-7EE6-4342-B048-85BDC9FD1C3A}</a:tableStyleId>
              </a:tblPr>
              <a:tblGrid>
                <a:gridCol w="5213870">
                  <a:extLst>
                    <a:ext uri="{9D8B030D-6E8A-4147-A177-3AD203B41FA5}">
                      <a16:colId xmlns:a16="http://schemas.microsoft.com/office/drawing/2014/main" val="4002604206"/>
                    </a:ext>
                  </a:extLst>
                </a:gridCol>
                <a:gridCol w="905302">
                  <a:extLst>
                    <a:ext uri="{9D8B030D-6E8A-4147-A177-3AD203B41FA5}">
                      <a16:colId xmlns:a16="http://schemas.microsoft.com/office/drawing/2014/main" val="128766419"/>
                    </a:ext>
                  </a:extLst>
                </a:gridCol>
                <a:gridCol w="905302">
                  <a:extLst>
                    <a:ext uri="{9D8B030D-6E8A-4147-A177-3AD203B41FA5}">
                      <a16:colId xmlns:a16="http://schemas.microsoft.com/office/drawing/2014/main" val="3541699161"/>
                    </a:ext>
                  </a:extLst>
                </a:gridCol>
                <a:gridCol w="905302">
                  <a:extLst>
                    <a:ext uri="{9D8B030D-6E8A-4147-A177-3AD203B41FA5}">
                      <a16:colId xmlns:a16="http://schemas.microsoft.com/office/drawing/2014/main" val="3964561079"/>
                    </a:ext>
                  </a:extLst>
                </a:gridCol>
              </a:tblGrid>
              <a:tr h="269992">
                <a:tc gridSpan="4">
                  <a:txBody>
                    <a:bodyPr/>
                    <a:lstStyle/>
                    <a:p>
                      <a:pPr algn="ctr" fontAlgn="ctr"/>
                      <a:r>
                        <a:rPr lang="ko-KR" altLang="en-US" sz="1800" u="none" strike="noStrike">
                          <a:effectLst/>
                        </a:rPr>
                        <a:t>회전된 성분행렬</a:t>
                      </a:r>
                      <a:r>
                        <a:rPr lang="en-US" altLang="ko-KR" sz="1800" u="none" strike="noStrike" baseline="30000">
                          <a:effectLst/>
                        </a:rPr>
                        <a:t>a</a:t>
                      </a:r>
                      <a:endParaRPr lang="ko-KR" altLang="en-US" sz="1800" b="1"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nchor="ct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4010779908"/>
                  </a:ext>
                </a:extLst>
              </a:tr>
              <a:tr h="269992">
                <a:tc rowSpan="2">
                  <a:txBody>
                    <a:bodyPr/>
                    <a:lstStyle/>
                    <a:p>
                      <a:pPr algn="l" fontAlgn="b"/>
                      <a:endParaRPr lang="ko-KR" altLang="en-US" sz="12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nchor="b"/>
                </a:tc>
                <a:tc gridSpan="3">
                  <a:txBody>
                    <a:bodyPr/>
                    <a:lstStyle/>
                    <a:p>
                      <a:pPr algn="ctr" fontAlgn="b"/>
                      <a:r>
                        <a:rPr lang="ko-KR" altLang="en-US" sz="1200" u="none" strike="noStrike">
                          <a:effectLst/>
                        </a:rPr>
                        <a:t>성분</a:t>
                      </a:r>
                      <a:endParaRPr lang="ko-KR" altLang="en-US" sz="12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nchor="b"/>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3079283577"/>
                  </a:ext>
                </a:extLst>
              </a:tr>
              <a:tr h="269992">
                <a:tc vMerge="1">
                  <a:txBody>
                    <a:bodyPr/>
                    <a:lstStyle/>
                    <a:p>
                      <a:pPr latinLnBrk="1"/>
                      <a:endParaRPr lang="ko-KR" altLang="en-US"/>
                    </a:p>
                  </a:txBody>
                  <a:tcPr/>
                </a:tc>
                <a:tc>
                  <a:txBody>
                    <a:bodyPr/>
                    <a:lstStyle/>
                    <a:p>
                      <a:pPr algn="ctr" fontAlgn="b"/>
                      <a:r>
                        <a:rPr lang="en-US" altLang="ko-KR" sz="1200" u="none" strike="noStrike">
                          <a:effectLst/>
                        </a:rPr>
                        <a:t>1</a:t>
                      </a:r>
                      <a:endParaRPr lang="en-US" altLang="ko-KR" sz="12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nchor="b"/>
                </a:tc>
                <a:tc>
                  <a:txBody>
                    <a:bodyPr/>
                    <a:lstStyle/>
                    <a:p>
                      <a:pPr algn="ctr" fontAlgn="b"/>
                      <a:r>
                        <a:rPr lang="en-US" altLang="ko-KR" sz="1200" u="none" strike="noStrike">
                          <a:effectLst/>
                        </a:rPr>
                        <a:t>2</a:t>
                      </a:r>
                      <a:endParaRPr lang="en-US" altLang="ko-KR" sz="12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nchor="b"/>
                </a:tc>
                <a:tc>
                  <a:txBody>
                    <a:bodyPr/>
                    <a:lstStyle/>
                    <a:p>
                      <a:pPr algn="ctr" fontAlgn="b"/>
                      <a:r>
                        <a:rPr lang="en-US" altLang="ko-KR" sz="1200" u="none" strike="noStrike">
                          <a:effectLst/>
                        </a:rPr>
                        <a:t>3</a:t>
                      </a:r>
                      <a:endParaRPr lang="en-US" altLang="ko-KR" sz="12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nchor="b"/>
                </a:tc>
                <a:extLst>
                  <a:ext uri="{0D108BD9-81ED-4DB2-BD59-A6C34878D82A}">
                    <a16:rowId xmlns:a16="http://schemas.microsoft.com/office/drawing/2014/main" val="2750957827"/>
                  </a:ext>
                </a:extLst>
              </a:tr>
              <a:tr h="269992">
                <a:tc>
                  <a:txBody>
                    <a:bodyPr/>
                    <a:lstStyle/>
                    <a:p>
                      <a:pPr algn="l" fontAlgn="t"/>
                      <a:r>
                        <a:rPr lang="en-US" altLang="ko-KR" sz="1200" u="none" strike="noStrike">
                          <a:effectLst/>
                        </a:rPr>
                        <a:t>C-2. </a:t>
                      </a:r>
                      <a:r>
                        <a:rPr lang="ko-KR" altLang="en-US" sz="1200" u="none" strike="noStrike">
                          <a:effectLst/>
                        </a:rPr>
                        <a:t>내게 중요한 사람들이 내가 스마트폰 앱을 사용해야 한다고 생각하니까</a:t>
                      </a:r>
                      <a:endParaRPr lang="ko-KR" altLang="en-US" sz="12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200" u="none" strike="noStrike" dirty="0">
                          <a:effectLst/>
                        </a:rPr>
                        <a:t>0.901</a:t>
                      </a:r>
                      <a:endParaRPr lang="en-US" altLang="ko-KR" sz="12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solidFill>
                      <a:srgbClr val="92D050"/>
                    </a:solidFill>
                  </a:tcPr>
                </a:tc>
                <a:tc>
                  <a:txBody>
                    <a:bodyPr/>
                    <a:lstStyle/>
                    <a:p>
                      <a:pPr algn="r" fontAlgn="t"/>
                      <a:r>
                        <a:rPr lang="en-US" altLang="ko-KR" sz="1200" u="none" strike="noStrike">
                          <a:effectLst/>
                        </a:rPr>
                        <a:t>0.139</a:t>
                      </a:r>
                      <a:endParaRPr lang="en-US" altLang="ko-KR" sz="12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200" u="none" strike="noStrike">
                          <a:effectLst/>
                        </a:rPr>
                        <a:t>0.069</a:t>
                      </a:r>
                      <a:endParaRPr lang="en-US" altLang="ko-KR" sz="12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extLst>
                  <a:ext uri="{0D108BD9-81ED-4DB2-BD59-A6C34878D82A}">
                    <a16:rowId xmlns:a16="http://schemas.microsoft.com/office/drawing/2014/main" val="480390010"/>
                  </a:ext>
                </a:extLst>
              </a:tr>
              <a:tr h="269992">
                <a:tc>
                  <a:txBody>
                    <a:bodyPr/>
                    <a:lstStyle/>
                    <a:p>
                      <a:pPr algn="l" fontAlgn="t"/>
                      <a:r>
                        <a:rPr lang="en-US" altLang="ko-KR" sz="1200" u="none" strike="noStrike">
                          <a:effectLst/>
                        </a:rPr>
                        <a:t>C-4. </a:t>
                      </a:r>
                      <a:r>
                        <a:rPr lang="ko-KR" altLang="en-US" sz="1200" u="none" strike="noStrike">
                          <a:effectLst/>
                        </a:rPr>
                        <a:t>내가 존경하는 사람들이 내가 그것을 사용할 것으로 기대하니까</a:t>
                      </a:r>
                      <a:endParaRPr lang="ko-KR" altLang="en-US" sz="12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200" u="none" strike="noStrike" dirty="0">
                          <a:effectLst/>
                        </a:rPr>
                        <a:t>0.895</a:t>
                      </a:r>
                      <a:endParaRPr lang="en-US" altLang="ko-KR" sz="12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solidFill>
                      <a:srgbClr val="92D050"/>
                    </a:solidFill>
                  </a:tcPr>
                </a:tc>
                <a:tc>
                  <a:txBody>
                    <a:bodyPr/>
                    <a:lstStyle/>
                    <a:p>
                      <a:pPr algn="r" fontAlgn="t"/>
                      <a:r>
                        <a:rPr lang="en-US" altLang="ko-KR" sz="1200" u="none" strike="noStrike">
                          <a:effectLst/>
                        </a:rPr>
                        <a:t>0.064</a:t>
                      </a:r>
                      <a:endParaRPr lang="en-US" altLang="ko-KR" sz="12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200" u="none" strike="noStrike">
                          <a:effectLst/>
                        </a:rPr>
                        <a:t>0.060</a:t>
                      </a:r>
                      <a:endParaRPr lang="en-US" altLang="ko-KR" sz="12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extLst>
                  <a:ext uri="{0D108BD9-81ED-4DB2-BD59-A6C34878D82A}">
                    <a16:rowId xmlns:a16="http://schemas.microsoft.com/office/drawing/2014/main" val="2929915584"/>
                  </a:ext>
                </a:extLst>
              </a:tr>
              <a:tr h="269992">
                <a:tc>
                  <a:txBody>
                    <a:bodyPr/>
                    <a:lstStyle/>
                    <a:p>
                      <a:pPr algn="l" fontAlgn="t"/>
                      <a:r>
                        <a:rPr lang="en-US" altLang="ko-KR" sz="1200" u="none" strike="noStrike">
                          <a:effectLst/>
                        </a:rPr>
                        <a:t>C-1. </a:t>
                      </a:r>
                      <a:r>
                        <a:rPr lang="ko-KR" altLang="en-US" sz="1200" u="none" strike="noStrike">
                          <a:effectLst/>
                        </a:rPr>
                        <a:t>그것을 가진 사람들에게 질투심이 드니까</a:t>
                      </a:r>
                      <a:endParaRPr lang="ko-KR" altLang="en-US" sz="12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200" u="none" strike="noStrike" dirty="0">
                          <a:effectLst/>
                        </a:rPr>
                        <a:t>0.860</a:t>
                      </a:r>
                      <a:endParaRPr lang="en-US" altLang="ko-KR" sz="12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solidFill>
                      <a:srgbClr val="92D050"/>
                    </a:solidFill>
                  </a:tcPr>
                </a:tc>
                <a:tc>
                  <a:txBody>
                    <a:bodyPr/>
                    <a:lstStyle/>
                    <a:p>
                      <a:pPr algn="r" fontAlgn="t"/>
                      <a:r>
                        <a:rPr lang="en-US" altLang="ko-KR" sz="1200" u="none" strike="noStrike">
                          <a:effectLst/>
                        </a:rPr>
                        <a:t>0.166</a:t>
                      </a:r>
                      <a:endParaRPr lang="en-US" altLang="ko-KR" sz="12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200" u="none" strike="noStrike">
                          <a:effectLst/>
                        </a:rPr>
                        <a:t>0.006</a:t>
                      </a:r>
                      <a:endParaRPr lang="en-US" altLang="ko-KR" sz="12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extLst>
                  <a:ext uri="{0D108BD9-81ED-4DB2-BD59-A6C34878D82A}">
                    <a16:rowId xmlns:a16="http://schemas.microsoft.com/office/drawing/2014/main" val="4257224975"/>
                  </a:ext>
                </a:extLst>
              </a:tr>
              <a:tr h="269992">
                <a:tc>
                  <a:txBody>
                    <a:bodyPr/>
                    <a:lstStyle/>
                    <a:p>
                      <a:pPr algn="l" fontAlgn="t"/>
                      <a:r>
                        <a:rPr lang="en-US" altLang="ko-KR" sz="1200" u="none" strike="noStrike">
                          <a:effectLst/>
                        </a:rPr>
                        <a:t>C-3. </a:t>
                      </a:r>
                      <a:r>
                        <a:rPr lang="ko-KR" altLang="en-US" sz="1200" u="none" strike="noStrike">
                          <a:effectLst/>
                        </a:rPr>
                        <a:t>나와 비슷한 사람들이 그것을 사용할 것 같아서</a:t>
                      </a:r>
                      <a:endParaRPr lang="ko-KR" altLang="en-US" sz="12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200" u="none" strike="noStrike" dirty="0">
                          <a:effectLst/>
                        </a:rPr>
                        <a:t>0.846</a:t>
                      </a:r>
                      <a:endParaRPr lang="en-US" altLang="ko-KR" sz="12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solidFill>
                      <a:srgbClr val="92D050"/>
                    </a:solidFill>
                  </a:tcPr>
                </a:tc>
                <a:tc>
                  <a:txBody>
                    <a:bodyPr/>
                    <a:lstStyle/>
                    <a:p>
                      <a:pPr algn="r" fontAlgn="t"/>
                      <a:r>
                        <a:rPr lang="en-US" altLang="ko-KR" sz="1200" u="none" strike="noStrike">
                          <a:effectLst/>
                        </a:rPr>
                        <a:t>0.106</a:t>
                      </a:r>
                      <a:endParaRPr lang="en-US" altLang="ko-KR" sz="12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200" u="none" strike="noStrike">
                          <a:effectLst/>
                        </a:rPr>
                        <a:t>0.189</a:t>
                      </a:r>
                      <a:endParaRPr lang="en-US" altLang="ko-KR" sz="12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extLst>
                  <a:ext uri="{0D108BD9-81ED-4DB2-BD59-A6C34878D82A}">
                    <a16:rowId xmlns:a16="http://schemas.microsoft.com/office/drawing/2014/main" val="2221738659"/>
                  </a:ext>
                </a:extLst>
              </a:tr>
              <a:tr h="269992">
                <a:tc>
                  <a:txBody>
                    <a:bodyPr/>
                    <a:lstStyle/>
                    <a:p>
                      <a:pPr algn="l" fontAlgn="t"/>
                      <a:r>
                        <a:rPr lang="en-US" altLang="ko-KR" sz="1200" u="none" strike="noStrike">
                          <a:effectLst/>
                        </a:rPr>
                        <a:t>A-4. </a:t>
                      </a:r>
                      <a:r>
                        <a:rPr lang="ko-KR" altLang="en-US" sz="1200" u="none" strike="noStrike">
                          <a:effectLst/>
                        </a:rPr>
                        <a:t>나는 스마트폰 앱 사용법을 빨리 배웠기 때문에</a:t>
                      </a:r>
                      <a:endParaRPr lang="ko-KR" altLang="en-US" sz="12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200" u="none" strike="noStrike">
                          <a:effectLst/>
                        </a:rPr>
                        <a:t>0.160</a:t>
                      </a:r>
                      <a:endParaRPr lang="en-US" altLang="ko-KR" sz="12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200" u="none" strike="noStrike" dirty="0">
                          <a:effectLst/>
                        </a:rPr>
                        <a:t>0.851</a:t>
                      </a:r>
                      <a:endParaRPr lang="en-US" altLang="ko-KR" sz="12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solidFill>
                      <a:srgbClr val="FFFF00"/>
                    </a:solidFill>
                  </a:tcPr>
                </a:tc>
                <a:tc>
                  <a:txBody>
                    <a:bodyPr/>
                    <a:lstStyle/>
                    <a:p>
                      <a:pPr algn="r" fontAlgn="t"/>
                      <a:r>
                        <a:rPr lang="en-US" altLang="ko-KR" sz="1200" u="none" strike="noStrike">
                          <a:effectLst/>
                        </a:rPr>
                        <a:t>0.219</a:t>
                      </a:r>
                      <a:endParaRPr lang="en-US" altLang="ko-KR" sz="12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extLst>
                  <a:ext uri="{0D108BD9-81ED-4DB2-BD59-A6C34878D82A}">
                    <a16:rowId xmlns:a16="http://schemas.microsoft.com/office/drawing/2014/main" val="3369932188"/>
                  </a:ext>
                </a:extLst>
              </a:tr>
              <a:tr h="269992">
                <a:tc>
                  <a:txBody>
                    <a:bodyPr/>
                    <a:lstStyle/>
                    <a:p>
                      <a:pPr algn="l" fontAlgn="t"/>
                      <a:r>
                        <a:rPr lang="en-US" altLang="ko-KR" sz="1200" u="none" strike="noStrike">
                          <a:effectLst/>
                        </a:rPr>
                        <a:t>A-3. </a:t>
                      </a:r>
                      <a:r>
                        <a:rPr lang="ko-KR" altLang="en-US" sz="1200" u="none" strike="noStrike">
                          <a:effectLst/>
                        </a:rPr>
                        <a:t>스마트폰 앱 사용법을 배우는 게 나에게 쉽기 때문에</a:t>
                      </a:r>
                      <a:endParaRPr lang="ko-KR" altLang="en-US" sz="12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200" u="none" strike="noStrike">
                          <a:effectLst/>
                        </a:rPr>
                        <a:t>0.078</a:t>
                      </a:r>
                      <a:endParaRPr lang="en-US" altLang="ko-KR" sz="12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200" u="none" strike="noStrike" dirty="0">
                          <a:effectLst/>
                        </a:rPr>
                        <a:t>0.822</a:t>
                      </a:r>
                      <a:endParaRPr lang="en-US" altLang="ko-KR" sz="12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solidFill>
                      <a:srgbClr val="FFFF00"/>
                    </a:solidFill>
                  </a:tcPr>
                </a:tc>
                <a:tc>
                  <a:txBody>
                    <a:bodyPr/>
                    <a:lstStyle/>
                    <a:p>
                      <a:pPr algn="r" fontAlgn="t"/>
                      <a:r>
                        <a:rPr lang="en-US" altLang="ko-KR" sz="1200" u="none" strike="noStrike">
                          <a:effectLst/>
                        </a:rPr>
                        <a:t>0.349</a:t>
                      </a:r>
                      <a:endParaRPr lang="en-US" altLang="ko-KR" sz="12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extLst>
                  <a:ext uri="{0D108BD9-81ED-4DB2-BD59-A6C34878D82A}">
                    <a16:rowId xmlns:a16="http://schemas.microsoft.com/office/drawing/2014/main" val="4128144360"/>
                  </a:ext>
                </a:extLst>
              </a:tr>
              <a:tr h="269992">
                <a:tc>
                  <a:txBody>
                    <a:bodyPr/>
                    <a:lstStyle/>
                    <a:p>
                      <a:pPr algn="l" fontAlgn="t"/>
                      <a:r>
                        <a:rPr lang="en-US" altLang="ko-KR" sz="1200" u="none" strike="noStrike">
                          <a:effectLst/>
                        </a:rPr>
                        <a:t>A-1. </a:t>
                      </a:r>
                      <a:r>
                        <a:rPr lang="ko-KR" altLang="en-US" sz="1200" u="none" strike="noStrike">
                          <a:effectLst/>
                        </a:rPr>
                        <a:t>스마트폰 앱은 사용하기 쉽기 때문에</a:t>
                      </a:r>
                      <a:endParaRPr lang="ko-KR" altLang="en-US" sz="12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200" u="none" strike="noStrike">
                          <a:effectLst/>
                        </a:rPr>
                        <a:t>0.230</a:t>
                      </a:r>
                      <a:endParaRPr lang="en-US" altLang="ko-KR" sz="12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200" u="none" strike="noStrike" dirty="0">
                          <a:effectLst/>
                        </a:rPr>
                        <a:t>0.787</a:t>
                      </a:r>
                      <a:endParaRPr lang="en-US" altLang="ko-KR" sz="12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solidFill>
                      <a:srgbClr val="FFFF00"/>
                    </a:solidFill>
                  </a:tcPr>
                </a:tc>
                <a:tc>
                  <a:txBody>
                    <a:bodyPr/>
                    <a:lstStyle/>
                    <a:p>
                      <a:pPr algn="r" fontAlgn="t"/>
                      <a:r>
                        <a:rPr lang="en-US" altLang="ko-KR" sz="1200" u="none" strike="noStrike">
                          <a:effectLst/>
                        </a:rPr>
                        <a:t>0.272</a:t>
                      </a:r>
                      <a:endParaRPr lang="en-US" altLang="ko-KR" sz="12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extLst>
                  <a:ext uri="{0D108BD9-81ED-4DB2-BD59-A6C34878D82A}">
                    <a16:rowId xmlns:a16="http://schemas.microsoft.com/office/drawing/2014/main" val="2787714407"/>
                  </a:ext>
                </a:extLst>
              </a:tr>
              <a:tr h="269992">
                <a:tc>
                  <a:txBody>
                    <a:bodyPr/>
                    <a:lstStyle/>
                    <a:p>
                      <a:pPr algn="l" fontAlgn="t"/>
                      <a:r>
                        <a:rPr lang="en-US" altLang="ko-KR" sz="1200" u="none" strike="noStrike">
                          <a:effectLst/>
                        </a:rPr>
                        <a:t>A-2. </a:t>
                      </a:r>
                      <a:r>
                        <a:rPr lang="ko-KR" altLang="en-US" sz="1200" u="none" strike="noStrike">
                          <a:effectLst/>
                        </a:rPr>
                        <a:t>가지고 다닐 수 있으니까</a:t>
                      </a:r>
                      <a:endParaRPr lang="ko-KR" altLang="en-US" sz="12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200" u="none" strike="noStrike">
                          <a:effectLst/>
                        </a:rPr>
                        <a:t>0.063</a:t>
                      </a:r>
                      <a:endParaRPr lang="en-US" altLang="ko-KR" sz="12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200" u="none" strike="noStrike" dirty="0">
                          <a:effectLst/>
                        </a:rPr>
                        <a:t>0.666</a:t>
                      </a:r>
                      <a:endParaRPr lang="en-US" altLang="ko-KR" sz="12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solidFill>
                      <a:srgbClr val="FFFF00"/>
                    </a:solidFill>
                  </a:tcPr>
                </a:tc>
                <a:tc>
                  <a:txBody>
                    <a:bodyPr/>
                    <a:lstStyle/>
                    <a:p>
                      <a:pPr algn="r" fontAlgn="t"/>
                      <a:r>
                        <a:rPr lang="en-US" altLang="ko-KR" sz="1200" u="none" strike="noStrike">
                          <a:effectLst/>
                        </a:rPr>
                        <a:t>0.400</a:t>
                      </a:r>
                      <a:endParaRPr lang="en-US" altLang="ko-KR" sz="12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extLst>
                  <a:ext uri="{0D108BD9-81ED-4DB2-BD59-A6C34878D82A}">
                    <a16:rowId xmlns:a16="http://schemas.microsoft.com/office/drawing/2014/main" val="4143323579"/>
                  </a:ext>
                </a:extLst>
              </a:tr>
              <a:tr h="269992">
                <a:tc>
                  <a:txBody>
                    <a:bodyPr/>
                    <a:lstStyle/>
                    <a:p>
                      <a:pPr algn="l" fontAlgn="t"/>
                      <a:r>
                        <a:rPr lang="en-US" altLang="ko-KR" sz="1200" u="none" strike="noStrike">
                          <a:effectLst/>
                        </a:rPr>
                        <a:t>B-2. </a:t>
                      </a:r>
                      <a:r>
                        <a:rPr lang="ko-KR" altLang="en-US" sz="1200" u="none" strike="noStrike">
                          <a:effectLst/>
                        </a:rPr>
                        <a:t>스마트폰 앱 사용은 나의 효율성을 증진시켜주니까</a:t>
                      </a:r>
                      <a:endParaRPr lang="ko-KR" altLang="en-US" sz="12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200" u="none" strike="noStrike">
                          <a:effectLst/>
                        </a:rPr>
                        <a:t>0.090</a:t>
                      </a:r>
                      <a:endParaRPr lang="en-US" altLang="ko-KR" sz="12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200" u="none" strike="noStrike">
                          <a:effectLst/>
                        </a:rPr>
                        <a:t>0.282</a:t>
                      </a:r>
                      <a:endParaRPr lang="en-US" altLang="ko-KR" sz="12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200" u="none" strike="noStrike" dirty="0">
                          <a:effectLst/>
                        </a:rPr>
                        <a:t>0.871</a:t>
                      </a:r>
                      <a:endParaRPr lang="en-US" altLang="ko-KR" sz="12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solidFill>
                      <a:srgbClr val="FFC000"/>
                    </a:solidFill>
                  </a:tcPr>
                </a:tc>
                <a:extLst>
                  <a:ext uri="{0D108BD9-81ED-4DB2-BD59-A6C34878D82A}">
                    <a16:rowId xmlns:a16="http://schemas.microsoft.com/office/drawing/2014/main" val="2627517751"/>
                  </a:ext>
                </a:extLst>
              </a:tr>
              <a:tr h="269992">
                <a:tc>
                  <a:txBody>
                    <a:bodyPr/>
                    <a:lstStyle/>
                    <a:p>
                      <a:pPr algn="l" fontAlgn="t"/>
                      <a:r>
                        <a:rPr lang="en-US" altLang="ko-KR" sz="1200" u="none" strike="noStrike">
                          <a:effectLst/>
                        </a:rPr>
                        <a:t>B-3. </a:t>
                      </a:r>
                      <a:r>
                        <a:rPr lang="ko-KR" altLang="en-US" sz="1200" u="none" strike="noStrike">
                          <a:effectLst/>
                        </a:rPr>
                        <a:t>스마트폰 앱은 나에게 유용하기 때문에</a:t>
                      </a:r>
                      <a:endParaRPr lang="ko-KR" altLang="en-US" sz="12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200" u="none" strike="noStrike">
                          <a:effectLst/>
                        </a:rPr>
                        <a:t>0.044</a:t>
                      </a:r>
                      <a:endParaRPr lang="en-US" altLang="ko-KR" sz="12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200" u="none" strike="noStrike">
                          <a:effectLst/>
                        </a:rPr>
                        <a:t>0.368</a:t>
                      </a:r>
                      <a:endParaRPr lang="en-US" altLang="ko-KR" sz="12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200" u="none" strike="noStrike" dirty="0">
                          <a:effectLst/>
                        </a:rPr>
                        <a:t>0.798</a:t>
                      </a:r>
                      <a:endParaRPr lang="en-US" altLang="ko-KR" sz="12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solidFill>
                      <a:srgbClr val="FFC000"/>
                    </a:solidFill>
                  </a:tcPr>
                </a:tc>
                <a:extLst>
                  <a:ext uri="{0D108BD9-81ED-4DB2-BD59-A6C34878D82A}">
                    <a16:rowId xmlns:a16="http://schemas.microsoft.com/office/drawing/2014/main" val="2959870063"/>
                  </a:ext>
                </a:extLst>
              </a:tr>
              <a:tr h="269992">
                <a:tc>
                  <a:txBody>
                    <a:bodyPr/>
                    <a:lstStyle/>
                    <a:p>
                      <a:pPr algn="l" fontAlgn="t"/>
                      <a:r>
                        <a:rPr lang="en-US" altLang="ko-KR" sz="1200" u="none" strike="noStrike">
                          <a:effectLst/>
                        </a:rPr>
                        <a:t>B-1. </a:t>
                      </a:r>
                      <a:r>
                        <a:rPr lang="ko-KR" altLang="en-US" sz="1200" u="none" strike="noStrike">
                          <a:effectLst/>
                        </a:rPr>
                        <a:t>스마트폰 앱을 사용하는 것이 나의 시간을 절약해 주니까</a:t>
                      </a:r>
                      <a:endParaRPr lang="ko-KR" altLang="en-US" sz="1200" b="0" i="0" u="none" strike="noStrike">
                        <a:solidFill>
                          <a:srgbClr val="333399"/>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200" u="none" strike="noStrike">
                          <a:effectLst/>
                        </a:rPr>
                        <a:t>0.176</a:t>
                      </a:r>
                      <a:endParaRPr lang="en-US" altLang="ko-KR" sz="12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200" u="none" strike="noStrike">
                          <a:effectLst/>
                        </a:rPr>
                        <a:t>0.432</a:t>
                      </a:r>
                      <a:endParaRPr lang="en-US" altLang="ko-KR" sz="1200" b="0" i="0" u="none" strike="noStrike">
                        <a:solidFill>
                          <a:srgbClr val="993300"/>
                        </a:solidFill>
                        <a:effectLst/>
                        <a:latin typeface="Gulim" panose="020B0600000101010101" pitchFamily="50" charset="-127"/>
                        <a:ea typeface="Gulim" panose="020B0600000101010101" pitchFamily="50" charset="-127"/>
                      </a:endParaRPr>
                    </a:p>
                  </a:txBody>
                  <a:tcPr marL="9525" marR="9525" marT="9525" marB="0"/>
                </a:tc>
                <a:tc>
                  <a:txBody>
                    <a:bodyPr/>
                    <a:lstStyle/>
                    <a:p>
                      <a:pPr algn="r" fontAlgn="t"/>
                      <a:r>
                        <a:rPr lang="en-US" altLang="ko-KR" sz="1200" u="none" strike="noStrike" dirty="0">
                          <a:effectLst/>
                        </a:rPr>
                        <a:t>0.700</a:t>
                      </a:r>
                      <a:endParaRPr lang="en-US" altLang="ko-KR" sz="1200" b="0" i="0" u="none" strike="noStrike" dirty="0">
                        <a:solidFill>
                          <a:srgbClr val="993300"/>
                        </a:solidFill>
                        <a:effectLst/>
                        <a:latin typeface="Gulim" panose="020B0600000101010101" pitchFamily="50" charset="-127"/>
                        <a:ea typeface="Gulim" panose="020B0600000101010101" pitchFamily="50" charset="-127"/>
                      </a:endParaRPr>
                    </a:p>
                  </a:txBody>
                  <a:tcPr marL="9525" marR="9525" marT="9525" marB="0">
                    <a:solidFill>
                      <a:srgbClr val="FFC000"/>
                    </a:solidFill>
                  </a:tcPr>
                </a:tc>
                <a:extLst>
                  <a:ext uri="{0D108BD9-81ED-4DB2-BD59-A6C34878D82A}">
                    <a16:rowId xmlns:a16="http://schemas.microsoft.com/office/drawing/2014/main" val="2969631893"/>
                  </a:ext>
                </a:extLst>
              </a:tr>
            </a:tbl>
          </a:graphicData>
        </a:graphic>
      </p:graphicFrame>
      <p:sp>
        <p:nvSpPr>
          <p:cNvPr id="6" name="직사각형 5"/>
          <p:cNvSpPr/>
          <p:nvPr/>
        </p:nvSpPr>
        <p:spPr>
          <a:xfrm>
            <a:off x="5968945" y="1518352"/>
            <a:ext cx="2804352" cy="95300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p:cNvSpPr txBox="1"/>
          <p:nvPr/>
        </p:nvSpPr>
        <p:spPr>
          <a:xfrm>
            <a:off x="9640731" y="926757"/>
            <a:ext cx="1784463" cy="1477328"/>
          </a:xfrm>
          <a:prstGeom prst="rect">
            <a:avLst/>
          </a:prstGeom>
          <a:noFill/>
          <a:ln>
            <a:solidFill>
              <a:srgbClr val="FF0000"/>
            </a:solidFill>
          </a:ln>
        </p:spPr>
        <p:txBody>
          <a:bodyPr wrap="none" rtlCol="0">
            <a:spAutoFit/>
          </a:bodyPr>
          <a:lstStyle/>
          <a:p>
            <a:r>
              <a:rPr lang="ko-KR" altLang="en-US" dirty="0"/>
              <a:t>다행히 원하던 </a:t>
            </a:r>
            <a:endParaRPr lang="en-US" altLang="ko-KR" dirty="0"/>
          </a:p>
          <a:p>
            <a:r>
              <a:rPr lang="en-US" altLang="ko-KR" dirty="0"/>
              <a:t>3</a:t>
            </a:r>
            <a:r>
              <a:rPr lang="ko-KR" altLang="en-US" dirty="0"/>
              <a:t>개의 요인이</a:t>
            </a:r>
            <a:endParaRPr lang="en-US" altLang="ko-KR" dirty="0"/>
          </a:p>
          <a:p>
            <a:r>
              <a:rPr lang="ko-KR" altLang="en-US" dirty="0"/>
              <a:t>추출됨</a:t>
            </a:r>
            <a:r>
              <a:rPr lang="en-US" altLang="ko-KR" dirty="0"/>
              <a:t>. </a:t>
            </a:r>
            <a:r>
              <a:rPr lang="ko-KR" altLang="en-US" dirty="0"/>
              <a:t>그러나 </a:t>
            </a:r>
            <a:endParaRPr lang="en-US" altLang="ko-KR" dirty="0"/>
          </a:p>
          <a:p>
            <a:r>
              <a:rPr lang="ko-KR" altLang="en-US" dirty="0"/>
              <a:t>이는 흔하지 </a:t>
            </a:r>
            <a:endParaRPr lang="en-US" altLang="ko-KR" dirty="0"/>
          </a:p>
          <a:p>
            <a:r>
              <a:rPr lang="ko-KR" altLang="en-US" dirty="0"/>
              <a:t>않은 경우</a:t>
            </a:r>
          </a:p>
        </p:txBody>
      </p:sp>
    </p:spTree>
    <p:extLst>
      <p:ext uri="{BB962C8B-B14F-4D97-AF65-F5344CB8AC3E}">
        <p14:creationId xmlns:p14="http://schemas.microsoft.com/office/powerpoint/2010/main" val="3172792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그룹 29"/>
          <p:cNvGrpSpPr/>
          <p:nvPr/>
        </p:nvGrpSpPr>
        <p:grpSpPr>
          <a:xfrm>
            <a:off x="1357183" y="1144091"/>
            <a:ext cx="6612924" cy="5665908"/>
            <a:chOff x="1357183" y="1144091"/>
            <a:chExt cx="6612924" cy="5665908"/>
          </a:xfrm>
        </p:grpSpPr>
        <p:pic>
          <p:nvPicPr>
            <p:cNvPr id="31" name="그림 30"/>
            <p:cNvPicPr>
              <a:picLocks noChangeAspect="1"/>
            </p:cNvPicPr>
            <p:nvPr/>
          </p:nvPicPr>
          <p:blipFill>
            <a:blip r:embed="rId2"/>
            <a:stretch>
              <a:fillRect/>
            </a:stretch>
          </p:blipFill>
          <p:spPr>
            <a:xfrm>
              <a:off x="1357183" y="1144091"/>
              <a:ext cx="6612924" cy="5665908"/>
            </a:xfrm>
            <a:prstGeom prst="rect">
              <a:avLst/>
            </a:prstGeom>
          </p:spPr>
        </p:pic>
        <p:sp>
          <p:nvSpPr>
            <p:cNvPr id="32" name="직사각형 31"/>
            <p:cNvSpPr/>
            <p:nvPr/>
          </p:nvSpPr>
          <p:spPr>
            <a:xfrm>
              <a:off x="4164227" y="2113005"/>
              <a:ext cx="3323968" cy="3682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제목 1"/>
          <p:cNvSpPr>
            <a:spLocks noGrp="1"/>
          </p:cNvSpPr>
          <p:nvPr>
            <p:ph type="title"/>
          </p:nvPr>
        </p:nvSpPr>
        <p:spPr>
          <a:xfrm>
            <a:off x="838200" y="365126"/>
            <a:ext cx="10515600" cy="957048"/>
          </a:xfrm>
        </p:spPr>
        <p:txBody>
          <a:bodyPr>
            <a:normAutofit/>
          </a:bodyPr>
          <a:lstStyle/>
          <a:p>
            <a:r>
              <a:rPr lang="en-US" altLang="ko-KR" sz="3200" dirty="0"/>
              <a:t>CFA: Confirmatory Factor Analysis by AMOS</a:t>
            </a:r>
            <a:endParaRPr lang="ko-KR" altLang="en-US" sz="3200" dirty="0"/>
          </a:p>
        </p:txBody>
      </p:sp>
      <p:sp>
        <p:nvSpPr>
          <p:cNvPr id="4" name="圆角矩形 3">
            <a:extLst>
              <a:ext uri="{FF2B5EF4-FFF2-40B4-BE49-F238E27FC236}">
                <a16:creationId xmlns:a16="http://schemas.microsoft.com/office/drawing/2014/main" id="{A6A9B866-0E7F-4A81-BE5D-A51D27E00310}"/>
              </a:ext>
            </a:extLst>
          </p:cNvPr>
          <p:cNvSpPr/>
          <p:nvPr/>
        </p:nvSpPr>
        <p:spPr>
          <a:xfrm>
            <a:off x="4095708" y="1722845"/>
            <a:ext cx="3294128" cy="34191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ko-KR" altLang="en-US" sz="1800" b="0" i="0" u="none" strike="noStrike" kern="1200" cap="none" spc="0" normalizeH="0" baseline="0" noProof="0">
                <a:ln>
                  <a:noFill/>
                </a:ln>
                <a:solidFill>
                  <a:schemeClr val="tx1"/>
                </a:solidFill>
                <a:effectLst/>
                <a:uLnTx/>
                <a:uFillTx/>
                <a:latin typeface="+mn-lt"/>
              </a:rPr>
              <a:t>사용하기 쉽기 때문에</a:t>
            </a:r>
            <a:endParaRPr lang="ko-KR" altLang="en-US" sz="1800" b="0" i="0" u="none" strike="noStrike" kern="1200" cap="none" spc="0" baseline="0" noProof="0">
              <a:solidFill>
                <a:schemeClr val="tx1"/>
              </a:solidFill>
              <a:latin typeface="+mn-lt"/>
              <a:ea typeface="맑은 고딕"/>
            </a:endParaRPr>
          </a:p>
        </p:txBody>
      </p:sp>
      <p:sp>
        <p:nvSpPr>
          <p:cNvPr id="5" name="圆角矩形 4">
            <a:extLst>
              <a:ext uri="{FF2B5EF4-FFF2-40B4-BE49-F238E27FC236}">
                <a16:creationId xmlns:a16="http://schemas.microsoft.com/office/drawing/2014/main" id="{6EC6CB9B-FD35-4B48-8DDC-F60D640A7C5E}"/>
              </a:ext>
            </a:extLst>
          </p:cNvPr>
          <p:cNvSpPr/>
          <p:nvPr/>
        </p:nvSpPr>
        <p:spPr>
          <a:xfrm>
            <a:off x="4095708" y="2125802"/>
            <a:ext cx="3294128" cy="34353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ko-KR" altLang="en-US" sz="1800" b="0" i="0" u="none" strike="noStrike" kern="1200" cap="none" spc="0" normalizeH="0" baseline="0" noProof="0">
                <a:ln>
                  <a:noFill/>
                </a:ln>
                <a:solidFill>
                  <a:schemeClr val="tx1"/>
                </a:solidFill>
                <a:effectLst/>
                <a:uLnTx/>
                <a:uFillTx/>
                <a:latin typeface="+mn-lt"/>
                <a:ea typeface="+mn-ea"/>
                <a:cs typeface="+mn-cs"/>
              </a:rPr>
              <a:t>가지고 다닐 수 있으니까 </a:t>
            </a: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圆角矩形 5">
            <a:extLst>
              <a:ext uri="{FF2B5EF4-FFF2-40B4-BE49-F238E27FC236}">
                <a16:creationId xmlns:a16="http://schemas.microsoft.com/office/drawing/2014/main" id="{691D00D2-06E1-462E-B80A-0706540279D0}"/>
              </a:ext>
            </a:extLst>
          </p:cNvPr>
          <p:cNvSpPr/>
          <p:nvPr/>
        </p:nvSpPr>
        <p:spPr>
          <a:xfrm>
            <a:off x="4095708" y="2541080"/>
            <a:ext cx="3294128" cy="34191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ko-KR" altLang="en-US" sz="1800" b="0" i="0" u="none" strike="noStrike" kern="1200" cap="none" spc="0" normalizeH="0" baseline="0" noProof="0">
                <a:ln>
                  <a:noFill/>
                </a:ln>
                <a:solidFill>
                  <a:schemeClr val="tx1"/>
                </a:solidFill>
                <a:effectLst/>
                <a:uLnTx/>
                <a:uFillTx/>
                <a:latin typeface="+mn-lt"/>
                <a:ea typeface="+mn-ea"/>
                <a:cs typeface="+mn-cs"/>
              </a:rPr>
              <a:t>사용법을 배우기 쉽기에 </a:t>
            </a: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圆角矩形 6">
            <a:extLst>
              <a:ext uri="{FF2B5EF4-FFF2-40B4-BE49-F238E27FC236}">
                <a16:creationId xmlns:a16="http://schemas.microsoft.com/office/drawing/2014/main" id="{C473DE3A-6E17-467B-AB5E-35829E394330}"/>
              </a:ext>
            </a:extLst>
          </p:cNvPr>
          <p:cNvSpPr/>
          <p:nvPr/>
        </p:nvSpPr>
        <p:spPr>
          <a:xfrm>
            <a:off x="4095708" y="2956356"/>
            <a:ext cx="3294128" cy="34191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ko-KR" altLang="en-US" sz="1800" b="0" i="0" u="none" strike="noStrike" kern="1200" cap="none" spc="0" normalizeH="0" baseline="0" noProof="0">
                <a:ln>
                  <a:noFill/>
                </a:ln>
                <a:solidFill>
                  <a:schemeClr val="tx1"/>
                </a:solidFill>
                <a:effectLst/>
                <a:uLnTx/>
                <a:uFillTx/>
                <a:latin typeface="+mn-lt"/>
                <a:ea typeface="+mn-ea"/>
                <a:cs typeface="+mn-cs"/>
              </a:rPr>
              <a:t>사용법을 빨리 배웠기에 </a:t>
            </a: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圆角矩形 7">
            <a:extLst>
              <a:ext uri="{FF2B5EF4-FFF2-40B4-BE49-F238E27FC236}">
                <a16:creationId xmlns:a16="http://schemas.microsoft.com/office/drawing/2014/main" id="{E5E2AE51-DCBE-400A-A6CA-30AA948C841A}"/>
              </a:ext>
            </a:extLst>
          </p:cNvPr>
          <p:cNvSpPr/>
          <p:nvPr/>
        </p:nvSpPr>
        <p:spPr>
          <a:xfrm>
            <a:off x="4095708" y="3371632"/>
            <a:ext cx="3294128" cy="34191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ko-KR" altLang="en-US" sz="1800" b="0" i="0" u="none" strike="noStrike" kern="1200" cap="none" spc="0" normalizeH="0" baseline="0" noProof="0">
                <a:ln>
                  <a:noFill/>
                </a:ln>
                <a:solidFill>
                  <a:schemeClr val="tx1"/>
                </a:solidFill>
                <a:effectLst/>
                <a:uLnTx/>
                <a:uFillTx/>
                <a:latin typeface="+mn-lt"/>
                <a:ea typeface="+mn-ea"/>
                <a:cs typeface="+mn-cs"/>
              </a:rPr>
              <a:t>시간을 절약 해 주니까 </a:t>
            </a: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圆角矩形 8">
            <a:extLst>
              <a:ext uri="{FF2B5EF4-FFF2-40B4-BE49-F238E27FC236}">
                <a16:creationId xmlns:a16="http://schemas.microsoft.com/office/drawing/2014/main" id="{CCFF15B8-4348-4F3E-A519-08B6DF702293}"/>
              </a:ext>
            </a:extLst>
          </p:cNvPr>
          <p:cNvSpPr/>
          <p:nvPr/>
        </p:nvSpPr>
        <p:spPr>
          <a:xfrm>
            <a:off x="4095708" y="3754711"/>
            <a:ext cx="3294128" cy="34191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ko-KR" altLang="en-US" sz="1800" b="0" i="0" u="none" strike="noStrike" kern="1200" cap="none" spc="0" normalizeH="0" baseline="0" noProof="0">
                <a:ln>
                  <a:noFill/>
                </a:ln>
                <a:solidFill>
                  <a:schemeClr val="tx1"/>
                </a:solidFill>
                <a:effectLst/>
                <a:uLnTx/>
                <a:uFillTx/>
                <a:latin typeface="+mn-lt"/>
                <a:ea typeface="+mn-ea"/>
                <a:cs typeface="+mn-cs"/>
              </a:rPr>
              <a:t>효율성을 증진시켜 주니까 </a:t>
            </a: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圆角矩形 9">
            <a:extLst>
              <a:ext uri="{FF2B5EF4-FFF2-40B4-BE49-F238E27FC236}">
                <a16:creationId xmlns:a16="http://schemas.microsoft.com/office/drawing/2014/main" id="{3B1A4682-F3B4-411D-A719-9D0F66908F98}"/>
              </a:ext>
            </a:extLst>
          </p:cNvPr>
          <p:cNvSpPr/>
          <p:nvPr/>
        </p:nvSpPr>
        <p:spPr>
          <a:xfrm>
            <a:off x="4095708" y="4148524"/>
            <a:ext cx="3294128" cy="34191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ko-KR" altLang="en-US" sz="1800" b="0" i="0" u="none" strike="noStrike" kern="1200" cap="none" spc="0" normalizeH="0" baseline="0" noProof="0">
                <a:ln>
                  <a:noFill/>
                </a:ln>
                <a:solidFill>
                  <a:schemeClr val="tx1"/>
                </a:solidFill>
                <a:effectLst/>
                <a:uLnTx/>
                <a:uFillTx/>
                <a:latin typeface="+mn-lt"/>
                <a:ea typeface="+mn-ea"/>
                <a:cs typeface="+mn-cs"/>
              </a:rPr>
              <a:t>유용하기 때문에 </a:t>
            </a: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圆角矩形 10">
            <a:extLst>
              <a:ext uri="{FF2B5EF4-FFF2-40B4-BE49-F238E27FC236}">
                <a16:creationId xmlns:a16="http://schemas.microsoft.com/office/drawing/2014/main" id="{7D77F336-802E-45D9-9E6C-B050103269FE}"/>
              </a:ext>
            </a:extLst>
          </p:cNvPr>
          <p:cNvSpPr/>
          <p:nvPr/>
        </p:nvSpPr>
        <p:spPr>
          <a:xfrm>
            <a:off x="4095708" y="4574531"/>
            <a:ext cx="3294128" cy="40383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ko-KR" altLang="en-US" sz="1800" b="0" i="0" u="none" strike="noStrike" kern="1200" cap="none" spc="0" normalizeH="0" baseline="0" noProof="0">
                <a:ln>
                  <a:noFill/>
                </a:ln>
                <a:solidFill>
                  <a:schemeClr val="tx1"/>
                </a:solidFill>
                <a:effectLst/>
                <a:uLnTx/>
                <a:uFillTx/>
                <a:latin typeface="+mn-lt"/>
                <a:ea typeface="+mn-ea"/>
                <a:cs typeface="+mn-cs"/>
              </a:rPr>
              <a:t>사람들에게 질투심 </a:t>
            </a: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圆角矩形 11">
            <a:extLst>
              <a:ext uri="{FF2B5EF4-FFF2-40B4-BE49-F238E27FC236}">
                <a16:creationId xmlns:a16="http://schemas.microsoft.com/office/drawing/2014/main" id="{B8537D9E-D98B-427A-BE97-78E71300F5C5}"/>
              </a:ext>
            </a:extLst>
          </p:cNvPr>
          <p:cNvSpPr/>
          <p:nvPr/>
        </p:nvSpPr>
        <p:spPr>
          <a:xfrm>
            <a:off x="4106440" y="5029048"/>
            <a:ext cx="3294128" cy="34191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ko-KR" altLang="en-US" sz="1800" b="0" i="0" u="none" strike="noStrike" kern="1200" cap="none" spc="0" normalizeH="0" baseline="0" noProof="0">
                <a:ln>
                  <a:noFill/>
                </a:ln>
                <a:solidFill>
                  <a:schemeClr val="tx1"/>
                </a:solidFill>
                <a:effectLst/>
                <a:uLnTx/>
                <a:uFillTx/>
                <a:latin typeface="+mn-lt"/>
                <a:ea typeface="+mn-ea"/>
                <a:cs typeface="+mn-cs"/>
              </a:rPr>
              <a:t>사용해야한다고 생각 </a:t>
            </a: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圆角矩形 12">
            <a:extLst>
              <a:ext uri="{FF2B5EF4-FFF2-40B4-BE49-F238E27FC236}">
                <a16:creationId xmlns:a16="http://schemas.microsoft.com/office/drawing/2014/main" id="{1A2C42B1-4C18-4024-9D7F-60D5828A5386}"/>
              </a:ext>
            </a:extLst>
          </p:cNvPr>
          <p:cNvSpPr/>
          <p:nvPr/>
        </p:nvSpPr>
        <p:spPr>
          <a:xfrm>
            <a:off x="4106440" y="5444326"/>
            <a:ext cx="3294128" cy="34191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ko-KR" altLang="en-US" sz="1800" b="0" i="0" u="none" strike="noStrike" kern="1200" cap="none" spc="0" normalizeH="0" baseline="0" noProof="0">
                <a:ln>
                  <a:noFill/>
                </a:ln>
                <a:solidFill>
                  <a:schemeClr val="tx1"/>
                </a:solidFill>
                <a:effectLst/>
                <a:uLnTx/>
                <a:uFillTx/>
                <a:latin typeface="+mn-lt"/>
                <a:ea typeface="+mn-ea"/>
                <a:cs typeface="+mn-cs"/>
              </a:rPr>
              <a:t>비슷한 사람들이 사용 </a:t>
            </a: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圆角矩形 13">
            <a:extLst>
              <a:ext uri="{FF2B5EF4-FFF2-40B4-BE49-F238E27FC236}">
                <a16:creationId xmlns:a16="http://schemas.microsoft.com/office/drawing/2014/main" id="{FFC8E663-18F9-4990-B82C-B951910F84AC}"/>
              </a:ext>
            </a:extLst>
          </p:cNvPr>
          <p:cNvSpPr/>
          <p:nvPr/>
        </p:nvSpPr>
        <p:spPr>
          <a:xfrm>
            <a:off x="4106440" y="5848870"/>
            <a:ext cx="3294128" cy="34191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ko-KR" altLang="en-US" sz="1800" b="0" i="0" u="none" strike="noStrike" kern="1200" cap="none" spc="0" normalizeH="0" baseline="0" noProof="0">
                <a:ln>
                  <a:noFill/>
                </a:ln>
                <a:solidFill>
                  <a:schemeClr val="tx1"/>
                </a:solidFill>
                <a:effectLst/>
                <a:uLnTx/>
                <a:uFillTx/>
                <a:latin typeface="+mn-lt"/>
                <a:ea typeface="+mn-ea"/>
                <a:cs typeface="+mn-cs"/>
              </a:rPr>
              <a:t>사용 할 것으로 기대 </a:t>
            </a: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5" name="Straight Arrow Connector 16">
            <a:extLst>
              <a:ext uri="{FF2B5EF4-FFF2-40B4-BE49-F238E27FC236}">
                <a16:creationId xmlns:a16="http://schemas.microsoft.com/office/drawing/2014/main" id="{BAA31A72-A523-4A40-81CD-FD64BC26E471}"/>
              </a:ext>
            </a:extLst>
          </p:cNvPr>
          <p:cNvCxnSpPr>
            <a:stCxn id="26" idx="2"/>
            <a:endCxn id="4" idx="3"/>
          </p:cNvCxnSpPr>
          <p:nvPr/>
        </p:nvCxnSpPr>
        <p:spPr>
          <a:xfrm flipH="1" flipV="1">
            <a:off x="7389836" y="1893802"/>
            <a:ext cx="1099254" cy="680194"/>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16" name="Straight Arrow Connector 19">
            <a:extLst>
              <a:ext uri="{FF2B5EF4-FFF2-40B4-BE49-F238E27FC236}">
                <a16:creationId xmlns:a16="http://schemas.microsoft.com/office/drawing/2014/main" id="{6D1C960C-D543-406D-A942-CACD4624E07F}"/>
              </a:ext>
            </a:extLst>
          </p:cNvPr>
          <p:cNvCxnSpPr>
            <a:cxnSpLocks/>
            <a:stCxn id="26" idx="2"/>
            <a:endCxn id="5" idx="3"/>
          </p:cNvCxnSpPr>
          <p:nvPr/>
        </p:nvCxnSpPr>
        <p:spPr>
          <a:xfrm flipH="1" flipV="1">
            <a:off x="7389836" y="2297569"/>
            <a:ext cx="1099254" cy="276427"/>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17" name="Straight Arrow Connector 20">
            <a:extLst>
              <a:ext uri="{FF2B5EF4-FFF2-40B4-BE49-F238E27FC236}">
                <a16:creationId xmlns:a16="http://schemas.microsoft.com/office/drawing/2014/main" id="{18C1370A-E69E-47C7-97FA-4804B402E5C5}"/>
              </a:ext>
            </a:extLst>
          </p:cNvPr>
          <p:cNvCxnSpPr>
            <a:cxnSpLocks/>
            <a:stCxn id="26" idx="2"/>
            <a:endCxn id="6" idx="3"/>
          </p:cNvCxnSpPr>
          <p:nvPr/>
        </p:nvCxnSpPr>
        <p:spPr>
          <a:xfrm flipH="1">
            <a:off x="7389836" y="2573996"/>
            <a:ext cx="1099254" cy="138041"/>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18" name="Straight Arrow Connector 2">
            <a:extLst>
              <a:ext uri="{FF2B5EF4-FFF2-40B4-BE49-F238E27FC236}">
                <a16:creationId xmlns:a16="http://schemas.microsoft.com/office/drawing/2014/main" id="{ACB4AE17-EE40-42C1-ADA6-44230F767627}"/>
              </a:ext>
            </a:extLst>
          </p:cNvPr>
          <p:cNvCxnSpPr>
            <a:stCxn id="26" idx="2"/>
            <a:endCxn id="7" idx="3"/>
          </p:cNvCxnSpPr>
          <p:nvPr/>
        </p:nvCxnSpPr>
        <p:spPr>
          <a:xfrm flipH="1">
            <a:off x="7389836" y="2573996"/>
            <a:ext cx="1099254" cy="553317"/>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19" name="Straight Arrow Connector 14">
            <a:extLst>
              <a:ext uri="{FF2B5EF4-FFF2-40B4-BE49-F238E27FC236}">
                <a16:creationId xmlns:a16="http://schemas.microsoft.com/office/drawing/2014/main" id="{D1649F33-A89F-400E-96AA-E72302D14464}"/>
              </a:ext>
            </a:extLst>
          </p:cNvPr>
          <p:cNvCxnSpPr>
            <a:stCxn id="28" idx="2"/>
            <a:endCxn id="12" idx="3"/>
          </p:cNvCxnSpPr>
          <p:nvPr/>
        </p:nvCxnSpPr>
        <p:spPr>
          <a:xfrm flipH="1">
            <a:off x="7400568" y="5151331"/>
            <a:ext cx="1088522" cy="48674"/>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20" name="Straight Arrow Connector 15">
            <a:extLst>
              <a:ext uri="{FF2B5EF4-FFF2-40B4-BE49-F238E27FC236}">
                <a16:creationId xmlns:a16="http://schemas.microsoft.com/office/drawing/2014/main" id="{42E0C6C5-E998-4A6F-A766-8A0E29B1D9AD}"/>
              </a:ext>
            </a:extLst>
          </p:cNvPr>
          <p:cNvCxnSpPr>
            <a:stCxn id="27" idx="2"/>
            <a:endCxn id="10" idx="3"/>
          </p:cNvCxnSpPr>
          <p:nvPr/>
        </p:nvCxnSpPr>
        <p:spPr>
          <a:xfrm flipH="1">
            <a:off x="7389836" y="3887046"/>
            <a:ext cx="1099254" cy="432435"/>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21" name="Straight Arrow Connector 18">
            <a:extLst>
              <a:ext uri="{FF2B5EF4-FFF2-40B4-BE49-F238E27FC236}">
                <a16:creationId xmlns:a16="http://schemas.microsoft.com/office/drawing/2014/main" id="{AE46F983-AA80-4CE5-9243-A5C7D71A04C1}"/>
              </a:ext>
            </a:extLst>
          </p:cNvPr>
          <p:cNvCxnSpPr>
            <a:stCxn id="27" idx="2"/>
            <a:endCxn id="9" idx="3"/>
          </p:cNvCxnSpPr>
          <p:nvPr/>
        </p:nvCxnSpPr>
        <p:spPr>
          <a:xfrm flipH="1">
            <a:off x="7389836" y="3887046"/>
            <a:ext cx="1099254" cy="38622"/>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22" name="Straight Arrow Connector 26">
            <a:extLst>
              <a:ext uri="{FF2B5EF4-FFF2-40B4-BE49-F238E27FC236}">
                <a16:creationId xmlns:a16="http://schemas.microsoft.com/office/drawing/2014/main" id="{33B0E180-8C53-486B-9ADC-F39814AFCE86}"/>
              </a:ext>
            </a:extLst>
          </p:cNvPr>
          <p:cNvCxnSpPr>
            <a:cxnSpLocks/>
            <a:stCxn id="28" idx="2"/>
            <a:endCxn id="14" idx="3"/>
          </p:cNvCxnSpPr>
          <p:nvPr/>
        </p:nvCxnSpPr>
        <p:spPr>
          <a:xfrm flipH="1">
            <a:off x="7400568" y="5151331"/>
            <a:ext cx="1088522" cy="868496"/>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23" name="Straight Arrow Connector 27">
            <a:extLst>
              <a:ext uri="{FF2B5EF4-FFF2-40B4-BE49-F238E27FC236}">
                <a16:creationId xmlns:a16="http://schemas.microsoft.com/office/drawing/2014/main" id="{56E21F33-4A25-4FC5-A30F-545E2FE1C026}"/>
              </a:ext>
            </a:extLst>
          </p:cNvPr>
          <p:cNvCxnSpPr>
            <a:cxnSpLocks/>
            <a:stCxn id="28" idx="2"/>
            <a:endCxn id="13" idx="3"/>
          </p:cNvCxnSpPr>
          <p:nvPr/>
        </p:nvCxnSpPr>
        <p:spPr>
          <a:xfrm flipH="1">
            <a:off x="7400568" y="5151331"/>
            <a:ext cx="1088522" cy="463952"/>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24" name="Straight Arrow Connector 28">
            <a:extLst>
              <a:ext uri="{FF2B5EF4-FFF2-40B4-BE49-F238E27FC236}">
                <a16:creationId xmlns:a16="http://schemas.microsoft.com/office/drawing/2014/main" id="{2B2740BF-9833-4F98-AD5B-E934F5A1AEF1}"/>
              </a:ext>
            </a:extLst>
          </p:cNvPr>
          <p:cNvCxnSpPr>
            <a:cxnSpLocks/>
            <a:stCxn id="28" idx="2"/>
            <a:endCxn id="11" idx="3"/>
          </p:cNvCxnSpPr>
          <p:nvPr/>
        </p:nvCxnSpPr>
        <p:spPr>
          <a:xfrm flipH="1" flipV="1">
            <a:off x="7389836" y="4776448"/>
            <a:ext cx="1099254" cy="374883"/>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25" name="Straight Arrow Connector 24">
            <a:extLst>
              <a:ext uri="{FF2B5EF4-FFF2-40B4-BE49-F238E27FC236}">
                <a16:creationId xmlns:a16="http://schemas.microsoft.com/office/drawing/2014/main" id="{2DB889A9-6604-4312-BDCA-57369D51E925}"/>
              </a:ext>
            </a:extLst>
          </p:cNvPr>
          <p:cNvCxnSpPr>
            <a:stCxn id="27" idx="2"/>
            <a:endCxn id="8" idx="3"/>
          </p:cNvCxnSpPr>
          <p:nvPr/>
        </p:nvCxnSpPr>
        <p:spPr>
          <a:xfrm flipH="1" flipV="1">
            <a:off x="7389836" y="3542589"/>
            <a:ext cx="1099254" cy="344457"/>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sp>
        <p:nvSpPr>
          <p:cNvPr id="26" name="Oval 17">
            <a:extLst>
              <a:ext uri="{FF2B5EF4-FFF2-40B4-BE49-F238E27FC236}">
                <a16:creationId xmlns:a16="http://schemas.microsoft.com/office/drawing/2014/main" id="{33D50A50-3BA4-4BB6-8DFE-1AA4FC6F5DCE}"/>
              </a:ext>
            </a:extLst>
          </p:cNvPr>
          <p:cNvSpPr/>
          <p:nvPr/>
        </p:nvSpPr>
        <p:spPr>
          <a:xfrm>
            <a:off x="8489090" y="2101139"/>
            <a:ext cx="2524777" cy="945714"/>
          </a:xfrm>
          <a:prstGeom prst="ellipse">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ko-KR" altLang="en-US" dirty="0">
                <a:solidFill>
                  <a:schemeClr val="tx1"/>
                </a:solidFill>
                <a:ea typeface="맑은 고딕"/>
              </a:rPr>
              <a:t>편리성</a:t>
            </a:r>
            <a:endParaRPr lang="en-US" altLang="ko-KR" dirty="0">
              <a:solidFill>
                <a:schemeClr val="tx1"/>
              </a:solidFill>
              <a:ea typeface="맑은 고딕"/>
            </a:endParaRPr>
          </a:p>
          <a:p>
            <a:pPr algn="ctr"/>
            <a:r>
              <a:rPr lang="en-US" altLang="ko-KR" dirty="0">
                <a:solidFill>
                  <a:schemeClr val="tx1"/>
                </a:solidFill>
                <a:ea typeface="맑은 고딕"/>
              </a:rPr>
              <a:t>Perceived Ease of Use</a:t>
            </a:r>
            <a:endParaRPr lang="ko-KR" altLang="en-US" dirty="0">
              <a:solidFill>
                <a:schemeClr val="tx1"/>
              </a:solidFill>
              <a:ea typeface="맑은 고딕"/>
            </a:endParaRPr>
          </a:p>
        </p:txBody>
      </p:sp>
      <p:sp>
        <p:nvSpPr>
          <p:cNvPr id="27" name="Oval 37">
            <a:extLst>
              <a:ext uri="{FF2B5EF4-FFF2-40B4-BE49-F238E27FC236}">
                <a16:creationId xmlns:a16="http://schemas.microsoft.com/office/drawing/2014/main" id="{E389AB0D-8125-4637-A72F-BF3CEBABEC22}"/>
              </a:ext>
            </a:extLst>
          </p:cNvPr>
          <p:cNvSpPr/>
          <p:nvPr/>
        </p:nvSpPr>
        <p:spPr>
          <a:xfrm>
            <a:off x="8489090" y="3424627"/>
            <a:ext cx="2524777" cy="924838"/>
          </a:xfrm>
          <a:prstGeom prst="ellipse">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ko-KR" altLang="en-US" dirty="0">
                <a:solidFill>
                  <a:schemeClr val="tx1"/>
                </a:solidFill>
                <a:ea typeface="맑은 고딕"/>
              </a:rPr>
              <a:t>유용성</a:t>
            </a:r>
            <a:endParaRPr lang="en-US" altLang="ko-KR" dirty="0">
              <a:solidFill>
                <a:schemeClr val="tx1"/>
              </a:solidFill>
              <a:ea typeface="맑은 고딕"/>
            </a:endParaRPr>
          </a:p>
          <a:p>
            <a:pPr algn="ctr"/>
            <a:r>
              <a:rPr lang="en-US" altLang="ko-KR" dirty="0">
                <a:solidFill>
                  <a:schemeClr val="tx1"/>
                </a:solidFill>
                <a:ea typeface="맑은 고딕"/>
              </a:rPr>
              <a:t>Perceived Usefulness</a:t>
            </a:r>
            <a:endParaRPr lang="ko-KR" altLang="en-US" dirty="0">
              <a:solidFill>
                <a:schemeClr val="tx1"/>
              </a:solidFill>
              <a:ea typeface="맑은 고딕"/>
            </a:endParaRPr>
          </a:p>
        </p:txBody>
      </p:sp>
      <p:sp>
        <p:nvSpPr>
          <p:cNvPr id="28" name="Oval 38">
            <a:extLst>
              <a:ext uri="{FF2B5EF4-FFF2-40B4-BE49-F238E27FC236}">
                <a16:creationId xmlns:a16="http://schemas.microsoft.com/office/drawing/2014/main" id="{084D6EAA-28B7-4386-BCCD-D0CD72413A53}"/>
              </a:ext>
            </a:extLst>
          </p:cNvPr>
          <p:cNvSpPr/>
          <p:nvPr/>
        </p:nvSpPr>
        <p:spPr>
          <a:xfrm>
            <a:off x="8489090" y="4688912"/>
            <a:ext cx="2524777" cy="924838"/>
          </a:xfrm>
          <a:prstGeom prst="ellipse">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ko-KR" altLang="en-US" dirty="0">
                <a:solidFill>
                  <a:schemeClr val="tx1"/>
                </a:solidFill>
                <a:ea typeface="맑은 고딕"/>
              </a:rPr>
              <a:t>관계성</a:t>
            </a:r>
            <a:endParaRPr lang="en-US" altLang="ko-KR" dirty="0">
              <a:solidFill>
                <a:schemeClr val="tx1"/>
              </a:solidFill>
              <a:ea typeface="맑은 고딕"/>
            </a:endParaRPr>
          </a:p>
          <a:p>
            <a:pPr algn="ctr"/>
            <a:r>
              <a:rPr lang="en-US" altLang="ko-KR" dirty="0">
                <a:solidFill>
                  <a:schemeClr val="tx1"/>
                </a:solidFill>
                <a:ea typeface="맑은 고딕"/>
              </a:rPr>
              <a:t>Social Relationship</a:t>
            </a:r>
            <a:endParaRPr lang="ko-KR" altLang="en-US" dirty="0">
              <a:solidFill>
                <a:schemeClr val="tx1"/>
              </a:solidFill>
              <a:ea typeface="맑은 고딕"/>
            </a:endParaRPr>
          </a:p>
        </p:txBody>
      </p:sp>
    </p:spTree>
    <p:extLst>
      <p:ext uri="{BB962C8B-B14F-4D97-AF65-F5344CB8AC3E}">
        <p14:creationId xmlns:p14="http://schemas.microsoft.com/office/powerpoint/2010/main" val="2072087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5"/>
            <a:ext cx="1844040" cy="772795"/>
          </a:xfrm>
        </p:spPr>
        <p:txBody>
          <a:bodyPr/>
          <a:lstStyle/>
          <a:p>
            <a:r>
              <a:rPr lang="ko-KR" altLang="en-US" dirty="0"/>
              <a:t>참고</a:t>
            </a:r>
            <a:r>
              <a:rPr lang="en-US" altLang="ko-KR" dirty="0"/>
              <a:t>&gt;</a:t>
            </a:r>
            <a:endParaRPr lang="ko-KR" altLang="en-US" dirty="0"/>
          </a:p>
        </p:txBody>
      </p:sp>
      <p:sp>
        <p:nvSpPr>
          <p:cNvPr id="3" name="내용 개체 틀 2"/>
          <p:cNvSpPr>
            <a:spLocks noGrp="1"/>
          </p:cNvSpPr>
          <p:nvPr>
            <p:ph idx="1"/>
          </p:nvPr>
        </p:nvSpPr>
        <p:spPr>
          <a:xfrm>
            <a:off x="838200" y="2814320"/>
            <a:ext cx="10515600" cy="3362643"/>
          </a:xfrm>
        </p:spPr>
        <p:txBody>
          <a:bodyPr>
            <a:normAutofit fontScale="77500" lnSpcReduction="20000"/>
          </a:bodyPr>
          <a:lstStyle/>
          <a:p>
            <a:pPr fontAlgn="base">
              <a:lnSpc>
                <a:spcPct val="110000"/>
              </a:lnSpc>
            </a:pPr>
            <a:r>
              <a:rPr lang="en-US" altLang="ko-KR" dirty="0">
                <a:latin typeface="Times New Roman" panose="02020603050405020304" pitchFamily="18" charset="0"/>
                <a:cs typeface="Times New Roman" panose="02020603050405020304" pitchFamily="18" charset="0"/>
              </a:rPr>
              <a:t>This table shows two tests that indicate the suitability of your data for structure detection. The </a:t>
            </a:r>
            <a:r>
              <a:rPr lang="en-US" altLang="ko-KR" b="1" dirty="0">
                <a:latin typeface="Times New Roman" panose="02020603050405020304" pitchFamily="18" charset="0"/>
                <a:cs typeface="Times New Roman" panose="02020603050405020304" pitchFamily="18" charset="0"/>
              </a:rPr>
              <a:t>Kaiser-Meyer-</a:t>
            </a:r>
            <a:r>
              <a:rPr lang="en-US" altLang="ko-KR" b="1" dirty="0" err="1">
                <a:latin typeface="Times New Roman" panose="02020603050405020304" pitchFamily="18" charset="0"/>
                <a:cs typeface="Times New Roman" panose="02020603050405020304" pitchFamily="18" charset="0"/>
              </a:rPr>
              <a:t>Olkin</a:t>
            </a:r>
            <a:r>
              <a:rPr lang="en-US" altLang="ko-KR" b="1" dirty="0">
                <a:latin typeface="Times New Roman" panose="02020603050405020304" pitchFamily="18" charset="0"/>
                <a:cs typeface="Times New Roman" panose="02020603050405020304" pitchFamily="18" charset="0"/>
              </a:rPr>
              <a:t> Measure of Sampling Adequacy</a:t>
            </a:r>
            <a:r>
              <a:rPr lang="en-US" altLang="ko-KR" dirty="0">
                <a:latin typeface="Times New Roman" panose="02020603050405020304" pitchFamily="18" charset="0"/>
                <a:cs typeface="Times New Roman" panose="02020603050405020304" pitchFamily="18" charset="0"/>
              </a:rPr>
              <a:t> is a statistic that indicates the proportion of variance in your variables that might be caused by underlying factors. High values (close to 1.0) generally indicate that a factor analysis may be useful with your data. If the value is less than 0.50, the results of the factor analysis probably won't be very useful.</a:t>
            </a:r>
          </a:p>
          <a:p>
            <a:pPr fontAlgn="base">
              <a:lnSpc>
                <a:spcPct val="110000"/>
              </a:lnSpc>
            </a:pPr>
            <a:r>
              <a:rPr lang="en-US" altLang="ko-KR" b="1" dirty="0">
                <a:latin typeface="Times New Roman" panose="02020603050405020304" pitchFamily="18" charset="0"/>
                <a:cs typeface="Times New Roman" panose="02020603050405020304" pitchFamily="18" charset="0"/>
              </a:rPr>
              <a:t>Bartlett's test of </a:t>
            </a:r>
            <a:r>
              <a:rPr lang="en-US" altLang="ko-KR" b="1" dirty="0" err="1">
                <a:latin typeface="Times New Roman" panose="02020603050405020304" pitchFamily="18" charset="0"/>
                <a:cs typeface="Times New Roman" panose="02020603050405020304" pitchFamily="18" charset="0"/>
              </a:rPr>
              <a:t>sphericity</a:t>
            </a:r>
            <a:r>
              <a:rPr lang="en-US" altLang="ko-KR" dirty="0">
                <a:latin typeface="Times New Roman" panose="02020603050405020304" pitchFamily="18" charset="0"/>
                <a:cs typeface="Times New Roman" panose="02020603050405020304" pitchFamily="18" charset="0"/>
              </a:rPr>
              <a:t> tests the hypothesis that your correlation matrix is an identity matrix, which would indicate that your variables are unrelated and therefore unsuitable for structure detection. Small values (less than 0.05) of the significance level indicate that a factor analysis may be useful with your data.</a:t>
            </a:r>
          </a:p>
          <a:p>
            <a:pPr>
              <a:lnSpc>
                <a:spcPct val="110000"/>
              </a:lnSpc>
            </a:pPr>
            <a:endParaRPr lang="ko-KR" altLang="en-US" dirty="0">
              <a:latin typeface="Times New Roman" panose="02020603050405020304" pitchFamily="18" charset="0"/>
              <a:cs typeface="Times New Roman" panose="02020603050405020304" pitchFamily="18" charset="0"/>
            </a:endParaRPr>
          </a:p>
        </p:txBody>
      </p:sp>
      <p:pic>
        <p:nvPicPr>
          <p:cNvPr id="5" name="그림 4"/>
          <p:cNvPicPr>
            <a:picLocks noChangeAspect="1"/>
          </p:cNvPicPr>
          <p:nvPr/>
        </p:nvPicPr>
        <p:blipFill>
          <a:blip r:embed="rId2"/>
          <a:stretch>
            <a:fillRect/>
          </a:stretch>
        </p:blipFill>
        <p:spPr>
          <a:xfrm>
            <a:off x="3177222" y="483552"/>
            <a:ext cx="4943475" cy="2009775"/>
          </a:xfrm>
          <a:prstGeom prst="rect">
            <a:avLst/>
          </a:prstGeom>
        </p:spPr>
      </p:pic>
    </p:spTree>
    <p:extLst>
      <p:ext uri="{BB962C8B-B14F-4D97-AF65-F5344CB8AC3E}">
        <p14:creationId xmlns:p14="http://schemas.microsoft.com/office/powerpoint/2010/main" val="1133100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5"/>
            <a:ext cx="10515600" cy="793115"/>
          </a:xfrm>
        </p:spPr>
        <p:txBody>
          <a:bodyPr/>
          <a:lstStyle/>
          <a:p>
            <a:r>
              <a:rPr lang="ko-KR" altLang="en-US" dirty="0"/>
              <a:t>참고</a:t>
            </a:r>
            <a:r>
              <a:rPr lang="en-US" altLang="ko-KR" dirty="0"/>
              <a:t>&gt; </a:t>
            </a:r>
            <a:r>
              <a:rPr lang="ko-KR" altLang="en-US" dirty="0"/>
              <a:t>신뢰도</a:t>
            </a:r>
          </a:p>
        </p:txBody>
      </p:sp>
      <p:sp>
        <p:nvSpPr>
          <p:cNvPr id="3" name="내용 개체 틀 2"/>
          <p:cNvSpPr>
            <a:spLocks noGrp="1"/>
          </p:cNvSpPr>
          <p:nvPr>
            <p:ph idx="1"/>
          </p:nvPr>
        </p:nvSpPr>
        <p:spPr>
          <a:xfrm>
            <a:off x="838200" y="1158241"/>
            <a:ext cx="3896360" cy="4338319"/>
          </a:xfrm>
        </p:spPr>
        <p:txBody>
          <a:bodyPr>
            <a:normAutofit fontScale="92500" lnSpcReduction="10000"/>
          </a:bodyPr>
          <a:lstStyle/>
          <a:p>
            <a:pPr>
              <a:lnSpc>
                <a:spcPct val="100000"/>
              </a:lnSpc>
            </a:pPr>
            <a:r>
              <a:rPr lang="en-US" altLang="ko-KR" dirty="0">
                <a:latin typeface="Times New Roman" panose="02020603050405020304" pitchFamily="18" charset="0"/>
                <a:cs typeface="Times New Roman" panose="02020603050405020304" pitchFamily="18" charset="0"/>
              </a:rPr>
              <a:t>Cronbach's alpha is the most common measure of internal consistency ("reliability"). It is most commonly used when you have multiple Likert questions in a survey/questionnaire that form a scale and you wish to determine if the scale is reliable. </a:t>
            </a:r>
            <a:endParaRPr lang="ko-KR" altLang="en-US" dirty="0">
              <a:latin typeface="Times New Roman" panose="02020603050405020304" pitchFamily="18" charset="0"/>
              <a:cs typeface="Times New Roman" panose="02020603050405020304" pitchFamily="18" charset="0"/>
            </a:endParaRPr>
          </a:p>
        </p:txBody>
      </p:sp>
      <p:pic>
        <p:nvPicPr>
          <p:cNvPr id="5" name="그림 4"/>
          <p:cNvPicPr>
            <a:picLocks noChangeAspect="1"/>
          </p:cNvPicPr>
          <p:nvPr/>
        </p:nvPicPr>
        <p:blipFill>
          <a:blip r:embed="rId2"/>
          <a:stretch>
            <a:fillRect/>
          </a:stretch>
        </p:blipFill>
        <p:spPr>
          <a:xfrm>
            <a:off x="4999457" y="853440"/>
            <a:ext cx="6866333" cy="5467984"/>
          </a:xfrm>
          <a:prstGeom prst="rect">
            <a:avLst/>
          </a:prstGeom>
        </p:spPr>
      </p:pic>
    </p:spTree>
    <p:extLst>
      <p:ext uri="{BB962C8B-B14F-4D97-AF65-F5344CB8AC3E}">
        <p14:creationId xmlns:p14="http://schemas.microsoft.com/office/powerpoint/2010/main" val="2767853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stretch>
            <a:fillRect/>
          </a:stretch>
        </p:blipFill>
        <p:spPr>
          <a:xfrm>
            <a:off x="723366" y="365125"/>
            <a:ext cx="5372634" cy="3211830"/>
          </a:xfrm>
          <a:prstGeom prst="rect">
            <a:avLst/>
          </a:prstGeom>
          <a:ln>
            <a:solidFill>
              <a:schemeClr val="accent1"/>
            </a:solidFill>
          </a:ln>
        </p:spPr>
      </p:pic>
      <p:pic>
        <p:nvPicPr>
          <p:cNvPr id="5" name="그림 4"/>
          <p:cNvPicPr>
            <a:picLocks noChangeAspect="1"/>
          </p:cNvPicPr>
          <p:nvPr/>
        </p:nvPicPr>
        <p:blipFill>
          <a:blip r:embed="rId3"/>
          <a:stretch>
            <a:fillRect/>
          </a:stretch>
        </p:blipFill>
        <p:spPr>
          <a:xfrm>
            <a:off x="5422899" y="1971040"/>
            <a:ext cx="6267561" cy="4429760"/>
          </a:xfrm>
          <a:prstGeom prst="rect">
            <a:avLst/>
          </a:prstGeom>
        </p:spPr>
      </p:pic>
    </p:spTree>
    <p:extLst>
      <p:ext uri="{BB962C8B-B14F-4D97-AF65-F5344CB8AC3E}">
        <p14:creationId xmlns:p14="http://schemas.microsoft.com/office/powerpoint/2010/main" val="2812371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val 4"/>
          <p:cNvSpPr>
            <a:spLocks noChangeArrowheads="1"/>
          </p:cNvSpPr>
          <p:nvPr/>
        </p:nvSpPr>
        <p:spPr bwMode="auto">
          <a:xfrm>
            <a:off x="551384" y="332656"/>
            <a:ext cx="3311525" cy="3311525"/>
          </a:xfrm>
          <a:prstGeom prst="ellipse">
            <a:avLst/>
          </a:prstGeom>
          <a:solidFill>
            <a:srgbClr val="FF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dirty="0">
              <a:latin typeface="굴림" panose="020B0600000101010101" pitchFamily="50" charset="-127"/>
            </a:endParaRPr>
          </a:p>
        </p:txBody>
      </p:sp>
      <p:sp>
        <p:nvSpPr>
          <p:cNvPr id="4099" name="Rectangle 2"/>
          <p:cNvSpPr>
            <a:spLocks noGrp="1" noChangeArrowheads="1"/>
          </p:cNvSpPr>
          <p:nvPr>
            <p:ph type="title"/>
          </p:nvPr>
        </p:nvSpPr>
        <p:spPr>
          <a:xfrm>
            <a:off x="726008" y="416942"/>
            <a:ext cx="2962275" cy="3009900"/>
          </a:xfrm>
        </p:spPr>
        <p:txBody>
          <a:bodyPr/>
          <a:lstStyle/>
          <a:p>
            <a:pPr algn="ctr" eaLnBrk="1" hangingPunct="1">
              <a:lnSpc>
                <a:spcPct val="120000"/>
              </a:lnSpc>
            </a:pPr>
            <a:r>
              <a:rPr lang="ko-KR" altLang="en-US" sz="4000" dirty="0">
                <a:solidFill>
                  <a:schemeClr val="bg1"/>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t>요인분석의 </a:t>
            </a:r>
            <a:r>
              <a:rPr lang="en-US" altLang="ko-KR" sz="2400" dirty="0">
                <a:solidFill>
                  <a:schemeClr val="bg1"/>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t>EFA</a:t>
            </a:r>
            <a:br>
              <a:rPr lang="en-US" altLang="ko-KR" sz="4000" dirty="0">
                <a:solidFill>
                  <a:schemeClr val="bg1"/>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br>
            <a:r>
              <a:rPr lang="ko-KR" altLang="en-US" sz="4000" dirty="0">
                <a:solidFill>
                  <a:schemeClr val="bg1"/>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t>목적은</a:t>
            </a:r>
            <a:r>
              <a:rPr lang="en-US" altLang="ko-KR" sz="4000" dirty="0">
                <a:solidFill>
                  <a:schemeClr val="bg1"/>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t>?</a:t>
            </a:r>
          </a:p>
        </p:txBody>
      </p:sp>
      <p:sp>
        <p:nvSpPr>
          <p:cNvPr id="47107" name="Rectangle 3"/>
          <p:cNvSpPr>
            <a:spLocks noGrp="1" noChangeArrowheads="1"/>
          </p:cNvSpPr>
          <p:nvPr>
            <p:ph idx="1"/>
          </p:nvPr>
        </p:nvSpPr>
        <p:spPr>
          <a:xfrm>
            <a:off x="4295800" y="476672"/>
            <a:ext cx="7416824" cy="5522912"/>
          </a:xfrm>
        </p:spPr>
        <p:txBody>
          <a:bodyPr/>
          <a:lstStyle/>
          <a:p>
            <a:pPr eaLnBrk="1" hangingPunct="1"/>
            <a:r>
              <a:rPr lang="ko-KR" altLang="en-US" sz="2400" b="1" dirty="0">
                <a:solidFill>
                  <a:srgbClr val="4D4D4D"/>
                </a:solidFill>
                <a:latin typeface="맑은 고딕" panose="020B0503020000020004" pitchFamily="50" charset="-127"/>
                <a:ea typeface="맑은 고딕" panose="020B0503020000020004" pitchFamily="50" charset="-127"/>
              </a:rPr>
              <a:t>변수축소의 방법</a:t>
            </a:r>
            <a:endParaRPr lang="en-US" altLang="ko-KR" sz="2400" b="1" dirty="0">
              <a:solidFill>
                <a:srgbClr val="4D4D4D"/>
              </a:solidFill>
              <a:latin typeface="맑은 고딕" panose="020B0503020000020004" pitchFamily="50" charset="-127"/>
              <a:ea typeface="맑은 고딕" panose="020B0503020000020004" pitchFamily="50" charset="-127"/>
            </a:endParaRPr>
          </a:p>
          <a:p>
            <a:pPr lvl="1" eaLnBrk="1" hangingPunct="1"/>
            <a:r>
              <a:rPr lang="ko-KR" altLang="en-US" sz="2000" dirty="0">
                <a:solidFill>
                  <a:srgbClr val="4D4D4D"/>
                </a:solidFill>
                <a:latin typeface="맑은 고딕" panose="020B0503020000020004" pitchFamily="50" charset="-127"/>
                <a:ea typeface="맑은 고딕" panose="020B0503020000020004" pitchFamily="50" charset="-127"/>
              </a:rPr>
              <a:t>독립변수의 수를 정리하고 싶을 때</a:t>
            </a:r>
            <a:endParaRPr lang="en-US" altLang="ko-KR" sz="2000" dirty="0">
              <a:solidFill>
                <a:srgbClr val="4D4D4D"/>
              </a:solidFill>
              <a:latin typeface="맑은 고딕" panose="020B0503020000020004" pitchFamily="50" charset="-127"/>
              <a:ea typeface="맑은 고딕" panose="020B0503020000020004" pitchFamily="50" charset="-127"/>
            </a:endParaRPr>
          </a:p>
          <a:p>
            <a:pPr lvl="1" eaLnBrk="1" hangingPunct="1"/>
            <a:r>
              <a:rPr lang="ko-KR" altLang="en-US" sz="2000" dirty="0">
                <a:solidFill>
                  <a:srgbClr val="4D4D4D"/>
                </a:solidFill>
                <a:latin typeface="맑은 고딕" panose="020B0503020000020004" pitchFamily="50" charset="-127"/>
                <a:ea typeface="맑은 고딕" panose="020B0503020000020004" pitchFamily="50" charset="-127"/>
              </a:rPr>
              <a:t>과다한 변수는 해석의 어려움</a:t>
            </a:r>
            <a:endParaRPr lang="en-US" altLang="ko-KR" sz="2000" dirty="0">
              <a:solidFill>
                <a:srgbClr val="4D4D4D"/>
              </a:solidFill>
              <a:latin typeface="맑은 고딕" panose="020B0503020000020004" pitchFamily="50" charset="-127"/>
              <a:ea typeface="맑은 고딕" panose="020B0503020000020004" pitchFamily="50" charset="-127"/>
            </a:endParaRPr>
          </a:p>
          <a:p>
            <a:pPr lvl="1" eaLnBrk="1" hangingPunct="1"/>
            <a:endParaRPr lang="ko-KR" altLang="en-US" sz="2000" dirty="0">
              <a:solidFill>
                <a:srgbClr val="4D4D4D"/>
              </a:solidFill>
              <a:latin typeface="맑은 고딕" panose="020B0503020000020004" pitchFamily="50" charset="-127"/>
              <a:ea typeface="맑은 고딕" panose="020B0503020000020004" pitchFamily="50" charset="-127"/>
            </a:endParaRPr>
          </a:p>
          <a:p>
            <a:pPr eaLnBrk="1" hangingPunct="1"/>
            <a:r>
              <a:rPr lang="ko-KR" altLang="en-US" sz="2400" b="1" dirty="0">
                <a:solidFill>
                  <a:srgbClr val="4D4D4D"/>
                </a:solidFill>
                <a:latin typeface="맑은 고딕" panose="020B0503020000020004" pitchFamily="50" charset="-127"/>
                <a:ea typeface="맑은 고딕" panose="020B0503020000020004" pitchFamily="50" charset="-127"/>
              </a:rPr>
              <a:t>독립변수를 구성하는 공통요인을 발견</a:t>
            </a:r>
            <a:endParaRPr lang="en-US" altLang="ko-KR" sz="2400" b="1" dirty="0">
              <a:solidFill>
                <a:srgbClr val="4D4D4D"/>
              </a:solidFill>
              <a:latin typeface="맑은 고딕" panose="020B0503020000020004" pitchFamily="50" charset="-127"/>
              <a:ea typeface="맑은 고딕" panose="020B0503020000020004" pitchFamily="50" charset="-127"/>
            </a:endParaRPr>
          </a:p>
          <a:p>
            <a:pPr lvl="1" eaLnBrk="1" hangingPunct="1"/>
            <a:r>
              <a:rPr lang="ko-KR" altLang="en-US" sz="2000" dirty="0">
                <a:solidFill>
                  <a:srgbClr val="4D4D4D"/>
                </a:solidFill>
                <a:latin typeface="맑은 고딕" panose="020B0503020000020004" pitchFamily="50" charset="-127"/>
                <a:ea typeface="맑은 고딕" panose="020B0503020000020004" pitchFamily="50" charset="-127"/>
              </a:rPr>
              <a:t>내가 원하는 개념을 조작적 정의에 의한 변수로 측정하였을 때</a:t>
            </a:r>
            <a:endParaRPr lang="en-US" altLang="ko-KR" sz="2000" dirty="0">
              <a:solidFill>
                <a:srgbClr val="4D4D4D"/>
              </a:solidFill>
              <a:latin typeface="맑은 고딕" panose="020B0503020000020004" pitchFamily="50" charset="-127"/>
              <a:ea typeface="맑은 고딕" panose="020B0503020000020004" pitchFamily="50" charset="-127"/>
            </a:endParaRPr>
          </a:p>
          <a:p>
            <a:pPr lvl="1" eaLnBrk="1" hangingPunct="1"/>
            <a:r>
              <a:rPr lang="ko-KR" altLang="en-US" sz="2000" dirty="0">
                <a:solidFill>
                  <a:srgbClr val="4D4D4D"/>
                </a:solidFill>
                <a:latin typeface="맑은 고딕" panose="020B0503020000020004" pitchFamily="50" charset="-127"/>
                <a:ea typeface="맑은 고딕" panose="020B0503020000020004" pitchFamily="50" charset="-127"/>
              </a:rPr>
              <a:t>변수가 어떠한 구성</a:t>
            </a:r>
            <a:r>
              <a:rPr lang="en-US" altLang="ko-KR" sz="2000" dirty="0">
                <a:solidFill>
                  <a:srgbClr val="4D4D4D"/>
                </a:solidFill>
                <a:latin typeface="맑은 고딕" panose="020B0503020000020004" pitchFamily="50" charset="-127"/>
                <a:ea typeface="맑은 고딕" panose="020B0503020000020004" pitchFamily="50" charset="-127"/>
              </a:rPr>
              <a:t>(</a:t>
            </a:r>
            <a:r>
              <a:rPr lang="ko-KR" altLang="en-US" sz="2000" dirty="0">
                <a:solidFill>
                  <a:srgbClr val="4D4D4D"/>
                </a:solidFill>
                <a:latin typeface="맑은 고딕" panose="020B0503020000020004" pitchFamily="50" charset="-127"/>
                <a:ea typeface="맑은 고딕" panose="020B0503020000020004" pitchFamily="50" charset="-127"/>
              </a:rPr>
              <a:t>내재하는 속성</a:t>
            </a:r>
            <a:r>
              <a:rPr lang="en-US" altLang="ko-KR" sz="2000" dirty="0">
                <a:solidFill>
                  <a:srgbClr val="4D4D4D"/>
                </a:solidFill>
                <a:latin typeface="맑은 고딕" panose="020B0503020000020004" pitchFamily="50" charset="-127"/>
                <a:ea typeface="맑은 고딕" panose="020B0503020000020004" pitchFamily="50" charset="-127"/>
              </a:rPr>
              <a:t>)</a:t>
            </a:r>
            <a:r>
              <a:rPr lang="ko-KR" altLang="en-US" sz="2000" dirty="0">
                <a:solidFill>
                  <a:srgbClr val="4D4D4D"/>
                </a:solidFill>
                <a:latin typeface="맑은 고딕" panose="020B0503020000020004" pitchFamily="50" charset="-127"/>
                <a:ea typeface="맑은 고딕" panose="020B0503020000020004" pitchFamily="50" charset="-127"/>
              </a:rPr>
              <a:t>으로 이루어져 있는가</a:t>
            </a:r>
            <a:endParaRPr lang="en-US" altLang="ko-KR" sz="2000" dirty="0">
              <a:solidFill>
                <a:srgbClr val="4D4D4D"/>
              </a:solidFill>
              <a:latin typeface="맑은 고딕" panose="020B0503020000020004" pitchFamily="50" charset="-127"/>
              <a:ea typeface="맑은 고딕" panose="020B0503020000020004" pitchFamily="50" charset="-127"/>
            </a:endParaRPr>
          </a:p>
          <a:p>
            <a:pPr lvl="1" eaLnBrk="1" hangingPunct="1"/>
            <a:endParaRPr lang="ko-KR" altLang="en-US" sz="2000" dirty="0">
              <a:solidFill>
                <a:srgbClr val="4D4D4D"/>
              </a:solidFill>
              <a:latin typeface="맑은 고딕" panose="020B0503020000020004" pitchFamily="50" charset="-127"/>
              <a:ea typeface="맑은 고딕" panose="020B0503020000020004" pitchFamily="50" charset="-127"/>
            </a:endParaRPr>
          </a:p>
          <a:p>
            <a:pPr eaLnBrk="1" hangingPunct="1"/>
            <a:r>
              <a:rPr lang="ko-KR" altLang="en-US" sz="2400" b="1" dirty="0">
                <a:solidFill>
                  <a:srgbClr val="4D4D4D"/>
                </a:solidFill>
                <a:latin typeface="맑은 고딕" panose="020B0503020000020004" pitchFamily="50" charset="-127"/>
                <a:ea typeface="맑은 고딕" panose="020B0503020000020004" pitchFamily="50" charset="-127"/>
              </a:rPr>
              <a:t>우리가 관측할 수 없는 요인을 정량화</a:t>
            </a:r>
            <a:endParaRPr lang="en-US" altLang="ko-KR" sz="2400" b="1" dirty="0">
              <a:solidFill>
                <a:srgbClr val="4D4D4D"/>
              </a:solidFill>
              <a:latin typeface="맑은 고딕" panose="020B0503020000020004" pitchFamily="50" charset="-127"/>
              <a:ea typeface="맑은 고딕" panose="020B0503020000020004" pitchFamily="50" charset="-127"/>
            </a:endParaRPr>
          </a:p>
          <a:p>
            <a:pPr lvl="1" eaLnBrk="1" hangingPunct="1"/>
            <a:r>
              <a:rPr lang="ko-KR" altLang="en-US" sz="2000" dirty="0">
                <a:solidFill>
                  <a:srgbClr val="4D4D4D"/>
                </a:solidFill>
                <a:latin typeface="맑은 고딕" panose="020B0503020000020004" pitchFamily="50" charset="-127"/>
                <a:ea typeface="맑은 고딕" panose="020B0503020000020004" pitchFamily="50" charset="-127"/>
              </a:rPr>
              <a:t>요인점수로 요인을 추정하여</a:t>
            </a:r>
            <a:endParaRPr lang="en-US" altLang="ko-KR" sz="2000" dirty="0">
              <a:solidFill>
                <a:srgbClr val="4D4D4D"/>
              </a:solidFill>
              <a:latin typeface="맑은 고딕" panose="020B0503020000020004" pitchFamily="50" charset="-127"/>
              <a:ea typeface="맑은 고딕" panose="020B0503020000020004" pitchFamily="50" charset="-127"/>
            </a:endParaRPr>
          </a:p>
          <a:p>
            <a:pPr lvl="1" eaLnBrk="1" hangingPunct="1"/>
            <a:r>
              <a:rPr lang="ko-KR" altLang="en-US" sz="2000" dirty="0" err="1">
                <a:solidFill>
                  <a:srgbClr val="4D4D4D"/>
                </a:solidFill>
                <a:latin typeface="맑은 고딕" panose="020B0503020000020004" pitchFamily="50" charset="-127"/>
                <a:ea typeface="맑은 고딕" panose="020B0503020000020004" pitchFamily="50" charset="-127"/>
              </a:rPr>
              <a:t>구조방정식모형</a:t>
            </a:r>
            <a:r>
              <a:rPr lang="en-US" altLang="ko-KR" sz="2000" dirty="0">
                <a:solidFill>
                  <a:srgbClr val="4D4D4D"/>
                </a:solidFill>
                <a:latin typeface="맑은 고딕" panose="020B0503020000020004" pitchFamily="50" charset="-127"/>
                <a:ea typeface="맑은 고딕" panose="020B0503020000020004" pitchFamily="50" charset="-127"/>
              </a:rPr>
              <a:t>(SEM), </a:t>
            </a:r>
            <a:r>
              <a:rPr lang="ko-KR" altLang="en-US" sz="2000" dirty="0">
                <a:solidFill>
                  <a:srgbClr val="4D4D4D"/>
                </a:solidFill>
                <a:latin typeface="맑은 고딕" panose="020B0503020000020004" pitchFamily="50" charset="-127"/>
                <a:ea typeface="맑은 고딕" panose="020B0503020000020004" pitchFamily="50" charset="-127"/>
              </a:rPr>
              <a:t>회귀분석</a:t>
            </a:r>
            <a:r>
              <a:rPr lang="en-US" altLang="ko-KR" sz="2000" dirty="0">
                <a:solidFill>
                  <a:srgbClr val="4D4D4D"/>
                </a:solidFill>
                <a:latin typeface="맑은 고딕" panose="020B0503020000020004" pitchFamily="50" charset="-127"/>
                <a:ea typeface="맑은 고딕" panose="020B0503020000020004" pitchFamily="50" charset="-127"/>
              </a:rPr>
              <a:t>, </a:t>
            </a:r>
            <a:r>
              <a:rPr lang="ko-KR" altLang="en-US" sz="2000" dirty="0">
                <a:solidFill>
                  <a:srgbClr val="4D4D4D"/>
                </a:solidFill>
                <a:latin typeface="맑은 고딕" panose="020B0503020000020004" pitchFamily="50" charset="-127"/>
                <a:ea typeface="맑은 고딕" panose="020B0503020000020004" pitchFamily="50" charset="-127"/>
              </a:rPr>
              <a:t>분산분석</a:t>
            </a:r>
            <a:r>
              <a:rPr lang="en-US" altLang="ko-KR" sz="2000" dirty="0">
                <a:solidFill>
                  <a:srgbClr val="4D4D4D"/>
                </a:solidFill>
                <a:latin typeface="맑은 고딕" panose="020B0503020000020004" pitchFamily="50" charset="-127"/>
                <a:ea typeface="맑은 고딕" panose="020B0503020000020004" pitchFamily="50" charset="-127"/>
              </a:rPr>
              <a:t> </a:t>
            </a:r>
            <a:r>
              <a:rPr lang="ko-KR" altLang="en-US" sz="2000" dirty="0">
                <a:solidFill>
                  <a:srgbClr val="4D4D4D"/>
                </a:solidFill>
                <a:latin typeface="맑은 고딕" panose="020B0503020000020004" pitchFamily="50" charset="-127"/>
                <a:ea typeface="맑은 고딕" panose="020B0503020000020004" pitchFamily="50" charset="-127"/>
              </a:rPr>
              <a:t>등 차후 분석이 가능하다</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10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107">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1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val 9"/>
          <p:cNvSpPr>
            <a:spLocks noChangeArrowheads="1"/>
          </p:cNvSpPr>
          <p:nvPr/>
        </p:nvSpPr>
        <p:spPr bwMode="auto">
          <a:xfrm>
            <a:off x="472904" y="260648"/>
            <a:ext cx="3311525" cy="3311525"/>
          </a:xfrm>
          <a:prstGeom prst="ellipse">
            <a:avLst/>
          </a:prstGeom>
          <a:solidFill>
            <a:srgbClr val="D75B53"/>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dirty="0">
              <a:solidFill>
                <a:schemeClr val="bg1"/>
              </a:solidFill>
              <a:latin typeface="굴림" panose="020B0600000101010101" pitchFamily="50" charset="-127"/>
            </a:endParaRPr>
          </a:p>
        </p:txBody>
      </p:sp>
      <p:sp>
        <p:nvSpPr>
          <p:cNvPr id="51202" name="Rectangle 2"/>
          <p:cNvSpPr>
            <a:spLocks noGrp="1" noChangeArrowheads="1"/>
          </p:cNvSpPr>
          <p:nvPr>
            <p:ph type="title"/>
          </p:nvPr>
        </p:nvSpPr>
        <p:spPr>
          <a:xfrm>
            <a:off x="767408" y="1052736"/>
            <a:ext cx="2945012" cy="2074862"/>
          </a:xfrm>
        </p:spPr>
        <p:txBody>
          <a:bodyPr/>
          <a:lstStyle/>
          <a:p>
            <a:pPr eaLnBrk="1" hangingPunct="1">
              <a:defRPr/>
            </a:pPr>
            <a:r>
              <a:rPr lang="ko-KR" altLang="en-US" sz="4000" dirty="0">
                <a:solidFill>
                  <a:schemeClr val="bg1"/>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t>요인과 변수</a:t>
            </a:r>
            <a:br>
              <a:rPr lang="en-US" altLang="ko-KR" sz="4000" dirty="0">
                <a:solidFill>
                  <a:schemeClr val="bg1"/>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br>
            <a:r>
              <a:rPr lang="en-US" altLang="ko-KR" sz="3600" dirty="0">
                <a:solidFill>
                  <a:schemeClr val="bg1"/>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t>Factor and variable</a:t>
            </a:r>
            <a:endParaRPr lang="en-US" altLang="ko-KR" sz="4000" dirty="0">
              <a:solidFill>
                <a:schemeClr val="bg1"/>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endParaRPr>
          </a:p>
        </p:txBody>
      </p:sp>
      <p:sp>
        <p:nvSpPr>
          <p:cNvPr id="51203" name="Rectangle 3"/>
          <p:cNvSpPr>
            <a:spLocks noGrp="1" noChangeArrowheads="1"/>
          </p:cNvSpPr>
          <p:nvPr>
            <p:ph type="body" sz="half" idx="1"/>
          </p:nvPr>
        </p:nvSpPr>
        <p:spPr>
          <a:xfrm>
            <a:off x="4165502" y="476672"/>
            <a:ext cx="7763146" cy="5654675"/>
          </a:xfrm>
        </p:spPr>
        <p:txBody>
          <a:bodyPr/>
          <a:lstStyle/>
          <a:p>
            <a:pPr eaLnBrk="1" hangingPunct="1">
              <a:spcBef>
                <a:spcPct val="0"/>
              </a:spcBef>
            </a:pPr>
            <a:r>
              <a:rPr lang="ko-KR" altLang="en-US" sz="2400" dirty="0">
                <a:solidFill>
                  <a:srgbClr val="4D4D4D"/>
                </a:solidFill>
                <a:latin typeface="맑은 고딕" panose="020B0503020000020004" pitchFamily="50" charset="-127"/>
                <a:ea typeface="맑은 고딕" panose="020B0503020000020004" pitchFamily="50" charset="-127"/>
              </a:rPr>
              <a:t>변수 </a:t>
            </a:r>
            <a:r>
              <a:rPr lang="en-US" altLang="ko-KR" sz="2400" dirty="0">
                <a:solidFill>
                  <a:srgbClr val="4D4D4D"/>
                </a:solidFill>
                <a:latin typeface="맑은 고딕" panose="020B0503020000020004" pitchFamily="50" charset="-127"/>
                <a:ea typeface="맑은 고딕" panose="020B0503020000020004" pitchFamily="50" charset="-127"/>
              </a:rPr>
              <a:t>= </a:t>
            </a:r>
            <a:r>
              <a:rPr lang="ko-KR" altLang="en-US" sz="2400" dirty="0">
                <a:solidFill>
                  <a:srgbClr val="4D4D4D"/>
                </a:solidFill>
                <a:latin typeface="맑은 고딕" panose="020B0503020000020004" pitchFamily="50" charset="-127"/>
                <a:ea typeface="맑은 고딕" panose="020B0503020000020004" pitchFamily="50" charset="-127"/>
              </a:rPr>
              <a:t>우리가 관측가능한 값</a:t>
            </a:r>
          </a:p>
          <a:p>
            <a:pPr eaLnBrk="1" hangingPunct="1">
              <a:spcBef>
                <a:spcPct val="0"/>
              </a:spcBef>
            </a:pPr>
            <a:endParaRPr lang="ko-KR" altLang="en-US" sz="2400" dirty="0">
              <a:solidFill>
                <a:srgbClr val="4D4D4D"/>
              </a:solidFill>
              <a:latin typeface="맑은 고딕" panose="020B0503020000020004" pitchFamily="50" charset="-127"/>
              <a:ea typeface="맑은 고딕" panose="020B0503020000020004" pitchFamily="50" charset="-127"/>
            </a:endParaRPr>
          </a:p>
          <a:p>
            <a:pPr eaLnBrk="1" hangingPunct="1">
              <a:spcBef>
                <a:spcPct val="0"/>
              </a:spcBef>
            </a:pPr>
            <a:r>
              <a:rPr lang="ko-KR" altLang="en-US" sz="2400" dirty="0">
                <a:solidFill>
                  <a:srgbClr val="4D4D4D"/>
                </a:solidFill>
                <a:latin typeface="맑은 고딕" panose="020B0503020000020004" pitchFamily="50" charset="-127"/>
                <a:ea typeface="맑은 고딕" panose="020B0503020000020004" pitchFamily="50" charset="-127"/>
              </a:rPr>
              <a:t>요인 </a:t>
            </a:r>
            <a:r>
              <a:rPr lang="en-US" altLang="ko-KR" sz="2400" dirty="0">
                <a:solidFill>
                  <a:srgbClr val="4D4D4D"/>
                </a:solidFill>
                <a:latin typeface="맑은 고딕" panose="020B0503020000020004" pitchFamily="50" charset="-127"/>
                <a:ea typeface="맑은 고딕" panose="020B0503020000020004" pitchFamily="50" charset="-127"/>
              </a:rPr>
              <a:t>= </a:t>
            </a:r>
            <a:r>
              <a:rPr lang="ko-KR" altLang="en-US" sz="2400" dirty="0">
                <a:solidFill>
                  <a:srgbClr val="4D4D4D"/>
                </a:solidFill>
                <a:latin typeface="맑은 고딕" panose="020B0503020000020004" pitchFamily="50" charset="-127"/>
                <a:ea typeface="맑은 고딕" panose="020B0503020000020004" pitchFamily="50" charset="-127"/>
              </a:rPr>
              <a:t>관측 불가능하지만 해석가능한 값</a:t>
            </a:r>
          </a:p>
          <a:p>
            <a:pPr eaLnBrk="1" hangingPunct="1">
              <a:spcBef>
                <a:spcPct val="0"/>
              </a:spcBef>
            </a:pPr>
            <a:endParaRPr lang="ko-KR" altLang="en-US" sz="2400" dirty="0">
              <a:solidFill>
                <a:srgbClr val="4D4D4D"/>
              </a:solidFill>
              <a:latin typeface="맑은 고딕" panose="020B0503020000020004" pitchFamily="50" charset="-127"/>
              <a:ea typeface="맑은 고딕" panose="020B0503020000020004" pitchFamily="50" charset="-127"/>
            </a:endParaRPr>
          </a:p>
          <a:p>
            <a:pPr eaLnBrk="1" hangingPunct="1"/>
            <a:r>
              <a:rPr lang="ko-KR" altLang="en-US" sz="2400" dirty="0">
                <a:latin typeface="맑은 고딕" panose="020B0503020000020004" pitchFamily="50" charset="-127"/>
                <a:ea typeface="맑은 고딕" panose="020B0503020000020004" pitchFamily="50" charset="-127"/>
              </a:rPr>
              <a:t>개념적 정의</a:t>
            </a:r>
            <a:r>
              <a:rPr lang="en-US" altLang="ko-KR" sz="2400" dirty="0">
                <a:latin typeface="맑은 고딕" panose="020B0503020000020004" pitchFamily="50" charset="-127"/>
                <a:ea typeface="맑은 고딕" panose="020B0503020000020004" pitchFamily="50" charset="-127"/>
              </a:rPr>
              <a:t>(</a:t>
            </a:r>
            <a:r>
              <a:rPr lang="ko-KR" altLang="en-US" sz="2400" dirty="0">
                <a:latin typeface="맑은 고딕" panose="020B0503020000020004" pitchFamily="50" charset="-127"/>
                <a:ea typeface="맑은 고딕" panose="020B0503020000020004" pitchFamily="50" charset="-127"/>
              </a:rPr>
              <a:t>요인</a:t>
            </a:r>
            <a:r>
              <a:rPr lang="en-US" altLang="ko-KR" sz="2400" dirty="0">
                <a:latin typeface="맑은 고딕" panose="020B0503020000020004" pitchFamily="50" charset="-127"/>
                <a:ea typeface="맑은 고딕" panose="020B0503020000020004" pitchFamily="50" charset="-127"/>
              </a:rPr>
              <a:t>)</a:t>
            </a:r>
            <a:r>
              <a:rPr lang="ko-KR" altLang="en-US" sz="2400" dirty="0">
                <a:latin typeface="맑은 고딕" panose="020B0503020000020004" pitchFamily="50" charset="-127"/>
                <a:ea typeface="맑은 고딕" panose="020B0503020000020004" pitchFamily="50" charset="-127"/>
              </a:rPr>
              <a:t>와 조작적 정의</a:t>
            </a:r>
            <a:r>
              <a:rPr lang="en-US" altLang="ko-KR" sz="2400" dirty="0">
                <a:latin typeface="맑은 고딕" panose="020B0503020000020004" pitchFamily="50" charset="-127"/>
                <a:ea typeface="맑은 고딕" panose="020B0503020000020004" pitchFamily="50" charset="-127"/>
              </a:rPr>
              <a:t>(</a:t>
            </a:r>
            <a:r>
              <a:rPr lang="ko-KR" altLang="en-US" sz="2400" dirty="0">
                <a:latin typeface="맑은 고딕" panose="020B0503020000020004" pitchFamily="50" charset="-127"/>
                <a:ea typeface="맑은 고딕" panose="020B0503020000020004" pitchFamily="50" charset="-127"/>
              </a:rPr>
              <a:t>변수</a:t>
            </a:r>
            <a:r>
              <a:rPr lang="en-US" altLang="ko-KR" sz="2400" dirty="0">
                <a:latin typeface="맑은 고딕" panose="020B0503020000020004" pitchFamily="50" charset="-127"/>
                <a:ea typeface="맑은 고딕" panose="020B0503020000020004" pitchFamily="50" charset="-127"/>
              </a:rPr>
              <a:t>)</a:t>
            </a:r>
          </a:p>
          <a:p>
            <a:pPr lvl="1" eaLnBrk="1" hangingPunct="1"/>
            <a:r>
              <a:rPr lang="ko-KR" altLang="en-US" sz="2000" dirty="0">
                <a:latin typeface="맑은 고딕" panose="020B0503020000020004" pitchFamily="50" charset="-127"/>
                <a:ea typeface="맑은 고딕" panose="020B0503020000020004" pitchFamily="50" charset="-127"/>
              </a:rPr>
              <a:t>입사시 업무능력을 대학성적과 공인영어성적으로 측정</a:t>
            </a:r>
          </a:p>
          <a:p>
            <a:pPr eaLnBrk="1" hangingPunct="1">
              <a:spcBef>
                <a:spcPct val="0"/>
              </a:spcBef>
            </a:pPr>
            <a:endParaRPr lang="en-US" altLang="ko-KR" sz="2400" dirty="0">
              <a:solidFill>
                <a:srgbClr val="4D4D4D"/>
              </a:solidFill>
              <a:latin typeface="맑은 고딕" panose="020B0503020000020004" pitchFamily="50" charset="-127"/>
              <a:ea typeface="맑은 고딕" panose="020B0503020000020004" pitchFamily="50" charset="-127"/>
            </a:endParaRPr>
          </a:p>
          <a:p>
            <a:pPr eaLnBrk="1" hangingPunct="1">
              <a:spcBef>
                <a:spcPct val="0"/>
              </a:spcBef>
            </a:pPr>
            <a:r>
              <a:rPr lang="ko-KR" altLang="en-US" sz="2400" dirty="0">
                <a:solidFill>
                  <a:srgbClr val="4D4D4D"/>
                </a:solidFill>
                <a:latin typeface="맑은 고딕" panose="020B0503020000020004" pitchFamily="50" charset="-127"/>
                <a:ea typeface="맑은 고딕" panose="020B0503020000020004" pitchFamily="50" charset="-127"/>
              </a:rPr>
              <a:t>요인을 변수를 이용해 측정</a:t>
            </a:r>
            <a:endParaRPr lang="en-US" altLang="ko-KR" sz="2400" dirty="0">
              <a:solidFill>
                <a:srgbClr val="4D4D4D"/>
              </a:solidFill>
              <a:latin typeface="맑은 고딕" panose="020B0503020000020004" pitchFamily="50" charset="-127"/>
              <a:ea typeface="맑은 고딕" panose="020B0503020000020004" pitchFamily="50" charset="-127"/>
            </a:endParaRPr>
          </a:p>
          <a:p>
            <a:pPr lvl="1" eaLnBrk="1" hangingPunct="1">
              <a:spcBef>
                <a:spcPct val="0"/>
              </a:spcBef>
            </a:pPr>
            <a:r>
              <a:rPr lang="ko-KR" altLang="en-US" sz="2000" dirty="0">
                <a:solidFill>
                  <a:srgbClr val="4D4D4D"/>
                </a:solidFill>
                <a:latin typeface="맑은 고딕" panose="020B0503020000020004" pitchFamily="50" charset="-127"/>
                <a:ea typeface="맑은 고딕" panose="020B0503020000020004" pitchFamily="50" charset="-127"/>
              </a:rPr>
              <a:t>행복요인은 인간관계</a:t>
            </a:r>
            <a:r>
              <a:rPr lang="en-US" altLang="ko-KR" sz="2000" dirty="0">
                <a:solidFill>
                  <a:srgbClr val="4D4D4D"/>
                </a:solidFill>
                <a:latin typeface="맑은 고딕" panose="020B0503020000020004" pitchFamily="50" charset="-127"/>
                <a:ea typeface="맑은 고딕" panose="020B0503020000020004" pitchFamily="50" charset="-127"/>
              </a:rPr>
              <a:t>, </a:t>
            </a:r>
            <a:r>
              <a:rPr lang="ko-KR" altLang="en-US" sz="2000" dirty="0">
                <a:solidFill>
                  <a:srgbClr val="4D4D4D"/>
                </a:solidFill>
                <a:latin typeface="맑은 고딕" panose="020B0503020000020004" pitchFamily="50" charset="-127"/>
                <a:ea typeface="맑은 고딕" panose="020B0503020000020004" pitchFamily="50" charset="-127"/>
              </a:rPr>
              <a:t>긍정적 태도</a:t>
            </a:r>
            <a:r>
              <a:rPr lang="en-US" altLang="ko-KR" sz="2000" dirty="0">
                <a:solidFill>
                  <a:srgbClr val="4D4D4D"/>
                </a:solidFill>
                <a:latin typeface="맑은 고딕" panose="020B0503020000020004" pitchFamily="50" charset="-127"/>
                <a:ea typeface="맑은 고딕" panose="020B0503020000020004" pitchFamily="50" charset="-127"/>
              </a:rPr>
              <a:t>, </a:t>
            </a:r>
            <a:r>
              <a:rPr lang="ko-KR" altLang="en-US" sz="2000" dirty="0">
                <a:solidFill>
                  <a:srgbClr val="4D4D4D"/>
                </a:solidFill>
                <a:latin typeface="맑은 고딕" panose="020B0503020000020004" pitchFamily="50" charset="-127"/>
                <a:ea typeface="맑은 고딕" panose="020B0503020000020004" pitchFamily="50" charset="-127"/>
              </a:rPr>
              <a:t>성취감 변수 등으로 측정</a:t>
            </a:r>
            <a:endParaRPr lang="en-US" altLang="ko-KR" sz="2000" dirty="0">
              <a:solidFill>
                <a:srgbClr val="4D4D4D"/>
              </a:solidFill>
              <a:latin typeface="맑은 고딕" panose="020B0503020000020004" pitchFamily="50" charset="-127"/>
              <a:ea typeface="맑은 고딕" panose="020B0503020000020004" pitchFamily="50" charset="-127"/>
            </a:endParaRPr>
          </a:p>
          <a:p>
            <a:pPr lvl="1" eaLnBrk="1" hangingPunct="1">
              <a:spcBef>
                <a:spcPct val="0"/>
              </a:spcBef>
            </a:pPr>
            <a:r>
              <a:rPr lang="ko-KR" altLang="en-US" sz="2000" dirty="0">
                <a:solidFill>
                  <a:srgbClr val="4D4D4D"/>
                </a:solidFill>
                <a:latin typeface="맑은 고딕" panose="020B0503020000020004" pitchFamily="50" charset="-127"/>
                <a:ea typeface="맑은 고딕" panose="020B0503020000020004" pitchFamily="50" charset="-127"/>
              </a:rPr>
              <a:t>만족도요인은 가격</a:t>
            </a:r>
            <a:r>
              <a:rPr lang="en-US" altLang="ko-KR" sz="2000" dirty="0">
                <a:solidFill>
                  <a:srgbClr val="4D4D4D"/>
                </a:solidFill>
                <a:latin typeface="맑은 고딕" panose="020B0503020000020004" pitchFamily="50" charset="-127"/>
                <a:ea typeface="맑은 고딕" panose="020B0503020000020004" pitchFamily="50" charset="-127"/>
              </a:rPr>
              <a:t>, </a:t>
            </a:r>
            <a:r>
              <a:rPr lang="ko-KR" altLang="en-US" sz="2000" dirty="0">
                <a:solidFill>
                  <a:srgbClr val="4D4D4D"/>
                </a:solidFill>
                <a:latin typeface="맑은 고딕" panose="020B0503020000020004" pitchFamily="50" charset="-127"/>
                <a:ea typeface="맑은 고딕" panose="020B0503020000020004" pitchFamily="50" charset="-127"/>
              </a:rPr>
              <a:t>성능</a:t>
            </a:r>
            <a:r>
              <a:rPr lang="en-US" altLang="ko-KR" sz="2000" dirty="0">
                <a:solidFill>
                  <a:srgbClr val="4D4D4D"/>
                </a:solidFill>
                <a:latin typeface="맑은 고딕" panose="020B0503020000020004" pitchFamily="50" charset="-127"/>
                <a:ea typeface="맑은 고딕" panose="020B0503020000020004" pitchFamily="50" charset="-127"/>
              </a:rPr>
              <a:t>, </a:t>
            </a:r>
            <a:r>
              <a:rPr lang="ko-KR" altLang="en-US" sz="2000" dirty="0">
                <a:solidFill>
                  <a:srgbClr val="4D4D4D"/>
                </a:solidFill>
                <a:latin typeface="맑은 고딕" panose="020B0503020000020004" pitchFamily="50" charset="-127"/>
                <a:ea typeface="맑은 고딕" panose="020B0503020000020004" pitchFamily="50" charset="-127"/>
              </a:rPr>
              <a:t>디자인</a:t>
            </a:r>
            <a:r>
              <a:rPr lang="en-US" altLang="ko-KR" sz="2000" dirty="0">
                <a:solidFill>
                  <a:srgbClr val="4D4D4D"/>
                </a:solidFill>
                <a:latin typeface="맑은 고딕" panose="020B0503020000020004" pitchFamily="50" charset="-127"/>
                <a:ea typeface="맑은 고딕" panose="020B0503020000020004" pitchFamily="50" charset="-127"/>
              </a:rPr>
              <a:t>, AS, </a:t>
            </a:r>
            <a:r>
              <a:rPr lang="ko-KR" altLang="en-US" sz="2000" dirty="0">
                <a:solidFill>
                  <a:srgbClr val="4D4D4D"/>
                </a:solidFill>
                <a:latin typeface="맑은 고딕" panose="020B0503020000020004" pitchFamily="50" charset="-127"/>
                <a:ea typeface="맑은 고딕" panose="020B0503020000020004" pitchFamily="50" charset="-127"/>
              </a:rPr>
              <a:t>브랜드</a:t>
            </a:r>
            <a:r>
              <a:rPr lang="en-US" altLang="ko-KR" sz="2000" dirty="0">
                <a:solidFill>
                  <a:srgbClr val="4D4D4D"/>
                </a:solidFill>
                <a:latin typeface="맑은 고딕" panose="020B0503020000020004" pitchFamily="50" charset="-127"/>
                <a:ea typeface="맑은 고딕" panose="020B0503020000020004" pitchFamily="50" charset="-127"/>
              </a:rPr>
              <a:t> </a:t>
            </a:r>
            <a:r>
              <a:rPr lang="ko-KR" altLang="en-US" sz="2000" dirty="0">
                <a:solidFill>
                  <a:srgbClr val="4D4D4D"/>
                </a:solidFill>
                <a:latin typeface="맑은 고딕" panose="020B0503020000020004" pitchFamily="50" charset="-127"/>
                <a:ea typeface="맑은 고딕" panose="020B0503020000020004" pitchFamily="50" charset="-127"/>
              </a:rPr>
              <a:t>만족도 변수 등으로 측정</a:t>
            </a:r>
            <a:endParaRPr lang="en-US" altLang="ko-KR" sz="2000" dirty="0">
              <a:solidFill>
                <a:srgbClr val="4D4D4D"/>
              </a:solidFill>
              <a:latin typeface="맑은 고딕" panose="020B0503020000020004" pitchFamily="50" charset="-127"/>
              <a:ea typeface="맑은 고딕" panose="020B0503020000020004" pitchFamily="50" charset="-127"/>
            </a:endParaRPr>
          </a:p>
          <a:p>
            <a:pPr eaLnBrk="1" hangingPunct="1">
              <a:spcBef>
                <a:spcPct val="0"/>
              </a:spcBef>
            </a:pPr>
            <a:endParaRPr lang="en-US" altLang="ko-KR" sz="2400" dirty="0">
              <a:solidFill>
                <a:srgbClr val="4D4D4D"/>
              </a:solidFill>
              <a:latin typeface="맑은 고딕" panose="020B0503020000020004" pitchFamily="50" charset="-127"/>
              <a:ea typeface="맑은 고딕" panose="020B0503020000020004" pitchFamily="50" charset="-127"/>
            </a:endParaRPr>
          </a:p>
          <a:p>
            <a:pPr eaLnBrk="1" hangingPunct="1">
              <a:spcBef>
                <a:spcPct val="0"/>
              </a:spcBef>
            </a:pPr>
            <a:r>
              <a:rPr lang="ko-KR" altLang="en-US" sz="2400" dirty="0">
                <a:solidFill>
                  <a:srgbClr val="4D4D4D"/>
                </a:solidFill>
                <a:latin typeface="맑은 고딕" panose="020B0503020000020004" pitchFamily="50" charset="-127"/>
                <a:ea typeface="맑은 고딕" panose="020B0503020000020004" pitchFamily="50" charset="-127"/>
              </a:rPr>
              <a:t>궁극적인 분석목표</a:t>
            </a:r>
            <a:endParaRPr lang="en-US" altLang="ko-KR" sz="2400" dirty="0">
              <a:solidFill>
                <a:srgbClr val="4D4D4D"/>
              </a:solidFill>
              <a:latin typeface="맑은 고딕" panose="020B0503020000020004" pitchFamily="50" charset="-127"/>
              <a:ea typeface="맑은 고딕" panose="020B0503020000020004" pitchFamily="50" charset="-127"/>
            </a:endParaRPr>
          </a:p>
          <a:p>
            <a:pPr lvl="1" eaLnBrk="1" hangingPunct="1">
              <a:spcBef>
                <a:spcPct val="0"/>
              </a:spcBef>
            </a:pPr>
            <a:r>
              <a:rPr lang="ko-KR" altLang="en-US" sz="2000" dirty="0">
                <a:solidFill>
                  <a:srgbClr val="4D4D4D"/>
                </a:solidFill>
                <a:latin typeface="맑은 고딕" panose="020B0503020000020004" pitchFamily="50" charset="-127"/>
                <a:ea typeface="맑은 고딕" panose="020B0503020000020004" pitchFamily="50" charset="-127"/>
              </a:rPr>
              <a:t>변수</a:t>
            </a:r>
            <a:r>
              <a:rPr lang="en-US" altLang="ko-KR" sz="2000" dirty="0">
                <a:solidFill>
                  <a:srgbClr val="4D4D4D"/>
                </a:solidFill>
                <a:latin typeface="맑은 고딕" panose="020B0503020000020004" pitchFamily="50" charset="-127"/>
                <a:ea typeface="맑은 고딕" panose="020B0503020000020004" pitchFamily="50" charset="-127"/>
              </a:rPr>
              <a:t>? </a:t>
            </a:r>
            <a:r>
              <a:rPr lang="ko-KR" altLang="en-US" sz="2000" dirty="0">
                <a:solidFill>
                  <a:srgbClr val="4D4D4D"/>
                </a:solidFill>
                <a:latin typeface="맑은 고딕" panose="020B0503020000020004" pitchFamily="50" charset="-127"/>
                <a:ea typeface="맑은 고딕" panose="020B0503020000020004" pitchFamily="50" charset="-127"/>
              </a:rPr>
              <a:t>요인</a:t>
            </a:r>
            <a:r>
              <a:rPr lang="en-US" altLang="ko-KR" sz="2000" dirty="0">
                <a:solidFill>
                  <a:srgbClr val="4D4D4D"/>
                </a:solidFill>
                <a:latin typeface="맑은 고딕" panose="020B0503020000020004" pitchFamily="50" charset="-127"/>
                <a:ea typeface="맑은 고딕" panose="020B0503020000020004" pitchFamily="50" charset="-127"/>
              </a:rPr>
              <a:t>?</a:t>
            </a:r>
            <a:endParaRPr lang="ko-KR" altLang="en-US" sz="2000" dirty="0">
              <a:solidFill>
                <a:srgbClr val="4D4D4D"/>
              </a:solidFill>
              <a:latin typeface="맑은 고딕" panose="020B0503020000020004" pitchFamily="50" charset="-127"/>
              <a:ea typeface="맑은 고딕" panose="020B0503020000020004" pitchFamily="50" charset="-127"/>
            </a:endParaRPr>
          </a:p>
        </p:txBody>
      </p:sp>
      <p:sp>
        <p:nvSpPr>
          <p:cNvPr id="2" name="직사각형 1">
            <a:extLst>
              <a:ext uri="{FF2B5EF4-FFF2-40B4-BE49-F238E27FC236}">
                <a16:creationId xmlns:a16="http://schemas.microsoft.com/office/drawing/2014/main" id="{2F47190B-087A-4EF7-AAC5-367E7A6A80A1}"/>
              </a:ext>
            </a:extLst>
          </p:cNvPr>
          <p:cNvSpPr/>
          <p:nvPr/>
        </p:nvSpPr>
        <p:spPr bwMode="auto">
          <a:xfrm>
            <a:off x="4511824" y="444509"/>
            <a:ext cx="792088" cy="4582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 name="타원 2">
            <a:extLst>
              <a:ext uri="{FF2B5EF4-FFF2-40B4-BE49-F238E27FC236}">
                <a16:creationId xmlns:a16="http://schemas.microsoft.com/office/drawing/2014/main" id="{4DC526BB-BE2E-4A4C-8FAA-60BF31B8AF21}"/>
              </a:ext>
            </a:extLst>
          </p:cNvPr>
          <p:cNvSpPr/>
          <p:nvPr/>
        </p:nvSpPr>
        <p:spPr bwMode="auto">
          <a:xfrm>
            <a:off x="4468800" y="1196752"/>
            <a:ext cx="878136" cy="504055"/>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6FB5F5A1-20E7-4774-AA1B-C11CE8E2666B}"/>
              </a:ext>
            </a:extLst>
          </p:cNvPr>
          <p:cNvSpPr txBox="1"/>
          <p:nvPr/>
        </p:nvSpPr>
        <p:spPr>
          <a:xfrm>
            <a:off x="8184232" y="4869160"/>
            <a:ext cx="1066318" cy="461665"/>
          </a:xfrm>
          <a:prstGeom prst="rect">
            <a:avLst/>
          </a:prstGeom>
          <a:solidFill>
            <a:srgbClr val="FFFFCC"/>
          </a:solidFill>
          <a:effectLst>
            <a:outerShdw blurRad="50800" dist="38100" dir="2700000" algn="tl" rotWithShape="0">
              <a:prstClr val="black">
                <a:alpha val="40000"/>
              </a:prstClr>
            </a:outerShdw>
          </a:effectLst>
        </p:spPr>
        <p:txBody>
          <a:bodyPr wrap="none" rtlCol="0">
            <a:spAutoFit/>
          </a:bodyPr>
          <a:lstStyle/>
          <a:p>
            <a:r>
              <a:rPr lang="en-US" sz="2400" dirty="0">
                <a:solidFill>
                  <a:srgbClr val="00B050"/>
                </a:solidFill>
              </a:rPr>
              <a:t>A </a:t>
            </a:r>
            <a:r>
              <a:rPr lang="en-US" sz="2400" dirty="0">
                <a:solidFill>
                  <a:srgbClr val="00B050"/>
                </a:solidFill>
                <a:latin typeface="맑은 고딕" panose="020B0503020000020004" pitchFamily="50" charset="-127"/>
                <a:ea typeface="맑은 고딕" panose="020B0503020000020004" pitchFamily="50" charset="-127"/>
              </a:rPr>
              <a:t>⇒ B</a:t>
            </a:r>
            <a:endParaRPr lang="en-US" sz="24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20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0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20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20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20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20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uiExpand="1" build="p"/>
      <p:bldP spid="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2"/>
          <p:cNvSpPr>
            <a:spLocks noChangeArrowheads="1"/>
          </p:cNvSpPr>
          <p:nvPr/>
        </p:nvSpPr>
        <p:spPr bwMode="auto">
          <a:xfrm>
            <a:off x="565151" y="218281"/>
            <a:ext cx="3311525" cy="3311525"/>
          </a:xfrm>
          <a:prstGeom prst="ellipse">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6147" name="Rectangle 3"/>
          <p:cNvSpPr>
            <a:spLocks noGrp="1" noChangeArrowheads="1"/>
          </p:cNvSpPr>
          <p:nvPr>
            <p:ph type="title"/>
          </p:nvPr>
        </p:nvSpPr>
        <p:spPr>
          <a:xfrm>
            <a:off x="996951" y="938213"/>
            <a:ext cx="2879725" cy="2074862"/>
          </a:xfrm>
        </p:spPr>
        <p:txBody>
          <a:bodyPr>
            <a:normAutofit fontScale="90000"/>
          </a:bodyPr>
          <a:lstStyle/>
          <a:p>
            <a:pPr eaLnBrk="1" hangingPunct="1">
              <a:lnSpc>
                <a:spcPct val="110000"/>
              </a:lnSpc>
            </a:pPr>
            <a:r>
              <a:rPr lang="ko-KR" altLang="en-US" sz="4000" dirty="0">
                <a:solidFill>
                  <a:srgbClr val="7030A0"/>
                </a:solidFill>
                <a:latin typeface="휴먼모음T" panose="02030504000101010101" pitchFamily="18" charset="-127"/>
                <a:ea typeface="휴먼모음T" panose="02030504000101010101" pitchFamily="18" charset="-127"/>
              </a:rPr>
              <a:t>요인과 </a:t>
            </a:r>
            <a:br>
              <a:rPr lang="ko-KR" altLang="en-US" sz="4000" dirty="0">
                <a:solidFill>
                  <a:srgbClr val="7030A0"/>
                </a:solidFill>
                <a:latin typeface="휴먼모음T" panose="02030504000101010101" pitchFamily="18" charset="-127"/>
                <a:ea typeface="휴먼모음T" panose="02030504000101010101" pitchFamily="18" charset="-127"/>
              </a:rPr>
            </a:br>
            <a:r>
              <a:rPr lang="ko-KR" altLang="en-US" sz="4000" dirty="0">
                <a:solidFill>
                  <a:srgbClr val="7030A0"/>
                </a:solidFill>
                <a:latin typeface="휴먼모음T" panose="02030504000101010101" pitchFamily="18" charset="-127"/>
                <a:ea typeface="휴먼모음T" panose="02030504000101010101" pitchFamily="18" charset="-127"/>
              </a:rPr>
              <a:t>변수의 예</a:t>
            </a:r>
            <a:br>
              <a:rPr lang="ko-KR" altLang="en-US" sz="4000" dirty="0">
                <a:solidFill>
                  <a:srgbClr val="7030A0"/>
                </a:solidFill>
                <a:latin typeface="휴먼모음T" panose="02030504000101010101" pitchFamily="18" charset="-127"/>
                <a:ea typeface="휴먼모음T" panose="02030504000101010101" pitchFamily="18" charset="-127"/>
              </a:rPr>
            </a:br>
            <a:endParaRPr lang="ko-KR" altLang="en-US" sz="4000" dirty="0">
              <a:solidFill>
                <a:srgbClr val="7030A0"/>
              </a:solidFill>
              <a:latin typeface="휴먼모음T" panose="02030504000101010101" pitchFamily="18" charset="-127"/>
              <a:ea typeface="휴먼모음T" panose="02030504000101010101" pitchFamily="18" charset="-127"/>
            </a:endParaRPr>
          </a:p>
        </p:txBody>
      </p:sp>
      <p:sp>
        <p:nvSpPr>
          <p:cNvPr id="78852" name="Rectangle 4"/>
          <p:cNvSpPr>
            <a:spLocks noGrp="1" noChangeArrowheads="1"/>
          </p:cNvSpPr>
          <p:nvPr>
            <p:ph type="body" sz="half" idx="1"/>
          </p:nvPr>
        </p:nvSpPr>
        <p:spPr>
          <a:xfrm>
            <a:off x="4511675" y="692150"/>
            <a:ext cx="7030086" cy="5308600"/>
          </a:xfrm>
        </p:spPr>
        <p:txBody>
          <a:bodyPr/>
          <a:lstStyle/>
          <a:p>
            <a:pPr eaLnBrk="1" hangingPunct="1">
              <a:lnSpc>
                <a:spcPct val="100000"/>
              </a:lnSpc>
              <a:spcBef>
                <a:spcPct val="0"/>
              </a:spcBef>
            </a:pPr>
            <a:r>
              <a:rPr lang="ko-KR" altLang="en-US" sz="2400" dirty="0">
                <a:solidFill>
                  <a:srgbClr val="4D4D4D"/>
                </a:solidFill>
                <a:latin typeface="휴먼모음T" panose="02030504000101010101" pitchFamily="18" charset="-127"/>
                <a:ea typeface="휴먼모음T" panose="02030504000101010101" pitchFamily="18" charset="-127"/>
              </a:rPr>
              <a:t>변수는 요인들로 이루어져 있다</a:t>
            </a:r>
          </a:p>
          <a:p>
            <a:pPr eaLnBrk="1" hangingPunct="1">
              <a:lnSpc>
                <a:spcPct val="100000"/>
              </a:lnSpc>
              <a:spcBef>
                <a:spcPct val="0"/>
              </a:spcBef>
            </a:pPr>
            <a:endParaRPr lang="ko-KR" altLang="en-US" sz="2400" dirty="0">
              <a:solidFill>
                <a:srgbClr val="4D4D4D"/>
              </a:solidFill>
              <a:latin typeface="휴먼모음T" panose="02030504000101010101" pitchFamily="18" charset="-127"/>
              <a:ea typeface="휴먼모음T" panose="02030504000101010101" pitchFamily="18" charset="-127"/>
            </a:endParaRPr>
          </a:p>
          <a:p>
            <a:pPr eaLnBrk="1" hangingPunct="1">
              <a:lnSpc>
                <a:spcPct val="100000"/>
              </a:lnSpc>
              <a:spcBef>
                <a:spcPct val="0"/>
              </a:spcBef>
            </a:pPr>
            <a:r>
              <a:rPr lang="ko-KR" altLang="en-US" sz="2400" dirty="0" err="1">
                <a:solidFill>
                  <a:srgbClr val="4D4D4D"/>
                </a:solidFill>
                <a:latin typeface="휴먼모음T" panose="02030504000101010101" pitchFamily="18" charset="-127"/>
                <a:ea typeface="휴먼모음T" panose="02030504000101010101" pitchFamily="18" charset="-127"/>
              </a:rPr>
              <a:t>수학성적</a:t>
            </a:r>
            <a:r>
              <a:rPr lang="en-US" altLang="ko-KR" sz="2400" dirty="0">
                <a:solidFill>
                  <a:srgbClr val="4D4D4D"/>
                </a:solidFill>
                <a:latin typeface="휴먼모음T" panose="02030504000101010101" pitchFamily="18" charset="-127"/>
                <a:ea typeface="휴먼모음T" panose="02030504000101010101" pitchFamily="18" charset="-127"/>
              </a:rPr>
              <a:t>=</a:t>
            </a:r>
            <a:r>
              <a:rPr lang="ko-KR" altLang="en-US" sz="2400" dirty="0">
                <a:latin typeface="휴먼모음T" panose="02030504000101010101" pitchFamily="18" charset="-127"/>
                <a:ea typeface="휴먼모음T" panose="02030504000101010101" pitchFamily="18" charset="-127"/>
              </a:rPr>
              <a:t>계산력</a:t>
            </a:r>
            <a:r>
              <a:rPr lang="en-US" altLang="ko-KR" sz="2400" dirty="0">
                <a:latin typeface="휴먼모음T" panose="02030504000101010101" pitchFamily="18" charset="-127"/>
                <a:ea typeface="휴먼모음T" panose="02030504000101010101" pitchFamily="18" charset="-127"/>
              </a:rPr>
              <a:t>+</a:t>
            </a:r>
            <a:r>
              <a:rPr lang="ko-KR" altLang="en-US" sz="2400" dirty="0">
                <a:latin typeface="휴먼모음T" panose="02030504000101010101" pitchFamily="18" charset="-127"/>
                <a:ea typeface="휴먼모음T" panose="02030504000101010101" pitchFamily="18" charset="-127"/>
              </a:rPr>
              <a:t>논리력</a:t>
            </a:r>
            <a:r>
              <a:rPr lang="en-US" altLang="ko-KR" sz="2400" dirty="0">
                <a:latin typeface="휴먼모음T" panose="02030504000101010101" pitchFamily="18" charset="-127"/>
                <a:ea typeface="휴먼모음T" panose="02030504000101010101" pitchFamily="18" charset="-127"/>
              </a:rPr>
              <a:t>+</a:t>
            </a:r>
            <a:r>
              <a:rPr lang="ko-KR" altLang="en-US" sz="2400" dirty="0" err="1">
                <a:latin typeface="휴먼모음T" panose="02030504000101010101" pitchFamily="18" charset="-127"/>
                <a:ea typeface="휴먼모음T" panose="02030504000101010101" pitchFamily="18" charset="-127"/>
              </a:rPr>
              <a:t>언어해독력</a:t>
            </a:r>
            <a:r>
              <a:rPr lang="en-US" altLang="ko-KR" sz="2400" dirty="0">
                <a:latin typeface="휴먼모음T" panose="02030504000101010101" pitchFamily="18" charset="-127"/>
                <a:ea typeface="휴먼모음T" panose="02030504000101010101" pitchFamily="18" charset="-127"/>
              </a:rPr>
              <a:t>+</a:t>
            </a:r>
            <a:r>
              <a:rPr lang="ko-KR" altLang="en-US" sz="2400" dirty="0">
                <a:latin typeface="휴먼모음T" panose="02030504000101010101" pitchFamily="18" charset="-127"/>
                <a:ea typeface="휴먼모음T" panose="02030504000101010101" pitchFamily="18" charset="-127"/>
              </a:rPr>
              <a:t>창의력</a:t>
            </a:r>
            <a:r>
              <a:rPr lang="en-US" altLang="ko-KR" sz="2400" dirty="0">
                <a:latin typeface="휴먼모음T" panose="02030504000101010101" pitchFamily="18" charset="-127"/>
                <a:ea typeface="휴먼모음T" panose="02030504000101010101" pitchFamily="18" charset="-127"/>
              </a:rPr>
              <a:t>+</a:t>
            </a:r>
            <a:r>
              <a:rPr lang="ko-KR" altLang="en-US" sz="2400" dirty="0" err="1">
                <a:latin typeface="휴먼모음T" panose="02030504000101010101" pitchFamily="18" charset="-127"/>
                <a:ea typeface="휴먼모음T" panose="02030504000101010101" pitchFamily="18" charset="-127"/>
              </a:rPr>
              <a:t>기타요인</a:t>
            </a:r>
            <a:endParaRPr lang="en-US" altLang="ko-KR" sz="2400" dirty="0">
              <a:latin typeface="휴먼모음T" panose="02030504000101010101" pitchFamily="18" charset="-127"/>
              <a:ea typeface="휴먼모음T" panose="02030504000101010101" pitchFamily="18" charset="-127"/>
            </a:endParaRPr>
          </a:p>
          <a:p>
            <a:pPr eaLnBrk="1" hangingPunct="1">
              <a:lnSpc>
                <a:spcPct val="100000"/>
              </a:lnSpc>
              <a:spcBef>
                <a:spcPct val="0"/>
              </a:spcBef>
            </a:pPr>
            <a:endParaRPr lang="en-US" altLang="ko-KR" sz="2400" dirty="0">
              <a:latin typeface="휴먼모음T" panose="02030504000101010101" pitchFamily="18" charset="-127"/>
              <a:ea typeface="휴먼모음T" panose="02030504000101010101" pitchFamily="18" charset="-127"/>
            </a:endParaRPr>
          </a:p>
          <a:p>
            <a:pPr eaLnBrk="1" hangingPunct="1">
              <a:lnSpc>
                <a:spcPct val="100000"/>
              </a:lnSpc>
              <a:spcBef>
                <a:spcPct val="0"/>
              </a:spcBef>
            </a:pPr>
            <a:r>
              <a:rPr lang="ko-KR" altLang="en-US" sz="2400" dirty="0" err="1">
                <a:solidFill>
                  <a:srgbClr val="4D4D4D"/>
                </a:solidFill>
                <a:latin typeface="휴먼모음T" panose="02030504000101010101" pitchFamily="18" charset="-127"/>
                <a:ea typeface="휴먼모음T" panose="02030504000101010101" pitchFamily="18" charset="-127"/>
              </a:rPr>
              <a:t>국어성적</a:t>
            </a:r>
            <a:r>
              <a:rPr lang="en-US" altLang="ko-KR" sz="2400" dirty="0">
                <a:solidFill>
                  <a:srgbClr val="4D4D4D"/>
                </a:solidFill>
                <a:latin typeface="휴먼모음T" panose="02030504000101010101" pitchFamily="18" charset="-127"/>
                <a:ea typeface="휴먼모음T" panose="02030504000101010101" pitchFamily="18" charset="-127"/>
              </a:rPr>
              <a:t>=</a:t>
            </a:r>
            <a:r>
              <a:rPr lang="ko-KR" altLang="en-US" sz="2400" dirty="0">
                <a:latin typeface="휴먼모음T" panose="02030504000101010101" pitchFamily="18" charset="-127"/>
                <a:ea typeface="휴먼모음T" panose="02030504000101010101" pitchFamily="18" charset="-127"/>
              </a:rPr>
              <a:t>계산력</a:t>
            </a:r>
            <a:r>
              <a:rPr lang="en-US" altLang="ko-KR" sz="2400" dirty="0">
                <a:latin typeface="휴먼모음T" panose="02030504000101010101" pitchFamily="18" charset="-127"/>
                <a:ea typeface="휴먼모음T" panose="02030504000101010101" pitchFamily="18" charset="-127"/>
              </a:rPr>
              <a:t>+</a:t>
            </a:r>
            <a:r>
              <a:rPr lang="ko-KR" altLang="en-US" sz="2400" dirty="0">
                <a:latin typeface="휴먼모음T" panose="02030504000101010101" pitchFamily="18" charset="-127"/>
                <a:ea typeface="휴먼모음T" panose="02030504000101010101" pitchFamily="18" charset="-127"/>
              </a:rPr>
              <a:t>논리력</a:t>
            </a:r>
            <a:r>
              <a:rPr lang="en-US" altLang="ko-KR" sz="2400" dirty="0">
                <a:latin typeface="휴먼모음T" panose="02030504000101010101" pitchFamily="18" charset="-127"/>
                <a:ea typeface="휴먼모음T" panose="02030504000101010101" pitchFamily="18" charset="-127"/>
              </a:rPr>
              <a:t>+</a:t>
            </a:r>
            <a:r>
              <a:rPr lang="ko-KR" altLang="en-US" sz="2400" dirty="0" err="1">
                <a:latin typeface="휴먼모음T" panose="02030504000101010101" pitchFamily="18" charset="-127"/>
                <a:ea typeface="휴먼모음T" panose="02030504000101010101" pitchFamily="18" charset="-127"/>
              </a:rPr>
              <a:t>언어해독력</a:t>
            </a:r>
            <a:r>
              <a:rPr lang="en-US" altLang="ko-KR" sz="2400" dirty="0">
                <a:latin typeface="휴먼모음T" panose="02030504000101010101" pitchFamily="18" charset="-127"/>
                <a:ea typeface="휴먼모음T" panose="02030504000101010101" pitchFamily="18" charset="-127"/>
              </a:rPr>
              <a:t>+</a:t>
            </a:r>
            <a:r>
              <a:rPr lang="ko-KR" altLang="en-US" sz="2400" dirty="0">
                <a:latin typeface="휴먼모음T" panose="02030504000101010101" pitchFamily="18" charset="-127"/>
                <a:ea typeface="휴먼모음T" panose="02030504000101010101" pitchFamily="18" charset="-127"/>
              </a:rPr>
              <a:t>창의력</a:t>
            </a:r>
            <a:r>
              <a:rPr lang="en-US" altLang="ko-KR" sz="2400" dirty="0">
                <a:latin typeface="휴먼모음T" panose="02030504000101010101" pitchFamily="18" charset="-127"/>
                <a:ea typeface="휴먼모음T" panose="02030504000101010101" pitchFamily="18" charset="-127"/>
              </a:rPr>
              <a:t>+</a:t>
            </a:r>
            <a:r>
              <a:rPr lang="ko-KR" altLang="en-US" sz="2400" dirty="0" err="1">
                <a:latin typeface="휴먼모음T" panose="02030504000101010101" pitchFamily="18" charset="-127"/>
                <a:ea typeface="휴먼모음T" panose="02030504000101010101" pitchFamily="18" charset="-127"/>
              </a:rPr>
              <a:t>기타요인</a:t>
            </a:r>
            <a:endParaRPr lang="en-US" altLang="ko-KR" sz="2400" dirty="0">
              <a:latin typeface="휴먼모음T" panose="02030504000101010101" pitchFamily="18" charset="-127"/>
              <a:ea typeface="휴먼모음T" panose="02030504000101010101" pitchFamily="18" charset="-127"/>
            </a:endParaRPr>
          </a:p>
          <a:p>
            <a:pPr eaLnBrk="1" hangingPunct="1">
              <a:lnSpc>
                <a:spcPct val="100000"/>
              </a:lnSpc>
              <a:spcBef>
                <a:spcPct val="0"/>
              </a:spcBef>
            </a:pPr>
            <a:endParaRPr lang="ko-KR" altLang="en-US" sz="2400" dirty="0">
              <a:solidFill>
                <a:srgbClr val="4D4D4D"/>
              </a:solidFill>
              <a:latin typeface="휴먼모음T" panose="02030504000101010101" pitchFamily="18" charset="-127"/>
              <a:ea typeface="휴먼모음T" panose="02030504000101010101" pitchFamily="18" charset="-127"/>
            </a:endParaRPr>
          </a:p>
          <a:p>
            <a:pPr eaLnBrk="1" hangingPunct="1">
              <a:lnSpc>
                <a:spcPct val="100000"/>
              </a:lnSpc>
              <a:spcBef>
                <a:spcPct val="0"/>
              </a:spcBef>
            </a:pPr>
            <a:endParaRPr lang="en-US" altLang="ko-KR" sz="2400" dirty="0">
              <a:solidFill>
                <a:srgbClr val="4D4D4D"/>
              </a:solidFill>
              <a:latin typeface="휴먼모음T" panose="02030504000101010101" pitchFamily="18" charset="-127"/>
              <a:ea typeface="휴먼모음T" panose="02030504000101010101" pitchFamily="18" charset="-127"/>
            </a:endParaRPr>
          </a:p>
          <a:p>
            <a:pPr eaLnBrk="1" hangingPunct="1">
              <a:lnSpc>
                <a:spcPct val="100000"/>
              </a:lnSpc>
              <a:spcBef>
                <a:spcPct val="0"/>
              </a:spcBef>
            </a:pPr>
            <a:r>
              <a:rPr lang="en-US" altLang="ko-KR" sz="2400" dirty="0">
                <a:solidFill>
                  <a:srgbClr val="4D4D4D"/>
                </a:solidFill>
                <a:latin typeface="휴먼모음T" panose="02030504000101010101" pitchFamily="18" charset="-127"/>
                <a:ea typeface="휴먼모음T" panose="02030504000101010101" pitchFamily="18" charset="-127"/>
              </a:rPr>
              <a:t>100m</a:t>
            </a:r>
            <a:r>
              <a:rPr lang="ko-KR" altLang="en-US" sz="2400" dirty="0">
                <a:solidFill>
                  <a:srgbClr val="4D4D4D"/>
                </a:solidFill>
                <a:latin typeface="휴먼모음T" panose="02030504000101010101" pitchFamily="18" charset="-127"/>
                <a:ea typeface="휴먼모음T" panose="02030504000101010101" pitchFamily="18" charset="-127"/>
              </a:rPr>
              <a:t>기록</a:t>
            </a:r>
            <a:r>
              <a:rPr lang="en-US" altLang="ko-KR" sz="2400" dirty="0">
                <a:solidFill>
                  <a:srgbClr val="4D4D4D"/>
                </a:solidFill>
                <a:latin typeface="휴먼모음T" panose="02030504000101010101" pitchFamily="18" charset="-127"/>
                <a:ea typeface="휴먼모음T" panose="02030504000101010101" pitchFamily="18" charset="-127"/>
              </a:rPr>
              <a:t>=</a:t>
            </a:r>
            <a:r>
              <a:rPr lang="ko-KR" altLang="en-US" sz="2400" dirty="0">
                <a:solidFill>
                  <a:srgbClr val="4D4D4D"/>
                </a:solidFill>
                <a:latin typeface="휴먼모음T" panose="02030504000101010101" pitchFamily="18" charset="-127"/>
                <a:ea typeface="휴먼모음T" panose="02030504000101010101" pitchFamily="18" charset="-127"/>
              </a:rPr>
              <a:t>순발력</a:t>
            </a:r>
            <a:r>
              <a:rPr lang="en-US" altLang="ko-KR" sz="2400" dirty="0">
                <a:solidFill>
                  <a:srgbClr val="4D4D4D"/>
                </a:solidFill>
                <a:latin typeface="휴먼모음T" panose="02030504000101010101" pitchFamily="18" charset="-127"/>
                <a:ea typeface="휴먼모음T" panose="02030504000101010101" pitchFamily="18" charset="-127"/>
              </a:rPr>
              <a:t>+</a:t>
            </a:r>
            <a:r>
              <a:rPr lang="ko-KR" altLang="en-US" sz="2400" dirty="0">
                <a:solidFill>
                  <a:srgbClr val="4D4D4D"/>
                </a:solidFill>
                <a:latin typeface="휴먼모음T" panose="02030504000101010101" pitchFamily="18" charset="-127"/>
                <a:ea typeface="휴먼모음T" panose="02030504000101010101" pitchFamily="18" charset="-127"/>
              </a:rPr>
              <a:t>지구력</a:t>
            </a:r>
            <a:r>
              <a:rPr lang="en-US" altLang="ko-KR" sz="2400" dirty="0">
                <a:solidFill>
                  <a:srgbClr val="4D4D4D"/>
                </a:solidFill>
                <a:latin typeface="휴먼모음T" panose="02030504000101010101" pitchFamily="18" charset="-127"/>
                <a:ea typeface="휴먼모음T" panose="02030504000101010101" pitchFamily="18" charset="-127"/>
              </a:rPr>
              <a:t>+</a:t>
            </a:r>
            <a:r>
              <a:rPr lang="ko-KR" altLang="en-US" sz="2400" dirty="0">
                <a:solidFill>
                  <a:srgbClr val="4D4D4D"/>
                </a:solidFill>
                <a:latin typeface="휴먼모음T" panose="02030504000101010101" pitchFamily="18" charset="-127"/>
                <a:ea typeface="휴먼모음T" panose="02030504000101010101" pitchFamily="18" charset="-127"/>
              </a:rPr>
              <a:t>근력</a:t>
            </a:r>
            <a:r>
              <a:rPr lang="en-US" altLang="ko-KR" sz="2400" dirty="0">
                <a:solidFill>
                  <a:srgbClr val="4D4D4D"/>
                </a:solidFill>
                <a:latin typeface="휴먼모음T" panose="02030504000101010101" pitchFamily="18" charset="-127"/>
                <a:ea typeface="휴먼모음T" panose="02030504000101010101" pitchFamily="18" charset="-127"/>
              </a:rPr>
              <a:t>+</a:t>
            </a:r>
            <a:r>
              <a:rPr lang="ko-KR" altLang="en-US" sz="2400" dirty="0" err="1">
                <a:solidFill>
                  <a:srgbClr val="4D4D4D"/>
                </a:solidFill>
                <a:latin typeface="휴먼모음T" panose="02030504000101010101" pitchFamily="18" charset="-127"/>
                <a:ea typeface="휴먼모음T" panose="02030504000101010101" pitchFamily="18" charset="-127"/>
              </a:rPr>
              <a:t>기타요인</a:t>
            </a:r>
            <a:endParaRPr lang="ko-KR" altLang="en-US" sz="2400" dirty="0">
              <a:solidFill>
                <a:srgbClr val="4D4D4D"/>
              </a:solidFill>
              <a:latin typeface="휴먼모음T" panose="02030504000101010101" pitchFamily="18" charset="-127"/>
              <a:ea typeface="휴먼모음T" panose="02030504000101010101" pitchFamily="18" charset="-127"/>
            </a:endParaRPr>
          </a:p>
          <a:p>
            <a:pPr eaLnBrk="1" hangingPunct="1">
              <a:lnSpc>
                <a:spcPct val="100000"/>
              </a:lnSpc>
              <a:spcBef>
                <a:spcPct val="0"/>
              </a:spcBef>
            </a:pPr>
            <a:endParaRPr lang="en-US" altLang="ko-KR" sz="2400" dirty="0">
              <a:solidFill>
                <a:srgbClr val="4D4D4D"/>
              </a:solidFill>
              <a:latin typeface="휴먼모음T" panose="02030504000101010101" pitchFamily="18" charset="-127"/>
              <a:ea typeface="휴먼모음T" panose="02030504000101010101" pitchFamily="18" charset="-127"/>
            </a:endParaRPr>
          </a:p>
          <a:p>
            <a:pPr eaLnBrk="1" hangingPunct="1">
              <a:lnSpc>
                <a:spcPct val="100000"/>
              </a:lnSpc>
              <a:spcBef>
                <a:spcPct val="0"/>
              </a:spcBef>
            </a:pPr>
            <a:r>
              <a:rPr lang="ko-KR" altLang="en-US" sz="2400" dirty="0" err="1">
                <a:solidFill>
                  <a:srgbClr val="4D4D4D"/>
                </a:solidFill>
                <a:latin typeface="휴먼모음T" panose="02030504000101010101" pitchFamily="18" charset="-127"/>
                <a:ea typeface="휴먼모음T" panose="02030504000101010101" pitchFamily="18" charset="-127"/>
              </a:rPr>
              <a:t>마라톤기록</a:t>
            </a:r>
            <a:r>
              <a:rPr lang="en-US" altLang="ko-KR" sz="2400" dirty="0">
                <a:solidFill>
                  <a:srgbClr val="4D4D4D"/>
                </a:solidFill>
                <a:latin typeface="휴먼모음T" panose="02030504000101010101" pitchFamily="18" charset="-127"/>
                <a:ea typeface="휴먼모음T" panose="02030504000101010101" pitchFamily="18" charset="-127"/>
              </a:rPr>
              <a:t>=</a:t>
            </a:r>
            <a:r>
              <a:rPr lang="ko-KR" altLang="en-US" sz="2400" dirty="0">
                <a:solidFill>
                  <a:srgbClr val="4D4D4D"/>
                </a:solidFill>
                <a:latin typeface="휴먼모음T" panose="02030504000101010101" pitchFamily="18" charset="-127"/>
                <a:ea typeface="휴먼모음T" panose="02030504000101010101" pitchFamily="18" charset="-127"/>
              </a:rPr>
              <a:t>순발력</a:t>
            </a:r>
            <a:r>
              <a:rPr lang="en-US" altLang="ko-KR" sz="2400" dirty="0">
                <a:solidFill>
                  <a:srgbClr val="4D4D4D"/>
                </a:solidFill>
                <a:latin typeface="휴먼모음T" panose="02030504000101010101" pitchFamily="18" charset="-127"/>
                <a:ea typeface="휴먼모음T" panose="02030504000101010101" pitchFamily="18" charset="-127"/>
              </a:rPr>
              <a:t>+</a:t>
            </a:r>
            <a:r>
              <a:rPr lang="ko-KR" altLang="en-US" sz="2400" dirty="0">
                <a:solidFill>
                  <a:srgbClr val="4D4D4D"/>
                </a:solidFill>
                <a:latin typeface="휴먼모음T" panose="02030504000101010101" pitchFamily="18" charset="-127"/>
                <a:ea typeface="휴먼모음T" panose="02030504000101010101" pitchFamily="18" charset="-127"/>
              </a:rPr>
              <a:t>지구력</a:t>
            </a:r>
            <a:r>
              <a:rPr lang="en-US" altLang="ko-KR" sz="2400" dirty="0">
                <a:solidFill>
                  <a:srgbClr val="4D4D4D"/>
                </a:solidFill>
                <a:latin typeface="휴먼모음T" panose="02030504000101010101" pitchFamily="18" charset="-127"/>
                <a:ea typeface="휴먼모음T" panose="02030504000101010101" pitchFamily="18" charset="-127"/>
              </a:rPr>
              <a:t>+</a:t>
            </a:r>
            <a:r>
              <a:rPr lang="ko-KR" altLang="en-US" sz="2400" dirty="0">
                <a:solidFill>
                  <a:srgbClr val="4D4D4D"/>
                </a:solidFill>
                <a:latin typeface="휴먼모음T" panose="02030504000101010101" pitchFamily="18" charset="-127"/>
                <a:ea typeface="휴먼모음T" panose="02030504000101010101" pitchFamily="18" charset="-127"/>
              </a:rPr>
              <a:t>근력</a:t>
            </a:r>
            <a:r>
              <a:rPr lang="en-US" altLang="ko-KR" sz="2400" dirty="0">
                <a:solidFill>
                  <a:srgbClr val="4D4D4D"/>
                </a:solidFill>
                <a:latin typeface="휴먼모음T" panose="02030504000101010101" pitchFamily="18" charset="-127"/>
                <a:ea typeface="휴먼모음T" panose="02030504000101010101" pitchFamily="18" charset="-127"/>
              </a:rPr>
              <a:t>+</a:t>
            </a:r>
            <a:r>
              <a:rPr lang="ko-KR" altLang="en-US" sz="2400" dirty="0">
                <a:solidFill>
                  <a:srgbClr val="4D4D4D"/>
                </a:solidFill>
                <a:latin typeface="휴먼모음T" panose="02030504000101010101" pitchFamily="18" charset="-127"/>
                <a:ea typeface="휴먼모음T" panose="02030504000101010101" pitchFamily="18" charset="-127"/>
              </a:rPr>
              <a:t>기타요인</a:t>
            </a:r>
            <a:endParaRPr lang="en-US" altLang="ko-KR" sz="2400" dirty="0">
              <a:solidFill>
                <a:srgbClr val="4D4D4D"/>
              </a:solidFill>
              <a:latin typeface="휴먼모음T" panose="02030504000101010101" pitchFamily="18" charset="-127"/>
              <a:ea typeface="휴먼모음T" panose="02030504000101010101" pitchFamily="18" charset="-127"/>
            </a:endParaRPr>
          </a:p>
          <a:p>
            <a:pPr eaLnBrk="1" hangingPunct="1">
              <a:lnSpc>
                <a:spcPct val="100000"/>
              </a:lnSpc>
              <a:spcBef>
                <a:spcPct val="0"/>
              </a:spcBef>
            </a:pPr>
            <a:endParaRPr lang="en-US" altLang="ko-KR" sz="2400" dirty="0">
              <a:solidFill>
                <a:srgbClr val="4D4D4D"/>
              </a:solidFill>
              <a:latin typeface="휴먼모음T" panose="02030504000101010101" pitchFamily="18" charset="-127"/>
              <a:ea typeface="휴먼모음T" panose="02030504000101010101" pitchFamily="18" charset="-127"/>
            </a:endParaRPr>
          </a:p>
          <a:p>
            <a:pPr>
              <a:lnSpc>
                <a:spcPct val="100000"/>
              </a:lnSpc>
              <a:spcBef>
                <a:spcPct val="0"/>
              </a:spcBef>
            </a:pPr>
            <a:r>
              <a:rPr lang="ko-KR" altLang="en-US" dirty="0">
                <a:solidFill>
                  <a:srgbClr val="4D4D4D"/>
                </a:solidFill>
                <a:latin typeface="휴먼모음T" panose="02030504000101010101" pitchFamily="18" charset="-127"/>
                <a:ea typeface="휴먼모음T" panose="02030504000101010101" pitchFamily="18" charset="-127"/>
              </a:rPr>
              <a:t>변수는 여러 </a:t>
            </a:r>
            <a:r>
              <a:rPr lang="en-US" altLang="ko-KR" dirty="0">
                <a:solidFill>
                  <a:srgbClr val="4D4D4D"/>
                </a:solidFill>
                <a:latin typeface="휴먼모음T" panose="02030504000101010101" pitchFamily="18" charset="-127"/>
                <a:ea typeface="휴먼모음T" panose="02030504000101010101" pitchFamily="18" charset="-127"/>
              </a:rPr>
              <a:t>(</a:t>
            </a:r>
            <a:r>
              <a:rPr lang="ko-KR" altLang="en-US" dirty="0">
                <a:solidFill>
                  <a:srgbClr val="4D4D4D"/>
                </a:solidFill>
                <a:latin typeface="휴먼모음T" panose="02030504000101010101" pitchFamily="18" charset="-127"/>
                <a:ea typeface="휴먼모음T" panose="02030504000101010101" pitchFamily="18" charset="-127"/>
              </a:rPr>
              <a:t>공통</a:t>
            </a:r>
            <a:r>
              <a:rPr lang="en-US" altLang="ko-KR" dirty="0">
                <a:solidFill>
                  <a:srgbClr val="4D4D4D"/>
                </a:solidFill>
                <a:latin typeface="휴먼모음T" panose="02030504000101010101" pitchFamily="18" charset="-127"/>
                <a:ea typeface="휴먼모음T" panose="02030504000101010101" pitchFamily="18" charset="-127"/>
              </a:rPr>
              <a:t>)</a:t>
            </a:r>
            <a:r>
              <a:rPr lang="ko-KR" altLang="en-US" dirty="0">
                <a:solidFill>
                  <a:srgbClr val="4D4D4D"/>
                </a:solidFill>
                <a:latin typeface="휴먼모음T" panose="02030504000101010101" pitchFamily="18" charset="-127"/>
                <a:ea typeface="휴먼모음T" panose="02030504000101010101" pitchFamily="18" charset="-127"/>
              </a:rPr>
              <a:t>요인으로 이루어져 있다</a:t>
            </a:r>
            <a:endParaRPr lang="en-US" altLang="ko-KR" dirty="0">
              <a:solidFill>
                <a:srgbClr val="4D4D4D"/>
              </a:solidFill>
              <a:latin typeface="휴먼모음T" panose="02030504000101010101" pitchFamily="18" charset="-127"/>
              <a:ea typeface="휴먼모음T" panose="02030504000101010101" pitchFamily="18" charset="-127"/>
            </a:endParaRPr>
          </a:p>
          <a:p>
            <a:pPr lvl="1">
              <a:lnSpc>
                <a:spcPct val="100000"/>
              </a:lnSpc>
              <a:spcBef>
                <a:spcPct val="0"/>
              </a:spcBef>
            </a:pPr>
            <a:r>
              <a:rPr lang="ko-KR" altLang="en-US" dirty="0">
                <a:solidFill>
                  <a:srgbClr val="4D4D4D"/>
                </a:solidFill>
                <a:latin typeface="휴먼모음T" panose="02030504000101010101" pitchFamily="18" charset="-127"/>
                <a:ea typeface="휴먼모음T" panose="02030504000101010101" pitchFamily="18" charset="-127"/>
              </a:rPr>
              <a:t>그 구성비</a:t>
            </a:r>
            <a:r>
              <a:rPr lang="en-US" altLang="ko-KR" dirty="0">
                <a:solidFill>
                  <a:srgbClr val="4D4D4D"/>
                </a:solidFill>
                <a:latin typeface="휴먼모음T" panose="02030504000101010101" pitchFamily="18" charset="-127"/>
                <a:ea typeface="휴먼모음T" panose="02030504000101010101" pitchFamily="18" charset="-127"/>
              </a:rPr>
              <a:t>(</a:t>
            </a:r>
            <a:r>
              <a:rPr lang="ko-KR" altLang="en-US" dirty="0">
                <a:solidFill>
                  <a:srgbClr val="4D4D4D"/>
                </a:solidFill>
                <a:latin typeface="휴먼모음T" panose="02030504000101010101" pitchFamily="18" charset="-127"/>
                <a:ea typeface="휴먼모음T" panose="02030504000101010101" pitchFamily="18" charset="-127"/>
              </a:rPr>
              <a:t>영향력</a:t>
            </a:r>
            <a:r>
              <a:rPr lang="en-US" altLang="ko-KR" dirty="0">
                <a:solidFill>
                  <a:srgbClr val="4D4D4D"/>
                </a:solidFill>
                <a:latin typeface="휴먼모음T" panose="02030504000101010101" pitchFamily="18" charset="-127"/>
                <a:ea typeface="휴먼모음T" panose="02030504000101010101" pitchFamily="18" charset="-127"/>
              </a:rPr>
              <a:t>)</a:t>
            </a:r>
            <a:r>
              <a:rPr lang="ko-KR" altLang="en-US" dirty="0">
                <a:solidFill>
                  <a:srgbClr val="4D4D4D"/>
                </a:solidFill>
                <a:latin typeface="휴먼모음T" panose="02030504000101010101" pitchFamily="18" charset="-127"/>
                <a:ea typeface="휴먼모음T" panose="02030504000101010101" pitchFamily="18" charset="-127"/>
              </a:rPr>
              <a:t>가 다를 뿐</a:t>
            </a:r>
          </a:p>
          <a:p>
            <a:pPr eaLnBrk="1" hangingPunct="1">
              <a:lnSpc>
                <a:spcPct val="100000"/>
              </a:lnSpc>
              <a:spcBef>
                <a:spcPct val="0"/>
              </a:spcBef>
            </a:pPr>
            <a:endParaRPr lang="ko-KR" altLang="en-US" sz="2400" dirty="0">
              <a:solidFill>
                <a:srgbClr val="4D4D4D"/>
              </a:solidFill>
              <a:latin typeface="휴먼모음T" panose="02030504000101010101" pitchFamily="18" charset="-127"/>
              <a:ea typeface="휴먼모음T" panose="02030504000101010101" pitchFamily="18" charset="-127"/>
            </a:endParaRPr>
          </a:p>
        </p:txBody>
      </p:sp>
      <p:sp>
        <p:nvSpPr>
          <p:cNvPr id="6149" name="직사각형 1"/>
          <p:cNvSpPr>
            <a:spLocks noChangeArrowheads="1"/>
          </p:cNvSpPr>
          <p:nvPr/>
        </p:nvSpPr>
        <p:spPr bwMode="auto">
          <a:xfrm>
            <a:off x="4511674" y="1341439"/>
            <a:ext cx="6857365" cy="1401761"/>
          </a:xfrm>
          <a:prstGeom prst="rect">
            <a:avLst/>
          </a:prstGeom>
          <a:solidFill>
            <a:srgbClr val="3494E4">
              <a:alpha val="1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latinLnBrk="0" hangingPunct="1">
              <a:spcBef>
                <a:spcPct val="0"/>
              </a:spcBef>
              <a:buFontTx/>
              <a:buNone/>
            </a:pPr>
            <a:endParaRPr lang="ko-KR" altLang="en-US" sz="1800"/>
          </a:p>
        </p:txBody>
      </p:sp>
      <p:sp>
        <p:nvSpPr>
          <p:cNvPr id="6150" name="직사각형 5"/>
          <p:cNvSpPr>
            <a:spLocks noChangeArrowheads="1"/>
          </p:cNvSpPr>
          <p:nvPr/>
        </p:nvSpPr>
        <p:spPr bwMode="auto">
          <a:xfrm>
            <a:off x="4511674" y="3199765"/>
            <a:ext cx="5905500" cy="1351915"/>
          </a:xfrm>
          <a:prstGeom prst="rect">
            <a:avLst/>
          </a:prstGeom>
          <a:solidFill>
            <a:srgbClr val="3494E4">
              <a:alpha val="1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latinLnBrk="0" hangingPunct="1">
              <a:spcBef>
                <a:spcPct val="0"/>
              </a:spcBef>
              <a:buFontTx/>
              <a:buNone/>
            </a:pPr>
            <a:endParaRPr lang="ko-KR" altLang="en-US" sz="1800"/>
          </a:p>
        </p:txBody>
      </p:sp>
    </p:spTree>
    <p:extLst>
      <p:ext uri="{BB962C8B-B14F-4D97-AF65-F5344CB8AC3E}">
        <p14:creationId xmlns:p14="http://schemas.microsoft.com/office/powerpoint/2010/main" val="1499075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85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852">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85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852">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85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4"/>
          <p:cNvSpPr>
            <a:spLocks noChangeArrowheads="1"/>
          </p:cNvSpPr>
          <p:nvPr/>
        </p:nvSpPr>
        <p:spPr bwMode="auto">
          <a:xfrm>
            <a:off x="902970" y="403225"/>
            <a:ext cx="4248150" cy="2881313"/>
          </a:xfrm>
          <a:prstGeom prst="rtTriangle">
            <a:avLst/>
          </a:prstGeom>
          <a:solidFill>
            <a:srgbClr val="FFCC66"/>
          </a:solidFill>
          <a:ln w="9525">
            <a:solidFill>
              <a:srgbClr val="FFCC66"/>
            </a:solidFill>
            <a:miter lim="800000"/>
            <a:headEnd/>
            <a:tailEnd/>
          </a:ln>
        </p:spPr>
        <p:txBody>
          <a:bodyPr wrap="none" anchor="ct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o-KR" altLang="en-US" sz="1800">
              <a:latin typeface="굴림" panose="020B0600000101010101" pitchFamily="50" charset="-127"/>
            </a:endParaRPr>
          </a:p>
        </p:txBody>
      </p:sp>
      <p:sp>
        <p:nvSpPr>
          <p:cNvPr id="8195" name="Rectangle 2"/>
          <p:cNvSpPr>
            <a:spLocks noGrp="1" noChangeArrowheads="1"/>
          </p:cNvSpPr>
          <p:nvPr>
            <p:ph type="title"/>
          </p:nvPr>
        </p:nvSpPr>
        <p:spPr>
          <a:xfrm>
            <a:off x="1014254" y="653099"/>
            <a:ext cx="3827463" cy="3009900"/>
          </a:xfrm>
        </p:spPr>
        <p:txBody>
          <a:bodyPr/>
          <a:lstStyle/>
          <a:p>
            <a:pPr eaLnBrk="1" hangingPunct="1"/>
            <a:r>
              <a:rPr lang="ko-KR" altLang="en-US" b="0" dirty="0">
                <a:solidFill>
                  <a:srgbClr val="4D4D4D"/>
                </a:solidFill>
                <a:latin typeface="휴먼모음T" panose="02030504000101010101" pitchFamily="18" charset="-127"/>
                <a:ea typeface="휴먼모음T" panose="02030504000101010101" pitchFamily="18" charset="-127"/>
              </a:rPr>
              <a:t>변수는</a:t>
            </a:r>
            <a:br>
              <a:rPr lang="ko-KR" altLang="en-US" b="0" dirty="0">
                <a:solidFill>
                  <a:srgbClr val="4D4D4D"/>
                </a:solidFill>
                <a:latin typeface="휴먼모음T" panose="02030504000101010101" pitchFamily="18" charset="-127"/>
                <a:ea typeface="휴먼모음T" panose="02030504000101010101" pitchFamily="18" charset="-127"/>
              </a:rPr>
            </a:br>
            <a:r>
              <a:rPr lang="ko-KR" altLang="en-US" b="0" dirty="0">
                <a:solidFill>
                  <a:srgbClr val="4D4D4D"/>
                </a:solidFill>
                <a:latin typeface="휴먼모음T" panose="02030504000101010101" pitchFamily="18" charset="-127"/>
                <a:ea typeface="휴먼모음T" panose="02030504000101010101" pitchFamily="18" charset="-127"/>
              </a:rPr>
              <a:t>어떤 요인으로 </a:t>
            </a:r>
            <a:br>
              <a:rPr lang="ko-KR" altLang="en-US" b="0" dirty="0">
                <a:solidFill>
                  <a:srgbClr val="4D4D4D"/>
                </a:solidFill>
                <a:latin typeface="휴먼모음T" panose="02030504000101010101" pitchFamily="18" charset="-127"/>
                <a:ea typeface="휴먼모음T" panose="02030504000101010101" pitchFamily="18" charset="-127"/>
              </a:rPr>
            </a:br>
            <a:r>
              <a:rPr lang="ko-KR" altLang="en-US" b="0" dirty="0">
                <a:solidFill>
                  <a:srgbClr val="4D4D4D"/>
                </a:solidFill>
                <a:latin typeface="휴먼모음T" panose="02030504000101010101" pitchFamily="18" charset="-127"/>
                <a:ea typeface="휴먼모음T" panose="02030504000101010101" pitchFamily="18" charset="-127"/>
              </a:rPr>
              <a:t>이루어져 있는가</a:t>
            </a:r>
          </a:p>
        </p:txBody>
      </p:sp>
      <p:sp>
        <p:nvSpPr>
          <p:cNvPr id="77827" name="Rectangle 3"/>
          <p:cNvSpPr>
            <a:spLocks noGrp="1" noChangeArrowheads="1"/>
          </p:cNvSpPr>
          <p:nvPr>
            <p:ph idx="1"/>
          </p:nvPr>
        </p:nvSpPr>
        <p:spPr>
          <a:xfrm>
            <a:off x="4953000" y="853441"/>
            <a:ext cx="6223000" cy="5272724"/>
          </a:xfrm>
        </p:spPr>
        <p:txBody>
          <a:bodyPr/>
          <a:lstStyle/>
          <a:p>
            <a:pPr eaLnBrk="1" hangingPunct="1">
              <a:lnSpc>
                <a:spcPct val="100000"/>
              </a:lnSpc>
            </a:pPr>
            <a:r>
              <a:rPr lang="ko-KR" altLang="en-US" dirty="0" err="1">
                <a:latin typeface="휴먼모음T" panose="02030504000101010101" pitchFamily="18" charset="-127"/>
                <a:ea typeface="휴먼모음T" panose="02030504000101010101" pitchFamily="18" charset="-127"/>
              </a:rPr>
              <a:t>공통요인</a:t>
            </a:r>
            <a:r>
              <a:rPr lang="en-US" altLang="ko-KR" dirty="0">
                <a:latin typeface="휴먼모음T" panose="02030504000101010101" pitchFamily="18" charset="-127"/>
                <a:ea typeface="휴먼모음T" panose="02030504000101010101" pitchFamily="18" charset="-127"/>
              </a:rPr>
              <a:t>+</a:t>
            </a:r>
            <a:r>
              <a:rPr lang="ko-KR" altLang="en-US" dirty="0" err="1">
                <a:latin typeface="휴먼모음T" panose="02030504000101010101" pitchFamily="18" charset="-127"/>
                <a:ea typeface="휴먼모음T" panose="02030504000101010101" pitchFamily="18" charset="-127"/>
              </a:rPr>
              <a:t>특별요인</a:t>
            </a:r>
            <a:endParaRPr lang="ko-KR" altLang="en-US" dirty="0">
              <a:latin typeface="휴먼모음T" panose="02030504000101010101" pitchFamily="18" charset="-127"/>
              <a:ea typeface="휴먼모음T" panose="02030504000101010101" pitchFamily="18" charset="-127"/>
            </a:endParaRPr>
          </a:p>
          <a:p>
            <a:pPr eaLnBrk="1" hangingPunct="1">
              <a:lnSpc>
                <a:spcPct val="100000"/>
              </a:lnSpc>
            </a:pPr>
            <a:r>
              <a:rPr lang="ko-KR" altLang="en-US" dirty="0">
                <a:latin typeface="휴먼모음T" panose="02030504000101010101" pitchFamily="18" charset="-127"/>
                <a:ea typeface="휴먼모음T" panose="02030504000101010101" pitchFamily="18" charset="-127"/>
              </a:rPr>
              <a:t>우리는 어디에 관심을 갖는가</a:t>
            </a:r>
            <a:r>
              <a:rPr lang="en-US" altLang="ko-KR" dirty="0">
                <a:latin typeface="휴먼모음T" panose="02030504000101010101" pitchFamily="18" charset="-127"/>
                <a:ea typeface="휴먼모음T" panose="02030504000101010101" pitchFamily="18" charset="-127"/>
              </a:rPr>
              <a:t>?</a:t>
            </a:r>
          </a:p>
          <a:p>
            <a:pPr lvl="1" eaLnBrk="1" hangingPunct="1">
              <a:lnSpc>
                <a:spcPct val="100000"/>
              </a:lnSpc>
            </a:pPr>
            <a:r>
              <a:rPr lang="ko-KR" altLang="en-US" dirty="0" err="1">
                <a:latin typeface="휴먼모음T" panose="02030504000101010101" pitchFamily="18" charset="-127"/>
                <a:ea typeface="휴먼모음T" panose="02030504000101010101" pitchFamily="18" charset="-127"/>
              </a:rPr>
              <a:t>공통요인</a:t>
            </a:r>
            <a:endParaRPr lang="en-US" altLang="ko-KR" dirty="0">
              <a:latin typeface="휴먼모음T" panose="02030504000101010101" pitchFamily="18" charset="-127"/>
              <a:ea typeface="휴먼모음T" panose="02030504000101010101" pitchFamily="18" charset="-127"/>
            </a:endParaRPr>
          </a:p>
          <a:p>
            <a:pPr lvl="2" eaLnBrk="1" hangingPunct="1">
              <a:lnSpc>
                <a:spcPct val="100000"/>
              </a:lnSpc>
            </a:pPr>
            <a:r>
              <a:rPr lang="ko-KR" altLang="en-US" dirty="0">
                <a:latin typeface="휴먼모음T" panose="02030504000101010101" pitchFamily="18" charset="-127"/>
                <a:ea typeface="휴먼모음T" panose="02030504000101010101" pitchFamily="18" charset="-127"/>
              </a:rPr>
              <a:t>모든 변수를 설명하는데 유용한 요인</a:t>
            </a:r>
            <a:endParaRPr lang="en-US" altLang="ko-KR" dirty="0">
              <a:latin typeface="휴먼모음T" panose="02030504000101010101" pitchFamily="18" charset="-127"/>
              <a:ea typeface="휴먼모음T" panose="02030504000101010101" pitchFamily="18" charset="-127"/>
            </a:endParaRPr>
          </a:p>
          <a:p>
            <a:pPr lvl="2" eaLnBrk="1" hangingPunct="1">
              <a:lnSpc>
                <a:spcPct val="100000"/>
              </a:lnSpc>
            </a:pPr>
            <a:r>
              <a:rPr lang="ko-KR" altLang="en-US" dirty="0">
                <a:latin typeface="휴먼모음T" panose="02030504000101010101" pitchFamily="18" charset="-127"/>
                <a:ea typeface="휴먼모음T" panose="02030504000101010101" pitchFamily="18" charset="-127"/>
              </a:rPr>
              <a:t>자료에 대한 다양한 해석 가능</a:t>
            </a:r>
            <a:endParaRPr lang="en-US" altLang="ko-KR" dirty="0">
              <a:latin typeface="휴먼모음T" panose="02030504000101010101" pitchFamily="18" charset="-127"/>
              <a:ea typeface="휴먼모음T" panose="02030504000101010101" pitchFamily="18" charset="-127"/>
            </a:endParaRPr>
          </a:p>
          <a:p>
            <a:pPr lvl="1" eaLnBrk="1" hangingPunct="1">
              <a:lnSpc>
                <a:spcPct val="100000"/>
              </a:lnSpc>
            </a:pPr>
            <a:r>
              <a:rPr lang="ko-KR" altLang="en-US" dirty="0" err="1">
                <a:latin typeface="휴먼모음T" panose="02030504000101010101" pitchFamily="18" charset="-127"/>
                <a:ea typeface="휴먼모음T" panose="02030504000101010101" pitchFamily="18" charset="-127"/>
              </a:rPr>
              <a:t>특별요인</a:t>
            </a:r>
            <a:endParaRPr lang="en-US" altLang="ko-KR" dirty="0">
              <a:latin typeface="휴먼모음T" panose="02030504000101010101" pitchFamily="18" charset="-127"/>
              <a:ea typeface="휴먼모음T" panose="02030504000101010101" pitchFamily="18" charset="-127"/>
            </a:endParaRPr>
          </a:p>
          <a:p>
            <a:pPr lvl="2" eaLnBrk="1" hangingPunct="1">
              <a:lnSpc>
                <a:spcPct val="100000"/>
              </a:lnSpc>
            </a:pPr>
            <a:r>
              <a:rPr lang="ko-KR" altLang="en-US" dirty="0">
                <a:latin typeface="휴먼모음T" panose="02030504000101010101" pitchFamily="18" charset="-127"/>
                <a:ea typeface="휴먼모음T" panose="02030504000101010101" pitchFamily="18" charset="-127"/>
              </a:rPr>
              <a:t>그 변수에만 특별히 존재하기 때문에 오차와 같이 취급</a:t>
            </a:r>
            <a:endParaRPr lang="en-US" altLang="ko-KR" dirty="0">
              <a:latin typeface="휴먼모음T" panose="02030504000101010101" pitchFamily="18" charset="-127"/>
              <a:ea typeface="휴먼모음T" panose="02030504000101010101" pitchFamily="18" charset="-127"/>
            </a:endParaRPr>
          </a:p>
          <a:p>
            <a:pPr lvl="2" eaLnBrk="1" hangingPunct="1">
              <a:lnSpc>
                <a:spcPct val="100000"/>
              </a:lnSpc>
            </a:pPr>
            <a:r>
              <a:rPr lang="ko-KR" altLang="en-US" dirty="0">
                <a:latin typeface="휴먼모음T" panose="02030504000101010101" pitchFamily="18" charset="-127"/>
                <a:ea typeface="휴먼모음T" panose="02030504000101010101" pitchFamily="18" charset="-127"/>
              </a:rPr>
              <a:t>해석 불가능</a:t>
            </a:r>
          </a:p>
        </p:txBody>
      </p:sp>
    </p:spTree>
    <p:extLst>
      <p:ext uri="{BB962C8B-B14F-4D97-AF65-F5344CB8AC3E}">
        <p14:creationId xmlns:p14="http://schemas.microsoft.com/office/powerpoint/2010/main" val="564115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82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82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782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78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xfrm>
            <a:off x="349567" y="437539"/>
            <a:ext cx="7149783" cy="614975"/>
          </a:xfrm>
          <a:noFill/>
        </p:spPr>
        <p:txBody>
          <a:bodyPr>
            <a:normAutofit/>
          </a:bodyPr>
          <a:lstStyle/>
          <a:p>
            <a:pPr eaLnBrk="1" hangingPunct="1"/>
            <a:r>
              <a:rPr lang="ko-KR" altLang="en-US" sz="3600" dirty="0" err="1">
                <a:latin typeface="휴먼모음T" panose="02030504000101010101" pitchFamily="18" charset="-127"/>
                <a:ea typeface="휴먼모음T" panose="02030504000101010101" pitchFamily="18" charset="-127"/>
              </a:rPr>
              <a:t>공통요인</a:t>
            </a:r>
            <a:r>
              <a:rPr lang="en-US" altLang="ko-KR" sz="3600" dirty="0">
                <a:latin typeface="휴먼모음T" panose="02030504000101010101" pitchFamily="18" charset="-127"/>
                <a:ea typeface="휴먼모음T" panose="02030504000101010101" pitchFamily="18" charset="-127"/>
              </a:rPr>
              <a:t>(Common</a:t>
            </a:r>
            <a:r>
              <a:rPr lang="ko-KR" altLang="en-US" sz="3600" dirty="0">
                <a:latin typeface="휴먼모음T" panose="02030504000101010101" pitchFamily="18" charset="-127"/>
                <a:ea typeface="휴먼모음T" panose="02030504000101010101" pitchFamily="18" charset="-127"/>
              </a:rPr>
              <a:t> </a:t>
            </a:r>
            <a:r>
              <a:rPr lang="en-US" altLang="ko-KR" sz="3600" dirty="0">
                <a:latin typeface="휴먼모음T" panose="02030504000101010101" pitchFamily="18" charset="-127"/>
                <a:ea typeface="휴먼모음T" panose="02030504000101010101" pitchFamily="18" charset="-127"/>
              </a:rPr>
              <a:t>Factor)</a:t>
            </a:r>
            <a:r>
              <a:rPr lang="ko-KR" altLang="en-US" sz="3600" dirty="0">
                <a:latin typeface="휴먼모음T" panose="02030504000101010101" pitchFamily="18" charset="-127"/>
                <a:ea typeface="휴먼모음T" panose="02030504000101010101" pitchFamily="18" charset="-127"/>
              </a:rPr>
              <a:t>의 모형</a:t>
            </a:r>
            <a:r>
              <a:rPr lang="en-US" altLang="ko-KR" sz="3600" dirty="0">
                <a:latin typeface="휴먼모음T" panose="02030504000101010101" pitchFamily="18" charset="-127"/>
                <a:ea typeface="휴먼모음T" panose="02030504000101010101" pitchFamily="18" charset="-127"/>
              </a:rPr>
              <a:t> </a:t>
            </a:r>
            <a:endParaRPr lang="ko-KR" altLang="en-US" sz="3600" dirty="0">
              <a:latin typeface="휴먼모음T" panose="02030504000101010101" pitchFamily="18" charset="-127"/>
              <a:ea typeface="휴먼모음T" panose="02030504000101010101" pitchFamily="18" charset="-127"/>
            </a:endParaRPr>
          </a:p>
        </p:txBody>
      </p:sp>
      <p:sp>
        <p:nvSpPr>
          <p:cNvPr id="81924" name="Rectangle 4"/>
          <p:cNvSpPr>
            <a:spLocks noGrp="1" noChangeArrowheads="1"/>
          </p:cNvSpPr>
          <p:nvPr>
            <p:ph idx="1"/>
          </p:nvPr>
        </p:nvSpPr>
        <p:spPr>
          <a:xfrm>
            <a:off x="6535200" y="1259248"/>
            <a:ext cx="4965700" cy="3296849"/>
          </a:xfrm>
        </p:spPr>
        <p:txBody>
          <a:bodyPr>
            <a:normAutofit/>
          </a:bodyPr>
          <a:lstStyle/>
          <a:p>
            <a:pPr eaLnBrk="1" hangingPunct="1"/>
            <a:r>
              <a:rPr lang="ko-KR" altLang="en-US" sz="2400" dirty="0">
                <a:latin typeface="+mn-ea"/>
              </a:rPr>
              <a:t>독립변수</a:t>
            </a:r>
            <a:r>
              <a:rPr lang="en-US" altLang="ko-KR" sz="2000" dirty="0">
                <a:latin typeface="+mn-ea"/>
              </a:rPr>
              <a:t>(</a:t>
            </a:r>
            <a:r>
              <a:rPr lang="ko-KR" altLang="en-US" sz="2000" dirty="0">
                <a:latin typeface="+mn-ea"/>
              </a:rPr>
              <a:t>종속변수는 없음</a:t>
            </a:r>
            <a:r>
              <a:rPr lang="en-US" altLang="ko-KR" sz="2000" dirty="0">
                <a:latin typeface="+mn-ea"/>
              </a:rPr>
              <a:t>)</a:t>
            </a:r>
          </a:p>
          <a:p>
            <a:pPr lvl="1" eaLnBrk="1" hangingPunct="1"/>
            <a:r>
              <a:rPr lang="en-US" altLang="ko-KR" sz="2000" dirty="0">
                <a:latin typeface="+mn-ea"/>
              </a:rPr>
              <a:t>X</a:t>
            </a:r>
            <a:r>
              <a:rPr lang="en-US" altLang="ko-KR" sz="2000" baseline="-25000" dirty="0">
                <a:latin typeface="+mn-ea"/>
              </a:rPr>
              <a:t>1</a:t>
            </a:r>
            <a:r>
              <a:rPr lang="en-US" altLang="ko-KR" sz="2000" dirty="0">
                <a:latin typeface="+mn-ea"/>
              </a:rPr>
              <a:t>: </a:t>
            </a:r>
            <a:r>
              <a:rPr lang="ko-KR" altLang="en-US" sz="2000" dirty="0">
                <a:latin typeface="+mn-ea"/>
              </a:rPr>
              <a:t>영어성적</a:t>
            </a:r>
          </a:p>
          <a:p>
            <a:pPr lvl="1" eaLnBrk="1" hangingPunct="1"/>
            <a:r>
              <a:rPr lang="en-US" altLang="ko-KR" sz="2000" dirty="0">
                <a:latin typeface="+mn-ea"/>
              </a:rPr>
              <a:t>X</a:t>
            </a:r>
            <a:r>
              <a:rPr lang="en-US" altLang="ko-KR" sz="2000" baseline="-25000" dirty="0">
                <a:latin typeface="+mn-ea"/>
              </a:rPr>
              <a:t>2</a:t>
            </a:r>
            <a:r>
              <a:rPr lang="en-US" altLang="ko-KR" sz="2000" dirty="0">
                <a:latin typeface="+mn-ea"/>
              </a:rPr>
              <a:t>: </a:t>
            </a:r>
            <a:r>
              <a:rPr lang="ko-KR" altLang="en-US" sz="2000" dirty="0" err="1">
                <a:latin typeface="+mn-ea"/>
              </a:rPr>
              <a:t>수학성적</a:t>
            </a:r>
            <a:r>
              <a:rPr lang="ko-KR" altLang="en-US" sz="2000" dirty="0">
                <a:latin typeface="+mn-ea"/>
              </a:rPr>
              <a:t> </a:t>
            </a:r>
          </a:p>
          <a:p>
            <a:pPr eaLnBrk="1" hangingPunct="1"/>
            <a:r>
              <a:rPr lang="ko-KR" altLang="en-US" sz="2400" dirty="0" err="1">
                <a:latin typeface="+mn-ea"/>
              </a:rPr>
              <a:t>공통요인</a:t>
            </a:r>
            <a:r>
              <a:rPr lang="en-US" altLang="ko-KR" sz="2400" dirty="0">
                <a:latin typeface="+mn-ea"/>
              </a:rPr>
              <a:t>(</a:t>
            </a:r>
            <a:r>
              <a:rPr lang="ko-KR" altLang="en-US" sz="2400" dirty="0">
                <a:latin typeface="+mn-ea"/>
              </a:rPr>
              <a:t>인자</a:t>
            </a:r>
            <a:r>
              <a:rPr lang="en-US" altLang="ko-KR" sz="2400" dirty="0">
                <a:latin typeface="+mn-ea"/>
              </a:rPr>
              <a:t>, factor)</a:t>
            </a:r>
          </a:p>
          <a:p>
            <a:pPr lvl="1" eaLnBrk="1" hangingPunct="1"/>
            <a:r>
              <a:rPr lang="en-US" altLang="ko-KR" sz="2000" dirty="0">
                <a:latin typeface="+mn-ea"/>
              </a:rPr>
              <a:t>F</a:t>
            </a:r>
            <a:r>
              <a:rPr lang="en-US" altLang="ko-KR" sz="2000" baseline="-25000" dirty="0">
                <a:latin typeface="+mn-ea"/>
              </a:rPr>
              <a:t>1</a:t>
            </a:r>
            <a:r>
              <a:rPr lang="en-US" altLang="ko-KR" sz="2000" dirty="0">
                <a:latin typeface="+mn-ea"/>
              </a:rPr>
              <a:t>, F</a:t>
            </a:r>
            <a:r>
              <a:rPr lang="en-US" altLang="ko-KR" sz="2000" baseline="-25000" dirty="0">
                <a:latin typeface="+mn-ea"/>
              </a:rPr>
              <a:t>2</a:t>
            </a:r>
          </a:p>
          <a:p>
            <a:pPr lvl="1" eaLnBrk="1" hangingPunct="1"/>
            <a:endParaRPr lang="en-US" altLang="ko-KR" sz="2000" baseline="-25000" dirty="0">
              <a:latin typeface="+mn-ea"/>
            </a:endParaRPr>
          </a:p>
          <a:p>
            <a:pPr eaLnBrk="1" hangingPunct="1"/>
            <a:r>
              <a:rPr lang="ko-KR" altLang="en-US" sz="2400" dirty="0">
                <a:latin typeface="+mn-ea"/>
              </a:rPr>
              <a:t>모형</a:t>
            </a:r>
            <a:endParaRPr lang="en-US" altLang="ko-KR" sz="2400" dirty="0">
              <a:latin typeface="+mn-ea"/>
            </a:endParaRPr>
          </a:p>
          <a:p>
            <a:pPr marL="457200" lvl="1" indent="0">
              <a:buNone/>
            </a:pPr>
            <a:r>
              <a:rPr lang="en-US" altLang="ko-KR" sz="2000" dirty="0">
                <a:latin typeface="+mn-ea"/>
              </a:rPr>
              <a:t>X</a:t>
            </a:r>
            <a:r>
              <a:rPr lang="en-US" altLang="ko-KR" sz="2000" baseline="-25000" dirty="0">
                <a:latin typeface="+mn-ea"/>
              </a:rPr>
              <a:t>1</a:t>
            </a:r>
            <a:r>
              <a:rPr lang="en-US" altLang="ko-KR" sz="2000" dirty="0">
                <a:latin typeface="+mn-ea"/>
              </a:rPr>
              <a:t>(</a:t>
            </a:r>
            <a:r>
              <a:rPr lang="ko-KR" altLang="en-US" sz="2000" dirty="0">
                <a:latin typeface="+mn-ea"/>
              </a:rPr>
              <a:t>영어성적</a:t>
            </a:r>
            <a:r>
              <a:rPr lang="en-US" altLang="ko-KR" sz="2000" dirty="0">
                <a:latin typeface="+mn-ea"/>
              </a:rPr>
              <a:t>)=0.9F</a:t>
            </a:r>
            <a:r>
              <a:rPr lang="en-US" altLang="ko-KR" sz="2000" baseline="-25000" dirty="0">
                <a:latin typeface="+mn-ea"/>
              </a:rPr>
              <a:t>1</a:t>
            </a:r>
            <a:r>
              <a:rPr lang="en-US" altLang="ko-KR" sz="2000" dirty="0">
                <a:latin typeface="+mn-ea"/>
              </a:rPr>
              <a:t>+0.2F</a:t>
            </a:r>
            <a:r>
              <a:rPr lang="en-US" altLang="ko-KR" sz="2000" baseline="-25000" dirty="0">
                <a:latin typeface="+mn-ea"/>
              </a:rPr>
              <a:t>2</a:t>
            </a:r>
          </a:p>
          <a:p>
            <a:pPr marL="457200" lvl="1" indent="0">
              <a:buNone/>
            </a:pPr>
            <a:r>
              <a:rPr lang="en-US" altLang="ko-KR" sz="2000" dirty="0">
                <a:latin typeface="+mn-ea"/>
              </a:rPr>
              <a:t>X</a:t>
            </a:r>
            <a:r>
              <a:rPr lang="en-US" altLang="ko-KR" sz="2000" baseline="-25000" dirty="0">
                <a:latin typeface="+mn-ea"/>
              </a:rPr>
              <a:t>2</a:t>
            </a:r>
            <a:r>
              <a:rPr lang="en-US" altLang="ko-KR" sz="2000" dirty="0">
                <a:latin typeface="+mn-ea"/>
              </a:rPr>
              <a:t>(</a:t>
            </a:r>
            <a:r>
              <a:rPr lang="ko-KR" altLang="en-US" sz="2000" dirty="0" err="1">
                <a:latin typeface="+mn-ea"/>
              </a:rPr>
              <a:t>수학성적</a:t>
            </a:r>
            <a:r>
              <a:rPr lang="en-US" altLang="ko-KR" sz="2000" dirty="0">
                <a:latin typeface="+mn-ea"/>
              </a:rPr>
              <a:t>)=0.3F</a:t>
            </a:r>
            <a:r>
              <a:rPr lang="en-US" altLang="ko-KR" sz="2000" baseline="-25000" dirty="0">
                <a:latin typeface="+mn-ea"/>
              </a:rPr>
              <a:t>1</a:t>
            </a:r>
            <a:r>
              <a:rPr lang="en-US" altLang="ko-KR" sz="2000" dirty="0">
                <a:latin typeface="+mn-ea"/>
              </a:rPr>
              <a:t>+0.8F</a:t>
            </a:r>
            <a:r>
              <a:rPr lang="en-US" altLang="ko-KR" sz="2000" baseline="-25000" dirty="0">
                <a:latin typeface="+mn-ea"/>
              </a:rPr>
              <a:t>2</a:t>
            </a:r>
          </a:p>
          <a:p>
            <a:pPr eaLnBrk="1" hangingPunct="1"/>
            <a:endParaRPr lang="en-US" altLang="ko-KR" sz="2400" dirty="0">
              <a:latin typeface="+mn-ea"/>
            </a:endParaRPr>
          </a:p>
        </p:txBody>
      </p:sp>
      <p:sp>
        <p:nvSpPr>
          <p:cNvPr id="7" name="Rectangle 3"/>
          <p:cNvSpPr txBox="1">
            <a:spLocks noChangeArrowheads="1"/>
          </p:cNvSpPr>
          <p:nvPr/>
        </p:nvSpPr>
        <p:spPr>
          <a:xfrm>
            <a:off x="638093" y="1259248"/>
            <a:ext cx="4965700" cy="22860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ko-KR" altLang="en-US" sz="2400" dirty="0">
                <a:latin typeface="+mn-ea"/>
              </a:rPr>
              <a:t>독립변수</a:t>
            </a:r>
            <a:r>
              <a:rPr lang="en-US" altLang="ko-KR" sz="2000" dirty="0">
                <a:latin typeface="+mn-ea"/>
              </a:rPr>
              <a:t>(</a:t>
            </a:r>
            <a:r>
              <a:rPr lang="ko-KR" altLang="en-US" sz="2000" dirty="0">
                <a:latin typeface="+mn-ea"/>
              </a:rPr>
              <a:t>종속변수는 없음</a:t>
            </a:r>
            <a:r>
              <a:rPr lang="en-US" altLang="ko-KR" sz="2000" dirty="0">
                <a:latin typeface="+mn-ea"/>
              </a:rPr>
              <a:t>)</a:t>
            </a:r>
          </a:p>
          <a:p>
            <a:pPr lvl="1"/>
            <a:r>
              <a:rPr lang="en-US" altLang="ko-KR" sz="2000" dirty="0">
                <a:latin typeface="+mn-ea"/>
              </a:rPr>
              <a:t>X</a:t>
            </a:r>
            <a:r>
              <a:rPr lang="en-US" altLang="ko-KR" sz="2000" baseline="-25000" dirty="0">
                <a:latin typeface="+mn-ea"/>
              </a:rPr>
              <a:t>1</a:t>
            </a:r>
            <a:r>
              <a:rPr lang="en-US" altLang="ko-KR" sz="2000" dirty="0">
                <a:latin typeface="+mn-ea"/>
              </a:rPr>
              <a:t>,X</a:t>
            </a:r>
            <a:r>
              <a:rPr lang="en-US" altLang="ko-KR" sz="2000" baseline="-25000" dirty="0">
                <a:latin typeface="+mn-ea"/>
              </a:rPr>
              <a:t>2</a:t>
            </a:r>
            <a:r>
              <a:rPr lang="en-US" altLang="ko-KR" sz="2000" dirty="0">
                <a:latin typeface="+mn-ea"/>
              </a:rPr>
              <a:t>, …,</a:t>
            </a:r>
            <a:r>
              <a:rPr lang="en-US" altLang="ko-KR" sz="2000" dirty="0" err="1">
                <a:latin typeface="+mn-ea"/>
              </a:rPr>
              <a:t>X</a:t>
            </a:r>
            <a:r>
              <a:rPr lang="en-US" altLang="ko-KR" sz="2000" baseline="-25000" dirty="0" err="1">
                <a:latin typeface="+mn-ea"/>
              </a:rPr>
              <a:t>p</a:t>
            </a:r>
            <a:r>
              <a:rPr lang="en-US" altLang="ko-KR" sz="2000" dirty="0">
                <a:latin typeface="+mn-ea"/>
              </a:rPr>
              <a:t> </a:t>
            </a:r>
          </a:p>
          <a:p>
            <a:pPr lvl="1"/>
            <a:endParaRPr lang="en-US" altLang="ko-KR" sz="2000" dirty="0">
              <a:latin typeface="+mn-ea"/>
            </a:endParaRPr>
          </a:p>
          <a:p>
            <a:r>
              <a:rPr lang="ko-KR" altLang="en-US" sz="2400" dirty="0" err="1">
                <a:latin typeface="+mn-ea"/>
              </a:rPr>
              <a:t>공통요인</a:t>
            </a:r>
            <a:r>
              <a:rPr lang="en-US" altLang="ko-KR" sz="2400" dirty="0">
                <a:latin typeface="+mn-ea"/>
              </a:rPr>
              <a:t>(</a:t>
            </a:r>
            <a:r>
              <a:rPr lang="ko-KR" altLang="en-US" sz="2400" dirty="0">
                <a:latin typeface="+mn-ea"/>
              </a:rPr>
              <a:t>인자</a:t>
            </a:r>
            <a:r>
              <a:rPr lang="en-US" altLang="ko-KR" sz="2400" dirty="0">
                <a:latin typeface="+mn-ea"/>
              </a:rPr>
              <a:t>, factor)</a:t>
            </a:r>
          </a:p>
          <a:p>
            <a:pPr lvl="1"/>
            <a:r>
              <a:rPr lang="en-US" altLang="ko-KR" sz="2000" dirty="0">
                <a:latin typeface="+mn-ea"/>
              </a:rPr>
              <a:t>F</a:t>
            </a:r>
            <a:r>
              <a:rPr lang="en-US" altLang="ko-KR" sz="2000" baseline="-25000" dirty="0">
                <a:latin typeface="+mn-ea"/>
              </a:rPr>
              <a:t>1</a:t>
            </a:r>
            <a:r>
              <a:rPr lang="en-US" altLang="ko-KR" sz="2000" dirty="0">
                <a:latin typeface="+mn-ea"/>
              </a:rPr>
              <a:t>, F</a:t>
            </a:r>
            <a:r>
              <a:rPr lang="en-US" altLang="ko-KR" sz="2000" baseline="-25000" dirty="0">
                <a:latin typeface="+mn-ea"/>
              </a:rPr>
              <a:t>2</a:t>
            </a:r>
            <a:r>
              <a:rPr lang="en-US" altLang="ko-KR" sz="2000" dirty="0">
                <a:latin typeface="+mn-ea"/>
              </a:rPr>
              <a:t>,…, </a:t>
            </a:r>
            <a:r>
              <a:rPr lang="en-US" altLang="ko-KR" sz="2000" dirty="0" err="1">
                <a:latin typeface="+mn-ea"/>
              </a:rPr>
              <a:t>F</a:t>
            </a:r>
            <a:r>
              <a:rPr lang="en-US" altLang="ko-KR" sz="2000" baseline="-25000" dirty="0" err="1">
                <a:latin typeface="+mn-ea"/>
              </a:rPr>
              <a:t>m</a:t>
            </a:r>
            <a:endParaRPr lang="en-US" altLang="ko-KR" sz="2000" baseline="-25000" dirty="0">
              <a:latin typeface="+mn-ea"/>
            </a:endParaRPr>
          </a:p>
        </p:txBody>
      </p:sp>
      <p:grpSp>
        <p:nvGrpSpPr>
          <p:cNvPr id="9" name="그룹 8"/>
          <p:cNvGrpSpPr/>
          <p:nvPr/>
        </p:nvGrpSpPr>
        <p:grpSpPr>
          <a:xfrm>
            <a:off x="766897" y="3545249"/>
            <a:ext cx="5164776" cy="2261739"/>
            <a:chOff x="4257520" y="1914277"/>
            <a:chExt cx="4488409" cy="1260064"/>
          </a:xfrm>
        </p:grpSpPr>
        <mc:AlternateContent xmlns:mc="http://schemas.openxmlformats.org/markup-compatibility/2006" xmlns:a14="http://schemas.microsoft.com/office/drawing/2010/main">
          <mc:Choice Requires="a14">
            <p:sp>
              <p:nvSpPr>
                <p:cNvPr id="10" name="TextBox 9"/>
                <p:cNvSpPr txBox="1"/>
                <p:nvPr/>
              </p:nvSpPr>
              <p:spPr>
                <a:xfrm>
                  <a:off x="4257522" y="1914277"/>
                  <a:ext cx="4164299" cy="1714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rPr>
                            </m:ctrlPr>
                          </m:sSubPr>
                          <m:e>
                            <m:r>
                              <a:rPr lang="en-US" altLang="ko-KR" sz="2000" b="0" i="1" smtClean="0">
                                <a:latin typeface="Cambria Math" panose="02040503050406030204" pitchFamily="18" charset="0"/>
                              </a:rPr>
                              <m:t>𝑋</m:t>
                            </m:r>
                          </m:e>
                          <m:sub>
                            <m:r>
                              <a:rPr lang="en-US" altLang="ko-KR" sz="2000" b="0" i="1" smtClean="0">
                                <a:latin typeface="Cambria Math" panose="02040503050406030204" pitchFamily="18" charset="0"/>
                              </a:rPr>
                              <m:t>1</m:t>
                            </m:r>
                          </m:sub>
                        </m:sSub>
                        <m:r>
                          <a:rPr lang="en-US" altLang="ko-KR" sz="2000" b="0" i="1" smtClean="0">
                            <a:latin typeface="Cambria Math" panose="02040503050406030204" pitchFamily="18" charset="0"/>
                          </a:rPr>
                          <m:t>=</m:t>
                        </m:r>
                        <m:sSub>
                          <m:sSubPr>
                            <m:ctrlPr>
                              <a:rPr lang="en-US" altLang="ko-KR" sz="2000" b="0" i="1" smtClean="0">
                                <a:latin typeface="Cambria Math" panose="02040503050406030204" pitchFamily="18" charset="0"/>
                              </a:rPr>
                            </m:ctrlPr>
                          </m:sSubPr>
                          <m:e>
                            <m:r>
                              <a:rPr lang="ko-KR" altLang="en-US" sz="2000" b="0" i="1" smtClean="0">
                                <a:latin typeface="Cambria Math" panose="02040503050406030204" pitchFamily="18" charset="0"/>
                              </a:rPr>
                              <m:t>𝜇</m:t>
                            </m:r>
                          </m:e>
                          <m:sub>
                            <m:r>
                              <a:rPr lang="en-US" altLang="ko-KR" sz="2000" b="0" i="1" smtClean="0">
                                <a:latin typeface="Cambria Math" panose="02040503050406030204" pitchFamily="18" charset="0"/>
                              </a:rPr>
                              <m:t>1</m:t>
                            </m:r>
                          </m:sub>
                        </m:sSub>
                        <m:r>
                          <a:rPr lang="en-US" altLang="ko-KR" sz="2000" b="0" i="1" smtClean="0">
                            <a:latin typeface="Cambria Math" panose="02040503050406030204" pitchFamily="18" charset="0"/>
                          </a:rPr>
                          <m:t>+ </m:t>
                        </m:r>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𝑙</m:t>
                            </m:r>
                          </m:e>
                          <m:sub>
                            <m:r>
                              <a:rPr lang="en-US" altLang="ko-KR" sz="2000" b="0" i="1" smtClean="0">
                                <a:latin typeface="Cambria Math" panose="02040503050406030204" pitchFamily="18" charset="0"/>
                              </a:rPr>
                              <m:t>11</m:t>
                            </m:r>
                          </m:sub>
                        </m:sSub>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𝐹</m:t>
                            </m:r>
                          </m:e>
                          <m:sub>
                            <m:r>
                              <a:rPr lang="en-US" altLang="ko-KR" sz="2000" b="0" i="1" smtClean="0">
                                <a:latin typeface="Cambria Math" panose="02040503050406030204" pitchFamily="18" charset="0"/>
                              </a:rPr>
                              <m:t>1</m:t>
                            </m:r>
                          </m:sub>
                        </m:sSub>
                        <m:r>
                          <a:rPr lang="en-US" altLang="ko-KR" sz="2000" b="0" i="1" smtClean="0">
                            <a:latin typeface="Cambria Math" panose="02040503050406030204" pitchFamily="18" charset="0"/>
                          </a:rPr>
                          <m:t>+</m:t>
                        </m:r>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𝑙</m:t>
                            </m:r>
                          </m:e>
                          <m:sub>
                            <m:r>
                              <a:rPr lang="en-US" altLang="ko-KR" sz="2000" b="0" i="1" smtClean="0">
                                <a:latin typeface="Cambria Math" panose="02040503050406030204" pitchFamily="18" charset="0"/>
                              </a:rPr>
                              <m:t>12</m:t>
                            </m:r>
                          </m:sub>
                        </m:sSub>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𝐹</m:t>
                            </m:r>
                          </m:e>
                          <m:sub>
                            <m:r>
                              <a:rPr lang="en-US" altLang="ko-KR" sz="2000" b="0" i="1" smtClean="0">
                                <a:latin typeface="Cambria Math" panose="02040503050406030204" pitchFamily="18" charset="0"/>
                              </a:rPr>
                              <m:t>2</m:t>
                            </m:r>
                          </m:sub>
                        </m:sSub>
                        <m:r>
                          <a:rPr lang="en-US" altLang="ko-KR" sz="2000" b="0" i="1" smtClean="0">
                            <a:latin typeface="Cambria Math" panose="02040503050406030204" pitchFamily="18" charset="0"/>
                          </a:rPr>
                          <m:t>+</m:t>
                        </m:r>
                        <m:r>
                          <a:rPr lang="en-US" altLang="ko-KR" sz="2000" b="0" i="1" smtClean="0">
                            <a:latin typeface="Cambria Math" panose="02040503050406030204" pitchFamily="18" charset="0"/>
                            <a:ea typeface="Cambria Math" panose="02040503050406030204" pitchFamily="18" charset="0"/>
                          </a:rPr>
                          <m:t>⋯+</m:t>
                        </m:r>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𝑙</m:t>
                            </m:r>
                          </m:e>
                          <m:sub>
                            <m:r>
                              <a:rPr lang="en-US" altLang="ko-KR" sz="2000" b="0" i="1" smtClean="0">
                                <a:latin typeface="Cambria Math" panose="02040503050406030204" pitchFamily="18" charset="0"/>
                              </a:rPr>
                              <m:t>1</m:t>
                            </m:r>
                            <m:r>
                              <a:rPr lang="en-US" altLang="ko-KR" sz="2000" b="0" i="1" smtClean="0">
                                <a:latin typeface="Cambria Math" panose="02040503050406030204" pitchFamily="18" charset="0"/>
                              </a:rPr>
                              <m:t>𝑚</m:t>
                            </m:r>
                          </m:sub>
                        </m:sSub>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𝐹</m:t>
                            </m:r>
                          </m:e>
                          <m:sub>
                            <m:r>
                              <a:rPr lang="en-US" altLang="ko-KR" sz="2000" b="0" i="1" smtClean="0">
                                <a:latin typeface="Cambria Math" panose="02040503050406030204" pitchFamily="18" charset="0"/>
                              </a:rPr>
                              <m:t>𝑚</m:t>
                            </m:r>
                          </m:sub>
                        </m:sSub>
                        <m:r>
                          <a:rPr lang="en-US" altLang="ko-KR" sz="2000" b="0" i="1" smtClean="0">
                            <a:latin typeface="Cambria Math" panose="02040503050406030204" pitchFamily="18" charset="0"/>
                          </a:rPr>
                          <m:t>+ </m:t>
                        </m:r>
                        <m:sSub>
                          <m:sSubPr>
                            <m:ctrlPr>
                              <a:rPr lang="en-US" altLang="ko-KR" sz="2000" b="0" i="1" smtClean="0">
                                <a:latin typeface="Cambria Math" panose="02040503050406030204" pitchFamily="18" charset="0"/>
                              </a:rPr>
                            </m:ctrlPr>
                          </m:sSubPr>
                          <m:e>
                            <m:r>
                              <a:rPr lang="ko-KR" altLang="en-US" sz="2000" b="0" i="1" smtClean="0">
                                <a:latin typeface="Cambria Math" panose="02040503050406030204" pitchFamily="18" charset="0"/>
                              </a:rPr>
                              <m:t>𝜀</m:t>
                            </m:r>
                          </m:e>
                          <m:sub>
                            <m:r>
                              <a:rPr lang="en-US" altLang="ko-KR" sz="2000" b="0" i="1" smtClean="0">
                                <a:latin typeface="Cambria Math" panose="02040503050406030204" pitchFamily="18" charset="0"/>
                              </a:rPr>
                              <m:t>1</m:t>
                            </m:r>
                          </m:sub>
                        </m:sSub>
                      </m:oMath>
                    </m:oMathPara>
                  </a14:m>
                  <a:endParaRPr lang="ko-KR" alt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4257522" y="1914277"/>
                  <a:ext cx="4164299" cy="171469"/>
                </a:xfrm>
                <a:prstGeom prst="rect">
                  <a:avLst/>
                </a:prstGeom>
                <a:blipFill>
                  <a:blip r:embed="rId2"/>
                  <a:stretch>
                    <a:fillRect l="-509" b="-26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257522" y="2269157"/>
                  <a:ext cx="4195392" cy="1714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rPr>
                            </m:ctrlPr>
                          </m:sSubPr>
                          <m:e>
                            <m:r>
                              <a:rPr lang="en-US" altLang="ko-KR" sz="2000" b="0" i="1" smtClean="0">
                                <a:latin typeface="Cambria Math" panose="02040503050406030204" pitchFamily="18" charset="0"/>
                              </a:rPr>
                              <m:t>𝑋</m:t>
                            </m:r>
                          </m:e>
                          <m:sub>
                            <m:r>
                              <a:rPr lang="en-US" altLang="ko-KR" sz="2000" b="0" i="1" smtClean="0">
                                <a:latin typeface="Cambria Math" panose="02040503050406030204" pitchFamily="18" charset="0"/>
                              </a:rPr>
                              <m:t>2</m:t>
                            </m:r>
                          </m:sub>
                        </m:sSub>
                        <m:r>
                          <a:rPr lang="en-US" altLang="ko-KR" sz="2000" b="0" i="1" smtClean="0">
                            <a:latin typeface="Cambria Math" panose="02040503050406030204" pitchFamily="18" charset="0"/>
                          </a:rPr>
                          <m:t>=</m:t>
                        </m:r>
                        <m:sSub>
                          <m:sSubPr>
                            <m:ctrlPr>
                              <a:rPr lang="en-US" altLang="ko-KR" sz="2000" b="0" i="1" smtClean="0">
                                <a:latin typeface="Cambria Math" panose="02040503050406030204" pitchFamily="18" charset="0"/>
                              </a:rPr>
                            </m:ctrlPr>
                          </m:sSubPr>
                          <m:e>
                            <m:r>
                              <a:rPr lang="ko-KR" altLang="en-US" sz="2000" b="0" i="1" smtClean="0">
                                <a:latin typeface="Cambria Math" panose="02040503050406030204" pitchFamily="18" charset="0"/>
                              </a:rPr>
                              <m:t>𝜇</m:t>
                            </m:r>
                          </m:e>
                          <m:sub>
                            <m:r>
                              <a:rPr lang="en-US" altLang="ko-KR" sz="2000" b="0" i="1" smtClean="0">
                                <a:latin typeface="Cambria Math" panose="02040503050406030204" pitchFamily="18" charset="0"/>
                              </a:rPr>
                              <m:t>2</m:t>
                            </m:r>
                          </m:sub>
                        </m:sSub>
                        <m:r>
                          <a:rPr lang="en-US" altLang="ko-KR" sz="2000" b="0" i="1" smtClean="0">
                            <a:latin typeface="Cambria Math" panose="02040503050406030204" pitchFamily="18" charset="0"/>
                          </a:rPr>
                          <m:t>+ </m:t>
                        </m:r>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𝑙</m:t>
                            </m:r>
                          </m:e>
                          <m:sub>
                            <m:r>
                              <a:rPr lang="en-US" altLang="ko-KR" sz="2000" b="0" i="1" smtClean="0">
                                <a:latin typeface="Cambria Math" panose="02040503050406030204" pitchFamily="18" charset="0"/>
                              </a:rPr>
                              <m:t>21</m:t>
                            </m:r>
                          </m:sub>
                        </m:sSub>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𝐹</m:t>
                            </m:r>
                          </m:e>
                          <m:sub>
                            <m:r>
                              <a:rPr lang="en-US" altLang="ko-KR" sz="2000" b="0" i="1" smtClean="0">
                                <a:latin typeface="Cambria Math" panose="02040503050406030204" pitchFamily="18" charset="0"/>
                              </a:rPr>
                              <m:t>1</m:t>
                            </m:r>
                          </m:sub>
                        </m:sSub>
                        <m:r>
                          <a:rPr lang="en-US" altLang="ko-KR" sz="2000" b="0" i="1" smtClean="0">
                            <a:latin typeface="Cambria Math" panose="02040503050406030204" pitchFamily="18" charset="0"/>
                          </a:rPr>
                          <m:t>+</m:t>
                        </m:r>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𝑙</m:t>
                            </m:r>
                          </m:e>
                          <m:sub>
                            <m:r>
                              <a:rPr lang="en-US" altLang="ko-KR" sz="2000" b="0" i="1" smtClean="0">
                                <a:latin typeface="Cambria Math" panose="02040503050406030204" pitchFamily="18" charset="0"/>
                              </a:rPr>
                              <m:t>22</m:t>
                            </m:r>
                          </m:sub>
                        </m:sSub>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𝐹</m:t>
                            </m:r>
                          </m:e>
                          <m:sub>
                            <m:r>
                              <a:rPr lang="en-US" altLang="ko-KR" sz="2000" b="0" i="1" smtClean="0">
                                <a:latin typeface="Cambria Math" panose="02040503050406030204" pitchFamily="18" charset="0"/>
                              </a:rPr>
                              <m:t>2</m:t>
                            </m:r>
                          </m:sub>
                        </m:sSub>
                        <m:r>
                          <a:rPr lang="en-US" altLang="ko-KR" sz="2000" b="0" i="1" smtClean="0">
                            <a:latin typeface="Cambria Math" panose="02040503050406030204" pitchFamily="18" charset="0"/>
                          </a:rPr>
                          <m:t>+</m:t>
                        </m:r>
                        <m:r>
                          <a:rPr lang="en-US" altLang="ko-KR" sz="2000" b="0" i="1" smtClean="0">
                            <a:latin typeface="Cambria Math" panose="02040503050406030204" pitchFamily="18" charset="0"/>
                            <a:ea typeface="Cambria Math" panose="02040503050406030204" pitchFamily="18" charset="0"/>
                          </a:rPr>
                          <m:t>⋯+</m:t>
                        </m:r>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𝑙</m:t>
                            </m:r>
                          </m:e>
                          <m:sub>
                            <m:r>
                              <a:rPr lang="en-US" altLang="ko-KR" sz="2000" b="0" i="1" smtClean="0">
                                <a:latin typeface="Cambria Math" panose="02040503050406030204" pitchFamily="18" charset="0"/>
                              </a:rPr>
                              <m:t>2</m:t>
                            </m:r>
                            <m:r>
                              <a:rPr lang="en-US" altLang="ko-KR" sz="2000" b="0" i="1" smtClean="0">
                                <a:latin typeface="Cambria Math" panose="02040503050406030204" pitchFamily="18" charset="0"/>
                              </a:rPr>
                              <m:t>𝑚</m:t>
                            </m:r>
                          </m:sub>
                        </m:sSub>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𝐹</m:t>
                            </m:r>
                          </m:e>
                          <m:sub>
                            <m:r>
                              <a:rPr lang="en-US" altLang="ko-KR" sz="2000" b="0" i="1" smtClean="0">
                                <a:latin typeface="Cambria Math" panose="02040503050406030204" pitchFamily="18" charset="0"/>
                              </a:rPr>
                              <m:t>𝑚</m:t>
                            </m:r>
                          </m:sub>
                        </m:sSub>
                        <m:r>
                          <a:rPr lang="en-US" altLang="ko-KR" sz="2000" b="0" i="1" smtClean="0">
                            <a:latin typeface="Cambria Math" panose="02040503050406030204" pitchFamily="18" charset="0"/>
                          </a:rPr>
                          <m:t>+ </m:t>
                        </m:r>
                        <m:sSub>
                          <m:sSubPr>
                            <m:ctrlPr>
                              <a:rPr lang="en-US" altLang="ko-KR" sz="2000" b="0" i="1" smtClean="0">
                                <a:latin typeface="Cambria Math" panose="02040503050406030204" pitchFamily="18" charset="0"/>
                              </a:rPr>
                            </m:ctrlPr>
                          </m:sSubPr>
                          <m:e>
                            <m:r>
                              <a:rPr lang="ko-KR" altLang="en-US" sz="2000" b="0" i="1" smtClean="0">
                                <a:latin typeface="Cambria Math" panose="02040503050406030204" pitchFamily="18" charset="0"/>
                              </a:rPr>
                              <m:t>𝜀</m:t>
                            </m:r>
                          </m:e>
                          <m:sub>
                            <m:r>
                              <a:rPr lang="en-US" altLang="ko-KR" sz="2000" b="0" i="1" smtClean="0">
                                <a:latin typeface="Cambria Math" panose="02040503050406030204" pitchFamily="18" charset="0"/>
                              </a:rPr>
                              <m:t>2</m:t>
                            </m:r>
                          </m:sub>
                        </m:sSub>
                      </m:oMath>
                    </m:oMathPara>
                  </a14:m>
                  <a:endParaRPr lang="ko-KR" alt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257522" y="2269157"/>
                  <a:ext cx="4195392" cy="171469"/>
                </a:xfrm>
                <a:prstGeom prst="rect">
                  <a:avLst/>
                </a:prstGeom>
                <a:blipFill>
                  <a:blip r:embed="rId3"/>
                  <a:stretch>
                    <a:fillRect l="-505" b="-2549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257521" y="2989690"/>
                  <a:ext cx="4251561" cy="1846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rPr>
                            </m:ctrlPr>
                          </m:sSubPr>
                          <m:e>
                            <m:r>
                              <a:rPr lang="en-US" altLang="ko-KR" sz="2000" b="0" i="1" smtClean="0">
                                <a:latin typeface="Cambria Math" panose="02040503050406030204" pitchFamily="18" charset="0"/>
                              </a:rPr>
                              <m:t>𝑋</m:t>
                            </m:r>
                          </m:e>
                          <m:sub>
                            <m:r>
                              <a:rPr lang="en-US" altLang="ko-KR" sz="2000" b="0" i="1" smtClean="0">
                                <a:latin typeface="Cambria Math" panose="02040503050406030204" pitchFamily="18" charset="0"/>
                              </a:rPr>
                              <m:t>𝑝</m:t>
                            </m:r>
                          </m:sub>
                        </m:sSub>
                        <m:r>
                          <a:rPr lang="en-US" altLang="ko-KR" sz="2000" b="0" i="1" smtClean="0">
                            <a:latin typeface="Cambria Math" panose="02040503050406030204" pitchFamily="18" charset="0"/>
                          </a:rPr>
                          <m:t>=</m:t>
                        </m:r>
                        <m:sSub>
                          <m:sSubPr>
                            <m:ctrlPr>
                              <a:rPr lang="en-US" altLang="ko-KR" sz="2000" b="0" i="1" smtClean="0">
                                <a:latin typeface="Cambria Math" panose="02040503050406030204" pitchFamily="18" charset="0"/>
                              </a:rPr>
                            </m:ctrlPr>
                          </m:sSubPr>
                          <m:e>
                            <m:r>
                              <a:rPr lang="ko-KR" altLang="en-US" sz="2000" b="0" i="1" smtClean="0">
                                <a:latin typeface="Cambria Math" panose="02040503050406030204" pitchFamily="18" charset="0"/>
                              </a:rPr>
                              <m:t>𝜇</m:t>
                            </m:r>
                          </m:e>
                          <m:sub>
                            <m:r>
                              <a:rPr lang="en-US" altLang="ko-KR" sz="2000" b="0" i="1" smtClean="0">
                                <a:latin typeface="Cambria Math" panose="02040503050406030204" pitchFamily="18" charset="0"/>
                              </a:rPr>
                              <m:t>𝑝</m:t>
                            </m:r>
                          </m:sub>
                        </m:sSub>
                        <m:r>
                          <a:rPr lang="en-US" altLang="ko-KR" sz="2000" b="0" i="1" smtClean="0">
                            <a:latin typeface="Cambria Math" panose="02040503050406030204" pitchFamily="18" charset="0"/>
                          </a:rPr>
                          <m:t>+ </m:t>
                        </m:r>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𝑙</m:t>
                            </m:r>
                          </m:e>
                          <m:sub>
                            <m:r>
                              <a:rPr lang="en-US" altLang="ko-KR" sz="2000" b="0" i="1" smtClean="0">
                                <a:latin typeface="Cambria Math" panose="02040503050406030204" pitchFamily="18" charset="0"/>
                              </a:rPr>
                              <m:t>𝑝</m:t>
                            </m:r>
                            <m:r>
                              <a:rPr lang="en-US" altLang="ko-KR" sz="2000" b="0" i="1" smtClean="0">
                                <a:latin typeface="Cambria Math" panose="02040503050406030204" pitchFamily="18" charset="0"/>
                              </a:rPr>
                              <m:t>1</m:t>
                            </m:r>
                          </m:sub>
                        </m:sSub>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𝐹</m:t>
                            </m:r>
                          </m:e>
                          <m:sub>
                            <m:r>
                              <a:rPr lang="en-US" altLang="ko-KR" sz="2000" b="0" i="1" smtClean="0">
                                <a:latin typeface="Cambria Math" panose="02040503050406030204" pitchFamily="18" charset="0"/>
                              </a:rPr>
                              <m:t>1</m:t>
                            </m:r>
                          </m:sub>
                        </m:sSub>
                        <m:r>
                          <a:rPr lang="en-US" altLang="ko-KR" sz="2000" b="0" i="1" smtClean="0">
                            <a:latin typeface="Cambria Math" panose="02040503050406030204" pitchFamily="18" charset="0"/>
                          </a:rPr>
                          <m:t>+</m:t>
                        </m:r>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𝑙</m:t>
                            </m:r>
                          </m:e>
                          <m:sub>
                            <m:r>
                              <a:rPr lang="en-US" altLang="ko-KR" sz="2000" b="0" i="1" smtClean="0">
                                <a:latin typeface="Cambria Math" panose="02040503050406030204" pitchFamily="18" charset="0"/>
                              </a:rPr>
                              <m:t>𝑝</m:t>
                            </m:r>
                            <m:r>
                              <a:rPr lang="en-US" altLang="ko-KR" sz="2000" b="0" i="1" smtClean="0">
                                <a:latin typeface="Cambria Math" panose="02040503050406030204" pitchFamily="18" charset="0"/>
                              </a:rPr>
                              <m:t>2</m:t>
                            </m:r>
                          </m:sub>
                        </m:sSub>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𝐹</m:t>
                            </m:r>
                          </m:e>
                          <m:sub>
                            <m:r>
                              <a:rPr lang="en-US" altLang="ko-KR" sz="2000" b="0" i="1" smtClean="0">
                                <a:latin typeface="Cambria Math" panose="02040503050406030204" pitchFamily="18" charset="0"/>
                              </a:rPr>
                              <m:t>2</m:t>
                            </m:r>
                          </m:sub>
                        </m:sSub>
                        <m:r>
                          <a:rPr lang="en-US" altLang="ko-KR" sz="2000" b="0" i="1" smtClean="0">
                            <a:latin typeface="Cambria Math" panose="02040503050406030204" pitchFamily="18" charset="0"/>
                          </a:rPr>
                          <m:t>+</m:t>
                        </m:r>
                        <m:r>
                          <a:rPr lang="en-US" altLang="ko-KR" sz="2000" b="0" i="1" smtClean="0">
                            <a:latin typeface="Cambria Math" panose="02040503050406030204" pitchFamily="18" charset="0"/>
                            <a:ea typeface="Cambria Math" panose="02040503050406030204" pitchFamily="18" charset="0"/>
                          </a:rPr>
                          <m:t>⋯+</m:t>
                        </m:r>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𝑙</m:t>
                            </m:r>
                          </m:e>
                          <m:sub>
                            <m:r>
                              <a:rPr lang="en-US" altLang="ko-KR" sz="2000" b="0" i="1" smtClean="0">
                                <a:latin typeface="Cambria Math" panose="02040503050406030204" pitchFamily="18" charset="0"/>
                              </a:rPr>
                              <m:t>𝑝𝑚</m:t>
                            </m:r>
                          </m:sub>
                        </m:sSub>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𝐹</m:t>
                            </m:r>
                          </m:e>
                          <m:sub>
                            <m:r>
                              <a:rPr lang="en-US" altLang="ko-KR" sz="2000" b="0" i="1" smtClean="0">
                                <a:latin typeface="Cambria Math" panose="02040503050406030204" pitchFamily="18" charset="0"/>
                              </a:rPr>
                              <m:t>𝑚</m:t>
                            </m:r>
                          </m:sub>
                        </m:sSub>
                        <m:r>
                          <a:rPr lang="en-US" altLang="ko-KR" sz="2000" b="0" i="1" smtClean="0">
                            <a:latin typeface="Cambria Math" panose="02040503050406030204" pitchFamily="18" charset="0"/>
                          </a:rPr>
                          <m:t>+ </m:t>
                        </m:r>
                        <m:sSub>
                          <m:sSubPr>
                            <m:ctrlPr>
                              <a:rPr lang="en-US" altLang="ko-KR" sz="2000" b="0" i="1" smtClean="0">
                                <a:latin typeface="Cambria Math" panose="02040503050406030204" pitchFamily="18" charset="0"/>
                              </a:rPr>
                            </m:ctrlPr>
                          </m:sSubPr>
                          <m:e>
                            <m:r>
                              <a:rPr lang="ko-KR" altLang="en-US" sz="2000" b="0" i="1" smtClean="0">
                                <a:latin typeface="Cambria Math" panose="02040503050406030204" pitchFamily="18" charset="0"/>
                              </a:rPr>
                              <m:t>𝜀</m:t>
                            </m:r>
                          </m:e>
                          <m:sub>
                            <m:r>
                              <a:rPr lang="en-US" altLang="ko-KR" sz="2000" b="0" i="1" smtClean="0">
                                <a:latin typeface="Cambria Math" panose="02040503050406030204" pitchFamily="18" charset="0"/>
                              </a:rPr>
                              <m:t>𝑝</m:t>
                            </m:r>
                          </m:sub>
                        </m:sSub>
                      </m:oMath>
                    </m:oMathPara>
                  </a14:m>
                  <a:endParaRPr lang="ko-KR" alt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257521" y="2989690"/>
                  <a:ext cx="4251561" cy="184651"/>
                </a:xfrm>
                <a:prstGeom prst="rect">
                  <a:avLst/>
                </a:prstGeom>
                <a:blipFill>
                  <a:blip r:embed="rId4"/>
                  <a:stretch>
                    <a:fillRect l="-499" b="-2545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257520" y="2686934"/>
                  <a:ext cx="4488409" cy="1714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ea typeface="Cambria Math" panose="02040503050406030204" pitchFamily="18" charset="0"/>
                          </a:rPr>
                          <m:t>   </m:t>
                        </m:r>
                        <m:r>
                          <a:rPr lang="en-US" altLang="ko-KR" sz="2000" i="1" smtClean="0">
                            <a:latin typeface="Cambria Math" panose="02040503050406030204" pitchFamily="18" charset="0"/>
                            <a:ea typeface="Cambria Math" panose="02040503050406030204" pitchFamily="18" charset="0"/>
                          </a:rPr>
                          <m:t>⋮</m:t>
                        </m:r>
                        <m:r>
                          <a:rPr lang="en-US" altLang="ko-KR" sz="2000" b="0" i="1" smtClean="0">
                            <a:latin typeface="Cambria Math" panose="02040503050406030204" pitchFamily="18" charset="0"/>
                            <a:ea typeface="Cambria Math" panose="02040503050406030204" pitchFamily="18" charset="0"/>
                          </a:rPr>
                          <m:t>                                             ⋮                         </m:t>
                        </m:r>
                      </m:oMath>
                    </m:oMathPara>
                  </a14:m>
                  <a:endParaRPr lang="ko-KR" alt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257520" y="2686934"/>
                  <a:ext cx="4488409" cy="171469"/>
                </a:xfrm>
                <a:prstGeom prst="rect">
                  <a:avLst/>
                </a:prstGeom>
                <a:blipFill>
                  <a:blip r:embed="rId5"/>
                  <a:stretch>
                    <a:fillRect b="-7843"/>
                  </a:stretch>
                </a:blipFill>
              </p:spPr>
              <p:txBody>
                <a:bodyPr/>
                <a:lstStyle/>
                <a:p>
                  <a:r>
                    <a:rPr lang="ko-KR" altLang="en-US">
                      <a:noFill/>
                    </a:rPr>
                    <a:t> </a:t>
                  </a:r>
                </a:p>
              </p:txBody>
            </p:sp>
          </mc:Fallback>
        </mc:AlternateContent>
      </p:grpSp>
      <p:sp>
        <p:nvSpPr>
          <p:cNvPr id="2" name="TextBox 1"/>
          <p:cNvSpPr txBox="1"/>
          <p:nvPr/>
        </p:nvSpPr>
        <p:spPr>
          <a:xfrm>
            <a:off x="7013051" y="5058769"/>
            <a:ext cx="3493264" cy="1015663"/>
          </a:xfrm>
          <a:prstGeom prst="rect">
            <a:avLst/>
          </a:prstGeom>
          <a:solidFill>
            <a:schemeClr val="accent6">
              <a:lumMod val="40000"/>
              <a:lumOff val="60000"/>
            </a:schemeClr>
          </a:solidFill>
        </p:spPr>
        <p:txBody>
          <a:bodyPr wrap="none" rtlCol="0">
            <a:spAutoFit/>
          </a:bodyPr>
          <a:lstStyle/>
          <a:p>
            <a:r>
              <a:rPr lang="en-US" altLang="ko-KR" sz="2000" b="1" dirty="0"/>
              <a:t>X</a:t>
            </a:r>
            <a:r>
              <a:rPr lang="ko-KR" altLang="en-US" sz="2000" b="1" dirty="0"/>
              <a:t>는 </a:t>
            </a:r>
            <a:r>
              <a:rPr lang="ko-KR" altLang="en-US" sz="2000" b="1" dirty="0" err="1"/>
              <a:t>측정가능</a:t>
            </a:r>
            <a:r>
              <a:rPr lang="en-US" altLang="ko-KR" sz="2000" b="1" dirty="0"/>
              <a:t>(observable)</a:t>
            </a:r>
          </a:p>
          <a:p>
            <a:r>
              <a:rPr lang="en-US" altLang="ko-KR" sz="2000" b="1" dirty="0"/>
              <a:t>F</a:t>
            </a:r>
            <a:r>
              <a:rPr lang="ko-KR" altLang="en-US" sz="2000" b="1" dirty="0"/>
              <a:t>는 측정 불가능</a:t>
            </a:r>
            <a:endParaRPr lang="en-US" altLang="ko-KR" sz="2000" b="1" dirty="0"/>
          </a:p>
          <a:p>
            <a:r>
              <a:rPr lang="ko-KR" altLang="en-US" sz="2000" b="1" dirty="0"/>
              <a:t>그래서 </a:t>
            </a:r>
            <a:r>
              <a:rPr lang="en-US" altLang="ko-KR" sz="2000" b="1" dirty="0"/>
              <a:t>F</a:t>
            </a:r>
            <a:r>
              <a:rPr lang="ko-KR" altLang="en-US" sz="2000" b="1" dirty="0"/>
              <a:t>에 대한 해석이 필요</a:t>
            </a:r>
          </a:p>
        </p:txBody>
      </p:sp>
      <p:cxnSp>
        <p:nvCxnSpPr>
          <p:cNvPr id="17" name="직선 연결선 16"/>
          <p:cNvCxnSpPr/>
          <p:nvPr/>
        </p:nvCxnSpPr>
        <p:spPr>
          <a:xfrm>
            <a:off x="6035040" y="1259248"/>
            <a:ext cx="0" cy="5372140"/>
          </a:xfrm>
          <a:prstGeom prst="line">
            <a:avLst/>
          </a:prstGeom>
          <a:ln w="57150">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290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2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2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24">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92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92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92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직사각형 4">
            <a:extLst>
              <a:ext uri="{FF2B5EF4-FFF2-40B4-BE49-F238E27FC236}">
                <a16:creationId xmlns:a16="http://schemas.microsoft.com/office/drawing/2014/main" id="{A71EA2DB-3086-4765-B980-81569DD185A9}"/>
              </a:ext>
            </a:extLst>
          </p:cNvPr>
          <p:cNvSpPr>
            <a:spLocks noChangeArrowheads="1"/>
          </p:cNvSpPr>
          <p:nvPr/>
        </p:nvSpPr>
        <p:spPr bwMode="auto">
          <a:xfrm>
            <a:off x="6925618" y="1659510"/>
            <a:ext cx="936625" cy="3603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latinLnBrk="0" hangingPunct="1">
              <a:spcBef>
                <a:spcPct val="0"/>
              </a:spcBef>
              <a:buFontTx/>
              <a:buNone/>
            </a:pPr>
            <a:r>
              <a:rPr kumimoji="0" lang="en-US" altLang="ko-KR" sz="1800" dirty="0"/>
              <a:t>X1</a:t>
            </a:r>
          </a:p>
        </p:txBody>
      </p:sp>
      <p:sp>
        <p:nvSpPr>
          <p:cNvPr id="51" name="직사각형 5">
            <a:extLst>
              <a:ext uri="{FF2B5EF4-FFF2-40B4-BE49-F238E27FC236}">
                <a16:creationId xmlns:a16="http://schemas.microsoft.com/office/drawing/2014/main" id="{4B9A1D57-47D1-4B9B-B388-1EE2F4D1FF96}"/>
              </a:ext>
            </a:extLst>
          </p:cNvPr>
          <p:cNvSpPr>
            <a:spLocks noChangeArrowheads="1"/>
          </p:cNvSpPr>
          <p:nvPr/>
        </p:nvSpPr>
        <p:spPr bwMode="auto">
          <a:xfrm>
            <a:off x="6919268" y="2162748"/>
            <a:ext cx="936625" cy="3603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latinLnBrk="0" hangingPunct="1">
              <a:spcBef>
                <a:spcPct val="0"/>
              </a:spcBef>
              <a:buFontTx/>
              <a:buNone/>
            </a:pPr>
            <a:r>
              <a:rPr kumimoji="0" lang="en-US" altLang="ko-KR" sz="1800" dirty="0"/>
              <a:t>X2</a:t>
            </a:r>
          </a:p>
        </p:txBody>
      </p:sp>
      <p:sp>
        <p:nvSpPr>
          <p:cNvPr id="52" name="직사각형 6">
            <a:extLst>
              <a:ext uri="{FF2B5EF4-FFF2-40B4-BE49-F238E27FC236}">
                <a16:creationId xmlns:a16="http://schemas.microsoft.com/office/drawing/2014/main" id="{2F8C8F41-4B09-47FA-B261-E7E70C366EED}"/>
              </a:ext>
            </a:extLst>
          </p:cNvPr>
          <p:cNvSpPr>
            <a:spLocks noChangeArrowheads="1"/>
          </p:cNvSpPr>
          <p:nvPr/>
        </p:nvSpPr>
        <p:spPr bwMode="auto">
          <a:xfrm>
            <a:off x="6919268" y="2723135"/>
            <a:ext cx="936625" cy="3603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latinLnBrk="0" hangingPunct="1">
              <a:spcBef>
                <a:spcPct val="0"/>
              </a:spcBef>
              <a:buFontTx/>
              <a:buNone/>
            </a:pPr>
            <a:r>
              <a:rPr kumimoji="0" lang="en-US" altLang="ko-KR" sz="1800" dirty="0"/>
              <a:t>X3</a:t>
            </a:r>
          </a:p>
        </p:txBody>
      </p:sp>
      <p:sp>
        <p:nvSpPr>
          <p:cNvPr id="53" name="직사각형 7">
            <a:extLst>
              <a:ext uri="{FF2B5EF4-FFF2-40B4-BE49-F238E27FC236}">
                <a16:creationId xmlns:a16="http://schemas.microsoft.com/office/drawing/2014/main" id="{0A902B58-9A17-4FC5-BBBB-E1C8F7947A85}"/>
              </a:ext>
            </a:extLst>
          </p:cNvPr>
          <p:cNvSpPr>
            <a:spLocks noChangeArrowheads="1"/>
          </p:cNvSpPr>
          <p:nvPr/>
        </p:nvSpPr>
        <p:spPr bwMode="auto">
          <a:xfrm>
            <a:off x="6919268" y="3283523"/>
            <a:ext cx="936625" cy="3603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latinLnBrk="0" hangingPunct="1">
              <a:spcBef>
                <a:spcPct val="0"/>
              </a:spcBef>
              <a:buFontTx/>
              <a:buNone/>
            </a:pPr>
            <a:r>
              <a:rPr kumimoji="0" lang="en-US" altLang="ko-KR" sz="1800" dirty="0"/>
              <a:t>X4</a:t>
            </a:r>
          </a:p>
        </p:txBody>
      </p:sp>
      <p:sp>
        <p:nvSpPr>
          <p:cNvPr id="54" name="직사각형 8">
            <a:extLst>
              <a:ext uri="{FF2B5EF4-FFF2-40B4-BE49-F238E27FC236}">
                <a16:creationId xmlns:a16="http://schemas.microsoft.com/office/drawing/2014/main" id="{C7FFDACB-C1EA-4CA0-B484-DA670E796A49}"/>
              </a:ext>
            </a:extLst>
          </p:cNvPr>
          <p:cNvSpPr>
            <a:spLocks noChangeArrowheads="1"/>
          </p:cNvSpPr>
          <p:nvPr/>
        </p:nvSpPr>
        <p:spPr bwMode="auto">
          <a:xfrm>
            <a:off x="6919268" y="3843910"/>
            <a:ext cx="936625" cy="3603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latinLnBrk="0" hangingPunct="1">
              <a:spcBef>
                <a:spcPct val="0"/>
              </a:spcBef>
              <a:buFontTx/>
              <a:buNone/>
            </a:pPr>
            <a:r>
              <a:rPr kumimoji="0" lang="en-US" altLang="ko-KR" sz="1800" dirty="0"/>
              <a:t>X5</a:t>
            </a:r>
          </a:p>
        </p:txBody>
      </p:sp>
      <p:sp>
        <p:nvSpPr>
          <p:cNvPr id="55" name="직사각형 9">
            <a:extLst>
              <a:ext uri="{FF2B5EF4-FFF2-40B4-BE49-F238E27FC236}">
                <a16:creationId xmlns:a16="http://schemas.microsoft.com/office/drawing/2014/main" id="{31B9DD3B-07D4-4A0B-8272-F7406BA698CF}"/>
              </a:ext>
            </a:extLst>
          </p:cNvPr>
          <p:cNvSpPr>
            <a:spLocks noChangeArrowheads="1"/>
          </p:cNvSpPr>
          <p:nvPr/>
        </p:nvSpPr>
        <p:spPr bwMode="auto">
          <a:xfrm>
            <a:off x="6919268" y="4404298"/>
            <a:ext cx="936625" cy="3603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latinLnBrk="0" hangingPunct="1">
              <a:spcBef>
                <a:spcPct val="0"/>
              </a:spcBef>
              <a:buFontTx/>
              <a:buNone/>
            </a:pPr>
            <a:r>
              <a:rPr kumimoji="0" lang="en-US" altLang="ko-KR" sz="1800" dirty="0"/>
              <a:t>X6</a:t>
            </a:r>
          </a:p>
        </p:txBody>
      </p:sp>
      <p:sp>
        <p:nvSpPr>
          <p:cNvPr id="56" name="직사각형 10">
            <a:extLst>
              <a:ext uri="{FF2B5EF4-FFF2-40B4-BE49-F238E27FC236}">
                <a16:creationId xmlns:a16="http://schemas.microsoft.com/office/drawing/2014/main" id="{C25D943C-2251-4473-B6AA-474232EF0191}"/>
              </a:ext>
            </a:extLst>
          </p:cNvPr>
          <p:cNvSpPr>
            <a:spLocks noChangeArrowheads="1"/>
          </p:cNvSpPr>
          <p:nvPr/>
        </p:nvSpPr>
        <p:spPr bwMode="auto">
          <a:xfrm>
            <a:off x="6919268" y="4964685"/>
            <a:ext cx="936625" cy="3603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latinLnBrk="0" hangingPunct="1">
              <a:spcBef>
                <a:spcPct val="0"/>
              </a:spcBef>
              <a:buFontTx/>
              <a:buNone/>
            </a:pPr>
            <a:r>
              <a:rPr kumimoji="0" lang="en-US" altLang="ko-KR" sz="1800" dirty="0"/>
              <a:t>X7</a:t>
            </a:r>
          </a:p>
        </p:txBody>
      </p:sp>
      <p:sp>
        <p:nvSpPr>
          <p:cNvPr id="57" name="직사각형 11">
            <a:extLst>
              <a:ext uri="{FF2B5EF4-FFF2-40B4-BE49-F238E27FC236}">
                <a16:creationId xmlns:a16="http://schemas.microsoft.com/office/drawing/2014/main" id="{FD8A4FFD-BD44-4D57-B548-CAF82DE2D7B3}"/>
              </a:ext>
            </a:extLst>
          </p:cNvPr>
          <p:cNvSpPr>
            <a:spLocks noChangeArrowheads="1"/>
          </p:cNvSpPr>
          <p:nvPr/>
        </p:nvSpPr>
        <p:spPr bwMode="auto">
          <a:xfrm>
            <a:off x="6919268" y="5525073"/>
            <a:ext cx="936625" cy="3603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latinLnBrk="0" hangingPunct="1">
              <a:spcBef>
                <a:spcPct val="0"/>
              </a:spcBef>
              <a:buFontTx/>
              <a:buNone/>
            </a:pPr>
            <a:r>
              <a:rPr kumimoji="0" lang="en-US" altLang="ko-KR" sz="1800" dirty="0"/>
              <a:t>X8</a:t>
            </a:r>
          </a:p>
        </p:txBody>
      </p:sp>
      <p:sp>
        <p:nvSpPr>
          <p:cNvPr id="58" name="타원 57">
            <a:extLst>
              <a:ext uri="{FF2B5EF4-FFF2-40B4-BE49-F238E27FC236}">
                <a16:creationId xmlns:a16="http://schemas.microsoft.com/office/drawing/2014/main" id="{266762D7-DC9F-4D74-9723-2155198F6726}"/>
              </a:ext>
            </a:extLst>
          </p:cNvPr>
          <p:cNvSpPr/>
          <p:nvPr/>
        </p:nvSpPr>
        <p:spPr bwMode="auto">
          <a:xfrm>
            <a:off x="9949804" y="2489773"/>
            <a:ext cx="1474788" cy="669925"/>
          </a:xfrm>
          <a:prstGeom prst="ellipse">
            <a:avLst/>
          </a:prstGeom>
          <a:noFill/>
          <a:ln w="9525" cap="flat" cmpd="sng" algn="ctr">
            <a:solidFill>
              <a:schemeClr val="tx1"/>
            </a:solidFill>
            <a:prstDash val="solid"/>
            <a:round/>
            <a:headEnd type="none" w="med" len="med"/>
            <a:tailEnd type="none" w="med" len="med"/>
          </a:ln>
          <a:effectLst/>
        </p:spPr>
        <p:txBody>
          <a:bodyPr/>
          <a:lstStyle/>
          <a:p>
            <a:pPr algn="ctr" eaLnBrk="1" hangingPunct="1">
              <a:defRPr/>
            </a:pPr>
            <a:r>
              <a:rPr lang="en-US" altLang="ko-KR" dirty="0">
                <a:latin typeface="+mn-lt"/>
              </a:rPr>
              <a:t>F1</a:t>
            </a:r>
            <a:endParaRPr lang="ko-KR" altLang="en-US" dirty="0">
              <a:latin typeface="+mn-lt"/>
            </a:endParaRPr>
          </a:p>
        </p:txBody>
      </p:sp>
      <p:sp>
        <p:nvSpPr>
          <p:cNvPr id="59" name="타원 58">
            <a:extLst>
              <a:ext uri="{FF2B5EF4-FFF2-40B4-BE49-F238E27FC236}">
                <a16:creationId xmlns:a16="http://schemas.microsoft.com/office/drawing/2014/main" id="{7DF92E98-C489-4D1B-AA7E-FA79B1078E52}"/>
              </a:ext>
            </a:extLst>
          </p:cNvPr>
          <p:cNvSpPr/>
          <p:nvPr/>
        </p:nvSpPr>
        <p:spPr bwMode="auto">
          <a:xfrm>
            <a:off x="9949804" y="4009011"/>
            <a:ext cx="1474788" cy="668337"/>
          </a:xfrm>
          <a:prstGeom prst="ellipse">
            <a:avLst/>
          </a:prstGeom>
          <a:noFill/>
          <a:ln w="9525" cap="flat" cmpd="sng" algn="ctr">
            <a:solidFill>
              <a:schemeClr val="tx1"/>
            </a:solidFill>
            <a:prstDash val="solid"/>
            <a:round/>
            <a:headEnd type="none" w="med" len="med"/>
            <a:tailEnd type="none" w="med" len="med"/>
          </a:ln>
          <a:effectLst/>
        </p:spPr>
        <p:txBody>
          <a:bodyPr/>
          <a:lstStyle/>
          <a:p>
            <a:pPr algn="ctr" eaLnBrk="1" hangingPunct="1">
              <a:defRPr/>
            </a:pPr>
            <a:r>
              <a:rPr lang="en-US" altLang="ko-KR" dirty="0">
                <a:latin typeface="+mn-lt"/>
              </a:rPr>
              <a:t>F2</a:t>
            </a:r>
            <a:endParaRPr lang="ko-KR" altLang="en-US" dirty="0">
              <a:latin typeface="+mn-lt"/>
            </a:endParaRPr>
          </a:p>
        </p:txBody>
      </p:sp>
      <p:cxnSp>
        <p:nvCxnSpPr>
          <p:cNvPr id="60" name="직선 화살표 연결선 17">
            <a:extLst>
              <a:ext uri="{FF2B5EF4-FFF2-40B4-BE49-F238E27FC236}">
                <a16:creationId xmlns:a16="http://schemas.microsoft.com/office/drawing/2014/main" id="{72F847E5-481B-4B3E-9EE3-1F0AC460A84D}"/>
              </a:ext>
            </a:extLst>
          </p:cNvPr>
          <p:cNvCxnSpPr>
            <a:cxnSpLocks noChangeShapeType="1"/>
            <a:stCxn id="58" idx="2"/>
            <a:endCxn id="50" idx="3"/>
          </p:cNvCxnSpPr>
          <p:nvPr/>
        </p:nvCxnSpPr>
        <p:spPr bwMode="auto">
          <a:xfrm flipH="1" flipV="1">
            <a:off x="7862242" y="1838897"/>
            <a:ext cx="2087562" cy="985838"/>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 name="직선 화살표 연결선 19">
            <a:extLst>
              <a:ext uri="{FF2B5EF4-FFF2-40B4-BE49-F238E27FC236}">
                <a16:creationId xmlns:a16="http://schemas.microsoft.com/office/drawing/2014/main" id="{043FC476-7800-4515-9E85-DD8FC6ED91FA}"/>
              </a:ext>
            </a:extLst>
          </p:cNvPr>
          <p:cNvCxnSpPr>
            <a:cxnSpLocks noChangeShapeType="1"/>
            <a:stCxn id="58" idx="2"/>
            <a:endCxn id="51" idx="3"/>
          </p:cNvCxnSpPr>
          <p:nvPr/>
        </p:nvCxnSpPr>
        <p:spPr bwMode="auto">
          <a:xfrm flipH="1" flipV="1">
            <a:off x="7855892" y="2343723"/>
            <a:ext cx="2093912" cy="481013"/>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2" name="직선 화살표 연결선 2">
            <a:extLst>
              <a:ext uri="{FF2B5EF4-FFF2-40B4-BE49-F238E27FC236}">
                <a16:creationId xmlns:a16="http://schemas.microsoft.com/office/drawing/2014/main" id="{38C458D9-9324-4E2F-86BE-AC691F16467D}"/>
              </a:ext>
            </a:extLst>
          </p:cNvPr>
          <p:cNvCxnSpPr>
            <a:cxnSpLocks noChangeShapeType="1"/>
            <a:stCxn id="58" idx="2"/>
            <a:endCxn id="52" idx="3"/>
          </p:cNvCxnSpPr>
          <p:nvPr/>
        </p:nvCxnSpPr>
        <p:spPr bwMode="auto">
          <a:xfrm flipH="1">
            <a:off x="7855892" y="2824736"/>
            <a:ext cx="2093912" cy="7937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3" name="직선 화살표 연결선 4">
            <a:extLst>
              <a:ext uri="{FF2B5EF4-FFF2-40B4-BE49-F238E27FC236}">
                <a16:creationId xmlns:a16="http://schemas.microsoft.com/office/drawing/2014/main" id="{8F4E16F7-4E1E-4E94-9DD3-09874802E95B}"/>
              </a:ext>
            </a:extLst>
          </p:cNvPr>
          <p:cNvCxnSpPr>
            <a:cxnSpLocks noChangeShapeType="1"/>
            <a:stCxn id="58" idx="2"/>
            <a:endCxn id="53" idx="3"/>
          </p:cNvCxnSpPr>
          <p:nvPr/>
        </p:nvCxnSpPr>
        <p:spPr bwMode="auto">
          <a:xfrm flipH="1">
            <a:off x="7855892" y="2824735"/>
            <a:ext cx="2093912" cy="639762"/>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4" name="직선 화살표 연결선 6">
            <a:extLst>
              <a:ext uri="{FF2B5EF4-FFF2-40B4-BE49-F238E27FC236}">
                <a16:creationId xmlns:a16="http://schemas.microsoft.com/office/drawing/2014/main" id="{F02B8D56-8B64-4E43-94EA-6118C1241062}"/>
              </a:ext>
            </a:extLst>
          </p:cNvPr>
          <p:cNvCxnSpPr>
            <a:cxnSpLocks noChangeShapeType="1"/>
            <a:stCxn id="58" idx="2"/>
            <a:endCxn id="54" idx="3"/>
          </p:cNvCxnSpPr>
          <p:nvPr/>
        </p:nvCxnSpPr>
        <p:spPr bwMode="auto">
          <a:xfrm flipH="1">
            <a:off x="7855892" y="2824735"/>
            <a:ext cx="2093912" cy="120015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5" name="직선 화살표 연결선 8">
            <a:extLst>
              <a:ext uri="{FF2B5EF4-FFF2-40B4-BE49-F238E27FC236}">
                <a16:creationId xmlns:a16="http://schemas.microsoft.com/office/drawing/2014/main" id="{9F8EEE04-F332-4473-8BB9-D6211AF05E06}"/>
              </a:ext>
            </a:extLst>
          </p:cNvPr>
          <p:cNvCxnSpPr>
            <a:cxnSpLocks noChangeShapeType="1"/>
            <a:stCxn id="58" idx="2"/>
            <a:endCxn id="55" idx="3"/>
          </p:cNvCxnSpPr>
          <p:nvPr/>
        </p:nvCxnSpPr>
        <p:spPr bwMode="auto">
          <a:xfrm flipH="1">
            <a:off x="7855892" y="2824736"/>
            <a:ext cx="2093912" cy="176053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6" name="직선 화살표 연결선 10">
            <a:extLst>
              <a:ext uri="{FF2B5EF4-FFF2-40B4-BE49-F238E27FC236}">
                <a16:creationId xmlns:a16="http://schemas.microsoft.com/office/drawing/2014/main" id="{186ED9C3-8C40-41E7-A7EA-80F4E342FDD6}"/>
              </a:ext>
            </a:extLst>
          </p:cNvPr>
          <p:cNvCxnSpPr>
            <a:cxnSpLocks noChangeShapeType="1"/>
            <a:stCxn id="58" idx="2"/>
            <a:endCxn id="56" idx="3"/>
          </p:cNvCxnSpPr>
          <p:nvPr/>
        </p:nvCxnSpPr>
        <p:spPr bwMode="auto">
          <a:xfrm flipH="1">
            <a:off x="7855892" y="2824736"/>
            <a:ext cx="2093912" cy="232092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7" name="직선 화살표 연결선 12">
            <a:extLst>
              <a:ext uri="{FF2B5EF4-FFF2-40B4-BE49-F238E27FC236}">
                <a16:creationId xmlns:a16="http://schemas.microsoft.com/office/drawing/2014/main" id="{EC465E3B-F902-4470-8A71-B6F814810AD2}"/>
              </a:ext>
            </a:extLst>
          </p:cNvPr>
          <p:cNvCxnSpPr>
            <a:cxnSpLocks noChangeShapeType="1"/>
            <a:stCxn id="58" idx="2"/>
            <a:endCxn id="57" idx="3"/>
          </p:cNvCxnSpPr>
          <p:nvPr/>
        </p:nvCxnSpPr>
        <p:spPr bwMode="auto">
          <a:xfrm flipH="1">
            <a:off x="7855892" y="2824735"/>
            <a:ext cx="2093912" cy="2881312"/>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 name="직선 화살표 연결선 17">
            <a:extLst>
              <a:ext uri="{FF2B5EF4-FFF2-40B4-BE49-F238E27FC236}">
                <a16:creationId xmlns:a16="http://schemas.microsoft.com/office/drawing/2014/main" id="{AB465040-A45B-4877-8CDB-19F626E07D73}"/>
              </a:ext>
            </a:extLst>
          </p:cNvPr>
          <p:cNvCxnSpPr>
            <a:cxnSpLocks noChangeShapeType="1"/>
            <a:stCxn id="59" idx="2"/>
          </p:cNvCxnSpPr>
          <p:nvPr/>
        </p:nvCxnSpPr>
        <p:spPr bwMode="auto">
          <a:xfrm flipH="1" flipV="1">
            <a:off x="7862242" y="1918272"/>
            <a:ext cx="2087562" cy="24257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9" name="직선 화살표 연결선 19">
            <a:extLst>
              <a:ext uri="{FF2B5EF4-FFF2-40B4-BE49-F238E27FC236}">
                <a16:creationId xmlns:a16="http://schemas.microsoft.com/office/drawing/2014/main" id="{04616E61-E0C8-4506-80D1-8514B6AB323E}"/>
              </a:ext>
            </a:extLst>
          </p:cNvPr>
          <p:cNvCxnSpPr>
            <a:cxnSpLocks noChangeShapeType="1"/>
            <a:stCxn id="59" idx="2"/>
          </p:cNvCxnSpPr>
          <p:nvPr/>
        </p:nvCxnSpPr>
        <p:spPr bwMode="auto">
          <a:xfrm flipH="1" flipV="1">
            <a:off x="7855892" y="2423098"/>
            <a:ext cx="2093912" cy="192087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0" name="직선 화살표 연결선 29">
            <a:extLst>
              <a:ext uri="{FF2B5EF4-FFF2-40B4-BE49-F238E27FC236}">
                <a16:creationId xmlns:a16="http://schemas.microsoft.com/office/drawing/2014/main" id="{0BBC2DD5-F513-4A3B-9BAA-DE22AE9C0315}"/>
              </a:ext>
            </a:extLst>
          </p:cNvPr>
          <p:cNvCxnSpPr>
            <a:cxnSpLocks noChangeShapeType="1"/>
            <a:stCxn id="59" idx="2"/>
          </p:cNvCxnSpPr>
          <p:nvPr/>
        </p:nvCxnSpPr>
        <p:spPr bwMode="auto">
          <a:xfrm flipH="1" flipV="1">
            <a:off x="7855892" y="2981898"/>
            <a:ext cx="2093912" cy="136207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1" name="직선 화살표 연결선 30">
            <a:extLst>
              <a:ext uri="{FF2B5EF4-FFF2-40B4-BE49-F238E27FC236}">
                <a16:creationId xmlns:a16="http://schemas.microsoft.com/office/drawing/2014/main" id="{3099CE8C-53A7-4D3C-8962-1538C3169DBE}"/>
              </a:ext>
            </a:extLst>
          </p:cNvPr>
          <p:cNvCxnSpPr>
            <a:cxnSpLocks noChangeShapeType="1"/>
            <a:stCxn id="59" idx="2"/>
          </p:cNvCxnSpPr>
          <p:nvPr/>
        </p:nvCxnSpPr>
        <p:spPr bwMode="auto">
          <a:xfrm flipH="1" flipV="1">
            <a:off x="7855892" y="3542286"/>
            <a:ext cx="2093912" cy="80168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 name="직선 화살표 연결선 31">
            <a:extLst>
              <a:ext uri="{FF2B5EF4-FFF2-40B4-BE49-F238E27FC236}">
                <a16:creationId xmlns:a16="http://schemas.microsoft.com/office/drawing/2014/main" id="{A99AED8E-EFDB-403F-9984-D4B3B51C13B6}"/>
              </a:ext>
            </a:extLst>
          </p:cNvPr>
          <p:cNvCxnSpPr>
            <a:cxnSpLocks noChangeShapeType="1"/>
            <a:stCxn id="59" idx="2"/>
          </p:cNvCxnSpPr>
          <p:nvPr/>
        </p:nvCxnSpPr>
        <p:spPr bwMode="auto">
          <a:xfrm flipH="1" flipV="1">
            <a:off x="7855892" y="4102672"/>
            <a:ext cx="2093912" cy="2413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3" name="직선 화살표 연결선 32">
            <a:extLst>
              <a:ext uri="{FF2B5EF4-FFF2-40B4-BE49-F238E27FC236}">
                <a16:creationId xmlns:a16="http://schemas.microsoft.com/office/drawing/2014/main" id="{A331B88D-3974-4456-8893-F4A3A339DA38}"/>
              </a:ext>
            </a:extLst>
          </p:cNvPr>
          <p:cNvCxnSpPr>
            <a:cxnSpLocks noChangeShapeType="1"/>
            <a:stCxn id="59" idx="2"/>
          </p:cNvCxnSpPr>
          <p:nvPr/>
        </p:nvCxnSpPr>
        <p:spPr bwMode="auto">
          <a:xfrm flipH="1">
            <a:off x="7855892" y="4343972"/>
            <a:ext cx="2093912" cy="319088"/>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4" name="직선 화살표 연결선 33">
            <a:extLst>
              <a:ext uri="{FF2B5EF4-FFF2-40B4-BE49-F238E27FC236}">
                <a16:creationId xmlns:a16="http://schemas.microsoft.com/office/drawing/2014/main" id="{D8D1DFBB-0EB3-4467-8BEE-4D78E88DBC30}"/>
              </a:ext>
            </a:extLst>
          </p:cNvPr>
          <p:cNvCxnSpPr>
            <a:cxnSpLocks noChangeShapeType="1"/>
            <a:stCxn id="59" idx="2"/>
          </p:cNvCxnSpPr>
          <p:nvPr/>
        </p:nvCxnSpPr>
        <p:spPr bwMode="auto">
          <a:xfrm flipH="1">
            <a:off x="7855892" y="4343973"/>
            <a:ext cx="2093912" cy="87947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 name="직선 화살표 연결선 34">
            <a:extLst>
              <a:ext uri="{FF2B5EF4-FFF2-40B4-BE49-F238E27FC236}">
                <a16:creationId xmlns:a16="http://schemas.microsoft.com/office/drawing/2014/main" id="{BE6D0959-54B9-4903-BEEA-7AE01B97A199}"/>
              </a:ext>
            </a:extLst>
          </p:cNvPr>
          <p:cNvCxnSpPr>
            <a:cxnSpLocks noChangeShapeType="1"/>
            <a:stCxn id="59" idx="2"/>
          </p:cNvCxnSpPr>
          <p:nvPr/>
        </p:nvCxnSpPr>
        <p:spPr bwMode="auto">
          <a:xfrm flipH="1">
            <a:off x="7855892" y="4343973"/>
            <a:ext cx="2093912" cy="1439863"/>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243" name="직사각형 4"/>
          <p:cNvSpPr>
            <a:spLocks noChangeArrowheads="1"/>
          </p:cNvSpPr>
          <p:nvPr/>
        </p:nvSpPr>
        <p:spPr bwMode="auto">
          <a:xfrm>
            <a:off x="983582" y="1655563"/>
            <a:ext cx="936625" cy="3603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latinLnBrk="0" hangingPunct="1">
              <a:spcBef>
                <a:spcPct val="0"/>
              </a:spcBef>
              <a:buFontTx/>
              <a:buNone/>
            </a:pPr>
            <a:r>
              <a:rPr kumimoji="0" lang="en-US" altLang="ko-KR" sz="1800" dirty="0"/>
              <a:t>X1</a:t>
            </a:r>
          </a:p>
        </p:txBody>
      </p:sp>
      <p:sp>
        <p:nvSpPr>
          <p:cNvPr id="10244" name="직사각형 5"/>
          <p:cNvSpPr>
            <a:spLocks noChangeArrowheads="1"/>
          </p:cNvSpPr>
          <p:nvPr/>
        </p:nvSpPr>
        <p:spPr bwMode="auto">
          <a:xfrm>
            <a:off x="977232" y="2158801"/>
            <a:ext cx="936625" cy="3603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latinLnBrk="0" hangingPunct="1">
              <a:spcBef>
                <a:spcPct val="0"/>
              </a:spcBef>
              <a:buFontTx/>
              <a:buNone/>
            </a:pPr>
            <a:r>
              <a:rPr kumimoji="0" lang="en-US" altLang="ko-KR" sz="1800" dirty="0"/>
              <a:t>X2</a:t>
            </a:r>
          </a:p>
        </p:txBody>
      </p:sp>
      <p:sp>
        <p:nvSpPr>
          <p:cNvPr id="10245" name="직사각형 6"/>
          <p:cNvSpPr>
            <a:spLocks noChangeArrowheads="1"/>
          </p:cNvSpPr>
          <p:nvPr/>
        </p:nvSpPr>
        <p:spPr bwMode="auto">
          <a:xfrm>
            <a:off x="977232" y="2719188"/>
            <a:ext cx="936625" cy="3603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latinLnBrk="0" hangingPunct="1">
              <a:spcBef>
                <a:spcPct val="0"/>
              </a:spcBef>
              <a:buFontTx/>
              <a:buNone/>
            </a:pPr>
            <a:r>
              <a:rPr kumimoji="0" lang="en-US" altLang="ko-KR" sz="1800" dirty="0"/>
              <a:t>X3</a:t>
            </a:r>
          </a:p>
        </p:txBody>
      </p:sp>
      <p:sp>
        <p:nvSpPr>
          <p:cNvPr id="10246" name="직사각형 7"/>
          <p:cNvSpPr>
            <a:spLocks noChangeArrowheads="1"/>
          </p:cNvSpPr>
          <p:nvPr/>
        </p:nvSpPr>
        <p:spPr bwMode="auto">
          <a:xfrm>
            <a:off x="977232" y="3279576"/>
            <a:ext cx="936625" cy="3603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latinLnBrk="0" hangingPunct="1">
              <a:spcBef>
                <a:spcPct val="0"/>
              </a:spcBef>
              <a:buFontTx/>
              <a:buNone/>
            </a:pPr>
            <a:r>
              <a:rPr kumimoji="0" lang="en-US" altLang="ko-KR" sz="1800" dirty="0"/>
              <a:t>X4</a:t>
            </a:r>
          </a:p>
        </p:txBody>
      </p:sp>
      <p:sp>
        <p:nvSpPr>
          <p:cNvPr id="10247" name="직사각형 8"/>
          <p:cNvSpPr>
            <a:spLocks noChangeArrowheads="1"/>
          </p:cNvSpPr>
          <p:nvPr/>
        </p:nvSpPr>
        <p:spPr bwMode="auto">
          <a:xfrm>
            <a:off x="977232" y="3839963"/>
            <a:ext cx="936625" cy="3603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latinLnBrk="0" hangingPunct="1">
              <a:spcBef>
                <a:spcPct val="0"/>
              </a:spcBef>
              <a:buFontTx/>
              <a:buNone/>
            </a:pPr>
            <a:r>
              <a:rPr kumimoji="0" lang="en-US" altLang="ko-KR" sz="1800" dirty="0"/>
              <a:t>X5</a:t>
            </a:r>
          </a:p>
        </p:txBody>
      </p:sp>
      <p:sp>
        <p:nvSpPr>
          <p:cNvPr id="10248" name="직사각형 9"/>
          <p:cNvSpPr>
            <a:spLocks noChangeArrowheads="1"/>
          </p:cNvSpPr>
          <p:nvPr/>
        </p:nvSpPr>
        <p:spPr bwMode="auto">
          <a:xfrm>
            <a:off x="977232" y="4400351"/>
            <a:ext cx="936625" cy="3603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latinLnBrk="0" hangingPunct="1">
              <a:spcBef>
                <a:spcPct val="0"/>
              </a:spcBef>
              <a:buFontTx/>
              <a:buNone/>
            </a:pPr>
            <a:r>
              <a:rPr kumimoji="0" lang="en-US" altLang="ko-KR" sz="1800" dirty="0"/>
              <a:t>X6</a:t>
            </a:r>
          </a:p>
        </p:txBody>
      </p:sp>
      <p:sp>
        <p:nvSpPr>
          <p:cNvPr id="10249" name="직사각형 10"/>
          <p:cNvSpPr>
            <a:spLocks noChangeArrowheads="1"/>
          </p:cNvSpPr>
          <p:nvPr/>
        </p:nvSpPr>
        <p:spPr bwMode="auto">
          <a:xfrm>
            <a:off x="977232" y="4960738"/>
            <a:ext cx="936625" cy="3603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latinLnBrk="0" hangingPunct="1">
              <a:spcBef>
                <a:spcPct val="0"/>
              </a:spcBef>
              <a:buFontTx/>
              <a:buNone/>
            </a:pPr>
            <a:r>
              <a:rPr kumimoji="0" lang="en-US" altLang="ko-KR" sz="1800" dirty="0"/>
              <a:t>X7</a:t>
            </a:r>
          </a:p>
        </p:txBody>
      </p:sp>
      <p:sp>
        <p:nvSpPr>
          <p:cNvPr id="10250" name="직사각형 11"/>
          <p:cNvSpPr>
            <a:spLocks noChangeArrowheads="1"/>
          </p:cNvSpPr>
          <p:nvPr/>
        </p:nvSpPr>
        <p:spPr bwMode="auto">
          <a:xfrm>
            <a:off x="977232" y="5521126"/>
            <a:ext cx="936625" cy="3603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latinLnBrk="1">
              <a:spcBef>
                <a:spcPct val="20000"/>
              </a:spcBef>
              <a:buChar char="•"/>
              <a:defRPr sz="3200">
                <a:solidFill>
                  <a:schemeClr val="tx1"/>
                </a:solidFill>
                <a:latin typeface="Arial" panose="020B0604020202020204" pitchFamily="34" charset="0"/>
              </a:defRPr>
            </a:lvl1pPr>
            <a:lvl2pPr marL="742950" indent="-285750" latinLnBrk="1">
              <a:spcBef>
                <a:spcPct val="20000"/>
              </a:spcBef>
              <a:buChar char="–"/>
              <a:defRPr sz="2800">
                <a:solidFill>
                  <a:schemeClr val="tx1"/>
                </a:solidFill>
                <a:latin typeface="Arial" panose="020B0604020202020204" pitchFamily="34" charset="0"/>
              </a:defRPr>
            </a:lvl2pPr>
            <a:lvl3pPr marL="1143000" indent="-228600" latinLnBrk="1">
              <a:spcBef>
                <a:spcPct val="20000"/>
              </a:spcBef>
              <a:buChar char="•"/>
              <a:defRPr sz="2400">
                <a:solidFill>
                  <a:schemeClr val="tx1"/>
                </a:solidFill>
                <a:latin typeface="Arial" panose="020B0604020202020204" pitchFamily="34" charset="0"/>
              </a:defRPr>
            </a:lvl3pPr>
            <a:lvl4pPr marL="1600200" indent="-228600" latinLnBrk="1">
              <a:spcBef>
                <a:spcPct val="20000"/>
              </a:spcBef>
              <a:buChar char="–"/>
              <a:defRPr sz="2000">
                <a:solidFill>
                  <a:schemeClr val="tx1"/>
                </a:solidFill>
                <a:latin typeface="Arial" panose="020B0604020202020204" pitchFamily="34" charset="0"/>
              </a:defRPr>
            </a:lvl4pPr>
            <a:lvl5pPr marL="2057400" indent="-228600" latinLnBrk="1">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latinLnBrk="0" hangingPunct="1">
              <a:spcBef>
                <a:spcPct val="0"/>
              </a:spcBef>
              <a:buFontTx/>
              <a:buNone/>
            </a:pPr>
            <a:r>
              <a:rPr kumimoji="0" lang="en-US" altLang="ko-KR" sz="1800" dirty="0"/>
              <a:t>X8</a:t>
            </a:r>
          </a:p>
        </p:txBody>
      </p:sp>
      <p:sp>
        <p:nvSpPr>
          <p:cNvPr id="15" name="타원 14"/>
          <p:cNvSpPr/>
          <p:nvPr/>
        </p:nvSpPr>
        <p:spPr bwMode="auto">
          <a:xfrm>
            <a:off x="4007768" y="2485826"/>
            <a:ext cx="1474788" cy="669925"/>
          </a:xfrm>
          <a:prstGeom prst="ellipse">
            <a:avLst/>
          </a:prstGeom>
          <a:noFill/>
          <a:ln w="9525" cap="flat" cmpd="sng" algn="ctr">
            <a:solidFill>
              <a:schemeClr val="tx1"/>
            </a:solidFill>
            <a:prstDash val="solid"/>
            <a:round/>
            <a:headEnd type="none" w="med" len="med"/>
            <a:tailEnd type="none" w="med" len="med"/>
          </a:ln>
          <a:effectLst/>
        </p:spPr>
        <p:txBody>
          <a:bodyPr/>
          <a:lstStyle/>
          <a:p>
            <a:pPr algn="ctr" eaLnBrk="1" hangingPunct="1">
              <a:defRPr/>
            </a:pPr>
            <a:r>
              <a:rPr lang="en-US" altLang="ko-KR" dirty="0">
                <a:latin typeface="+mn-lt"/>
              </a:rPr>
              <a:t>F1</a:t>
            </a:r>
            <a:endParaRPr lang="ko-KR" altLang="en-US" dirty="0">
              <a:latin typeface="+mn-lt"/>
            </a:endParaRPr>
          </a:p>
        </p:txBody>
      </p:sp>
      <p:sp>
        <p:nvSpPr>
          <p:cNvPr id="16" name="타원 15"/>
          <p:cNvSpPr/>
          <p:nvPr/>
        </p:nvSpPr>
        <p:spPr bwMode="auto">
          <a:xfrm>
            <a:off x="4007768" y="4005064"/>
            <a:ext cx="1474788" cy="668337"/>
          </a:xfrm>
          <a:prstGeom prst="ellipse">
            <a:avLst/>
          </a:prstGeom>
          <a:noFill/>
          <a:ln w="9525" cap="flat" cmpd="sng" algn="ctr">
            <a:solidFill>
              <a:schemeClr val="tx1"/>
            </a:solidFill>
            <a:prstDash val="solid"/>
            <a:round/>
            <a:headEnd type="none" w="med" len="med"/>
            <a:tailEnd type="none" w="med" len="med"/>
          </a:ln>
          <a:effectLst/>
        </p:spPr>
        <p:txBody>
          <a:bodyPr/>
          <a:lstStyle/>
          <a:p>
            <a:pPr algn="ctr" eaLnBrk="1" hangingPunct="1">
              <a:defRPr/>
            </a:pPr>
            <a:r>
              <a:rPr lang="en-US" altLang="ko-KR" dirty="0">
                <a:latin typeface="+mn-lt"/>
              </a:rPr>
              <a:t>F2</a:t>
            </a:r>
            <a:endParaRPr lang="ko-KR" altLang="en-US" dirty="0">
              <a:latin typeface="+mn-lt"/>
            </a:endParaRPr>
          </a:p>
        </p:txBody>
      </p:sp>
      <p:cxnSp>
        <p:nvCxnSpPr>
          <p:cNvPr id="10253" name="직선 화살표 연결선 17"/>
          <p:cNvCxnSpPr>
            <a:cxnSpLocks noChangeShapeType="1"/>
            <a:stCxn id="15" idx="2"/>
            <a:endCxn id="10243" idx="3"/>
          </p:cNvCxnSpPr>
          <p:nvPr/>
        </p:nvCxnSpPr>
        <p:spPr bwMode="auto">
          <a:xfrm flipH="1" flipV="1">
            <a:off x="1920206" y="1834950"/>
            <a:ext cx="2087562" cy="985838"/>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54" name="직선 화살표 연결선 19"/>
          <p:cNvCxnSpPr>
            <a:cxnSpLocks noChangeShapeType="1"/>
            <a:stCxn id="15" idx="2"/>
            <a:endCxn id="10244" idx="3"/>
          </p:cNvCxnSpPr>
          <p:nvPr/>
        </p:nvCxnSpPr>
        <p:spPr bwMode="auto">
          <a:xfrm flipH="1" flipV="1">
            <a:off x="1913856" y="2339776"/>
            <a:ext cx="2093912" cy="481013"/>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55" name="직선 화살표 연결선 2"/>
          <p:cNvCxnSpPr>
            <a:cxnSpLocks noChangeShapeType="1"/>
            <a:stCxn id="15" idx="2"/>
            <a:endCxn id="10245" idx="3"/>
          </p:cNvCxnSpPr>
          <p:nvPr/>
        </p:nvCxnSpPr>
        <p:spPr bwMode="auto">
          <a:xfrm flipH="1">
            <a:off x="1913856" y="2820789"/>
            <a:ext cx="2093912" cy="7937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56" name="직선 화살표 연결선 4"/>
          <p:cNvCxnSpPr>
            <a:cxnSpLocks noChangeShapeType="1"/>
            <a:stCxn id="15" idx="2"/>
            <a:endCxn id="10246" idx="3"/>
          </p:cNvCxnSpPr>
          <p:nvPr/>
        </p:nvCxnSpPr>
        <p:spPr bwMode="auto">
          <a:xfrm flipH="1">
            <a:off x="1913856" y="2820788"/>
            <a:ext cx="2093912" cy="639762"/>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57" name="직선 화살표 연결선 6"/>
          <p:cNvCxnSpPr>
            <a:cxnSpLocks noChangeShapeType="1"/>
            <a:stCxn id="15" idx="2"/>
            <a:endCxn id="10247" idx="3"/>
          </p:cNvCxnSpPr>
          <p:nvPr/>
        </p:nvCxnSpPr>
        <p:spPr bwMode="auto">
          <a:xfrm flipH="1">
            <a:off x="1913856" y="2820788"/>
            <a:ext cx="2093912" cy="120015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58" name="직선 화살표 연결선 8"/>
          <p:cNvCxnSpPr>
            <a:cxnSpLocks noChangeShapeType="1"/>
            <a:stCxn id="15" idx="2"/>
            <a:endCxn id="10248" idx="3"/>
          </p:cNvCxnSpPr>
          <p:nvPr/>
        </p:nvCxnSpPr>
        <p:spPr bwMode="auto">
          <a:xfrm flipH="1">
            <a:off x="1913856" y="2820789"/>
            <a:ext cx="2093912" cy="176053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59" name="직선 화살표 연결선 10"/>
          <p:cNvCxnSpPr>
            <a:cxnSpLocks noChangeShapeType="1"/>
            <a:stCxn id="15" idx="2"/>
            <a:endCxn id="10249" idx="3"/>
          </p:cNvCxnSpPr>
          <p:nvPr/>
        </p:nvCxnSpPr>
        <p:spPr bwMode="auto">
          <a:xfrm flipH="1">
            <a:off x="1913856" y="2820789"/>
            <a:ext cx="2093912" cy="232092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60" name="직선 화살표 연결선 12"/>
          <p:cNvCxnSpPr>
            <a:cxnSpLocks noChangeShapeType="1"/>
            <a:stCxn id="15" idx="2"/>
            <a:endCxn id="10250" idx="3"/>
          </p:cNvCxnSpPr>
          <p:nvPr/>
        </p:nvCxnSpPr>
        <p:spPr bwMode="auto">
          <a:xfrm flipH="1">
            <a:off x="1913856" y="2820788"/>
            <a:ext cx="2093912" cy="2881312"/>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61" name="직선 화살표 연결선 17"/>
          <p:cNvCxnSpPr>
            <a:cxnSpLocks noChangeShapeType="1"/>
            <a:stCxn id="16" idx="2"/>
          </p:cNvCxnSpPr>
          <p:nvPr/>
        </p:nvCxnSpPr>
        <p:spPr bwMode="auto">
          <a:xfrm flipH="1" flipV="1">
            <a:off x="1920206" y="1914325"/>
            <a:ext cx="2087562" cy="24257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62" name="직선 화살표 연결선 19"/>
          <p:cNvCxnSpPr>
            <a:cxnSpLocks noChangeShapeType="1"/>
            <a:stCxn id="16" idx="2"/>
          </p:cNvCxnSpPr>
          <p:nvPr/>
        </p:nvCxnSpPr>
        <p:spPr bwMode="auto">
          <a:xfrm flipH="1" flipV="1">
            <a:off x="1913856" y="2419151"/>
            <a:ext cx="2093912" cy="192087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63" name="직선 화살표 연결선 29"/>
          <p:cNvCxnSpPr>
            <a:cxnSpLocks noChangeShapeType="1"/>
            <a:stCxn id="16" idx="2"/>
          </p:cNvCxnSpPr>
          <p:nvPr/>
        </p:nvCxnSpPr>
        <p:spPr bwMode="auto">
          <a:xfrm flipH="1" flipV="1">
            <a:off x="1913856" y="2977951"/>
            <a:ext cx="2093912" cy="136207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64" name="직선 화살표 연결선 30"/>
          <p:cNvCxnSpPr>
            <a:cxnSpLocks noChangeShapeType="1"/>
            <a:stCxn id="16" idx="2"/>
          </p:cNvCxnSpPr>
          <p:nvPr/>
        </p:nvCxnSpPr>
        <p:spPr bwMode="auto">
          <a:xfrm flipH="1" flipV="1">
            <a:off x="1913856" y="3538339"/>
            <a:ext cx="2093912" cy="80168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65" name="직선 화살표 연결선 31"/>
          <p:cNvCxnSpPr>
            <a:cxnSpLocks noChangeShapeType="1"/>
            <a:stCxn id="16" idx="2"/>
          </p:cNvCxnSpPr>
          <p:nvPr/>
        </p:nvCxnSpPr>
        <p:spPr bwMode="auto">
          <a:xfrm flipH="1" flipV="1">
            <a:off x="1913856" y="4098725"/>
            <a:ext cx="2093912" cy="2413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66" name="직선 화살표 연결선 32"/>
          <p:cNvCxnSpPr>
            <a:cxnSpLocks noChangeShapeType="1"/>
            <a:stCxn id="16" idx="2"/>
          </p:cNvCxnSpPr>
          <p:nvPr/>
        </p:nvCxnSpPr>
        <p:spPr bwMode="auto">
          <a:xfrm flipH="1">
            <a:off x="1913856" y="4340025"/>
            <a:ext cx="2093912" cy="319088"/>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67" name="직선 화살표 연결선 33"/>
          <p:cNvCxnSpPr>
            <a:cxnSpLocks noChangeShapeType="1"/>
            <a:stCxn id="16" idx="2"/>
          </p:cNvCxnSpPr>
          <p:nvPr/>
        </p:nvCxnSpPr>
        <p:spPr bwMode="auto">
          <a:xfrm flipH="1">
            <a:off x="1913856" y="4340026"/>
            <a:ext cx="2093912" cy="87947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68" name="직선 화살표 연결선 34"/>
          <p:cNvCxnSpPr>
            <a:cxnSpLocks noChangeShapeType="1"/>
            <a:stCxn id="16" idx="2"/>
          </p:cNvCxnSpPr>
          <p:nvPr/>
        </p:nvCxnSpPr>
        <p:spPr bwMode="auto">
          <a:xfrm flipH="1">
            <a:off x="1913856" y="4340026"/>
            <a:ext cx="2093912" cy="1439863"/>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9" name="제목 1">
            <a:extLst>
              <a:ext uri="{FF2B5EF4-FFF2-40B4-BE49-F238E27FC236}">
                <a16:creationId xmlns:a16="http://schemas.microsoft.com/office/drawing/2014/main" id="{031FF35F-19D5-4146-8657-E44DAB74C6BF}"/>
              </a:ext>
            </a:extLst>
          </p:cNvPr>
          <p:cNvSpPr txBox="1">
            <a:spLocks/>
          </p:cNvSpPr>
          <p:nvPr/>
        </p:nvSpPr>
        <p:spPr bwMode="gray">
          <a:xfrm>
            <a:off x="6919268" y="817825"/>
            <a:ext cx="4727698" cy="565964"/>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l" rtl="0" eaLnBrk="0" fontAlgn="base" latinLnBrk="1" hangingPunct="0">
              <a:spcBef>
                <a:spcPct val="0"/>
              </a:spcBef>
              <a:spcAft>
                <a:spcPct val="0"/>
              </a:spcAft>
              <a:defRPr sz="3200" b="1">
                <a:solidFill>
                  <a:schemeClr val="tx2"/>
                </a:solidFill>
                <a:latin typeface="+mj-lt"/>
                <a:ea typeface="+mj-ea"/>
                <a:cs typeface="+mj-cs"/>
              </a:defRPr>
            </a:lvl1pPr>
            <a:lvl2pPr algn="l" rtl="0" eaLnBrk="0" fontAlgn="base" latinLnBrk="1" hangingPunct="0">
              <a:spcBef>
                <a:spcPct val="0"/>
              </a:spcBef>
              <a:spcAft>
                <a:spcPct val="0"/>
              </a:spcAft>
              <a:defRPr sz="3200" b="1">
                <a:solidFill>
                  <a:schemeClr val="tx2"/>
                </a:solidFill>
                <a:latin typeface="Verdana" pitchFamily="34" charset="0"/>
                <a:cs typeface="Arial" charset="0"/>
              </a:defRPr>
            </a:lvl2pPr>
            <a:lvl3pPr algn="l" rtl="0" eaLnBrk="0" fontAlgn="base" latinLnBrk="1" hangingPunct="0">
              <a:spcBef>
                <a:spcPct val="0"/>
              </a:spcBef>
              <a:spcAft>
                <a:spcPct val="0"/>
              </a:spcAft>
              <a:defRPr sz="3200" b="1">
                <a:solidFill>
                  <a:schemeClr val="tx2"/>
                </a:solidFill>
                <a:latin typeface="Verdana" pitchFamily="34" charset="0"/>
                <a:cs typeface="Arial" charset="0"/>
              </a:defRPr>
            </a:lvl3pPr>
            <a:lvl4pPr algn="l" rtl="0" eaLnBrk="0" fontAlgn="base" latinLnBrk="1" hangingPunct="0">
              <a:spcBef>
                <a:spcPct val="0"/>
              </a:spcBef>
              <a:spcAft>
                <a:spcPct val="0"/>
              </a:spcAft>
              <a:defRPr sz="3200" b="1">
                <a:solidFill>
                  <a:schemeClr val="tx2"/>
                </a:solidFill>
                <a:latin typeface="Verdana" pitchFamily="34" charset="0"/>
                <a:cs typeface="Arial" charset="0"/>
              </a:defRPr>
            </a:lvl4pPr>
            <a:lvl5pPr algn="l" rtl="0" eaLnBrk="0" fontAlgn="base" latinLnBrk="1" hangingPunct="0">
              <a:spcBef>
                <a:spcPct val="0"/>
              </a:spcBef>
              <a:spcAft>
                <a:spcPct val="0"/>
              </a:spcAft>
              <a:defRPr sz="3200" b="1">
                <a:solidFill>
                  <a:schemeClr val="tx2"/>
                </a:solidFill>
                <a:latin typeface="Verdana" pitchFamily="34" charset="0"/>
                <a:cs typeface="Arial" charset="0"/>
              </a:defRPr>
            </a:lvl5pPr>
            <a:lvl6pPr marL="457200" algn="l" rtl="0" eaLnBrk="1" fontAlgn="base" latinLnBrk="1" hangingPunct="1">
              <a:spcBef>
                <a:spcPct val="0"/>
              </a:spcBef>
              <a:spcAft>
                <a:spcPct val="0"/>
              </a:spcAft>
              <a:defRPr sz="3200" b="1">
                <a:solidFill>
                  <a:schemeClr val="tx2"/>
                </a:solidFill>
                <a:latin typeface="Verdana" pitchFamily="34" charset="0"/>
                <a:cs typeface="Arial" charset="0"/>
              </a:defRPr>
            </a:lvl6pPr>
            <a:lvl7pPr marL="914400" algn="l" rtl="0" eaLnBrk="1" fontAlgn="base" latinLnBrk="1" hangingPunct="1">
              <a:spcBef>
                <a:spcPct val="0"/>
              </a:spcBef>
              <a:spcAft>
                <a:spcPct val="0"/>
              </a:spcAft>
              <a:defRPr sz="3200" b="1">
                <a:solidFill>
                  <a:schemeClr val="tx2"/>
                </a:solidFill>
                <a:latin typeface="Verdana" pitchFamily="34" charset="0"/>
                <a:cs typeface="Arial" charset="0"/>
              </a:defRPr>
            </a:lvl7pPr>
            <a:lvl8pPr marL="1371600" algn="l" rtl="0" eaLnBrk="1" fontAlgn="base" latinLnBrk="1" hangingPunct="1">
              <a:spcBef>
                <a:spcPct val="0"/>
              </a:spcBef>
              <a:spcAft>
                <a:spcPct val="0"/>
              </a:spcAft>
              <a:defRPr sz="3200" b="1">
                <a:solidFill>
                  <a:schemeClr val="tx2"/>
                </a:solidFill>
                <a:latin typeface="Verdana" pitchFamily="34" charset="0"/>
                <a:cs typeface="Arial" charset="0"/>
              </a:defRPr>
            </a:lvl8pPr>
            <a:lvl9pPr marL="1828800" algn="l" rtl="0" eaLnBrk="1" fontAlgn="base" latinLnBrk="1" hangingPunct="1">
              <a:spcBef>
                <a:spcPct val="0"/>
              </a:spcBef>
              <a:spcAft>
                <a:spcPct val="0"/>
              </a:spcAft>
              <a:defRPr sz="3200" b="1">
                <a:solidFill>
                  <a:schemeClr val="tx2"/>
                </a:solidFill>
                <a:latin typeface="Verdana" pitchFamily="34" charset="0"/>
                <a:cs typeface="Arial" charset="0"/>
              </a:defRPr>
            </a:lvl9pPr>
          </a:lstStyle>
          <a:p>
            <a:r>
              <a:rPr kumimoji="0" lang="ko-KR" altLang="en-US" sz="2000" kern="0" dirty="0">
                <a:latin typeface="나눔고딕 Light" panose="020D0904000000000000" pitchFamily="50" charset="-127"/>
                <a:ea typeface="나눔고딕 Light" panose="020D0904000000000000" pitchFamily="50" charset="-127"/>
              </a:rPr>
              <a:t>변수를 가장 잘 설명하는 요인의 선택 </a:t>
            </a:r>
          </a:p>
        </p:txBody>
      </p:sp>
      <p:sp>
        <p:nvSpPr>
          <p:cNvPr id="49" name="제목 1">
            <a:extLst>
              <a:ext uri="{FF2B5EF4-FFF2-40B4-BE49-F238E27FC236}">
                <a16:creationId xmlns:a16="http://schemas.microsoft.com/office/drawing/2014/main" id="{D6EADC76-0FA9-4C0F-A57B-CBDDCEEB4FF3}"/>
              </a:ext>
            </a:extLst>
          </p:cNvPr>
          <p:cNvSpPr txBox="1">
            <a:spLocks/>
          </p:cNvSpPr>
          <p:nvPr/>
        </p:nvSpPr>
        <p:spPr bwMode="gray">
          <a:xfrm>
            <a:off x="0" y="248666"/>
            <a:ext cx="4824536" cy="697623"/>
          </a:xfrm>
          <a:prstGeom prst="rect">
            <a:avLst/>
          </a:prstGeom>
          <a:solidFill>
            <a:srgbClr val="0099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latinLnBrk="1" hangingPunct="0">
              <a:spcBef>
                <a:spcPct val="0"/>
              </a:spcBef>
              <a:spcAft>
                <a:spcPct val="0"/>
              </a:spcAft>
              <a:defRPr sz="3200" b="1">
                <a:solidFill>
                  <a:schemeClr val="tx2"/>
                </a:solidFill>
                <a:latin typeface="+mj-lt"/>
                <a:ea typeface="+mj-ea"/>
                <a:cs typeface="+mj-cs"/>
              </a:defRPr>
            </a:lvl1pPr>
            <a:lvl2pPr algn="l" rtl="0" eaLnBrk="0" fontAlgn="base" latinLnBrk="1" hangingPunct="0">
              <a:spcBef>
                <a:spcPct val="0"/>
              </a:spcBef>
              <a:spcAft>
                <a:spcPct val="0"/>
              </a:spcAft>
              <a:defRPr sz="3200" b="1">
                <a:solidFill>
                  <a:schemeClr val="tx2"/>
                </a:solidFill>
                <a:latin typeface="Verdana" pitchFamily="34" charset="0"/>
                <a:cs typeface="Arial" charset="0"/>
              </a:defRPr>
            </a:lvl2pPr>
            <a:lvl3pPr algn="l" rtl="0" eaLnBrk="0" fontAlgn="base" latinLnBrk="1" hangingPunct="0">
              <a:spcBef>
                <a:spcPct val="0"/>
              </a:spcBef>
              <a:spcAft>
                <a:spcPct val="0"/>
              </a:spcAft>
              <a:defRPr sz="3200" b="1">
                <a:solidFill>
                  <a:schemeClr val="tx2"/>
                </a:solidFill>
                <a:latin typeface="Verdana" pitchFamily="34" charset="0"/>
                <a:cs typeface="Arial" charset="0"/>
              </a:defRPr>
            </a:lvl3pPr>
            <a:lvl4pPr algn="l" rtl="0" eaLnBrk="0" fontAlgn="base" latinLnBrk="1" hangingPunct="0">
              <a:spcBef>
                <a:spcPct val="0"/>
              </a:spcBef>
              <a:spcAft>
                <a:spcPct val="0"/>
              </a:spcAft>
              <a:defRPr sz="3200" b="1">
                <a:solidFill>
                  <a:schemeClr val="tx2"/>
                </a:solidFill>
                <a:latin typeface="Verdana" pitchFamily="34" charset="0"/>
                <a:cs typeface="Arial" charset="0"/>
              </a:defRPr>
            </a:lvl4pPr>
            <a:lvl5pPr algn="l" rtl="0" eaLnBrk="0" fontAlgn="base" latinLnBrk="1" hangingPunct="0">
              <a:spcBef>
                <a:spcPct val="0"/>
              </a:spcBef>
              <a:spcAft>
                <a:spcPct val="0"/>
              </a:spcAft>
              <a:defRPr sz="3200" b="1">
                <a:solidFill>
                  <a:schemeClr val="tx2"/>
                </a:solidFill>
                <a:latin typeface="Verdana" pitchFamily="34" charset="0"/>
                <a:cs typeface="Arial" charset="0"/>
              </a:defRPr>
            </a:lvl5pPr>
            <a:lvl6pPr marL="457200" algn="l" rtl="0" eaLnBrk="1" fontAlgn="base" latinLnBrk="1" hangingPunct="1">
              <a:spcBef>
                <a:spcPct val="0"/>
              </a:spcBef>
              <a:spcAft>
                <a:spcPct val="0"/>
              </a:spcAft>
              <a:defRPr sz="3200" b="1">
                <a:solidFill>
                  <a:schemeClr val="tx2"/>
                </a:solidFill>
                <a:latin typeface="Verdana" pitchFamily="34" charset="0"/>
                <a:cs typeface="Arial" charset="0"/>
              </a:defRPr>
            </a:lvl6pPr>
            <a:lvl7pPr marL="914400" algn="l" rtl="0" eaLnBrk="1" fontAlgn="base" latinLnBrk="1" hangingPunct="1">
              <a:spcBef>
                <a:spcPct val="0"/>
              </a:spcBef>
              <a:spcAft>
                <a:spcPct val="0"/>
              </a:spcAft>
              <a:defRPr sz="3200" b="1">
                <a:solidFill>
                  <a:schemeClr val="tx2"/>
                </a:solidFill>
                <a:latin typeface="Verdana" pitchFamily="34" charset="0"/>
                <a:cs typeface="Arial" charset="0"/>
              </a:defRPr>
            </a:lvl7pPr>
            <a:lvl8pPr marL="1371600" algn="l" rtl="0" eaLnBrk="1" fontAlgn="base" latinLnBrk="1" hangingPunct="1">
              <a:spcBef>
                <a:spcPct val="0"/>
              </a:spcBef>
              <a:spcAft>
                <a:spcPct val="0"/>
              </a:spcAft>
              <a:defRPr sz="3200" b="1">
                <a:solidFill>
                  <a:schemeClr val="tx2"/>
                </a:solidFill>
                <a:latin typeface="Verdana" pitchFamily="34" charset="0"/>
                <a:cs typeface="Arial" charset="0"/>
              </a:defRPr>
            </a:lvl8pPr>
            <a:lvl9pPr marL="1828800" algn="l" rtl="0" eaLnBrk="1" fontAlgn="base" latinLnBrk="1" hangingPunct="1">
              <a:spcBef>
                <a:spcPct val="0"/>
              </a:spcBef>
              <a:spcAft>
                <a:spcPct val="0"/>
              </a:spcAft>
              <a:defRPr sz="3200" b="1">
                <a:solidFill>
                  <a:schemeClr val="tx2"/>
                </a:solidFill>
                <a:latin typeface="Verdana" pitchFamily="34" charset="0"/>
                <a:cs typeface="Arial" charset="0"/>
              </a:defRPr>
            </a:lvl9pPr>
          </a:lstStyle>
          <a:p>
            <a:pPr algn="ctr"/>
            <a:r>
              <a:rPr lang="ko-KR" altLang="en-US" dirty="0">
                <a:solidFill>
                  <a:schemeClr val="bg1"/>
                </a:solidFill>
                <a:effectLst>
                  <a:outerShdw blurRad="38100" dist="38100" dir="2700000" algn="tl">
                    <a:srgbClr val="000000">
                      <a:alpha val="43137"/>
                    </a:srgbClr>
                  </a:outerShdw>
                </a:effectLst>
                <a:latin typeface="나눔고딕 Light" panose="020D0904000000000000" pitchFamily="50" charset="-127"/>
                <a:ea typeface="나눔고딕 Light" panose="020D0904000000000000" pitchFamily="50" charset="-127"/>
              </a:rPr>
              <a:t>변수와  공통요인 관계도</a:t>
            </a:r>
            <a:endParaRPr kumimoji="0" lang="ko-KR" altLang="en-US" b="0" kern="0" dirty="0">
              <a:solidFill>
                <a:schemeClr val="bg1"/>
              </a:solidFill>
              <a:effectLst>
                <a:outerShdw blurRad="38100" dist="38100" dir="2700000" algn="tl">
                  <a:srgbClr val="000000">
                    <a:alpha val="43137"/>
                  </a:srgbClr>
                </a:outerShdw>
              </a:effectLst>
              <a:latin typeface="YD윤고딕 140" panose="02020603020101020101" pitchFamily="18" charset="-127"/>
              <a:ea typeface="YD윤고딕 140" panose="02020603020101020101"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fade">
                                      <p:cBhvr>
                                        <p:cTn id="10" dur="500"/>
                                        <p:tgtEl>
                                          <p:spTgt spid="102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45"/>
                                        </p:tgtEl>
                                        <p:attrNameLst>
                                          <p:attrName>style.visibility</p:attrName>
                                        </p:attrNameLst>
                                      </p:cBhvr>
                                      <p:to>
                                        <p:strVal val="visible"/>
                                      </p:to>
                                    </p:set>
                                    <p:animEffect transition="in" filter="fade">
                                      <p:cBhvr>
                                        <p:cTn id="13" dur="500"/>
                                        <p:tgtEl>
                                          <p:spTgt spid="102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46"/>
                                        </p:tgtEl>
                                        <p:attrNameLst>
                                          <p:attrName>style.visibility</p:attrName>
                                        </p:attrNameLst>
                                      </p:cBhvr>
                                      <p:to>
                                        <p:strVal val="visible"/>
                                      </p:to>
                                    </p:set>
                                    <p:animEffect transition="in" filter="fade">
                                      <p:cBhvr>
                                        <p:cTn id="16" dur="500"/>
                                        <p:tgtEl>
                                          <p:spTgt spid="102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47"/>
                                        </p:tgtEl>
                                        <p:attrNameLst>
                                          <p:attrName>style.visibility</p:attrName>
                                        </p:attrNameLst>
                                      </p:cBhvr>
                                      <p:to>
                                        <p:strVal val="visible"/>
                                      </p:to>
                                    </p:set>
                                    <p:animEffect transition="in" filter="fade">
                                      <p:cBhvr>
                                        <p:cTn id="19" dur="500"/>
                                        <p:tgtEl>
                                          <p:spTgt spid="102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248"/>
                                        </p:tgtEl>
                                        <p:attrNameLst>
                                          <p:attrName>style.visibility</p:attrName>
                                        </p:attrNameLst>
                                      </p:cBhvr>
                                      <p:to>
                                        <p:strVal val="visible"/>
                                      </p:to>
                                    </p:set>
                                    <p:animEffect transition="in" filter="fade">
                                      <p:cBhvr>
                                        <p:cTn id="22" dur="500"/>
                                        <p:tgtEl>
                                          <p:spTgt spid="102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249"/>
                                        </p:tgtEl>
                                        <p:attrNameLst>
                                          <p:attrName>style.visibility</p:attrName>
                                        </p:attrNameLst>
                                      </p:cBhvr>
                                      <p:to>
                                        <p:strVal val="visible"/>
                                      </p:to>
                                    </p:set>
                                    <p:animEffect transition="in" filter="fade">
                                      <p:cBhvr>
                                        <p:cTn id="25" dur="500"/>
                                        <p:tgtEl>
                                          <p:spTgt spid="102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250"/>
                                        </p:tgtEl>
                                        <p:attrNameLst>
                                          <p:attrName>style.visibility</p:attrName>
                                        </p:attrNameLst>
                                      </p:cBhvr>
                                      <p:to>
                                        <p:strVal val="visible"/>
                                      </p:to>
                                    </p:set>
                                    <p:animEffect transition="in" filter="fade">
                                      <p:cBhvr>
                                        <p:cTn id="28" dur="500"/>
                                        <p:tgtEl>
                                          <p:spTgt spid="1025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0253"/>
                                        </p:tgtEl>
                                        <p:attrNameLst>
                                          <p:attrName>style.visibility</p:attrName>
                                        </p:attrNameLst>
                                      </p:cBhvr>
                                      <p:to>
                                        <p:strVal val="visible"/>
                                      </p:to>
                                    </p:set>
                                    <p:animEffect transition="in" filter="wipe(right)">
                                      <p:cBhvr>
                                        <p:cTn id="41" dur="500"/>
                                        <p:tgtEl>
                                          <p:spTgt spid="10253"/>
                                        </p:tgtEl>
                                      </p:cBhvr>
                                    </p:animEffect>
                                  </p:childTnLst>
                                </p:cTn>
                              </p:par>
                              <p:par>
                                <p:cTn id="42" presetID="22" presetClass="entr" presetSubtype="2" fill="hold" nodeType="withEffect">
                                  <p:stCondLst>
                                    <p:cond delay="0"/>
                                  </p:stCondLst>
                                  <p:childTnLst>
                                    <p:set>
                                      <p:cBhvr>
                                        <p:cTn id="43" dur="1" fill="hold">
                                          <p:stCondLst>
                                            <p:cond delay="0"/>
                                          </p:stCondLst>
                                        </p:cTn>
                                        <p:tgtEl>
                                          <p:spTgt spid="10254"/>
                                        </p:tgtEl>
                                        <p:attrNameLst>
                                          <p:attrName>style.visibility</p:attrName>
                                        </p:attrNameLst>
                                      </p:cBhvr>
                                      <p:to>
                                        <p:strVal val="visible"/>
                                      </p:to>
                                    </p:set>
                                    <p:animEffect transition="in" filter="wipe(right)">
                                      <p:cBhvr>
                                        <p:cTn id="44" dur="500"/>
                                        <p:tgtEl>
                                          <p:spTgt spid="10254"/>
                                        </p:tgtEl>
                                      </p:cBhvr>
                                    </p:animEffect>
                                  </p:childTnLst>
                                </p:cTn>
                              </p:par>
                              <p:par>
                                <p:cTn id="45" presetID="22" presetClass="entr" presetSubtype="2" fill="hold" nodeType="withEffect">
                                  <p:stCondLst>
                                    <p:cond delay="0"/>
                                  </p:stCondLst>
                                  <p:childTnLst>
                                    <p:set>
                                      <p:cBhvr>
                                        <p:cTn id="46" dur="1" fill="hold">
                                          <p:stCondLst>
                                            <p:cond delay="0"/>
                                          </p:stCondLst>
                                        </p:cTn>
                                        <p:tgtEl>
                                          <p:spTgt spid="10255"/>
                                        </p:tgtEl>
                                        <p:attrNameLst>
                                          <p:attrName>style.visibility</p:attrName>
                                        </p:attrNameLst>
                                      </p:cBhvr>
                                      <p:to>
                                        <p:strVal val="visible"/>
                                      </p:to>
                                    </p:set>
                                    <p:animEffect transition="in" filter="wipe(right)">
                                      <p:cBhvr>
                                        <p:cTn id="47" dur="500"/>
                                        <p:tgtEl>
                                          <p:spTgt spid="10255"/>
                                        </p:tgtEl>
                                      </p:cBhvr>
                                    </p:animEffect>
                                  </p:childTnLst>
                                </p:cTn>
                              </p:par>
                              <p:par>
                                <p:cTn id="48" presetID="22" presetClass="entr" presetSubtype="2" fill="hold" nodeType="withEffect">
                                  <p:stCondLst>
                                    <p:cond delay="0"/>
                                  </p:stCondLst>
                                  <p:childTnLst>
                                    <p:set>
                                      <p:cBhvr>
                                        <p:cTn id="49" dur="1" fill="hold">
                                          <p:stCondLst>
                                            <p:cond delay="0"/>
                                          </p:stCondLst>
                                        </p:cTn>
                                        <p:tgtEl>
                                          <p:spTgt spid="10256"/>
                                        </p:tgtEl>
                                        <p:attrNameLst>
                                          <p:attrName>style.visibility</p:attrName>
                                        </p:attrNameLst>
                                      </p:cBhvr>
                                      <p:to>
                                        <p:strVal val="visible"/>
                                      </p:to>
                                    </p:set>
                                    <p:animEffect transition="in" filter="wipe(right)">
                                      <p:cBhvr>
                                        <p:cTn id="50" dur="500"/>
                                        <p:tgtEl>
                                          <p:spTgt spid="10256"/>
                                        </p:tgtEl>
                                      </p:cBhvr>
                                    </p:animEffect>
                                  </p:childTnLst>
                                </p:cTn>
                              </p:par>
                              <p:par>
                                <p:cTn id="51" presetID="22" presetClass="entr" presetSubtype="2" fill="hold" nodeType="withEffect">
                                  <p:stCondLst>
                                    <p:cond delay="0"/>
                                  </p:stCondLst>
                                  <p:childTnLst>
                                    <p:set>
                                      <p:cBhvr>
                                        <p:cTn id="52" dur="1" fill="hold">
                                          <p:stCondLst>
                                            <p:cond delay="0"/>
                                          </p:stCondLst>
                                        </p:cTn>
                                        <p:tgtEl>
                                          <p:spTgt spid="10257"/>
                                        </p:tgtEl>
                                        <p:attrNameLst>
                                          <p:attrName>style.visibility</p:attrName>
                                        </p:attrNameLst>
                                      </p:cBhvr>
                                      <p:to>
                                        <p:strVal val="visible"/>
                                      </p:to>
                                    </p:set>
                                    <p:animEffect transition="in" filter="wipe(right)">
                                      <p:cBhvr>
                                        <p:cTn id="53" dur="500"/>
                                        <p:tgtEl>
                                          <p:spTgt spid="10257"/>
                                        </p:tgtEl>
                                      </p:cBhvr>
                                    </p:animEffect>
                                  </p:childTnLst>
                                </p:cTn>
                              </p:par>
                              <p:par>
                                <p:cTn id="54" presetID="22" presetClass="entr" presetSubtype="2" fill="hold" nodeType="withEffect">
                                  <p:stCondLst>
                                    <p:cond delay="0"/>
                                  </p:stCondLst>
                                  <p:childTnLst>
                                    <p:set>
                                      <p:cBhvr>
                                        <p:cTn id="55" dur="1" fill="hold">
                                          <p:stCondLst>
                                            <p:cond delay="0"/>
                                          </p:stCondLst>
                                        </p:cTn>
                                        <p:tgtEl>
                                          <p:spTgt spid="10258"/>
                                        </p:tgtEl>
                                        <p:attrNameLst>
                                          <p:attrName>style.visibility</p:attrName>
                                        </p:attrNameLst>
                                      </p:cBhvr>
                                      <p:to>
                                        <p:strVal val="visible"/>
                                      </p:to>
                                    </p:set>
                                    <p:animEffect transition="in" filter="wipe(right)">
                                      <p:cBhvr>
                                        <p:cTn id="56" dur="500"/>
                                        <p:tgtEl>
                                          <p:spTgt spid="10258"/>
                                        </p:tgtEl>
                                      </p:cBhvr>
                                    </p:animEffect>
                                  </p:childTnLst>
                                </p:cTn>
                              </p:par>
                              <p:par>
                                <p:cTn id="57" presetID="22" presetClass="entr" presetSubtype="2" fill="hold" nodeType="withEffect">
                                  <p:stCondLst>
                                    <p:cond delay="0"/>
                                  </p:stCondLst>
                                  <p:childTnLst>
                                    <p:set>
                                      <p:cBhvr>
                                        <p:cTn id="58" dur="1" fill="hold">
                                          <p:stCondLst>
                                            <p:cond delay="0"/>
                                          </p:stCondLst>
                                        </p:cTn>
                                        <p:tgtEl>
                                          <p:spTgt spid="10259"/>
                                        </p:tgtEl>
                                        <p:attrNameLst>
                                          <p:attrName>style.visibility</p:attrName>
                                        </p:attrNameLst>
                                      </p:cBhvr>
                                      <p:to>
                                        <p:strVal val="visible"/>
                                      </p:to>
                                    </p:set>
                                    <p:animEffect transition="in" filter="wipe(right)">
                                      <p:cBhvr>
                                        <p:cTn id="59" dur="500"/>
                                        <p:tgtEl>
                                          <p:spTgt spid="10259"/>
                                        </p:tgtEl>
                                      </p:cBhvr>
                                    </p:animEffect>
                                  </p:childTnLst>
                                </p:cTn>
                              </p:par>
                              <p:par>
                                <p:cTn id="60" presetID="22" presetClass="entr" presetSubtype="2" fill="hold" nodeType="withEffect">
                                  <p:stCondLst>
                                    <p:cond delay="0"/>
                                  </p:stCondLst>
                                  <p:childTnLst>
                                    <p:set>
                                      <p:cBhvr>
                                        <p:cTn id="61" dur="1" fill="hold">
                                          <p:stCondLst>
                                            <p:cond delay="0"/>
                                          </p:stCondLst>
                                        </p:cTn>
                                        <p:tgtEl>
                                          <p:spTgt spid="10260"/>
                                        </p:tgtEl>
                                        <p:attrNameLst>
                                          <p:attrName>style.visibility</p:attrName>
                                        </p:attrNameLst>
                                      </p:cBhvr>
                                      <p:to>
                                        <p:strVal val="visible"/>
                                      </p:to>
                                    </p:set>
                                    <p:animEffect transition="in" filter="wipe(right)">
                                      <p:cBhvr>
                                        <p:cTn id="62" dur="500"/>
                                        <p:tgtEl>
                                          <p:spTgt spid="10260"/>
                                        </p:tgtEl>
                                      </p:cBhvr>
                                    </p:animEffect>
                                  </p:childTnLst>
                                </p:cTn>
                              </p:par>
                              <p:par>
                                <p:cTn id="63" presetID="22" presetClass="entr" presetSubtype="2" fill="hold" nodeType="withEffect">
                                  <p:stCondLst>
                                    <p:cond delay="0"/>
                                  </p:stCondLst>
                                  <p:childTnLst>
                                    <p:set>
                                      <p:cBhvr>
                                        <p:cTn id="64" dur="1" fill="hold">
                                          <p:stCondLst>
                                            <p:cond delay="0"/>
                                          </p:stCondLst>
                                        </p:cTn>
                                        <p:tgtEl>
                                          <p:spTgt spid="10261"/>
                                        </p:tgtEl>
                                        <p:attrNameLst>
                                          <p:attrName>style.visibility</p:attrName>
                                        </p:attrNameLst>
                                      </p:cBhvr>
                                      <p:to>
                                        <p:strVal val="visible"/>
                                      </p:to>
                                    </p:set>
                                    <p:animEffect transition="in" filter="wipe(right)">
                                      <p:cBhvr>
                                        <p:cTn id="65" dur="500"/>
                                        <p:tgtEl>
                                          <p:spTgt spid="10261"/>
                                        </p:tgtEl>
                                      </p:cBhvr>
                                    </p:animEffect>
                                  </p:childTnLst>
                                </p:cTn>
                              </p:par>
                              <p:par>
                                <p:cTn id="66" presetID="22" presetClass="entr" presetSubtype="2" fill="hold" nodeType="withEffect">
                                  <p:stCondLst>
                                    <p:cond delay="0"/>
                                  </p:stCondLst>
                                  <p:childTnLst>
                                    <p:set>
                                      <p:cBhvr>
                                        <p:cTn id="67" dur="1" fill="hold">
                                          <p:stCondLst>
                                            <p:cond delay="0"/>
                                          </p:stCondLst>
                                        </p:cTn>
                                        <p:tgtEl>
                                          <p:spTgt spid="10262"/>
                                        </p:tgtEl>
                                        <p:attrNameLst>
                                          <p:attrName>style.visibility</p:attrName>
                                        </p:attrNameLst>
                                      </p:cBhvr>
                                      <p:to>
                                        <p:strVal val="visible"/>
                                      </p:to>
                                    </p:set>
                                    <p:animEffect transition="in" filter="wipe(right)">
                                      <p:cBhvr>
                                        <p:cTn id="68" dur="500"/>
                                        <p:tgtEl>
                                          <p:spTgt spid="10262"/>
                                        </p:tgtEl>
                                      </p:cBhvr>
                                    </p:animEffect>
                                  </p:childTnLst>
                                </p:cTn>
                              </p:par>
                              <p:par>
                                <p:cTn id="69" presetID="22" presetClass="entr" presetSubtype="2" fill="hold" nodeType="withEffect">
                                  <p:stCondLst>
                                    <p:cond delay="0"/>
                                  </p:stCondLst>
                                  <p:childTnLst>
                                    <p:set>
                                      <p:cBhvr>
                                        <p:cTn id="70" dur="1" fill="hold">
                                          <p:stCondLst>
                                            <p:cond delay="0"/>
                                          </p:stCondLst>
                                        </p:cTn>
                                        <p:tgtEl>
                                          <p:spTgt spid="10263"/>
                                        </p:tgtEl>
                                        <p:attrNameLst>
                                          <p:attrName>style.visibility</p:attrName>
                                        </p:attrNameLst>
                                      </p:cBhvr>
                                      <p:to>
                                        <p:strVal val="visible"/>
                                      </p:to>
                                    </p:set>
                                    <p:animEffect transition="in" filter="wipe(right)">
                                      <p:cBhvr>
                                        <p:cTn id="71" dur="500"/>
                                        <p:tgtEl>
                                          <p:spTgt spid="10263"/>
                                        </p:tgtEl>
                                      </p:cBhvr>
                                    </p:animEffect>
                                  </p:childTnLst>
                                </p:cTn>
                              </p:par>
                              <p:par>
                                <p:cTn id="72" presetID="22" presetClass="entr" presetSubtype="2" fill="hold" nodeType="withEffect">
                                  <p:stCondLst>
                                    <p:cond delay="0"/>
                                  </p:stCondLst>
                                  <p:childTnLst>
                                    <p:set>
                                      <p:cBhvr>
                                        <p:cTn id="73" dur="1" fill="hold">
                                          <p:stCondLst>
                                            <p:cond delay="0"/>
                                          </p:stCondLst>
                                        </p:cTn>
                                        <p:tgtEl>
                                          <p:spTgt spid="10264"/>
                                        </p:tgtEl>
                                        <p:attrNameLst>
                                          <p:attrName>style.visibility</p:attrName>
                                        </p:attrNameLst>
                                      </p:cBhvr>
                                      <p:to>
                                        <p:strVal val="visible"/>
                                      </p:to>
                                    </p:set>
                                    <p:animEffect transition="in" filter="wipe(right)">
                                      <p:cBhvr>
                                        <p:cTn id="74" dur="500"/>
                                        <p:tgtEl>
                                          <p:spTgt spid="10264"/>
                                        </p:tgtEl>
                                      </p:cBhvr>
                                    </p:animEffect>
                                  </p:childTnLst>
                                </p:cTn>
                              </p:par>
                              <p:par>
                                <p:cTn id="75" presetID="22" presetClass="entr" presetSubtype="2" fill="hold" nodeType="withEffect">
                                  <p:stCondLst>
                                    <p:cond delay="0"/>
                                  </p:stCondLst>
                                  <p:childTnLst>
                                    <p:set>
                                      <p:cBhvr>
                                        <p:cTn id="76" dur="1" fill="hold">
                                          <p:stCondLst>
                                            <p:cond delay="0"/>
                                          </p:stCondLst>
                                        </p:cTn>
                                        <p:tgtEl>
                                          <p:spTgt spid="10265"/>
                                        </p:tgtEl>
                                        <p:attrNameLst>
                                          <p:attrName>style.visibility</p:attrName>
                                        </p:attrNameLst>
                                      </p:cBhvr>
                                      <p:to>
                                        <p:strVal val="visible"/>
                                      </p:to>
                                    </p:set>
                                    <p:animEffect transition="in" filter="wipe(right)">
                                      <p:cBhvr>
                                        <p:cTn id="77" dur="500"/>
                                        <p:tgtEl>
                                          <p:spTgt spid="10265"/>
                                        </p:tgtEl>
                                      </p:cBhvr>
                                    </p:animEffect>
                                  </p:childTnLst>
                                </p:cTn>
                              </p:par>
                              <p:par>
                                <p:cTn id="78" presetID="22" presetClass="entr" presetSubtype="2" fill="hold" nodeType="withEffect">
                                  <p:stCondLst>
                                    <p:cond delay="0"/>
                                  </p:stCondLst>
                                  <p:childTnLst>
                                    <p:set>
                                      <p:cBhvr>
                                        <p:cTn id="79" dur="1" fill="hold">
                                          <p:stCondLst>
                                            <p:cond delay="0"/>
                                          </p:stCondLst>
                                        </p:cTn>
                                        <p:tgtEl>
                                          <p:spTgt spid="10266"/>
                                        </p:tgtEl>
                                        <p:attrNameLst>
                                          <p:attrName>style.visibility</p:attrName>
                                        </p:attrNameLst>
                                      </p:cBhvr>
                                      <p:to>
                                        <p:strVal val="visible"/>
                                      </p:to>
                                    </p:set>
                                    <p:animEffect transition="in" filter="wipe(right)">
                                      <p:cBhvr>
                                        <p:cTn id="80" dur="500"/>
                                        <p:tgtEl>
                                          <p:spTgt spid="10266"/>
                                        </p:tgtEl>
                                      </p:cBhvr>
                                    </p:animEffect>
                                  </p:childTnLst>
                                </p:cTn>
                              </p:par>
                              <p:par>
                                <p:cTn id="81" presetID="22" presetClass="entr" presetSubtype="2" fill="hold" nodeType="withEffect">
                                  <p:stCondLst>
                                    <p:cond delay="0"/>
                                  </p:stCondLst>
                                  <p:childTnLst>
                                    <p:set>
                                      <p:cBhvr>
                                        <p:cTn id="82" dur="1" fill="hold">
                                          <p:stCondLst>
                                            <p:cond delay="0"/>
                                          </p:stCondLst>
                                        </p:cTn>
                                        <p:tgtEl>
                                          <p:spTgt spid="10267"/>
                                        </p:tgtEl>
                                        <p:attrNameLst>
                                          <p:attrName>style.visibility</p:attrName>
                                        </p:attrNameLst>
                                      </p:cBhvr>
                                      <p:to>
                                        <p:strVal val="visible"/>
                                      </p:to>
                                    </p:set>
                                    <p:animEffect transition="in" filter="wipe(right)">
                                      <p:cBhvr>
                                        <p:cTn id="83" dur="500"/>
                                        <p:tgtEl>
                                          <p:spTgt spid="10267"/>
                                        </p:tgtEl>
                                      </p:cBhvr>
                                    </p:animEffect>
                                  </p:childTnLst>
                                </p:cTn>
                              </p:par>
                              <p:par>
                                <p:cTn id="84" presetID="22" presetClass="entr" presetSubtype="2" fill="hold" nodeType="withEffect">
                                  <p:stCondLst>
                                    <p:cond delay="0"/>
                                  </p:stCondLst>
                                  <p:childTnLst>
                                    <p:set>
                                      <p:cBhvr>
                                        <p:cTn id="85" dur="1" fill="hold">
                                          <p:stCondLst>
                                            <p:cond delay="0"/>
                                          </p:stCondLst>
                                        </p:cTn>
                                        <p:tgtEl>
                                          <p:spTgt spid="10268"/>
                                        </p:tgtEl>
                                        <p:attrNameLst>
                                          <p:attrName>style.visibility</p:attrName>
                                        </p:attrNameLst>
                                      </p:cBhvr>
                                      <p:to>
                                        <p:strVal val="visible"/>
                                      </p:to>
                                    </p:set>
                                    <p:animEffect transition="in" filter="wipe(right)">
                                      <p:cBhvr>
                                        <p:cTn id="86" dur="500"/>
                                        <p:tgtEl>
                                          <p:spTgt spid="10268"/>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9"/>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0"/>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61"/>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62"/>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63"/>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64"/>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65"/>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66"/>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6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68"/>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69"/>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70"/>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71"/>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72"/>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73"/>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74"/>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75"/>
                                        </p:tgtEl>
                                        <p:attrNameLst>
                                          <p:attrName>style.visibility</p:attrName>
                                        </p:attrNameLst>
                                      </p:cBhvr>
                                      <p:to>
                                        <p:strVal val="visible"/>
                                      </p:to>
                                    </p:set>
                                  </p:childTnLst>
                                </p:cTn>
                              </p:par>
                            </p:childTnLst>
                          </p:cTn>
                        </p:par>
                        <p:par>
                          <p:cTn id="141" fill="hold">
                            <p:stCondLst>
                              <p:cond delay="0"/>
                            </p:stCondLst>
                            <p:childTnLst>
                              <p:par>
                                <p:cTn id="142" presetID="10"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500"/>
                                        <p:tgtEl>
                                          <p:spTgt spid="29"/>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xit" presetSubtype="0" fill="hold" nodeType="clickEffect">
                                  <p:stCondLst>
                                    <p:cond delay="0"/>
                                  </p:stCondLst>
                                  <p:childTnLst>
                                    <p:animEffect transition="out" filter="fade">
                                      <p:cBhvr>
                                        <p:cTn id="148" dur="1000"/>
                                        <p:tgtEl>
                                          <p:spTgt spid="63"/>
                                        </p:tgtEl>
                                      </p:cBhvr>
                                    </p:animEffect>
                                    <p:set>
                                      <p:cBhvr>
                                        <p:cTn id="149" dur="1" fill="hold">
                                          <p:stCondLst>
                                            <p:cond delay="999"/>
                                          </p:stCondLst>
                                        </p:cTn>
                                        <p:tgtEl>
                                          <p:spTgt spid="63"/>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1000"/>
                                        <p:tgtEl>
                                          <p:spTgt spid="64"/>
                                        </p:tgtEl>
                                      </p:cBhvr>
                                    </p:animEffect>
                                    <p:set>
                                      <p:cBhvr>
                                        <p:cTn id="152" dur="1" fill="hold">
                                          <p:stCondLst>
                                            <p:cond delay="999"/>
                                          </p:stCondLst>
                                        </p:cTn>
                                        <p:tgtEl>
                                          <p:spTgt spid="64"/>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1000"/>
                                        <p:tgtEl>
                                          <p:spTgt spid="65"/>
                                        </p:tgtEl>
                                      </p:cBhvr>
                                    </p:animEffect>
                                    <p:set>
                                      <p:cBhvr>
                                        <p:cTn id="155" dur="1" fill="hold">
                                          <p:stCondLst>
                                            <p:cond delay="999"/>
                                          </p:stCondLst>
                                        </p:cTn>
                                        <p:tgtEl>
                                          <p:spTgt spid="65"/>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1000"/>
                                        <p:tgtEl>
                                          <p:spTgt spid="66"/>
                                        </p:tgtEl>
                                      </p:cBhvr>
                                    </p:animEffect>
                                    <p:set>
                                      <p:cBhvr>
                                        <p:cTn id="158" dur="1" fill="hold">
                                          <p:stCondLst>
                                            <p:cond delay="999"/>
                                          </p:stCondLst>
                                        </p:cTn>
                                        <p:tgtEl>
                                          <p:spTgt spid="66"/>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1000"/>
                                        <p:tgtEl>
                                          <p:spTgt spid="67"/>
                                        </p:tgtEl>
                                      </p:cBhvr>
                                    </p:animEffect>
                                    <p:set>
                                      <p:cBhvr>
                                        <p:cTn id="161" dur="1" fill="hold">
                                          <p:stCondLst>
                                            <p:cond delay="999"/>
                                          </p:stCondLst>
                                        </p:cTn>
                                        <p:tgtEl>
                                          <p:spTgt spid="67"/>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1000"/>
                                        <p:tgtEl>
                                          <p:spTgt spid="68"/>
                                        </p:tgtEl>
                                      </p:cBhvr>
                                    </p:animEffect>
                                    <p:set>
                                      <p:cBhvr>
                                        <p:cTn id="164" dur="1" fill="hold">
                                          <p:stCondLst>
                                            <p:cond delay="999"/>
                                          </p:stCondLst>
                                        </p:cTn>
                                        <p:tgtEl>
                                          <p:spTgt spid="68"/>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1000"/>
                                        <p:tgtEl>
                                          <p:spTgt spid="69"/>
                                        </p:tgtEl>
                                      </p:cBhvr>
                                    </p:animEffect>
                                    <p:set>
                                      <p:cBhvr>
                                        <p:cTn id="167" dur="1" fill="hold">
                                          <p:stCondLst>
                                            <p:cond delay="999"/>
                                          </p:stCondLst>
                                        </p:cTn>
                                        <p:tgtEl>
                                          <p:spTgt spid="69"/>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1000"/>
                                        <p:tgtEl>
                                          <p:spTgt spid="70"/>
                                        </p:tgtEl>
                                      </p:cBhvr>
                                    </p:animEffect>
                                    <p:set>
                                      <p:cBhvr>
                                        <p:cTn id="170" dur="1" fill="hold">
                                          <p:stCondLst>
                                            <p:cond delay="9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10243" grpId="0" animBg="1"/>
      <p:bldP spid="10244" grpId="0" animBg="1"/>
      <p:bldP spid="10245" grpId="0" animBg="1"/>
      <p:bldP spid="10246" grpId="0" animBg="1"/>
      <p:bldP spid="10247" grpId="0" animBg="1"/>
      <p:bldP spid="10248" grpId="0" animBg="1"/>
      <p:bldP spid="10249" grpId="0" animBg="1"/>
      <p:bldP spid="10250" grpId="0" animBg="1"/>
      <p:bldP spid="15" grpId="0" animBg="1"/>
      <p:bldP spid="16" grpId="0" animBg="1"/>
      <p:bldP spid="29" grpId="0" animBg="1"/>
    </p:bld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1008</TotalTime>
  <Words>3167</Words>
  <Application>Microsoft Office PowerPoint</Application>
  <PresentationFormat>와이드스크린</PresentationFormat>
  <Paragraphs>674</Paragraphs>
  <Slides>37</Slides>
  <Notes>9</Notes>
  <HiddenSlides>0</HiddenSlides>
  <MMClips>0</MMClips>
  <ScaleCrop>false</ScaleCrop>
  <HeadingPairs>
    <vt:vector size="6" baseType="variant">
      <vt:variant>
        <vt:lpstr>사용한 글꼴</vt:lpstr>
      </vt:variant>
      <vt:variant>
        <vt:i4>12</vt:i4>
      </vt:variant>
      <vt:variant>
        <vt:lpstr>테마</vt:lpstr>
      </vt:variant>
      <vt:variant>
        <vt:i4>1</vt:i4>
      </vt:variant>
      <vt:variant>
        <vt:lpstr>슬라이드 제목</vt:lpstr>
      </vt:variant>
      <vt:variant>
        <vt:i4>37</vt:i4>
      </vt:variant>
    </vt:vector>
  </HeadingPairs>
  <TitlesOfParts>
    <vt:vector size="50" baseType="lpstr">
      <vt:lpstr>等线</vt:lpstr>
      <vt:lpstr>YD윤고딕 140</vt:lpstr>
      <vt:lpstr>YD윤고딕 160</vt:lpstr>
      <vt:lpstr>굴림</vt:lpstr>
      <vt:lpstr>굴림</vt:lpstr>
      <vt:lpstr>나눔고딕 Light</vt:lpstr>
      <vt:lpstr>맑은 고딕</vt:lpstr>
      <vt:lpstr>휴먼모음T</vt:lpstr>
      <vt:lpstr>Arial</vt:lpstr>
      <vt:lpstr>Calibri</vt:lpstr>
      <vt:lpstr>Cambria Math</vt:lpstr>
      <vt:lpstr>Times New Roman</vt:lpstr>
      <vt:lpstr>Office 테마</vt:lpstr>
      <vt:lpstr>Factor Analysis</vt:lpstr>
      <vt:lpstr>Review</vt:lpstr>
      <vt:lpstr>PowerPoint 프레젠테이션</vt:lpstr>
      <vt:lpstr>요인분석의 EFA 목적은?</vt:lpstr>
      <vt:lpstr>요인과 변수 Factor and variable</vt:lpstr>
      <vt:lpstr>요인과  변수의 예 </vt:lpstr>
      <vt:lpstr>변수는 어떤 요인으로  이루어져 있는가</vt:lpstr>
      <vt:lpstr>공통요인(Common Factor)의 모형 </vt:lpstr>
      <vt:lpstr>PowerPoint 프레젠테이션</vt:lpstr>
      <vt:lpstr>예1&gt; 6과목 성적(변수)에서 공통요인을 찾는다</vt:lpstr>
      <vt:lpstr>출력결과</vt:lpstr>
      <vt:lpstr>요인  적재값의  유도</vt:lpstr>
      <vt:lpstr>How much information a variable have?</vt:lpstr>
      <vt:lpstr>PowerPoint 프레젠테이션</vt:lpstr>
      <vt:lpstr>PowerPoint 프레젠테이션</vt:lpstr>
      <vt:lpstr>예 2&gt; 라면 선택시 중요하게 생각하는 요인</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참고 1: SCREE TEST CRITERION에 의한 요인수 결정</vt:lpstr>
      <vt:lpstr>참고 2: 직교회전? 사각회전?</vt:lpstr>
      <vt:lpstr>참고 </vt:lpstr>
      <vt:lpstr>요인분석(factor analysis)의 종류</vt:lpstr>
      <vt:lpstr>PowerPoint 프레젠테이션</vt:lpstr>
      <vt:lpstr>Example</vt:lpstr>
      <vt:lpstr>PowerPoint 프레젠테이션</vt:lpstr>
      <vt:lpstr>PowerPoint 프레젠테이션</vt:lpstr>
      <vt:lpstr>방법1: 요인수 지정</vt:lpstr>
      <vt:lpstr>PowerPoint 프레젠테이션</vt:lpstr>
      <vt:lpstr>CFA: Confirmatory Factor Analysis by AMOS</vt:lpstr>
      <vt:lpstr>참고&gt;</vt:lpstr>
      <vt:lpstr>참고&gt; 신뢰도</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 Analysis</dc:title>
  <dc:creator>LEE</dc:creator>
  <cp:lastModifiedBy>ADMIN</cp:lastModifiedBy>
  <cp:revision>53</cp:revision>
  <dcterms:created xsi:type="dcterms:W3CDTF">2019-09-11T04:58:01Z</dcterms:created>
  <dcterms:modified xsi:type="dcterms:W3CDTF">2021-11-23T02:24:44Z</dcterms:modified>
</cp:coreProperties>
</file>