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90" r:id="rId6"/>
    <p:sldId id="291" r:id="rId7"/>
    <p:sldId id="292" r:id="rId8"/>
    <p:sldId id="293" r:id="rId9"/>
    <p:sldId id="270" r:id="rId10"/>
    <p:sldId id="295" r:id="rId11"/>
    <p:sldId id="297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60" r:id="rId21"/>
    <p:sldId id="294" r:id="rId22"/>
    <p:sldId id="261" r:id="rId23"/>
    <p:sldId id="262" r:id="rId24"/>
    <p:sldId id="265" r:id="rId25"/>
    <p:sldId id="266" r:id="rId26"/>
    <p:sldId id="267" r:id="rId27"/>
    <p:sldId id="268" r:id="rId28"/>
    <p:sldId id="269" r:id="rId29"/>
    <p:sldId id="273" r:id="rId30"/>
    <p:sldId id="275" r:id="rId31"/>
    <p:sldId id="276" r:id="rId32"/>
    <p:sldId id="277" r:id="rId33"/>
    <p:sldId id="278" r:id="rId34"/>
    <p:sldId id="279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181A18"/>
    <a:srgbClr val="FFFFFF"/>
    <a:srgbClr val="353940"/>
    <a:srgbClr val="F4F691"/>
    <a:srgbClr val="ED0605"/>
    <a:srgbClr val="141711"/>
    <a:srgbClr val="2C2D31"/>
    <a:srgbClr val="F5D654"/>
    <a:srgbClr val="66E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9183-2E46-4B8F-9E0E-C8C47ED39F14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717C-72C8-4417-97E1-273BB9F9A2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81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34307-E199-476A-B0D7-112FC4C3692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3AF83-D9EC-4315-AE17-792C6F9AB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2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이영상에서는 확인적 요인분석에 대하여 설명하겠습니다</a:t>
            </a:r>
            <a:endParaRPr lang="en-US" altLang="ko-KR" dirty="0"/>
          </a:p>
          <a:p>
            <a:r>
              <a:rPr lang="ko-KR" altLang="en-US" dirty="0"/>
              <a:t>확인적 요인분석은 우리가 주로 </a:t>
            </a:r>
            <a:r>
              <a:rPr lang="ko-KR" altLang="en-US" dirty="0" err="1"/>
              <a:t>구조방정식모형을</a:t>
            </a:r>
            <a:r>
              <a:rPr lang="ko-KR" altLang="en-US" dirty="0"/>
              <a:t> 검증할 때 </a:t>
            </a:r>
            <a:endParaRPr lang="en-US" altLang="ko-KR" dirty="0"/>
          </a:p>
          <a:p>
            <a:r>
              <a:rPr lang="ko-KR" altLang="en-US" dirty="0"/>
              <a:t>요인들과 변수들의 관계를 체크하는 도구입니다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여기서 확인적요인분석에 대한 설명과 </a:t>
            </a:r>
            <a:r>
              <a:rPr lang="en-US" altLang="ko-KR" dirty="0"/>
              <a:t>AMOS</a:t>
            </a:r>
            <a:r>
              <a:rPr lang="ko-KR" altLang="en-US" dirty="0"/>
              <a:t>에 의한 </a:t>
            </a:r>
            <a:r>
              <a:rPr lang="ko-KR" altLang="en-US" dirty="0" err="1"/>
              <a:t>실습예제를</a:t>
            </a:r>
            <a:r>
              <a:rPr lang="ko-KR" altLang="en-US" dirty="0"/>
              <a:t> 보여드리고</a:t>
            </a:r>
            <a:endParaRPr lang="en-US" altLang="ko-KR" dirty="0"/>
          </a:p>
          <a:p>
            <a:r>
              <a:rPr lang="ko-KR" altLang="en-US"/>
              <a:t>다음 구조방정식 </a:t>
            </a:r>
            <a:r>
              <a:rPr lang="ko-KR" altLang="en-US" dirty="0"/>
              <a:t>모형을 설명하도록 하겠습니다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4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 연구모형을 작성할 때 흔히 이런 형태가 되고있죠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이때 타원들에 의해 표시된 속성들은  잠재변인 또는 요인이라고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요인들 간의 관계를 제시한 것이 연구모형이 될 것입니다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연구에서 제시하는 가설은 이러한 요인들의 개별적인 관계입니다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가설</a:t>
            </a:r>
            <a:r>
              <a:rPr lang="en-US" altLang="ko-KR" dirty="0"/>
              <a:t>1</a:t>
            </a:r>
            <a:r>
              <a:rPr lang="ko-KR" altLang="en-US" dirty="0"/>
              <a:t>은 </a:t>
            </a:r>
            <a:r>
              <a:rPr lang="en-US" altLang="ko-KR" dirty="0"/>
              <a:t>A</a:t>
            </a:r>
            <a:r>
              <a:rPr lang="ko-KR" altLang="en-US" dirty="0"/>
              <a:t>가 </a:t>
            </a:r>
            <a:r>
              <a:rPr lang="en-US" altLang="ko-KR" dirty="0"/>
              <a:t>C</a:t>
            </a:r>
            <a:r>
              <a:rPr lang="ko-KR" altLang="en-US" dirty="0"/>
              <a:t>에 영향을 준다</a:t>
            </a:r>
            <a:endParaRPr lang="en-US" altLang="ko-KR" dirty="0"/>
          </a:p>
          <a:p>
            <a:r>
              <a:rPr lang="ko-KR" altLang="en-US" dirty="0"/>
              <a:t>가설 </a:t>
            </a:r>
            <a:r>
              <a:rPr lang="en-US" altLang="ko-KR" dirty="0"/>
              <a:t>2</a:t>
            </a:r>
            <a:r>
              <a:rPr lang="ko-KR" altLang="en-US" dirty="0"/>
              <a:t>는 </a:t>
            </a:r>
            <a:r>
              <a:rPr lang="en-US" altLang="ko-KR" dirty="0"/>
              <a:t>B</a:t>
            </a:r>
            <a:r>
              <a:rPr lang="ko-KR" altLang="en-US" dirty="0"/>
              <a:t>가 </a:t>
            </a:r>
            <a:r>
              <a:rPr lang="en-US" altLang="ko-KR" dirty="0"/>
              <a:t>C</a:t>
            </a:r>
            <a:r>
              <a:rPr lang="ko-KR" altLang="en-US" dirty="0"/>
              <a:t>에 영향을 준다</a:t>
            </a:r>
            <a:endParaRPr lang="en-US" altLang="ko-KR" dirty="0"/>
          </a:p>
          <a:p>
            <a:r>
              <a:rPr lang="ko-KR" altLang="en-US" dirty="0"/>
              <a:t>가설 </a:t>
            </a:r>
            <a:r>
              <a:rPr lang="en-US" altLang="ko-KR" dirty="0"/>
              <a:t>3</a:t>
            </a:r>
            <a:r>
              <a:rPr lang="ko-KR" altLang="en-US" dirty="0"/>
              <a:t>은 </a:t>
            </a:r>
            <a:r>
              <a:rPr lang="en-US" altLang="ko-KR" dirty="0"/>
              <a:t>C</a:t>
            </a:r>
            <a:r>
              <a:rPr lang="ko-KR" altLang="en-US" dirty="0"/>
              <a:t>가 </a:t>
            </a:r>
            <a:r>
              <a:rPr lang="en-US" altLang="ko-KR" dirty="0"/>
              <a:t>D</a:t>
            </a:r>
            <a:r>
              <a:rPr lang="ko-KR" altLang="en-US" dirty="0"/>
              <a:t>에 영향을 준다는 것입니다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이러한 가설이 맞는지를 데이터를 통해서 실증하고자 할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9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그런데 이 타원으로 표시된 잠재변인</a:t>
            </a:r>
            <a:r>
              <a:rPr lang="en-US" altLang="ko-KR" dirty="0"/>
              <a:t>, </a:t>
            </a:r>
            <a:r>
              <a:rPr lang="ko-KR" altLang="en-US" dirty="0"/>
              <a:t>또는 요인은 측정이 불가능한 개념적 정의일 경우가 대부분입니다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그래서 이러한 개념적 정의를 우리가 조작적 정의를 하여 측정가능한 변수로 구성합니다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간략히 말씀드리면 확인적 요인분석은 각 요인들이 이러한 변수들로 잘 </a:t>
            </a:r>
            <a:r>
              <a:rPr lang="ko-KR" altLang="en-US" dirty="0" err="1"/>
              <a:t>구성되어있는가를</a:t>
            </a:r>
            <a:r>
              <a:rPr lang="ko-KR" altLang="en-US" dirty="0"/>
              <a:t> 확인하는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몇가지 용어에 대하여 언급하고 넘어가도록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다른 변인에게 영향을 주는 </a:t>
            </a:r>
            <a:r>
              <a:rPr lang="ko-KR" altLang="en-US" dirty="0" err="1"/>
              <a:t>변인을</a:t>
            </a:r>
            <a:r>
              <a:rPr lang="ko-KR" altLang="en-US" dirty="0"/>
              <a:t> </a:t>
            </a:r>
            <a:r>
              <a:rPr lang="ko-KR" altLang="en-US" dirty="0" err="1"/>
              <a:t>외생변인이라하고</a:t>
            </a:r>
            <a:endParaRPr lang="en-US" altLang="ko-KR" dirty="0"/>
          </a:p>
          <a:p>
            <a:r>
              <a:rPr lang="ko-KR" altLang="en-US" dirty="0"/>
              <a:t>영향을 받는 요인을 </a:t>
            </a:r>
            <a:r>
              <a:rPr lang="ko-KR" altLang="en-US" dirty="0" err="1"/>
              <a:t>내생변인이라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여러분이 쉽게 생각해서 화살표가 </a:t>
            </a:r>
            <a:r>
              <a:rPr lang="ko-KR" altLang="en-US" dirty="0" err="1"/>
              <a:t>나가는것은</a:t>
            </a:r>
            <a:r>
              <a:rPr lang="ko-KR" altLang="en-US" dirty="0"/>
              <a:t> 외생</a:t>
            </a:r>
            <a:endParaRPr lang="en-US" altLang="ko-KR" dirty="0"/>
          </a:p>
          <a:p>
            <a:r>
              <a:rPr lang="ko-KR" altLang="en-US" dirty="0"/>
              <a:t>들어오는게 있으면 내생 이렇게 </a:t>
            </a:r>
            <a:r>
              <a:rPr lang="ko-KR" altLang="en-US" dirty="0" err="1"/>
              <a:t>기억하시는게</a:t>
            </a:r>
            <a:r>
              <a:rPr lang="ko-KR" altLang="en-US" dirty="0"/>
              <a:t> 편할 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실험에 영향을 주지만 모형에는 포함되지 않은 </a:t>
            </a:r>
            <a:r>
              <a:rPr lang="en-US" altLang="ko-KR" dirty="0"/>
              <a:t>extraneous variable</a:t>
            </a:r>
            <a:r>
              <a:rPr lang="ko-KR" altLang="en-US" dirty="0"/>
              <a:t>도 가끔 </a:t>
            </a:r>
            <a:r>
              <a:rPr lang="ko-KR" altLang="en-US" dirty="0" err="1"/>
              <a:t>외생변인으로</a:t>
            </a:r>
            <a:r>
              <a:rPr lang="ko-KR" altLang="en-US" dirty="0"/>
              <a:t> 번역되어 혼동을 주지만 </a:t>
            </a:r>
            <a:endParaRPr lang="en-US" altLang="ko-KR" dirty="0"/>
          </a:p>
          <a:p>
            <a:r>
              <a:rPr lang="ko-KR" altLang="en-US" dirty="0"/>
              <a:t>여기서 </a:t>
            </a:r>
            <a:r>
              <a:rPr lang="ko-KR" altLang="en-US" dirty="0" err="1"/>
              <a:t>외생변인은</a:t>
            </a:r>
            <a:r>
              <a:rPr lang="ko-KR" altLang="en-US" dirty="0"/>
              <a:t> 다른 변인에게 영향을 주는 </a:t>
            </a:r>
            <a:r>
              <a:rPr lang="ko-KR" altLang="en-US" dirty="0" err="1"/>
              <a:t>독립변인과</a:t>
            </a:r>
            <a:r>
              <a:rPr lang="ko-KR" altLang="en-US" dirty="0"/>
              <a:t> 같은 의미인 것을 기억하십시오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연구모형을</a:t>
            </a:r>
            <a:r>
              <a:rPr lang="en-US" dirty="0"/>
              <a:t> </a:t>
            </a:r>
            <a:r>
              <a:rPr lang="ko-KR" altLang="en-US" dirty="0"/>
              <a:t>검정하는 단계는 </a:t>
            </a:r>
            <a:r>
              <a:rPr lang="en-US" altLang="ko-KR" dirty="0"/>
              <a:t>2</a:t>
            </a:r>
            <a:r>
              <a:rPr lang="ko-KR" altLang="en-US" dirty="0"/>
              <a:t>단계로 나누어 실행한다</a:t>
            </a:r>
            <a:r>
              <a:rPr lang="en-US" altLang="ko-KR" dirty="0"/>
              <a:t>.</a:t>
            </a:r>
          </a:p>
          <a:p>
            <a:r>
              <a:rPr lang="en-US" dirty="0"/>
              <a:t>1</a:t>
            </a:r>
            <a:r>
              <a:rPr lang="ko-KR" altLang="en-US" dirty="0"/>
              <a:t>단계가 요인들을 구성하는 변수들이 적절한가를 검증하는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이것을 </a:t>
            </a:r>
            <a:r>
              <a:rPr lang="en-US" altLang="ko-KR" dirty="0"/>
              <a:t>measurement model</a:t>
            </a:r>
            <a:r>
              <a:rPr lang="ko-KR" altLang="en-US" dirty="0"/>
              <a:t>을 검증한다고 표현하는데 이것이 확인적요인분석이다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측도모형을 검증할 때 외생변수의 측도모형과 내생변수의 측도모형을 나누어 진행하는 것이 원칙인데 </a:t>
            </a:r>
            <a:endParaRPr lang="en-US" altLang="ko-KR" dirty="0"/>
          </a:p>
          <a:p>
            <a:r>
              <a:rPr lang="ko-KR" altLang="en-US" dirty="0"/>
              <a:t>연구목적 상 외생변수에 집중하여 외생변수의 </a:t>
            </a:r>
            <a:r>
              <a:rPr lang="en-US" altLang="ko-KR" dirty="0"/>
              <a:t>measurement</a:t>
            </a:r>
            <a:r>
              <a:rPr lang="ko-KR" altLang="en-US" dirty="0"/>
              <a:t> </a:t>
            </a:r>
            <a:r>
              <a:rPr lang="en-US" altLang="ko-KR" dirty="0"/>
              <a:t>model </a:t>
            </a:r>
            <a:r>
              <a:rPr lang="ko-KR" altLang="en-US" dirty="0"/>
              <a:t>검정만 하든가 </a:t>
            </a:r>
            <a:endParaRPr lang="en-US" altLang="ko-KR" dirty="0"/>
          </a:p>
          <a:p>
            <a:r>
              <a:rPr lang="ko-KR" altLang="en-US" dirty="0"/>
              <a:t>전체를 한꺼번에 분석하는 것이 일반적이다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1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측정모형이 적합하면 다음단계로는 요인들 간의 인과관계</a:t>
            </a:r>
            <a:r>
              <a:rPr lang="en-US" altLang="ko-KR" dirty="0"/>
              <a:t>, </a:t>
            </a:r>
            <a:r>
              <a:rPr lang="ko-KR" altLang="en-US" dirty="0"/>
              <a:t>즉 구조모형에 대한 검정을 실행한다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경로계수의 유의성과 전체모형의 적합도를 계산하게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</a:t>
            </a:r>
            <a:r>
              <a:rPr lang="en-US" altLang="ko-KR" dirty="0"/>
              <a:t>2</a:t>
            </a:r>
            <a:r>
              <a:rPr lang="ko-KR" altLang="en-US" dirty="0"/>
              <a:t>단계의 검정은 다음 영상에서 소개하도록 한다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0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여기부터는 확인적 요인분석인 </a:t>
            </a:r>
            <a:r>
              <a:rPr lang="en-US" altLang="ko-KR" dirty="0"/>
              <a:t>1</a:t>
            </a:r>
            <a:r>
              <a:rPr lang="ko-KR" altLang="en-US" dirty="0"/>
              <a:t>단계 </a:t>
            </a:r>
            <a:r>
              <a:rPr lang="en-US" altLang="ko-KR" dirty="0"/>
              <a:t>measurement</a:t>
            </a:r>
            <a:r>
              <a:rPr lang="ko-KR" altLang="en-US" dirty="0"/>
              <a:t> </a:t>
            </a:r>
            <a:r>
              <a:rPr lang="en-US" altLang="ko-KR" dirty="0"/>
              <a:t>model </a:t>
            </a:r>
            <a:r>
              <a:rPr lang="ko-KR" altLang="en-US" dirty="0"/>
              <a:t>검정 단계를 자세히 설명하겠다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우선 모든 요인과 변수가 포함된 모형을 작성하고 모든 요인들 간에 상관관계가 있다고 가정한다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앞서 말한 바와 같이 외생요인 파트와 내생요인 파트를 분리해서 실행할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측도모형이 적합한지를 모형적합지수를 통해 확인한다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</a:t>
            </a:r>
            <a:r>
              <a:rPr lang="ko-KR" altLang="en-US" dirty="0" err="1"/>
              <a:t>카이제곱</a:t>
            </a:r>
            <a:r>
              <a:rPr lang="ko-KR" altLang="en-US" dirty="0"/>
              <a:t> </a:t>
            </a:r>
            <a:r>
              <a:rPr lang="ko-KR" altLang="en-US" dirty="0" err="1"/>
              <a:t>통계량값과</a:t>
            </a:r>
            <a:r>
              <a:rPr lang="ko-KR" altLang="en-US" dirty="0"/>
              <a:t> 모형 적합에 관한 유의확률을 표시한다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</a:t>
            </a:r>
            <a:r>
              <a:rPr lang="ko-KR" altLang="en-US" dirty="0" err="1"/>
              <a:t>카이제곱값을</a:t>
            </a:r>
            <a:r>
              <a:rPr lang="ko-KR" altLang="en-US" dirty="0"/>
              <a:t> 자유도로 </a:t>
            </a:r>
            <a:r>
              <a:rPr lang="ko-KR" altLang="en-US" dirty="0" err="1"/>
              <a:t>나눈값</a:t>
            </a:r>
            <a:r>
              <a:rPr lang="en-US" altLang="ko-KR" dirty="0"/>
              <a:t>, SRMR </a:t>
            </a:r>
            <a:r>
              <a:rPr lang="ko-KR" altLang="en-US" dirty="0"/>
              <a:t>등이 조건을 만족하는지 체크하고 조건이 만족할 때 까지 모형을 개선한다</a:t>
            </a:r>
            <a:endParaRPr lang="en-US" altLang="ko-KR" dirty="0"/>
          </a:p>
          <a:p>
            <a:r>
              <a:rPr lang="ko-KR" altLang="en-US" dirty="0"/>
              <a:t>그리고 측도들의 신뢰성</a:t>
            </a:r>
            <a:r>
              <a:rPr lang="en-US" altLang="ko-KR" dirty="0"/>
              <a:t>, </a:t>
            </a:r>
            <a:r>
              <a:rPr lang="ko-KR" altLang="en-US" dirty="0"/>
              <a:t>타당성 등을 체크한다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2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8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FB4B-B4D1-4390-B0C3-16B35F233FF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1.png"/><Relationship Id="rId7" Type="http://schemas.openxmlformats.org/officeDocument/2006/relationships/image" Target="../media/image1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71.png"/><Relationship Id="rId4" Type="http://schemas.openxmlformats.org/officeDocument/2006/relationships/image" Target="../media/image1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afhay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8322FA5-58F6-45B0-84D1-7FF572C5F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9"/>
          <a:stretch/>
        </p:blipFill>
        <p:spPr>
          <a:xfrm>
            <a:off x="0" y="0"/>
            <a:ext cx="12192001" cy="6859192"/>
          </a:xfrm>
          <a:prstGeom prst="rect">
            <a:avLst/>
          </a:prstGeom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06356" y="1200001"/>
            <a:ext cx="2816474" cy="1663970"/>
          </a:xfrm>
          <a:solidFill>
            <a:schemeClr val="accent4">
              <a:lumMod val="50000"/>
              <a:alpha val="6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확인적</a:t>
            </a:r>
            <a:b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</a:b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요인분석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FB79E30-9264-421C-9907-4FEB0AD363A2}"/>
              </a:ext>
            </a:extLst>
          </p:cNvPr>
          <p:cNvSpPr/>
          <p:nvPr/>
        </p:nvSpPr>
        <p:spPr>
          <a:xfrm>
            <a:off x="8721307" y="1354697"/>
            <a:ext cx="3470694" cy="1754326"/>
          </a:xfrm>
          <a:prstGeom prst="rect">
            <a:avLst/>
          </a:prstGeom>
          <a:solidFill>
            <a:schemeClr val="accent4">
              <a:lumMod val="50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구조방정식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모형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98728-ECF4-4277-9111-6BBE2573D241}"/>
              </a:ext>
            </a:extLst>
          </p:cNvPr>
          <p:cNvSpPr txBox="1"/>
          <p:nvPr/>
        </p:nvSpPr>
        <p:spPr>
          <a:xfrm rot="21126483">
            <a:off x="2239516" y="4399913"/>
            <a:ext cx="1884655" cy="707886"/>
          </a:xfrm>
          <a:prstGeom prst="rect">
            <a:avLst/>
          </a:prstGeom>
          <a:solidFill>
            <a:srgbClr val="2C2D3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6E3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CFA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449F60E-C02F-42BA-BAA7-2F6009ECDF6B}"/>
              </a:ext>
            </a:extLst>
          </p:cNvPr>
          <p:cNvSpPr/>
          <p:nvPr/>
        </p:nvSpPr>
        <p:spPr>
          <a:xfrm>
            <a:off x="3666226" y="4273878"/>
            <a:ext cx="2097635" cy="1462689"/>
          </a:xfrm>
          <a:prstGeom prst="rect">
            <a:avLst/>
          </a:prstGeom>
          <a:solidFill>
            <a:srgbClr val="2C2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  <a:p>
            <a:pPr algn="ctr"/>
            <a:r>
              <a:rPr lang="en-US" b="1" dirty="0">
                <a:solidFill>
                  <a:srgbClr val="F4F691"/>
                </a:solidFill>
                <a:latin typeface="Tekton Pro" panose="020F0603020208020904" pitchFamily="34" charset="0"/>
              </a:rPr>
              <a:t>Measurement model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73126A1-74B7-4667-9B23-D0147CA12CD4}"/>
              </a:ext>
            </a:extLst>
          </p:cNvPr>
          <p:cNvSpPr/>
          <p:nvPr/>
        </p:nvSpPr>
        <p:spPr>
          <a:xfrm rot="20377125">
            <a:off x="3412075" y="4420935"/>
            <a:ext cx="1920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ekton Pro" panose="020F0603020208020904" pitchFamily="34" charset="0"/>
              </a:rPr>
              <a:t>Confirmatory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E5B4A9-03E8-42CE-881E-A1B552E71340}"/>
              </a:ext>
            </a:extLst>
          </p:cNvPr>
          <p:cNvSpPr/>
          <p:nvPr/>
        </p:nvSpPr>
        <p:spPr>
          <a:xfrm>
            <a:off x="2346385" y="629728"/>
            <a:ext cx="1889185" cy="491705"/>
          </a:xfrm>
          <a:prstGeom prst="rect">
            <a:avLst/>
          </a:prstGeom>
          <a:solidFill>
            <a:srgbClr val="141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0605"/>
                </a:solidFill>
                <a:latin typeface="Arial Black" panose="020B0A04020102020204" pitchFamily="34" charset="0"/>
              </a:rPr>
              <a:t>AMOS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7BAFEF-B800-4D86-B74E-F62E553231D3}"/>
              </a:ext>
            </a:extLst>
          </p:cNvPr>
          <p:cNvSpPr/>
          <p:nvPr/>
        </p:nvSpPr>
        <p:spPr>
          <a:xfrm>
            <a:off x="4037162" y="629728"/>
            <a:ext cx="1726699" cy="491705"/>
          </a:xfrm>
          <a:prstGeom prst="rect">
            <a:avLst/>
          </a:prstGeom>
          <a:solidFill>
            <a:srgbClr val="141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err="1">
                <a:solidFill>
                  <a:schemeClr val="bg1"/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를</a:t>
            </a:r>
            <a:r>
              <a:rPr lang="ko-KR" altLang="en-US" sz="2400" dirty="0">
                <a:solidFill>
                  <a:schemeClr val="bg1"/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 이용한</a:t>
            </a:r>
            <a:endParaRPr lang="en-US" sz="2400" dirty="0">
              <a:solidFill>
                <a:schemeClr val="bg1"/>
              </a:solidFill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9C001-CBF2-4F1E-BF51-E616D90E1DF1}"/>
              </a:ext>
            </a:extLst>
          </p:cNvPr>
          <p:cNvSpPr txBox="1"/>
          <p:nvPr/>
        </p:nvSpPr>
        <p:spPr>
          <a:xfrm rot="21126483">
            <a:off x="8762831" y="4359977"/>
            <a:ext cx="1493707" cy="707886"/>
          </a:xfrm>
          <a:prstGeom prst="rect">
            <a:avLst/>
          </a:prstGeom>
          <a:solidFill>
            <a:srgbClr val="2C2D31"/>
          </a:solidFill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66E3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SEM</a:t>
            </a:r>
            <a:endParaRPr lang="en-US" sz="4000" b="1" dirty="0">
              <a:solidFill>
                <a:srgbClr val="66E3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D79E93E-E2B9-4E24-9D1F-826E70A408CD}"/>
              </a:ext>
            </a:extLst>
          </p:cNvPr>
          <p:cNvSpPr/>
          <p:nvPr/>
        </p:nvSpPr>
        <p:spPr>
          <a:xfrm>
            <a:off x="10156098" y="4288255"/>
            <a:ext cx="1964003" cy="756643"/>
          </a:xfrm>
          <a:prstGeom prst="rect">
            <a:avLst/>
          </a:prstGeom>
          <a:solidFill>
            <a:srgbClr val="2C2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ekton Pro" panose="020F0603020208020904" pitchFamily="34" charset="0"/>
              </a:rPr>
              <a:t>Structural</a:t>
            </a:r>
          </a:p>
          <a:p>
            <a:pPr algn="ctr"/>
            <a:r>
              <a:rPr lang="en-US" sz="2000" dirty="0">
                <a:latin typeface="Tekton Pro" panose="020F0603020208020904" pitchFamily="34" charset="0"/>
              </a:rPr>
              <a:t>Equation Model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8D95B45-1404-4BEA-A43A-3791DEB3BC26}"/>
              </a:ext>
            </a:extLst>
          </p:cNvPr>
          <p:cNvSpPr/>
          <p:nvPr/>
        </p:nvSpPr>
        <p:spPr>
          <a:xfrm rot="20377125">
            <a:off x="3834680" y="4699913"/>
            <a:ext cx="18219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ekton Pro" panose="020F0603020208020904" pitchFamily="34" charset="0"/>
              </a:rPr>
              <a:t>Factor Analysis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55B2C1D-538F-463D-8B14-DD8C277DDBD4}"/>
              </a:ext>
            </a:extLst>
          </p:cNvPr>
          <p:cNvSpPr/>
          <p:nvPr/>
        </p:nvSpPr>
        <p:spPr>
          <a:xfrm>
            <a:off x="8824755" y="5044898"/>
            <a:ext cx="3367245" cy="756643"/>
          </a:xfrm>
          <a:prstGeom prst="rect">
            <a:avLst/>
          </a:prstGeom>
          <a:solidFill>
            <a:srgbClr val="2C2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F4F691"/>
                </a:solidFill>
                <a:latin typeface="Tekton Pro" panose="020F0603020208020904" pitchFamily="34" charset="0"/>
              </a:rPr>
              <a:t>Model</a:t>
            </a:r>
            <a:r>
              <a:rPr lang="ko-KR" altLang="en-US" sz="1600" b="1" dirty="0">
                <a:solidFill>
                  <a:srgbClr val="F4F691"/>
                </a:solidFill>
                <a:latin typeface="Tekton Pro" panose="020F0603020208020904" pitchFamily="34" charset="0"/>
              </a:rPr>
              <a:t> </a:t>
            </a:r>
            <a:r>
              <a:rPr lang="en-US" altLang="ko-KR" sz="1600" b="1" dirty="0">
                <a:solidFill>
                  <a:srgbClr val="F4F691"/>
                </a:solidFill>
                <a:latin typeface="Tekton Pro" panose="020F0603020208020904" pitchFamily="34" charset="0"/>
              </a:rPr>
              <a:t>Fit Index</a:t>
            </a:r>
          </a:p>
          <a:p>
            <a:r>
              <a:rPr lang="en-US" sz="1600" b="1" dirty="0">
                <a:solidFill>
                  <a:srgbClr val="F4F691"/>
                </a:solidFill>
                <a:latin typeface="Tekton Pro" panose="020F0603020208020904" pitchFamily="34" charset="0"/>
              </a:rPr>
              <a:t>Regression Weight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B6C13F0-FAF9-463F-90E3-B4E6C1C1BC21}"/>
              </a:ext>
            </a:extLst>
          </p:cNvPr>
          <p:cNvSpPr/>
          <p:nvPr/>
        </p:nvSpPr>
        <p:spPr>
          <a:xfrm>
            <a:off x="797759" y="2976113"/>
            <a:ext cx="856443" cy="2760454"/>
          </a:xfrm>
          <a:prstGeom prst="rect">
            <a:avLst/>
          </a:prstGeom>
          <a:solidFill>
            <a:srgbClr val="35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B4D683-7663-4C69-9DE5-40854C92D1D9}"/>
              </a:ext>
            </a:extLst>
          </p:cNvPr>
          <p:cNvSpPr txBox="1"/>
          <p:nvPr/>
        </p:nvSpPr>
        <p:spPr>
          <a:xfrm rot="21156842">
            <a:off x="802853" y="3087643"/>
            <a:ext cx="622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AVE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E6548-53BF-4B76-BF96-0F9CE6C31C3C}"/>
              </a:ext>
            </a:extLst>
          </p:cNvPr>
          <p:cNvSpPr txBox="1"/>
          <p:nvPr/>
        </p:nvSpPr>
        <p:spPr>
          <a:xfrm>
            <a:off x="905466" y="3476010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CR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3EB99-20D4-47F1-BFA2-CDB62BE2A194}"/>
              </a:ext>
            </a:extLst>
          </p:cNvPr>
          <p:cNvSpPr txBox="1"/>
          <p:nvPr/>
        </p:nvSpPr>
        <p:spPr>
          <a:xfrm rot="20930410">
            <a:off x="845848" y="3887395"/>
            <a:ext cx="75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Cron-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364102-1969-4874-93FA-029CF4FAF0CE}"/>
              </a:ext>
            </a:extLst>
          </p:cNvPr>
          <p:cNvSpPr txBox="1"/>
          <p:nvPr/>
        </p:nvSpPr>
        <p:spPr>
          <a:xfrm rot="20825068">
            <a:off x="825593" y="454909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alpha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82261D2-F7C6-4ACB-8975-28AAB9D27215}"/>
              </a:ext>
            </a:extLst>
          </p:cNvPr>
          <p:cNvSpPr/>
          <p:nvPr/>
        </p:nvSpPr>
        <p:spPr>
          <a:xfrm>
            <a:off x="3324937" y="4924675"/>
            <a:ext cx="526768" cy="339506"/>
          </a:xfrm>
          <a:prstGeom prst="rect">
            <a:avLst/>
          </a:prstGeom>
          <a:solidFill>
            <a:srgbClr val="2C2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0491CA-9FBB-40B7-8EE2-BDC77AF8E997}"/>
              </a:ext>
            </a:extLst>
          </p:cNvPr>
          <p:cNvSpPr/>
          <p:nvPr/>
        </p:nvSpPr>
        <p:spPr>
          <a:xfrm>
            <a:off x="2261965" y="5044898"/>
            <a:ext cx="226346" cy="339506"/>
          </a:xfrm>
          <a:prstGeom prst="rect">
            <a:avLst/>
          </a:prstGeom>
          <a:solidFill>
            <a:srgbClr val="2C2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964526-26DC-49F5-81BA-F8E017C77FB0}"/>
              </a:ext>
            </a:extLst>
          </p:cNvPr>
          <p:cNvSpPr txBox="1"/>
          <p:nvPr/>
        </p:nvSpPr>
        <p:spPr>
          <a:xfrm rot="20930410">
            <a:off x="827230" y="4203253"/>
            <a:ext cx="83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bach’s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5A269FF-8073-4BB6-BD2C-8734FAE53AFE}"/>
              </a:ext>
            </a:extLst>
          </p:cNvPr>
          <p:cNvSpPr/>
          <p:nvPr/>
        </p:nvSpPr>
        <p:spPr>
          <a:xfrm>
            <a:off x="6504317" y="2363638"/>
            <a:ext cx="1604513" cy="74538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OPEN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2C5A63D-5811-4CF2-A74E-F7780F9FE783}"/>
              </a:ext>
            </a:extLst>
          </p:cNvPr>
          <p:cNvSpPr/>
          <p:nvPr/>
        </p:nvSpPr>
        <p:spPr>
          <a:xfrm>
            <a:off x="8772998" y="500332"/>
            <a:ext cx="3419001" cy="556127"/>
          </a:xfrm>
          <a:prstGeom prst="rect">
            <a:avLst/>
          </a:prstGeom>
          <a:solidFill>
            <a:srgbClr val="181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6529E-F348-4F6F-859E-1B25210A8CB1}"/>
              </a:ext>
            </a:extLst>
          </p:cNvPr>
          <p:cNvSpPr txBox="1"/>
          <p:nvPr/>
        </p:nvSpPr>
        <p:spPr>
          <a:xfrm>
            <a:off x="8735641" y="602278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DS가변 교양있는글씨 B" panose="02020603020101020101" pitchFamily="18" charset="-127"/>
                <a:ea typeface="DS가변 교양있는글씨 B" panose="02020603020101020101" pitchFamily="18" charset="-127"/>
              </a:rPr>
              <a:t>매개효과</a:t>
            </a:r>
            <a:r>
              <a:rPr lang="en-US" dirty="0">
                <a:solidFill>
                  <a:schemeClr val="bg1"/>
                </a:solidFill>
                <a:latin typeface="DS가변 교양있는글씨 B" panose="02020603020101020101" pitchFamily="18" charset="-127"/>
                <a:ea typeface="DS가변 교양있는글씨 B" panose="02020603020101020101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DS가변 교양있는글씨 B" panose="02020603020101020101" pitchFamily="18" charset="-127"/>
                <a:ea typeface="DS가변 교양있는글씨 B" panose="02020603020101020101" pitchFamily="18" charset="-127"/>
              </a:rPr>
              <a:t>조절효과 </a:t>
            </a:r>
            <a:r>
              <a:rPr lang="en-US" altLang="ko-KR" dirty="0">
                <a:solidFill>
                  <a:schemeClr val="bg1"/>
                </a:solidFill>
                <a:latin typeface="DS가변 교양있는글씨 B" panose="02020603020101020101" pitchFamily="18" charset="-127"/>
                <a:ea typeface="DS가변 교양있는글씨 B" panose="02020603020101020101" pitchFamily="18" charset="-127"/>
              </a:rPr>
              <a:t>bootstrapping</a:t>
            </a:r>
            <a:endParaRPr lang="en-US" dirty="0">
              <a:solidFill>
                <a:schemeClr val="bg1"/>
              </a:solidFill>
              <a:latin typeface="DS가변 교양있는글씨 B" panose="02020603020101020101" pitchFamily="18" charset="-127"/>
              <a:ea typeface="DS가변 교양있는글씨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379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385471" y="190126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85471" y="373006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705584" y="3066074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404830" y="307949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025422" y="155186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25422" y="211552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025422" y="2679188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025422" y="380651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025422" y="437018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025422" y="493384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025422" y="5497508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1" name="직선 화살표 연결선 20"/>
          <p:cNvCxnSpPr>
            <a:stCxn id="4" idx="1"/>
            <a:endCxn id="14" idx="3"/>
          </p:cNvCxnSpPr>
          <p:nvPr/>
        </p:nvCxnSpPr>
        <p:spPr>
          <a:xfrm flipH="1" flipV="1">
            <a:off x="2973118" y="1725124"/>
            <a:ext cx="626842" cy="29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4" idx="2"/>
            <a:endCxn id="15" idx="3"/>
          </p:cNvCxnSpPr>
          <p:nvPr/>
        </p:nvCxnSpPr>
        <p:spPr>
          <a:xfrm flipH="1" flipV="1">
            <a:off x="2973118" y="2288788"/>
            <a:ext cx="412353" cy="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4" idx="3"/>
            <a:endCxn id="16" idx="3"/>
          </p:cNvCxnSpPr>
          <p:nvPr/>
        </p:nvCxnSpPr>
        <p:spPr>
          <a:xfrm flipH="1">
            <a:off x="2973118" y="2565264"/>
            <a:ext cx="626842" cy="28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340615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232848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125081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31" name="직선 화살표 연결선 30"/>
          <p:cNvCxnSpPr>
            <a:stCxn id="6" idx="3"/>
            <a:endCxn id="28" idx="0"/>
          </p:cNvCxnSpPr>
          <p:nvPr/>
        </p:nvCxnSpPr>
        <p:spPr>
          <a:xfrm flipH="1">
            <a:off x="5651129" y="3730069"/>
            <a:ext cx="268944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6" idx="4"/>
            <a:endCxn id="29" idx="0"/>
          </p:cNvCxnSpPr>
          <p:nvPr/>
        </p:nvCxnSpPr>
        <p:spPr>
          <a:xfrm>
            <a:off x="6437894" y="3843993"/>
            <a:ext cx="105468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6" idx="5"/>
            <a:endCxn id="30" idx="0"/>
          </p:cNvCxnSpPr>
          <p:nvPr/>
        </p:nvCxnSpPr>
        <p:spPr>
          <a:xfrm>
            <a:off x="6955715" y="3730069"/>
            <a:ext cx="479880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025697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8917930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9810163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37" name="직선 화살표 연결선 36"/>
          <p:cNvCxnSpPr>
            <a:stCxn id="7" idx="3"/>
            <a:endCxn id="34" idx="0"/>
          </p:cNvCxnSpPr>
          <p:nvPr/>
        </p:nvCxnSpPr>
        <p:spPr>
          <a:xfrm flipH="1">
            <a:off x="8336211" y="3743494"/>
            <a:ext cx="283108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7" idx="4"/>
            <a:endCxn id="35" idx="0"/>
          </p:cNvCxnSpPr>
          <p:nvPr/>
        </p:nvCxnSpPr>
        <p:spPr>
          <a:xfrm>
            <a:off x="9137140" y="3857418"/>
            <a:ext cx="91304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7" idx="5"/>
            <a:endCxn id="36" idx="0"/>
          </p:cNvCxnSpPr>
          <p:nvPr/>
        </p:nvCxnSpPr>
        <p:spPr>
          <a:xfrm>
            <a:off x="9654961" y="3743494"/>
            <a:ext cx="465716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1276513" y="155186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56" name="직선 화살표 연결선 55"/>
          <p:cNvCxnSpPr>
            <a:stCxn id="54" idx="6"/>
            <a:endCxn id="14" idx="1"/>
          </p:cNvCxnSpPr>
          <p:nvPr/>
        </p:nvCxnSpPr>
        <p:spPr>
          <a:xfrm>
            <a:off x="1810200" y="172512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1285558" y="211552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78" name="직선 화살표 연결선 77"/>
          <p:cNvCxnSpPr>
            <a:stCxn id="77" idx="6"/>
          </p:cNvCxnSpPr>
          <p:nvPr/>
        </p:nvCxnSpPr>
        <p:spPr>
          <a:xfrm>
            <a:off x="1819245" y="228878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/>
          <p:cNvSpPr/>
          <p:nvPr/>
        </p:nvSpPr>
        <p:spPr>
          <a:xfrm>
            <a:off x="1294603" y="267918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0" name="직선 화살표 연결선 79"/>
          <p:cNvCxnSpPr>
            <a:stCxn id="79" idx="6"/>
          </p:cNvCxnSpPr>
          <p:nvPr/>
        </p:nvCxnSpPr>
        <p:spPr>
          <a:xfrm>
            <a:off x="1828290" y="2852452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/>
          <p:cNvSpPr/>
          <p:nvPr/>
        </p:nvSpPr>
        <p:spPr>
          <a:xfrm>
            <a:off x="5384285" y="5092997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e8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1296067" y="380651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4" name="직선 화살표 연결선 83"/>
          <p:cNvCxnSpPr>
            <a:stCxn id="83" idx="6"/>
          </p:cNvCxnSpPr>
          <p:nvPr/>
        </p:nvCxnSpPr>
        <p:spPr>
          <a:xfrm>
            <a:off x="1829754" y="397978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타원 84"/>
          <p:cNvSpPr/>
          <p:nvPr/>
        </p:nvSpPr>
        <p:spPr>
          <a:xfrm>
            <a:off x="1296799" y="437018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6" name="직선 화살표 연결선 85"/>
          <p:cNvCxnSpPr>
            <a:stCxn id="85" idx="6"/>
          </p:cNvCxnSpPr>
          <p:nvPr/>
        </p:nvCxnSpPr>
        <p:spPr>
          <a:xfrm>
            <a:off x="1830486" y="454344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1297531" y="493384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e6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8" name="직선 화살표 연결선 87"/>
          <p:cNvCxnSpPr>
            <a:stCxn id="87" idx="6"/>
          </p:cNvCxnSpPr>
          <p:nvPr/>
        </p:nvCxnSpPr>
        <p:spPr>
          <a:xfrm>
            <a:off x="1831218" y="510710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/>
          <p:cNvSpPr/>
          <p:nvPr/>
        </p:nvSpPr>
        <p:spPr>
          <a:xfrm>
            <a:off x="1298263" y="549750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e7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0" name="직선 화살표 연결선 89"/>
          <p:cNvCxnSpPr>
            <a:stCxn id="89" idx="6"/>
          </p:cNvCxnSpPr>
          <p:nvPr/>
        </p:nvCxnSpPr>
        <p:spPr>
          <a:xfrm>
            <a:off x="1831950" y="5670772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stCxn id="81" idx="0"/>
            <a:endCxn id="28" idx="2"/>
          </p:cNvCxnSpPr>
          <p:nvPr/>
        </p:nvCxnSpPr>
        <p:spPr>
          <a:xfrm flipV="1">
            <a:off x="5651129" y="4931325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6276518" y="5088262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e9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4" name="직선 화살표 연결선 93"/>
          <p:cNvCxnSpPr>
            <a:stCxn id="93" idx="0"/>
          </p:cNvCxnSpPr>
          <p:nvPr/>
        </p:nvCxnSpPr>
        <p:spPr>
          <a:xfrm flipV="1">
            <a:off x="6543362" y="4926590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94"/>
          <p:cNvSpPr/>
          <p:nvPr/>
        </p:nvSpPr>
        <p:spPr>
          <a:xfrm>
            <a:off x="7120719" y="5083527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e10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6" name="직선 화살표 연결선 95"/>
          <p:cNvCxnSpPr>
            <a:stCxn id="95" idx="0"/>
          </p:cNvCxnSpPr>
          <p:nvPr/>
        </p:nvCxnSpPr>
        <p:spPr>
          <a:xfrm flipH="1" flipV="1">
            <a:off x="7435596" y="4921855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타원 96"/>
          <p:cNvSpPr/>
          <p:nvPr/>
        </p:nvSpPr>
        <p:spPr>
          <a:xfrm>
            <a:off x="8012952" y="5078792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8" name="직선 화살표 연결선 97"/>
          <p:cNvCxnSpPr>
            <a:stCxn id="97" idx="0"/>
          </p:cNvCxnSpPr>
          <p:nvPr/>
        </p:nvCxnSpPr>
        <p:spPr>
          <a:xfrm flipH="1" flipV="1">
            <a:off x="8327829" y="4917120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/>
          <p:cNvSpPr/>
          <p:nvPr/>
        </p:nvSpPr>
        <p:spPr>
          <a:xfrm>
            <a:off x="8905185" y="5074057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0" name="직선 화살표 연결선 99"/>
          <p:cNvCxnSpPr>
            <a:stCxn id="99" idx="0"/>
          </p:cNvCxnSpPr>
          <p:nvPr/>
        </p:nvCxnSpPr>
        <p:spPr>
          <a:xfrm flipH="1" flipV="1">
            <a:off x="9220062" y="4912385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타원 100"/>
          <p:cNvSpPr/>
          <p:nvPr/>
        </p:nvSpPr>
        <p:spPr>
          <a:xfrm>
            <a:off x="9797418" y="5069322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2" name="직선 화살표 연결선 101"/>
          <p:cNvCxnSpPr>
            <a:stCxn id="101" idx="0"/>
          </p:cNvCxnSpPr>
          <p:nvPr/>
        </p:nvCxnSpPr>
        <p:spPr>
          <a:xfrm flipH="1" flipV="1">
            <a:off x="10112295" y="4907650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4" idx="6"/>
            <a:endCxn id="5" idx="6"/>
          </p:cNvCxnSpPr>
          <p:nvPr/>
        </p:nvCxnSpPr>
        <p:spPr>
          <a:xfrm>
            <a:off x="4850091" y="2290229"/>
            <a:ext cx="12700" cy="1828800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2"/>
          <p:cNvCxnSpPr>
            <a:stCxn id="4" idx="6"/>
            <a:endCxn id="6" idx="0"/>
          </p:cNvCxnSpPr>
          <p:nvPr/>
        </p:nvCxnSpPr>
        <p:spPr>
          <a:xfrm>
            <a:off x="4850091" y="2290229"/>
            <a:ext cx="1587803" cy="77584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화살표 연결선 112"/>
          <p:cNvCxnSpPr/>
          <p:nvPr/>
        </p:nvCxnSpPr>
        <p:spPr>
          <a:xfrm>
            <a:off x="4850091" y="2290229"/>
            <a:ext cx="1587803" cy="77584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화살표 연결선 112"/>
          <p:cNvCxnSpPr/>
          <p:nvPr/>
        </p:nvCxnSpPr>
        <p:spPr>
          <a:xfrm>
            <a:off x="4850091" y="2290229"/>
            <a:ext cx="1587803" cy="77584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12"/>
          <p:cNvCxnSpPr>
            <a:stCxn id="4" idx="6"/>
            <a:endCxn id="7" idx="0"/>
          </p:cNvCxnSpPr>
          <p:nvPr/>
        </p:nvCxnSpPr>
        <p:spPr>
          <a:xfrm>
            <a:off x="4850091" y="2290229"/>
            <a:ext cx="4287049" cy="789270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12"/>
          <p:cNvCxnSpPr>
            <a:stCxn id="5" idx="7"/>
            <a:endCxn id="7" idx="1"/>
          </p:cNvCxnSpPr>
          <p:nvPr/>
        </p:nvCxnSpPr>
        <p:spPr>
          <a:xfrm rot="5400000" flipH="1" flipV="1">
            <a:off x="6302175" y="1526850"/>
            <a:ext cx="650570" cy="3983717"/>
          </a:xfrm>
          <a:prstGeom prst="curvedConnector3">
            <a:avLst>
              <a:gd name="adj1" fmla="val 15265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12"/>
          <p:cNvCxnSpPr>
            <a:stCxn id="6" idx="7"/>
            <a:endCxn id="7" idx="0"/>
          </p:cNvCxnSpPr>
          <p:nvPr/>
        </p:nvCxnSpPr>
        <p:spPr>
          <a:xfrm rot="5400000" flipH="1" flipV="1">
            <a:off x="7996178" y="2039037"/>
            <a:ext cx="100499" cy="2181425"/>
          </a:xfrm>
          <a:prstGeom prst="curvedConnector3">
            <a:avLst>
              <a:gd name="adj1" fmla="val 34082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12"/>
          <p:cNvCxnSpPr>
            <a:stCxn id="5" idx="0"/>
            <a:endCxn id="6" idx="1"/>
          </p:cNvCxnSpPr>
          <p:nvPr/>
        </p:nvCxnSpPr>
        <p:spPr>
          <a:xfrm rot="5400000" flipH="1" flipV="1">
            <a:off x="4743892" y="2553888"/>
            <a:ext cx="550071" cy="1802292"/>
          </a:xfrm>
          <a:prstGeom prst="curvedConnector3">
            <a:avLst>
              <a:gd name="adj1" fmla="val 16226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E68049A6-DA1C-4096-BC4B-29154E75E579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2981619" y="4012217"/>
            <a:ext cx="403852" cy="10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8D58DC0D-6E77-41F2-9C1B-3C18CDBF2D61}"/>
              </a:ext>
            </a:extLst>
          </p:cNvPr>
          <p:cNvCxnSpPr>
            <a:cxnSpLocks/>
          </p:cNvCxnSpPr>
          <p:nvPr/>
        </p:nvCxnSpPr>
        <p:spPr>
          <a:xfrm flipH="1">
            <a:off x="2981619" y="4229535"/>
            <a:ext cx="430118" cy="346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3142B29A-BFBA-4893-AA06-FDF9EE2EC210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981620" y="4394064"/>
            <a:ext cx="618340" cy="1309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982F4B9E-42A6-49FD-AF8E-013B843E525D}"/>
              </a:ext>
            </a:extLst>
          </p:cNvPr>
          <p:cNvCxnSpPr>
            <a:cxnSpLocks/>
          </p:cNvCxnSpPr>
          <p:nvPr/>
        </p:nvCxnSpPr>
        <p:spPr>
          <a:xfrm flipH="1">
            <a:off x="2981617" y="4314192"/>
            <a:ext cx="499285" cy="82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4AD9C07-F3EE-48FE-AFCD-22D8B8812345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적합도와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적재값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유의성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7DB89F2-057B-4E2F-B9A1-03708C71984F}"/>
              </a:ext>
            </a:extLst>
          </p:cNvPr>
          <p:cNvSpPr txBox="1"/>
          <p:nvPr/>
        </p:nvSpPr>
        <p:spPr>
          <a:xfrm>
            <a:off x="5785601" y="1289644"/>
            <a:ext cx="34499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dirty="0"/>
              <a:t>Modification</a:t>
            </a:r>
            <a:r>
              <a:rPr lang="ko-KR" altLang="en-US" dirty="0"/>
              <a:t> </a:t>
            </a:r>
            <a:r>
              <a:rPr lang="en-US" altLang="ko-KR" dirty="0"/>
              <a:t>Index</a:t>
            </a:r>
            <a:r>
              <a:rPr lang="ko-KR" altLang="en-US" dirty="0"/>
              <a:t>를 체크해서</a:t>
            </a:r>
            <a:endParaRPr lang="en-US" altLang="ko-KR" dirty="0"/>
          </a:p>
          <a:p>
            <a:r>
              <a:rPr lang="ko-KR" altLang="en-US" dirty="0"/>
              <a:t>기준이 통과 할 때까지 모형 개선</a:t>
            </a:r>
          </a:p>
        </p:txBody>
      </p:sp>
      <p:sp>
        <p:nvSpPr>
          <p:cNvPr id="91" name="아래쪽 화살표 140">
            <a:extLst>
              <a:ext uri="{FF2B5EF4-FFF2-40B4-BE49-F238E27FC236}">
                <a16:creationId xmlns:a16="http://schemas.microsoft.com/office/drawing/2014/main" id="{92E1F307-89A8-4FC6-B20D-8112F8941EC2}"/>
              </a:ext>
            </a:extLst>
          </p:cNvPr>
          <p:cNvSpPr/>
          <p:nvPr/>
        </p:nvSpPr>
        <p:spPr>
          <a:xfrm rot="19154123">
            <a:off x="571553" y="3705415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B610E25-33BB-4F7C-B0C3-136DF40F3B1F}"/>
              </a:ext>
            </a:extLst>
          </p:cNvPr>
          <p:cNvSpPr txBox="1"/>
          <p:nvPr/>
        </p:nvSpPr>
        <p:spPr>
          <a:xfrm>
            <a:off x="151775" y="2569790"/>
            <a:ext cx="1187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모형적합지수가 개선되도록 같은 요인 내의 변수 간에  연결</a:t>
            </a:r>
          </a:p>
        </p:txBody>
      </p:sp>
      <p:sp>
        <p:nvSpPr>
          <p:cNvPr id="104" name="오른쪽 화살표 142">
            <a:extLst>
              <a:ext uri="{FF2B5EF4-FFF2-40B4-BE49-F238E27FC236}">
                <a16:creationId xmlns:a16="http://schemas.microsoft.com/office/drawing/2014/main" id="{9167394A-587C-4D58-9EE4-37B0F0C606E7}"/>
              </a:ext>
            </a:extLst>
          </p:cNvPr>
          <p:cNvSpPr/>
          <p:nvPr/>
        </p:nvSpPr>
        <p:spPr>
          <a:xfrm rot="19685770">
            <a:off x="642790" y="2029696"/>
            <a:ext cx="407619" cy="424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5" name="구부러진 연결선 8">
            <a:extLst>
              <a:ext uri="{FF2B5EF4-FFF2-40B4-BE49-F238E27FC236}">
                <a16:creationId xmlns:a16="http://schemas.microsoft.com/office/drawing/2014/main" id="{D2C2F427-B8BA-435E-8DF6-A535B7AAF320}"/>
              </a:ext>
            </a:extLst>
          </p:cNvPr>
          <p:cNvCxnSpPr/>
          <p:nvPr/>
        </p:nvCxnSpPr>
        <p:spPr>
          <a:xfrm rot="10800000">
            <a:off x="1293766" y="1699261"/>
            <a:ext cx="9045" cy="563664"/>
          </a:xfrm>
          <a:prstGeom prst="curvedConnector3">
            <a:avLst>
              <a:gd name="adj1" fmla="val 262736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구부러진 연결선 10">
            <a:extLst>
              <a:ext uri="{FF2B5EF4-FFF2-40B4-BE49-F238E27FC236}">
                <a16:creationId xmlns:a16="http://schemas.microsoft.com/office/drawing/2014/main" id="{BEB952E9-FED0-4798-BA3A-DC5BB83D8FEB}"/>
              </a:ext>
            </a:extLst>
          </p:cNvPr>
          <p:cNvCxnSpPr/>
          <p:nvPr/>
        </p:nvCxnSpPr>
        <p:spPr>
          <a:xfrm rot="10800000" flipV="1">
            <a:off x="1314784" y="4517581"/>
            <a:ext cx="7581" cy="563664"/>
          </a:xfrm>
          <a:prstGeom prst="curvedConnector3">
            <a:avLst>
              <a:gd name="adj1" fmla="val 311543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구부러진 연결선 12">
            <a:extLst>
              <a:ext uri="{FF2B5EF4-FFF2-40B4-BE49-F238E27FC236}">
                <a16:creationId xmlns:a16="http://schemas.microsoft.com/office/drawing/2014/main" id="{FB90D1F1-2F18-4B16-8004-931F86100CCE}"/>
              </a:ext>
            </a:extLst>
          </p:cNvPr>
          <p:cNvCxnSpPr/>
          <p:nvPr/>
        </p:nvCxnSpPr>
        <p:spPr>
          <a:xfrm rot="10800000" flipH="1" flipV="1">
            <a:off x="1313319" y="3953917"/>
            <a:ext cx="1464" cy="1127328"/>
          </a:xfrm>
          <a:prstGeom prst="curvedConnector3">
            <a:avLst>
              <a:gd name="adj1" fmla="val -1561475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구부러진 연결선 40">
            <a:extLst>
              <a:ext uri="{FF2B5EF4-FFF2-40B4-BE49-F238E27FC236}">
                <a16:creationId xmlns:a16="http://schemas.microsoft.com/office/drawing/2014/main" id="{5E98B4E0-75E4-40D2-B5B5-1AF2A783CCE9}"/>
              </a:ext>
            </a:extLst>
          </p:cNvPr>
          <p:cNvCxnSpPr/>
          <p:nvPr/>
        </p:nvCxnSpPr>
        <p:spPr>
          <a:xfrm rot="5400000" flipH="1" flipV="1">
            <a:off x="6976424" y="4967141"/>
            <a:ext cx="4735" cy="894244"/>
          </a:xfrm>
          <a:prstGeom prst="curvedConnector3">
            <a:avLst>
              <a:gd name="adj1" fmla="val -4827878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구부러진 연결선 42">
            <a:extLst>
              <a:ext uri="{FF2B5EF4-FFF2-40B4-BE49-F238E27FC236}">
                <a16:creationId xmlns:a16="http://schemas.microsoft.com/office/drawing/2014/main" id="{5684BF81-3498-4D8E-AB99-B36203BA3D52}"/>
              </a:ext>
            </a:extLst>
          </p:cNvPr>
          <p:cNvCxnSpPr/>
          <p:nvPr/>
        </p:nvCxnSpPr>
        <p:spPr>
          <a:xfrm rot="5400000" flipH="1" flipV="1">
            <a:off x="9205645" y="4510192"/>
            <a:ext cx="9470" cy="1784466"/>
          </a:xfrm>
          <a:prstGeom prst="curvedConnector3">
            <a:avLst>
              <a:gd name="adj1" fmla="val -241393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오른쪽 화살표 81">
            <a:extLst>
              <a:ext uri="{FF2B5EF4-FFF2-40B4-BE49-F238E27FC236}">
                <a16:creationId xmlns:a16="http://schemas.microsoft.com/office/drawing/2014/main" id="{1FFD8862-C54E-4407-83A2-A30AD5BCE20A}"/>
              </a:ext>
            </a:extLst>
          </p:cNvPr>
          <p:cNvSpPr/>
          <p:nvPr/>
        </p:nvSpPr>
        <p:spPr>
          <a:xfrm>
            <a:off x="9752077" y="2497161"/>
            <a:ext cx="643820" cy="424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A45F60B-E47F-4FE1-BECA-B0AC7E527AAD}"/>
              </a:ext>
            </a:extLst>
          </p:cNvPr>
          <p:cNvSpPr txBox="1"/>
          <p:nvPr/>
        </p:nvSpPr>
        <p:spPr>
          <a:xfrm>
            <a:off x="10439817" y="2520970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Fit </a:t>
            </a:r>
            <a:r>
              <a:rPr lang="ko-KR" altLang="en-US" dirty="0"/>
              <a:t>제시</a:t>
            </a:r>
          </a:p>
        </p:txBody>
      </p:sp>
      <p:sp>
        <p:nvSpPr>
          <p:cNvPr id="112" name="제목 4">
            <a:extLst>
              <a:ext uri="{FF2B5EF4-FFF2-40B4-BE49-F238E27FC236}">
                <a16:creationId xmlns:a16="http://schemas.microsoft.com/office/drawing/2014/main" id="{F878DB0D-7ECA-4F05-8ADA-EABCB4D5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" y="199998"/>
            <a:ext cx="8662659" cy="492730"/>
          </a:xfr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6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3" grpId="0"/>
      <p:bldP spid="104" grpId="0" animBg="1"/>
      <p:bldP spid="110" grpId="0" animBg="1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5788325" cy="555453"/>
          </a:xfrm>
          <a:solidFill>
            <a:srgbClr val="CC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모형적합지수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Index)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7"/>
            <a:ext cx="10515600" cy="45509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b="1" dirty="0" err="1">
                <a:solidFill>
                  <a:srgbClr val="0070C0"/>
                </a:solidFill>
                <a:latin typeface="+mn-ea"/>
              </a:rPr>
              <a:t>카이제곱</a:t>
            </a:r>
            <a:r>
              <a:rPr lang="ko-KR" altLang="en-US" sz="2400" b="1" dirty="0">
                <a:solidFill>
                  <a:srgbClr val="0070C0"/>
                </a:solidFill>
                <a:latin typeface="+mn-ea"/>
              </a:rPr>
              <a:t> 적합도 검정계수</a:t>
            </a:r>
            <a:r>
              <a:rPr lang="en-US" altLang="ko-KR" sz="2400" b="1" dirty="0">
                <a:solidFill>
                  <a:srgbClr val="0070C0"/>
                </a:solidFill>
                <a:latin typeface="+mn-ea"/>
              </a:rPr>
              <a:t>(CMIN)</a:t>
            </a:r>
            <a:endParaRPr lang="ko-KR" altLang="en-US" sz="2400" b="1" dirty="0">
              <a:solidFill>
                <a:srgbClr val="0070C0"/>
              </a:solidFill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dirty="0">
                <a:latin typeface="+mn-ea"/>
              </a:rPr>
              <a:t>제안된 가설과 자료에 의해서 구해진 공분산 행렬의 일치하는 정도</a:t>
            </a:r>
            <a:endParaRPr lang="en-US" altLang="ko-KR" sz="1800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dirty="0">
                <a:latin typeface="+mn-ea"/>
              </a:rPr>
              <a:t>이 값이 작을수록 일치하는 정도가 높다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가설이 맞다</a:t>
            </a:r>
            <a:r>
              <a:rPr lang="en-US" altLang="ko-KR" sz="1800" dirty="0">
                <a:latin typeface="+mn-ea"/>
              </a:rPr>
              <a:t>)</a:t>
            </a:r>
          </a:p>
          <a:p>
            <a:pPr>
              <a:lnSpc>
                <a:spcPct val="100000"/>
              </a:lnSpc>
            </a:pPr>
            <a:endParaRPr lang="en-US" altLang="ko-KR" sz="1800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sz="1800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dirty="0">
                <a:latin typeface="+mn-ea"/>
              </a:rPr>
              <a:t>이 값이 크면 유의확률 </a:t>
            </a:r>
            <a:r>
              <a:rPr lang="en-US" altLang="ko-KR" sz="1800" dirty="0">
                <a:latin typeface="+mn-ea"/>
              </a:rPr>
              <a:t>p</a:t>
            </a:r>
            <a:r>
              <a:rPr lang="ko-KR" altLang="en-US" sz="1800" dirty="0">
                <a:latin typeface="+mn-ea"/>
              </a:rPr>
              <a:t>가</a:t>
            </a:r>
            <a:r>
              <a:rPr lang="en-US" altLang="ko-KR" sz="1800" dirty="0">
                <a:latin typeface="+mn-ea"/>
              </a:rPr>
              <a:t> </a:t>
            </a:r>
            <a:r>
              <a:rPr lang="ko-KR" altLang="en-US" sz="1800" dirty="0">
                <a:latin typeface="+mn-ea"/>
              </a:rPr>
              <a:t>작은 값이 나온다</a:t>
            </a:r>
            <a:endParaRPr lang="en-US" altLang="ko-KR" sz="1800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dirty="0">
                <a:latin typeface="+mn-ea"/>
              </a:rPr>
              <a:t>대부분의 분석에서 유의확률이 </a:t>
            </a:r>
            <a:r>
              <a:rPr lang="en-US" altLang="ko-KR" sz="1800" dirty="0">
                <a:latin typeface="+mn-ea"/>
              </a:rPr>
              <a:t>0.01</a:t>
            </a:r>
            <a:r>
              <a:rPr lang="ko-KR" altLang="en-US" sz="1800" dirty="0">
                <a:latin typeface="+mn-ea"/>
              </a:rPr>
              <a:t>보다 작아 가설모형이 적합하지 않다고 나와 </a:t>
            </a:r>
            <a:r>
              <a:rPr lang="ko-KR" altLang="en-US" sz="1800" dirty="0" err="1">
                <a:latin typeface="+mn-ea"/>
              </a:rPr>
              <a:t>이값으로</a:t>
            </a:r>
            <a:r>
              <a:rPr lang="ko-KR" altLang="en-US" sz="1800" dirty="0">
                <a:latin typeface="+mn-ea"/>
              </a:rPr>
              <a:t> 판단하지는 않는다</a:t>
            </a:r>
            <a:endParaRPr lang="en-US" altLang="ko-KR" sz="1800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sz="18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solidFill>
                  <a:srgbClr val="0070C0"/>
                </a:solidFill>
                <a:latin typeface="+mn-ea"/>
              </a:rPr>
              <a:t>CMIN/DF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/>
              <a:t>CMIN</a:t>
            </a:r>
            <a:r>
              <a:rPr lang="ko-KR" altLang="en-US" sz="1800" dirty="0"/>
              <a:t>의 약점을 개선하고자 자유도를 고려한 적합지수</a:t>
            </a:r>
          </a:p>
          <a:p>
            <a:pPr lvl="1">
              <a:lnSpc>
                <a:spcPct val="100000"/>
              </a:lnSpc>
            </a:pPr>
            <a:r>
              <a:rPr lang="ko-KR" altLang="en-US" sz="1800" dirty="0" err="1"/>
              <a:t>기준값에</a:t>
            </a:r>
            <a:r>
              <a:rPr lang="ko-KR" altLang="en-US" sz="1800" dirty="0"/>
              <a:t> 대한 공감대는 </a:t>
            </a:r>
            <a:r>
              <a:rPr lang="en-US" altLang="ko-KR" sz="1800" dirty="0"/>
              <a:t>2 </a:t>
            </a:r>
            <a:r>
              <a:rPr lang="ko-KR" altLang="en-US" sz="1800" dirty="0"/>
              <a:t>또는 </a:t>
            </a:r>
            <a:r>
              <a:rPr lang="en-US" altLang="ko-KR" sz="1800" dirty="0"/>
              <a:t>3 </a:t>
            </a:r>
            <a:r>
              <a:rPr lang="ko-KR" altLang="en-US" sz="1800" dirty="0"/>
              <a:t>이하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7AAF822-E66A-4411-BB0A-8929E1CAD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12" y="2053975"/>
            <a:ext cx="8423704" cy="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5788325" cy="555453"/>
          </a:xfrm>
          <a:solidFill>
            <a:srgbClr val="CC99FF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모형적합지수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Index)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7"/>
            <a:ext cx="10515600" cy="4550950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10000"/>
              </a:lnSpc>
            </a:pPr>
            <a:r>
              <a:rPr lang="ko-KR" altLang="en-US" sz="2400" b="1" dirty="0" err="1">
                <a:solidFill>
                  <a:srgbClr val="0070C0"/>
                </a:solidFill>
                <a:latin typeface="+mn-ea"/>
              </a:rPr>
              <a:t>근사평균제곱오차제곱근</a:t>
            </a:r>
            <a:r>
              <a:rPr lang="en-US" altLang="ko-KR" sz="2400" b="1" dirty="0">
                <a:solidFill>
                  <a:srgbClr val="0070C0"/>
                </a:solidFill>
                <a:latin typeface="+mn-ea"/>
              </a:rPr>
              <a:t>(RMSEA)</a:t>
            </a:r>
            <a:endParaRPr lang="ko-KR" altLang="en-US" sz="2400" b="1" dirty="0">
              <a:solidFill>
                <a:srgbClr val="0070C0"/>
              </a:solidFill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추정된 </a:t>
            </a:r>
            <a:r>
              <a:rPr lang="ko-KR" altLang="en-US" sz="2000" dirty="0" err="1"/>
              <a:t>모수들로</a:t>
            </a:r>
            <a:r>
              <a:rPr lang="ko-KR" altLang="en-US" sz="2000" dirty="0"/>
              <a:t> 공분산행렬을 얼마나 잘 </a:t>
            </a:r>
            <a:r>
              <a:rPr lang="ko-KR" altLang="en-US" sz="2000" dirty="0" err="1"/>
              <a:t>적합시키는가를</a:t>
            </a:r>
            <a:r>
              <a:rPr lang="ko-KR" altLang="en-US" sz="2000" dirty="0"/>
              <a:t> 측정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이 값이 작을수록 일치하는 정도가 높다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가설이 맞다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en-US" altLang="ko-KR" sz="2000" dirty="0">
                <a:latin typeface="+mn-ea"/>
              </a:rPr>
              <a:t>                       , </a:t>
            </a:r>
            <a:r>
              <a:rPr lang="ko-KR" altLang="en-US" sz="2000" dirty="0">
                <a:latin typeface="+mn-ea"/>
              </a:rPr>
              <a:t>여기서</a:t>
            </a:r>
            <a:r>
              <a:rPr lang="en-US" altLang="ko-KR" sz="2000" dirty="0">
                <a:latin typeface="+mn-ea"/>
              </a:rPr>
              <a:t> </a:t>
            </a:r>
          </a:p>
          <a:p>
            <a:pPr lvl="1" fontAlgn="base">
              <a:lnSpc>
                <a:spcPct val="160000"/>
              </a:lnSpc>
            </a:pPr>
            <a:r>
              <a:rPr lang="ko-KR" altLang="en-US" sz="2000" dirty="0"/>
              <a:t>알려지지는 않았지만 최적의 </a:t>
            </a:r>
            <a:r>
              <a:rPr lang="ko-KR" altLang="en-US" sz="2000" dirty="0" err="1"/>
              <a:t>모수값이</a:t>
            </a:r>
            <a:r>
              <a:rPr lang="ko-KR" altLang="en-US" sz="2000" dirty="0"/>
              <a:t> 존재하여 사용할 수 있다면 이는 모공분산행렬을 얼마나 잘 적합 </a:t>
            </a:r>
            <a:r>
              <a:rPr lang="ko-KR" altLang="en-US" sz="2000" dirty="0" err="1"/>
              <a:t>시킬까하는</a:t>
            </a:r>
            <a:r>
              <a:rPr lang="ko-KR" altLang="en-US" sz="2000" dirty="0"/>
              <a:t> 생각에서 출발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좋은 적합</a:t>
            </a:r>
            <a:r>
              <a:rPr lang="en-US" altLang="ko-KR" sz="2000" dirty="0">
                <a:latin typeface="+mn-ea"/>
              </a:rPr>
              <a:t>: &lt;0.06, </a:t>
            </a:r>
            <a:r>
              <a:rPr lang="ko-KR" altLang="en-US" sz="2000" dirty="0">
                <a:latin typeface="+mn-ea"/>
              </a:rPr>
              <a:t>적합</a:t>
            </a:r>
            <a:r>
              <a:rPr lang="en-US" altLang="ko-KR" sz="2000" dirty="0">
                <a:latin typeface="+mn-ea"/>
              </a:rPr>
              <a:t>: &lt;0.08, </a:t>
            </a:r>
            <a:r>
              <a:rPr lang="ko-KR" altLang="en-US" sz="2000" dirty="0">
                <a:latin typeface="+mn-ea"/>
              </a:rPr>
              <a:t>보통적합</a:t>
            </a:r>
            <a:r>
              <a:rPr lang="en-US" altLang="ko-KR" sz="2000" dirty="0">
                <a:latin typeface="+mn-ea"/>
              </a:rPr>
              <a:t>: &lt;0.1</a:t>
            </a:r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2600" b="1" dirty="0">
                <a:solidFill>
                  <a:srgbClr val="0070C0"/>
                </a:solidFill>
              </a:rPr>
              <a:t>적합도검정지수</a:t>
            </a:r>
            <a:r>
              <a:rPr lang="en-US" altLang="ko-KR" sz="2600" b="1" dirty="0">
                <a:solidFill>
                  <a:srgbClr val="0070C0"/>
                </a:solidFill>
              </a:rPr>
              <a:t>(Goodness-of-Fit </a:t>
            </a:r>
            <a:r>
              <a:rPr lang="en-US" altLang="ko-KR" sz="2600" b="1" dirty="0" err="1">
                <a:solidFill>
                  <a:srgbClr val="0070C0"/>
                </a:solidFill>
              </a:rPr>
              <a:t>Index,GFI</a:t>
            </a:r>
            <a:r>
              <a:rPr lang="en-US" altLang="ko-KR" sz="2600" b="1" dirty="0">
                <a:solidFill>
                  <a:srgbClr val="0070C0"/>
                </a:solidFill>
              </a:rPr>
              <a:t>)</a:t>
            </a:r>
          </a:p>
          <a:p>
            <a:pPr lvl="1" fontAlgn="base"/>
            <a:r>
              <a:rPr lang="ko-KR" altLang="en-US" sz="2200" dirty="0"/>
              <a:t>모형의 공분산행렬에 의해 설명되는 </a:t>
            </a:r>
            <a:r>
              <a:rPr lang="ko-KR" altLang="en-US" sz="2200" dirty="0" err="1"/>
              <a:t>표본공분산행렬의</a:t>
            </a:r>
            <a:r>
              <a:rPr lang="ko-KR" altLang="en-US" sz="2200" dirty="0"/>
              <a:t> 비율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좋은 적합</a:t>
            </a:r>
            <a:r>
              <a:rPr lang="en-US" altLang="ko-KR" sz="2000" dirty="0">
                <a:latin typeface="+mn-ea"/>
              </a:rPr>
              <a:t>: &gt;0.95, </a:t>
            </a:r>
            <a:r>
              <a:rPr lang="ko-KR" altLang="en-US" sz="2000" dirty="0">
                <a:latin typeface="+mn-ea"/>
              </a:rPr>
              <a:t>적합</a:t>
            </a:r>
            <a:r>
              <a:rPr lang="en-US" altLang="ko-KR" sz="2000" dirty="0">
                <a:latin typeface="+mn-ea"/>
              </a:rPr>
              <a:t>: &gt;0.9</a:t>
            </a:r>
            <a:endParaRPr lang="ko-KR" altLang="en-US" sz="2000" dirty="0"/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10000"/>
              </a:lnSpc>
            </a:pPr>
            <a:endParaRPr lang="en-US" altLang="ko-KR" sz="18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362BB1-DDCA-48B0-9D31-B8FF9813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666" y="1972313"/>
            <a:ext cx="1844780" cy="74549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48AAC6F-2C3B-475B-B760-D70503431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137" y="2216997"/>
            <a:ext cx="1930657" cy="50080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1A57FCD-2901-4E6C-996A-0703D6858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802" y="4381053"/>
            <a:ext cx="3083200" cy="6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5788325" cy="555453"/>
          </a:xfrm>
          <a:solidFill>
            <a:srgbClr val="CC99FF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모형적합지수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Index)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7"/>
            <a:ext cx="10515600" cy="4550950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ko-KR" altLang="en-US" sz="2600" b="1" dirty="0" err="1">
                <a:solidFill>
                  <a:srgbClr val="0070C0"/>
                </a:solidFill>
              </a:rPr>
              <a:t>평균제곱잔차제곱근</a:t>
            </a:r>
            <a:r>
              <a:rPr lang="en-US" altLang="ko-KR" sz="2600" b="1" dirty="0">
                <a:solidFill>
                  <a:srgbClr val="0070C0"/>
                </a:solidFill>
              </a:rPr>
              <a:t>(Root Mean Square Residual, RMR)</a:t>
            </a:r>
            <a:endParaRPr lang="en-US" altLang="ko-KR" sz="3000" b="1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dirty="0" err="1"/>
              <a:t>표본공분산행렬과</a:t>
            </a:r>
            <a:r>
              <a:rPr lang="ko-KR" altLang="en-US" sz="2000" dirty="0"/>
              <a:t> 가설모형의 공분산행렬과의 </a:t>
            </a:r>
            <a:r>
              <a:rPr lang="ko-KR" altLang="en-US" sz="2000" dirty="0" err="1"/>
              <a:t>잔차제곱합을</a:t>
            </a:r>
            <a:r>
              <a:rPr lang="ko-KR" altLang="en-US" sz="2000" dirty="0"/>
              <a:t> 기초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 lvl="1" fontAlgn="base">
              <a:lnSpc>
                <a:spcPct val="110000"/>
              </a:lnSpc>
            </a:pPr>
            <a:r>
              <a:rPr lang="en-US" altLang="ko-KR" sz="2000" dirty="0"/>
              <a:t>RMR</a:t>
            </a:r>
            <a:r>
              <a:rPr lang="ko-KR" altLang="en-US" sz="2000" dirty="0"/>
              <a:t>은 공분산행렬 원소들의 크기</a:t>
            </a:r>
            <a:r>
              <a:rPr lang="en-US" altLang="ko-KR" sz="2000" dirty="0"/>
              <a:t>, </a:t>
            </a:r>
            <a:r>
              <a:rPr lang="ko-KR" altLang="en-US" sz="2000" dirty="0"/>
              <a:t>단위에 따라 값이 크게 나올 수 있어</a:t>
            </a:r>
            <a:r>
              <a:rPr lang="en-US" altLang="ko-KR" sz="2000" dirty="0"/>
              <a:t> </a:t>
            </a:r>
            <a:endParaRPr lang="ko-KR" altLang="en-US" sz="2000" dirty="0"/>
          </a:p>
          <a:p>
            <a:pPr lvl="1" fontAlgn="base">
              <a:lnSpc>
                <a:spcPct val="110000"/>
              </a:lnSpc>
            </a:pPr>
            <a:r>
              <a:rPr lang="ko-KR" altLang="en-US" sz="2000" dirty="0"/>
              <a:t>상관행렬</a:t>
            </a:r>
            <a:r>
              <a:rPr lang="en-US" altLang="ko-KR" sz="2000" dirty="0"/>
              <a:t>(correlation matrix)</a:t>
            </a:r>
            <a:r>
              <a:rPr lang="ko-KR" altLang="en-US" sz="2000" dirty="0"/>
              <a:t>을 이용한 표준</a:t>
            </a:r>
            <a:r>
              <a:rPr lang="en-US" altLang="ko-KR" sz="2000" dirty="0"/>
              <a:t>RMR, </a:t>
            </a:r>
            <a:r>
              <a:rPr lang="ko-KR" altLang="en-US" sz="2000" dirty="0"/>
              <a:t>즉 </a:t>
            </a:r>
            <a:r>
              <a:rPr lang="en-US" altLang="ko-KR" sz="2000" dirty="0"/>
              <a:t>SRMR</a:t>
            </a:r>
            <a:r>
              <a:rPr lang="ko-KR" altLang="en-US" sz="2000" dirty="0"/>
              <a:t>을 사용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좋은 적합</a:t>
            </a:r>
            <a:r>
              <a:rPr lang="en-US" altLang="ko-KR" sz="2000" dirty="0">
                <a:latin typeface="+mn-ea"/>
              </a:rPr>
              <a:t>: </a:t>
            </a:r>
            <a:r>
              <a:rPr lang="en-US" altLang="ko-KR" sz="2000" dirty="0"/>
              <a:t>SRMR </a:t>
            </a:r>
            <a:r>
              <a:rPr lang="en-US" altLang="ko-KR" sz="2000" dirty="0">
                <a:latin typeface="+mn-ea"/>
              </a:rPr>
              <a:t>&lt;0.05, </a:t>
            </a:r>
            <a:r>
              <a:rPr lang="ko-KR" altLang="en-US" sz="2000" dirty="0">
                <a:latin typeface="+mn-ea"/>
              </a:rPr>
              <a:t>적합</a:t>
            </a:r>
            <a:r>
              <a:rPr lang="en-US" altLang="ko-KR" sz="2000" dirty="0">
                <a:latin typeface="+mn-ea"/>
              </a:rPr>
              <a:t>: </a:t>
            </a:r>
            <a:r>
              <a:rPr lang="en-US" altLang="ko-KR" sz="2000" dirty="0"/>
              <a:t>SRMR </a:t>
            </a:r>
            <a:r>
              <a:rPr lang="en-US" altLang="ko-KR" sz="2000" dirty="0">
                <a:latin typeface="+mn-ea"/>
              </a:rPr>
              <a:t>&lt;0.08</a:t>
            </a:r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2600" b="1" dirty="0">
                <a:solidFill>
                  <a:srgbClr val="0070C0"/>
                </a:solidFill>
              </a:rPr>
              <a:t>표준적합지수</a:t>
            </a:r>
            <a:r>
              <a:rPr lang="en-US" altLang="ko-KR" sz="2600" b="1" dirty="0">
                <a:solidFill>
                  <a:srgbClr val="0070C0"/>
                </a:solidFill>
              </a:rPr>
              <a:t>(Normed-fit index, NFI)</a:t>
            </a:r>
          </a:p>
          <a:p>
            <a:pPr lvl="1" fontAlgn="base">
              <a:lnSpc>
                <a:spcPct val="110000"/>
              </a:lnSpc>
            </a:pPr>
            <a:r>
              <a:rPr lang="ko-KR" altLang="en-US" sz="2000" dirty="0"/>
              <a:t>모든 변수가 독립인 기본모형</a:t>
            </a:r>
            <a:r>
              <a:rPr lang="en-US" altLang="ko-KR" sz="2000" dirty="0"/>
              <a:t>(independence model)</a:t>
            </a:r>
            <a:r>
              <a:rPr lang="ko-KR" altLang="en-US" sz="2000" dirty="0"/>
              <a:t>의 </a:t>
            </a:r>
            <a:r>
              <a:rPr lang="ko-KR" altLang="en-US" sz="2000" dirty="0" err="1"/>
              <a:t>카이제곱값과</a:t>
            </a:r>
            <a:r>
              <a:rPr lang="ko-KR" altLang="en-US" sz="2000" dirty="0"/>
              <a:t> 가설모형의 </a:t>
            </a:r>
            <a:r>
              <a:rPr lang="ko-KR" altLang="en-US" sz="2000" dirty="0" err="1"/>
              <a:t>카이제곱값을</a:t>
            </a:r>
            <a:r>
              <a:rPr lang="ko-KR" altLang="en-US" sz="2000" dirty="0"/>
              <a:t> 비교하는 것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좋은 적합</a:t>
            </a:r>
            <a:r>
              <a:rPr lang="en-US" altLang="ko-KR" sz="2000" dirty="0">
                <a:latin typeface="+mn-ea"/>
              </a:rPr>
              <a:t>: &gt;0.95, </a:t>
            </a:r>
            <a:r>
              <a:rPr lang="ko-KR" altLang="en-US" sz="2000" dirty="0">
                <a:latin typeface="+mn-ea"/>
              </a:rPr>
              <a:t>적합</a:t>
            </a:r>
            <a:r>
              <a:rPr lang="en-US" altLang="ko-KR" sz="2000" dirty="0">
                <a:latin typeface="+mn-ea"/>
              </a:rPr>
              <a:t>: &gt;0.9</a:t>
            </a:r>
            <a:endParaRPr lang="ko-KR" altLang="en-US" sz="2000" dirty="0"/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10000"/>
              </a:lnSpc>
            </a:pPr>
            <a:endParaRPr lang="en-US" altLang="ko-KR" sz="1800" dirty="0"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2EE259F-F129-40FC-9FA9-8F6FB8E6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756" y="1666677"/>
            <a:ext cx="3336856" cy="5813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D21D21-434D-47C5-BD78-81D213FA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487" y="4645223"/>
            <a:ext cx="5191640" cy="8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6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5788325" cy="555453"/>
          </a:xfrm>
          <a:solidFill>
            <a:srgbClr val="CC99FF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모형적합지수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Index)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7"/>
            <a:ext cx="10515600" cy="3489901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ko-KR" altLang="en-US" sz="2400" b="1" dirty="0">
                <a:solidFill>
                  <a:srgbClr val="0070C0"/>
                </a:solidFill>
              </a:rPr>
              <a:t>비교적합지수</a:t>
            </a:r>
            <a:r>
              <a:rPr lang="en-US" altLang="ko-KR" sz="2400" b="1" dirty="0">
                <a:solidFill>
                  <a:srgbClr val="0070C0"/>
                </a:solidFill>
              </a:rPr>
              <a:t>(Comparative Fit Index, CFI)</a:t>
            </a:r>
          </a:p>
          <a:p>
            <a:pPr lvl="1" fontAlgn="base">
              <a:lnSpc>
                <a:spcPct val="100000"/>
              </a:lnSpc>
            </a:pPr>
            <a:r>
              <a:rPr lang="en-US" altLang="ko-KR" sz="2000" dirty="0"/>
              <a:t>NFI</a:t>
            </a:r>
            <a:r>
              <a:rPr lang="ko-KR" altLang="en-US" sz="2000" dirty="0"/>
              <a:t>와 마찬가지로 모든 변수가 독립으로 가정한 기본모형과 가설모형을 비교</a:t>
            </a:r>
          </a:p>
          <a:p>
            <a:pPr lvl="1">
              <a:lnSpc>
                <a:spcPct val="10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sz="2000" dirty="0">
              <a:latin typeface="+mn-ea"/>
            </a:endParaRPr>
          </a:p>
          <a:p>
            <a:pPr lvl="1" fontAlgn="base">
              <a:lnSpc>
                <a:spcPct val="100000"/>
              </a:lnSpc>
            </a:pPr>
            <a:r>
              <a:rPr lang="ko-KR" altLang="en-US" sz="2000" dirty="0" err="1"/>
              <a:t>표본수에</a:t>
            </a:r>
            <a:r>
              <a:rPr lang="ko-KR" altLang="en-US" sz="2000" dirty="0"/>
              <a:t> 민감한 </a:t>
            </a:r>
            <a:r>
              <a:rPr lang="en-US" altLang="ko-KR" sz="2000" dirty="0"/>
              <a:t>NFI</a:t>
            </a:r>
            <a:r>
              <a:rPr lang="ko-KR" altLang="en-US" sz="2000" dirty="0"/>
              <a:t>를 수정하여 제안한 것으로 표본수가 작을 때에도 우수한 지수</a:t>
            </a:r>
            <a:endParaRPr lang="en-US" altLang="ko-KR" sz="2000" dirty="0"/>
          </a:p>
          <a:p>
            <a:pPr lvl="1" fontAlgn="base">
              <a:lnSpc>
                <a:spcPct val="100000"/>
              </a:lnSpc>
            </a:pPr>
            <a:r>
              <a:rPr lang="ko-KR" altLang="en-US" sz="2000" dirty="0"/>
              <a:t>지수가 표본의 수에 영향을 받지 않기 때문에 연구자들이 적합도지수 중에서 가장 중요하게 제시하는 지수 중의 하나</a:t>
            </a:r>
          </a:p>
          <a:p>
            <a:pPr lvl="1">
              <a:lnSpc>
                <a:spcPct val="100000"/>
              </a:lnSpc>
            </a:pPr>
            <a:r>
              <a:rPr lang="ko-KR" altLang="en-US" sz="2000" dirty="0">
                <a:latin typeface="+mn-ea"/>
              </a:rPr>
              <a:t>좋은 적합</a:t>
            </a:r>
            <a:r>
              <a:rPr lang="en-US" altLang="ko-KR" sz="2000" dirty="0">
                <a:latin typeface="+mn-ea"/>
              </a:rPr>
              <a:t>: &gt;0.95, </a:t>
            </a:r>
            <a:r>
              <a:rPr lang="ko-KR" altLang="en-US" sz="2000" dirty="0">
                <a:latin typeface="+mn-ea"/>
              </a:rPr>
              <a:t>적합</a:t>
            </a:r>
            <a:r>
              <a:rPr lang="en-US" altLang="ko-KR" sz="2000" dirty="0">
                <a:latin typeface="+mn-ea"/>
              </a:rPr>
              <a:t>: &gt;0.9</a:t>
            </a:r>
          </a:p>
          <a:p>
            <a:pPr lvl="1">
              <a:lnSpc>
                <a:spcPct val="110000"/>
              </a:lnSpc>
            </a:pPr>
            <a:endParaRPr lang="en-US" altLang="ko-KR" sz="1800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DDF790D-1737-4D66-922A-DA7255288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32" y="1876306"/>
            <a:ext cx="3800868" cy="839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9F63CB-063B-448F-9F94-D70F0FE28450}"/>
              </a:ext>
            </a:extLst>
          </p:cNvPr>
          <p:cNvSpPr txBox="1"/>
          <p:nvPr/>
        </p:nvSpPr>
        <p:spPr>
          <a:xfrm>
            <a:off x="3250164" y="4518222"/>
            <a:ext cx="5505647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필수적으로 제시하여야 하는 지수</a:t>
            </a:r>
            <a:endParaRPr lang="en-US" altLang="ko-K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B1C0F-B5CD-45F3-A7E4-D8A95A35BC4D}"/>
              </a:ext>
            </a:extLst>
          </p:cNvPr>
          <p:cNvSpPr txBox="1"/>
          <p:nvPr/>
        </p:nvSpPr>
        <p:spPr>
          <a:xfrm>
            <a:off x="3250164" y="5046879"/>
            <a:ext cx="5505647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CMIN, df, p-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값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SRMR, RMSEA, CFI, NFI</a:t>
            </a:r>
          </a:p>
        </p:txBody>
      </p:sp>
    </p:spTree>
    <p:extLst>
      <p:ext uri="{BB962C8B-B14F-4D97-AF65-F5344CB8AC3E}">
        <p14:creationId xmlns:p14="http://schemas.microsoft.com/office/powerpoint/2010/main" val="106389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790F0EB-B56B-41F7-8569-B4FF812CD0DC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신뢰도와 타당도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48465F8-8054-46B3-B07A-F11B788AC0F1}"/>
              </a:ext>
            </a:extLst>
          </p:cNvPr>
          <p:cNvSpPr txBox="1">
            <a:spLocks/>
          </p:cNvSpPr>
          <p:nvPr/>
        </p:nvSpPr>
        <p:spPr>
          <a:xfrm>
            <a:off x="2380" y="199998"/>
            <a:ext cx="8662659" cy="49273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693AF6B-7728-4D67-865D-D3CD55A6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45" y="1674352"/>
            <a:ext cx="5055227" cy="81466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자료의 신뢰성</a:t>
            </a:r>
            <a:b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reliability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F46B8C9-7C48-4A60-8323-9E57C8C60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68609"/>
              </p:ext>
            </p:extLst>
          </p:nvPr>
        </p:nvGraphicFramePr>
        <p:xfrm>
          <a:off x="5715391" y="1249661"/>
          <a:ext cx="520838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Measurements</a:t>
                      </a:r>
                      <a:r>
                        <a:rPr lang="ko-KR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A9917313-8123-484F-804A-35B8379C0021}"/>
              </a:ext>
            </a:extLst>
          </p:cNvPr>
          <p:cNvSpPr/>
          <p:nvPr/>
        </p:nvSpPr>
        <p:spPr>
          <a:xfrm>
            <a:off x="422546" y="2698136"/>
            <a:ext cx="5055227" cy="34778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측정도구를 이용하여 </a:t>
            </a:r>
            <a:r>
              <a:rPr lang="ko-KR" altLang="en-US" sz="2000" dirty="0" err="1"/>
              <a:t>반복측정하였을</a:t>
            </a:r>
            <a:r>
              <a:rPr lang="ko-KR" altLang="en-US" sz="2000" dirty="0"/>
              <a:t> 때</a:t>
            </a:r>
            <a:r>
              <a:rPr lang="en-US" altLang="ko-KR" sz="2000" dirty="0"/>
              <a:t> </a:t>
            </a:r>
            <a:r>
              <a:rPr lang="ko-KR" altLang="en-US" sz="2000" dirty="0"/>
              <a:t>일관적인 답변을 받을 수 있는 정도가</a:t>
            </a:r>
            <a:r>
              <a:rPr lang="en-US" altLang="ko-KR" sz="2000" dirty="0"/>
              <a:t> </a:t>
            </a:r>
            <a:r>
              <a:rPr lang="ko-KR" altLang="en-US" sz="2000" dirty="0"/>
              <a:t>측정도구의 신뢰성임</a:t>
            </a:r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신뢰성을 측정하기 위해서는 시간간격을</a:t>
            </a:r>
            <a:r>
              <a:rPr lang="en-US" altLang="ko-KR" sz="2000" dirty="0"/>
              <a:t> </a:t>
            </a:r>
            <a:r>
              <a:rPr lang="ko-KR" altLang="en-US" sz="2000" dirty="0"/>
              <a:t>두고 반복 측정하여 그 일치정도를 </a:t>
            </a:r>
            <a:r>
              <a:rPr lang="ko-KR" altLang="en-US" sz="2000" dirty="0" err="1"/>
              <a:t>파악해야함</a:t>
            </a:r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일반적인 조사에서는 그러한 방식이 불가능해서 문항을 분리하여 측정하고 그 응답의 일치성을 조사</a:t>
            </a:r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이러한 측도의 일반적인 형태가 </a:t>
            </a:r>
            <a:r>
              <a:rPr lang="ko-KR" altLang="en-US" sz="2000" dirty="0" err="1"/>
              <a:t>크론바흐</a:t>
            </a:r>
            <a:r>
              <a:rPr lang="ko-KR" altLang="en-US" sz="2000" dirty="0"/>
              <a:t> 알파임</a:t>
            </a:r>
            <a:endParaRPr lang="en-US" sz="28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28ECAF6-EC77-4B2A-A4E9-1A2A90972F54}"/>
              </a:ext>
            </a:extLst>
          </p:cNvPr>
          <p:cNvSpPr/>
          <p:nvPr/>
        </p:nvSpPr>
        <p:spPr>
          <a:xfrm>
            <a:off x="9934357" y="786529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크론바흐</a:t>
            </a:r>
            <a:r>
              <a:rPr lang="en-US" altLang="ko-KR" dirty="0"/>
              <a:t> </a:t>
            </a:r>
            <a:r>
              <a:rPr lang="ko-KR" altLang="en-US" dirty="0"/>
              <a:t>알파</a:t>
            </a:r>
            <a:endParaRPr 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ED86932-56E0-4925-AE0A-F2F18BF8720A}"/>
              </a:ext>
            </a:extLst>
          </p:cNvPr>
          <p:cNvGrpSpPr/>
          <p:nvPr/>
        </p:nvGrpSpPr>
        <p:grpSpPr>
          <a:xfrm>
            <a:off x="10990052" y="1768416"/>
            <a:ext cx="930371" cy="828136"/>
            <a:chOff x="10990052" y="1768416"/>
            <a:chExt cx="930371" cy="828136"/>
          </a:xfrm>
        </p:grpSpPr>
        <p:sp>
          <p:nvSpPr>
            <p:cNvPr id="11" name="화살표: 왼쪽 10">
              <a:extLst>
                <a:ext uri="{FF2B5EF4-FFF2-40B4-BE49-F238E27FC236}">
                  <a16:creationId xmlns:a16="http://schemas.microsoft.com/office/drawing/2014/main" id="{BAF22691-72EB-4925-A92B-5C36692339A2}"/>
                </a:ext>
              </a:extLst>
            </p:cNvPr>
            <p:cNvSpPr/>
            <p:nvPr/>
          </p:nvSpPr>
          <p:spPr>
            <a:xfrm>
              <a:off x="10990052" y="1768416"/>
              <a:ext cx="905774" cy="82813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E084495-E705-4B15-8FEF-FA1D93781FFF}"/>
                </a:ext>
              </a:extLst>
            </p:cNvPr>
            <p:cNvSpPr/>
            <p:nvPr/>
          </p:nvSpPr>
          <p:spPr>
            <a:xfrm>
              <a:off x="11065702" y="1997818"/>
              <a:ext cx="8547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</a:t>
              </a:r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이상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35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6096000" cy="555453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신뢰도계수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(Reliability Coefficient)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7"/>
            <a:ext cx="10515600" cy="45509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ko-KR" altLang="en-US" sz="2400" b="1" dirty="0" err="1">
                <a:solidFill>
                  <a:srgbClr val="0070C0"/>
                </a:solidFill>
              </a:rPr>
              <a:t>크론바흐</a:t>
            </a:r>
            <a:r>
              <a:rPr lang="ko-KR" altLang="en-US" sz="2400" b="1" dirty="0">
                <a:solidFill>
                  <a:srgbClr val="0070C0"/>
                </a:solidFill>
              </a:rPr>
              <a:t> 알파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신뢰성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내적일관성을</a:t>
            </a:r>
            <a:r>
              <a:rPr lang="ko-KR" altLang="en-US" sz="2000" dirty="0"/>
              <a:t> 측정하는 척도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 err="1"/>
              <a:t>크론바하계수</a:t>
            </a:r>
            <a:r>
              <a:rPr lang="en-US" altLang="ko-KR" sz="2000" dirty="0"/>
              <a:t>(1951) </a:t>
            </a:r>
          </a:p>
          <a:p>
            <a:pPr lvl="1">
              <a:lnSpc>
                <a:spcPct val="110000"/>
              </a:lnSpc>
            </a:pPr>
            <a:endParaRPr lang="en-US" altLang="ko-KR" sz="2000" dirty="0"/>
          </a:p>
          <a:p>
            <a:pPr lvl="1">
              <a:lnSpc>
                <a:spcPct val="110000"/>
              </a:lnSpc>
            </a:pPr>
            <a:endParaRPr lang="en-US" altLang="ko-KR" sz="2000" dirty="0"/>
          </a:p>
          <a:p>
            <a:pPr lvl="1">
              <a:lnSpc>
                <a:spcPct val="110000"/>
              </a:lnSpc>
            </a:pP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ko-KR" sz="2000" dirty="0" err="1">
                <a:solidFill>
                  <a:srgbClr val="000000"/>
                </a:solidFill>
                <a:latin typeface="+mn-ea"/>
              </a:rPr>
              <a:t>크론바하</a:t>
            </a:r>
            <a:r>
              <a:rPr lang="ko-KR" altLang="ko-KR" sz="200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+mn-ea"/>
              </a:rPr>
              <a:t>알파값은</a:t>
            </a:r>
            <a:r>
              <a:rPr lang="ko-KR" altLang="ko-KR" sz="2000" dirty="0">
                <a:solidFill>
                  <a:srgbClr val="000000"/>
                </a:solidFill>
                <a:latin typeface="+mn-ea"/>
              </a:rPr>
              <a:t> 변수의 분산만이 아니라 각 </a:t>
            </a:r>
            <a:r>
              <a:rPr lang="ko-KR" altLang="ko-KR" sz="2000" dirty="0" err="1">
                <a:solidFill>
                  <a:srgbClr val="000000"/>
                </a:solidFill>
                <a:latin typeface="+mn-ea"/>
              </a:rPr>
              <a:t>변수간의</a:t>
            </a:r>
            <a:r>
              <a:rPr lang="ko-KR" altLang="ko-KR" sz="2000" dirty="0">
                <a:solidFill>
                  <a:srgbClr val="000000"/>
                </a:solidFill>
                <a:latin typeface="+mn-ea"/>
              </a:rPr>
              <a:t> 공분산에 의존한다</a:t>
            </a:r>
            <a:r>
              <a:rPr lang="en-US" altLang="ko-KR" sz="2000" dirty="0">
                <a:solidFill>
                  <a:srgbClr val="000000"/>
                </a:solidFill>
                <a:latin typeface="+mn-ea"/>
              </a:rPr>
              <a:t>. 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solidFill>
                  <a:srgbClr val="000000"/>
                </a:solidFill>
                <a:latin typeface="+mn-ea"/>
              </a:rPr>
              <a:t>그러므로 어떤 변수를 제거하여 알파 값을 높였다면 그 변수의 분산이 큰 것이 아니라 다른 </a:t>
            </a:r>
            <a:r>
              <a:rPr lang="ko-KR" altLang="en-US" sz="2000" dirty="0" err="1">
                <a:solidFill>
                  <a:srgbClr val="000000"/>
                </a:solidFill>
                <a:latin typeface="+mn-ea"/>
              </a:rPr>
              <a:t>변수들과의</a:t>
            </a:r>
            <a:r>
              <a:rPr lang="ko-KR" altLang="en-US" sz="2000" dirty="0">
                <a:solidFill>
                  <a:srgbClr val="000000"/>
                </a:solidFill>
                <a:latin typeface="+mn-ea"/>
              </a:rPr>
              <a:t> 상관관계가 낮은 것임</a:t>
            </a:r>
            <a:endParaRPr lang="en-US" altLang="ko-KR" sz="2000" dirty="0">
              <a:solidFill>
                <a:srgbClr val="000000"/>
              </a:solidFill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신뢰도 계수는 최소한 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0.7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이 넘어야 한다고 주장이 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예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. Kline, 2000) 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일반적이지만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, 0.6 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이상도 받아들일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(acceptable) 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수 있다는 주장도 존재한다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. (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예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en-US" altLang="ko-KR" sz="2000" kern="0" spc="-50" dirty="0">
                <a:solidFill>
                  <a:srgbClr val="000000"/>
                </a:solidFill>
                <a:latin typeface="+mn-ea"/>
              </a:rPr>
              <a:t>Moss, Prosser, Costello, et al., 1998; Hair, Anderson, Tatham, and Black, 2006; Nagpal, Kumar, </a:t>
            </a:r>
            <a:r>
              <a:rPr lang="en-US" altLang="ko-KR" sz="2000" kern="0" spc="-50" dirty="0" err="1">
                <a:solidFill>
                  <a:srgbClr val="000000"/>
                </a:solidFill>
                <a:latin typeface="+mn-ea"/>
              </a:rPr>
              <a:t>Kakar</a:t>
            </a:r>
            <a:r>
              <a:rPr lang="en-US" altLang="ko-KR" sz="2000" kern="0" spc="-50" dirty="0">
                <a:solidFill>
                  <a:srgbClr val="000000"/>
                </a:solidFill>
                <a:latin typeface="+mn-ea"/>
              </a:rPr>
              <a:t>, </a:t>
            </a:r>
            <a:r>
              <a:rPr lang="en-US" altLang="ko-KR" sz="2000" kern="0" spc="-50" dirty="0" err="1">
                <a:solidFill>
                  <a:srgbClr val="000000"/>
                </a:solidFill>
                <a:latin typeface="+mn-ea"/>
              </a:rPr>
              <a:t>Bhartia</a:t>
            </a:r>
            <a:r>
              <a:rPr lang="en-US" altLang="ko-KR" sz="2000" kern="0" spc="-50" dirty="0">
                <a:solidFill>
                  <a:srgbClr val="000000"/>
                </a:solidFill>
                <a:latin typeface="+mn-ea"/>
              </a:rPr>
              <a:t>, 2010)</a:t>
            </a:r>
            <a:endParaRPr lang="ko-KR" altLang="en-US" sz="2000" kern="0" spc="-5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A601246-3A25-42D2-9CC4-517636E85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21" y="2269949"/>
            <a:ext cx="2483781" cy="80536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B827AE0-1D6C-4628-9AC4-EEA39DE2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092" y="2269949"/>
            <a:ext cx="3084871" cy="8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4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790F0EB-B56B-41F7-8569-B4FF812CD0DC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신뢰도와 타당도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48465F8-8054-46B3-B07A-F11B788AC0F1}"/>
              </a:ext>
            </a:extLst>
          </p:cNvPr>
          <p:cNvSpPr txBox="1">
            <a:spLocks/>
          </p:cNvSpPr>
          <p:nvPr/>
        </p:nvSpPr>
        <p:spPr>
          <a:xfrm>
            <a:off x="2380" y="199998"/>
            <a:ext cx="8662659" cy="49273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693AF6B-7728-4D67-865D-D3CD55A6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45" y="1674352"/>
            <a:ext cx="5055227" cy="81466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자료의 타당성</a:t>
            </a:r>
            <a:b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altLang="ko-KR" sz="2400" dirty="0"/>
              <a:t>alidi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F46B8C9-7C48-4A60-8323-9E57C8C60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70729"/>
              </p:ext>
            </p:extLst>
          </p:nvPr>
        </p:nvGraphicFramePr>
        <p:xfrm>
          <a:off x="5715391" y="1249661"/>
          <a:ext cx="520838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2752541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576006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576007">
                  <a:extLst>
                    <a:ext uri="{9D8B030D-6E8A-4147-A177-3AD203B41FA5}">
                      <a16:colId xmlns:a16="http://schemas.microsoft.com/office/drawing/2014/main" val="3329720551"/>
                    </a:ext>
                  </a:extLst>
                </a:gridCol>
                <a:gridCol w="576006">
                  <a:extLst>
                    <a:ext uri="{9D8B030D-6E8A-4147-A177-3AD203B41FA5}">
                      <a16:colId xmlns:a16="http://schemas.microsoft.com/office/drawing/2014/main" val="14758284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Measurements</a:t>
                      </a:r>
                      <a:r>
                        <a:rPr lang="ko-KR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A9917313-8123-484F-804A-35B8379C0021}"/>
              </a:ext>
            </a:extLst>
          </p:cNvPr>
          <p:cNvSpPr/>
          <p:nvPr/>
        </p:nvSpPr>
        <p:spPr>
          <a:xfrm>
            <a:off x="422546" y="2698136"/>
            <a:ext cx="5055227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측정도구가</a:t>
            </a:r>
            <a:r>
              <a:rPr lang="en-US" altLang="ko-KR" sz="2000" dirty="0"/>
              <a:t> </a:t>
            </a:r>
            <a:r>
              <a:rPr lang="ko-KR" altLang="en-US" sz="2000" dirty="0"/>
              <a:t>우리가 측정하고자 하는 내용을 얼마나 정확하게 측정하는가 하는 정도가 측정도구의 타당성임</a:t>
            </a:r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집중타당성은 같은 개념을 측정하는 측정도구의 일관성을 의미하고 판별타당성은 다른 개념들 간에는 구분이 되어야 함을 의미한다</a:t>
            </a:r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이외에도 내용타당도</a:t>
            </a:r>
            <a:r>
              <a:rPr lang="en-US" altLang="ko-KR" sz="2000" dirty="0"/>
              <a:t>, </a:t>
            </a:r>
            <a:r>
              <a:rPr lang="ko-KR" altLang="en-US" sz="2000" dirty="0"/>
              <a:t>준거타당도 등이 </a:t>
            </a:r>
            <a:r>
              <a:rPr lang="ko-KR" altLang="en-US" sz="2000" dirty="0" err="1"/>
              <a:t>고려되기도한다</a:t>
            </a:r>
            <a:endParaRPr lang="en-US" sz="20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D0C7523-00FF-4FB1-A6F0-A9B27379DF37}"/>
              </a:ext>
            </a:extLst>
          </p:cNvPr>
          <p:cNvSpPr/>
          <p:nvPr/>
        </p:nvSpPr>
        <p:spPr>
          <a:xfrm>
            <a:off x="7030977" y="2402755"/>
            <a:ext cx="359676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dirty="0" err="1"/>
              <a:t>내적일관성</a:t>
            </a:r>
            <a:r>
              <a:rPr lang="en-US" altLang="ko-KR" dirty="0"/>
              <a:t>(internal consistency)</a:t>
            </a:r>
            <a:r>
              <a:rPr lang="ko-KR" altLang="en-US" dirty="0"/>
              <a:t>과</a:t>
            </a:r>
            <a:br>
              <a:rPr lang="en-US" altLang="ko-KR" dirty="0"/>
            </a:br>
            <a:r>
              <a:rPr lang="ko-KR" altLang="en-US" dirty="0"/>
              <a:t>집중타당성</a:t>
            </a:r>
            <a:r>
              <a:rPr lang="en-US" altLang="ko-KR" dirty="0"/>
              <a:t>(convergent</a:t>
            </a:r>
            <a:r>
              <a:rPr lang="ko-KR" altLang="en-US" dirty="0"/>
              <a:t> </a:t>
            </a:r>
            <a:r>
              <a:rPr lang="en-US" altLang="ko-KR" dirty="0"/>
              <a:t>validity)</a:t>
            </a:r>
            <a:r>
              <a:rPr lang="ko-KR" altLang="en-US" dirty="0"/>
              <a:t>은 </a:t>
            </a:r>
            <a:endParaRPr lang="en-US" altLang="ko-KR" dirty="0"/>
          </a:p>
          <a:p>
            <a:r>
              <a:rPr lang="en-US" altLang="ko-KR" dirty="0"/>
              <a:t>CR</a:t>
            </a:r>
            <a:r>
              <a:rPr lang="ko-KR" altLang="en-US" dirty="0"/>
              <a:t>로 평가된다</a:t>
            </a:r>
            <a:endParaRPr lang="en-US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2A79D9E-4F2C-4C25-B462-F25E51570F76}"/>
              </a:ext>
            </a:extLst>
          </p:cNvPr>
          <p:cNvGrpSpPr/>
          <p:nvPr/>
        </p:nvGrpSpPr>
        <p:grpSpPr>
          <a:xfrm>
            <a:off x="10231024" y="4304581"/>
            <a:ext cx="930371" cy="828136"/>
            <a:chOff x="10990052" y="1768416"/>
            <a:chExt cx="930371" cy="828136"/>
          </a:xfrm>
        </p:grpSpPr>
        <p:sp>
          <p:nvSpPr>
            <p:cNvPr id="15" name="화살표: 왼쪽 14">
              <a:extLst>
                <a:ext uri="{FF2B5EF4-FFF2-40B4-BE49-F238E27FC236}">
                  <a16:creationId xmlns:a16="http://schemas.microsoft.com/office/drawing/2014/main" id="{0C496411-2C65-42D6-91E4-9EE4E0AD496D}"/>
                </a:ext>
              </a:extLst>
            </p:cNvPr>
            <p:cNvSpPr/>
            <p:nvPr/>
          </p:nvSpPr>
          <p:spPr>
            <a:xfrm>
              <a:off x="10990052" y="1768416"/>
              <a:ext cx="905774" cy="82813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0411E3A-F7C4-464B-9BC7-0A1C7042B8DE}"/>
                </a:ext>
              </a:extLst>
            </p:cNvPr>
            <p:cNvSpPr/>
            <p:nvPr/>
          </p:nvSpPr>
          <p:spPr>
            <a:xfrm>
              <a:off x="11065702" y="1997818"/>
              <a:ext cx="8547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</a:t>
              </a:r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이상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5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790F0EB-B56B-41F7-8569-B4FF812CD0DC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신뢰도와 타당도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48465F8-8054-46B3-B07A-F11B788AC0F1}"/>
              </a:ext>
            </a:extLst>
          </p:cNvPr>
          <p:cNvSpPr txBox="1">
            <a:spLocks/>
          </p:cNvSpPr>
          <p:nvPr/>
        </p:nvSpPr>
        <p:spPr>
          <a:xfrm>
            <a:off x="2380" y="199998"/>
            <a:ext cx="8662659" cy="49273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693AF6B-7728-4D67-865D-D3CD55A6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45" y="1674352"/>
            <a:ext cx="5055227" cy="81466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자료의 타당성</a:t>
            </a:r>
            <a:b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altLang="ko-KR" sz="2400" dirty="0"/>
              <a:t>alidi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F46B8C9-7C48-4A60-8323-9E57C8C60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74001"/>
              </p:ext>
            </p:extLst>
          </p:nvPr>
        </p:nvGraphicFramePr>
        <p:xfrm>
          <a:off x="5715391" y="1249661"/>
          <a:ext cx="520838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2752541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576006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576007">
                  <a:extLst>
                    <a:ext uri="{9D8B030D-6E8A-4147-A177-3AD203B41FA5}">
                      <a16:colId xmlns:a16="http://schemas.microsoft.com/office/drawing/2014/main" val="3329720551"/>
                    </a:ext>
                  </a:extLst>
                </a:gridCol>
                <a:gridCol w="576006">
                  <a:extLst>
                    <a:ext uri="{9D8B030D-6E8A-4147-A177-3AD203B41FA5}">
                      <a16:colId xmlns:a16="http://schemas.microsoft.com/office/drawing/2014/main" val="14758284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Measurements</a:t>
                      </a:r>
                      <a:r>
                        <a:rPr lang="ko-KR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A9917313-8123-484F-804A-35B8379C0021}"/>
              </a:ext>
            </a:extLst>
          </p:cNvPr>
          <p:cNvSpPr/>
          <p:nvPr/>
        </p:nvSpPr>
        <p:spPr>
          <a:xfrm>
            <a:off x="422546" y="2698136"/>
            <a:ext cx="5055227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집중타당성</a:t>
            </a:r>
            <a:r>
              <a:rPr lang="en-US" altLang="ko-KR" sz="2000" dirty="0"/>
              <a:t>(convergent</a:t>
            </a:r>
            <a:r>
              <a:rPr lang="ko-KR" altLang="en-US" sz="2000" dirty="0"/>
              <a:t> </a:t>
            </a:r>
            <a:r>
              <a:rPr lang="en-US" altLang="ko-KR" sz="2000" dirty="0"/>
              <a:t>validity)</a:t>
            </a:r>
            <a:br>
              <a:rPr lang="en-US" altLang="ko-KR" sz="2000" dirty="0"/>
            </a:br>
            <a:r>
              <a:rPr lang="ko-KR" altLang="en-US" sz="2000" dirty="0"/>
              <a:t>과 판별타당성</a:t>
            </a:r>
            <a:r>
              <a:rPr lang="en-US" altLang="ko-KR" sz="2000" dirty="0"/>
              <a:t> (discriminant validity)</a:t>
            </a:r>
            <a:r>
              <a:rPr lang="ko-KR" altLang="en-US" sz="2000" dirty="0"/>
              <a:t>은 구조타당성</a:t>
            </a:r>
            <a:r>
              <a:rPr lang="en-US" altLang="ko-KR" sz="2000" dirty="0"/>
              <a:t>(Construct Validity)</a:t>
            </a:r>
            <a:r>
              <a:rPr lang="ko-KR" altLang="en-US" sz="2000" dirty="0"/>
              <a:t>이라</a:t>
            </a:r>
            <a:r>
              <a:rPr lang="en-US" altLang="ko-KR" sz="2000" dirty="0"/>
              <a:t> </a:t>
            </a:r>
            <a:r>
              <a:rPr lang="ko-KR" altLang="en-US" sz="2000" dirty="0"/>
              <a:t>불리며 수리적인 측정값으로 확인할 수 있다</a:t>
            </a:r>
            <a:r>
              <a:rPr lang="en-US" altLang="ko-KR" sz="2000" dirty="0"/>
              <a:t>(CR, AVE)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준거타당성은 기준변수와 상관계수를 구하여 판정함</a:t>
            </a:r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나머지 타당도는 전문적인 지식에 의해</a:t>
            </a:r>
            <a:r>
              <a:rPr lang="en-US" altLang="ko-KR" sz="2000" dirty="0"/>
              <a:t> </a:t>
            </a:r>
            <a:r>
              <a:rPr lang="ko-KR" altLang="en-US" sz="2000" dirty="0"/>
              <a:t>정성적으로 판단함</a:t>
            </a:r>
            <a:endParaRPr lang="en-US" sz="20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D0C7523-00FF-4FB1-A6F0-A9B27379DF37}"/>
              </a:ext>
            </a:extLst>
          </p:cNvPr>
          <p:cNvSpPr/>
          <p:nvPr/>
        </p:nvSpPr>
        <p:spPr>
          <a:xfrm>
            <a:off x="7030977" y="2402755"/>
            <a:ext cx="359676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dirty="0"/>
              <a:t>집중타당성과 판별타당성은 </a:t>
            </a:r>
            <a:endParaRPr lang="en-US" altLang="ko-KR" dirty="0"/>
          </a:p>
          <a:p>
            <a:r>
              <a:rPr lang="en-US" altLang="ko-KR" dirty="0"/>
              <a:t>CR</a:t>
            </a:r>
            <a:r>
              <a:rPr lang="ko-KR" altLang="en-US" dirty="0"/>
              <a:t>과</a:t>
            </a:r>
            <a:r>
              <a:rPr lang="en-US" altLang="ko-KR" dirty="0"/>
              <a:t> AVE</a:t>
            </a:r>
            <a:r>
              <a:rPr lang="ko-KR" altLang="en-US" dirty="0"/>
              <a:t>로 평가된다</a:t>
            </a:r>
            <a:endParaRPr lang="en-US" altLang="ko-KR" dirty="0"/>
          </a:p>
          <a:p>
            <a:r>
              <a:rPr lang="en-US" altLang="ko-KR" dirty="0">
                <a:solidFill>
                  <a:srgbClr val="0070C0"/>
                </a:solidFill>
              </a:rPr>
              <a:t>CR&gt;0.7, AVE&gt;0.5, AVE&gt;</a:t>
            </a:r>
            <a:r>
              <a:rPr lang="ko-KR" altLang="en-US" sz="1600" dirty="0" err="1">
                <a:solidFill>
                  <a:srgbClr val="0070C0"/>
                </a:solidFill>
              </a:rPr>
              <a:t>상관계수제곱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2A79D9E-4F2C-4C25-B462-F25E51570F76}"/>
              </a:ext>
            </a:extLst>
          </p:cNvPr>
          <p:cNvGrpSpPr/>
          <p:nvPr/>
        </p:nvGrpSpPr>
        <p:grpSpPr>
          <a:xfrm>
            <a:off x="10839084" y="1759789"/>
            <a:ext cx="931974" cy="828136"/>
            <a:chOff x="10990052" y="1768416"/>
            <a:chExt cx="931974" cy="828136"/>
          </a:xfrm>
        </p:grpSpPr>
        <p:sp>
          <p:nvSpPr>
            <p:cNvPr id="15" name="화살표: 왼쪽 14">
              <a:extLst>
                <a:ext uri="{FF2B5EF4-FFF2-40B4-BE49-F238E27FC236}">
                  <a16:creationId xmlns:a16="http://schemas.microsoft.com/office/drawing/2014/main" id="{0C496411-2C65-42D6-91E4-9EE4E0AD496D}"/>
                </a:ext>
              </a:extLst>
            </p:cNvPr>
            <p:cNvSpPr/>
            <p:nvPr/>
          </p:nvSpPr>
          <p:spPr>
            <a:xfrm>
              <a:off x="10990052" y="1768416"/>
              <a:ext cx="905774" cy="82813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0411E3A-F7C4-464B-9BC7-0A1C7042B8DE}"/>
                </a:ext>
              </a:extLst>
            </p:cNvPr>
            <p:cNvSpPr/>
            <p:nvPr/>
          </p:nvSpPr>
          <p:spPr>
            <a:xfrm>
              <a:off x="11064099" y="1997818"/>
              <a:ext cx="8579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</a:t>
              </a:r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이상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4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6096000" cy="555453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타당도지수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(Validity Index)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7"/>
            <a:ext cx="10515600" cy="436979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altLang="ko-KR" sz="2400" b="1" dirty="0">
                <a:solidFill>
                  <a:srgbClr val="0070C0"/>
                </a:solidFill>
              </a:rPr>
              <a:t>Construct Reliability, CR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신뢰성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내적일관성</a:t>
            </a:r>
            <a:r>
              <a:rPr lang="en-US" altLang="ko-KR" sz="2000" dirty="0"/>
              <a:t>, </a:t>
            </a:r>
            <a:r>
              <a:rPr lang="ko-KR" altLang="en-US" sz="2000" dirty="0"/>
              <a:t>집중타당성</a:t>
            </a:r>
            <a:r>
              <a:rPr lang="en-US" altLang="ko-KR" sz="2000" dirty="0"/>
              <a:t>(Convergent Validity)</a:t>
            </a:r>
            <a:r>
              <a:rPr lang="ko-KR" altLang="en-US" sz="2000" dirty="0"/>
              <a:t>을 측정하는 척도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전체분산 중에 요인에 의해 설명되는 양을 설명하는 개념</a:t>
            </a:r>
          </a:p>
          <a:p>
            <a:pPr lvl="1">
              <a:lnSpc>
                <a:spcPct val="110000"/>
              </a:lnSpc>
            </a:pPr>
            <a:r>
              <a:rPr lang="en-US" altLang="ko-KR" sz="2000" dirty="0"/>
              <a:t>0.7 </a:t>
            </a:r>
            <a:r>
              <a:rPr lang="ko-KR" altLang="en-US" sz="2000" dirty="0"/>
              <a:t>이상이면 적합</a:t>
            </a:r>
          </a:p>
          <a:p>
            <a:pPr lvl="1">
              <a:lnSpc>
                <a:spcPct val="160000"/>
              </a:lnSpc>
            </a:pPr>
            <a:r>
              <a:rPr lang="ko-KR" altLang="en-US" sz="2000" dirty="0"/>
              <a:t>개념신뢰도 계수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여기서 </a:t>
            </a:r>
            <a:r>
              <a:rPr lang="en-US" altLang="ko-KR" sz="2000" dirty="0"/>
              <a:t>Z</a:t>
            </a:r>
            <a:r>
              <a:rPr lang="ko-KR" altLang="en-US" sz="2000" dirty="0"/>
              <a:t>는 표준화된 </a:t>
            </a:r>
            <a:r>
              <a:rPr lang="ko-KR" altLang="en-US" sz="2000" dirty="0" err="1"/>
              <a:t>요인계수이고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a</a:t>
            </a:r>
            <a:r>
              <a:rPr lang="ko-KR" altLang="en-US" sz="2000" dirty="0"/>
              <a:t>는 요인을 구성하는 변수의 개수</a:t>
            </a:r>
            <a:endParaRPr lang="en-US" altLang="ko-KR" sz="2000" dirty="0"/>
          </a:p>
          <a:p>
            <a:pPr>
              <a:lnSpc>
                <a:spcPct val="11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Average Variance Extracted, AVE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집중타당성과</a:t>
            </a:r>
            <a:r>
              <a:rPr lang="en-US" altLang="ko-KR" sz="2000" dirty="0"/>
              <a:t> </a:t>
            </a:r>
            <a:r>
              <a:rPr lang="ko-KR" altLang="en-US" sz="2000" dirty="0"/>
              <a:t>판별타당성을 측정하는 척도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변수의 정보가 요인에 의해 설명되는 비율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집중타당성</a:t>
            </a:r>
            <a:r>
              <a:rPr lang="en-US" altLang="ko-KR" sz="2000" dirty="0"/>
              <a:t>(Convergent Validity)</a:t>
            </a:r>
            <a:r>
              <a:rPr lang="ko-KR" altLang="en-US" sz="2000" dirty="0"/>
              <a:t>을 위해서는 </a:t>
            </a:r>
            <a:r>
              <a:rPr lang="en-US" altLang="ko-KR" sz="2000" dirty="0"/>
              <a:t>0.5 </a:t>
            </a:r>
            <a:r>
              <a:rPr lang="ko-KR" altLang="en-US" sz="2000" dirty="0"/>
              <a:t>이상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판별타당성</a:t>
            </a:r>
            <a:r>
              <a:rPr lang="en-US" altLang="ko-KR" sz="2000" dirty="0"/>
              <a:t>(Discriminant Validity)</a:t>
            </a:r>
            <a:r>
              <a:rPr lang="ko-KR" altLang="en-US" sz="2000" dirty="0"/>
              <a:t>을 위해서는 </a:t>
            </a:r>
            <a:r>
              <a:rPr lang="en-US" altLang="ko-KR" sz="2000" dirty="0"/>
              <a:t>AVE&gt;(</a:t>
            </a:r>
            <a:r>
              <a:rPr lang="ko-KR" altLang="en-US" sz="2000" dirty="0"/>
              <a:t>상관계수</a:t>
            </a:r>
            <a:r>
              <a:rPr lang="en-US" altLang="ko-KR" sz="2000" dirty="0"/>
              <a:t> </a:t>
            </a:r>
            <a:r>
              <a:rPr lang="ko-KR" altLang="en-US" sz="2000" dirty="0"/>
              <a:t>제곱</a:t>
            </a:r>
            <a:r>
              <a:rPr lang="en-US" altLang="ko-KR" sz="2000" dirty="0"/>
              <a:t>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C3E0A4-5921-4EC3-AC99-CCA4655F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899" y="2360008"/>
            <a:ext cx="3780817" cy="617824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5938188-F66B-4C64-896D-7C2E4206C89C}"/>
              </a:ext>
            </a:extLst>
          </p:cNvPr>
          <p:cNvGrpSpPr/>
          <p:nvPr/>
        </p:nvGrpSpPr>
        <p:grpSpPr>
          <a:xfrm>
            <a:off x="6642339" y="3909398"/>
            <a:ext cx="4961784" cy="617825"/>
            <a:chOff x="4120979" y="5667978"/>
            <a:chExt cx="5757862" cy="77319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6D8F926-5BC0-460F-9A4F-1CB74F9E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979" y="5667978"/>
              <a:ext cx="5757862" cy="773198"/>
            </a:xfrm>
            <a:prstGeom prst="rect">
              <a:avLst/>
            </a:prstGeom>
          </p:spPr>
        </p:pic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E8F6F670-F3DF-4296-AFA4-DE41A9B18FFE}"/>
                </a:ext>
              </a:extLst>
            </p:cNvPr>
            <p:cNvSpPr/>
            <p:nvPr/>
          </p:nvSpPr>
          <p:spPr>
            <a:xfrm>
              <a:off x="4768850" y="6089650"/>
              <a:ext cx="63500" cy="184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95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690004" cy="91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ko-KR" altLang="en-US" dirty="0" err="1"/>
              <a:t>연구모형</a:t>
            </a:r>
            <a:endParaRPr 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3FA7840-FE6A-4D97-AE28-1B58BE3BCD33}"/>
              </a:ext>
            </a:extLst>
          </p:cNvPr>
          <p:cNvGrpSpPr/>
          <p:nvPr/>
        </p:nvGrpSpPr>
        <p:grpSpPr>
          <a:xfrm>
            <a:off x="2685011" y="1903617"/>
            <a:ext cx="7622771" cy="2743200"/>
            <a:chOff x="2685011" y="1903617"/>
            <a:chExt cx="7622771" cy="2743200"/>
          </a:xfrm>
        </p:grpSpPr>
        <p:sp>
          <p:nvSpPr>
            <p:cNvPr id="4" name="타원 3"/>
            <p:cNvSpPr/>
            <p:nvPr/>
          </p:nvSpPr>
          <p:spPr>
            <a:xfrm>
              <a:off x="2685011" y="19036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2685011" y="37324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" name="타원 5"/>
            <p:cNvSpPr/>
            <p:nvPr/>
          </p:nvSpPr>
          <p:spPr>
            <a:xfrm>
              <a:off x="5448993" y="28180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" name="타원 6"/>
            <p:cNvSpPr/>
            <p:nvPr/>
          </p:nvSpPr>
          <p:spPr>
            <a:xfrm>
              <a:off x="8611986" y="28180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cxnSp>
          <p:nvCxnSpPr>
            <p:cNvPr id="9" name="직선 화살표 연결선 8"/>
            <p:cNvCxnSpPr>
              <a:cxnSpLocks/>
            </p:cNvCxnSpPr>
            <p:nvPr/>
          </p:nvCxnSpPr>
          <p:spPr>
            <a:xfrm>
              <a:off x="4343400" y="2493169"/>
              <a:ext cx="1159669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>
              <a:cxnSpLocks/>
            </p:cNvCxnSpPr>
            <p:nvPr/>
          </p:nvCxnSpPr>
          <p:spPr>
            <a:xfrm flipV="1">
              <a:off x="4343400" y="3490913"/>
              <a:ext cx="1202531" cy="564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6" idx="6"/>
              <a:endCxn id="7" idx="2"/>
            </p:cNvCxnSpPr>
            <p:nvPr/>
          </p:nvCxnSpPr>
          <p:spPr>
            <a:xfrm>
              <a:off x="7144789" y="3275217"/>
              <a:ext cx="1467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FA7F7A-3858-405D-9A19-44B2E029720C}"/>
              </a:ext>
            </a:extLst>
          </p:cNvPr>
          <p:cNvSpPr txBox="1"/>
          <p:nvPr/>
        </p:nvSpPr>
        <p:spPr>
          <a:xfrm>
            <a:off x="5633049" y="1303451"/>
            <a:ext cx="49670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잠재변인</a:t>
            </a:r>
            <a:r>
              <a:rPr lang="en-US" altLang="ko-KR" dirty="0"/>
              <a:t>(Latent variable)</a:t>
            </a:r>
            <a:r>
              <a:rPr lang="en-US" dirty="0"/>
              <a:t>, </a:t>
            </a:r>
            <a:r>
              <a:rPr lang="ko-KR" altLang="en-US" dirty="0"/>
              <a:t>요인</a:t>
            </a:r>
            <a:r>
              <a:rPr lang="en-US" altLang="ko-KR" dirty="0"/>
              <a:t>(Factor)</a:t>
            </a:r>
            <a:r>
              <a:rPr lang="ko-KR" altLang="en-US" dirty="0"/>
              <a:t> 간의 관계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1090" y="382377"/>
            <a:ext cx="2694709" cy="1325563"/>
          </a:xfrm>
        </p:spPr>
        <p:txBody>
          <a:bodyPr/>
          <a:lstStyle/>
          <a:p>
            <a:r>
              <a:rPr lang="ko-KR" altLang="en-US" dirty="0"/>
              <a:t>자료수집</a:t>
            </a:r>
            <a:r>
              <a:rPr lang="en-US" dirty="0"/>
              <a:t>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80141"/>
              </p:ext>
            </p:extLst>
          </p:nvPr>
        </p:nvGraphicFramePr>
        <p:xfrm>
          <a:off x="3472527" y="369530"/>
          <a:ext cx="8128001" cy="485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723207">
                  <a:extLst>
                    <a:ext uri="{9D8B030D-6E8A-4147-A177-3AD203B41FA5}">
                      <a16:colId xmlns:a16="http://schemas.microsoft.com/office/drawing/2014/main" val="557146557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1293763711"/>
                    </a:ext>
                  </a:extLst>
                </a:gridCol>
                <a:gridCol w="756458">
                  <a:extLst>
                    <a:ext uri="{9D8B030D-6E8A-4147-A177-3AD203B41FA5}">
                      <a16:colId xmlns:a16="http://schemas.microsoft.com/office/drawing/2014/main" val="2112894461"/>
                    </a:ext>
                  </a:extLst>
                </a:gridCol>
                <a:gridCol w="700117">
                  <a:extLst>
                    <a:ext uri="{9D8B030D-6E8A-4147-A177-3AD203B41FA5}">
                      <a16:colId xmlns:a16="http://schemas.microsoft.com/office/drawing/2014/main" val="2227036729"/>
                    </a:ext>
                  </a:extLst>
                </a:gridCol>
              </a:tblGrid>
              <a:tr h="4854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Measurements</a:t>
                      </a:r>
                      <a:r>
                        <a:rPr lang="ko-KR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Strongly agree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83482"/>
              </p:ext>
            </p:extLst>
          </p:nvPr>
        </p:nvGraphicFramePr>
        <p:xfrm>
          <a:off x="3472527" y="854958"/>
          <a:ext cx="8128001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723207">
                  <a:extLst>
                    <a:ext uri="{9D8B030D-6E8A-4147-A177-3AD203B41FA5}">
                      <a16:colId xmlns:a16="http://schemas.microsoft.com/office/drawing/2014/main" val="557146557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1293763711"/>
                    </a:ext>
                  </a:extLst>
                </a:gridCol>
                <a:gridCol w="756458">
                  <a:extLst>
                    <a:ext uri="{9D8B030D-6E8A-4147-A177-3AD203B41FA5}">
                      <a16:colId xmlns:a16="http://schemas.microsoft.com/office/drawing/2014/main" val="2112894461"/>
                    </a:ext>
                  </a:extLst>
                </a:gridCol>
                <a:gridCol w="700117">
                  <a:extLst>
                    <a:ext uri="{9D8B030D-6E8A-4147-A177-3AD203B41FA5}">
                      <a16:colId xmlns:a16="http://schemas.microsoft.com/office/drawing/2014/main" val="2227036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Your</a:t>
                      </a:r>
                      <a:r>
                        <a:rPr lang="en-US" baseline="0" dirty="0"/>
                        <a:t> Gender?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9919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Your Age?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00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901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1090" y="382377"/>
            <a:ext cx="2694709" cy="1325563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탐색적 요인분석결과</a:t>
            </a:r>
            <a:r>
              <a:rPr lang="en-US" sz="3200" dirty="0"/>
              <a:t>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20558"/>
              </p:ext>
            </p:extLst>
          </p:nvPr>
        </p:nvGraphicFramePr>
        <p:xfrm>
          <a:off x="3472527" y="371890"/>
          <a:ext cx="8128001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723207">
                  <a:extLst>
                    <a:ext uri="{9D8B030D-6E8A-4147-A177-3AD203B41FA5}">
                      <a16:colId xmlns:a16="http://schemas.microsoft.com/office/drawing/2014/main" val="557146557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1293763711"/>
                    </a:ext>
                  </a:extLst>
                </a:gridCol>
                <a:gridCol w="756458">
                  <a:extLst>
                    <a:ext uri="{9D8B030D-6E8A-4147-A177-3AD203B41FA5}">
                      <a16:colId xmlns:a16="http://schemas.microsoft.com/office/drawing/2014/main" val="2112894461"/>
                    </a:ext>
                  </a:extLst>
                </a:gridCol>
                <a:gridCol w="700117">
                  <a:extLst>
                    <a:ext uri="{9D8B030D-6E8A-4147-A177-3AD203B41FA5}">
                      <a16:colId xmlns:a16="http://schemas.microsoft.com/office/drawing/2014/main" val="222703672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Measurements</a:t>
                      </a:r>
                      <a:r>
                        <a:rPr lang="ko-KR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Factor Loadings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461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881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Your</a:t>
                      </a:r>
                      <a:r>
                        <a:rPr lang="en-US" baseline="0" dirty="0"/>
                        <a:t> Gender?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9919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Your Age?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00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811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3756" y="609959"/>
            <a:ext cx="2694709" cy="1325563"/>
          </a:xfrm>
        </p:spPr>
        <p:txBody>
          <a:bodyPr/>
          <a:lstStyle/>
          <a:p>
            <a:pPr algn="ctr"/>
            <a:r>
              <a:rPr lang="ko-KR" altLang="en-US" dirty="0"/>
              <a:t>요인분석</a:t>
            </a:r>
            <a:br>
              <a:rPr lang="en-US" altLang="ko-KR" dirty="0"/>
            </a:br>
            <a:r>
              <a:rPr lang="en-US" altLang="ko-KR" dirty="0"/>
              <a:t>EFA</a:t>
            </a:r>
            <a:endParaRPr 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23211"/>
              </p:ext>
            </p:extLst>
          </p:nvPr>
        </p:nvGraphicFramePr>
        <p:xfrm>
          <a:off x="3627799" y="377046"/>
          <a:ext cx="7427884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723207">
                  <a:extLst>
                    <a:ext uri="{9D8B030D-6E8A-4147-A177-3AD203B41FA5}">
                      <a16:colId xmlns:a16="http://schemas.microsoft.com/office/drawing/2014/main" val="557146557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1293763711"/>
                    </a:ext>
                  </a:extLst>
                </a:gridCol>
                <a:gridCol w="756458">
                  <a:extLst>
                    <a:ext uri="{9D8B030D-6E8A-4147-A177-3AD203B41FA5}">
                      <a16:colId xmlns:a16="http://schemas.microsoft.com/office/drawing/2014/main" val="2112894461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Measurements</a:t>
                      </a:r>
                      <a:r>
                        <a:rPr lang="ko-KR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 Loadings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7636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811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34047" cy="1053029"/>
          </a:xfrm>
        </p:spPr>
        <p:txBody>
          <a:bodyPr/>
          <a:lstStyle/>
          <a:p>
            <a:r>
              <a:rPr lang="ko-KR" altLang="en-US" dirty="0"/>
              <a:t>요인분석</a:t>
            </a:r>
            <a:r>
              <a:rPr lang="en-US" altLang="ko-KR" dirty="0"/>
              <a:t> CFA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9" name="직선 화살표 연결선 8"/>
          <p:cNvCxnSpPr>
            <a:stCxn id="4" idx="6"/>
            <a:endCxn id="6" idx="1"/>
          </p:cNvCxnSpPr>
          <p:nvPr/>
        </p:nvCxnSpPr>
        <p:spPr>
          <a:xfrm>
            <a:off x="4380807" y="2360817"/>
            <a:ext cx="1316530" cy="59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5" idx="6"/>
            <a:endCxn id="6" idx="3"/>
          </p:cNvCxnSpPr>
          <p:nvPr/>
        </p:nvCxnSpPr>
        <p:spPr>
          <a:xfrm flipV="1">
            <a:off x="4380807" y="3598506"/>
            <a:ext cx="1316530" cy="59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endCxn id="10" idx="3"/>
          </p:cNvCxnSpPr>
          <p:nvPr/>
        </p:nvCxnSpPr>
        <p:spPr>
          <a:xfrm flipH="1" flipV="1">
            <a:off x="2003368" y="1797153"/>
            <a:ext cx="756457" cy="360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endCxn id="16" idx="3"/>
          </p:cNvCxnSpPr>
          <p:nvPr/>
        </p:nvCxnSpPr>
        <p:spPr>
          <a:xfrm flipH="1">
            <a:off x="2003368" y="2588830"/>
            <a:ext cx="756457" cy="335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endCxn id="19" idx="3"/>
          </p:cNvCxnSpPr>
          <p:nvPr/>
        </p:nvCxnSpPr>
        <p:spPr>
          <a:xfrm flipH="1">
            <a:off x="2003368" y="4308703"/>
            <a:ext cx="681643" cy="306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endCxn id="20" idx="3"/>
          </p:cNvCxnSpPr>
          <p:nvPr/>
        </p:nvCxnSpPr>
        <p:spPr>
          <a:xfrm flipH="1">
            <a:off x="2003368" y="4411811"/>
            <a:ext cx="756457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endCxn id="38" idx="0"/>
          </p:cNvCxnSpPr>
          <p:nvPr/>
        </p:nvCxnSpPr>
        <p:spPr>
          <a:xfrm flipH="1">
            <a:off x="5559137" y="3732417"/>
            <a:ext cx="532707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endCxn id="41" idx="0"/>
          </p:cNvCxnSpPr>
          <p:nvPr/>
        </p:nvCxnSpPr>
        <p:spPr>
          <a:xfrm>
            <a:off x="6512721" y="3732417"/>
            <a:ext cx="830882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endCxn id="48" idx="0"/>
          </p:cNvCxnSpPr>
          <p:nvPr/>
        </p:nvCxnSpPr>
        <p:spPr>
          <a:xfrm flipH="1">
            <a:off x="8694076" y="3732417"/>
            <a:ext cx="532707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endCxn id="49" idx="0"/>
          </p:cNvCxnSpPr>
          <p:nvPr/>
        </p:nvCxnSpPr>
        <p:spPr>
          <a:xfrm>
            <a:off x="9431830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endCxn id="50" idx="0"/>
          </p:cNvCxnSpPr>
          <p:nvPr/>
        </p:nvCxnSpPr>
        <p:spPr>
          <a:xfrm>
            <a:off x="9647660" y="3732417"/>
            <a:ext cx="830882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78067" y="160031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01899" y="200931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06055" y="24132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47408" y="377469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.9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5854" y="410793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68194" y="448403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04044" y="488599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23496" y="38896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524577" y="39027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42955" y="386632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62414" y="38429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149610" y="38896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774643" y="38766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32729" y="1621096"/>
            <a:ext cx="13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RMSEA=0.05</a:t>
            </a:r>
          </a:p>
        </p:txBody>
      </p:sp>
    </p:spTree>
    <p:extLst>
      <p:ext uri="{BB962C8B-B14F-4D97-AF65-F5344CB8AC3E}">
        <p14:creationId xmlns:p14="http://schemas.microsoft.com/office/powerpoint/2010/main" val="213705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6884" y="609959"/>
            <a:ext cx="2195945" cy="3034941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자료의</a:t>
            </a:r>
            <a:r>
              <a:rPr lang="en-US" dirty="0"/>
              <a:t> </a:t>
            </a:r>
            <a:br>
              <a:rPr lang="en-US" dirty="0"/>
            </a:br>
            <a:r>
              <a:rPr lang="ko-KR" altLang="en-US" dirty="0"/>
              <a:t>타당성</a:t>
            </a:r>
            <a:r>
              <a:rPr lang="en-US" altLang="ko-KR" dirty="0"/>
              <a:t> 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2700" dirty="0"/>
              <a:t>집중타당성</a:t>
            </a:r>
            <a:br>
              <a:rPr lang="en-US" altLang="ko-KR" sz="2700" dirty="0"/>
            </a:br>
            <a:r>
              <a:rPr lang="en-US" altLang="ko-KR" sz="2000" dirty="0"/>
              <a:t>(convergent</a:t>
            </a:r>
            <a:r>
              <a:rPr lang="ko-KR" altLang="en-US" sz="2000" dirty="0"/>
              <a:t> </a:t>
            </a:r>
            <a:r>
              <a:rPr lang="en-US" altLang="ko-KR" sz="2000" dirty="0"/>
              <a:t>validity)</a:t>
            </a:r>
            <a:br>
              <a:rPr lang="en-US" altLang="ko-KR" sz="2000" dirty="0"/>
            </a:br>
            <a:r>
              <a:rPr lang="ko-KR" altLang="en-US" sz="2700" dirty="0"/>
              <a:t>판별타당성</a:t>
            </a:r>
            <a:br>
              <a:rPr lang="en-US" altLang="ko-KR" sz="2700" dirty="0"/>
            </a:br>
            <a:r>
              <a:rPr lang="en-US" altLang="ko-KR" sz="2000" dirty="0"/>
              <a:t>(discriminant validity) </a:t>
            </a:r>
            <a:endParaRPr lang="en-US" sz="20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48233"/>
              </p:ext>
            </p:extLst>
          </p:nvPr>
        </p:nvGraphicFramePr>
        <p:xfrm>
          <a:off x="3532909" y="609959"/>
          <a:ext cx="520838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  <p:sp>
        <p:nvSpPr>
          <p:cNvPr id="5" name="오른쪽 화살표 4"/>
          <p:cNvSpPr/>
          <p:nvPr/>
        </p:nvSpPr>
        <p:spPr>
          <a:xfrm>
            <a:off x="6375862" y="897775"/>
            <a:ext cx="1812174" cy="1230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0.5</a:t>
            </a:r>
            <a:r>
              <a:rPr lang="ko-KR" altLang="en-US" sz="1400" dirty="0"/>
              <a:t>이상</a:t>
            </a:r>
            <a:endParaRPr lang="en-US" altLang="ko-KR" sz="1400" dirty="0"/>
          </a:p>
          <a:p>
            <a:pPr algn="ctr"/>
            <a:r>
              <a:rPr lang="ko-KR" altLang="en-US" sz="1400" dirty="0"/>
              <a:t>상관계수</a:t>
            </a:r>
            <a:r>
              <a:rPr lang="en-US" altLang="ko-KR" sz="1400" dirty="0"/>
              <a:t>^2 </a:t>
            </a:r>
            <a:r>
              <a:rPr lang="ko-KR" altLang="en-US" sz="1400" dirty="0"/>
              <a:t>이상</a:t>
            </a:r>
            <a:endParaRPr lang="en-US" sz="14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E274EB0-2A9E-4260-980D-9AFE0BFA2C58}"/>
              </a:ext>
            </a:extLst>
          </p:cNvPr>
          <p:cNvSpPr/>
          <p:nvPr/>
        </p:nvSpPr>
        <p:spPr>
          <a:xfrm>
            <a:off x="9448205" y="2129613"/>
            <a:ext cx="2379177" cy="25237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/>
              <a:t>Validity</a:t>
            </a:r>
          </a:p>
          <a:p>
            <a:r>
              <a:rPr lang="ko-KR" altLang="en-US" sz="1400" dirty="0"/>
              <a:t>집중타당성과 판별타당성은</a:t>
            </a:r>
            <a:endParaRPr lang="en-US" altLang="ko-KR" sz="1400" dirty="0"/>
          </a:p>
          <a:p>
            <a:r>
              <a:rPr lang="ko-KR" altLang="en-US" sz="1400" dirty="0"/>
              <a:t>구조타당성</a:t>
            </a:r>
            <a:r>
              <a:rPr lang="en-US" altLang="ko-KR" sz="1400" dirty="0"/>
              <a:t>(Construct</a:t>
            </a:r>
          </a:p>
          <a:p>
            <a:r>
              <a:rPr lang="en-US" altLang="ko-KR" sz="1400" dirty="0"/>
              <a:t>Validity)</a:t>
            </a:r>
            <a:r>
              <a:rPr lang="ko-KR" altLang="en-US" sz="1400" dirty="0"/>
              <a:t>이라</a:t>
            </a:r>
            <a:r>
              <a:rPr lang="en-US" altLang="ko-KR" sz="1400" dirty="0"/>
              <a:t> </a:t>
            </a:r>
            <a:r>
              <a:rPr lang="ko-KR" altLang="en-US" sz="1400" dirty="0"/>
              <a:t>불리며</a:t>
            </a:r>
            <a:endParaRPr lang="en-US" altLang="ko-KR" sz="1400" dirty="0"/>
          </a:p>
          <a:p>
            <a:r>
              <a:rPr lang="ko-KR" altLang="en-US" sz="1400" dirty="0"/>
              <a:t>수리적인 측정값으로</a:t>
            </a:r>
            <a:endParaRPr lang="en-US" altLang="ko-KR" sz="1400" dirty="0"/>
          </a:p>
          <a:p>
            <a:r>
              <a:rPr lang="ko-KR" altLang="en-US" sz="1400" dirty="0"/>
              <a:t>확인할 수 있다</a:t>
            </a:r>
            <a:r>
              <a:rPr lang="en-US" altLang="ko-KR" sz="1400" dirty="0"/>
              <a:t>(CR, AVE)</a:t>
            </a:r>
          </a:p>
          <a:p>
            <a:r>
              <a:rPr lang="ko-KR" altLang="en-US" sz="1400" dirty="0"/>
              <a:t>준거타당성은 기준변수와</a:t>
            </a:r>
            <a:endParaRPr lang="en-US" altLang="ko-KR" sz="1400" dirty="0"/>
          </a:p>
          <a:p>
            <a:r>
              <a:rPr lang="ko-KR" altLang="en-US" sz="1400" dirty="0"/>
              <a:t>상관계수를 구하여 판정함</a:t>
            </a:r>
            <a:endParaRPr lang="en-US" altLang="ko-KR" sz="1400" dirty="0"/>
          </a:p>
          <a:p>
            <a:r>
              <a:rPr lang="ko-KR" altLang="en-US" sz="1400" dirty="0"/>
              <a:t>나머지 타당도는</a:t>
            </a:r>
            <a:endParaRPr lang="en-US" altLang="ko-KR" sz="1400" dirty="0"/>
          </a:p>
          <a:p>
            <a:r>
              <a:rPr lang="ko-KR" altLang="en-US" sz="1400" dirty="0"/>
              <a:t>전문적인 지식에 의해</a:t>
            </a:r>
            <a:endParaRPr lang="en-US" altLang="ko-KR" sz="1400" dirty="0"/>
          </a:p>
          <a:p>
            <a:r>
              <a:rPr lang="ko-KR" altLang="en-US" sz="1400" dirty="0"/>
              <a:t>정성적으로 판단함</a:t>
            </a:r>
            <a:endParaRPr 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C8D21D-CCE3-4FDB-B0FA-EDDD05987E43}"/>
              </a:ext>
            </a:extLst>
          </p:cNvPr>
          <p:cNvSpPr/>
          <p:nvPr/>
        </p:nvSpPr>
        <p:spPr>
          <a:xfrm>
            <a:off x="696884" y="3961884"/>
            <a:ext cx="224837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AVE&gt;0.5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ko-KR" dirty="0"/>
              <a:t>convergent</a:t>
            </a:r>
            <a:r>
              <a:rPr lang="ko-KR" altLang="en-US" dirty="0"/>
              <a:t> </a:t>
            </a:r>
            <a:r>
              <a:rPr lang="en-US" altLang="ko-KR" dirty="0"/>
              <a:t>validity</a:t>
            </a:r>
          </a:p>
          <a:p>
            <a:endParaRPr lang="en-US" dirty="0"/>
          </a:p>
          <a:p>
            <a:r>
              <a:rPr lang="en-US" dirty="0"/>
              <a:t>AVE&gt; Corr^2</a:t>
            </a:r>
          </a:p>
          <a:p>
            <a:r>
              <a:rPr lang="en-US" altLang="ko-KR" dirty="0"/>
              <a:t>=&gt; </a:t>
            </a:r>
            <a:r>
              <a:rPr lang="en-US" altLang="ko-KR" dirty="0" err="1"/>
              <a:t>discriminat</a:t>
            </a:r>
            <a:r>
              <a:rPr lang="ko-KR" altLang="en-US" dirty="0"/>
              <a:t> </a:t>
            </a:r>
            <a:r>
              <a:rPr lang="en-US" altLang="ko-KR" dirty="0"/>
              <a:t>validity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E8C5305-EDC8-4D65-B8E0-DB0A29A01430}"/>
              </a:ext>
            </a:extLst>
          </p:cNvPr>
          <p:cNvSpPr/>
          <p:nvPr/>
        </p:nvSpPr>
        <p:spPr>
          <a:xfrm>
            <a:off x="8886586" y="609959"/>
            <a:ext cx="269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D5156"/>
                </a:solidFill>
                <a:latin typeface="Apple SD Gothic Neo"/>
              </a:rPr>
              <a:t>average variance extracted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10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4003" y="609959"/>
            <a:ext cx="2694709" cy="28896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ko-KR" altLang="en-US" sz="4000" dirty="0"/>
              <a:t>수집한 자료의</a:t>
            </a:r>
            <a:br>
              <a:rPr lang="en-US" altLang="ko-KR" sz="4000" dirty="0"/>
            </a:br>
            <a:r>
              <a:rPr lang="ko-KR" altLang="en-US" sz="4000" dirty="0"/>
              <a:t>적절성</a:t>
            </a:r>
            <a:br>
              <a:rPr lang="en-US" altLang="ko-KR" sz="4000" dirty="0"/>
            </a:br>
            <a:r>
              <a:rPr lang="ko-KR" altLang="en-US" sz="4000" dirty="0"/>
              <a:t>평가표</a:t>
            </a:r>
            <a:r>
              <a:rPr lang="en-US" altLang="ko-KR" sz="4000" dirty="0"/>
              <a:t> </a:t>
            </a:r>
            <a:r>
              <a:rPr lang="ko-KR" altLang="en-US" sz="4000" dirty="0"/>
              <a:t>작성</a:t>
            </a:r>
            <a:r>
              <a:rPr lang="en-US" altLang="ko-KR" sz="4000" dirty="0"/>
              <a:t> </a:t>
            </a:r>
            <a:endParaRPr lang="en-US" sz="40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46060"/>
              </p:ext>
            </p:extLst>
          </p:nvPr>
        </p:nvGraphicFramePr>
        <p:xfrm>
          <a:off x="3532909" y="609959"/>
          <a:ext cx="760614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293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3003747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860803">
                  <a:extLst>
                    <a:ext uri="{9D8B030D-6E8A-4147-A177-3AD203B41FA5}">
                      <a16:colId xmlns:a16="http://schemas.microsoft.com/office/drawing/2014/main" val="1174740883"/>
                    </a:ext>
                  </a:extLst>
                </a:gridCol>
                <a:gridCol w="723539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740563">
                  <a:extLst>
                    <a:ext uri="{9D8B030D-6E8A-4147-A177-3AD203B41FA5}">
                      <a16:colId xmlns:a16="http://schemas.microsoft.com/office/drawing/2014/main" val="557146557"/>
                    </a:ext>
                  </a:extLst>
                </a:gridCol>
                <a:gridCol w="757588">
                  <a:extLst>
                    <a:ext uri="{9D8B030D-6E8A-4147-A177-3AD203B41FA5}">
                      <a16:colId xmlns:a16="http://schemas.microsoft.com/office/drawing/2014/main" val="1293763711"/>
                    </a:ext>
                  </a:extLst>
                </a:gridCol>
                <a:gridCol w="774612">
                  <a:extLst>
                    <a:ext uri="{9D8B030D-6E8A-4147-A177-3AD203B41FA5}">
                      <a16:colId xmlns:a16="http://schemas.microsoft.com/office/drawing/2014/main" val="211289446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235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92173" y="365126"/>
            <a:ext cx="3866002" cy="1067068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상관계수행렬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2502397"/>
                  </p:ext>
                </p:extLst>
              </p:nvPr>
            </p:nvGraphicFramePr>
            <p:xfrm>
              <a:off x="908513" y="1514130"/>
              <a:ext cx="8202670" cy="4018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0534">
                      <a:extLst>
                        <a:ext uri="{9D8B030D-6E8A-4147-A177-3AD203B41FA5}">
                          <a16:colId xmlns:a16="http://schemas.microsoft.com/office/drawing/2014/main" val="590173232"/>
                        </a:ext>
                      </a:extLst>
                    </a:gridCol>
                    <a:gridCol w="1640534">
                      <a:extLst>
                        <a:ext uri="{9D8B030D-6E8A-4147-A177-3AD203B41FA5}">
                          <a16:colId xmlns:a16="http://schemas.microsoft.com/office/drawing/2014/main" val="3793549883"/>
                        </a:ext>
                      </a:extLst>
                    </a:gridCol>
                    <a:gridCol w="1640534">
                      <a:extLst>
                        <a:ext uri="{9D8B030D-6E8A-4147-A177-3AD203B41FA5}">
                          <a16:colId xmlns:a16="http://schemas.microsoft.com/office/drawing/2014/main" val="4161611203"/>
                        </a:ext>
                      </a:extLst>
                    </a:gridCol>
                    <a:gridCol w="1640534">
                      <a:extLst>
                        <a:ext uri="{9D8B030D-6E8A-4147-A177-3AD203B41FA5}">
                          <a16:colId xmlns:a16="http://schemas.microsoft.com/office/drawing/2014/main" val="2646100243"/>
                        </a:ext>
                      </a:extLst>
                    </a:gridCol>
                    <a:gridCol w="1640534">
                      <a:extLst>
                        <a:ext uri="{9D8B030D-6E8A-4147-A177-3AD203B41FA5}">
                          <a16:colId xmlns:a16="http://schemas.microsoft.com/office/drawing/2014/main" val="1739981384"/>
                        </a:ext>
                      </a:extLst>
                    </a:gridCol>
                  </a:tblGrid>
                  <a:tr h="609284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568950"/>
                      </a:ext>
                    </a:extLst>
                  </a:tr>
                  <a:tr h="79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ko-KR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ko-KR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AVE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ko-KR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ko-KR" altLang="en-US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0428"/>
                      </a:ext>
                    </a:extLst>
                  </a:tr>
                  <a:tr h="6727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0.500**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(0.001)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ko-KR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ko-KR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AVE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ko-KR" sz="2400" b="0" i="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ko-KR" altLang="en-US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13177"/>
                      </a:ext>
                    </a:extLst>
                  </a:tr>
                  <a:tr h="6092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0.400**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(0.005)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0.300**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ko-KR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ko-KR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AVE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ko-KR" sz="2400" b="0" i="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ko-KR" altLang="en-US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39973"/>
                      </a:ext>
                    </a:extLst>
                  </a:tr>
                  <a:tr h="6092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0.200*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0.100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(0.08)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0.000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(0.300)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ko-KR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ko-KR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AVE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ko-KR" sz="2400" b="0" i="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4</m:t>
                                  </m:r>
                                  <m:r>
                                    <m:rPr>
                                      <m:nor/>
                                    </m:rPr>
                                    <a:rPr lang="ko-KR" altLang="en-US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3775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2502397"/>
                  </p:ext>
                </p:extLst>
              </p:nvPr>
            </p:nvGraphicFramePr>
            <p:xfrm>
              <a:off x="908513" y="1514130"/>
              <a:ext cx="8202670" cy="4018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0534">
                      <a:extLst>
                        <a:ext uri="{9D8B030D-6E8A-4147-A177-3AD203B41FA5}">
                          <a16:colId xmlns:a16="http://schemas.microsoft.com/office/drawing/2014/main" val="590173232"/>
                        </a:ext>
                      </a:extLst>
                    </a:gridCol>
                    <a:gridCol w="1640534">
                      <a:extLst>
                        <a:ext uri="{9D8B030D-6E8A-4147-A177-3AD203B41FA5}">
                          <a16:colId xmlns:a16="http://schemas.microsoft.com/office/drawing/2014/main" val="3793549883"/>
                        </a:ext>
                      </a:extLst>
                    </a:gridCol>
                    <a:gridCol w="1640534">
                      <a:extLst>
                        <a:ext uri="{9D8B030D-6E8A-4147-A177-3AD203B41FA5}">
                          <a16:colId xmlns:a16="http://schemas.microsoft.com/office/drawing/2014/main" val="4161611203"/>
                        </a:ext>
                      </a:extLst>
                    </a:gridCol>
                    <a:gridCol w="1640534">
                      <a:extLst>
                        <a:ext uri="{9D8B030D-6E8A-4147-A177-3AD203B41FA5}">
                          <a16:colId xmlns:a16="http://schemas.microsoft.com/office/drawing/2014/main" val="2646100243"/>
                        </a:ext>
                      </a:extLst>
                    </a:gridCol>
                    <a:gridCol w="1640534">
                      <a:extLst>
                        <a:ext uri="{9D8B030D-6E8A-4147-A177-3AD203B41FA5}">
                          <a16:colId xmlns:a16="http://schemas.microsoft.com/office/drawing/2014/main" val="1739981384"/>
                        </a:ext>
                      </a:extLst>
                    </a:gridCol>
                  </a:tblGrid>
                  <a:tr h="609284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568950"/>
                      </a:ext>
                    </a:extLst>
                  </a:tr>
                  <a:tr h="852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3" t="-77143" r="-301859" b="-31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0428"/>
                      </a:ext>
                    </a:extLst>
                  </a:tr>
                  <a:tr h="853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0.500**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(0.001)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77143" r="-200741" b="-21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13177"/>
                      </a:ext>
                    </a:extLst>
                  </a:tr>
                  <a:tr h="852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0.400**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(0.005)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0.300**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(0.01)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15" t="-277143" r="-101487" b="-11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39973"/>
                      </a:ext>
                    </a:extLst>
                  </a:tr>
                  <a:tr h="852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0.200*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(0.03)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0.100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(0.08)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0.000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(0.300)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115" t="-377143" r="-1487" b="-1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53775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C3C3C2B9-5CF0-4EA9-9C82-593035A10F79}"/>
                  </a:ext>
                </a:extLst>
              </p:cNvPr>
              <p:cNvSpPr/>
              <p:nvPr/>
            </p:nvSpPr>
            <p:spPr>
              <a:xfrm>
                <a:off x="9339758" y="2316398"/>
                <a:ext cx="2662204" cy="321665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판</m:t>
                      </m:r>
                      <m:r>
                        <a:rPr lang="ko-KR" alt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별</m:t>
                      </m:r>
                      <m:r>
                        <a:rPr lang="ko-KR" alt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타</m:t>
                      </m:r>
                      <m:r>
                        <a:rPr lang="ko-KR" alt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당</m:t>
                      </m:r>
                      <m:r>
                        <a:rPr lang="ko-KR" alt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성</m:t>
                      </m:r>
                      <m:r>
                        <a:rPr lang="ko-KR" alt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을</m:t>
                      </m:r>
                    </m:oMath>
                  </m:oMathPara>
                </a14:m>
                <a:endParaRPr lang="en-US" altLang="ko-KR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ko-KR" altLang="en-US" dirty="0">
                    <a:solidFill>
                      <a:srgbClr val="0070C0"/>
                    </a:solidFill>
                  </a:rPr>
                  <a:t>체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크</m:t>
                    </m:r>
                    <m:r>
                      <a:rPr lang="ko-KR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하</m:t>
                    </m:r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기</m:t>
                    </m:r>
                    <m:r>
                      <a:rPr lang="en-US" altLang="ko-K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위</m:t>
                    </m:r>
                    <m:r>
                      <a:rPr lang="ko-KR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해</m:t>
                    </m:r>
                    <m:r>
                      <a:rPr lang="en-US" altLang="ko-K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0070C0"/>
                            </a:solidFill>
                          </a:rPr>
                          <m:t>AVE</m:t>
                        </m:r>
                      </m:e>
                    </m:rad>
                  </m:oMath>
                </a14:m>
                <a:r>
                  <a:rPr lang="ko-KR" altLang="en-US" dirty="0">
                    <a:solidFill>
                      <a:srgbClr val="0070C0"/>
                    </a:solidFill>
                  </a:rPr>
                  <a:t>와 그 요인이</a:t>
                </a:r>
                <a:endParaRPr lang="en-US" altLang="ko-KR" dirty="0">
                  <a:solidFill>
                    <a:srgbClr val="0070C0"/>
                  </a:solidFill>
                </a:endParaRPr>
              </a:p>
              <a:p>
                <a:r>
                  <a:rPr lang="ko-KR" altLang="en-US" dirty="0">
                    <a:solidFill>
                      <a:srgbClr val="0070C0"/>
                    </a:solidFill>
                  </a:rPr>
                  <a:t> 포함된 상관계수를</a:t>
                </a:r>
                <a:endParaRPr lang="en-US" altLang="ko-KR" dirty="0">
                  <a:solidFill>
                    <a:srgbClr val="0070C0"/>
                  </a:solidFill>
                </a:endParaRPr>
              </a:p>
              <a:p>
                <a:r>
                  <a:rPr lang="ko-KR" altLang="en-US" dirty="0">
                    <a:solidFill>
                      <a:srgbClr val="0070C0"/>
                    </a:solidFill>
                  </a:rPr>
                  <a:t>비교한다</a:t>
                </a:r>
                <a:endParaRPr lang="en-US" altLang="ko-KR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0070C0"/>
                            </a:solidFill>
                          </a:rPr>
                          <m:t>AVE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&gt;</a:t>
                </a:r>
                <a:r>
                  <a:rPr lang="ko-KR" altLang="en-US" dirty="0">
                    <a:solidFill>
                      <a:srgbClr val="0070C0"/>
                    </a:solidFill>
                  </a:rPr>
                  <a:t>상관계수 이면</a:t>
                </a:r>
                <a:endParaRPr lang="en-US" altLang="ko-KR" dirty="0">
                  <a:solidFill>
                    <a:srgbClr val="0070C0"/>
                  </a:solidFill>
                </a:endParaRPr>
              </a:p>
              <a:p>
                <a:r>
                  <a:rPr lang="ko-KR" altLang="en-US" dirty="0">
                    <a:solidFill>
                      <a:srgbClr val="0070C0"/>
                    </a:solidFill>
                  </a:rPr>
                  <a:t>그 요인의 판별타당성이</a:t>
                </a:r>
                <a:endParaRPr lang="en-US" altLang="ko-KR" dirty="0">
                  <a:solidFill>
                    <a:srgbClr val="0070C0"/>
                  </a:solidFill>
                </a:endParaRPr>
              </a:p>
              <a:p>
                <a:r>
                  <a:rPr lang="ko-KR" altLang="en-US" dirty="0">
                    <a:solidFill>
                      <a:srgbClr val="0070C0"/>
                    </a:solidFill>
                  </a:rPr>
                  <a:t>만족함</a:t>
                </a:r>
                <a:endParaRPr lang="en-US" altLang="ko-KR" dirty="0">
                  <a:solidFill>
                    <a:srgbClr val="0070C0"/>
                  </a:solidFill>
                </a:endParaRPr>
              </a:p>
              <a:p>
                <a:r>
                  <a:rPr lang="ko-KR" altLang="en-US" dirty="0">
                    <a:solidFill>
                      <a:srgbClr val="0070C0"/>
                    </a:solidFill>
                  </a:rPr>
                  <a:t>예</a:t>
                </a:r>
                <a:r>
                  <a:rPr lang="en-US" altLang="ko-KR" dirty="0">
                    <a:solidFill>
                      <a:srgbClr val="0070C0"/>
                    </a:solidFill>
                  </a:rPr>
                  <a:t>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0070C0"/>
                            </a:solidFill>
                          </a:rPr>
                          <m:t>AVE</m:t>
                        </m:r>
                        <m:r>
                          <m:rPr>
                            <m:nor/>
                          </m:rPr>
                          <a:rPr lang="en-US" altLang="ko-KR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ko-KR" altLang="en-US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r>
                  <a:rPr lang="ko-KR" altLang="en-US" dirty="0">
                    <a:solidFill>
                      <a:srgbClr val="0070C0"/>
                    </a:solidFill>
                  </a:rPr>
                  <a:t>가 </a:t>
                </a:r>
                <a:r>
                  <a:rPr lang="en-US" altLang="ko-KR" dirty="0">
                    <a:solidFill>
                      <a:srgbClr val="0070C0"/>
                    </a:solidFill>
                  </a:rPr>
                  <a:t>0.5, 0.3, 0.1</a:t>
                </a:r>
              </a:p>
              <a:p>
                <a:r>
                  <a:rPr lang="ko-KR" altLang="en-US" dirty="0">
                    <a:solidFill>
                      <a:srgbClr val="0070C0"/>
                    </a:solidFill>
                  </a:rPr>
                  <a:t>보다 크면 </a:t>
                </a:r>
                <a:r>
                  <a:rPr lang="en-US" altLang="ko-KR" dirty="0">
                    <a:solidFill>
                      <a:srgbClr val="0070C0"/>
                    </a:solidFill>
                  </a:rPr>
                  <a:t>B</a:t>
                </a:r>
                <a:r>
                  <a:rPr lang="ko-KR" altLang="en-US" dirty="0">
                    <a:solidFill>
                      <a:srgbClr val="0070C0"/>
                    </a:solidFill>
                  </a:rPr>
                  <a:t>요인은</a:t>
                </a:r>
                <a:r>
                  <a:rPr lang="en-US" altLang="ko-KR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ko-KR" altLang="en-US" dirty="0">
                    <a:solidFill>
                      <a:srgbClr val="0070C0"/>
                    </a:solidFill>
                  </a:rPr>
                  <a:t>판별타당성 만족함</a:t>
                </a:r>
                <a:r>
                  <a:rPr lang="en-US" altLang="ko-KR" dirty="0">
                    <a:solidFill>
                      <a:srgbClr val="0070C0"/>
                    </a:solidFill>
                  </a:rPr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C3C3C2B9-5CF0-4EA9-9C82-593035A10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758" y="2316398"/>
                <a:ext cx="2662204" cy="3216650"/>
              </a:xfrm>
              <a:prstGeom prst="rect">
                <a:avLst/>
              </a:prstGeom>
              <a:blipFill>
                <a:blip r:embed="rId3"/>
                <a:stretch>
                  <a:fillRect l="-1595" r="-911" b="-150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192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/>
              <a:t>평균비교</a:t>
            </a:r>
            <a:r>
              <a:rPr lang="en-US" sz="4000" dirty="0"/>
              <a:t> </a:t>
            </a:r>
            <a:r>
              <a:rPr lang="ko-KR" altLang="en-US" sz="4000" dirty="0" err="1"/>
              <a:t>검정표</a:t>
            </a:r>
            <a:endParaRPr lang="en-US" sz="40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99586"/>
              </p:ext>
            </p:extLst>
          </p:nvPr>
        </p:nvGraphicFramePr>
        <p:xfrm>
          <a:off x="838200" y="1690689"/>
          <a:ext cx="8195630" cy="390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126">
                  <a:extLst>
                    <a:ext uri="{9D8B030D-6E8A-4147-A177-3AD203B41FA5}">
                      <a16:colId xmlns:a16="http://schemas.microsoft.com/office/drawing/2014/main" val="590173232"/>
                    </a:ext>
                  </a:extLst>
                </a:gridCol>
                <a:gridCol w="1639126">
                  <a:extLst>
                    <a:ext uri="{9D8B030D-6E8A-4147-A177-3AD203B41FA5}">
                      <a16:colId xmlns:a16="http://schemas.microsoft.com/office/drawing/2014/main" val="3793549883"/>
                    </a:ext>
                  </a:extLst>
                </a:gridCol>
                <a:gridCol w="1639126">
                  <a:extLst>
                    <a:ext uri="{9D8B030D-6E8A-4147-A177-3AD203B41FA5}">
                      <a16:colId xmlns:a16="http://schemas.microsoft.com/office/drawing/2014/main" val="4161611203"/>
                    </a:ext>
                  </a:extLst>
                </a:gridCol>
                <a:gridCol w="1639126">
                  <a:extLst>
                    <a:ext uri="{9D8B030D-6E8A-4147-A177-3AD203B41FA5}">
                      <a16:colId xmlns:a16="http://schemas.microsoft.com/office/drawing/2014/main" val="2646100243"/>
                    </a:ext>
                  </a:extLst>
                </a:gridCol>
                <a:gridCol w="1639126">
                  <a:extLst>
                    <a:ext uri="{9D8B030D-6E8A-4147-A177-3AD203B41FA5}">
                      <a16:colId xmlns:a16="http://schemas.microsoft.com/office/drawing/2014/main" val="1739981384"/>
                    </a:ext>
                  </a:extLst>
                </a:gridCol>
              </a:tblGrid>
              <a:tr h="82247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여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8950"/>
                  </a:ext>
                </a:extLst>
              </a:tr>
              <a:tr h="753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910428"/>
                  </a:ext>
                </a:extLst>
              </a:tr>
              <a:tr h="753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3177"/>
                  </a:ext>
                </a:extLst>
              </a:tr>
              <a:tr h="753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39973"/>
                  </a:ext>
                </a:extLst>
              </a:tr>
              <a:tr h="8224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775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B735F776-B279-467F-A2B7-ED58DD294CB0}"/>
                  </a:ext>
                </a:extLst>
              </p:cNvPr>
              <p:cNvSpPr/>
              <p:nvPr/>
            </p:nvSpPr>
            <p:spPr>
              <a:xfrm>
                <a:off x="9223972" y="1755539"/>
                <a:ext cx="2698175" cy="3440109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각</m:t>
                      </m:r>
                      <m:r>
                        <a:rPr lang="en-US" altLang="ko-KR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요</m:t>
                      </m:r>
                      <m:r>
                        <a:rPr lang="ko-KR" alt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인</m:t>
                      </m:r>
                      <m:r>
                        <a:rPr lang="ko-KR" alt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의</m:t>
                      </m:r>
                      <m:r>
                        <a:rPr lang="en-US" altLang="ko-KR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계</m:t>
                      </m:r>
                      <m:r>
                        <a:rPr lang="ko-KR" alt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량</m:t>
                      </m:r>
                      <m:r>
                        <a:rPr lang="ko-KR" alt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적</m:t>
                      </m:r>
                      <m:r>
                        <a:rPr lang="ko-KR" alt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비</m:t>
                      </m:r>
                      <m:r>
                        <a:rPr lang="ko-KR" alt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교</m:t>
                      </m:r>
                      <m:r>
                        <a:rPr lang="ko-KR" alt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를</m:t>
                      </m:r>
                      <m:r>
                        <a:rPr lang="en-US" altLang="ko-KR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b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ko-KR" altLang="en-US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위</m:t>
                    </m:r>
                    <m:r>
                      <a:rPr lang="ko-KR" altLang="en-US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해</m:t>
                    </m:r>
                    <m:r>
                      <a:rPr lang="en-US" altLang="ko-KR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측</m:t>
                    </m:r>
                  </m:oMath>
                </a14:m>
                <a:r>
                  <a:rPr lang="ko-KR" alt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정되지 않은 </a:t>
                </a:r>
                <a:endParaRPr lang="en-US" altLang="ko-KR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ko-KR" altLang="en-US" dirty="0" err="1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요인값들을</a:t>
                </a:r>
                <a:endParaRPr lang="en-US" altLang="ko-KR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ko-KR" alt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계산하여야 하는데</a:t>
                </a:r>
                <a:endParaRPr lang="en-US" altLang="ko-KR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ko-KR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ko-KR" alt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가지 방법이 있다</a:t>
                </a:r>
                <a:endParaRPr lang="en-US" altLang="ko-KR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US" altLang="ko-KR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ko-KR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Factor</a:t>
                </a:r>
                <a:r>
                  <a:rPr lang="ko-KR" alt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Score</a:t>
                </a:r>
                <a:r>
                  <a:rPr lang="ko-KR" alt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를 계산</a:t>
                </a:r>
                <a:endParaRPr lang="en-US" altLang="ko-KR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ko-KR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dirty="0">
                    <a:solidFill>
                      <a:srgbClr val="0070C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표</m:t>
                    </m:r>
                    <m:r>
                      <a:rPr lang="ko-KR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준</m:t>
                    </m:r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화</m:t>
                    </m:r>
                    <m:r>
                      <a:rPr lang="ko-KR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된</m:t>
                    </m:r>
                    <m:r>
                      <a:rPr lang="en-US" altLang="ko-KR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값</m:t>
                    </m:r>
                    <m:r>
                      <a:rPr lang="ko-KR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이</m:t>
                    </m:r>
                    <m:r>
                      <a:rPr lang="en-US" altLang="ko-KR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나</m:t>
                    </m:r>
                    <m:r>
                      <a:rPr lang="ko-KR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옴</m:t>
                    </m:r>
                  </m:oMath>
                </a14:m>
                <a:endParaRPr lang="en-US" altLang="ko-KR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ko-KR" dirty="0">
                    <a:solidFill>
                      <a:srgbClr val="0070C0"/>
                    </a:solidFill>
                  </a:rPr>
                  <a:t>2. </a:t>
                </a:r>
                <a:r>
                  <a:rPr lang="ko-KR" altLang="en-US" dirty="0">
                    <a:solidFill>
                      <a:srgbClr val="0070C0"/>
                    </a:solidFill>
                  </a:rPr>
                  <a:t>포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함</m:t>
                    </m:r>
                    <m:r>
                      <a:rPr lang="ko-KR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된</m:t>
                    </m:r>
                    <m:r>
                      <a:rPr lang="en-US" altLang="ko-KR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변</m:t>
                    </m:r>
                    <m:r>
                      <a:rPr lang="ko-KR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수</m:t>
                    </m:r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의</m:t>
                    </m:r>
                    <m:r>
                      <a:rPr lang="en-US" altLang="ko-KR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평</m:t>
                    </m:r>
                    <m:r>
                      <a:rPr lang="ko-KR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균</m:t>
                    </m:r>
                  </m:oMath>
                </a14:m>
                <a:endParaRPr lang="en-US" altLang="ko-KR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ko-KR" dirty="0">
                    <a:solidFill>
                      <a:srgbClr val="0070C0"/>
                    </a:solidFill>
                  </a:rPr>
                  <a:t>  - </a:t>
                </a:r>
                <a:r>
                  <a:rPr lang="ko-KR" altLang="en-US" dirty="0">
                    <a:solidFill>
                      <a:srgbClr val="0070C0"/>
                    </a:solidFill>
                  </a:rPr>
                  <a:t>해석가능한 값</a:t>
                </a:r>
                <a:endParaRPr lang="en-US" altLang="ko-KR" dirty="0">
                  <a:solidFill>
                    <a:srgbClr val="0070C0"/>
                  </a:solidFill>
                </a:endParaRPr>
              </a:p>
              <a:p>
                <a:r>
                  <a:rPr lang="en-US" altLang="ko-KR" dirty="0">
                    <a:solidFill>
                      <a:srgbClr val="0070C0"/>
                    </a:solidFill>
                  </a:rPr>
                  <a:t>  </a:t>
                </a:r>
                <a:r>
                  <a:rPr lang="ko-KR" altLang="en-US" dirty="0">
                    <a:solidFill>
                      <a:srgbClr val="0070C0"/>
                    </a:solidFill>
                  </a:rPr>
                  <a:t>예</a:t>
                </a:r>
                <a:r>
                  <a:rPr lang="en-US" altLang="ko-KR" dirty="0">
                    <a:solidFill>
                      <a:srgbClr val="0070C0"/>
                    </a:solidFill>
                  </a:rPr>
                  <a:t>&gt; A=(V1+v2+V3)/3</a:t>
                </a: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B735F776-B279-467F-A2B7-ED58DD294C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972" y="1755539"/>
                <a:ext cx="2698175" cy="3440109"/>
              </a:xfrm>
              <a:prstGeom prst="rect">
                <a:avLst/>
              </a:prstGeom>
              <a:blipFill>
                <a:blip r:embed="rId2"/>
                <a:stretch>
                  <a:fillRect l="-1573" b="-176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405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altLang="ko-KR" dirty="0"/>
              <a:t>SEM</a:t>
            </a:r>
            <a:r>
              <a:rPr lang="ko-KR" altLang="en-US" dirty="0"/>
              <a:t>에</a:t>
            </a:r>
            <a:r>
              <a:rPr lang="en-US" altLang="ko-KR" dirty="0"/>
              <a:t> </a:t>
            </a:r>
            <a:r>
              <a:rPr lang="ko-KR" altLang="en-US" dirty="0"/>
              <a:t>의한 </a:t>
            </a:r>
            <a:r>
              <a:rPr lang="ko-KR" altLang="en-US" dirty="0" err="1"/>
              <a:t>연구모형</a:t>
            </a:r>
            <a:r>
              <a:rPr lang="ko-KR" altLang="en-US" dirty="0"/>
              <a:t> 검정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0136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Step1: Measurement</a:t>
            </a:r>
            <a:r>
              <a:rPr lang="ko-KR" altLang="en-US" dirty="0"/>
              <a:t> </a:t>
            </a:r>
            <a:r>
              <a:rPr lang="en-US" altLang="ko-KR" dirty="0"/>
              <a:t>Model </a:t>
            </a:r>
            <a:r>
              <a:rPr lang="ko-KR" altLang="en-US" dirty="0"/>
              <a:t>에 관한</a:t>
            </a:r>
            <a:r>
              <a:rPr lang="en-US" altLang="ko-KR" dirty="0"/>
              <a:t> </a:t>
            </a:r>
            <a:r>
              <a:rPr lang="ko-KR" altLang="en-US" dirty="0"/>
              <a:t>검정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ko-KR" altLang="en-US" dirty="0"/>
              <a:t>모든</a:t>
            </a:r>
            <a:r>
              <a:rPr lang="en-US" altLang="ko-KR" dirty="0"/>
              <a:t> </a:t>
            </a:r>
            <a:r>
              <a:rPr lang="ko-KR" altLang="en-US" dirty="0"/>
              <a:t>요인이 포함된 모형을 작성한다</a:t>
            </a:r>
            <a:r>
              <a:rPr lang="en-US" altLang="ko-KR" dirty="0"/>
              <a:t>(</a:t>
            </a:r>
            <a:r>
              <a:rPr lang="ko-KR" altLang="en-US" dirty="0"/>
              <a:t>모든 요인들이 상관관계로 연결</a:t>
            </a:r>
            <a:r>
              <a:rPr lang="en-US" altLang="ko-KR" dirty="0"/>
              <a:t>)</a:t>
            </a:r>
          </a:p>
          <a:p>
            <a:pPr lvl="1">
              <a:lnSpc>
                <a:spcPct val="100000"/>
              </a:lnSpc>
            </a:pPr>
            <a:r>
              <a:rPr lang="ko-KR" altLang="en-US" dirty="0"/>
              <a:t>모형적합도를 구한다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ko-KR" altLang="en-US" dirty="0" err="1"/>
              <a:t>크론바흐</a:t>
            </a:r>
            <a:r>
              <a:rPr lang="ko-KR" altLang="en-US" dirty="0"/>
              <a:t> 알파</a:t>
            </a:r>
            <a:r>
              <a:rPr lang="en-US" altLang="ko-KR" dirty="0"/>
              <a:t>, CR, AVE </a:t>
            </a:r>
            <a:r>
              <a:rPr lang="ko-KR" altLang="en-US" dirty="0"/>
              <a:t>값을 구하여 신뢰도</a:t>
            </a:r>
            <a:r>
              <a:rPr lang="en-US" altLang="ko-KR" dirty="0"/>
              <a:t>, </a:t>
            </a:r>
            <a:r>
              <a:rPr lang="ko-KR" altLang="en-US" dirty="0" err="1"/>
              <a:t>내적일관성</a:t>
            </a:r>
            <a:r>
              <a:rPr lang="en-US" altLang="ko-KR" dirty="0"/>
              <a:t>, </a:t>
            </a:r>
            <a:r>
              <a:rPr lang="ko-KR" altLang="en-US" dirty="0" err="1"/>
              <a:t>집중타당성</a:t>
            </a:r>
            <a:r>
              <a:rPr lang="en-US" altLang="ko-KR" dirty="0"/>
              <a:t>, </a:t>
            </a:r>
            <a:r>
              <a:rPr lang="ko-KR" altLang="en-US" dirty="0"/>
              <a:t>판별타당성을 구한다 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Step2: Structural Model </a:t>
            </a:r>
            <a:r>
              <a:rPr lang="ko-KR" altLang="en-US" dirty="0"/>
              <a:t>에 관한 검정</a:t>
            </a:r>
          </a:p>
          <a:p>
            <a:pPr lvl="1">
              <a:lnSpc>
                <a:spcPct val="100000"/>
              </a:lnSpc>
            </a:pPr>
            <a:r>
              <a:rPr lang="ko-KR" altLang="en-US" dirty="0"/>
              <a:t>요인들의 인과관계가 포함된 모형을 작성한다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ko-KR" altLang="en-US" dirty="0"/>
              <a:t>모형적합도를 구한다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en-US" altLang="ko-KR" dirty="0"/>
              <a:t>Regression weights(</a:t>
            </a:r>
            <a:r>
              <a:rPr lang="ko-KR" altLang="en-US" dirty="0" err="1"/>
              <a:t>경로계수</a:t>
            </a:r>
            <a:r>
              <a:rPr lang="en-US" altLang="ko-KR" dirty="0"/>
              <a:t>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유의성을 판정한다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397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522615" cy="60746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Step1 </a:t>
            </a:r>
            <a:endParaRPr lang="ko-KR" altLang="en-US" dirty="0"/>
          </a:p>
        </p:txBody>
      </p:sp>
      <p:graphicFrame>
        <p:nvGraphicFramePr>
          <p:cNvPr id="103" name="표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59625"/>
              </p:ext>
            </p:extLst>
          </p:nvPr>
        </p:nvGraphicFramePr>
        <p:xfrm>
          <a:off x="928655" y="1316541"/>
          <a:ext cx="760614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293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3003747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860803">
                  <a:extLst>
                    <a:ext uri="{9D8B030D-6E8A-4147-A177-3AD203B41FA5}">
                      <a16:colId xmlns:a16="http://schemas.microsoft.com/office/drawing/2014/main" val="1174740883"/>
                    </a:ext>
                  </a:extLst>
                </a:gridCol>
                <a:gridCol w="723539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740563">
                  <a:extLst>
                    <a:ext uri="{9D8B030D-6E8A-4147-A177-3AD203B41FA5}">
                      <a16:colId xmlns:a16="http://schemas.microsoft.com/office/drawing/2014/main" val="557146557"/>
                    </a:ext>
                  </a:extLst>
                </a:gridCol>
                <a:gridCol w="757588">
                  <a:extLst>
                    <a:ext uri="{9D8B030D-6E8A-4147-A177-3AD203B41FA5}">
                      <a16:colId xmlns:a16="http://schemas.microsoft.com/office/drawing/2014/main" val="1293763711"/>
                    </a:ext>
                  </a:extLst>
                </a:gridCol>
                <a:gridCol w="774612">
                  <a:extLst>
                    <a:ext uri="{9D8B030D-6E8A-4147-A177-3AD203B41FA5}">
                      <a16:colId xmlns:a16="http://schemas.microsoft.com/office/drawing/2014/main" val="211289446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  <p:sp>
        <p:nvSpPr>
          <p:cNvPr id="10" name="아래쪽 화살표 9"/>
          <p:cNvSpPr/>
          <p:nvPr/>
        </p:nvSpPr>
        <p:spPr>
          <a:xfrm>
            <a:off x="5004261" y="956407"/>
            <a:ext cx="282633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아래쪽 화살표 103"/>
          <p:cNvSpPr/>
          <p:nvPr/>
        </p:nvSpPr>
        <p:spPr>
          <a:xfrm>
            <a:off x="5705301" y="956407"/>
            <a:ext cx="282633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아래쪽 화살표 104"/>
          <p:cNvSpPr/>
          <p:nvPr/>
        </p:nvSpPr>
        <p:spPr>
          <a:xfrm>
            <a:off x="6406341" y="956407"/>
            <a:ext cx="282633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41524" y="484192"/>
            <a:ext cx="39581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SPSS</a:t>
            </a:r>
            <a:r>
              <a:rPr lang="ko-KR" altLang="en-US" dirty="0"/>
              <a:t>의 분석</a:t>
            </a:r>
            <a:r>
              <a:rPr lang="en-US" altLang="ko-KR" dirty="0"/>
              <a:t>=&gt;</a:t>
            </a:r>
            <a:r>
              <a:rPr lang="ko-KR" altLang="en-US" dirty="0"/>
              <a:t> </a:t>
            </a:r>
            <a:r>
              <a:rPr lang="ko-KR" altLang="en-US" dirty="0" err="1"/>
              <a:t>척도분석</a:t>
            </a:r>
            <a:r>
              <a:rPr lang="en-US" altLang="ko-KR" dirty="0"/>
              <a:t>=&gt;</a:t>
            </a:r>
            <a:r>
              <a:rPr lang="ko-KR" altLang="en-US" dirty="0" err="1"/>
              <a:t>신뢰도분석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801485" y="1481359"/>
            <a:ext cx="3060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개념신뢰도</a:t>
            </a:r>
            <a:r>
              <a:rPr lang="en-US" altLang="ko-KR" dirty="0"/>
              <a:t>(CR)</a:t>
            </a:r>
            <a:r>
              <a:rPr lang="ko-KR" altLang="en-US" dirty="0"/>
              <a:t>와 </a:t>
            </a:r>
            <a:r>
              <a:rPr lang="ko-KR" altLang="en-US" dirty="0" err="1"/>
              <a:t>분산추출</a:t>
            </a:r>
            <a:endParaRPr lang="en-US" altLang="ko-KR" dirty="0"/>
          </a:p>
          <a:p>
            <a:r>
              <a:rPr lang="ko-KR" altLang="en-US" dirty="0"/>
              <a:t>지수</a:t>
            </a:r>
            <a:r>
              <a:rPr lang="en-US" altLang="ko-KR" dirty="0"/>
              <a:t>(AVE)</a:t>
            </a:r>
            <a:r>
              <a:rPr lang="ko-KR" altLang="en-US" dirty="0"/>
              <a:t>는</a:t>
            </a:r>
            <a:r>
              <a:rPr lang="en-US" altLang="ko-KR" dirty="0"/>
              <a:t> AMOS</a:t>
            </a:r>
            <a:r>
              <a:rPr lang="ko-KR" altLang="en-US" dirty="0"/>
              <a:t>에서 </a:t>
            </a:r>
            <a:endParaRPr lang="en-US" altLang="ko-KR" dirty="0"/>
          </a:p>
          <a:p>
            <a:r>
              <a:rPr lang="ko-KR" altLang="en-US" dirty="0"/>
              <a:t>표준화계수와 다중상관계를 </a:t>
            </a:r>
            <a:endParaRPr lang="en-US" altLang="ko-KR" dirty="0"/>
          </a:p>
          <a:p>
            <a:r>
              <a:rPr lang="ko-KR" altLang="en-US" dirty="0"/>
              <a:t>구하여 다음 식을 이용한다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618" y="2971800"/>
            <a:ext cx="3182212" cy="3033183"/>
          </a:xfrm>
          <a:prstGeom prst="rect">
            <a:avLst/>
          </a:prstGeom>
        </p:spPr>
      </p:pic>
      <p:sp>
        <p:nvSpPr>
          <p:cNvPr id="44" name="오른쪽 화살표 43"/>
          <p:cNvSpPr/>
          <p:nvPr/>
        </p:nvSpPr>
        <p:spPr>
          <a:xfrm>
            <a:off x="7188200" y="800245"/>
            <a:ext cx="1706418" cy="1362228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68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90003" cy="91440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ko-KR" altLang="en-US" dirty="0"/>
              <a:t>연구가설</a:t>
            </a:r>
            <a:r>
              <a:rPr lang="en-US" altLang="ko-KR" dirty="0"/>
              <a:t>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01684" y="242863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8706" y="34290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5153" y="281801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0489" y="703288"/>
            <a:ext cx="185823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H1: A =&gt; C</a:t>
            </a:r>
          </a:p>
          <a:p>
            <a:r>
              <a:rPr lang="en-US" sz="2400" dirty="0"/>
              <a:t>H2: B =&gt; C</a:t>
            </a:r>
          </a:p>
          <a:p>
            <a:r>
              <a:rPr lang="en-US" sz="2400" dirty="0"/>
              <a:t>H3: C =&gt; D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6FB93A17-B187-4B33-A0F5-291C4B6B2D85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727C11B-BC31-48E4-9E9F-EFD2E7C6F9FB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5A8016-8942-42E7-8B70-3F8FF6891B58}"/>
              </a:ext>
            </a:extLst>
          </p:cNvPr>
          <p:cNvSpPr txBox="1"/>
          <p:nvPr/>
        </p:nvSpPr>
        <p:spPr>
          <a:xfrm>
            <a:off x="9310255" y="1118786"/>
            <a:ext cx="16754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요인 간의 관계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8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522615" cy="60746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Step1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1333" y="1159933"/>
            <a:ext cx="319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Construct</a:t>
            </a:r>
            <a:r>
              <a:rPr lang="ko-KR" altLang="en-US" sz="2400" dirty="0"/>
              <a:t> </a:t>
            </a:r>
            <a:r>
              <a:rPr lang="en-US" altLang="ko-KR" sz="2400" dirty="0"/>
              <a:t>Reliability(CR)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70" y="1564733"/>
            <a:ext cx="4581525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800" y="2402933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예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" y="2913361"/>
            <a:ext cx="5414105" cy="27278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785" y="3873731"/>
            <a:ext cx="6172900" cy="17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9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522615" cy="60746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Step1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1333" y="1159933"/>
            <a:ext cx="426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Average Variance Extracted(AVE)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0800" y="2402933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예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" y="2913361"/>
            <a:ext cx="5414105" cy="2727853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3634047" y="1602833"/>
            <a:ext cx="5638800" cy="800100"/>
            <a:chOff x="3634047" y="1602833"/>
            <a:chExt cx="5638800" cy="80010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4047" y="1602833"/>
              <a:ext cx="5638800" cy="800100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4289367" y="2069865"/>
              <a:ext cx="91440" cy="208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354" y="2845833"/>
            <a:ext cx="5229139" cy="1260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84848"/>
                  </p:ext>
                </p:extLst>
              </p:nvPr>
            </p:nvGraphicFramePr>
            <p:xfrm>
              <a:off x="6107327" y="4277287"/>
              <a:ext cx="5017192" cy="15655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298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</a:tblGrid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.645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0.808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.662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0.337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0.279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.719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84848"/>
                  </p:ext>
                </p:extLst>
              </p:nvPr>
            </p:nvGraphicFramePr>
            <p:xfrm>
              <a:off x="6107327" y="4277287"/>
              <a:ext cx="5017192" cy="15655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298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40360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100485" t="-97015" r="-202427" b="-2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0.808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00485" t="-203077" r="-102427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0.337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0.279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300485" t="-298485" r="-2427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6824749" y="5902037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상관계수</a:t>
            </a:r>
            <a:r>
              <a:rPr lang="en-US" altLang="ko-KR" dirty="0"/>
              <a:t> </a:t>
            </a:r>
            <a:r>
              <a:rPr lang="ko-KR" altLang="en-US" dirty="0"/>
              <a:t>행렬</a:t>
            </a:r>
            <a:r>
              <a:rPr lang="en-US" altLang="ko-KR" dirty="0"/>
              <a:t>, </a:t>
            </a:r>
            <a:r>
              <a:rPr lang="ko-KR" altLang="en-US" dirty="0"/>
              <a:t>대각선은 </a:t>
            </a:r>
            <a:r>
              <a:rPr lang="en-US" altLang="ko-KR" dirty="0"/>
              <a:t>AVE </a:t>
            </a:r>
            <a:r>
              <a:rPr lang="ko-KR" altLang="en-US" dirty="0"/>
              <a:t>제곱근</a:t>
            </a:r>
          </a:p>
        </p:txBody>
      </p:sp>
    </p:spTree>
    <p:extLst>
      <p:ext uri="{BB962C8B-B14F-4D97-AF65-F5344CB8AC3E}">
        <p14:creationId xmlns:p14="http://schemas.microsoft.com/office/powerpoint/2010/main" val="2723979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42607" cy="60746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Step1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완료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058689" y="495590"/>
            <a:ext cx="4324004" cy="477000"/>
          </a:xfrm>
        </p:spPr>
        <p:txBody>
          <a:bodyPr>
            <a:normAutofit fontScale="92500"/>
          </a:bodyPr>
          <a:lstStyle/>
          <a:p>
            <a:r>
              <a:rPr lang="en-US" altLang="ko-KR" dirty="0"/>
              <a:t>Measurement Model</a:t>
            </a:r>
            <a:r>
              <a:rPr lang="ko-KR" altLang="en-US" dirty="0"/>
              <a:t>의 검증</a:t>
            </a: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838200" y="1529542"/>
            <a:ext cx="9386455" cy="302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모형의 적합성</a:t>
            </a:r>
            <a:r>
              <a:rPr lang="en-US" altLang="ko-KR" dirty="0"/>
              <a:t> (Model</a:t>
            </a:r>
            <a:r>
              <a:rPr lang="ko-KR" altLang="en-US" dirty="0"/>
              <a:t> </a:t>
            </a:r>
            <a:r>
              <a:rPr lang="en-US" altLang="ko-KR" dirty="0"/>
              <a:t>Fit Index Check)</a:t>
            </a:r>
          </a:p>
          <a:p>
            <a:pPr lvl="1"/>
            <a:r>
              <a:rPr lang="en-US" altLang="ko-KR" dirty="0"/>
              <a:t>CMIN, p </a:t>
            </a:r>
            <a:r>
              <a:rPr lang="ko-KR" altLang="en-US" dirty="0"/>
              <a:t>제시</a:t>
            </a:r>
            <a:endParaRPr lang="en-US" altLang="ko-KR" dirty="0"/>
          </a:p>
          <a:p>
            <a:pPr lvl="1"/>
            <a:r>
              <a:rPr lang="en-US" altLang="ko-KR" dirty="0"/>
              <a:t>CMIN/DF &lt;2 (</a:t>
            </a:r>
            <a:r>
              <a:rPr lang="ko-KR" altLang="en-US" dirty="0"/>
              <a:t>또는</a:t>
            </a:r>
            <a:r>
              <a:rPr lang="en-US" altLang="ko-KR" dirty="0"/>
              <a:t> 3), SRMR&lt;0.08, RMSEA&lt;0.07, CFI&gt;0.9, NFI&gt;0.9</a:t>
            </a:r>
          </a:p>
          <a:p>
            <a:r>
              <a:rPr lang="ko-KR" altLang="en-US" dirty="0"/>
              <a:t>측정도구의 신뢰성 타당성 검증</a:t>
            </a:r>
            <a:endParaRPr lang="en-US" altLang="ko-KR" dirty="0"/>
          </a:p>
          <a:p>
            <a:pPr lvl="1"/>
            <a:r>
              <a:rPr lang="ko-KR" altLang="en-US" dirty="0"/>
              <a:t>신뢰성</a:t>
            </a:r>
            <a:r>
              <a:rPr lang="en-US" altLang="ko-KR" dirty="0"/>
              <a:t>, </a:t>
            </a:r>
            <a:r>
              <a:rPr lang="ko-KR" altLang="en-US" dirty="0" err="1"/>
              <a:t>내적일관성</a:t>
            </a:r>
            <a:r>
              <a:rPr lang="en-US" altLang="ko-KR" dirty="0"/>
              <a:t>: </a:t>
            </a:r>
            <a:r>
              <a:rPr lang="ko-KR" altLang="en-US" dirty="0" err="1"/>
              <a:t>크론바흐</a:t>
            </a:r>
            <a:r>
              <a:rPr lang="ko-KR" altLang="en-US" dirty="0"/>
              <a:t> 알파</a:t>
            </a:r>
            <a:r>
              <a:rPr lang="en-US" altLang="ko-KR" dirty="0"/>
              <a:t>&gt;0.6, CR</a:t>
            </a:r>
            <a:r>
              <a:rPr lang="ko-KR" altLang="en-US" dirty="0"/>
              <a:t> </a:t>
            </a:r>
            <a:r>
              <a:rPr lang="en-US" altLang="ko-KR" dirty="0"/>
              <a:t>&gt; 0.7 </a:t>
            </a:r>
          </a:p>
          <a:p>
            <a:pPr lvl="1"/>
            <a:r>
              <a:rPr lang="ko-KR" altLang="en-US" dirty="0" err="1"/>
              <a:t>집중타당성</a:t>
            </a:r>
            <a:r>
              <a:rPr lang="en-US" altLang="ko-KR" dirty="0"/>
              <a:t>(</a:t>
            </a:r>
            <a:r>
              <a:rPr lang="ko-KR" altLang="en-US" dirty="0" err="1"/>
              <a:t>수렴타당성</a:t>
            </a:r>
            <a:r>
              <a:rPr lang="en-US" altLang="ko-KR" dirty="0"/>
              <a:t>): CR&gt;0.7, AVE&gt;0.5</a:t>
            </a:r>
          </a:p>
          <a:p>
            <a:pPr lvl="1"/>
            <a:r>
              <a:rPr lang="ko-KR" altLang="en-US" dirty="0" err="1"/>
              <a:t>판별타당성</a:t>
            </a:r>
            <a:r>
              <a:rPr lang="en-US" altLang="ko-KR" dirty="0"/>
              <a:t>: AVE&gt;(</a:t>
            </a:r>
            <a:r>
              <a:rPr lang="ko-KR" altLang="en-US" dirty="0"/>
              <a:t>상관계수</a:t>
            </a:r>
            <a:r>
              <a:rPr lang="en-US" altLang="ko-KR" dirty="0"/>
              <a:t> </a:t>
            </a:r>
            <a:r>
              <a:rPr lang="ko-KR" altLang="en-US" dirty="0"/>
              <a:t>제곱</a:t>
            </a:r>
            <a:r>
              <a:rPr lang="en-US" altLang="ko-KR" dirty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표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97285"/>
                  </p:ext>
                </p:extLst>
              </p:nvPr>
            </p:nvGraphicFramePr>
            <p:xfrm>
              <a:off x="1660018" y="4555375"/>
              <a:ext cx="5017192" cy="15360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298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</a:tblGrid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r12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r13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r23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b="0" i="0" dirty="0" smtClean="0"/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표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97285"/>
                  </p:ext>
                </p:extLst>
              </p:nvPr>
            </p:nvGraphicFramePr>
            <p:xfrm>
              <a:off x="1660018" y="4555375"/>
              <a:ext cx="5017192" cy="15360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298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0485" t="-101563" r="-201942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9046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r12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00485" t="-198462" r="-10194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9046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r13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r23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300485" t="-303125" r="-1942" b="-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2567" y="4921135"/>
                <a:ext cx="190558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/>
                          <m:t>AVE</m:t>
                        </m:r>
                        <m:r>
                          <m:rPr>
                            <m:nor/>
                          </m:rPr>
                          <a:rPr lang="en-US" altLang="ko-KR" dirty="0"/>
                          <m:t>1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e>
                    </m:rad>
                  </m:oMath>
                </a14:m>
                <a:r>
                  <a:rPr lang="en-US" altLang="ko-KR" dirty="0"/>
                  <a:t> &gt;r12, &gt;r13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67" y="4921135"/>
                <a:ext cx="1905586" cy="391582"/>
              </a:xfrm>
              <a:prstGeom prst="rect">
                <a:avLst/>
              </a:prstGeom>
              <a:blipFill>
                <a:blip r:embed="rId3"/>
                <a:stretch>
                  <a:fillRect t="-1538" r="-1603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32567" y="5323376"/>
                <a:ext cx="190558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/>
                          <m:t>AVE</m:t>
                        </m:r>
                        <m:r>
                          <m:rPr>
                            <m:nor/>
                          </m:rPr>
                          <a:rPr lang="en-US" altLang="ko-KR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e>
                    </m:rad>
                  </m:oMath>
                </a14:m>
                <a:r>
                  <a:rPr lang="en-US" altLang="ko-KR" dirty="0"/>
                  <a:t> &gt;r12, &gt;r23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67" y="5323376"/>
                <a:ext cx="1905586" cy="391582"/>
              </a:xfrm>
              <a:prstGeom prst="rect">
                <a:avLst/>
              </a:prstGeom>
              <a:blipFill>
                <a:blip r:embed="rId4"/>
                <a:stretch>
                  <a:fillRect t="-1563" r="-1603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32567" y="5725617"/>
                <a:ext cx="1905586" cy="391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/>
                          <m:t>AVE</m:t>
                        </m:r>
                        <m:r>
                          <m:rPr>
                            <m:nor/>
                          </m:rPr>
                          <a:rPr lang="en-US" altLang="ko-KR" b="0" i="0" dirty="0" smtClean="0"/>
                          <m:t>3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e>
                    </m:rad>
                  </m:oMath>
                </a14:m>
                <a:r>
                  <a:rPr lang="en-US" altLang="ko-KR" dirty="0"/>
                  <a:t> &gt;r23, &gt;r13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67" y="5725617"/>
                <a:ext cx="1905586" cy="391454"/>
              </a:xfrm>
              <a:prstGeom prst="rect">
                <a:avLst/>
              </a:prstGeom>
              <a:blipFill>
                <a:blip r:embed="rId5"/>
                <a:stretch>
                  <a:fillRect t="-1563" r="-1603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A271BA-F0EF-44C1-A1C9-0DFB9E112436}"/>
              </a:ext>
            </a:extLst>
          </p:cNvPr>
          <p:cNvSpPr txBox="1"/>
          <p:nvPr/>
        </p:nvSpPr>
        <p:spPr>
          <a:xfrm>
            <a:off x="9555257" y="5260381"/>
            <a:ext cx="2170787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Note&gt; CR</a:t>
            </a:r>
            <a:r>
              <a:rPr lang="ko-KR" altLang="en-US" sz="1600" dirty="0"/>
              <a:t>과</a:t>
            </a:r>
            <a:r>
              <a:rPr lang="en-US" altLang="ko-KR" sz="1600" dirty="0"/>
              <a:t> </a:t>
            </a:r>
            <a:r>
              <a:rPr lang="ko-KR" altLang="en-US" sz="1600" dirty="0"/>
              <a:t> </a:t>
            </a:r>
            <a:r>
              <a:rPr lang="en-US" altLang="ko-KR" sz="1600" dirty="0"/>
              <a:t>AVE</a:t>
            </a:r>
            <a:r>
              <a:rPr lang="ko-KR" altLang="en-US" sz="1600" dirty="0"/>
              <a:t>를 </a:t>
            </a:r>
            <a:endParaRPr lang="en-US" altLang="ko-KR" sz="1600" dirty="0"/>
          </a:p>
          <a:p>
            <a:r>
              <a:rPr lang="en-US" sz="1600" dirty="0"/>
              <a:t>AMOS</a:t>
            </a:r>
            <a:r>
              <a:rPr lang="ko-KR" altLang="en-US" sz="1600" dirty="0"/>
              <a:t>에 </a:t>
            </a:r>
            <a:r>
              <a:rPr lang="en-US" altLang="ko-KR" sz="1600" dirty="0"/>
              <a:t>Plugin</a:t>
            </a:r>
            <a:r>
              <a:rPr lang="ko-KR" altLang="en-US" sz="1600" dirty="0"/>
              <a:t>을</a:t>
            </a:r>
            <a:endParaRPr lang="en-US" altLang="ko-KR" sz="1600" dirty="0"/>
          </a:p>
          <a:p>
            <a:r>
              <a:rPr lang="ko-KR" altLang="en-US" sz="1600" dirty="0"/>
              <a:t>설치하여 구할 수 있음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1716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522615" cy="60746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Step2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52295"/>
            <a:ext cx="3534295" cy="477000"/>
          </a:xfrm>
        </p:spPr>
        <p:txBody>
          <a:bodyPr/>
          <a:lstStyle/>
          <a:p>
            <a:r>
              <a:rPr lang="en-US" altLang="ko-KR" dirty="0"/>
              <a:t>Structural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3394097" y="2306715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94097" y="4135515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714210" y="3471520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413456" y="3484945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034048" y="195730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34048" y="252097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034048" y="308463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034048" y="4211962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034048" y="477562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034048" y="533929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034048" y="590295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1" name="직선 화살표 연결선 20"/>
          <p:cNvCxnSpPr>
            <a:stCxn id="4" idx="1"/>
            <a:endCxn id="14" idx="3"/>
          </p:cNvCxnSpPr>
          <p:nvPr/>
        </p:nvCxnSpPr>
        <p:spPr>
          <a:xfrm flipH="1" flipV="1">
            <a:off x="2981744" y="2130570"/>
            <a:ext cx="626842" cy="29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4" idx="2"/>
            <a:endCxn id="15" idx="3"/>
          </p:cNvCxnSpPr>
          <p:nvPr/>
        </p:nvCxnSpPr>
        <p:spPr>
          <a:xfrm flipH="1" flipV="1">
            <a:off x="2981744" y="2694234"/>
            <a:ext cx="412353" cy="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4" idx="3"/>
            <a:endCxn id="16" idx="3"/>
          </p:cNvCxnSpPr>
          <p:nvPr/>
        </p:nvCxnSpPr>
        <p:spPr>
          <a:xfrm flipH="1">
            <a:off x="2981744" y="2970710"/>
            <a:ext cx="626842" cy="28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5" idx="2"/>
            <a:endCxn id="17" idx="3"/>
          </p:cNvCxnSpPr>
          <p:nvPr/>
        </p:nvCxnSpPr>
        <p:spPr>
          <a:xfrm flipH="1" flipV="1">
            <a:off x="2981744" y="4385226"/>
            <a:ext cx="412353" cy="13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5" idx="2"/>
            <a:endCxn id="18" idx="3"/>
          </p:cNvCxnSpPr>
          <p:nvPr/>
        </p:nvCxnSpPr>
        <p:spPr>
          <a:xfrm flipH="1">
            <a:off x="2981744" y="4524475"/>
            <a:ext cx="412353" cy="424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5" idx="3"/>
            <a:endCxn id="20" idx="3"/>
          </p:cNvCxnSpPr>
          <p:nvPr/>
        </p:nvCxnSpPr>
        <p:spPr>
          <a:xfrm flipH="1">
            <a:off x="2981744" y="4799510"/>
            <a:ext cx="626842" cy="1276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5" idx="3"/>
            <a:endCxn id="19" idx="3"/>
          </p:cNvCxnSpPr>
          <p:nvPr/>
        </p:nvCxnSpPr>
        <p:spPr>
          <a:xfrm flipH="1">
            <a:off x="2981744" y="4799510"/>
            <a:ext cx="626842" cy="713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349241" y="4990243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241474" y="4990243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133707" y="4990243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31" name="직선 화살표 연결선 30"/>
          <p:cNvCxnSpPr>
            <a:stCxn id="6" idx="3"/>
            <a:endCxn id="28" idx="0"/>
          </p:cNvCxnSpPr>
          <p:nvPr/>
        </p:nvCxnSpPr>
        <p:spPr>
          <a:xfrm flipH="1">
            <a:off x="5659755" y="4135515"/>
            <a:ext cx="268944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6" idx="4"/>
            <a:endCxn id="29" idx="0"/>
          </p:cNvCxnSpPr>
          <p:nvPr/>
        </p:nvCxnSpPr>
        <p:spPr>
          <a:xfrm>
            <a:off x="6446520" y="4249439"/>
            <a:ext cx="105468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6" idx="5"/>
            <a:endCxn id="30" idx="0"/>
          </p:cNvCxnSpPr>
          <p:nvPr/>
        </p:nvCxnSpPr>
        <p:spPr>
          <a:xfrm>
            <a:off x="6964341" y="4135515"/>
            <a:ext cx="479880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034323" y="5003668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8926556" y="5003668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9818789" y="5003668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37" name="직선 화살표 연결선 36"/>
          <p:cNvCxnSpPr>
            <a:stCxn id="7" idx="3"/>
            <a:endCxn id="34" idx="0"/>
          </p:cNvCxnSpPr>
          <p:nvPr/>
        </p:nvCxnSpPr>
        <p:spPr>
          <a:xfrm flipH="1">
            <a:off x="8344837" y="4148940"/>
            <a:ext cx="283108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7" idx="4"/>
            <a:endCxn id="35" idx="0"/>
          </p:cNvCxnSpPr>
          <p:nvPr/>
        </p:nvCxnSpPr>
        <p:spPr>
          <a:xfrm>
            <a:off x="9145766" y="4262864"/>
            <a:ext cx="91304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7" idx="5"/>
            <a:endCxn id="36" idx="0"/>
          </p:cNvCxnSpPr>
          <p:nvPr/>
        </p:nvCxnSpPr>
        <p:spPr>
          <a:xfrm>
            <a:off x="9663587" y="4148940"/>
            <a:ext cx="465716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1285139" y="195730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56" name="직선 화살표 연결선 55"/>
          <p:cNvCxnSpPr>
            <a:stCxn id="54" idx="6"/>
            <a:endCxn id="14" idx="1"/>
          </p:cNvCxnSpPr>
          <p:nvPr/>
        </p:nvCxnSpPr>
        <p:spPr>
          <a:xfrm>
            <a:off x="1818826" y="213057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1294184" y="252097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78" name="직선 화살표 연결선 77"/>
          <p:cNvCxnSpPr>
            <a:stCxn id="77" idx="6"/>
          </p:cNvCxnSpPr>
          <p:nvPr/>
        </p:nvCxnSpPr>
        <p:spPr>
          <a:xfrm>
            <a:off x="1827871" y="269423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/>
          <p:cNvSpPr/>
          <p:nvPr/>
        </p:nvSpPr>
        <p:spPr>
          <a:xfrm>
            <a:off x="1303229" y="308463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0" name="직선 화살표 연결선 79"/>
          <p:cNvCxnSpPr>
            <a:stCxn id="79" idx="6"/>
          </p:cNvCxnSpPr>
          <p:nvPr/>
        </p:nvCxnSpPr>
        <p:spPr>
          <a:xfrm>
            <a:off x="1836916" y="325789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/>
          <p:cNvSpPr/>
          <p:nvPr/>
        </p:nvSpPr>
        <p:spPr>
          <a:xfrm>
            <a:off x="5392911" y="5498443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e8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1296380" y="4211962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4" name="직선 화살표 연결선 83"/>
          <p:cNvCxnSpPr>
            <a:stCxn id="83" idx="6"/>
          </p:cNvCxnSpPr>
          <p:nvPr/>
        </p:nvCxnSpPr>
        <p:spPr>
          <a:xfrm>
            <a:off x="1830067" y="4385226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타원 84"/>
          <p:cNvSpPr/>
          <p:nvPr/>
        </p:nvSpPr>
        <p:spPr>
          <a:xfrm>
            <a:off x="1305425" y="477562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6" name="직선 화살표 연결선 85"/>
          <p:cNvCxnSpPr>
            <a:stCxn id="85" idx="6"/>
          </p:cNvCxnSpPr>
          <p:nvPr/>
        </p:nvCxnSpPr>
        <p:spPr>
          <a:xfrm>
            <a:off x="1839112" y="494889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1297844" y="533929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e6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8" name="직선 화살표 연결선 87"/>
          <p:cNvCxnSpPr>
            <a:stCxn id="87" idx="6"/>
          </p:cNvCxnSpPr>
          <p:nvPr/>
        </p:nvCxnSpPr>
        <p:spPr>
          <a:xfrm>
            <a:off x="1831531" y="551255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/>
          <p:cNvSpPr/>
          <p:nvPr/>
        </p:nvSpPr>
        <p:spPr>
          <a:xfrm>
            <a:off x="1306889" y="590295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e7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0" name="직선 화살표 연결선 89"/>
          <p:cNvCxnSpPr>
            <a:stCxn id="89" idx="6"/>
          </p:cNvCxnSpPr>
          <p:nvPr/>
        </p:nvCxnSpPr>
        <p:spPr>
          <a:xfrm>
            <a:off x="1840576" y="607621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stCxn id="81" idx="0"/>
            <a:endCxn id="28" idx="2"/>
          </p:cNvCxnSpPr>
          <p:nvPr/>
        </p:nvCxnSpPr>
        <p:spPr>
          <a:xfrm flipV="1">
            <a:off x="5659755" y="5336771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6285144" y="549370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e9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4" name="직선 화살표 연결선 93"/>
          <p:cNvCxnSpPr>
            <a:stCxn id="93" idx="0"/>
          </p:cNvCxnSpPr>
          <p:nvPr/>
        </p:nvCxnSpPr>
        <p:spPr>
          <a:xfrm flipV="1">
            <a:off x="6551988" y="5332036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94"/>
          <p:cNvSpPr/>
          <p:nvPr/>
        </p:nvSpPr>
        <p:spPr>
          <a:xfrm>
            <a:off x="7129345" y="5488973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e10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6" name="직선 화살표 연결선 95"/>
          <p:cNvCxnSpPr>
            <a:stCxn id="95" idx="0"/>
          </p:cNvCxnSpPr>
          <p:nvPr/>
        </p:nvCxnSpPr>
        <p:spPr>
          <a:xfrm flipH="1" flipV="1">
            <a:off x="7444222" y="5327301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타원 96"/>
          <p:cNvSpPr/>
          <p:nvPr/>
        </p:nvSpPr>
        <p:spPr>
          <a:xfrm>
            <a:off x="8021578" y="5484238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8" name="직선 화살표 연결선 97"/>
          <p:cNvCxnSpPr>
            <a:stCxn id="97" idx="0"/>
          </p:cNvCxnSpPr>
          <p:nvPr/>
        </p:nvCxnSpPr>
        <p:spPr>
          <a:xfrm flipH="1" flipV="1">
            <a:off x="8336455" y="5322566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/>
          <p:cNvSpPr/>
          <p:nvPr/>
        </p:nvSpPr>
        <p:spPr>
          <a:xfrm>
            <a:off x="8913811" y="5479503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0" name="직선 화살표 연결선 99"/>
          <p:cNvCxnSpPr>
            <a:stCxn id="99" idx="0"/>
          </p:cNvCxnSpPr>
          <p:nvPr/>
        </p:nvCxnSpPr>
        <p:spPr>
          <a:xfrm flipH="1" flipV="1">
            <a:off x="9228688" y="5317831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타원 100"/>
          <p:cNvSpPr/>
          <p:nvPr/>
        </p:nvSpPr>
        <p:spPr>
          <a:xfrm>
            <a:off x="9806044" y="5474768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2" name="직선 화살표 연결선 101"/>
          <p:cNvCxnSpPr>
            <a:stCxn id="101" idx="0"/>
          </p:cNvCxnSpPr>
          <p:nvPr/>
        </p:nvCxnSpPr>
        <p:spPr>
          <a:xfrm flipH="1" flipV="1">
            <a:off x="10120921" y="5313096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4" idx="6"/>
            <a:endCxn id="5" idx="6"/>
          </p:cNvCxnSpPr>
          <p:nvPr/>
        </p:nvCxnSpPr>
        <p:spPr>
          <a:xfrm>
            <a:off x="4858717" y="2695675"/>
            <a:ext cx="12700" cy="1828800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아래쪽 화살표 140"/>
          <p:cNvSpPr/>
          <p:nvPr/>
        </p:nvSpPr>
        <p:spPr>
          <a:xfrm rot="1211533">
            <a:off x="6550277" y="2160232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6118377" y="1371447"/>
            <a:ext cx="265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/>
              <a:t>요인간</a:t>
            </a:r>
            <a:r>
              <a:rPr lang="ko-KR" altLang="en-US" dirty="0"/>
              <a:t> 영향관계 설정</a:t>
            </a:r>
          </a:p>
          <a:p>
            <a:r>
              <a:rPr lang="ko-KR" altLang="en-US" dirty="0"/>
              <a:t>내생 요인에 </a:t>
            </a:r>
            <a:r>
              <a:rPr lang="ko-KR" altLang="en-US" dirty="0" err="1"/>
              <a:t>오차항</a:t>
            </a:r>
            <a:r>
              <a:rPr lang="ko-KR" altLang="en-US" dirty="0"/>
              <a:t> 설정</a:t>
            </a:r>
            <a:endParaRPr lang="en-US" altLang="ko-KR" dirty="0"/>
          </a:p>
        </p:txBody>
      </p:sp>
      <p:sp>
        <p:nvSpPr>
          <p:cNvPr id="143" name="오른쪽 화살표 142"/>
          <p:cNvSpPr/>
          <p:nvPr/>
        </p:nvSpPr>
        <p:spPr>
          <a:xfrm>
            <a:off x="9547584" y="2303834"/>
            <a:ext cx="643820" cy="424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TextBox 143"/>
          <p:cNvSpPr txBox="1"/>
          <p:nvPr/>
        </p:nvSpPr>
        <p:spPr>
          <a:xfrm>
            <a:off x="10347451" y="22778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AMOS </a:t>
            </a:r>
            <a:r>
              <a:rPr lang="ko-KR" altLang="en-US" dirty="0"/>
              <a:t>실행</a:t>
            </a:r>
          </a:p>
        </p:txBody>
      </p:sp>
      <p:cxnSp>
        <p:nvCxnSpPr>
          <p:cNvPr id="9" name="직선 화살표 연결선 8"/>
          <p:cNvCxnSpPr>
            <a:stCxn id="4" idx="5"/>
            <a:endCxn id="6" idx="2"/>
          </p:cNvCxnSpPr>
          <p:nvPr/>
        </p:nvCxnSpPr>
        <p:spPr>
          <a:xfrm>
            <a:off x="4644228" y="2970710"/>
            <a:ext cx="1069982" cy="889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5" idx="7"/>
            <a:endCxn id="6" idx="2"/>
          </p:cNvCxnSpPr>
          <p:nvPr/>
        </p:nvCxnSpPr>
        <p:spPr>
          <a:xfrm flipV="1">
            <a:off x="4644228" y="3860480"/>
            <a:ext cx="1069982" cy="388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6" idx="6"/>
            <a:endCxn id="7" idx="2"/>
          </p:cNvCxnSpPr>
          <p:nvPr/>
        </p:nvCxnSpPr>
        <p:spPr>
          <a:xfrm>
            <a:off x="7178830" y="3860480"/>
            <a:ext cx="1234626" cy="13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타원 81"/>
          <p:cNvSpPr/>
          <p:nvPr/>
        </p:nvSpPr>
        <p:spPr>
          <a:xfrm>
            <a:off x="6129633" y="2878604"/>
            <a:ext cx="633773" cy="346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44" name="직선 화살표 연결선 43"/>
          <p:cNvCxnSpPr>
            <a:stCxn id="82" idx="4"/>
            <a:endCxn id="6" idx="0"/>
          </p:cNvCxnSpPr>
          <p:nvPr/>
        </p:nvCxnSpPr>
        <p:spPr>
          <a:xfrm>
            <a:off x="6446520" y="3225132"/>
            <a:ext cx="0" cy="246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타원 90"/>
          <p:cNvSpPr/>
          <p:nvPr/>
        </p:nvSpPr>
        <p:spPr>
          <a:xfrm>
            <a:off x="8828879" y="2904815"/>
            <a:ext cx="633773" cy="346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3" name="직선 화살표 연결선 102"/>
          <p:cNvCxnSpPr>
            <a:stCxn id="91" idx="4"/>
          </p:cNvCxnSpPr>
          <p:nvPr/>
        </p:nvCxnSpPr>
        <p:spPr>
          <a:xfrm>
            <a:off x="9145766" y="3251343"/>
            <a:ext cx="0" cy="246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아래쪽 화살표 103"/>
          <p:cNvSpPr/>
          <p:nvPr/>
        </p:nvSpPr>
        <p:spPr>
          <a:xfrm>
            <a:off x="4891084" y="1916631"/>
            <a:ext cx="239163" cy="658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/>
          <p:cNvSpPr txBox="1"/>
          <p:nvPr/>
        </p:nvSpPr>
        <p:spPr>
          <a:xfrm>
            <a:off x="4407934" y="1263208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/>
              <a:t>외생요인</a:t>
            </a:r>
            <a:r>
              <a:rPr lang="ko-KR" altLang="en-US" dirty="0"/>
              <a:t> 간 </a:t>
            </a:r>
            <a:endParaRPr lang="en-US" altLang="ko-KR" dirty="0"/>
          </a:p>
          <a:p>
            <a:pPr algn="ctr"/>
            <a:r>
              <a:rPr lang="ko-KR" altLang="en-US" dirty="0"/>
              <a:t>관계 설정</a:t>
            </a:r>
            <a:endParaRPr lang="en-US" altLang="ko-KR" dirty="0"/>
          </a:p>
        </p:txBody>
      </p:sp>
      <p:sp>
        <p:nvSpPr>
          <p:cNvPr id="106" name="아래쪽 화살표 105"/>
          <p:cNvSpPr/>
          <p:nvPr/>
        </p:nvSpPr>
        <p:spPr>
          <a:xfrm rot="19527891">
            <a:off x="8216464" y="2103021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883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522615" cy="60746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Step2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52295"/>
            <a:ext cx="3534295" cy="477000"/>
          </a:xfrm>
        </p:spPr>
        <p:txBody>
          <a:bodyPr/>
          <a:lstStyle/>
          <a:p>
            <a:r>
              <a:rPr lang="en-US" altLang="ko-KR" dirty="0"/>
              <a:t>Structural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3394097" y="2306715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94097" y="4135515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714210" y="3471520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413456" y="3484945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034048" y="195730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34048" y="252097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034048" y="308463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034048" y="4211962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034048" y="477562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034048" y="533929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034048" y="590295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1" name="직선 화살표 연결선 20"/>
          <p:cNvCxnSpPr>
            <a:stCxn id="4" idx="1"/>
            <a:endCxn id="14" idx="3"/>
          </p:cNvCxnSpPr>
          <p:nvPr/>
        </p:nvCxnSpPr>
        <p:spPr>
          <a:xfrm flipH="1" flipV="1">
            <a:off x="2981744" y="2130570"/>
            <a:ext cx="626842" cy="29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4" idx="2"/>
            <a:endCxn id="15" idx="3"/>
          </p:cNvCxnSpPr>
          <p:nvPr/>
        </p:nvCxnSpPr>
        <p:spPr>
          <a:xfrm flipH="1" flipV="1">
            <a:off x="2981744" y="2694234"/>
            <a:ext cx="412353" cy="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4" idx="3"/>
            <a:endCxn id="16" idx="3"/>
          </p:cNvCxnSpPr>
          <p:nvPr/>
        </p:nvCxnSpPr>
        <p:spPr>
          <a:xfrm flipH="1">
            <a:off x="2981744" y="2970710"/>
            <a:ext cx="626842" cy="28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5" idx="2"/>
            <a:endCxn id="17" idx="3"/>
          </p:cNvCxnSpPr>
          <p:nvPr/>
        </p:nvCxnSpPr>
        <p:spPr>
          <a:xfrm flipH="1" flipV="1">
            <a:off x="2981744" y="4385226"/>
            <a:ext cx="412353" cy="13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5" idx="2"/>
            <a:endCxn id="18" idx="3"/>
          </p:cNvCxnSpPr>
          <p:nvPr/>
        </p:nvCxnSpPr>
        <p:spPr>
          <a:xfrm flipH="1">
            <a:off x="2981744" y="4524475"/>
            <a:ext cx="412353" cy="424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5" idx="3"/>
            <a:endCxn id="20" idx="3"/>
          </p:cNvCxnSpPr>
          <p:nvPr/>
        </p:nvCxnSpPr>
        <p:spPr>
          <a:xfrm flipH="1">
            <a:off x="2981744" y="4799510"/>
            <a:ext cx="626842" cy="1276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5" idx="3"/>
            <a:endCxn id="19" idx="3"/>
          </p:cNvCxnSpPr>
          <p:nvPr/>
        </p:nvCxnSpPr>
        <p:spPr>
          <a:xfrm flipH="1">
            <a:off x="2981744" y="4799510"/>
            <a:ext cx="626842" cy="713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349241" y="4990243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241474" y="4990243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133707" y="4990243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31" name="직선 화살표 연결선 30"/>
          <p:cNvCxnSpPr>
            <a:stCxn id="6" idx="3"/>
            <a:endCxn id="28" idx="0"/>
          </p:cNvCxnSpPr>
          <p:nvPr/>
        </p:nvCxnSpPr>
        <p:spPr>
          <a:xfrm flipH="1">
            <a:off x="5659755" y="4135515"/>
            <a:ext cx="268944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6" idx="4"/>
            <a:endCxn id="29" idx="0"/>
          </p:cNvCxnSpPr>
          <p:nvPr/>
        </p:nvCxnSpPr>
        <p:spPr>
          <a:xfrm>
            <a:off x="6446520" y="4249439"/>
            <a:ext cx="105468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6" idx="5"/>
            <a:endCxn id="30" idx="0"/>
          </p:cNvCxnSpPr>
          <p:nvPr/>
        </p:nvCxnSpPr>
        <p:spPr>
          <a:xfrm>
            <a:off x="6964341" y="4135515"/>
            <a:ext cx="479880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034323" y="5003668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8926556" y="5003668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9818789" y="5003668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37" name="직선 화살표 연결선 36"/>
          <p:cNvCxnSpPr>
            <a:stCxn id="7" idx="3"/>
            <a:endCxn id="34" idx="0"/>
          </p:cNvCxnSpPr>
          <p:nvPr/>
        </p:nvCxnSpPr>
        <p:spPr>
          <a:xfrm flipH="1">
            <a:off x="8344837" y="4148940"/>
            <a:ext cx="283108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7" idx="4"/>
            <a:endCxn id="35" idx="0"/>
          </p:cNvCxnSpPr>
          <p:nvPr/>
        </p:nvCxnSpPr>
        <p:spPr>
          <a:xfrm>
            <a:off x="9145766" y="4262864"/>
            <a:ext cx="91304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7" idx="5"/>
            <a:endCxn id="36" idx="0"/>
          </p:cNvCxnSpPr>
          <p:nvPr/>
        </p:nvCxnSpPr>
        <p:spPr>
          <a:xfrm>
            <a:off x="9663587" y="4148940"/>
            <a:ext cx="465716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1285139" y="195730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56" name="직선 화살표 연결선 55"/>
          <p:cNvCxnSpPr>
            <a:stCxn id="54" idx="6"/>
            <a:endCxn id="14" idx="1"/>
          </p:cNvCxnSpPr>
          <p:nvPr/>
        </p:nvCxnSpPr>
        <p:spPr>
          <a:xfrm>
            <a:off x="1818826" y="213057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1294184" y="252097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78" name="직선 화살표 연결선 77"/>
          <p:cNvCxnSpPr>
            <a:stCxn id="77" idx="6"/>
          </p:cNvCxnSpPr>
          <p:nvPr/>
        </p:nvCxnSpPr>
        <p:spPr>
          <a:xfrm>
            <a:off x="1827871" y="269423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/>
          <p:cNvSpPr/>
          <p:nvPr/>
        </p:nvSpPr>
        <p:spPr>
          <a:xfrm>
            <a:off x="1303229" y="308463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0" name="직선 화살표 연결선 79"/>
          <p:cNvCxnSpPr>
            <a:stCxn id="79" idx="6"/>
          </p:cNvCxnSpPr>
          <p:nvPr/>
        </p:nvCxnSpPr>
        <p:spPr>
          <a:xfrm>
            <a:off x="1836916" y="325789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/>
          <p:cNvSpPr/>
          <p:nvPr/>
        </p:nvSpPr>
        <p:spPr>
          <a:xfrm>
            <a:off x="5392911" y="5498443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e8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1321319" y="4211962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4" name="직선 화살표 연결선 83"/>
          <p:cNvCxnSpPr>
            <a:stCxn id="83" idx="6"/>
          </p:cNvCxnSpPr>
          <p:nvPr/>
        </p:nvCxnSpPr>
        <p:spPr>
          <a:xfrm>
            <a:off x="1855006" y="4385226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타원 84"/>
          <p:cNvSpPr/>
          <p:nvPr/>
        </p:nvSpPr>
        <p:spPr>
          <a:xfrm>
            <a:off x="1330364" y="477562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6" name="직선 화살표 연결선 85"/>
          <p:cNvCxnSpPr>
            <a:stCxn id="85" idx="6"/>
          </p:cNvCxnSpPr>
          <p:nvPr/>
        </p:nvCxnSpPr>
        <p:spPr>
          <a:xfrm>
            <a:off x="1864051" y="494889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1339409" y="533929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e6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8" name="직선 화살표 연결선 87"/>
          <p:cNvCxnSpPr>
            <a:stCxn id="87" idx="6"/>
          </p:cNvCxnSpPr>
          <p:nvPr/>
        </p:nvCxnSpPr>
        <p:spPr>
          <a:xfrm>
            <a:off x="1873096" y="551255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/>
          <p:cNvSpPr/>
          <p:nvPr/>
        </p:nvSpPr>
        <p:spPr>
          <a:xfrm>
            <a:off x="1348454" y="590295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e7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0" name="직선 화살표 연결선 89"/>
          <p:cNvCxnSpPr>
            <a:stCxn id="89" idx="6"/>
          </p:cNvCxnSpPr>
          <p:nvPr/>
        </p:nvCxnSpPr>
        <p:spPr>
          <a:xfrm>
            <a:off x="1882141" y="607621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stCxn id="81" idx="0"/>
            <a:endCxn id="28" idx="2"/>
          </p:cNvCxnSpPr>
          <p:nvPr/>
        </p:nvCxnSpPr>
        <p:spPr>
          <a:xfrm flipV="1">
            <a:off x="5659755" y="5336771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6285144" y="549370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e9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4" name="직선 화살표 연결선 93"/>
          <p:cNvCxnSpPr>
            <a:stCxn id="93" idx="0"/>
          </p:cNvCxnSpPr>
          <p:nvPr/>
        </p:nvCxnSpPr>
        <p:spPr>
          <a:xfrm flipV="1">
            <a:off x="6551988" y="5332036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94"/>
          <p:cNvSpPr/>
          <p:nvPr/>
        </p:nvSpPr>
        <p:spPr>
          <a:xfrm>
            <a:off x="7129345" y="5488973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e10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6" name="직선 화살표 연결선 95"/>
          <p:cNvCxnSpPr>
            <a:stCxn id="95" idx="0"/>
          </p:cNvCxnSpPr>
          <p:nvPr/>
        </p:nvCxnSpPr>
        <p:spPr>
          <a:xfrm flipH="1" flipV="1">
            <a:off x="7444222" y="5327301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타원 96"/>
          <p:cNvSpPr/>
          <p:nvPr/>
        </p:nvSpPr>
        <p:spPr>
          <a:xfrm>
            <a:off x="8021578" y="5484238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8" name="직선 화살표 연결선 97"/>
          <p:cNvCxnSpPr>
            <a:stCxn id="97" idx="0"/>
          </p:cNvCxnSpPr>
          <p:nvPr/>
        </p:nvCxnSpPr>
        <p:spPr>
          <a:xfrm flipH="1" flipV="1">
            <a:off x="8336455" y="5322566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/>
          <p:cNvSpPr/>
          <p:nvPr/>
        </p:nvSpPr>
        <p:spPr>
          <a:xfrm>
            <a:off x="8913811" y="5479503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0" name="직선 화살표 연결선 99"/>
          <p:cNvCxnSpPr>
            <a:stCxn id="99" idx="0"/>
          </p:cNvCxnSpPr>
          <p:nvPr/>
        </p:nvCxnSpPr>
        <p:spPr>
          <a:xfrm flipH="1" flipV="1">
            <a:off x="9228688" y="5317831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타원 100"/>
          <p:cNvSpPr/>
          <p:nvPr/>
        </p:nvSpPr>
        <p:spPr>
          <a:xfrm>
            <a:off x="9806044" y="5474768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2" name="직선 화살표 연결선 101"/>
          <p:cNvCxnSpPr>
            <a:stCxn id="101" idx="0"/>
          </p:cNvCxnSpPr>
          <p:nvPr/>
        </p:nvCxnSpPr>
        <p:spPr>
          <a:xfrm flipH="1" flipV="1">
            <a:off x="10120921" y="5313096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4" idx="6"/>
            <a:endCxn id="5" idx="6"/>
          </p:cNvCxnSpPr>
          <p:nvPr/>
        </p:nvCxnSpPr>
        <p:spPr>
          <a:xfrm>
            <a:off x="4858717" y="2695675"/>
            <a:ext cx="12700" cy="1828800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4" idx="5"/>
            <a:endCxn id="6" idx="2"/>
          </p:cNvCxnSpPr>
          <p:nvPr/>
        </p:nvCxnSpPr>
        <p:spPr>
          <a:xfrm>
            <a:off x="4644228" y="2970710"/>
            <a:ext cx="1069982" cy="889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5" idx="7"/>
            <a:endCxn id="6" idx="2"/>
          </p:cNvCxnSpPr>
          <p:nvPr/>
        </p:nvCxnSpPr>
        <p:spPr>
          <a:xfrm flipV="1">
            <a:off x="4644228" y="3860480"/>
            <a:ext cx="1069982" cy="388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6" idx="6"/>
            <a:endCxn id="7" idx="2"/>
          </p:cNvCxnSpPr>
          <p:nvPr/>
        </p:nvCxnSpPr>
        <p:spPr>
          <a:xfrm>
            <a:off x="7178830" y="3860480"/>
            <a:ext cx="1234626" cy="13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타원 81"/>
          <p:cNvSpPr/>
          <p:nvPr/>
        </p:nvSpPr>
        <p:spPr>
          <a:xfrm>
            <a:off x="6129633" y="2878604"/>
            <a:ext cx="633773" cy="346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44" name="직선 화살표 연결선 43"/>
          <p:cNvCxnSpPr>
            <a:stCxn id="82" idx="4"/>
            <a:endCxn id="6" idx="0"/>
          </p:cNvCxnSpPr>
          <p:nvPr/>
        </p:nvCxnSpPr>
        <p:spPr>
          <a:xfrm>
            <a:off x="6446520" y="3225132"/>
            <a:ext cx="0" cy="246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타원 90"/>
          <p:cNvSpPr/>
          <p:nvPr/>
        </p:nvSpPr>
        <p:spPr>
          <a:xfrm>
            <a:off x="8828879" y="2904815"/>
            <a:ext cx="633773" cy="346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3" name="직선 화살표 연결선 102"/>
          <p:cNvCxnSpPr>
            <a:stCxn id="91" idx="4"/>
          </p:cNvCxnSpPr>
          <p:nvPr/>
        </p:nvCxnSpPr>
        <p:spPr>
          <a:xfrm>
            <a:off x="9145766" y="3251343"/>
            <a:ext cx="0" cy="246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구부러진 연결선 71"/>
          <p:cNvCxnSpPr/>
          <p:nvPr/>
        </p:nvCxnSpPr>
        <p:spPr>
          <a:xfrm rot="10800000">
            <a:off x="1285140" y="2130570"/>
            <a:ext cx="9045" cy="563664"/>
          </a:xfrm>
          <a:prstGeom prst="curvedConnector3">
            <a:avLst>
              <a:gd name="adj1" fmla="val 2627363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구부러진 연결선 72"/>
          <p:cNvCxnSpPr/>
          <p:nvPr/>
        </p:nvCxnSpPr>
        <p:spPr>
          <a:xfrm rot="10800000" flipH="1" flipV="1">
            <a:off x="1330363" y="4948890"/>
            <a:ext cx="9045" cy="563664"/>
          </a:xfrm>
          <a:prstGeom prst="curvedConnector3">
            <a:avLst>
              <a:gd name="adj1" fmla="val -2527363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구부러진 연결선 73"/>
          <p:cNvCxnSpPr/>
          <p:nvPr/>
        </p:nvCxnSpPr>
        <p:spPr>
          <a:xfrm rot="10800000" flipH="1" flipV="1">
            <a:off x="1312272" y="4970825"/>
            <a:ext cx="18090" cy="1127328"/>
          </a:xfrm>
          <a:prstGeom prst="curvedConnector3">
            <a:avLst>
              <a:gd name="adj1" fmla="val -1263682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구부러진 연결선 74"/>
          <p:cNvCxnSpPr/>
          <p:nvPr/>
        </p:nvCxnSpPr>
        <p:spPr>
          <a:xfrm rot="5400000" flipH="1" flipV="1">
            <a:off x="6127266" y="5381276"/>
            <a:ext cx="4735" cy="894244"/>
          </a:xfrm>
          <a:prstGeom prst="curvedConnector3">
            <a:avLst>
              <a:gd name="adj1" fmla="val -4827878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구부러진 연결선 75"/>
          <p:cNvCxnSpPr/>
          <p:nvPr/>
        </p:nvCxnSpPr>
        <p:spPr>
          <a:xfrm rot="5400000" flipH="1" flipV="1">
            <a:off x="9225963" y="4933798"/>
            <a:ext cx="9470" cy="1784466"/>
          </a:xfrm>
          <a:prstGeom prst="curvedConnector3">
            <a:avLst>
              <a:gd name="adj1" fmla="val -2413939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426780" y="1527251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Modification</a:t>
            </a:r>
            <a:r>
              <a:rPr lang="ko-KR" altLang="en-US" dirty="0"/>
              <a:t> </a:t>
            </a:r>
            <a:r>
              <a:rPr lang="en-US" altLang="ko-KR" dirty="0"/>
              <a:t>Index</a:t>
            </a:r>
            <a:r>
              <a:rPr lang="ko-KR" altLang="en-US" dirty="0"/>
              <a:t>를 체크해서</a:t>
            </a:r>
            <a:endParaRPr lang="en-US" altLang="ko-KR" dirty="0"/>
          </a:p>
          <a:p>
            <a:r>
              <a:rPr lang="ko-KR" altLang="en-US" dirty="0"/>
              <a:t>기준이 통과 할 때까지 모형 개선</a:t>
            </a:r>
          </a:p>
        </p:txBody>
      </p:sp>
      <p:sp>
        <p:nvSpPr>
          <p:cNvPr id="105" name="오른쪽 화살표 104"/>
          <p:cNvSpPr/>
          <p:nvPr/>
        </p:nvSpPr>
        <p:spPr>
          <a:xfrm>
            <a:off x="9752077" y="2497161"/>
            <a:ext cx="643820" cy="424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10439817" y="2520970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Fit </a:t>
            </a:r>
            <a:r>
              <a:rPr lang="ko-KR" altLang="en-US" dirty="0"/>
              <a:t>제시</a:t>
            </a:r>
          </a:p>
        </p:txBody>
      </p:sp>
      <p:sp>
        <p:nvSpPr>
          <p:cNvPr id="107" name="아래쪽 화살표 106"/>
          <p:cNvSpPr/>
          <p:nvPr/>
        </p:nvSpPr>
        <p:spPr>
          <a:xfrm rot="19154123">
            <a:off x="562927" y="4136724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143149" y="3001099"/>
            <a:ext cx="1187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모형적합지수가 개선되도록 같은 </a:t>
            </a:r>
            <a:r>
              <a:rPr lang="ko-KR" altLang="en-US" sz="1200" dirty="0" err="1"/>
              <a:t>요인내의</a:t>
            </a:r>
            <a:r>
              <a:rPr lang="ko-KR" altLang="en-US" sz="1200" dirty="0"/>
              <a:t> 변수 </a:t>
            </a:r>
            <a:r>
              <a:rPr lang="ko-KR" altLang="en-US" sz="1200" dirty="0" err="1"/>
              <a:t>오차간에</a:t>
            </a:r>
            <a:r>
              <a:rPr lang="ko-KR" altLang="en-US" sz="1200" dirty="0"/>
              <a:t>  관계설정</a:t>
            </a:r>
          </a:p>
        </p:txBody>
      </p:sp>
      <p:sp>
        <p:nvSpPr>
          <p:cNvPr id="109" name="오른쪽 화살표 108"/>
          <p:cNvSpPr/>
          <p:nvPr/>
        </p:nvSpPr>
        <p:spPr>
          <a:xfrm rot="20623852">
            <a:off x="634164" y="2461005"/>
            <a:ext cx="407619" cy="424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819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42607" cy="60746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Step2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완료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058689" y="495590"/>
            <a:ext cx="4324004" cy="477000"/>
          </a:xfrm>
        </p:spPr>
        <p:txBody>
          <a:bodyPr>
            <a:normAutofit/>
          </a:bodyPr>
          <a:lstStyle/>
          <a:p>
            <a:r>
              <a:rPr lang="en-US" altLang="ko-KR" dirty="0"/>
              <a:t>Structural Model</a:t>
            </a:r>
            <a:r>
              <a:rPr lang="ko-KR" altLang="en-US" dirty="0"/>
              <a:t>의 검증</a:t>
            </a: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838200" y="1529543"/>
            <a:ext cx="9386455" cy="322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dirty="0"/>
              <a:t>모형의 적합성</a:t>
            </a:r>
            <a:r>
              <a:rPr lang="en-US" altLang="ko-KR" dirty="0"/>
              <a:t> (Model</a:t>
            </a:r>
            <a:r>
              <a:rPr lang="ko-KR" altLang="en-US" dirty="0"/>
              <a:t> </a:t>
            </a:r>
            <a:r>
              <a:rPr lang="en-US" altLang="ko-KR" dirty="0"/>
              <a:t>Fit Index Check)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CMIN, p </a:t>
            </a:r>
            <a:r>
              <a:rPr lang="ko-KR" altLang="en-US" dirty="0"/>
              <a:t>제시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en-US" altLang="ko-KR" dirty="0"/>
              <a:t>CMIN/DF &lt;2 (</a:t>
            </a:r>
            <a:r>
              <a:rPr lang="ko-KR" altLang="en-US" dirty="0"/>
              <a:t>또는</a:t>
            </a:r>
            <a:r>
              <a:rPr lang="en-US" altLang="ko-KR" dirty="0"/>
              <a:t> 3), SRMR&lt;0.08, RMSEA&lt;0.07, CFI&gt;0.9, NFI&gt;0.9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Measurement model</a:t>
            </a:r>
            <a:r>
              <a:rPr lang="ko-KR" altLang="en-US" dirty="0"/>
              <a:t>의 적합지수보다 덜</a:t>
            </a:r>
            <a:r>
              <a:rPr lang="en-US" altLang="ko-KR" dirty="0"/>
              <a:t>(?)</a:t>
            </a:r>
            <a:r>
              <a:rPr lang="ko-KR" altLang="en-US" dirty="0"/>
              <a:t> 나오는게 정상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 err="1"/>
              <a:t>요인간의</a:t>
            </a:r>
            <a:r>
              <a:rPr lang="ko-KR" altLang="en-US" dirty="0"/>
              <a:t> 관계성 검증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ko-KR" altLang="en-US" dirty="0" err="1"/>
              <a:t>경로계수의</a:t>
            </a:r>
            <a:r>
              <a:rPr lang="ko-KR" altLang="en-US" dirty="0"/>
              <a:t> 유의성 검정 </a:t>
            </a:r>
            <a:r>
              <a:rPr lang="en-US" altLang="ko-KR" dirty="0"/>
              <a:t>(p &lt; .05)</a:t>
            </a:r>
          </a:p>
          <a:p>
            <a:pPr lvl="1">
              <a:lnSpc>
                <a:spcPct val="10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&gt;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46444"/>
              </p:ext>
            </p:extLst>
          </p:nvPr>
        </p:nvGraphicFramePr>
        <p:xfrm>
          <a:off x="2609503" y="4493028"/>
          <a:ext cx="705935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871">
                  <a:extLst>
                    <a:ext uri="{9D8B030D-6E8A-4147-A177-3AD203B41FA5}">
                      <a16:colId xmlns:a16="http://schemas.microsoft.com/office/drawing/2014/main" val="3995356248"/>
                    </a:ext>
                  </a:extLst>
                </a:gridCol>
                <a:gridCol w="1411871">
                  <a:extLst>
                    <a:ext uri="{9D8B030D-6E8A-4147-A177-3AD203B41FA5}">
                      <a16:colId xmlns:a16="http://schemas.microsoft.com/office/drawing/2014/main" val="2346138816"/>
                    </a:ext>
                  </a:extLst>
                </a:gridCol>
                <a:gridCol w="1411871">
                  <a:extLst>
                    <a:ext uri="{9D8B030D-6E8A-4147-A177-3AD203B41FA5}">
                      <a16:colId xmlns:a16="http://schemas.microsoft.com/office/drawing/2014/main" val="624090691"/>
                    </a:ext>
                  </a:extLst>
                </a:gridCol>
                <a:gridCol w="1411871">
                  <a:extLst>
                    <a:ext uri="{9D8B030D-6E8A-4147-A177-3AD203B41FA5}">
                      <a16:colId xmlns:a16="http://schemas.microsoft.com/office/drawing/2014/main" val="337930767"/>
                    </a:ext>
                  </a:extLst>
                </a:gridCol>
                <a:gridCol w="1411871">
                  <a:extLst>
                    <a:ext uri="{9D8B030D-6E8A-4147-A177-3AD203B41FA5}">
                      <a16:colId xmlns:a16="http://schemas.microsoft.com/office/drawing/2014/main" val="3496591598"/>
                    </a:ext>
                  </a:extLst>
                </a:gridCol>
              </a:tblGrid>
              <a:tr h="3583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path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estimate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가설검정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383037"/>
                  </a:ext>
                </a:extLst>
              </a:tr>
              <a:tr h="3583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F1 -&gt; F3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0.001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H1 </a:t>
                      </a:r>
                      <a:r>
                        <a:rPr lang="ko-KR" altLang="en-US" dirty="0"/>
                        <a:t>채택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69130"/>
                  </a:ext>
                </a:extLst>
              </a:tr>
              <a:tr h="3583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F2 -&gt;</a:t>
                      </a:r>
                      <a:r>
                        <a:rPr lang="en-US" altLang="ko-KR" baseline="0" dirty="0"/>
                        <a:t> F3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***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H2 </a:t>
                      </a:r>
                      <a:r>
                        <a:rPr lang="ko-KR" altLang="en-US" dirty="0"/>
                        <a:t>채택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42456"/>
                  </a:ext>
                </a:extLst>
              </a:tr>
              <a:tr h="3583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F3 -&gt; F4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H3 </a:t>
                      </a:r>
                      <a:r>
                        <a:rPr lang="ko-KR" altLang="en-US" dirty="0"/>
                        <a:t>채택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41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219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9857"/>
            <a:ext cx="12191999" cy="44984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매개효과</a:t>
            </a:r>
            <a:r>
              <a:rPr lang="ko-KR" alt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와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조절효과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38200" y="1470991"/>
            <a:ext cx="3558871" cy="580446"/>
          </a:xfrm>
        </p:spPr>
        <p:txBody>
          <a:bodyPr/>
          <a:lstStyle/>
          <a:p>
            <a:r>
              <a:rPr lang="ko-KR" altLang="en-US" dirty="0" err="1"/>
              <a:t>매개효과</a:t>
            </a:r>
            <a:r>
              <a:rPr lang="en-US" altLang="ko-KR" dirty="0"/>
              <a:t>(mediation)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881807" y="2425147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829422" y="1677725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Mediator variable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888190" y="2425147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</a:p>
        </p:txBody>
      </p:sp>
      <p:cxnSp>
        <p:nvCxnSpPr>
          <p:cNvPr id="9" name="직선 화살표 연결선 8"/>
          <p:cNvCxnSpPr>
            <a:endCxn id="6" idx="1"/>
          </p:cNvCxnSpPr>
          <p:nvPr/>
        </p:nvCxnSpPr>
        <p:spPr>
          <a:xfrm flipV="1">
            <a:off x="3920986" y="2051437"/>
            <a:ext cx="908436" cy="54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6" idx="3"/>
          </p:cNvCxnSpPr>
          <p:nvPr/>
        </p:nvCxnSpPr>
        <p:spPr>
          <a:xfrm>
            <a:off x="6868601" y="2051437"/>
            <a:ext cx="1019589" cy="54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5" idx="3"/>
            <a:endCxn id="7" idx="1"/>
          </p:cNvCxnSpPr>
          <p:nvPr/>
        </p:nvCxnSpPr>
        <p:spPr>
          <a:xfrm>
            <a:off x="3920986" y="2798859"/>
            <a:ext cx="3967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5970975" y="4673563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7801885" y="3839276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668452" y="4673563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</a:p>
        </p:txBody>
      </p:sp>
      <p:cxnSp>
        <p:nvCxnSpPr>
          <p:cNvPr id="25" name="직선 화살표 연결선 24"/>
          <p:cNvCxnSpPr>
            <a:stCxn id="22" idx="3"/>
            <a:endCxn id="23" idx="1"/>
          </p:cNvCxnSpPr>
          <p:nvPr/>
        </p:nvCxnSpPr>
        <p:spPr>
          <a:xfrm flipV="1">
            <a:off x="7163175" y="4212988"/>
            <a:ext cx="638710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23" idx="3"/>
            <a:endCxn id="24" idx="1"/>
          </p:cNvCxnSpPr>
          <p:nvPr/>
        </p:nvCxnSpPr>
        <p:spPr>
          <a:xfrm>
            <a:off x="8994085" y="4212988"/>
            <a:ext cx="674367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22" idx="3"/>
            <a:endCxn id="24" idx="1"/>
          </p:cNvCxnSpPr>
          <p:nvPr/>
        </p:nvCxnSpPr>
        <p:spPr>
          <a:xfrm>
            <a:off x="7163175" y="5047275"/>
            <a:ext cx="2505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내용 개체 틀 3"/>
          <p:cNvSpPr txBox="1">
            <a:spLocks/>
          </p:cNvSpPr>
          <p:nvPr/>
        </p:nvSpPr>
        <p:spPr>
          <a:xfrm>
            <a:off x="838200" y="3589411"/>
            <a:ext cx="3558871" cy="580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완전매개와</a:t>
            </a:r>
            <a:r>
              <a:rPr lang="ko-KR" altLang="en-US" dirty="0"/>
              <a:t> </a:t>
            </a:r>
            <a:r>
              <a:rPr lang="ko-KR" altLang="en-US" dirty="0" err="1"/>
              <a:t>부분매개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1159565" y="4674165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622232" y="4674164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</a:p>
        </p:txBody>
      </p:sp>
      <p:cxnSp>
        <p:nvCxnSpPr>
          <p:cNvPr id="33" name="직선 화살표 연결선 32"/>
          <p:cNvCxnSpPr>
            <a:stCxn id="29" idx="3"/>
            <a:endCxn id="30" idx="1"/>
          </p:cNvCxnSpPr>
          <p:nvPr/>
        </p:nvCxnSpPr>
        <p:spPr>
          <a:xfrm flipV="1">
            <a:off x="2351765" y="5047876"/>
            <a:ext cx="12704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51155" y="47469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225893" y="47469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174687" y="42129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163175" y="42821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670452" y="5276491"/>
            <a:ext cx="1526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유의하지 않으면 </a:t>
            </a:r>
            <a:endParaRPr lang="en-US" altLang="ko-KR" sz="1400" dirty="0"/>
          </a:p>
          <a:p>
            <a:r>
              <a:rPr lang="ko-KR" altLang="en-US" sz="1400" dirty="0" err="1"/>
              <a:t>완전매개</a:t>
            </a:r>
            <a:r>
              <a:rPr lang="en-US" altLang="ko-KR" sz="1400" dirty="0"/>
              <a:t>, </a:t>
            </a:r>
            <a:r>
              <a:rPr lang="ko-KR" altLang="en-US" sz="1400" dirty="0"/>
              <a:t>그러나</a:t>
            </a:r>
            <a:endParaRPr lang="en-US" altLang="ko-KR" sz="1400" dirty="0"/>
          </a:p>
          <a:p>
            <a:r>
              <a:rPr lang="ko-KR" altLang="en-US" sz="1400" dirty="0"/>
              <a:t>흔한 경우가 아님</a:t>
            </a:r>
          </a:p>
        </p:txBody>
      </p:sp>
      <p:sp>
        <p:nvSpPr>
          <p:cNvPr id="47" name="위쪽 화살표 46"/>
          <p:cNvSpPr/>
          <p:nvPr/>
        </p:nvSpPr>
        <p:spPr>
          <a:xfrm>
            <a:off x="8278367" y="5108310"/>
            <a:ext cx="234055" cy="1602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195117" y="4679710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&amp;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2771713" y="5003759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13" y="5003759"/>
                <a:ext cx="3506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5673674" y="282093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74" y="2820930"/>
                <a:ext cx="4026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4101797" y="2055815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7264472" y="195006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7185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9857"/>
            <a:ext cx="12191999" cy="44984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매개효과</a:t>
            </a:r>
            <a:r>
              <a:rPr lang="ko-KR" alt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와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조절효과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38200" y="1182455"/>
            <a:ext cx="6324975" cy="580446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Baron and Kenny's (1986) </a:t>
            </a:r>
            <a:r>
              <a:rPr lang="ko-KR" altLang="en-US" dirty="0"/>
              <a:t>의 </a:t>
            </a:r>
            <a:r>
              <a:rPr lang="ko-KR" altLang="en-US" dirty="0" err="1"/>
              <a:t>매개효과</a:t>
            </a:r>
            <a:r>
              <a:rPr lang="ko-KR" altLang="en-US" dirty="0"/>
              <a:t> 조건 </a:t>
            </a:r>
            <a:endParaRPr lang="en-US" altLang="ko-KR" dirty="0"/>
          </a:p>
        </p:txBody>
      </p:sp>
      <p:sp>
        <p:nvSpPr>
          <p:cNvPr id="22" name="직사각형 21"/>
          <p:cNvSpPr/>
          <p:nvPr/>
        </p:nvSpPr>
        <p:spPr>
          <a:xfrm>
            <a:off x="2220332" y="4199699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051242" y="3365412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668452" y="4140214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</a:p>
        </p:txBody>
      </p:sp>
      <p:cxnSp>
        <p:nvCxnSpPr>
          <p:cNvPr id="25" name="직선 화살표 연결선 24"/>
          <p:cNvCxnSpPr>
            <a:stCxn id="22" idx="3"/>
            <a:endCxn id="23" idx="1"/>
          </p:cNvCxnSpPr>
          <p:nvPr/>
        </p:nvCxnSpPr>
        <p:spPr>
          <a:xfrm flipV="1">
            <a:off x="3412532" y="3739124"/>
            <a:ext cx="638710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23" idx="3"/>
            <a:endCxn id="24" idx="1"/>
          </p:cNvCxnSpPr>
          <p:nvPr/>
        </p:nvCxnSpPr>
        <p:spPr>
          <a:xfrm>
            <a:off x="8994085" y="3679639"/>
            <a:ext cx="674367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내용 개체 틀 3"/>
          <p:cNvSpPr txBox="1">
            <a:spLocks/>
          </p:cNvSpPr>
          <p:nvPr/>
        </p:nvSpPr>
        <p:spPr>
          <a:xfrm>
            <a:off x="1159565" y="1844941"/>
            <a:ext cx="5074258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1. </a:t>
            </a:r>
            <a:r>
              <a:rPr lang="ko-KR" altLang="en-US" sz="2000" dirty="0"/>
              <a:t>독립 </a:t>
            </a:r>
            <a:r>
              <a:rPr lang="en-US" altLang="ko-KR" sz="2000" dirty="0"/>
              <a:t>-&gt; </a:t>
            </a:r>
            <a:r>
              <a:rPr lang="ko-KR" altLang="en-US" sz="2000" dirty="0"/>
              <a:t>종속변수 관계가 통계적으로 유의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759600" y="1702336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9668452" y="1702335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</a:p>
        </p:txBody>
      </p:sp>
      <p:cxnSp>
        <p:nvCxnSpPr>
          <p:cNvPr id="33" name="직선 화살표 연결선 32"/>
          <p:cNvCxnSpPr>
            <a:stCxn id="29" idx="3"/>
            <a:endCxn id="30" idx="1"/>
          </p:cNvCxnSpPr>
          <p:nvPr/>
        </p:nvCxnSpPr>
        <p:spPr>
          <a:xfrm flipV="1">
            <a:off x="7951800" y="2076047"/>
            <a:ext cx="17166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602377" y="17910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174687" y="36796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412532" y="38082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25348" y="207604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총효과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31" name="내용 개체 틀 3"/>
          <p:cNvSpPr txBox="1">
            <a:spLocks/>
          </p:cNvSpPr>
          <p:nvPr/>
        </p:nvSpPr>
        <p:spPr>
          <a:xfrm>
            <a:off x="1159565" y="2890507"/>
            <a:ext cx="4936434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2. </a:t>
            </a:r>
            <a:r>
              <a:rPr lang="ko-KR" altLang="en-US" sz="2000" dirty="0"/>
              <a:t>독립 </a:t>
            </a:r>
            <a:r>
              <a:rPr lang="en-US" altLang="ko-KR" sz="2000" dirty="0"/>
              <a:t>-&gt; </a:t>
            </a:r>
            <a:r>
              <a:rPr lang="ko-KR" altLang="en-US" sz="2000" dirty="0"/>
              <a:t>매개변수관계가 통계적으로 유의</a:t>
            </a:r>
          </a:p>
        </p:txBody>
      </p:sp>
      <p:sp>
        <p:nvSpPr>
          <p:cNvPr id="32" name="내용 개체 틀 3"/>
          <p:cNvSpPr txBox="1">
            <a:spLocks/>
          </p:cNvSpPr>
          <p:nvPr/>
        </p:nvSpPr>
        <p:spPr>
          <a:xfrm>
            <a:off x="6233823" y="2890507"/>
            <a:ext cx="4936434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3. </a:t>
            </a:r>
            <a:r>
              <a:rPr lang="ko-KR" altLang="en-US" sz="2000" dirty="0"/>
              <a:t>매개 </a:t>
            </a:r>
            <a:r>
              <a:rPr lang="en-US" altLang="ko-KR" sz="2000" dirty="0"/>
              <a:t>-&gt; </a:t>
            </a:r>
            <a:r>
              <a:rPr lang="ko-KR" altLang="en-US" sz="2000" dirty="0"/>
              <a:t>종속변수관계가 통계적으로 유의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7801885" y="3328454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35" name="내용 개체 틀 3"/>
          <p:cNvSpPr txBox="1">
            <a:spLocks/>
          </p:cNvSpPr>
          <p:nvPr/>
        </p:nvSpPr>
        <p:spPr>
          <a:xfrm>
            <a:off x="1178698" y="5202649"/>
            <a:ext cx="2808136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4. </a:t>
            </a:r>
            <a:r>
              <a:rPr lang="ko-KR" altLang="en-US" sz="2000" dirty="0" err="1"/>
              <a:t>직접효과</a:t>
            </a:r>
            <a:r>
              <a:rPr lang="ko-KR" altLang="en-US" sz="2000" dirty="0"/>
              <a:t> </a:t>
            </a:r>
            <a:r>
              <a:rPr lang="en-US" altLang="ko-KR" sz="2000" dirty="0"/>
              <a:t>&lt; </a:t>
            </a:r>
            <a:r>
              <a:rPr lang="ko-KR" altLang="en-US" sz="2000" dirty="0" err="1"/>
              <a:t>총효과</a:t>
            </a:r>
            <a:endParaRPr lang="ko-KR" altLang="en-US" sz="2000" dirty="0"/>
          </a:p>
        </p:txBody>
      </p:sp>
      <p:sp>
        <p:nvSpPr>
          <p:cNvPr id="36" name="직사각형 35"/>
          <p:cNvSpPr/>
          <p:nvPr/>
        </p:nvSpPr>
        <p:spPr>
          <a:xfrm>
            <a:off x="3146276" y="5768958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4977186" y="4934671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843753" y="5768958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</a:p>
        </p:txBody>
      </p:sp>
      <p:cxnSp>
        <p:nvCxnSpPr>
          <p:cNvPr id="39" name="직선 화살표 연결선 38"/>
          <p:cNvCxnSpPr>
            <a:stCxn id="36" idx="3"/>
            <a:endCxn id="37" idx="1"/>
          </p:cNvCxnSpPr>
          <p:nvPr/>
        </p:nvCxnSpPr>
        <p:spPr>
          <a:xfrm flipV="1">
            <a:off x="4338476" y="5308383"/>
            <a:ext cx="638710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37" idx="3"/>
            <a:endCxn id="38" idx="1"/>
          </p:cNvCxnSpPr>
          <p:nvPr/>
        </p:nvCxnSpPr>
        <p:spPr>
          <a:xfrm>
            <a:off x="6169386" y="5308383"/>
            <a:ext cx="674367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6" idx="3"/>
            <a:endCxn id="38" idx="1"/>
          </p:cNvCxnSpPr>
          <p:nvPr/>
        </p:nvCxnSpPr>
        <p:spPr>
          <a:xfrm>
            <a:off x="4338476" y="6142670"/>
            <a:ext cx="2505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01194" y="58423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349988" y="53083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338476" y="53775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103134" y="614266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직접효과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23630" y="60970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>
                <a:solidFill>
                  <a:srgbClr val="FF0000"/>
                </a:solidFill>
              </a:rPr>
              <a:t>간접효과</a:t>
            </a:r>
            <a:r>
              <a:rPr lang="en-US" altLang="ko-KR" sz="1200" dirty="0">
                <a:solidFill>
                  <a:srgbClr val="FF0000"/>
                </a:solidFill>
              </a:rPr>
              <a:t>=</a:t>
            </a:r>
            <a:r>
              <a:rPr lang="en-US" altLang="ko-KR" sz="1200" dirty="0" err="1">
                <a:solidFill>
                  <a:srgbClr val="FF0000"/>
                </a:solidFill>
              </a:rPr>
              <a:t>axb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ko-KR" altLang="en-US" sz="1200" dirty="0" err="1">
                <a:solidFill>
                  <a:srgbClr val="FF0000"/>
                </a:solidFill>
              </a:rPr>
              <a:t>총효과</a:t>
            </a:r>
            <a:r>
              <a:rPr lang="en-US" altLang="ko-KR" sz="1200" dirty="0">
                <a:solidFill>
                  <a:srgbClr val="FF0000"/>
                </a:solidFill>
              </a:rPr>
              <a:t>=</a:t>
            </a:r>
            <a:r>
              <a:rPr lang="ko-KR" altLang="en-US" sz="1200" dirty="0" err="1">
                <a:solidFill>
                  <a:srgbClr val="FF0000"/>
                </a:solidFill>
              </a:rPr>
              <a:t>직접효과</a:t>
            </a:r>
            <a:r>
              <a:rPr lang="en-US" altLang="ko-KR" sz="1200" dirty="0">
                <a:solidFill>
                  <a:srgbClr val="FF0000"/>
                </a:solidFill>
              </a:rPr>
              <a:t>+</a:t>
            </a:r>
            <a:r>
              <a:rPr lang="ko-KR" altLang="en-US" sz="1200" dirty="0" err="1">
                <a:solidFill>
                  <a:srgbClr val="FF0000"/>
                </a:solidFill>
              </a:rPr>
              <a:t>간접효과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386473" y="4120299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cxnSp>
        <p:nvCxnSpPr>
          <p:cNvPr id="6" name="직선 화살표 연결선 5"/>
          <p:cNvCxnSpPr>
            <a:stCxn id="43" idx="3"/>
            <a:endCxn id="24" idx="1"/>
          </p:cNvCxnSpPr>
          <p:nvPr/>
        </p:nvCxnSpPr>
        <p:spPr>
          <a:xfrm>
            <a:off x="7578673" y="4494011"/>
            <a:ext cx="2089779" cy="1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8190267" y="2049989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267" y="2049989"/>
                <a:ext cx="3506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직사각형 46"/>
              <p:cNvSpPr/>
              <p:nvPr/>
            </p:nvSpPr>
            <p:spPr>
              <a:xfrm>
                <a:off x="4806586" y="6079649"/>
                <a:ext cx="355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dirty="0"/>
                  <a:t>’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7" name="직사각형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586" y="6079649"/>
                <a:ext cx="355482" cy="369332"/>
              </a:xfrm>
              <a:prstGeom prst="rect">
                <a:avLst/>
              </a:prstGeom>
              <a:blipFill>
                <a:blip r:embed="rId3"/>
                <a:stretch>
                  <a:fillRect t="-8197" r="-11864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53"/>
              <p:cNvSpPr/>
              <p:nvPr/>
            </p:nvSpPr>
            <p:spPr>
              <a:xfrm>
                <a:off x="8397985" y="4447775"/>
                <a:ext cx="355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dirty="0"/>
                  <a:t>’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4" name="직사각형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85" y="4447775"/>
                <a:ext cx="355482" cy="369332"/>
              </a:xfrm>
              <a:prstGeom prst="rect">
                <a:avLst/>
              </a:prstGeom>
              <a:blipFill>
                <a:blip r:embed="rId4"/>
                <a:stretch>
                  <a:fillRect t="-10000" r="-12069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직사각형 54"/>
              <p:cNvSpPr/>
              <p:nvPr/>
            </p:nvSpPr>
            <p:spPr>
              <a:xfrm>
                <a:off x="3628809" y="4074905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5" name="직사각형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809" y="4074905"/>
                <a:ext cx="3714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직사각형 55"/>
              <p:cNvSpPr/>
              <p:nvPr/>
            </p:nvSpPr>
            <p:spPr>
              <a:xfrm>
                <a:off x="4607384" y="5585990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6" name="직사각형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84" y="5585990"/>
                <a:ext cx="3714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직사각형 56"/>
              <p:cNvSpPr/>
              <p:nvPr/>
            </p:nvSpPr>
            <p:spPr>
              <a:xfrm>
                <a:off x="8994085" y="3881804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7" name="직사각형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085" y="3881804"/>
                <a:ext cx="3714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직사각형 57"/>
              <p:cNvSpPr/>
              <p:nvPr/>
            </p:nvSpPr>
            <p:spPr>
              <a:xfrm>
                <a:off x="6187292" y="5575447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8" name="직사각형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292" y="5575447"/>
                <a:ext cx="3714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3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9857"/>
            <a:ext cx="12191999" cy="44984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매개효과</a:t>
            </a:r>
            <a:r>
              <a:rPr lang="ko-KR" alt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와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조절효과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38200" y="1182455"/>
            <a:ext cx="6324975" cy="580446"/>
          </a:xfrm>
        </p:spPr>
        <p:txBody>
          <a:bodyPr>
            <a:normAutofit/>
          </a:bodyPr>
          <a:lstStyle/>
          <a:p>
            <a:r>
              <a:rPr lang="en-US" altLang="ko-KR" dirty="0"/>
              <a:t>Sobel</a:t>
            </a:r>
            <a:r>
              <a:rPr lang="ko-KR" altLang="en-US" dirty="0"/>
              <a:t>의 </a:t>
            </a:r>
            <a:r>
              <a:rPr lang="ko-KR" altLang="en-US" dirty="0" err="1"/>
              <a:t>매개효과</a:t>
            </a:r>
            <a:r>
              <a:rPr lang="ko-KR" altLang="en-US" dirty="0"/>
              <a:t> 검정 </a:t>
            </a:r>
            <a:endParaRPr lang="en-US" altLang="ko-KR" dirty="0"/>
          </a:p>
        </p:txBody>
      </p:sp>
      <p:sp>
        <p:nvSpPr>
          <p:cNvPr id="28" name="내용 개체 틀 3"/>
          <p:cNvSpPr txBox="1">
            <a:spLocks/>
          </p:cNvSpPr>
          <p:nvPr/>
        </p:nvSpPr>
        <p:spPr>
          <a:xfrm>
            <a:off x="1159565" y="1844941"/>
            <a:ext cx="5074258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1. </a:t>
            </a:r>
            <a:r>
              <a:rPr lang="ko-KR" altLang="en-US" sz="2000" dirty="0" err="1"/>
              <a:t>총효과와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직접효과의</a:t>
            </a:r>
            <a:r>
              <a:rPr lang="ko-KR" altLang="en-US" sz="2000" dirty="0"/>
              <a:t> 차이</a:t>
            </a:r>
            <a:r>
              <a:rPr lang="en-US" altLang="ko-KR" sz="2000" dirty="0"/>
              <a:t>(</a:t>
            </a:r>
            <a:r>
              <a:rPr lang="ko-KR" altLang="en-US" sz="2000" dirty="0" err="1"/>
              <a:t>간접효과</a:t>
            </a:r>
            <a:r>
              <a:rPr lang="en-US" altLang="ko-KR" sz="2000" dirty="0"/>
              <a:t>)</a:t>
            </a:r>
            <a:r>
              <a:rPr lang="ko-KR" altLang="en-US" sz="2000" dirty="0"/>
              <a:t>를 계산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700253" y="2419178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독립변수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09105" y="2419177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3" name="직선 화살표 연결선 32"/>
          <p:cNvCxnSpPr>
            <a:stCxn id="29" idx="3"/>
            <a:endCxn id="30" idx="1"/>
          </p:cNvCxnSpPr>
          <p:nvPr/>
        </p:nvCxnSpPr>
        <p:spPr>
          <a:xfrm flipV="1">
            <a:off x="2892453" y="2792889"/>
            <a:ext cx="17166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43030" y="250784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6001" y="279288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총효과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31" name="내용 개체 틀 3"/>
          <p:cNvSpPr txBox="1">
            <a:spLocks/>
          </p:cNvSpPr>
          <p:nvPr/>
        </p:nvSpPr>
        <p:spPr>
          <a:xfrm>
            <a:off x="1159565" y="3423856"/>
            <a:ext cx="6720178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2. </a:t>
            </a:r>
            <a:r>
              <a:rPr lang="ko-KR" altLang="en-US" sz="2000" dirty="0"/>
              <a:t>표준편차로 표준화하고</a:t>
            </a:r>
            <a:r>
              <a:rPr lang="en-US" altLang="ko-KR" sz="2000" dirty="0"/>
              <a:t> </a:t>
            </a:r>
            <a:r>
              <a:rPr lang="ko-KR" altLang="en-US" sz="2000" dirty="0"/>
              <a:t>표준정규분포에 의한 검정 실시</a:t>
            </a:r>
          </a:p>
        </p:txBody>
      </p:sp>
      <p:sp>
        <p:nvSpPr>
          <p:cNvPr id="35" name="내용 개체 틀 3"/>
          <p:cNvSpPr txBox="1">
            <a:spLocks/>
          </p:cNvSpPr>
          <p:nvPr/>
        </p:nvSpPr>
        <p:spPr>
          <a:xfrm>
            <a:off x="1159565" y="5279376"/>
            <a:ext cx="2808136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3. Sobel </a:t>
            </a:r>
            <a:r>
              <a:rPr lang="ko-KR" altLang="en-US" sz="2000" dirty="0"/>
              <a:t>검정의 문제점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6396109" y="2384020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독립변수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227019" y="1549733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0093586" y="2384020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직선 화살표 연결선 38"/>
          <p:cNvCxnSpPr>
            <a:stCxn id="36" idx="3"/>
            <a:endCxn id="37" idx="1"/>
          </p:cNvCxnSpPr>
          <p:nvPr/>
        </p:nvCxnSpPr>
        <p:spPr>
          <a:xfrm flipV="1">
            <a:off x="7588309" y="1923445"/>
            <a:ext cx="638710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37" idx="3"/>
            <a:endCxn id="38" idx="1"/>
          </p:cNvCxnSpPr>
          <p:nvPr/>
        </p:nvCxnSpPr>
        <p:spPr>
          <a:xfrm>
            <a:off x="9419219" y="1923445"/>
            <a:ext cx="674367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6" idx="3"/>
            <a:endCxn id="38" idx="1"/>
          </p:cNvCxnSpPr>
          <p:nvPr/>
        </p:nvCxnSpPr>
        <p:spPr>
          <a:xfrm>
            <a:off x="7588309" y="2757732"/>
            <a:ext cx="2505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651027" y="24573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599821" y="19234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588309" y="19926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52967" y="275773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직접효과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06703" y="4002880"/>
                <a:ext cx="2479140" cy="870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703" y="4002880"/>
                <a:ext cx="2479140" cy="870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66220" y="5279376"/>
            <a:ext cx="5296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정규근사를</a:t>
            </a:r>
            <a:r>
              <a:rPr lang="ko-KR" altLang="en-US" dirty="0"/>
              <a:t> 이용하므로 표본수가 작을 때 </a:t>
            </a:r>
            <a:r>
              <a:rPr lang="ko-KR" altLang="en-US" dirty="0" err="1"/>
              <a:t>부정확성</a:t>
            </a:r>
            <a:endParaRPr lang="en-US" altLang="ko-KR" dirty="0"/>
          </a:p>
          <a:p>
            <a:r>
              <a:rPr lang="ko-KR" altLang="en-US" dirty="0"/>
              <a:t>표본수가</a:t>
            </a:r>
            <a:r>
              <a:rPr lang="en-US" altLang="ko-KR" dirty="0"/>
              <a:t> </a:t>
            </a:r>
            <a:r>
              <a:rPr lang="ko-KR" altLang="en-US" dirty="0" err="1"/>
              <a:t>다른경우</a:t>
            </a:r>
            <a:r>
              <a:rPr lang="ko-KR" altLang="en-US" dirty="0"/>
              <a:t> 경우에는 </a:t>
            </a:r>
            <a:r>
              <a:rPr lang="ko-KR" altLang="en-US" dirty="0" err="1"/>
              <a:t>총효과</a:t>
            </a:r>
            <a:r>
              <a:rPr lang="en-US" altLang="ko-KR" dirty="0"/>
              <a:t>-</a:t>
            </a:r>
            <a:r>
              <a:rPr lang="ko-KR" altLang="en-US" dirty="0" err="1"/>
              <a:t>직접효과</a:t>
            </a:r>
            <a:r>
              <a:rPr lang="ko-KR" altLang="en-US" dirty="0"/>
              <a:t> ≠</a:t>
            </a:r>
            <a:r>
              <a:rPr lang="en-US" altLang="ko-KR" dirty="0"/>
              <a:t>a*b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49008" y="4036297"/>
                <a:ext cx="1506310" cy="282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상</m:t>
                      </m:r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08" y="4036297"/>
                <a:ext cx="1506310" cy="282193"/>
              </a:xfrm>
              <a:prstGeom prst="rect">
                <a:avLst/>
              </a:prstGeom>
              <a:blipFill>
                <a:blip r:embed="rId3"/>
                <a:stretch>
                  <a:fillRect l="-3644" t="-10870" r="-2834" b="-2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49008" y="4360246"/>
                <a:ext cx="1586460" cy="282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상</m:t>
                      </m:r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08" y="4360246"/>
                <a:ext cx="1586460" cy="282193"/>
              </a:xfrm>
              <a:prstGeom prst="rect">
                <a:avLst/>
              </a:prstGeom>
              <a:blipFill>
                <a:blip r:embed="rId4"/>
                <a:stretch>
                  <a:fillRect l="-3077" t="-10638" r="-3077" b="-212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49007" y="4684195"/>
                <a:ext cx="2158657" cy="282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상</m:t>
                      </m:r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𝑏𝑀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07" y="4684195"/>
                <a:ext cx="2158657" cy="282193"/>
              </a:xfrm>
              <a:prstGeom prst="rect">
                <a:avLst/>
              </a:prstGeom>
              <a:blipFill>
                <a:blip r:embed="rId5"/>
                <a:stretch>
                  <a:fillRect l="-2542" t="-10638" r="-2825" b="-212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왼쪽 화살표 6"/>
          <p:cNvSpPr/>
          <p:nvPr/>
        </p:nvSpPr>
        <p:spPr>
          <a:xfrm>
            <a:off x="9080637" y="4502505"/>
            <a:ext cx="349858" cy="2782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687047" y="4318490"/>
            <a:ext cx="2320617" cy="73058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462863" y="4102711"/>
            <a:ext cx="259427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SPSS</a:t>
            </a:r>
            <a:r>
              <a:rPr lang="ko-KR" altLang="en-US" sz="1400" dirty="0"/>
              <a:t>로 회귀분석하여</a:t>
            </a:r>
            <a:r>
              <a:rPr lang="en-US" altLang="ko-KR" sz="1400" dirty="0"/>
              <a:t> </a:t>
            </a:r>
            <a:r>
              <a:rPr lang="ko-KR" altLang="en-US" sz="1400" dirty="0"/>
              <a:t>계수의 표준편차 구함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AMOS</a:t>
            </a:r>
            <a:r>
              <a:rPr lang="ko-KR" altLang="en-US" sz="1400" dirty="0"/>
              <a:t>에서는</a:t>
            </a:r>
            <a:r>
              <a:rPr lang="en-US" altLang="ko-KR" sz="1400" dirty="0"/>
              <a:t> </a:t>
            </a:r>
            <a:r>
              <a:rPr lang="ko-KR" altLang="en-US" sz="1400" dirty="0"/>
              <a:t>계수 </a:t>
            </a:r>
            <a:r>
              <a:rPr lang="en-US" altLang="ko-KR" sz="1400" dirty="0"/>
              <a:t>estimate</a:t>
            </a:r>
            <a:r>
              <a:rPr lang="ko-KR" altLang="en-US" sz="1400" dirty="0"/>
              <a:t>의</a:t>
            </a:r>
            <a:r>
              <a:rPr lang="en-US" altLang="ko-KR" sz="1400" dirty="0"/>
              <a:t> </a:t>
            </a:r>
            <a:r>
              <a:rPr lang="ko-KR" altLang="en-US" sz="1400" dirty="0"/>
              <a:t>표준편차 이용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3137879" y="2736494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79" y="2736494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/>
              <p:cNvSpPr/>
              <p:nvPr/>
            </p:nvSpPr>
            <p:spPr>
              <a:xfrm>
                <a:off x="8079976" y="2721779"/>
                <a:ext cx="355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dirty="0"/>
                  <a:t>’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4" name="직사각형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976" y="2721779"/>
                <a:ext cx="355482" cy="369332"/>
              </a:xfrm>
              <a:prstGeom prst="rect">
                <a:avLst/>
              </a:prstGeom>
              <a:blipFill>
                <a:blip r:embed="rId7"/>
                <a:stretch>
                  <a:fillRect t="-8197" r="-11864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직사각형 43"/>
              <p:cNvSpPr/>
              <p:nvPr/>
            </p:nvSpPr>
            <p:spPr>
              <a:xfrm>
                <a:off x="7836980" y="2171727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4" name="직사각형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80" y="2171727"/>
                <a:ext cx="3714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9437125" y="2171727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125" y="2171727"/>
                <a:ext cx="3714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123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9857"/>
            <a:ext cx="12191999" cy="44984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매개효과</a:t>
            </a:r>
            <a:r>
              <a:rPr lang="ko-KR" alt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와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조절효과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38200" y="1182455"/>
            <a:ext cx="7812828" cy="323933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/>
              <a:t>Preacher and Hayes (2004) </a:t>
            </a:r>
            <a:r>
              <a:rPr lang="ko-KR" altLang="en-US" dirty="0"/>
              <a:t>의 </a:t>
            </a:r>
            <a:r>
              <a:rPr lang="ko-KR" altLang="en-US" dirty="0" err="1"/>
              <a:t>붓스트랩</a:t>
            </a:r>
            <a:r>
              <a:rPr lang="en-US" altLang="ko-KR" dirty="0"/>
              <a:t> </a:t>
            </a:r>
            <a:r>
              <a:rPr lang="ko-KR" altLang="en-US" dirty="0" err="1"/>
              <a:t>매개효과</a:t>
            </a:r>
            <a:r>
              <a:rPr lang="ko-KR" altLang="en-US" dirty="0"/>
              <a:t> 검정 </a:t>
            </a:r>
            <a:endParaRPr lang="en-US" altLang="ko-KR" dirty="0"/>
          </a:p>
        </p:txBody>
      </p:sp>
      <p:sp>
        <p:nvSpPr>
          <p:cNvPr id="28" name="내용 개체 틀 3"/>
          <p:cNvSpPr txBox="1">
            <a:spLocks/>
          </p:cNvSpPr>
          <p:nvPr/>
        </p:nvSpPr>
        <p:spPr>
          <a:xfrm>
            <a:off x="654766" y="1847071"/>
            <a:ext cx="5074258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1. </a:t>
            </a:r>
            <a:r>
              <a:rPr lang="ko-KR" altLang="en-US" sz="2000" dirty="0" err="1"/>
              <a:t>간접효과를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붓스트래핑으로</a:t>
            </a:r>
            <a:r>
              <a:rPr lang="ko-KR" altLang="en-US" sz="2000" dirty="0"/>
              <a:t> 계산</a:t>
            </a:r>
          </a:p>
        </p:txBody>
      </p:sp>
      <p:sp>
        <p:nvSpPr>
          <p:cNvPr id="31" name="내용 개체 틀 3"/>
          <p:cNvSpPr txBox="1">
            <a:spLocks/>
          </p:cNvSpPr>
          <p:nvPr/>
        </p:nvSpPr>
        <p:spPr>
          <a:xfrm>
            <a:off x="654766" y="3439850"/>
            <a:ext cx="4120102" cy="1148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2. </a:t>
            </a:r>
            <a:r>
              <a:rPr lang="ko-KR" altLang="en-US" sz="2000" dirty="0"/>
              <a:t>표본에서 표본추출</a:t>
            </a:r>
            <a:r>
              <a:rPr lang="en-US" altLang="ko-KR" sz="2000" dirty="0"/>
              <a:t>(</a:t>
            </a:r>
            <a:r>
              <a:rPr lang="ko-KR" altLang="en-US" sz="2000" dirty="0"/>
              <a:t>예</a:t>
            </a:r>
            <a:r>
              <a:rPr lang="en-US" altLang="ko-KR" sz="2000" dirty="0"/>
              <a:t>. 5000</a:t>
            </a:r>
            <a:r>
              <a:rPr lang="ko-KR" altLang="en-US" sz="2000" dirty="0"/>
              <a:t>번</a:t>
            </a:r>
            <a:r>
              <a:rPr lang="en-US" altLang="ko-KR" sz="2000" dirty="0"/>
              <a:t>)</a:t>
            </a:r>
            <a:r>
              <a:rPr lang="ko-KR" altLang="en-US" sz="2000" dirty="0"/>
              <a:t>을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통해 </a:t>
            </a:r>
            <a:r>
              <a:rPr lang="ko-KR" altLang="en-US" sz="2000" dirty="0" err="1"/>
              <a:t>간접효과의</a:t>
            </a:r>
            <a:r>
              <a:rPr lang="ko-KR" altLang="en-US" sz="2000" dirty="0"/>
              <a:t> 분포추정하고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</a:t>
            </a:r>
            <a:r>
              <a:rPr lang="en-US" altLang="ko-KR" sz="2000" dirty="0"/>
              <a:t>p-</a:t>
            </a:r>
            <a:r>
              <a:rPr lang="ko-KR" altLang="en-US" sz="2000" dirty="0"/>
              <a:t>값을 구함 </a:t>
            </a:r>
          </a:p>
        </p:txBody>
      </p:sp>
      <p:sp>
        <p:nvSpPr>
          <p:cNvPr id="35" name="내용 개체 틀 3"/>
          <p:cNvSpPr txBox="1">
            <a:spLocks/>
          </p:cNvSpPr>
          <p:nvPr/>
        </p:nvSpPr>
        <p:spPr>
          <a:xfrm>
            <a:off x="654766" y="5271425"/>
            <a:ext cx="5471823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3. Preacher and Hayes (2004) </a:t>
            </a:r>
            <a:r>
              <a:rPr lang="ko-KR" altLang="en-US" sz="2000" dirty="0"/>
              <a:t>방법의 장점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6396109" y="2384020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독립변수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227019" y="1549733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0093586" y="2384020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직선 화살표 연결선 38"/>
          <p:cNvCxnSpPr>
            <a:stCxn id="36" idx="3"/>
            <a:endCxn id="37" idx="1"/>
          </p:cNvCxnSpPr>
          <p:nvPr/>
        </p:nvCxnSpPr>
        <p:spPr>
          <a:xfrm flipV="1">
            <a:off x="7588309" y="1923445"/>
            <a:ext cx="638710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37" idx="3"/>
            <a:endCxn id="38" idx="1"/>
          </p:cNvCxnSpPr>
          <p:nvPr/>
        </p:nvCxnSpPr>
        <p:spPr>
          <a:xfrm>
            <a:off x="9419219" y="1923445"/>
            <a:ext cx="674367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6" idx="3"/>
            <a:endCxn id="38" idx="1"/>
          </p:cNvCxnSpPr>
          <p:nvPr/>
        </p:nvCxnSpPr>
        <p:spPr>
          <a:xfrm>
            <a:off x="7588309" y="2757732"/>
            <a:ext cx="2505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651027" y="24573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599821" y="19234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588309" y="19926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52967" y="275773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직접효과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829541"/>
            <a:ext cx="847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Power(</a:t>
            </a:r>
            <a:r>
              <a:rPr lang="ko-KR" altLang="en-US" dirty="0" err="1"/>
              <a:t>검정력의</a:t>
            </a:r>
            <a:r>
              <a:rPr lang="en-US" altLang="ko-KR" dirty="0"/>
              <a:t> </a:t>
            </a:r>
            <a:r>
              <a:rPr lang="ko-KR" altLang="en-US" dirty="0"/>
              <a:t>증가</a:t>
            </a:r>
            <a:r>
              <a:rPr lang="en-US" altLang="ko-KR" dirty="0"/>
              <a:t>), </a:t>
            </a:r>
            <a:r>
              <a:rPr lang="ko-KR" altLang="en-US" dirty="0" err="1"/>
              <a:t>비모수적</a:t>
            </a:r>
            <a:r>
              <a:rPr lang="ko-KR" altLang="en-US" dirty="0"/>
              <a:t> 방법으로 </a:t>
            </a:r>
            <a:r>
              <a:rPr lang="ko-KR" altLang="en-US" dirty="0" err="1"/>
              <a:t>표본수에</a:t>
            </a:r>
            <a:r>
              <a:rPr lang="ko-KR" altLang="en-US" dirty="0"/>
              <a:t> 무관</a:t>
            </a:r>
            <a:endParaRPr lang="en-US" altLang="ko-KR" dirty="0"/>
          </a:p>
          <a:p>
            <a:r>
              <a:rPr lang="en-US" altLang="ko-KR" dirty="0"/>
              <a:t>SPSS</a:t>
            </a:r>
            <a:r>
              <a:rPr lang="ko-KR" altLang="en-US" dirty="0"/>
              <a:t> 에</a:t>
            </a:r>
            <a:r>
              <a:rPr lang="en-US" altLang="ko-KR" dirty="0"/>
              <a:t> macro</a:t>
            </a:r>
            <a:r>
              <a:rPr lang="ko-KR" altLang="en-US" dirty="0"/>
              <a:t> </a:t>
            </a:r>
            <a:r>
              <a:rPr lang="en-US" altLang="ko-KR" dirty="0">
                <a:hlinkClick r:id="rId2"/>
              </a:rPr>
              <a:t>http://www.afhayes.com/</a:t>
            </a:r>
            <a:r>
              <a:rPr lang="en-US" altLang="ko-KR" dirty="0"/>
              <a:t> </a:t>
            </a:r>
            <a:r>
              <a:rPr lang="ko-KR" altLang="en-US" dirty="0"/>
              <a:t>설치시용가능</a:t>
            </a:r>
            <a:r>
              <a:rPr lang="en-US" altLang="ko-KR" dirty="0"/>
              <a:t> , </a:t>
            </a:r>
            <a:r>
              <a:rPr lang="ko-KR" altLang="en-US" dirty="0"/>
              <a:t> </a:t>
            </a:r>
            <a:r>
              <a:rPr lang="en-US" altLang="ko-KR" dirty="0" err="1"/>
              <a:t>SmartPLS</a:t>
            </a:r>
            <a:r>
              <a:rPr lang="ko-KR" altLang="en-US" dirty="0"/>
              <a:t>에서는 </a:t>
            </a:r>
            <a:r>
              <a:rPr lang="ko-KR" altLang="en-US" dirty="0" err="1"/>
              <a:t>계산값</a:t>
            </a:r>
            <a:r>
              <a:rPr lang="ko-KR" altLang="en-US" dirty="0"/>
              <a:t> 제공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285" y="3322276"/>
            <a:ext cx="3453668" cy="2576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9414097" y="2142603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097" y="2142603"/>
                <a:ext cx="3714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7872318" y="2199071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318" y="2199071"/>
                <a:ext cx="3714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8086449" y="2721086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449" y="2721086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11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224842" cy="86559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o-KR" altLang="en-US" dirty="0"/>
              <a:t>변수와</a:t>
            </a:r>
            <a:r>
              <a:rPr lang="en-US" altLang="ko-KR" dirty="0"/>
              <a:t> </a:t>
            </a:r>
            <a:r>
              <a:rPr lang="ko-KR" altLang="en-US" dirty="0"/>
              <a:t>요인</a:t>
            </a:r>
            <a:r>
              <a:rPr lang="en-US" altLang="ko-KR" dirty="0"/>
              <a:t>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45153" y="281801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H3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cxnSpLocks/>
            <a:endCxn id="10" idx="3"/>
          </p:cNvCxnSpPr>
          <p:nvPr/>
        </p:nvCxnSpPr>
        <p:spPr>
          <a:xfrm flipH="1" flipV="1">
            <a:off x="2003368" y="1797153"/>
            <a:ext cx="756457" cy="38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endCxn id="16" idx="3"/>
          </p:cNvCxnSpPr>
          <p:nvPr/>
        </p:nvCxnSpPr>
        <p:spPr>
          <a:xfrm flipH="1">
            <a:off x="2003368" y="2528888"/>
            <a:ext cx="737451" cy="39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  <a:endCxn id="19" idx="3"/>
          </p:cNvCxnSpPr>
          <p:nvPr/>
        </p:nvCxnSpPr>
        <p:spPr>
          <a:xfrm flipH="1">
            <a:off x="2003368" y="4302919"/>
            <a:ext cx="708876" cy="31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  <a:endCxn id="20" idx="3"/>
          </p:cNvCxnSpPr>
          <p:nvPr/>
        </p:nvCxnSpPr>
        <p:spPr>
          <a:xfrm flipH="1">
            <a:off x="2003368" y="4411811"/>
            <a:ext cx="785076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cxnSpLocks/>
            <a:endCxn id="38" idx="0"/>
          </p:cNvCxnSpPr>
          <p:nvPr/>
        </p:nvCxnSpPr>
        <p:spPr>
          <a:xfrm flipH="1">
            <a:off x="5559137" y="3709988"/>
            <a:ext cx="510669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  <a:endCxn id="41" idx="0"/>
          </p:cNvCxnSpPr>
          <p:nvPr/>
        </p:nvCxnSpPr>
        <p:spPr>
          <a:xfrm>
            <a:off x="6543675" y="3709988"/>
            <a:ext cx="799928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cxnSpLocks/>
            <a:endCxn id="48" idx="0"/>
          </p:cNvCxnSpPr>
          <p:nvPr/>
        </p:nvCxnSpPr>
        <p:spPr>
          <a:xfrm flipH="1">
            <a:off x="8694076" y="3709988"/>
            <a:ext cx="532707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  <a:stCxn id="7" idx="4"/>
            <a:endCxn id="49" idx="0"/>
          </p:cNvCxnSpPr>
          <p:nvPr/>
        </p:nvCxnSpPr>
        <p:spPr>
          <a:xfrm>
            <a:off x="9459884" y="3732417"/>
            <a:ext cx="126425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cxnSpLocks/>
            <a:endCxn id="50" idx="0"/>
          </p:cNvCxnSpPr>
          <p:nvPr/>
        </p:nvCxnSpPr>
        <p:spPr>
          <a:xfrm>
            <a:off x="9729788" y="3709988"/>
            <a:ext cx="748754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5403081" y="466807"/>
            <a:ext cx="814647" cy="321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333068" y="457201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측정가능</a:t>
            </a:r>
            <a:r>
              <a:rPr lang="ko-KR" altLang="en-US" dirty="0"/>
              <a:t> 변수</a:t>
            </a:r>
            <a:r>
              <a:rPr lang="en-US" altLang="ko-KR" dirty="0"/>
              <a:t>(</a:t>
            </a:r>
            <a:r>
              <a:rPr lang="ko-KR" altLang="en-US" dirty="0"/>
              <a:t>요인의 조작적 정의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6" name="타원 25"/>
          <p:cNvSpPr/>
          <p:nvPr/>
        </p:nvSpPr>
        <p:spPr>
          <a:xfrm>
            <a:off x="5403081" y="1020897"/>
            <a:ext cx="814647" cy="282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6321726" y="988706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측정불가능</a:t>
            </a:r>
            <a:r>
              <a:rPr lang="ko-KR" altLang="en-US" dirty="0"/>
              <a:t> 요인</a:t>
            </a:r>
            <a:r>
              <a:rPr lang="en-US" altLang="ko-KR" dirty="0"/>
              <a:t>(</a:t>
            </a:r>
            <a:r>
              <a:rPr lang="ko-KR" altLang="en-US" dirty="0"/>
              <a:t>가설에</a:t>
            </a:r>
            <a:r>
              <a:rPr lang="en-US" altLang="ko-KR" dirty="0"/>
              <a:t> </a:t>
            </a:r>
            <a:r>
              <a:rPr lang="ko-KR" altLang="en-US" dirty="0"/>
              <a:t>규정한 변인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2DC070-3820-4E89-9032-994FEAA9DD35}"/>
              </a:ext>
            </a:extLst>
          </p:cNvPr>
          <p:cNvSpPr txBox="1"/>
          <p:nvPr/>
        </p:nvSpPr>
        <p:spPr>
          <a:xfrm>
            <a:off x="4801684" y="242863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33BB31-E1CB-40EE-A419-BBF93EC67F1C}"/>
              </a:ext>
            </a:extLst>
          </p:cNvPr>
          <p:cNvSpPr txBox="1"/>
          <p:nvPr/>
        </p:nvSpPr>
        <p:spPr>
          <a:xfrm>
            <a:off x="4578706" y="34290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</a:t>
            </a: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8869384-A82F-4D10-9AB1-F7111699A5BF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613C72C-413E-421E-AACF-AD944E3F0604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8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22" grpId="0" animBg="1"/>
      <p:bldP spid="24" grpId="0"/>
      <p:bldP spid="26" grpId="0" animBg="1"/>
      <p:bldP spid="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9857"/>
            <a:ext cx="12191999" cy="44984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매개효과와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조절효과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내용 개체 틀 3"/>
          <p:cNvSpPr txBox="1">
            <a:spLocks/>
          </p:cNvSpPr>
          <p:nvPr/>
        </p:nvSpPr>
        <p:spPr>
          <a:xfrm>
            <a:off x="838200" y="1470991"/>
            <a:ext cx="3558871" cy="58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err="1"/>
              <a:t>조절효과</a:t>
            </a:r>
            <a:r>
              <a:rPr lang="en-US" altLang="ko-KR" sz="2400" dirty="0"/>
              <a:t>(moderation)</a:t>
            </a:r>
            <a:endParaRPr lang="ko-KR" altLang="en-US" sz="2400" dirty="0"/>
          </a:p>
        </p:txBody>
      </p:sp>
      <p:sp>
        <p:nvSpPr>
          <p:cNvPr id="21" name="직사각형 20"/>
          <p:cNvSpPr/>
          <p:nvPr/>
        </p:nvSpPr>
        <p:spPr>
          <a:xfrm>
            <a:off x="1881807" y="2425147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독립변수 </a:t>
            </a:r>
            <a:r>
              <a:rPr lang="en-US" altLang="ko-KR" dirty="0">
                <a:solidFill>
                  <a:schemeClr val="tx1"/>
                </a:solidFill>
              </a:rPr>
              <a:t>X1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829422" y="1677725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조절변수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X2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Moderator variable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888190" y="2425147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  <a:r>
              <a:rPr lang="en-US" altLang="ko-KR" dirty="0">
                <a:solidFill>
                  <a:schemeClr val="tx1"/>
                </a:solidFill>
              </a:rPr>
              <a:t>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6" name="직선 화살표 연결선 25"/>
          <p:cNvCxnSpPr>
            <a:stCxn id="21" idx="3"/>
            <a:endCxn id="23" idx="1"/>
          </p:cNvCxnSpPr>
          <p:nvPr/>
        </p:nvCxnSpPr>
        <p:spPr>
          <a:xfrm>
            <a:off x="3920986" y="2798859"/>
            <a:ext cx="3967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내용 개체 틀 3"/>
          <p:cNvSpPr txBox="1">
            <a:spLocks/>
          </p:cNvSpPr>
          <p:nvPr/>
        </p:nvSpPr>
        <p:spPr>
          <a:xfrm>
            <a:off x="838200" y="3589411"/>
            <a:ext cx="3813313" cy="58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/>
              <a:t>조절변수가</a:t>
            </a:r>
            <a:r>
              <a:rPr lang="ko-KR" altLang="en-US" sz="2000" dirty="0"/>
              <a:t> 명목 </a:t>
            </a:r>
            <a:r>
              <a:rPr lang="en-US" altLang="ko-KR" sz="2000" dirty="0"/>
              <a:t>or </a:t>
            </a:r>
            <a:r>
              <a:rPr lang="ko-KR" altLang="en-US" sz="2000" dirty="0"/>
              <a:t>계량</a:t>
            </a:r>
          </a:p>
        </p:txBody>
      </p:sp>
      <p:cxnSp>
        <p:nvCxnSpPr>
          <p:cNvPr id="7" name="직선 화살표 연결선 6"/>
          <p:cNvCxnSpPr>
            <a:stCxn id="22" idx="2"/>
          </p:cNvCxnSpPr>
          <p:nvPr/>
        </p:nvCxnSpPr>
        <p:spPr>
          <a:xfrm>
            <a:off x="5849012" y="2425148"/>
            <a:ext cx="3148" cy="37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18053" y="4166770"/>
                <a:ext cx="3927550" cy="282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상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053" y="4166770"/>
                <a:ext cx="3927550" cy="282193"/>
              </a:xfrm>
              <a:prstGeom prst="rect">
                <a:avLst/>
              </a:prstGeom>
              <a:blipFill>
                <a:blip r:embed="rId2"/>
                <a:stretch>
                  <a:fillRect l="-2174" t="-26087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42136" y="4821908"/>
                <a:ext cx="3899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o-KR" altLang="en-US" dirty="0"/>
                  <a:t>의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유의성이 </a:t>
                </a:r>
                <a:r>
                  <a:rPr lang="ko-KR" altLang="en-US" dirty="0" err="1"/>
                  <a:t>조절효과의</a:t>
                </a:r>
                <a:r>
                  <a:rPr lang="ko-KR" altLang="en-US" dirty="0"/>
                  <a:t> 존재를 의미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136" y="4821908"/>
                <a:ext cx="3899144" cy="276999"/>
              </a:xfrm>
              <a:prstGeom prst="rect">
                <a:avLst/>
              </a:prstGeom>
              <a:blipFill>
                <a:blip r:embed="rId3"/>
                <a:stretch>
                  <a:fillRect l="-2188" t="-33333" r="-2969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오른쪽 화살표 9"/>
          <p:cNvSpPr/>
          <p:nvPr/>
        </p:nvSpPr>
        <p:spPr>
          <a:xfrm>
            <a:off x="2901396" y="4821908"/>
            <a:ext cx="366590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157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9857"/>
            <a:ext cx="12191999" cy="44984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매개효과와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조절효과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내용 개체 틀 3"/>
          <p:cNvSpPr txBox="1">
            <a:spLocks/>
          </p:cNvSpPr>
          <p:nvPr/>
        </p:nvSpPr>
        <p:spPr>
          <a:xfrm>
            <a:off x="838200" y="1470991"/>
            <a:ext cx="5045765" cy="58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err="1"/>
              <a:t>조절효과</a:t>
            </a:r>
            <a:r>
              <a:rPr lang="ko-KR" altLang="en-US" sz="2400" dirty="0"/>
              <a:t> 검정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조절변수</a:t>
            </a:r>
            <a:r>
              <a:rPr lang="en-US" altLang="ko-KR" sz="2400" dirty="0"/>
              <a:t>==</a:t>
            </a:r>
            <a:r>
              <a:rPr lang="ko-KR" altLang="en-US" sz="2400" dirty="0"/>
              <a:t>명목</a:t>
            </a:r>
            <a:r>
              <a:rPr lang="en-US" altLang="ko-KR" sz="2400" dirty="0"/>
              <a:t>) </a:t>
            </a:r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18" y="2051437"/>
            <a:ext cx="5385311" cy="461030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147" y="2405059"/>
            <a:ext cx="4038311" cy="390305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5" name="타원 4"/>
          <p:cNvSpPr/>
          <p:nvPr/>
        </p:nvSpPr>
        <p:spPr>
          <a:xfrm>
            <a:off x="9295075" y="4142630"/>
            <a:ext cx="1280160" cy="644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6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16EC23-2475-468F-8FE3-E5B90907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49" y="646195"/>
            <a:ext cx="10639425" cy="607030"/>
          </a:xfrm>
        </p:spPr>
        <p:txBody>
          <a:bodyPr>
            <a:normAutofit fontScale="90000"/>
          </a:bodyPr>
          <a:lstStyle/>
          <a:p>
            <a:r>
              <a:rPr lang="ko-KR" altLang="en-US" sz="3200" dirty="0"/>
              <a:t>두</a:t>
            </a:r>
            <a:r>
              <a:rPr lang="en-US" sz="3200" dirty="0"/>
              <a:t> </a:t>
            </a:r>
            <a:r>
              <a:rPr lang="ko-KR" altLang="en-US" sz="3200" dirty="0"/>
              <a:t>회귀선의</a:t>
            </a:r>
            <a:r>
              <a:rPr lang="en-US" sz="3200" dirty="0"/>
              <a:t> </a:t>
            </a:r>
            <a:r>
              <a:rPr lang="ko-KR" altLang="en-US" sz="3200" dirty="0"/>
              <a:t>비교 </a:t>
            </a:r>
            <a:r>
              <a:rPr lang="en-US" sz="3200" dirty="0"/>
              <a:t>Testing the equality of two regression coefficients</a:t>
            </a:r>
            <a:endParaRPr 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28A018-3ABD-4FF3-AAE7-A2249510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0" y="1690688"/>
            <a:ext cx="1051560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dirty="0"/>
              <a:t>독립된 두집단의 회귀계수 비교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C58D1D77-3FC3-482E-880F-8E6CAA764552}"/>
                  </a:ext>
                </a:extLst>
              </p:cNvPr>
              <p:cNvSpPr/>
              <p:nvPr/>
            </p:nvSpPr>
            <p:spPr>
              <a:xfrm>
                <a:off x="1468360" y="2431534"/>
                <a:ext cx="59205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=1,⋯,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C58D1D77-3FC3-482E-880F-8E6CAA764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60" y="2431534"/>
                <a:ext cx="5920595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8A4248AA-C67E-424A-A4BE-5B3EE2127DD2}"/>
                  </a:ext>
                </a:extLst>
              </p:cNvPr>
              <p:cNvSpPr/>
              <p:nvPr/>
            </p:nvSpPr>
            <p:spPr>
              <a:xfrm>
                <a:off x="1335009" y="3016251"/>
                <a:ext cx="6487289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=1,⋯,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8A4248AA-C67E-424A-A4BE-5B3EE2127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09" y="3016251"/>
                <a:ext cx="6487289" cy="491417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2F278432-958D-44D7-8FF2-4D7E91553710}"/>
                  </a:ext>
                </a:extLst>
              </p:cNvPr>
              <p:cNvSpPr/>
              <p:nvPr/>
            </p:nvSpPr>
            <p:spPr>
              <a:xfrm>
                <a:off x="1468360" y="3806719"/>
                <a:ext cx="26039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400" dirty="0"/>
                  <a:t>가설</a:t>
                </a:r>
                <a:r>
                  <a:rPr lang="en-US" altLang="ko-KR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2F278432-958D-44D7-8FF2-4D7E9155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60" y="3806719"/>
                <a:ext cx="2603918" cy="461665"/>
              </a:xfrm>
              <a:prstGeom prst="rect">
                <a:avLst/>
              </a:prstGeom>
              <a:blipFill>
                <a:blip r:embed="rId4"/>
                <a:stretch>
                  <a:fillRect l="-3747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9F53B81A-9BAB-4BDE-A39B-A7C3FC880A7A}"/>
                  </a:ext>
                </a:extLst>
              </p:cNvPr>
              <p:cNvSpPr/>
              <p:nvPr/>
            </p:nvSpPr>
            <p:spPr>
              <a:xfrm>
                <a:off x="1468360" y="4342968"/>
                <a:ext cx="6688241" cy="980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400" dirty="0"/>
                  <a:t>검</a:t>
                </a:r>
                <a14:m>
                  <m:oMath xmlns:m="http://schemas.openxmlformats.org/officeDocument/2006/math">
                    <m:r>
                      <a:rPr lang="ko-KR" altLang="en-US" sz="2400" i="1">
                        <a:latin typeface="Cambria Math" panose="02040503050406030204" pitchFamily="18" charset="0"/>
                      </a:rPr>
                      <m:t>정</m:t>
                    </m:r>
                    <m:r>
                      <a:rPr lang="ko-KR" altLang="en-US" sz="2400" i="1" smtClean="0">
                        <a:latin typeface="Cambria Math" panose="02040503050406030204" pitchFamily="18" charset="0"/>
                      </a:rPr>
                      <m:t>통</m:t>
                    </m:r>
                    <m:r>
                      <a:rPr lang="ko-KR" altLang="en-US" sz="2400" i="1">
                        <a:latin typeface="Cambria Math" panose="02040503050406030204" pitchFamily="18" charset="0"/>
                      </a:rPr>
                      <m:t>계</m:t>
                    </m:r>
                    <m:r>
                      <a:rPr lang="ko-KR" altLang="en-US" sz="2400" i="1" smtClean="0">
                        <a:latin typeface="Cambria Math" panose="02040503050406030204" pitchFamily="18" charset="0"/>
                      </a:rPr>
                      <m:t>량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ko-KR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ko-KR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𝑠𝑒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𝑠𝑒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9F53B81A-9BAB-4BDE-A39B-A7C3FC880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60" y="4342968"/>
                <a:ext cx="6688241" cy="980525"/>
              </a:xfrm>
              <a:prstGeom prst="rect">
                <a:avLst/>
              </a:prstGeom>
              <a:blipFill>
                <a:blip r:embed="rId5"/>
                <a:stretch>
                  <a:fillRect l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166CB229-E2D5-407B-8738-1684FBE4AE18}"/>
                  </a:ext>
                </a:extLst>
              </p:cNvPr>
              <p:cNvSpPr/>
              <p:nvPr/>
            </p:nvSpPr>
            <p:spPr>
              <a:xfrm>
                <a:off x="1475094" y="5390467"/>
                <a:ext cx="9856481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400" dirty="0"/>
                  <a:t>검</a:t>
                </a:r>
                <a14:m>
                  <m:oMath xmlns:m="http://schemas.openxmlformats.org/officeDocument/2006/math">
                    <m:r>
                      <a:rPr lang="ko-KR" altLang="en-US" sz="2400" i="1">
                        <a:latin typeface="Cambria Math" panose="02040503050406030204" pitchFamily="18" charset="0"/>
                      </a:rPr>
                      <m:t>정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/>
                  <a:t>) </a:t>
                </a:r>
                <a:r>
                  <a:rPr lang="ko-KR" altLang="en-US" sz="2400" dirty="0"/>
                  <a:t>이면 </a:t>
                </a:r>
                <a:r>
                  <a:rPr lang="ko-KR" altLang="en-US" sz="2400" dirty="0" err="1"/>
                  <a:t>귀무가설</a:t>
                </a:r>
                <a:r>
                  <a:rPr lang="ko-KR" altLang="en-US" sz="2400" dirty="0"/>
                  <a:t> 기각</a:t>
                </a:r>
                <a:r>
                  <a:rPr lang="en-US" altLang="ko-KR" sz="2400" dirty="0"/>
                  <a:t>, </a:t>
                </a:r>
                <a:r>
                  <a:rPr lang="ko-KR" altLang="en-US" sz="2400" dirty="0"/>
                  <a:t>즉 두 회귀계수가 다르다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166CB229-E2D5-407B-8738-1684FBE4A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94" y="5390467"/>
                <a:ext cx="9856481" cy="584584"/>
              </a:xfrm>
              <a:prstGeom prst="rect">
                <a:avLst/>
              </a:prstGeom>
              <a:blipFill>
                <a:blip r:embed="rId6"/>
                <a:stretch>
                  <a:fillRect l="-989" t="-2083" r="-61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AC874FA6-29F8-4C63-BF61-A5FF28525707}"/>
              </a:ext>
            </a:extLst>
          </p:cNvPr>
          <p:cNvSpPr/>
          <p:nvPr/>
        </p:nvSpPr>
        <p:spPr>
          <a:xfrm>
            <a:off x="5226566" y="2493169"/>
            <a:ext cx="5303641" cy="17338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02DF8FE-B29A-4F29-855C-13BBE9AA3243}"/>
              </a:ext>
            </a:extLst>
          </p:cNvPr>
          <p:cNvSpPr/>
          <p:nvPr/>
        </p:nvSpPr>
        <p:spPr>
          <a:xfrm>
            <a:off x="2475781" y="1437150"/>
            <a:ext cx="2220825" cy="37419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cxnSpLocks/>
            <a:endCxn id="10" idx="3"/>
          </p:cNvCxnSpPr>
          <p:nvPr/>
        </p:nvCxnSpPr>
        <p:spPr>
          <a:xfrm flipH="1" flipV="1">
            <a:off x="2003368" y="1797153"/>
            <a:ext cx="756457" cy="38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endCxn id="16" idx="3"/>
          </p:cNvCxnSpPr>
          <p:nvPr/>
        </p:nvCxnSpPr>
        <p:spPr>
          <a:xfrm flipH="1">
            <a:off x="2003368" y="2528888"/>
            <a:ext cx="737451" cy="39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  <a:endCxn id="19" idx="3"/>
          </p:cNvCxnSpPr>
          <p:nvPr/>
        </p:nvCxnSpPr>
        <p:spPr>
          <a:xfrm flipH="1">
            <a:off x="2003368" y="4302919"/>
            <a:ext cx="708876" cy="31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  <a:endCxn id="20" idx="3"/>
          </p:cNvCxnSpPr>
          <p:nvPr/>
        </p:nvCxnSpPr>
        <p:spPr>
          <a:xfrm flipH="1">
            <a:off x="2003368" y="4411811"/>
            <a:ext cx="785076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cxnSpLocks/>
            <a:endCxn id="38" idx="0"/>
          </p:cNvCxnSpPr>
          <p:nvPr/>
        </p:nvCxnSpPr>
        <p:spPr>
          <a:xfrm flipH="1">
            <a:off x="5559137" y="3709988"/>
            <a:ext cx="510669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  <a:endCxn id="41" idx="0"/>
          </p:cNvCxnSpPr>
          <p:nvPr/>
        </p:nvCxnSpPr>
        <p:spPr>
          <a:xfrm>
            <a:off x="6543675" y="3709988"/>
            <a:ext cx="799928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cxnSpLocks/>
            <a:endCxn id="48" idx="0"/>
          </p:cNvCxnSpPr>
          <p:nvPr/>
        </p:nvCxnSpPr>
        <p:spPr>
          <a:xfrm flipH="1">
            <a:off x="8694076" y="3709988"/>
            <a:ext cx="532707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  <a:stCxn id="7" idx="4"/>
            <a:endCxn id="49" idx="0"/>
          </p:cNvCxnSpPr>
          <p:nvPr/>
        </p:nvCxnSpPr>
        <p:spPr>
          <a:xfrm>
            <a:off x="9459884" y="3732417"/>
            <a:ext cx="126425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cxnSpLocks/>
            <a:endCxn id="50" idx="0"/>
          </p:cNvCxnSpPr>
          <p:nvPr/>
        </p:nvCxnSpPr>
        <p:spPr>
          <a:xfrm>
            <a:off x="9729788" y="3709988"/>
            <a:ext cx="748754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8869384-A82F-4D10-9AB1-F7111699A5BF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613C72C-413E-421E-AACF-AD944E3F0604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4E16F8-454B-4288-9691-A5539A5191E1}"/>
              </a:ext>
            </a:extLst>
          </p:cNvPr>
          <p:cNvSpPr txBox="1"/>
          <p:nvPr/>
        </p:nvSpPr>
        <p:spPr>
          <a:xfrm>
            <a:off x="2215689" y="937014"/>
            <a:ext cx="278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Exogenous Latent Variables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21449-B8D8-4A60-98EE-1DD88E9A4B8C}"/>
              </a:ext>
            </a:extLst>
          </p:cNvPr>
          <p:cNvSpPr txBox="1"/>
          <p:nvPr/>
        </p:nvSpPr>
        <p:spPr>
          <a:xfrm>
            <a:off x="6451369" y="2046634"/>
            <a:ext cx="289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Endogenous Latent Variables</a:t>
            </a:r>
            <a:endParaRPr lang="en-US" dirty="0"/>
          </a:p>
        </p:txBody>
      </p:sp>
      <p:sp>
        <p:nvSpPr>
          <p:cNvPr id="39" name="제목 1">
            <a:extLst>
              <a:ext uri="{FF2B5EF4-FFF2-40B4-BE49-F238E27FC236}">
                <a16:creationId xmlns:a16="http://schemas.microsoft.com/office/drawing/2014/main" id="{F33D4838-B3C0-4F5A-BD36-DE725FFD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109" y="719157"/>
            <a:ext cx="3719981" cy="580185"/>
          </a:xfr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ko-KR" altLang="en-US" sz="2800" err="1"/>
              <a:t>외생변인과</a:t>
            </a:r>
            <a:r>
              <a:rPr lang="ko-KR" altLang="en-US" sz="2800" dirty="0"/>
              <a:t> 내생변인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C3CA0-5C89-4F68-A280-92C9EE24598E}"/>
              </a:ext>
            </a:extLst>
          </p:cNvPr>
          <p:cNvSpPr txBox="1"/>
          <p:nvPr/>
        </p:nvSpPr>
        <p:spPr>
          <a:xfrm>
            <a:off x="6451369" y="5648446"/>
            <a:ext cx="358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주의</a:t>
            </a:r>
            <a:r>
              <a:rPr lang="en-US" altLang="ko-KR" dirty="0"/>
              <a:t>: Extraneous variable</a:t>
            </a:r>
            <a:r>
              <a:rPr lang="ko-KR" altLang="en-US" dirty="0"/>
              <a:t> 외재변수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" grpId="0" animBg="1"/>
      <p:bldP spid="12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96A2689B-0E86-4FA3-A2B2-3AF07B7BDF98}"/>
              </a:ext>
            </a:extLst>
          </p:cNvPr>
          <p:cNvSpPr/>
          <p:nvPr/>
        </p:nvSpPr>
        <p:spPr>
          <a:xfrm>
            <a:off x="516288" y="1371599"/>
            <a:ext cx="4051901" cy="48221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AC874FA6-29F8-4C63-BF61-A5FF28525707}"/>
              </a:ext>
            </a:extLst>
          </p:cNvPr>
          <p:cNvSpPr/>
          <p:nvPr/>
        </p:nvSpPr>
        <p:spPr>
          <a:xfrm>
            <a:off x="5025043" y="2528889"/>
            <a:ext cx="6016768" cy="2715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cxnSpLocks/>
            <a:endCxn id="10" idx="3"/>
          </p:cNvCxnSpPr>
          <p:nvPr/>
        </p:nvCxnSpPr>
        <p:spPr>
          <a:xfrm flipH="1" flipV="1">
            <a:off x="2003368" y="1797153"/>
            <a:ext cx="756457" cy="38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endCxn id="16" idx="3"/>
          </p:cNvCxnSpPr>
          <p:nvPr/>
        </p:nvCxnSpPr>
        <p:spPr>
          <a:xfrm flipH="1">
            <a:off x="2003368" y="2528888"/>
            <a:ext cx="737451" cy="39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  <a:endCxn id="19" idx="3"/>
          </p:cNvCxnSpPr>
          <p:nvPr/>
        </p:nvCxnSpPr>
        <p:spPr>
          <a:xfrm flipH="1">
            <a:off x="2003368" y="4302919"/>
            <a:ext cx="708876" cy="31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  <a:endCxn id="20" idx="3"/>
          </p:cNvCxnSpPr>
          <p:nvPr/>
        </p:nvCxnSpPr>
        <p:spPr>
          <a:xfrm flipH="1">
            <a:off x="2003368" y="4411811"/>
            <a:ext cx="785076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cxnSpLocks/>
            <a:endCxn id="38" idx="0"/>
          </p:cNvCxnSpPr>
          <p:nvPr/>
        </p:nvCxnSpPr>
        <p:spPr>
          <a:xfrm flipH="1">
            <a:off x="5559137" y="3709988"/>
            <a:ext cx="510669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  <a:endCxn id="41" idx="0"/>
          </p:cNvCxnSpPr>
          <p:nvPr/>
        </p:nvCxnSpPr>
        <p:spPr>
          <a:xfrm>
            <a:off x="6543675" y="3709988"/>
            <a:ext cx="799928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cxnSpLocks/>
            <a:endCxn id="48" idx="0"/>
          </p:cNvCxnSpPr>
          <p:nvPr/>
        </p:nvCxnSpPr>
        <p:spPr>
          <a:xfrm flipH="1">
            <a:off x="8694076" y="3709988"/>
            <a:ext cx="532707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  <a:stCxn id="7" idx="4"/>
            <a:endCxn id="49" idx="0"/>
          </p:cNvCxnSpPr>
          <p:nvPr/>
        </p:nvCxnSpPr>
        <p:spPr>
          <a:xfrm>
            <a:off x="9459884" y="3732417"/>
            <a:ext cx="126425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cxnSpLocks/>
            <a:endCxn id="50" idx="0"/>
          </p:cNvCxnSpPr>
          <p:nvPr/>
        </p:nvCxnSpPr>
        <p:spPr>
          <a:xfrm>
            <a:off x="9729788" y="3709988"/>
            <a:ext cx="748754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8869384-A82F-4D10-9AB1-F7111699A5BF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613C72C-413E-421E-AACF-AD944E3F0604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4E16F8-454B-4288-9691-A5539A5191E1}"/>
              </a:ext>
            </a:extLst>
          </p:cNvPr>
          <p:cNvSpPr txBox="1"/>
          <p:nvPr/>
        </p:nvSpPr>
        <p:spPr>
          <a:xfrm>
            <a:off x="471039" y="932595"/>
            <a:ext cx="485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Measurement model/ Exogenous Latent Variables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21449-B8D8-4A60-98EE-1DD88E9A4B8C}"/>
              </a:ext>
            </a:extLst>
          </p:cNvPr>
          <p:cNvSpPr txBox="1"/>
          <p:nvPr/>
        </p:nvSpPr>
        <p:spPr>
          <a:xfrm>
            <a:off x="5545931" y="2096413"/>
            <a:ext cx="500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Measurement model/ Endogenous Latent Variables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44E91-657F-4E0A-9AB7-9D45D41F0650}"/>
              </a:ext>
            </a:extLst>
          </p:cNvPr>
          <p:cNvSpPr txBox="1"/>
          <p:nvPr/>
        </p:nvSpPr>
        <p:spPr>
          <a:xfrm>
            <a:off x="516288" y="368931"/>
            <a:ext cx="4757521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 Model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검정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2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8" grpId="0" animBg="1"/>
      <p:bldP spid="12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96A2689B-0E86-4FA3-A2B2-3AF07B7BDF98}"/>
              </a:ext>
            </a:extLst>
          </p:cNvPr>
          <p:cNvSpPr/>
          <p:nvPr/>
        </p:nvSpPr>
        <p:spPr>
          <a:xfrm>
            <a:off x="2305400" y="1797153"/>
            <a:ext cx="8538103" cy="2887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cxnSpLocks/>
            <a:endCxn id="10" idx="3"/>
          </p:cNvCxnSpPr>
          <p:nvPr/>
        </p:nvCxnSpPr>
        <p:spPr>
          <a:xfrm flipH="1" flipV="1">
            <a:off x="2003368" y="1797153"/>
            <a:ext cx="756457" cy="38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endCxn id="16" idx="3"/>
          </p:cNvCxnSpPr>
          <p:nvPr/>
        </p:nvCxnSpPr>
        <p:spPr>
          <a:xfrm flipH="1">
            <a:off x="2003368" y="2528888"/>
            <a:ext cx="737451" cy="39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  <a:endCxn id="19" idx="3"/>
          </p:cNvCxnSpPr>
          <p:nvPr/>
        </p:nvCxnSpPr>
        <p:spPr>
          <a:xfrm flipH="1">
            <a:off x="2003368" y="4302919"/>
            <a:ext cx="708876" cy="31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  <a:endCxn id="20" idx="3"/>
          </p:cNvCxnSpPr>
          <p:nvPr/>
        </p:nvCxnSpPr>
        <p:spPr>
          <a:xfrm flipH="1">
            <a:off x="2003368" y="4411811"/>
            <a:ext cx="785076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cxnSpLocks/>
            <a:endCxn id="38" idx="0"/>
          </p:cNvCxnSpPr>
          <p:nvPr/>
        </p:nvCxnSpPr>
        <p:spPr>
          <a:xfrm flipH="1">
            <a:off x="5559137" y="3709988"/>
            <a:ext cx="510669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  <a:endCxn id="41" idx="0"/>
          </p:cNvCxnSpPr>
          <p:nvPr/>
        </p:nvCxnSpPr>
        <p:spPr>
          <a:xfrm>
            <a:off x="6543675" y="3709988"/>
            <a:ext cx="799928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cxnSpLocks/>
            <a:endCxn id="48" idx="0"/>
          </p:cNvCxnSpPr>
          <p:nvPr/>
        </p:nvCxnSpPr>
        <p:spPr>
          <a:xfrm flipH="1">
            <a:off x="8694076" y="3709988"/>
            <a:ext cx="532707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  <a:stCxn id="7" idx="4"/>
            <a:endCxn id="49" idx="0"/>
          </p:cNvCxnSpPr>
          <p:nvPr/>
        </p:nvCxnSpPr>
        <p:spPr>
          <a:xfrm>
            <a:off x="9459884" y="3732417"/>
            <a:ext cx="126425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cxnSpLocks/>
            <a:endCxn id="50" idx="0"/>
          </p:cNvCxnSpPr>
          <p:nvPr/>
        </p:nvCxnSpPr>
        <p:spPr>
          <a:xfrm>
            <a:off x="9729788" y="3709988"/>
            <a:ext cx="748754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8869384-A82F-4D10-9AB1-F7111699A5BF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613C72C-413E-421E-AACF-AD944E3F0604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244E91-657F-4E0A-9AB7-9D45D41F0650}"/>
              </a:ext>
            </a:extLst>
          </p:cNvPr>
          <p:cNvSpPr txBox="1"/>
          <p:nvPr/>
        </p:nvSpPr>
        <p:spPr>
          <a:xfrm>
            <a:off x="516288" y="368931"/>
            <a:ext cx="4213718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Step2: Structural Model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검정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311C6F-DE59-49B8-A3D2-13F6A4053080}"/>
              </a:ext>
            </a:extLst>
          </p:cNvPr>
          <p:cNvSpPr txBox="1"/>
          <p:nvPr/>
        </p:nvSpPr>
        <p:spPr>
          <a:xfrm>
            <a:off x="5503069" y="1377575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Structural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01369"/>
            <a:ext cx="10515600" cy="4351338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모든</a:t>
            </a:r>
            <a:r>
              <a:rPr lang="en-US" altLang="ko-KR" dirty="0"/>
              <a:t> </a:t>
            </a:r>
            <a:r>
              <a:rPr lang="ko-KR" altLang="en-US" dirty="0"/>
              <a:t>요인과 변수가 포함된 모형을 작성한다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모든 요인들 간에 상관관계를 가정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외생요인과 내생요인의 모형으로 나눌 수도 있다</a:t>
            </a:r>
            <a:endParaRPr lang="en-US" altLang="ko-KR" dirty="0"/>
          </a:p>
          <a:p>
            <a:pPr>
              <a:lnSpc>
                <a:spcPct val="110000"/>
              </a:lnSpc>
            </a:pPr>
            <a:r>
              <a:rPr lang="ko-KR" altLang="en-US" dirty="0"/>
              <a:t>모형적합도</a:t>
            </a:r>
            <a:r>
              <a:rPr lang="en-US" altLang="ko-KR" dirty="0"/>
              <a:t>(Model</a:t>
            </a:r>
            <a:r>
              <a:rPr lang="ko-KR" altLang="en-US" dirty="0"/>
              <a:t> </a:t>
            </a:r>
            <a:r>
              <a:rPr lang="en-US" altLang="ko-KR" dirty="0"/>
              <a:t>Fit Index)</a:t>
            </a:r>
            <a:r>
              <a:rPr lang="ko-KR" altLang="en-US" dirty="0"/>
              <a:t>를 구한다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en-US" altLang="ko-KR" dirty="0"/>
              <a:t>CMIN, p </a:t>
            </a:r>
            <a:r>
              <a:rPr lang="ko-KR" altLang="en-US" dirty="0"/>
              <a:t>제시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en-US" altLang="ko-KR" dirty="0"/>
              <a:t>CMIN/DF &lt;2 (</a:t>
            </a:r>
            <a:r>
              <a:rPr lang="ko-KR" altLang="en-US" dirty="0"/>
              <a:t>또는</a:t>
            </a:r>
            <a:r>
              <a:rPr lang="en-US" altLang="ko-KR" dirty="0"/>
              <a:t> 3), SRMR&lt;0.08, RMSEA&lt;0.07, CFI&gt;0.9, NFI&gt;0.9</a:t>
            </a:r>
          </a:p>
          <a:p>
            <a:pPr>
              <a:lnSpc>
                <a:spcPct val="110000"/>
              </a:lnSpc>
            </a:pPr>
            <a:r>
              <a:rPr lang="ko-KR" altLang="en-US" dirty="0"/>
              <a:t>측정도구의 신뢰성 타당성을 검증한다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신뢰성</a:t>
            </a:r>
            <a:r>
              <a:rPr lang="en-US" altLang="ko-KR" dirty="0"/>
              <a:t>, </a:t>
            </a:r>
            <a:r>
              <a:rPr lang="ko-KR" altLang="en-US" dirty="0" err="1"/>
              <a:t>내적일관성</a:t>
            </a:r>
            <a:r>
              <a:rPr lang="en-US" altLang="ko-KR" dirty="0"/>
              <a:t>: </a:t>
            </a:r>
            <a:r>
              <a:rPr lang="ko-KR" altLang="en-US" dirty="0" err="1"/>
              <a:t>크론바흐</a:t>
            </a:r>
            <a:r>
              <a:rPr lang="ko-KR" altLang="en-US" dirty="0"/>
              <a:t> 알파</a:t>
            </a:r>
            <a:r>
              <a:rPr lang="en-US" altLang="ko-KR" dirty="0"/>
              <a:t>&gt;0.6, CR</a:t>
            </a:r>
            <a:r>
              <a:rPr lang="ko-KR" altLang="en-US" dirty="0"/>
              <a:t> </a:t>
            </a:r>
            <a:r>
              <a:rPr lang="en-US" altLang="ko-KR" dirty="0"/>
              <a:t>&gt; 0.7 </a:t>
            </a:r>
          </a:p>
          <a:p>
            <a:pPr lvl="1">
              <a:lnSpc>
                <a:spcPct val="110000"/>
              </a:lnSpc>
            </a:pPr>
            <a:r>
              <a:rPr lang="ko-KR" altLang="en-US" dirty="0"/>
              <a:t>집중타당성</a:t>
            </a:r>
            <a:r>
              <a:rPr lang="en-US" altLang="ko-KR" dirty="0"/>
              <a:t>(</a:t>
            </a:r>
            <a:r>
              <a:rPr lang="ko-KR" altLang="en-US" dirty="0"/>
              <a:t>수렴타당성</a:t>
            </a:r>
            <a:r>
              <a:rPr lang="en-US" altLang="ko-KR" dirty="0"/>
              <a:t>): CR&gt;0.7, AVE&gt;0.5</a:t>
            </a:r>
          </a:p>
          <a:p>
            <a:pPr lvl="1">
              <a:lnSpc>
                <a:spcPct val="110000"/>
              </a:lnSpc>
            </a:pPr>
            <a:r>
              <a:rPr lang="ko-KR" altLang="en-US" dirty="0"/>
              <a:t>판별타당성</a:t>
            </a:r>
            <a:r>
              <a:rPr lang="en-US" altLang="ko-KR" dirty="0"/>
              <a:t>: AVE&gt;(</a:t>
            </a:r>
            <a:r>
              <a:rPr lang="ko-KR" altLang="en-US" dirty="0"/>
              <a:t>상관계수</a:t>
            </a:r>
            <a:r>
              <a:rPr lang="en-US" altLang="ko-KR" dirty="0"/>
              <a:t> </a:t>
            </a:r>
            <a:r>
              <a:rPr lang="ko-KR" altLang="en-US" dirty="0"/>
              <a:t>제곱</a:t>
            </a:r>
            <a:r>
              <a:rPr lang="en-US" altLang="ko-KR" dirty="0"/>
              <a:t>)</a:t>
            </a:r>
            <a:endParaRPr lang="ko-KR" altLang="en-US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EA293F3-0CE5-4334-8499-7DA5DA1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48"/>
            <a:ext cx="10515600" cy="76493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19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385471" y="190126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85471" y="373006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705584" y="3066074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404830" y="307949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025422" y="155186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25422" y="211552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025422" y="2679188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025422" y="380651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025422" y="437018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025422" y="493384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025422" y="5497508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1" name="직선 화살표 연결선 20"/>
          <p:cNvCxnSpPr>
            <a:stCxn id="4" idx="1"/>
            <a:endCxn id="14" idx="3"/>
          </p:cNvCxnSpPr>
          <p:nvPr/>
        </p:nvCxnSpPr>
        <p:spPr>
          <a:xfrm flipH="1" flipV="1">
            <a:off x="2973118" y="1725124"/>
            <a:ext cx="626842" cy="29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4" idx="2"/>
            <a:endCxn id="15" idx="3"/>
          </p:cNvCxnSpPr>
          <p:nvPr/>
        </p:nvCxnSpPr>
        <p:spPr>
          <a:xfrm flipH="1" flipV="1">
            <a:off x="2973118" y="2288788"/>
            <a:ext cx="412353" cy="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4" idx="3"/>
            <a:endCxn id="16" idx="3"/>
          </p:cNvCxnSpPr>
          <p:nvPr/>
        </p:nvCxnSpPr>
        <p:spPr>
          <a:xfrm flipH="1">
            <a:off x="2973118" y="2565264"/>
            <a:ext cx="626842" cy="28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340615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232848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125081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31" name="직선 화살표 연결선 30"/>
          <p:cNvCxnSpPr>
            <a:stCxn id="6" idx="3"/>
            <a:endCxn id="28" idx="0"/>
          </p:cNvCxnSpPr>
          <p:nvPr/>
        </p:nvCxnSpPr>
        <p:spPr>
          <a:xfrm flipH="1">
            <a:off x="5651129" y="3730069"/>
            <a:ext cx="268944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6" idx="4"/>
            <a:endCxn id="29" idx="0"/>
          </p:cNvCxnSpPr>
          <p:nvPr/>
        </p:nvCxnSpPr>
        <p:spPr>
          <a:xfrm>
            <a:off x="6437894" y="3843993"/>
            <a:ext cx="105468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6" idx="5"/>
            <a:endCxn id="30" idx="0"/>
          </p:cNvCxnSpPr>
          <p:nvPr/>
        </p:nvCxnSpPr>
        <p:spPr>
          <a:xfrm>
            <a:off x="6955715" y="3730069"/>
            <a:ext cx="479880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025697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8917930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9810163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37" name="직선 화살표 연결선 36"/>
          <p:cNvCxnSpPr>
            <a:stCxn id="7" idx="3"/>
            <a:endCxn id="34" idx="0"/>
          </p:cNvCxnSpPr>
          <p:nvPr/>
        </p:nvCxnSpPr>
        <p:spPr>
          <a:xfrm flipH="1">
            <a:off x="8336211" y="3743494"/>
            <a:ext cx="283108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7" idx="4"/>
            <a:endCxn id="35" idx="0"/>
          </p:cNvCxnSpPr>
          <p:nvPr/>
        </p:nvCxnSpPr>
        <p:spPr>
          <a:xfrm>
            <a:off x="9137140" y="3857418"/>
            <a:ext cx="91304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7" idx="5"/>
            <a:endCxn id="36" idx="0"/>
          </p:cNvCxnSpPr>
          <p:nvPr/>
        </p:nvCxnSpPr>
        <p:spPr>
          <a:xfrm>
            <a:off x="9654961" y="3743494"/>
            <a:ext cx="465716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1276513" y="155186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56" name="직선 화살표 연결선 55"/>
          <p:cNvCxnSpPr>
            <a:stCxn id="54" idx="6"/>
            <a:endCxn id="14" idx="1"/>
          </p:cNvCxnSpPr>
          <p:nvPr/>
        </p:nvCxnSpPr>
        <p:spPr>
          <a:xfrm>
            <a:off x="1810200" y="172512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1285558" y="211552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78" name="직선 화살표 연결선 77"/>
          <p:cNvCxnSpPr>
            <a:stCxn id="77" idx="6"/>
          </p:cNvCxnSpPr>
          <p:nvPr/>
        </p:nvCxnSpPr>
        <p:spPr>
          <a:xfrm>
            <a:off x="1819245" y="228878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/>
          <p:cNvSpPr/>
          <p:nvPr/>
        </p:nvSpPr>
        <p:spPr>
          <a:xfrm>
            <a:off x="1294603" y="267918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0" name="직선 화살표 연결선 79"/>
          <p:cNvCxnSpPr>
            <a:stCxn id="79" idx="6"/>
          </p:cNvCxnSpPr>
          <p:nvPr/>
        </p:nvCxnSpPr>
        <p:spPr>
          <a:xfrm>
            <a:off x="1828290" y="2852452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/>
          <p:cNvSpPr/>
          <p:nvPr/>
        </p:nvSpPr>
        <p:spPr>
          <a:xfrm>
            <a:off x="5384285" y="5092997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e8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1296067" y="380651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4" name="직선 화살표 연결선 83"/>
          <p:cNvCxnSpPr>
            <a:stCxn id="83" idx="6"/>
          </p:cNvCxnSpPr>
          <p:nvPr/>
        </p:nvCxnSpPr>
        <p:spPr>
          <a:xfrm>
            <a:off x="1829754" y="397978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타원 84"/>
          <p:cNvSpPr/>
          <p:nvPr/>
        </p:nvSpPr>
        <p:spPr>
          <a:xfrm>
            <a:off x="1296799" y="437018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6" name="직선 화살표 연결선 85"/>
          <p:cNvCxnSpPr>
            <a:stCxn id="85" idx="6"/>
          </p:cNvCxnSpPr>
          <p:nvPr/>
        </p:nvCxnSpPr>
        <p:spPr>
          <a:xfrm>
            <a:off x="1830486" y="454344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1297531" y="493384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e6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8" name="직선 화살표 연결선 87"/>
          <p:cNvCxnSpPr>
            <a:stCxn id="87" idx="6"/>
          </p:cNvCxnSpPr>
          <p:nvPr/>
        </p:nvCxnSpPr>
        <p:spPr>
          <a:xfrm>
            <a:off x="1831218" y="510710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/>
          <p:cNvSpPr/>
          <p:nvPr/>
        </p:nvSpPr>
        <p:spPr>
          <a:xfrm>
            <a:off x="1298263" y="549750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e7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0" name="직선 화살표 연결선 89"/>
          <p:cNvCxnSpPr>
            <a:stCxn id="89" idx="6"/>
          </p:cNvCxnSpPr>
          <p:nvPr/>
        </p:nvCxnSpPr>
        <p:spPr>
          <a:xfrm>
            <a:off x="1831950" y="5670772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stCxn id="81" idx="0"/>
            <a:endCxn id="28" idx="2"/>
          </p:cNvCxnSpPr>
          <p:nvPr/>
        </p:nvCxnSpPr>
        <p:spPr>
          <a:xfrm flipV="1">
            <a:off x="5651129" y="4931325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6276518" y="5088262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e9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4" name="직선 화살표 연결선 93"/>
          <p:cNvCxnSpPr>
            <a:stCxn id="93" idx="0"/>
          </p:cNvCxnSpPr>
          <p:nvPr/>
        </p:nvCxnSpPr>
        <p:spPr>
          <a:xfrm flipV="1">
            <a:off x="6543362" y="4926590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94"/>
          <p:cNvSpPr/>
          <p:nvPr/>
        </p:nvSpPr>
        <p:spPr>
          <a:xfrm>
            <a:off x="7120719" y="5083527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e10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6" name="직선 화살표 연결선 95"/>
          <p:cNvCxnSpPr>
            <a:stCxn id="95" idx="0"/>
          </p:cNvCxnSpPr>
          <p:nvPr/>
        </p:nvCxnSpPr>
        <p:spPr>
          <a:xfrm flipH="1" flipV="1">
            <a:off x="7435596" y="4921855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타원 96"/>
          <p:cNvSpPr/>
          <p:nvPr/>
        </p:nvSpPr>
        <p:spPr>
          <a:xfrm>
            <a:off x="8012952" y="5078792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8" name="직선 화살표 연결선 97"/>
          <p:cNvCxnSpPr>
            <a:stCxn id="97" idx="0"/>
          </p:cNvCxnSpPr>
          <p:nvPr/>
        </p:nvCxnSpPr>
        <p:spPr>
          <a:xfrm flipH="1" flipV="1">
            <a:off x="8327829" y="4917120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/>
          <p:cNvSpPr/>
          <p:nvPr/>
        </p:nvSpPr>
        <p:spPr>
          <a:xfrm>
            <a:off x="8905185" y="5074057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0" name="직선 화살표 연결선 99"/>
          <p:cNvCxnSpPr>
            <a:stCxn id="99" idx="0"/>
          </p:cNvCxnSpPr>
          <p:nvPr/>
        </p:nvCxnSpPr>
        <p:spPr>
          <a:xfrm flipH="1" flipV="1">
            <a:off x="9220062" y="4912385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타원 100"/>
          <p:cNvSpPr/>
          <p:nvPr/>
        </p:nvSpPr>
        <p:spPr>
          <a:xfrm>
            <a:off x="9797418" y="5069322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2" name="직선 화살표 연결선 101"/>
          <p:cNvCxnSpPr>
            <a:stCxn id="101" idx="0"/>
          </p:cNvCxnSpPr>
          <p:nvPr/>
        </p:nvCxnSpPr>
        <p:spPr>
          <a:xfrm flipH="1" flipV="1">
            <a:off x="10112295" y="4907650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4" idx="6"/>
            <a:endCxn id="5" idx="6"/>
          </p:cNvCxnSpPr>
          <p:nvPr/>
        </p:nvCxnSpPr>
        <p:spPr>
          <a:xfrm>
            <a:off x="4850091" y="2290229"/>
            <a:ext cx="12700" cy="1828800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2"/>
          <p:cNvCxnSpPr>
            <a:cxnSpLocks/>
            <a:stCxn id="4" idx="6"/>
            <a:endCxn id="6" idx="0"/>
          </p:cNvCxnSpPr>
          <p:nvPr/>
        </p:nvCxnSpPr>
        <p:spPr>
          <a:xfrm>
            <a:off x="4850091" y="2290229"/>
            <a:ext cx="1587803" cy="77584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12"/>
          <p:cNvCxnSpPr>
            <a:stCxn id="4" idx="6"/>
            <a:endCxn id="7" idx="0"/>
          </p:cNvCxnSpPr>
          <p:nvPr/>
        </p:nvCxnSpPr>
        <p:spPr>
          <a:xfrm>
            <a:off x="4850091" y="2290229"/>
            <a:ext cx="4287049" cy="789270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12"/>
          <p:cNvCxnSpPr>
            <a:stCxn id="5" idx="7"/>
            <a:endCxn id="7" idx="1"/>
          </p:cNvCxnSpPr>
          <p:nvPr/>
        </p:nvCxnSpPr>
        <p:spPr>
          <a:xfrm rot="5400000" flipH="1" flipV="1">
            <a:off x="6302175" y="1526850"/>
            <a:ext cx="650570" cy="3983717"/>
          </a:xfrm>
          <a:prstGeom prst="curvedConnector3">
            <a:avLst>
              <a:gd name="adj1" fmla="val 15265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12"/>
          <p:cNvCxnSpPr>
            <a:stCxn id="6" idx="7"/>
            <a:endCxn id="7" idx="0"/>
          </p:cNvCxnSpPr>
          <p:nvPr/>
        </p:nvCxnSpPr>
        <p:spPr>
          <a:xfrm rot="5400000" flipH="1" flipV="1">
            <a:off x="7996178" y="2039037"/>
            <a:ext cx="100499" cy="2181425"/>
          </a:xfrm>
          <a:prstGeom prst="curvedConnector3">
            <a:avLst>
              <a:gd name="adj1" fmla="val 34082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12"/>
          <p:cNvCxnSpPr>
            <a:stCxn id="5" idx="0"/>
            <a:endCxn id="6" idx="1"/>
          </p:cNvCxnSpPr>
          <p:nvPr/>
        </p:nvCxnSpPr>
        <p:spPr>
          <a:xfrm rot="5400000" flipH="1" flipV="1">
            <a:off x="4743892" y="2553888"/>
            <a:ext cx="550071" cy="1802292"/>
          </a:xfrm>
          <a:prstGeom prst="curvedConnector3">
            <a:avLst>
              <a:gd name="adj1" fmla="val 16226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아래쪽 화살표 140"/>
          <p:cNvSpPr/>
          <p:nvPr/>
        </p:nvSpPr>
        <p:spPr>
          <a:xfrm>
            <a:off x="7120719" y="1791499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6340583" y="1305306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모든 요인 간에 연결</a:t>
            </a:r>
          </a:p>
        </p:txBody>
      </p:sp>
      <p:sp>
        <p:nvSpPr>
          <p:cNvPr id="143" name="오른쪽 화살표 142"/>
          <p:cNvSpPr/>
          <p:nvPr/>
        </p:nvSpPr>
        <p:spPr>
          <a:xfrm>
            <a:off x="9538958" y="1898388"/>
            <a:ext cx="643820" cy="4242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TextBox 143"/>
          <p:cNvSpPr txBox="1"/>
          <p:nvPr/>
        </p:nvSpPr>
        <p:spPr>
          <a:xfrm>
            <a:off x="10262676" y="189863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AMOS </a:t>
            </a:r>
            <a:r>
              <a:rPr lang="ko-KR" altLang="en-US" dirty="0"/>
              <a:t>실행</a:t>
            </a:r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E68049A6-DA1C-4096-BC4B-29154E75E579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2981619" y="4012217"/>
            <a:ext cx="403852" cy="10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8D58DC0D-6E77-41F2-9C1B-3C18CDBF2D61}"/>
              </a:ext>
            </a:extLst>
          </p:cNvPr>
          <p:cNvCxnSpPr>
            <a:cxnSpLocks/>
          </p:cNvCxnSpPr>
          <p:nvPr/>
        </p:nvCxnSpPr>
        <p:spPr>
          <a:xfrm flipH="1">
            <a:off x="2981619" y="4229535"/>
            <a:ext cx="430118" cy="346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3142B29A-BFBA-4893-AA06-FDF9EE2EC210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981620" y="4394064"/>
            <a:ext cx="618340" cy="1309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982F4B9E-42A6-49FD-AF8E-013B843E525D}"/>
              </a:ext>
            </a:extLst>
          </p:cNvPr>
          <p:cNvCxnSpPr>
            <a:cxnSpLocks/>
          </p:cNvCxnSpPr>
          <p:nvPr/>
        </p:nvCxnSpPr>
        <p:spPr>
          <a:xfrm flipH="1">
            <a:off x="2981617" y="4314192"/>
            <a:ext cx="499285" cy="82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4AD9C07-F3EE-48FE-AFCD-22D8B8812345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적합도와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적재값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유의성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제목 4">
            <a:extLst>
              <a:ext uri="{FF2B5EF4-FFF2-40B4-BE49-F238E27FC236}">
                <a16:creationId xmlns:a16="http://schemas.microsoft.com/office/drawing/2014/main" id="{C6E371AE-EE46-49F0-A3DF-53D0BBC1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" y="199998"/>
            <a:ext cx="8662659" cy="492730"/>
          </a:xfr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0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/>
      <p:bldP spid="143" grpId="0" animBg="1"/>
      <p:bldP spid="14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3230</Words>
  <Application>Microsoft Office PowerPoint</Application>
  <PresentationFormat>와이드스크린</PresentationFormat>
  <Paragraphs>1155</Paragraphs>
  <Slides>42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56" baseType="lpstr">
      <vt:lpstr>Apple SD Gothic Neo</vt:lpstr>
      <vt:lpstr>DS가변 교양있는글씨 B</vt:lpstr>
      <vt:lpstr>YD윤고딕 140</vt:lpstr>
      <vt:lpstr>나눔고딕 ExtraBold</vt:lpstr>
      <vt:lpstr>맑은 고딕</vt:lpstr>
      <vt:lpstr>Arial</vt:lpstr>
      <vt:lpstr>Arial Black</vt:lpstr>
      <vt:lpstr>Calibri</vt:lpstr>
      <vt:lpstr>Calibri Light</vt:lpstr>
      <vt:lpstr>Cambria Math</vt:lpstr>
      <vt:lpstr>Lucida Handwriting</vt:lpstr>
      <vt:lpstr>Symbol</vt:lpstr>
      <vt:lpstr>Tekton Pro</vt:lpstr>
      <vt:lpstr>Office 테마</vt:lpstr>
      <vt:lpstr>확인적 요인분석</vt:lpstr>
      <vt:lpstr>연구모형</vt:lpstr>
      <vt:lpstr>연구가설 </vt:lpstr>
      <vt:lpstr>변수와 요인 </vt:lpstr>
      <vt:lpstr>외생변인과 내생변인</vt:lpstr>
      <vt:lpstr>PowerPoint 프레젠테이션</vt:lpstr>
      <vt:lpstr>PowerPoint 프레젠테이션</vt:lpstr>
      <vt:lpstr>Step1: Measurement Model 에 관한 검정(확인적 요인분석)</vt:lpstr>
      <vt:lpstr>Step1: Measurement Model 에 관한 검정(확인적 요인분석)</vt:lpstr>
      <vt:lpstr>Step1: Measurement Model 에 관한 검정(확인적 요인분석)</vt:lpstr>
      <vt:lpstr>[참고] 모형적합지수(Model Fit Index)</vt:lpstr>
      <vt:lpstr>[참고] 모형적합지수(Model Fit Index)</vt:lpstr>
      <vt:lpstr>[참고] 모형적합지수(Model Fit Index)</vt:lpstr>
      <vt:lpstr>[참고] 모형적합지수(Model Fit Index)</vt:lpstr>
      <vt:lpstr>자료의 신뢰성 reliability</vt:lpstr>
      <vt:lpstr>[참고] 신뢰도계수(Reliability Coefficient)</vt:lpstr>
      <vt:lpstr>자료의 타당성 Validity</vt:lpstr>
      <vt:lpstr>자료의 타당성 Validity</vt:lpstr>
      <vt:lpstr>[참고] 타당도지수(Validity Index)</vt:lpstr>
      <vt:lpstr>자료수집 </vt:lpstr>
      <vt:lpstr>탐색적 요인분석결과 </vt:lpstr>
      <vt:lpstr>요인분석 EFA</vt:lpstr>
      <vt:lpstr>요인분석 CFA</vt:lpstr>
      <vt:lpstr>자료의  타당성   집중타당성 (convergent validity) 판별타당성 (discriminant validity) </vt:lpstr>
      <vt:lpstr>수집한 자료의 적절성 평가표 작성 </vt:lpstr>
      <vt:lpstr>상관계수행렬</vt:lpstr>
      <vt:lpstr>평균비교 검정표</vt:lpstr>
      <vt:lpstr>SEM에 의한 연구모형 검정</vt:lpstr>
      <vt:lpstr>Step1 </vt:lpstr>
      <vt:lpstr>Step1 </vt:lpstr>
      <vt:lpstr>Step1 </vt:lpstr>
      <vt:lpstr>Step1의 완료 </vt:lpstr>
      <vt:lpstr>Step2 </vt:lpstr>
      <vt:lpstr>Step2 </vt:lpstr>
      <vt:lpstr>Step2의 완료 </vt:lpstr>
      <vt:lpstr>매개효과와 조절효과</vt:lpstr>
      <vt:lpstr>매개효과와 조절효과</vt:lpstr>
      <vt:lpstr>매개효과와 조절효과</vt:lpstr>
      <vt:lpstr>매개효과와 조절효과</vt:lpstr>
      <vt:lpstr>매개효과와 조절효과</vt:lpstr>
      <vt:lpstr>매개효과와 조절효과</vt:lpstr>
      <vt:lpstr>두 회귀선의 비교 Testing the equality of two regression coefficients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통계기법의 개요</dc:title>
  <dc:creator>LEE</dc:creator>
  <cp:lastModifiedBy>ADMIN</cp:lastModifiedBy>
  <cp:revision>88</cp:revision>
  <cp:lastPrinted>2019-06-14T04:53:02Z</cp:lastPrinted>
  <dcterms:created xsi:type="dcterms:W3CDTF">2019-03-26T10:39:02Z</dcterms:created>
  <dcterms:modified xsi:type="dcterms:W3CDTF">2021-12-07T08:07:31Z</dcterms:modified>
</cp:coreProperties>
</file>