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0" r:id="rId5"/>
    <p:sldId id="258" r:id="rId6"/>
    <p:sldId id="262" r:id="rId7"/>
    <p:sldId id="263" r:id="rId8"/>
    <p:sldId id="268" r:id="rId9"/>
    <p:sldId id="269" r:id="rId10"/>
    <p:sldId id="272" r:id="rId1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41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D5CB0-B4CB-4A5B-B1FD-30DAA97BF3A2}" type="datetimeFigureOut">
              <a:rPr lang="ko-KR" altLang="en-US" smtClean="0"/>
              <a:t>2023-09-04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5532-B820-4FC2-8D10-E6AB6F97DD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8035286"/>
      </p:ext>
    </p:extLst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D5CB0-B4CB-4A5B-B1FD-30DAA97BF3A2}" type="datetimeFigureOut">
              <a:rPr lang="ko-KR" altLang="en-US" smtClean="0"/>
              <a:t>2023-09-04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5532-B820-4FC2-8D10-E6AB6F97DD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4026308"/>
      </p:ext>
    </p:extLst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D5CB0-B4CB-4A5B-B1FD-30DAA97BF3A2}" type="datetimeFigureOut">
              <a:rPr lang="ko-KR" altLang="en-US" smtClean="0"/>
              <a:t>2023-09-04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5532-B820-4FC2-8D10-E6AB6F97DD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6480041"/>
      </p:ext>
    </p:extLst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D5CB0-B4CB-4A5B-B1FD-30DAA97BF3A2}" type="datetimeFigureOut">
              <a:rPr lang="ko-KR" altLang="en-US" smtClean="0"/>
              <a:t>2023-09-04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5532-B820-4FC2-8D10-E6AB6F97DD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4231639"/>
      </p:ext>
    </p:extLst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D5CB0-B4CB-4A5B-B1FD-30DAA97BF3A2}" type="datetimeFigureOut">
              <a:rPr lang="ko-KR" altLang="en-US" smtClean="0"/>
              <a:t>2023-09-04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5532-B820-4FC2-8D10-E6AB6F97DD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7773115"/>
      </p:ext>
    </p:extLst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D5CB0-B4CB-4A5B-B1FD-30DAA97BF3A2}" type="datetimeFigureOut">
              <a:rPr lang="ko-KR" altLang="en-US" smtClean="0"/>
              <a:t>2023-09-04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5532-B820-4FC2-8D10-E6AB6F97DD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2528115"/>
      </p:ext>
    </p:extLst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D5CB0-B4CB-4A5B-B1FD-30DAA97BF3A2}" type="datetimeFigureOut">
              <a:rPr lang="ko-KR" altLang="en-US" smtClean="0"/>
              <a:t>2023-09-04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5532-B820-4FC2-8D10-E6AB6F97DD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1424019"/>
      </p:ext>
    </p:extLst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D5CB0-B4CB-4A5B-B1FD-30DAA97BF3A2}" type="datetimeFigureOut">
              <a:rPr lang="ko-KR" altLang="en-US" smtClean="0"/>
              <a:t>2023-09-04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5532-B820-4FC2-8D10-E6AB6F97DD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0204362"/>
      </p:ext>
    </p:extLst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D5CB0-B4CB-4A5B-B1FD-30DAA97BF3A2}" type="datetimeFigureOut">
              <a:rPr lang="ko-KR" altLang="en-US" smtClean="0"/>
              <a:t>2023-09-04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5532-B820-4FC2-8D10-E6AB6F97DD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1796426"/>
      </p:ext>
    </p:extLst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D5CB0-B4CB-4A5B-B1FD-30DAA97BF3A2}" type="datetimeFigureOut">
              <a:rPr lang="ko-KR" altLang="en-US" smtClean="0"/>
              <a:t>2023-09-04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5532-B820-4FC2-8D10-E6AB6F97DD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3193017"/>
      </p:ext>
    </p:extLst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D5CB0-B4CB-4A5B-B1FD-30DAA97BF3A2}" type="datetimeFigureOut">
              <a:rPr lang="ko-KR" altLang="en-US" smtClean="0"/>
              <a:t>2023-09-04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A5532-B820-4FC2-8D10-E6AB6F97DD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0425981"/>
      </p:ext>
    </p:extLst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D5CB0-B4CB-4A5B-B1FD-30DAA97BF3A2}" type="datetimeFigureOut">
              <a:rPr lang="ko-KR" altLang="en-US" smtClean="0"/>
              <a:t>2023-09-04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A5532-B820-4FC2-8D10-E6AB6F97DD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0654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/>
  </p:transition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khlee.jj.ac.k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C40898B2-FA97-418E-8ACF-861BEBFA92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83593" cy="6858000"/>
          </a:xfrm>
          <a:prstGeom prst="rect">
            <a:avLst/>
          </a:prstGeom>
        </p:spPr>
      </p:pic>
      <p:sp>
        <p:nvSpPr>
          <p:cNvPr id="6" name="직사각형 5">
            <a:extLst>
              <a:ext uri="{FF2B5EF4-FFF2-40B4-BE49-F238E27FC236}">
                <a16:creationId xmlns:a16="http://schemas.microsoft.com/office/drawing/2014/main" id="{865E0571-333D-4DC8-A05A-45ADA42974C6}"/>
              </a:ext>
            </a:extLst>
          </p:cNvPr>
          <p:cNvSpPr/>
          <p:nvPr/>
        </p:nvSpPr>
        <p:spPr>
          <a:xfrm>
            <a:off x="-1" y="0"/>
            <a:ext cx="12183593" cy="6858000"/>
          </a:xfrm>
          <a:prstGeom prst="rect">
            <a:avLst/>
          </a:prstGeom>
          <a:solidFill>
            <a:srgbClr val="0000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8408" y="2097247"/>
            <a:ext cx="12175184" cy="1115079"/>
          </a:xfrm>
          <a:solidFill>
            <a:srgbClr val="000000">
              <a:alpha val="40000"/>
            </a:srgbClr>
          </a:solidFill>
        </p:spPr>
        <p:txBody>
          <a:bodyPr/>
          <a:lstStyle/>
          <a:p>
            <a:r>
              <a:rPr lang="ko-KR" alt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조리식품통계학특론</a:t>
            </a:r>
            <a:r>
              <a:rPr lang="en-US" altLang="ko-K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ko-KR" alt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8407" y="3976111"/>
            <a:ext cx="12175183" cy="377775"/>
          </a:xfrm>
          <a:solidFill>
            <a:srgbClr val="000000">
              <a:alpha val="40000"/>
            </a:srgbClr>
          </a:solidFill>
        </p:spPr>
        <p:txBody>
          <a:bodyPr>
            <a:normAutofit fontScale="92500" lnSpcReduction="10000"/>
          </a:bodyPr>
          <a:lstStyle/>
          <a:p>
            <a:r>
              <a:rPr lang="ko-KR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전주대학교 이기훈</a:t>
            </a:r>
            <a:endParaRPr lang="en-US" altLang="ko-K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1650114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21F90FE-28C2-409A-95EF-3A8DC0E39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18434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6000" dirty="0"/>
              <a:t>여러분의</a:t>
            </a:r>
            <a:r>
              <a:rPr lang="en-US" altLang="ko-KR" sz="6000" dirty="0"/>
              <a:t> </a:t>
            </a:r>
            <a:r>
              <a:rPr lang="ko-KR" altLang="en-US" sz="6000" dirty="0"/>
              <a:t>지도교수</a:t>
            </a:r>
            <a:r>
              <a:rPr lang="en-US" altLang="ko-KR" sz="6000" dirty="0"/>
              <a:t>, </a:t>
            </a:r>
            <a:r>
              <a:rPr lang="ko-KR" altLang="en-US" sz="6000" dirty="0"/>
              <a:t>선배들의 </a:t>
            </a:r>
            <a:br>
              <a:rPr lang="en-US" altLang="ko-KR" sz="6000" dirty="0"/>
            </a:br>
            <a:r>
              <a:rPr lang="ko-KR" altLang="en-US" sz="6000" dirty="0"/>
              <a:t>논문을 한번 살펴보겠습니다</a:t>
            </a:r>
            <a:br>
              <a:rPr lang="en-US" altLang="ko-KR" sz="6000" dirty="0"/>
            </a:br>
            <a:br>
              <a:rPr lang="en-US" altLang="ko-KR" sz="6000" dirty="0"/>
            </a:br>
            <a:r>
              <a:rPr lang="ko-KR" altLang="en-US" sz="6000" dirty="0"/>
              <a:t>그리고 </a:t>
            </a:r>
            <a:r>
              <a:rPr lang="en-US" altLang="ko-KR" sz="6000" dirty="0"/>
              <a:t>SPSS </a:t>
            </a:r>
            <a:r>
              <a:rPr lang="ko-KR" altLang="en-US" sz="6000" dirty="0"/>
              <a:t>설치까지</a:t>
            </a:r>
          </a:p>
        </p:txBody>
      </p:sp>
    </p:spTree>
    <p:extLst>
      <p:ext uri="{BB962C8B-B14F-4D97-AF65-F5344CB8AC3E}">
        <p14:creationId xmlns:p14="http://schemas.microsoft.com/office/powerpoint/2010/main" val="3958068108"/>
      </p:ext>
    </p:extLst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E363DA6-B349-42F6-9299-15FF51E0D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6127"/>
            <a:ext cx="2841701" cy="893224"/>
          </a:xfrm>
        </p:spPr>
        <p:txBody>
          <a:bodyPr/>
          <a:lstStyle/>
          <a:p>
            <a:r>
              <a:rPr lang="ko-KR" altLang="en-US" dirty="0"/>
              <a:t>강사소개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AA0FA62-64D5-49D0-BC33-FC0C32AEFE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4950"/>
            <a:ext cx="10515600" cy="467201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ko-KR" altLang="en-US" dirty="0"/>
              <a:t>이기훈 </a:t>
            </a:r>
            <a:r>
              <a:rPr lang="en-US" altLang="ko-KR" dirty="0"/>
              <a:t>(</a:t>
            </a:r>
            <a:r>
              <a:rPr lang="ko-KR" altLang="en-US" dirty="0"/>
              <a:t>경영학과 교수</a:t>
            </a:r>
            <a:r>
              <a:rPr lang="en-US" altLang="ko-KR" dirty="0"/>
              <a:t>)</a:t>
            </a:r>
          </a:p>
          <a:p>
            <a:pPr lvl="1">
              <a:lnSpc>
                <a:spcPct val="100000"/>
              </a:lnSpc>
            </a:pPr>
            <a:r>
              <a:rPr lang="ko-KR" altLang="en-US" dirty="0"/>
              <a:t>연락처</a:t>
            </a:r>
            <a:r>
              <a:rPr lang="en-US" altLang="ko-KR" dirty="0"/>
              <a:t>: </a:t>
            </a:r>
            <a:r>
              <a:rPr lang="ko-KR" altLang="en-US" dirty="0" err="1"/>
              <a:t>연구동</a:t>
            </a:r>
            <a:r>
              <a:rPr lang="ko-KR" altLang="en-US" dirty="0"/>
              <a:t> </a:t>
            </a:r>
            <a:r>
              <a:rPr lang="en-US" altLang="ko-KR" dirty="0"/>
              <a:t>403</a:t>
            </a:r>
            <a:r>
              <a:rPr lang="ko-KR" altLang="en-US" dirty="0"/>
              <a:t>호 전화 </a:t>
            </a:r>
            <a:r>
              <a:rPr lang="ko-KR" altLang="en-US" dirty="0" err="1"/>
              <a:t>공육삼</a:t>
            </a:r>
            <a:r>
              <a:rPr lang="ko-KR" altLang="en-US" dirty="0"/>
              <a:t> </a:t>
            </a:r>
            <a:r>
              <a:rPr lang="ko-KR" altLang="en-US" dirty="0" err="1"/>
              <a:t>이이공</a:t>
            </a:r>
            <a:r>
              <a:rPr lang="ko-KR" altLang="en-US" dirty="0"/>
              <a:t> </a:t>
            </a:r>
            <a:r>
              <a:rPr lang="ko-KR" altLang="en-US" dirty="0" err="1"/>
              <a:t>이이칠구</a:t>
            </a:r>
            <a:endParaRPr lang="en-US" altLang="ko-KR" dirty="0"/>
          </a:p>
          <a:p>
            <a:pPr lvl="1">
              <a:lnSpc>
                <a:spcPct val="100000"/>
              </a:lnSpc>
            </a:pPr>
            <a:r>
              <a:rPr lang="en-US" altLang="ko-KR" dirty="0"/>
              <a:t>HP: </a:t>
            </a:r>
            <a:r>
              <a:rPr lang="ko-KR" altLang="en-US" dirty="0" err="1"/>
              <a:t>공일공</a:t>
            </a:r>
            <a:r>
              <a:rPr lang="en-US" altLang="ko-KR" dirty="0"/>
              <a:t> </a:t>
            </a:r>
            <a:r>
              <a:rPr lang="ko-KR" altLang="en-US" dirty="0" err="1"/>
              <a:t>오사삼팔</a:t>
            </a:r>
            <a:r>
              <a:rPr lang="ko-KR" altLang="en-US" dirty="0"/>
              <a:t> </a:t>
            </a:r>
            <a:r>
              <a:rPr lang="ko-KR" altLang="en-US" dirty="0" err="1"/>
              <a:t>칠이일사</a:t>
            </a:r>
            <a:endParaRPr lang="en-US" altLang="ko-KR" dirty="0"/>
          </a:p>
          <a:p>
            <a:pPr>
              <a:lnSpc>
                <a:spcPct val="100000"/>
              </a:lnSpc>
            </a:pPr>
            <a:r>
              <a:rPr lang="ko-KR" altLang="en-US" dirty="0"/>
              <a:t>교재 </a:t>
            </a:r>
            <a:endParaRPr lang="en-US" altLang="ko-KR" dirty="0"/>
          </a:p>
          <a:p>
            <a:pPr lvl="1">
              <a:lnSpc>
                <a:spcPct val="100000"/>
              </a:lnSpc>
            </a:pPr>
            <a:r>
              <a:rPr lang="ko-KR" altLang="en-US" dirty="0"/>
              <a:t>기초통계학</a:t>
            </a:r>
            <a:r>
              <a:rPr lang="en-US" altLang="ko-KR" dirty="0"/>
              <a:t>, </a:t>
            </a:r>
            <a:r>
              <a:rPr lang="ko-KR" altLang="en-US" dirty="0"/>
              <a:t>연구방법론</a:t>
            </a:r>
            <a:r>
              <a:rPr lang="en-US" altLang="ko-KR" dirty="0"/>
              <a:t>, SPSS</a:t>
            </a:r>
            <a:r>
              <a:rPr lang="ko-KR" altLang="en-US" dirty="0"/>
              <a:t>사용법 등</a:t>
            </a:r>
            <a:endParaRPr lang="en-US" altLang="ko-KR" dirty="0"/>
          </a:p>
          <a:p>
            <a:pPr>
              <a:lnSpc>
                <a:spcPct val="100000"/>
              </a:lnSpc>
            </a:pPr>
            <a:r>
              <a:rPr lang="ko-KR" altLang="en-US" dirty="0"/>
              <a:t>강의시간</a:t>
            </a:r>
            <a:endParaRPr lang="en-US" altLang="ko-KR" dirty="0"/>
          </a:p>
          <a:p>
            <a:pPr lvl="1">
              <a:lnSpc>
                <a:spcPct val="100000"/>
              </a:lnSpc>
            </a:pPr>
            <a:r>
              <a:rPr lang="ko-KR" altLang="en-US" dirty="0"/>
              <a:t>화요일 오전 </a:t>
            </a:r>
            <a:r>
              <a:rPr lang="en-US" altLang="ko-KR" dirty="0"/>
              <a:t>9</a:t>
            </a:r>
            <a:r>
              <a:rPr lang="ko-KR" altLang="en-US" dirty="0"/>
              <a:t>시반  교수 홈페이지 </a:t>
            </a:r>
            <a:r>
              <a:rPr lang="en-US" altLang="ko-KR" dirty="0"/>
              <a:t>: </a:t>
            </a:r>
            <a:r>
              <a:rPr lang="ko-KR" altLang="en-US" dirty="0"/>
              <a:t> </a:t>
            </a:r>
            <a:r>
              <a:rPr lang="en-US" altLang="ko-KR" dirty="0">
                <a:hlinkClick r:id="rId2"/>
              </a:rPr>
              <a:t>http://khlee.jj.ac.kr</a:t>
            </a:r>
            <a:r>
              <a:rPr lang="en-US" altLang="ko-KR" dirty="0"/>
              <a:t> </a:t>
            </a:r>
            <a:r>
              <a:rPr lang="en-US" altLang="ko-KR" sz="2000" dirty="0"/>
              <a:t>(Google</a:t>
            </a:r>
            <a:r>
              <a:rPr lang="ko-KR" altLang="en-US" sz="2000" dirty="0"/>
              <a:t>에서 </a:t>
            </a:r>
            <a:r>
              <a:rPr lang="ko-KR" altLang="en-US" sz="2000" dirty="0" err="1"/>
              <a:t>이기훈교수로</a:t>
            </a:r>
            <a:r>
              <a:rPr lang="ko-KR" altLang="en-US" sz="2000" dirty="0"/>
              <a:t> 검색</a:t>
            </a:r>
            <a:r>
              <a:rPr lang="en-US" altLang="ko-KR" sz="2000" dirty="0"/>
              <a:t>)</a:t>
            </a:r>
          </a:p>
          <a:p>
            <a:pPr>
              <a:lnSpc>
                <a:spcPct val="100000"/>
              </a:lnSpc>
            </a:pPr>
            <a:endParaRPr lang="en-US" altLang="ko-KR" dirty="0"/>
          </a:p>
          <a:p>
            <a:pPr>
              <a:lnSpc>
                <a:spcPct val="100000"/>
              </a:lnSpc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9268538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1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1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1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257800" cy="1325563"/>
          </a:xfrm>
        </p:spPr>
        <p:txBody>
          <a:bodyPr/>
          <a:lstStyle/>
          <a:p>
            <a:r>
              <a:rPr lang="ko-KR" altLang="en-US" dirty="0" err="1"/>
              <a:t>주교재</a:t>
            </a:r>
            <a:r>
              <a:rPr lang="en-US" altLang="ko-KR" dirty="0"/>
              <a:t>: </a:t>
            </a:r>
            <a:r>
              <a:rPr lang="en-US" altLang="ko-KR" sz="3600" dirty="0"/>
              <a:t>SPSS</a:t>
            </a:r>
            <a:r>
              <a:rPr lang="ko-KR" altLang="en-US" sz="3600" dirty="0"/>
              <a:t>를 이용한</a:t>
            </a:r>
            <a:r>
              <a:rPr lang="ko-KR" altLang="en-US" sz="4400" dirty="0"/>
              <a:t> 통계자료분석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5080000" cy="435133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ko-KR" altLang="en-US" dirty="0" err="1"/>
              <a:t>교재명</a:t>
            </a:r>
            <a:r>
              <a:rPr lang="en-US" altLang="ko-KR" dirty="0"/>
              <a:t>: SPSS</a:t>
            </a:r>
            <a:r>
              <a:rPr lang="ko-KR" altLang="en-US" dirty="0"/>
              <a:t>를 이용한 통계자료분석</a:t>
            </a:r>
            <a:r>
              <a:rPr lang="en-US" altLang="ko-KR" dirty="0"/>
              <a:t>, </a:t>
            </a:r>
            <a:r>
              <a:rPr lang="ko-KR" altLang="en-US" dirty="0"/>
              <a:t>이기훈</a:t>
            </a:r>
            <a:r>
              <a:rPr lang="en-US" altLang="ko-KR" dirty="0"/>
              <a:t> </a:t>
            </a:r>
            <a:r>
              <a:rPr lang="ko-KR" altLang="en-US" dirty="0"/>
              <a:t> </a:t>
            </a:r>
            <a:endParaRPr lang="en-US" altLang="ko-KR" dirty="0"/>
          </a:p>
          <a:p>
            <a:pPr>
              <a:lnSpc>
                <a:spcPct val="100000"/>
              </a:lnSpc>
            </a:pPr>
            <a:r>
              <a:rPr lang="ko-KR" altLang="en-US" dirty="0"/>
              <a:t>교육내용</a:t>
            </a:r>
            <a:r>
              <a:rPr lang="en-US" altLang="ko-KR" dirty="0"/>
              <a:t>: </a:t>
            </a:r>
            <a:r>
              <a:rPr lang="ko-KR" altLang="en-US" dirty="0"/>
              <a:t>통계학</a:t>
            </a:r>
            <a:r>
              <a:rPr lang="en-US" altLang="ko-KR" dirty="0"/>
              <a:t>, SPSS, </a:t>
            </a:r>
            <a:r>
              <a:rPr lang="ko-KR" altLang="en-US" dirty="0"/>
              <a:t>논문작성</a:t>
            </a:r>
            <a:endParaRPr lang="en-US" altLang="ko-KR" dirty="0"/>
          </a:p>
          <a:p>
            <a:pPr>
              <a:lnSpc>
                <a:spcPct val="100000"/>
              </a:lnSpc>
            </a:pPr>
            <a:r>
              <a:rPr lang="ko-KR" altLang="en-US" dirty="0"/>
              <a:t>교육목표</a:t>
            </a:r>
            <a:r>
              <a:rPr lang="en-US" altLang="ko-KR" dirty="0"/>
              <a:t>: </a:t>
            </a:r>
            <a:r>
              <a:rPr lang="ko-KR" altLang="en-US" dirty="0"/>
              <a:t>연구모형</a:t>
            </a:r>
            <a:r>
              <a:rPr lang="en-US" altLang="ko-KR" dirty="0"/>
              <a:t>, </a:t>
            </a:r>
            <a:r>
              <a:rPr lang="ko-KR" altLang="en-US" dirty="0"/>
              <a:t>자료수집</a:t>
            </a:r>
            <a:r>
              <a:rPr lang="en-US" altLang="ko-KR" dirty="0"/>
              <a:t>, </a:t>
            </a:r>
            <a:r>
              <a:rPr lang="ko-KR" altLang="en-US" dirty="0"/>
              <a:t>자료분석</a:t>
            </a:r>
            <a:r>
              <a:rPr lang="en-US" altLang="ko-KR" dirty="0"/>
              <a:t>, </a:t>
            </a:r>
            <a:r>
              <a:rPr lang="ko-KR" altLang="en-US" dirty="0"/>
              <a:t>연구가설검정</a:t>
            </a:r>
            <a:endParaRPr lang="en-US" altLang="ko-KR" dirty="0"/>
          </a:p>
          <a:p>
            <a:pPr>
              <a:lnSpc>
                <a:spcPct val="100000"/>
              </a:lnSpc>
            </a:pPr>
            <a:r>
              <a:rPr lang="ko-KR" altLang="en-US" dirty="0"/>
              <a:t>석박사학위 논문을 쓰기 위한 자료분석 능력을 배양 </a:t>
            </a:r>
            <a:endParaRPr lang="en-US" altLang="ko-KR" dirty="0"/>
          </a:p>
        </p:txBody>
      </p:sp>
      <p:pic>
        <p:nvPicPr>
          <p:cNvPr id="5" name="Picture 2" descr="spss를 이용한 통계자료분석 이미지 검색결과">
            <a:extLst>
              <a:ext uri="{FF2B5EF4-FFF2-40B4-BE49-F238E27FC236}">
                <a16:creationId xmlns:a16="http://schemas.microsoft.com/office/drawing/2014/main" id="{76F9592F-A1DA-4C97-9D8A-6FC348C6C7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5176" y="535597"/>
            <a:ext cx="4179523" cy="570087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465649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1"/>
                            </p:stCondLst>
                            <p:childTnLst>
                              <p:par>
                                <p:cTn id="2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val 2">
            <a:extLst>
              <a:ext uri="{FF2B5EF4-FFF2-40B4-BE49-F238E27FC236}">
                <a16:creationId xmlns:a16="http://schemas.microsoft.com/office/drawing/2014/main" id="{E57E306E-E481-4AC3-A968-199C7057FE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2333" y="1767878"/>
            <a:ext cx="3999509" cy="3999509"/>
          </a:xfrm>
          <a:prstGeom prst="ellipse">
            <a:avLst/>
          </a:prstGeom>
          <a:noFill/>
          <a:ln w="57150">
            <a:solidFill>
              <a:srgbClr val="FF0000">
                <a:alpha val="45097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7224198-404F-48A4-B232-DB0E8D6429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7522" y="402600"/>
            <a:ext cx="7570787" cy="1570037"/>
          </a:xfrm>
        </p:spPr>
        <p:txBody>
          <a:bodyPr/>
          <a:lstStyle/>
          <a:p>
            <a:pPr eaLnBrk="1" hangingPunct="1"/>
            <a:r>
              <a:rPr lang="ko-KR" altLang="en-US" sz="7200" dirty="0"/>
              <a:t>통계학이란</a:t>
            </a:r>
            <a:r>
              <a:rPr lang="en-US" altLang="ko-KR" sz="7200" dirty="0"/>
              <a:t>?</a:t>
            </a: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ADC273B0-2BCD-41CE-A397-C7A6DE77776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699471" y="2749958"/>
            <a:ext cx="3816991" cy="3201988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altLang="ko-KR" sz="6000" dirty="0">
                <a:latin typeface="Times New Roman" panose="02020603050405020304" pitchFamily="18" charset="0"/>
              </a:rPr>
              <a:t>Statistics</a:t>
            </a:r>
          </a:p>
          <a:p>
            <a:pPr eaLnBrk="1" hangingPunct="1">
              <a:buFontTx/>
              <a:buNone/>
            </a:pPr>
            <a:r>
              <a:rPr lang="ko-KR" altLang="en-US" sz="6000" dirty="0">
                <a:latin typeface="Times New Roman" panose="02020603050405020304" pitchFamily="18" charset="0"/>
              </a:rPr>
              <a:t>統計學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DDABCE-51DD-4725-B44D-52355D6EB920}"/>
              </a:ext>
            </a:extLst>
          </p:cNvPr>
          <p:cNvSpPr txBox="1">
            <a:spLocks noChangeArrowheads="1"/>
          </p:cNvSpPr>
          <p:nvPr/>
        </p:nvSpPr>
        <p:spPr>
          <a:xfrm>
            <a:off x="6640646" y="1767878"/>
            <a:ext cx="4189601" cy="2914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ko-KR" sz="4000" dirty="0">
                <a:latin typeface="Times New Roman" panose="02020603050405020304" pitchFamily="18" charset="0"/>
              </a:rPr>
              <a:t>= </a:t>
            </a:r>
            <a:r>
              <a:rPr lang="ko-KR" altLang="en-US" sz="4000" dirty="0">
                <a:latin typeface="Times New Roman" panose="02020603050405020304" pitchFamily="18" charset="0"/>
              </a:rPr>
              <a:t>자료분석</a:t>
            </a:r>
          </a:p>
          <a:p>
            <a:pPr>
              <a:buFontTx/>
              <a:buNone/>
            </a:pPr>
            <a:r>
              <a:rPr lang="ko-KR" altLang="en-US" sz="4000" dirty="0">
                <a:latin typeface="Times New Roman" panose="02020603050405020304" pitchFamily="18" charset="0"/>
              </a:rPr>
              <a:t>  </a:t>
            </a:r>
            <a:r>
              <a:rPr lang="en-US" altLang="ko-KR" sz="4000" dirty="0">
                <a:latin typeface="Times New Roman" panose="02020603050405020304" pitchFamily="18" charset="0"/>
              </a:rPr>
              <a:t>Data analysis</a:t>
            </a:r>
          </a:p>
          <a:p>
            <a:pPr>
              <a:buFontTx/>
              <a:buNone/>
            </a:pPr>
            <a:endParaRPr lang="en-US" altLang="ko-KR" dirty="0">
              <a:latin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en-US" altLang="ko-KR" dirty="0">
                <a:latin typeface="Times New Roman" panose="02020603050405020304" pitchFamily="18" charset="0"/>
              </a:rPr>
              <a:t>- </a:t>
            </a:r>
            <a:r>
              <a:rPr lang="ko-KR" altLang="en-US" dirty="0">
                <a:latin typeface="Times New Roman" panose="02020603050405020304" pitchFamily="18" charset="0"/>
              </a:rPr>
              <a:t>마케팅</a:t>
            </a:r>
            <a:r>
              <a:rPr lang="en-US" altLang="ko-KR" dirty="0">
                <a:latin typeface="Times New Roman" panose="02020603050405020304" pitchFamily="18" charset="0"/>
              </a:rPr>
              <a:t>, </a:t>
            </a:r>
            <a:r>
              <a:rPr lang="ko-KR" altLang="en-US" dirty="0">
                <a:latin typeface="Times New Roman" panose="02020603050405020304" pitchFamily="18" charset="0"/>
              </a:rPr>
              <a:t>경영</a:t>
            </a:r>
            <a:r>
              <a:rPr lang="en-US" altLang="ko-KR" dirty="0">
                <a:latin typeface="Times New Roman" panose="02020603050405020304" pitchFamily="18" charset="0"/>
              </a:rPr>
              <a:t>, </a:t>
            </a:r>
            <a:r>
              <a:rPr lang="ko-KR" altLang="en-US" dirty="0">
                <a:latin typeface="Times New Roman" panose="02020603050405020304" pitchFamily="18" charset="0"/>
              </a:rPr>
              <a:t>금융</a:t>
            </a:r>
            <a:r>
              <a:rPr lang="en-US" altLang="ko-KR" dirty="0">
                <a:latin typeface="Times New Roman" panose="02020603050405020304" pitchFamily="18" charset="0"/>
              </a:rPr>
              <a:t>, </a:t>
            </a:r>
            <a:r>
              <a:rPr lang="ko-KR" altLang="en-US" dirty="0">
                <a:latin typeface="Times New Roman" panose="02020603050405020304" pitchFamily="18" charset="0"/>
              </a:rPr>
              <a:t>경제</a:t>
            </a:r>
            <a:r>
              <a:rPr lang="en-US" altLang="ko-KR" dirty="0">
                <a:latin typeface="Times New Roman" panose="02020603050405020304" pitchFamily="18" charset="0"/>
              </a:rPr>
              <a:t>, </a:t>
            </a:r>
            <a:r>
              <a:rPr lang="ko-KR" altLang="en-US" dirty="0">
                <a:latin typeface="Times New Roman" panose="02020603050405020304" pitchFamily="18" charset="0"/>
              </a:rPr>
              <a:t>의료</a:t>
            </a:r>
            <a:r>
              <a:rPr lang="en-US" altLang="ko-KR" dirty="0">
                <a:latin typeface="Times New Roman" panose="02020603050405020304" pitchFamily="18" charset="0"/>
              </a:rPr>
              <a:t>, </a:t>
            </a:r>
            <a:r>
              <a:rPr lang="ko-KR" altLang="en-US" dirty="0">
                <a:latin typeface="Times New Roman" panose="02020603050405020304" pitchFamily="18" charset="0"/>
              </a:rPr>
              <a:t>심리</a:t>
            </a:r>
            <a:r>
              <a:rPr lang="en-US" altLang="ko-KR" dirty="0">
                <a:latin typeface="Times New Roman" panose="02020603050405020304" pitchFamily="18" charset="0"/>
              </a:rPr>
              <a:t>, </a:t>
            </a:r>
            <a:r>
              <a:rPr lang="ko-KR" altLang="en-US" dirty="0">
                <a:latin typeface="Times New Roman" panose="02020603050405020304" pitchFamily="18" charset="0"/>
              </a:rPr>
              <a:t>교육 등등</a:t>
            </a: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uiExpand="1" build="p"/>
      <p:bldP spid="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1AD7347-83DD-4E77-8B1E-1D57E1F8FD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9467" y="784975"/>
            <a:ext cx="3107258" cy="2577554"/>
          </a:xfrm>
        </p:spPr>
        <p:txBody>
          <a:bodyPr/>
          <a:lstStyle/>
          <a:p>
            <a:pPr eaLnBrk="1" hangingPunct="1"/>
            <a:r>
              <a:rPr lang="ko-KR" altLang="en-US" sz="4000" dirty="0"/>
              <a:t>통계학의 </a:t>
            </a:r>
            <a:br>
              <a:rPr lang="en-US" altLang="ko-KR" sz="4000" dirty="0"/>
            </a:br>
            <a:r>
              <a:rPr lang="ko-KR" altLang="en-US" sz="4000" dirty="0"/>
              <a:t>정의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9717AE7-2378-494F-A9F4-BA8E3B79082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39206" y="513871"/>
            <a:ext cx="7112630" cy="3848100"/>
          </a:xfrm>
        </p:spPr>
        <p:txBody>
          <a:bodyPr>
            <a:normAutofit lnSpcReduction="10000"/>
          </a:bodyPr>
          <a:lstStyle/>
          <a:p>
            <a:pPr marL="533400" indent="-533400">
              <a:lnSpc>
                <a:spcPct val="120000"/>
              </a:lnSpc>
              <a:buFontTx/>
              <a:buAutoNum type="arabicPeriod"/>
            </a:pPr>
            <a:r>
              <a:rPr lang="ko-KR" altLang="en-US" dirty="0"/>
              <a:t>관심을 갖는 어떤 대상에서 </a:t>
            </a:r>
            <a:r>
              <a:rPr lang="ko-KR" altLang="en-US" dirty="0">
                <a:solidFill>
                  <a:srgbClr val="FF0000"/>
                </a:solidFill>
              </a:rPr>
              <a:t>자료를</a:t>
            </a:r>
            <a:r>
              <a:rPr lang="ko-KR" altLang="en-US" dirty="0"/>
              <a:t> </a:t>
            </a:r>
            <a:r>
              <a:rPr lang="ko-KR" altLang="en-US" dirty="0">
                <a:solidFill>
                  <a:srgbClr val="FF0000"/>
                </a:solidFill>
              </a:rPr>
              <a:t>수집</a:t>
            </a:r>
            <a:r>
              <a:rPr lang="ko-KR" altLang="en-US" dirty="0"/>
              <a:t>하여</a:t>
            </a:r>
            <a:endParaRPr lang="en-US" altLang="ko-KR" dirty="0"/>
          </a:p>
          <a:p>
            <a:pPr marL="533400" indent="-533400">
              <a:lnSpc>
                <a:spcPct val="120000"/>
              </a:lnSpc>
              <a:buFontTx/>
              <a:buAutoNum type="arabicPeriod"/>
            </a:pPr>
            <a:endParaRPr lang="ko-KR" altLang="en-US" dirty="0"/>
          </a:p>
          <a:p>
            <a:pPr marL="533400" indent="-533400">
              <a:lnSpc>
                <a:spcPct val="120000"/>
              </a:lnSpc>
              <a:buFontTx/>
              <a:buAutoNum type="arabicPeriod"/>
            </a:pPr>
            <a:r>
              <a:rPr lang="ko-KR" altLang="en-US" dirty="0"/>
              <a:t>이를 </a:t>
            </a:r>
            <a:r>
              <a:rPr lang="ko-KR" altLang="en-US" dirty="0">
                <a:solidFill>
                  <a:srgbClr val="FF0000"/>
                </a:solidFill>
              </a:rPr>
              <a:t>정리</a:t>
            </a:r>
            <a:r>
              <a:rPr lang="en-US" altLang="ko-KR" dirty="0"/>
              <a:t>, </a:t>
            </a:r>
            <a:r>
              <a:rPr lang="ko-KR" altLang="en-US" dirty="0">
                <a:solidFill>
                  <a:srgbClr val="FF0000"/>
                </a:solidFill>
              </a:rPr>
              <a:t>요약</a:t>
            </a:r>
            <a:r>
              <a:rPr lang="ko-KR" altLang="en-US" dirty="0"/>
              <a:t>하고</a:t>
            </a:r>
            <a:endParaRPr lang="en-US" altLang="ko-KR" dirty="0"/>
          </a:p>
          <a:p>
            <a:pPr marL="533400" indent="-533400">
              <a:lnSpc>
                <a:spcPct val="120000"/>
              </a:lnSpc>
              <a:buFontTx/>
              <a:buAutoNum type="arabicPeriod"/>
            </a:pPr>
            <a:endParaRPr lang="ko-KR" altLang="en-US" dirty="0"/>
          </a:p>
          <a:p>
            <a:pPr marL="533400" indent="-533400">
              <a:lnSpc>
                <a:spcPct val="120000"/>
              </a:lnSpc>
              <a:buFontTx/>
              <a:buAutoNum type="arabicPeriod"/>
            </a:pPr>
            <a:r>
              <a:rPr lang="ko-KR" altLang="en-US" dirty="0"/>
              <a:t>자료를 </a:t>
            </a:r>
            <a:r>
              <a:rPr lang="ko-KR" altLang="en-US" dirty="0">
                <a:solidFill>
                  <a:srgbClr val="FF0000"/>
                </a:solidFill>
              </a:rPr>
              <a:t>분석</a:t>
            </a:r>
            <a:r>
              <a:rPr lang="ko-KR" altLang="en-US" dirty="0"/>
              <a:t>하여 불확실한 사실에 대하여 과학적</a:t>
            </a:r>
            <a:r>
              <a:rPr lang="en-US" altLang="ko-KR" dirty="0"/>
              <a:t>, </a:t>
            </a:r>
            <a:r>
              <a:rPr lang="ko-KR" altLang="en-US" dirty="0"/>
              <a:t>합리적 </a:t>
            </a:r>
            <a:r>
              <a:rPr lang="ko-KR" altLang="en-US" dirty="0">
                <a:solidFill>
                  <a:srgbClr val="FF0000"/>
                </a:solidFill>
              </a:rPr>
              <a:t>판단</a:t>
            </a:r>
            <a:r>
              <a:rPr lang="ko-KR" altLang="en-US" dirty="0"/>
              <a:t>을 내린다</a:t>
            </a:r>
          </a:p>
        </p:txBody>
      </p:sp>
      <p:sp>
        <p:nvSpPr>
          <p:cNvPr id="7172" name="Oval 4">
            <a:extLst>
              <a:ext uri="{FF2B5EF4-FFF2-40B4-BE49-F238E27FC236}">
                <a16:creationId xmlns:a16="http://schemas.microsoft.com/office/drawing/2014/main" id="{04478E42-EF0C-4C54-A535-3BAE0E9400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486" y="513871"/>
            <a:ext cx="3240211" cy="3240211"/>
          </a:xfrm>
          <a:prstGeom prst="ellipse">
            <a:avLst/>
          </a:prstGeom>
          <a:noFill/>
          <a:ln w="57150">
            <a:solidFill>
              <a:srgbClr val="FF0000">
                <a:alpha val="45097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1AD7347-83DD-4E77-8B1E-1D57E1F8FD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9467" y="784975"/>
            <a:ext cx="3107258" cy="2577554"/>
          </a:xfrm>
        </p:spPr>
        <p:txBody>
          <a:bodyPr/>
          <a:lstStyle/>
          <a:p>
            <a:pPr eaLnBrk="1" hangingPunct="1"/>
            <a:r>
              <a:rPr lang="ko-KR" altLang="en-US" sz="4000" dirty="0"/>
              <a:t>통계학의 </a:t>
            </a:r>
            <a:br>
              <a:rPr lang="en-US" altLang="ko-KR" sz="4000" dirty="0"/>
            </a:br>
            <a:r>
              <a:rPr lang="ko-KR" altLang="en-US" sz="4000" dirty="0"/>
              <a:t>정의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9717AE7-2378-494F-A9F4-BA8E3B79082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47255" y="784975"/>
            <a:ext cx="7112630" cy="3848100"/>
          </a:xfrm>
        </p:spPr>
        <p:txBody>
          <a:bodyPr>
            <a:normAutofit lnSpcReduction="10000"/>
          </a:bodyPr>
          <a:lstStyle/>
          <a:p>
            <a:pPr marL="533400" indent="-533400">
              <a:lnSpc>
                <a:spcPct val="120000"/>
              </a:lnSpc>
              <a:buFontTx/>
              <a:buAutoNum type="arabicPeriod"/>
            </a:pPr>
            <a:r>
              <a:rPr lang="ko-KR" altLang="en-US" dirty="0"/>
              <a:t>관심을 갖는 어떤 대상에서 </a:t>
            </a:r>
            <a:r>
              <a:rPr lang="ko-KR" altLang="en-US" dirty="0">
                <a:solidFill>
                  <a:srgbClr val="FF0000"/>
                </a:solidFill>
              </a:rPr>
              <a:t>자료를</a:t>
            </a:r>
            <a:r>
              <a:rPr lang="ko-KR" altLang="en-US" dirty="0"/>
              <a:t> </a:t>
            </a:r>
            <a:r>
              <a:rPr lang="ko-KR" altLang="en-US" dirty="0">
                <a:solidFill>
                  <a:srgbClr val="FF0000"/>
                </a:solidFill>
              </a:rPr>
              <a:t>수집</a:t>
            </a:r>
            <a:r>
              <a:rPr lang="ko-KR" altLang="en-US" dirty="0"/>
              <a:t>하여</a:t>
            </a:r>
            <a:endParaRPr lang="en-US" altLang="ko-KR" dirty="0"/>
          </a:p>
          <a:p>
            <a:pPr marL="533400" indent="-533400">
              <a:lnSpc>
                <a:spcPct val="120000"/>
              </a:lnSpc>
              <a:buFontTx/>
              <a:buAutoNum type="arabicPeriod"/>
            </a:pPr>
            <a:endParaRPr lang="ko-KR" altLang="en-US" dirty="0"/>
          </a:p>
          <a:p>
            <a:pPr marL="533400" indent="-533400">
              <a:lnSpc>
                <a:spcPct val="120000"/>
              </a:lnSpc>
              <a:buFontTx/>
              <a:buAutoNum type="arabicPeriod"/>
            </a:pPr>
            <a:r>
              <a:rPr lang="ko-KR" altLang="en-US" dirty="0">
                <a:solidFill>
                  <a:schemeClr val="bg1"/>
                </a:solidFill>
              </a:rPr>
              <a:t>이를 정리</a:t>
            </a:r>
            <a:r>
              <a:rPr lang="en-US" altLang="ko-KR" dirty="0">
                <a:solidFill>
                  <a:schemeClr val="bg1"/>
                </a:solidFill>
              </a:rPr>
              <a:t>, </a:t>
            </a:r>
            <a:r>
              <a:rPr lang="ko-KR" altLang="en-US" dirty="0">
                <a:solidFill>
                  <a:schemeClr val="bg1"/>
                </a:solidFill>
              </a:rPr>
              <a:t>요약하고</a:t>
            </a:r>
            <a:endParaRPr lang="en-US" altLang="ko-KR" dirty="0">
              <a:solidFill>
                <a:schemeClr val="bg1"/>
              </a:solidFill>
            </a:endParaRPr>
          </a:p>
          <a:p>
            <a:pPr marL="533400" indent="-533400">
              <a:lnSpc>
                <a:spcPct val="120000"/>
              </a:lnSpc>
              <a:buFontTx/>
              <a:buAutoNum type="arabicPeriod"/>
            </a:pPr>
            <a:endParaRPr lang="ko-KR" altLang="en-US" dirty="0">
              <a:solidFill>
                <a:schemeClr val="bg1"/>
              </a:solidFill>
            </a:endParaRPr>
          </a:p>
          <a:p>
            <a:pPr marL="533400" indent="-533400">
              <a:lnSpc>
                <a:spcPct val="120000"/>
              </a:lnSpc>
              <a:buFontTx/>
              <a:buAutoNum type="arabicPeriod"/>
            </a:pPr>
            <a:r>
              <a:rPr lang="ko-KR" altLang="en-US" dirty="0">
                <a:solidFill>
                  <a:schemeClr val="bg1"/>
                </a:solidFill>
              </a:rPr>
              <a:t>자료를 분석하여 불확실한 사실에 대하여 과학적</a:t>
            </a:r>
            <a:r>
              <a:rPr lang="en-US" altLang="ko-KR" dirty="0">
                <a:solidFill>
                  <a:schemeClr val="bg1"/>
                </a:solidFill>
              </a:rPr>
              <a:t>, </a:t>
            </a:r>
            <a:r>
              <a:rPr lang="ko-KR" altLang="en-US" dirty="0">
                <a:solidFill>
                  <a:schemeClr val="bg1"/>
                </a:solidFill>
              </a:rPr>
              <a:t>합리적 판단을 내린다</a:t>
            </a:r>
          </a:p>
        </p:txBody>
      </p:sp>
      <p:sp>
        <p:nvSpPr>
          <p:cNvPr id="7172" name="Oval 4">
            <a:extLst>
              <a:ext uri="{FF2B5EF4-FFF2-40B4-BE49-F238E27FC236}">
                <a16:creationId xmlns:a16="http://schemas.microsoft.com/office/drawing/2014/main" id="{04478E42-EF0C-4C54-A535-3BAE0E9400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486" y="513871"/>
            <a:ext cx="3240211" cy="3240211"/>
          </a:xfrm>
          <a:prstGeom prst="ellipse">
            <a:avLst/>
          </a:prstGeom>
          <a:noFill/>
          <a:ln w="57150">
            <a:solidFill>
              <a:srgbClr val="FF0000">
                <a:alpha val="45097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9144910-6D3E-4D1B-B60F-D6416BD25220}"/>
              </a:ext>
            </a:extLst>
          </p:cNvPr>
          <p:cNvSpPr txBox="1">
            <a:spLocks noChangeArrowheads="1"/>
          </p:cNvSpPr>
          <p:nvPr/>
        </p:nvSpPr>
        <p:spPr>
          <a:xfrm>
            <a:off x="4978719" y="2017384"/>
            <a:ext cx="6175614" cy="26902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ko-KR" sz="2400" dirty="0"/>
              <a:t>2</a:t>
            </a:r>
            <a:r>
              <a:rPr lang="ko-KR" altLang="en-US" sz="2400" dirty="0" err="1"/>
              <a:t>차자료</a:t>
            </a:r>
            <a:endParaRPr lang="ko-KR" altLang="en-US" sz="2400" dirty="0"/>
          </a:p>
          <a:p>
            <a:pPr>
              <a:lnSpc>
                <a:spcPct val="100000"/>
              </a:lnSpc>
            </a:pPr>
            <a:r>
              <a:rPr lang="en-US" altLang="ko-KR" sz="2400" dirty="0"/>
              <a:t>1</a:t>
            </a:r>
            <a:r>
              <a:rPr lang="ko-KR" altLang="en-US" sz="2400" dirty="0" err="1"/>
              <a:t>차자료</a:t>
            </a:r>
            <a:endParaRPr lang="en-US" altLang="ko-KR" sz="2400" dirty="0"/>
          </a:p>
          <a:p>
            <a:pPr>
              <a:lnSpc>
                <a:spcPct val="100000"/>
              </a:lnSpc>
            </a:pPr>
            <a:r>
              <a:rPr lang="ko-KR" altLang="en-US" sz="2400" dirty="0"/>
              <a:t>조사방법</a:t>
            </a:r>
            <a:r>
              <a:rPr lang="en-US" altLang="ko-KR" sz="2400" dirty="0"/>
              <a:t> </a:t>
            </a:r>
            <a:endParaRPr lang="ko-KR" altLang="en-US" sz="2400" dirty="0"/>
          </a:p>
          <a:p>
            <a:pPr marL="457200" lvl="1" indent="0">
              <a:lnSpc>
                <a:spcPct val="100000"/>
              </a:lnSpc>
              <a:buNone/>
            </a:pPr>
            <a:r>
              <a:rPr lang="ko-KR" altLang="en-US" sz="2000" dirty="0"/>
              <a:t>  </a:t>
            </a:r>
            <a:r>
              <a:rPr lang="en-US" altLang="ko-KR" sz="2000" dirty="0"/>
              <a:t>: </a:t>
            </a:r>
            <a:r>
              <a:rPr lang="ko-KR" altLang="en-US" sz="2000" dirty="0"/>
              <a:t>확률추출법</a:t>
            </a:r>
            <a:r>
              <a:rPr lang="en-US" altLang="ko-KR" sz="2000" dirty="0"/>
              <a:t>, </a:t>
            </a:r>
            <a:r>
              <a:rPr lang="ko-KR" altLang="en-US" sz="2000" dirty="0"/>
              <a:t>심층면접법</a:t>
            </a:r>
            <a:r>
              <a:rPr lang="en-US" altLang="ko-KR" sz="2000" dirty="0"/>
              <a:t>, </a:t>
            </a:r>
            <a:r>
              <a:rPr lang="ko-KR" altLang="en-US" sz="2000" dirty="0"/>
              <a:t>패널조사 등등</a:t>
            </a:r>
          </a:p>
          <a:p>
            <a:pPr>
              <a:lnSpc>
                <a:spcPct val="100000"/>
              </a:lnSpc>
            </a:pPr>
            <a:endParaRPr lang="ko-KR" altLang="en-US" sz="2400" dirty="0"/>
          </a:p>
          <a:p>
            <a:pPr lvl="1">
              <a:lnSpc>
                <a:spcPct val="100000"/>
              </a:lnSpc>
              <a:buFont typeface="Symbol" panose="05050102010706020507" pitchFamily="18" charset="2"/>
              <a:buChar char="Þ"/>
            </a:pPr>
            <a:r>
              <a:rPr lang="ko-KR" altLang="en-US" sz="2000" dirty="0"/>
              <a:t>조사방법론 </a:t>
            </a:r>
            <a:r>
              <a:rPr lang="en-US" altLang="ko-KR" sz="2000" dirty="0"/>
              <a:t>(3</a:t>
            </a:r>
            <a:r>
              <a:rPr lang="ko-KR" altLang="en-US" sz="2000" dirty="0"/>
              <a:t>주차 강의</a:t>
            </a:r>
            <a:r>
              <a:rPr lang="en-US" altLang="ko-KR" sz="2000" dirty="0"/>
              <a:t>)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75651001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1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1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  <p:bldP spid="5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1AD7347-83DD-4E77-8B1E-1D57E1F8FD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9467" y="784975"/>
            <a:ext cx="3107258" cy="2577554"/>
          </a:xfrm>
        </p:spPr>
        <p:txBody>
          <a:bodyPr/>
          <a:lstStyle/>
          <a:p>
            <a:pPr eaLnBrk="1" hangingPunct="1"/>
            <a:r>
              <a:rPr lang="ko-KR" altLang="en-US" sz="4000" dirty="0"/>
              <a:t>통계학의 </a:t>
            </a:r>
            <a:br>
              <a:rPr lang="en-US" altLang="ko-KR" sz="4000" dirty="0"/>
            </a:br>
            <a:r>
              <a:rPr lang="ko-KR" altLang="en-US" sz="4000" dirty="0"/>
              <a:t>정의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9717AE7-2378-494F-A9F4-BA8E3B79082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91990" y="384627"/>
            <a:ext cx="7112630" cy="3848100"/>
          </a:xfrm>
        </p:spPr>
        <p:txBody>
          <a:bodyPr>
            <a:normAutofit/>
          </a:bodyPr>
          <a:lstStyle/>
          <a:p>
            <a:pPr marL="533400" indent="-533400">
              <a:lnSpc>
                <a:spcPct val="120000"/>
              </a:lnSpc>
              <a:buFontTx/>
              <a:buAutoNum type="arabicPeriod"/>
            </a:pPr>
            <a:endParaRPr lang="ko-KR" altLang="en-US" dirty="0"/>
          </a:p>
          <a:p>
            <a:pPr marL="0" indent="0">
              <a:lnSpc>
                <a:spcPct val="120000"/>
              </a:lnSpc>
              <a:buNone/>
            </a:pPr>
            <a:r>
              <a:rPr lang="en-US" altLang="ko-KR" dirty="0"/>
              <a:t>2. </a:t>
            </a:r>
            <a:r>
              <a:rPr lang="ko-KR" altLang="en-US" dirty="0"/>
              <a:t>자료를 </a:t>
            </a:r>
            <a:r>
              <a:rPr lang="ko-KR" altLang="en-US" dirty="0">
                <a:solidFill>
                  <a:srgbClr val="FF0000"/>
                </a:solidFill>
              </a:rPr>
              <a:t>정리</a:t>
            </a:r>
            <a:r>
              <a:rPr lang="en-US" altLang="ko-KR" dirty="0"/>
              <a:t>, </a:t>
            </a:r>
            <a:r>
              <a:rPr lang="ko-KR" altLang="en-US" dirty="0">
                <a:solidFill>
                  <a:srgbClr val="FF0000"/>
                </a:solidFill>
              </a:rPr>
              <a:t>요약</a:t>
            </a:r>
            <a:r>
              <a:rPr lang="ko-KR" altLang="en-US" dirty="0"/>
              <a:t>하고</a:t>
            </a:r>
            <a:endParaRPr lang="en-US" altLang="ko-KR" dirty="0"/>
          </a:p>
          <a:p>
            <a:pPr marL="533400" indent="-533400">
              <a:lnSpc>
                <a:spcPct val="120000"/>
              </a:lnSpc>
              <a:buFontTx/>
              <a:buAutoNum type="arabicPeriod"/>
            </a:pPr>
            <a:endParaRPr lang="ko-KR" altLang="en-US" dirty="0"/>
          </a:p>
          <a:p>
            <a:pPr marL="533400" indent="-533400">
              <a:lnSpc>
                <a:spcPct val="120000"/>
              </a:lnSpc>
              <a:buFontTx/>
              <a:buAutoNum type="arabicPeriod"/>
            </a:pPr>
            <a:r>
              <a:rPr lang="ko-KR" altLang="en-US" dirty="0">
                <a:solidFill>
                  <a:schemeClr val="bg1"/>
                </a:solidFill>
              </a:rPr>
              <a:t>자료를 분석하여 불확실한 사실에 대하여 과학적</a:t>
            </a:r>
            <a:r>
              <a:rPr lang="en-US" altLang="ko-KR" dirty="0">
                <a:solidFill>
                  <a:schemeClr val="bg1"/>
                </a:solidFill>
              </a:rPr>
              <a:t>, </a:t>
            </a:r>
            <a:r>
              <a:rPr lang="ko-KR" altLang="en-US" dirty="0">
                <a:solidFill>
                  <a:schemeClr val="bg1"/>
                </a:solidFill>
              </a:rPr>
              <a:t>합리적 판단을 내린다</a:t>
            </a:r>
          </a:p>
        </p:txBody>
      </p:sp>
      <p:sp>
        <p:nvSpPr>
          <p:cNvPr id="7172" name="Oval 4">
            <a:extLst>
              <a:ext uri="{FF2B5EF4-FFF2-40B4-BE49-F238E27FC236}">
                <a16:creationId xmlns:a16="http://schemas.microsoft.com/office/drawing/2014/main" id="{04478E42-EF0C-4C54-A535-3BAE0E9400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486" y="513871"/>
            <a:ext cx="3240211" cy="3240211"/>
          </a:xfrm>
          <a:prstGeom prst="ellipse">
            <a:avLst/>
          </a:prstGeom>
          <a:noFill/>
          <a:ln w="57150">
            <a:solidFill>
              <a:srgbClr val="FF0000">
                <a:alpha val="45097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A1382610-E106-43E1-8259-72090679E403}"/>
              </a:ext>
            </a:extLst>
          </p:cNvPr>
          <p:cNvSpPr txBox="1">
            <a:spLocks noChangeArrowheads="1"/>
          </p:cNvSpPr>
          <p:nvPr/>
        </p:nvSpPr>
        <p:spPr>
          <a:xfrm>
            <a:off x="4790476" y="2489603"/>
            <a:ext cx="4186238" cy="19504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buFontTx/>
              <a:buAutoNum type="arabicPeriod"/>
            </a:pPr>
            <a:r>
              <a:rPr lang="ko-KR" altLang="en-US" sz="2400" dirty="0"/>
              <a:t>그림</a:t>
            </a:r>
          </a:p>
          <a:p>
            <a:pPr marL="609600" indent="-609600">
              <a:buFontTx/>
              <a:buAutoNum type="arabicPeriod"/>
            </a:pPr>
            <a:r>
              <a:rPr lang="ko-KR" altLang="en-US" sz="2400" dirty="0"/>
              <a:t>표</a:t>
            </a:r>
          </a:p>
          <a:p>
            <a:pPr marL="609600" indent="-609600">
              <a:buFontTx/>
              <a:buAutoNum type="arabicPeriod"/>
            </a:pPr>
            <a:r>
              <a:rPr lang="ko-KR" altLang="en-US" sz="2400" dirty="0"/>
              <a:t>숫자 </a:t>
            </a:r>
            <a:endParaRPr lang="en-US" altLang="ko-KR" sz="24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2400" dirty="0"/>
              <a:t>   =&gt; </a:t>
            </a:r>
            <a:r>
              <a:rPr lang="ko-KR" altLang="en-US" sz="2400" dirty="0" err="1"/>
              <a:t>기초통계량</a:t>
            </a:r>
            <a:endParaRPr lang="ko-KR" altLang="en-US" sz="2400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D7BE1D7-3EBB-4A11-86B7-0DFB37BECD48}"/>
              </a:ext>
            </a:extLst>
          </p:cNvPr>
          <p:cNvSpPr txBox="1">
            <a:spLocks noChangeArrowheads="1"/>
          </p:cNvSpPr>
          <p:nvPr/>
        </p:nvSpPr>
        <p:spPr>
          <a:xfrm>
            <a:off x="8564376" y="1370670"/>
            <a:ext cx="2987264" cy="199185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600" dirty="0" err="1"/>
              <a:t>막대도표</a:t>
            </a:r>
            <a:endParaRPr lang="ko-KR" altLang="en-US" sz="1600" dirty="0"/>
          </a:p>
          <a:p>
            <a:r>
              <a:rPr lang="ko-KR" altLang="en-US" sz="1600" dirty="0" err="1"/>
              <a:t>원도표</a:t>
            </a:r>
            <a:endParaRPr lang="ko-KR" altLang="en-US" sz="1600" dirty="0"/>
          </a:p>
          <a:p>
            <a:r>
              <a:rPr lang="ko-KR" altLang="en-US" sz="1600" dirty="0"/>
              <a:t>히스토그램</a:t>
            </a:r>
          </a:p>
          <a:p>
            <a:r>
              <a:rPr lang="ko-KR" altLang="en-US" sz="1600" dirty="0"/>
              <a:t>상자그림</a:t>
            </a:r>
          </a:p>
          <a:p>
            <a:r>
              <a:rPr lang="ko-KR" altLang="en-US" sz="1600" dirty="0"/>
              <a:t>줄기와 </a:t>
            </a:r>
            <a:r>
              <a:rPr lang="ko-KR" altLang="en-US" sz="1600" dirty="0" err="1"/>
              <a:t>잎그림</a:t>
            </a:r>
            <a:endParaRPr lang="ko-KR" altLang="en-US" sz="1600" dirty="0"/>
          </a:p>
          <a:p>
            <a:r>
              <a:rPr lang="ko-KR" altLang="en-US" sz="1600" dirty="0"/>
              <a:t>모자이크 도표</a:t>
            </a:r>
            <a:endParaRPr lang="en-US" altLang="ko-KR" sz="1600" dirty="0"/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8597AB7D-850B-4431-B801-FC3986554908}"/>
              </a:ext>
            </a:extLst>
          </p:cNvPr>
          <p:cNvSpPr txBox="1">
            <a:spLocks noChangeArrowheads="1"/>
          </p:cNvSpPr>
          <p:nvPr/>
        </p:nvSpPr>
        <p:spPr>
          <a:xfrm>
            <a:off x="8564376" y="3383782"/>
            <a:ext cx="2987264" cy="17087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600" dirty="0"/>
              <a:t>도수분포표</a:t>
            </a:r>
            <a:r>
              <a:rPr lang="en-US" altLang="ko-KR" sz="1600" dirty="0"/>
              <a:t>, </a:t>
            </a:r>
            <a:r>
              <a:rPr lang="ko-KR" altLang="en-US" sz="1600" dirty="0" err="1"/>
              <a:t>빈도표</a:t>
            </a:r>
            <a:endParaRPr lang="ko-KR" altLang="en-US" sz="1600" dirty="0"/>
          </a:p>
          <a:p>
            <a:r>
              <a:rPr lang="ko-KR" altLang="en-US" sz="1600" dirty="0"/>
              <a:t>상황표</a:t>
            </a:r>
            <a:r>
              <a:rPr lang="en-US" altLang="ko-KR" sz="1600" dirty="0"/>
              <a:t>, </a:t>
            </a:r>
            <a:r>
              <a:rPr lang="ko-KR" altLang="en-US" sz="1600" dirty="0" err="1"/>
              <a:t>교차표</a:t>
            </a:r>
            <a:endParaRPr lang="ko-KR" altLang="en-US" sz="1600" dirty="0"/>
          </a:p>
          <a:p>
            <a:r>
              <a:rPr lang="ko-KR" altLang="en-US" sz="1600" dirty="0"/>
              <a:t>통계표</a:t>
            </a:r>
          </a:p>
          <a:p>
            <a:r>
              <a:rPr lang="ko-KR" altLang="en-US" sz="1600" dirty="0"/>
              <a:t>피벗 테이블</a:t>
            </a:r>
          </a:p>
        </p:txBody>
      </p:sp>
      <p:sp>
        <p:nvSpPr>
          <p:cNvPr id="3" name="타원 2">
            <a:extLst>
              <a:ext uri="{FF2B5EF4-FFF2-40B4-BE49-F238E27FC236}">
                <a16:creationId xmlns:a16="http://schemas.microsoft.com/office/drawing/2014/main" id="{AB0E87D8-B817-4C73-ADB0-C06443141C02}"/>
              </a:ext>
            </a:extLst>
          </p:cNvPr>
          <p:cNvSpPr/>
          <p:nvPr/>
        </p:nvSpPr>
        <p:spPr>
          <a:xfrm>
            <a:off x="4406725" y="3257187"/>
            <a:ext cx="2949713" cy="1182848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541455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4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animBg="1"/>
      <p:bldP spid="8" grpId="0" animBg="1"/>
      <p:bldP spid="9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>
            <a:extLst>
              <a:ext uri="{FF2B5EF4-FFF2-40B4-BE49-F238E27FC236}">
                <a16:creationId xmlns:a16="http://schemas.microsoft.com/office/drawing/2014/main" id="{36FD3FA2-7B5B-47CC-AFC0-2965E0EF58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53467" y="943831"/>
            <a:ext cx="3970784" cy="850106"/>
          </a:xfrm>
          <a:solidFill>
            <a:srgbClr val="FFC000"/>
          </a:solidFill>
        </p:spPr>
        <p:txBody>
          <a:bodyPr/>
          <a:lstStyle/>
          <a:p>
            <a:pPr algn="ctr" eaLnBrk="1" hangingPunct="1"/>
            <a:r>
              <a:rPr lang="ko-KR" altLang="en-US" sz="3600" dirty="0"/>
              <a:t>숫자에 의한 요약</a:t>
            </a:r>
          </a:p>
        </p:txBody>
      </p:sp>
      <p:sp>
        <p:nvSpPr>
          <p:cNvPr id="14339" name="Rectangle 4">
            <a:extLst>
              <a:ext uri="{FF2B5EF4-FFF2-40B4-BE49-F238E27FC236}">
                <a16:creationId xmlns:a16="http://schemas.microsoft.com/office/drawing/2014/main" id="{0CE66F77-7E03-413C-B801-1A9A98FB8D0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800601" y="2407642"/>
            <a:ext cx="5338763" cy="3645497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ko-KR" altLang="en-US" dirty="0"/>
              <a:t>자료중심에 관한 측도</a:t>
            </a:r>
          </a:p>
          <a:p>
            <a:pPr lvl="1" eaLnBrk="1" hangingPunct="1">
              <a:lnSpc>
                <a:spcPct val="130000"/>
              </a:lnSpc>
            </a:pPr>
            <a:r>
              <a:rPr lang="ko-KR" altLang="en-US" dirty="0"/>
              <a:t>평균</a:t>
            </a:r>
            <a:r>
              <a:rPr lang="en-US" altLang="ko-KR" dirty="0"/>
              <a:t>, </a:t>
            </a:r>
            <a:r>
              <a:rPr lang="ko-KR" altLang="en-US" dirty="0"/>
              <a:t>중앙값</a:t>
            </a:r>
            <a:r>
              <a:rPr lang="en-US" altLang="ko-KR" dirty="0"/>
              <a:t>, </a:t>
            </a:r>
            <a:r>
              <a:rPr lang="ko-KR" altLang="en-US" dirty="0"/>
              <a:t>절사평균</a:t>
            </a:r>
            <a:r>
              <a:rPr lang="en-US" altLang="ko-KR" dirty="0"/>
              <a:t>, </a:t>
            </a:r>
            <a:r>
              <a:rPr lang="ko-KR" altLang="en-US" dirty="0" err="1"/>
              <a:t>최빈값</a:t>
            </a:r>
            <a:endParaRPr lang="ko-KR" altLang="en-US" dirty="0"/>
          </a:p>
          <a:p>
            <a:pPr eaLnBrk="1" hangingPunct="1">
              <a:lnSpc>
                <a:spcPct val="130000"/>
              </a:lnSpc>
            </a:pPr>
            <a:r>
              <a:rPr lang="ko-KR" altLang="en-US" dirty="0" err="1"/>
              <a:t>자료산포에</a:t>
            </a:r>
            <a:r>
              <a:rPr lang="ko-KR" altLang="en-US" dirty="0"/>
              <a:t> 관한 측도</a:t>
            </a:r>
          </a:p>
          <a:p>
            <a:pPr lvl="1" eaLnBrk="1" hangingPunct="1">
              <a:lnSpc>
                <a:spcPct val="130000"/>
              </a:lnSpc>
            </a:pPr>
            <a:r>
              <a:rPr lang="ko-KR" altLang="en-US" dirty="0"/>
              <a:t>분산</a:t>
            </a:r>
            <a:r>
              <a:rPr lang="en-US" altLang="ko-KR" dirty="0"/>
              <a:t>, </a:t>
            </a:r>
            <a:r>
              <a:rPr lang="ko-KR" altLang="en-US" dirty="0"/>
              <a:t>표준편차</a:t>
            </a:r>
            <a:r>
              <a:rPr lang="en-US" altLang="ko-KR" dirty="0"/>
              <a:t>, </a:t>
            </a:r>
            <a:r>
              <a:rPr lang="ko-KR" altLang="en-US" dirty="0"/>
              <a:t>변동계수</a:t>
            </a:r>
            <a:r>
              <a:rPr lang="en-US" altLang="ko-KR" dirty="0"/>
              <a:t>, </a:t>
            </a:r>
            <a:r>
              <a:rPr lang="ko-KR" altLang="en-US" dirty="0" err="1"/>
              <a:t>사분위범위수</a:t>
            </a:r>
            <a:r>
              <a:rPr lang="en-US" altLang="ko-KR" dirty="0"/>
              <a:t>, </a:t>
            </a:r>
            <a:r>
              <a:rPr lang="ko-KR" altLang="en-US" dirty="0"/>
              <a:t>범위 등</a:t>
            </a:r>
          </a:p>
        </p:txBody>
      </p:sp>
      <p:sp>
        <p:nvSpPr>
          <p:cNvPr id="14341" name="Line 5">
            <a:extLst>
              <a:ext uri="{FF2B5EF4-FFF2-40B4-BE49-F238E27FC236}">
                <a16:creationId xmlns:a16="http://schemas.microsoft.com/office/drawing/2014/main" id="{FC59E3E5-FB1B-4869-8F5B-0F848C96F9D8}"/>
              </a:ext>
            </a:extLst>
          </p:cNvPr>
          <p:cNvSpPr>
            <a:spLocks noChangeShapeType="1"/>
          </p:cNvSpPr>
          <p:nvPr/>
        </p:nvSpPr>
        <p:spPr bwMode="auto">
          <a:xfrm>
            <a:off x="1453467" y="4391475"/>
            <a:ext cx="2732639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4342" name="Line 6">
            <a:extLst>
              <a:ext uri="{FF2B5EF4-FFF2-40B4-BE49-F238E27FC236}">
                <a16:creationId xmlns:a16="http://schemas.microsoft.com/office/drawing/2014/main" id="{07452F5D-C4EE-41BC-A773-613A96957E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77028" y="4554066"/>
            <a:ext cx="0" cy="1147164"/>
          </a:xfrm>
          <a:prstGeom prst="line">
            <a:avLst/>
          </a:prstGeom>
          <a:noFill/>
          <a:ln w="76200">
            <a:solidFill>
              <a:srgbClr val="FF33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4343" name="Line 7">
            <a:extLst>
              <a:ext uri="{FF2B5EF4-FFF2-40B4-BE49-F238E27FC236}">
                <a16:creationId xmlns:a16="http://schemas.microsoft.com/office/drawing/2014/main" id="{FEEC2B6B-CF45-4B25-85B8-F5656814E0CA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2114" y="3571298"/>
            <a:ext cx="1764748" cy="0"/>
          </a:xfrm>
          <a:prstGeom prst="line">
            <a:avLst/>
          </a:prstGeom>
          <a:noFill/>
          <a:ln w="76200">
            <a:solidFill>
              <a:srgbClr val="FF3300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4344" name="Freeform 8">
            <a:extLst>
              <a:ext uri="{FF2B5EF4-FFF2-40B4-BE49-F238E27FC236}">
                <a16:creationId xmlns:a16="http://schemas.microsoft.com/office/drawing/2014/main" id="{93624B07-9A32-47C2-8ECA-3F65F2609F5A}"/>
              </a:ext>
            </a:extLst>
          </p:cNvPr>
          <p:cNvSpPr>
            <a:spLocks/>
          </p:cNvSpPr>
          <p:nvPr/>
        </p:nvSpPr>
        <p:spPr bwMode="auto">
          <a:xfrm>
            <a:off x="1717791" y="2655373"/>
            <a:ext cx="2293395" cy="1490410"/>
          </a:xfrm>
          <a:custGeom>
            <a:avLst/>
            <a:gdLst>
              <a:gd name="T0" fmla="*/ 0 w 1180"/>
              <a:gd name="T1" fmla="*/ 825 h 825"/>
              <a:gd name="T2" fmla="*/ 182 w 1180"/>
              <a:gd name="T3" fmla="*/ 416 h 825"/>
              <a:gd name="T4" fmla="*/ 499 w 1180"/>
              <a:gd name="T5" fmla="*/ 53 h 825"/>
              <a:gd name="T6" fmla="*/ 772 w 1180"/>
              <a:gd name="T7" fmla="*/ 99 h 825"/>
              <a:gd name="T8" fmla="*/ 1044 w 1180"/>
              <a:gd name="T9" fmla="*/ 507 h 825"/>
              <a:gd name="T10" fmla="*/ 1180 w 1180"/>
              <a:gd name="T11" fmla="*/ 825 h 82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180"/>
              <a:gd name="T19" fmla="*/ 0 h 825"/>
              <a:gd name="T20" fmla="*/ 1180 w 1180"/>
              <a:gd name="T21" fmla="*/ 825 h 82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180" h="825">
                <a:moveTo>
                  <a:pt x="0" y="825"/>
                </a:moveTo>
                <a:cubicBezTo>
                  <a:pt x="49" y="684"/>
                  <a:pt x="99" y="544"/>
                  <a:pt x="182" y="416"/>
                </a:cubicBezTo>
                <a:cubicBezTo>
                  <a:pt x="265" y="288"/>
                  <a:pt x="401" y="106"/>
                  <a:pt x="499" y="53"/>
                </a:cubicBezTo>
                <a:cubicBezTo>
                  <a:pt x="597" y="0"/>
                  <a:pt x="681" y="23"/>
                  <a:pt x="772" y="99"/>
                </a:cubicBezTo>
                <a:cubicBezTo>
                  <a:pt x="863" y="175"/>
                  <a:pt x="976" y="386"/>
                  <a:pt x="1044" y="507"/>
                </a:cubicBezTo>
                <a:cubicBezTo>
                  <a:pt x="1112" y="628"/>
                  <a:pt x="1157" y="772"/>
                  <a:pt x="1180" y="825"/>
                </a:cubicBezTo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5B4BC1-8D44-43BE-B056-E370D31717F7}"/>
              </a:ext>
            </a:extLst>
          </p:cNvPr>
          <p:cNvSpPr txBox="1"/>
          <p:nvPr/>
        </p:nvSpPr>
        <p:spPr>
          <a:xfrm>
            <a:off x="8233220" y="1184218"/>
            <a:ext cx="1223412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dirty="0"/>
              <a:t>2</a:t>
            </a:r>
            <a:r>
              <a:rPr lang="ko-KR" altLang="en-US" dirty="0"/>
              <a:t>주차 강의</a:t>
            </a:r>
          </a:p>
        </p:txBody>
      </p:sp>
      <p:sp>
        <p:nvSpPr>
          <p:cNvPr id="2" name="화살표: 오른쪽 1">
            <a:extLst>
              <a:ext uri="{FF2B5EF4-FFF2-40B4-BE49-F238E27FC236}">
                <a16:creationId xmlns:a16="http://schemas.microsoft.com/office/drawing/2014/main" id="{8605766B-4735-434E-9E38-D393579F24B9}"/>
              </a:ext>
            </a:extLst>
          </p:cNvPr>
          <p:cNvSpPr/>
          <p:nvPr/>
        </p:nvSpPr>
        <p:spPr>
          <a:xfrm>
            <a:off x="5570290" y="1263346"/>
            <a:ext cx="335560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8D709640-0E79-4C18-BA06-F3B9FAEF54A8}"/>
              </a:ext>
            </a:extLst>
          </p:cNvPr>
          <p:cNvSpPr/>
          <p:nvPr/>
        </p:nvSpPr>
        <p:spPr>
          <a:xfrm>
            <a:off x="6232525" y="943831"/>
            <a:ext cx="1804127" cy="8501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/>
              <a:t>기초통계량</a:t>
            </a:r>
            <a:endParaRPr lang="ko-KR" altLang="en-US" sz="2400" b="1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1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6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801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  <p:bldP spid="14341" grpId="0" animBg="1"/>
      <p:bldP spid="14342" grpId="0" animBg="1"/>
      <p:bldP spid="14343" grpId="0" animBg="1"/>
      <p:bldP spid="14344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1AD7347-83DD-4E77-8B1E-1D57E1F8FD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9467" y="784975"/>
            <a:ext cx="3107258" cy="2577554"/>
          </a:xfrm>
        </p:spPr>
        <p:txBody>
          <a:bodyPr/>
          <a:lstStyle/>
          <a:p>
            <a:pPr eaLnBrk="1" hangingPunct="1"/>
            <a:r>
              <a:rPr lang="ko-KR" altLang="en-US" sz="4000" dirty="0"/>
              <a:t>통계학의 </a:t>
            </a:r>
            <a:br>
              <a:rPr lang="en-US" altLang="ko-KR" sz="4000" dirty="0"/>
            </a:br>
            <a:r>
              <a:rPr lang="ko-KR" altLang="en-US" sz="4000" dirty="0"/>
              <a:t>정의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9717AE7-2378-494F-A9F4-BA8E3B79082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340546" y="209926"/>
            <a:ext cx="7204531" cy="2079184"/>
          </a:xfrm>
        </p:spPr>
        <p:txBody>
          <a:bodyPr>
            <a:normAutofit/>
          </a:bodyPr>
          <a:lstStyle/>
          <a:p>
            <a:pPr marL="533400" indent="-533400">
              <a:lnSpc>
                <a:spcPct val="120000"/>
              </a:lnSpc>
              <a:buFontTx/>
              <a:buAutoNum type="arabicPeriod"/>
            </a:pPr>
            <a:r>
              <a:rPr lang="ko-KR" altLang="en-US" dirty="0">
                <a:solidFill>
                  <a:schemeClr val="bg1"/>
                </a:solidFill>
              </a:rPr>
              <a:t>관심을 갖는 어떤 대상에서 자료를 수</a:t>
            </a:r>
            <a:endParaRPr lang="en-US" altLang="ko-KR" dirty="0"/>
          </a:p>
          <a:p>
            <a:pPr marL="0" indent="0">
              <a:lnSpc>
                <a:spcPct val="120000"/>
              </a:lnSpc>
              <a:buNone/>
            </a:pPr>
            <a:r>
              <a:rPr lang="en-US" altLang="ko-KR" dirty="0"/>
              <a:t>3. </a:t>
            </a:r>
            <a:r>
              <a:rPr lang="ko-KR" altLang="en-US" dirty="0"/>
              <a:t>자료를 </a:t>
            </a:r>
            <a:r>
              <a:rPr lang="ko-KR" altLang="en-US" dirty="0">
                <a:solidFill>
                  <a:srgbClr val="FF0000"/>
                </a:solidFill>
              </a:rPr>
              <a:t>분석</a:t>
            </a:r>
            <a:r>
              <a:rPr lang="ko-KR" altLang="en-US" dirty="0"/>
              <a:t>하여 불확실한 사실에 대하여 </a:t>
            </a:r>
            <a:endParaRPr lang="en-US" altLang="ko-KR" dirty="0"/>
          </a:p>
          <a:p>
            <a:pPr marL="0" indent="0">
              <a:lnSpc>
                <a:spcPct val="120000"/>
              </a:lnSpc>
              <a:buNone/>
            </a:pPr>
            <a:r>
              <a:rPr lang="en-US" altLang="ko-KR" dirty="0"/>
              <a:t>   </a:t>
            </a:r>
            <a:r>
              <a:rPr lang="ko-KR" altLang="en-US" dirty="0"/>
              <a:t>과학적</a:t>
            </a:r>
            <a:r>
              <a:rPr lang="en-US" altLang="ko-KR" dirty="0"/>
              <a:t>, </a:t>
            </a:r>
            <a:r>
              <a:rPr lang="ko-KR" altLang="en-US" dirty="0"/>
              <a:t>합리적 </a:t>
            </a:r>
            <a:r>
              <a:rPr lang="ko-KR" altLang="en-US" dirty="0">
                <a:solidFill>
                  <a:srgbClr val="FF0000"/>
                </a:solidFill>
              </a:rPr>
              <a:t>판단</a:t>
            </a:r>
            <a:r>
              <a:rPr lang="ko-KR" altLang="en-US" dirty="0"/>
              <a:t>을 내린다</a:t>
            </a:r>
          </a:p>
        </p:txBody>
      </p:sp>
      <p:sp>
        <p:nvSpPr>
          <p:cNvPr id="7172" name="Oval 4">
            <a:extLst>
              <a:ext uri="{FF2B5EF4-FFF2-40B4-BE49-F238E27FC236}">
                <a16:creationId xmlns:a16="http://schemas.microsoft.com/office/drawing/2014/main" id="{04478E42-EF0C-4C54-A535-3BAE0E9400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486" y="513871"/>
            <a:ext cx="3240211" cy="3240211"/>
          </a:xfrm>
          <a:prstGeom prst="ellipse">
            <a:avLst/>
          </a:prstGeom>
          <a:noFill/>
          <a:ln w="57150">
            <a:solidFill>
              <a:srgbClr val="FF0000">
                <a:alpha val="45097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08BD409C-6588-4E84-BBBA-5306575588C0}"/>
              </a:ext>
            </a:extLst>
          </p:cNvPr>
          <p:cNvSpPr txBox="1">
            <a:spLocks noChangeArrowheads="1"/>
          </p:cNvSpPr>
          <p:nvPr/>
        </p:nvSpPr>
        <p:spPr>
          <a:xfrm>
            <a:off x="5274117" y="2329990"/>
            <a:ext cx="3747842" cy="2746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800" dirty="0"/>
              <a:t>교차분석</a:t>
            </a:r>
            <a:endParaRPr lang="en-US" altLang="ko-KR" sz="1800" dirty="0"/>
          </a:p>
          <a:p>
            <a:r>
              <a:rPr lang="ko-KR" altLang="en-US" sz="1800" dirty="0"/>
              <a:t>분산분석</a:t>
            </a:r>
            <a:endParaRPr lang="en-US" altLang="ko-KR" sz="1800" dirty="0"/>
          </a:p>
          <a:p>
            <a:r>
              <a:rPr lang="ko-KR" altLang="en-US" sz="1800" dirty="0"/>
              <a:t>회귀분석</a:t>
            </a:r>
            <a:endParaRPr lang="en-US" altLang="ko-KR" sz="1800" dirty="0"/>
          </a:p>
          <a:p>
            <a:r>
              <a:rPr lang="ko-KR" altLang="en-US" sz="1800" dirty="0"/>
              <a:t>두 평균차이 검정</a:t>
            </a:r>
          </a:p>
          <a:p>
            <a:r>
              <a:rPr lang="ko-KR" altLang="en-US" sz="1800" dirty="0"/>
              <a:t>상관분석</a:t>
            </a:r>
          </a:p>
          <a:p>
            <a:r>
              <a:rPr lang="ko-KR" altLang="en-US" sz="1800" dirty="0"/>
              <a:t>요인분석</a:t>
            </a:r>
          </a:p>
          <a:p>
            <a:r>
              <a:rPr lang="ko-KR" altLang="en-US" sz="1800" dirty="0"/>
              <a:t>구조모형분석</a:t>
            </a:r>
          </a:p>
        </p:txBody>
      </p:sp>
    </p:spTree>
    <p:extLst>
      <p:ext uri="{BB962C8B-B14F-4D97-AF65-F5344CB8AC3E}">
        <p14:creationId xmlns:p14="http://schemas.microsoft.com/office/powerpoint/2010/main" val="144920362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4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1">
      <a:majorFont>
        <a:latin typeface="나눔스퀘어 Bold"/>
        <a:ea typeface="나눔스퀘어 Bold"/>
        <a:cs typeface=""/>
      </a:majorFont>
      <a:minorFont>
        <a:latin typeface="나눔스퀘어라운드 Bold"/>
        <a:ea typeface="나눔스퀘어라운드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296</Words>
  <Application>Microsoft Office PowerPoint</Application>
  <PresentationFormat>와이드스크린</PresentationFormat>
  <Paragraphs>78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7" baseType="lpstr">
      <vt:lpstr>굴림</vt:lpstr>
      <vt:lpstr>나눔스퀘어 Bold</vt:lpstr>
      <vt:lpstr>나눔스퀘어라운드 Bold</vt:lpstr>
      <vt:lpstr>Arial</vt:lpstr>
      <vt:lpstr>Symbol</vt:lpstr>
      <vt:lpstr>Times New Roman</vt:lpstr>
      <vt:lpstr>Office 테마</vt:lpstr>
      <vt:lpstr>조리식품통계학특론 </vt:lpstr>
      <vt:lpstr>강사소개</vt:lpstr>
      <vt:lpstr>주교재: SPSS를 이용한 통계자료분석</vt:lpstr>
      <vt:lpstr>통계학이란?</vt:lpstr>
      <vt:lpstr>통계학의  정의</vt:lpstr>
      <vt:lpstr>통계학의  정의</vt:lpstr>
      <vt:lpstr>통계학의  정의</vt:lpstr>
      <vt:lpstr>숫자에 의한 요약</vt:lpstr>
      <vt:lpstr>통계학의  정의</vt:lpstr>
      <vt:lpstr>여러분의 지도교수, 선배들의  논문을 한번 살펴보겠습니다  그리고 SPSS 설치까지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연구방법론 研究方法论</dc:title>
  <dc:creator>LEE</dc:creator>
  <cp:lastModifiedBy>Admin</cp:lastModifiedBy>
  <cp:revision>25</cp:revision>
  <dcterms:created xsi:type="dcterms:W3CDTF">2019-02-21T05:44:25Z</dcterms:created>
  <dcterms:modified xsi:type="dcterms:W3CDTF">2023-09-04T02:39:30Z</dcterms:modified>
</cp:coreProperties>
</file>