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9" r:id="rId1"/>
  </p:sldMasterIdLst>
  <p:notesMasterIdLst>
    <p:notesMasterId r:id="rId25"/>
  </p:notesMasterIdLst>
  <p:sldIdLst>
    <p:sldId id="256" r:id="rId2"/>
    <p:sldId id="258" r:id="rId3"/>
    <p:sldId id="273" r:id="rId4"/>
    <p:sldId id="263" r:id="rId5"/>
    <p:sldId id="305" r:id="rId6"/>
    <p:sldId id="274" r:id="rId7"/>
    <p:sldId id="308" r:id="rId8"/>
    <p:sldId id="286" r:id="rId9"/>
    <p:sldId id="277" r:id="rId10"/>
    <p:sldId id="276" r:id="rId11"/>
    <p:sldId id="278" r:id="rId12"/>
    <p:sldId id="282" r:id="rId13"/>
    <p:sldId id="288" r:id="rId14"/>
    <p:sldId id="289" r:id="rId15"/>
    <p:sldId id="283" r:id="rId16"/>
    <p:sldId id="292" r:id="rId17"/>
    <p:sldId id="284" r:id="rId18"/>
    <p:sldId id="293" r:id="rId19"/>
    <p:sldId id="285" r:id="rId20"/>
    <p:sldId id="294" r:id="rId21"/>
    <p:sldId id="280" r:id="rId22"/>
    <p:sldId id="310" r:id="rId23"/>
    <p:sldId id="295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9900"/>
    <a:srgbClr val="FF3300"/>
    <a:srgbClr val="FFE699"/>
    <a:srgbClr val="ED7D31"/>
    <a:srgbClr val="FFFF66"/>
    <a:srgbClr val="B2B2B2"/>
    <a:srgbClr val="CCFFFF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696" y="6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F24F4B0D-9A0C-4C1C-BE35-1AB47121461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latinLnBrk="1" hangingPunct="1">
              <a:defRPr sz="12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DDDA3FBC-2A8F-4BE8-8039-1D510C93368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latinLnBrk="1" hangingPunct="1">
              <a:defRPr sz="12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fld id="{74D09F7F-ACAB-418E-8058-7DFFD9C9080D}" type="datetimeFigureOut">
              <a:rPr lang="ko-KR" altLang="en-US"/>
              <a:pPr>
                <a:defRPr/>
              </a:pPr>
              <a:t>2021-08-31</a:t>
            </a:fld>
            <a:endParaRPr lang="ko-KR" altLang="en-US"/>
          </a:p>
        </p:txBody>
      </p:sp>
      <p:sp>
        <p:nvSpPr>
          <p:cNvPr id="4" name="슬라이드 이미지 개체 틀 3">
            <a:extLst>
              <a:ext uri="{FF2B5EF4-FFF2-40B4-BE49-F238E27FC236}">
                <a16:creationId xmlns:a16="http://schemas.microsoft.com/office/drawing/2014/main" id="{75CB199B-4B18-4149-9D30-CC6BE5CDC77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슬라이드 노트 개체 틀 4">
            <a:extLst>
              <a:ext uri="{FF2B5EF4-FFF2-40B4-BE49-F238E27FC236}">
                <a16:creationId xmlns:a16="http://schemas.microsoft.com/office/drawing/2014/main" id="{1664C3E8-C5A0-4188-B7B6-498517E7CF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236BAA4-7863-4EB5-AF97-85B135691DE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latinLnBrk="1" hangingPunct="1">
              <a:defRPr sz="12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10371C3-891D-4872-9075-BC6997FD05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latinLnBrk="1" hangingPunct="1">
              <a:defRPr sz="1200"/>
            </a:lvl1pPr>
          </a:lstStyle>
          <a:p>
            <a:pPr>
              <a:defRPr/>
            </a:pPr>
            <a:fld id="{BEC0465B-09D6-4FBF-AA0B-9B274FB377AE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7B9500-56C0-4BC9-9F26-80693A4B1F94}" type="datetimeFigureOut">
              <a:rPr lang="ko-KR" altLang="en-US" smtClean="0"/>
              <a:pPr>
                <a:defRPr/>
              </a:pPr>
              <a:t>2021-08-31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AC4809-FA2B-4886-833A-F36F25B37A9E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883185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42099B-C6CF-4EF7-B937-F77308A22F9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566505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020D86-3CDA-4EE8-8D84-B1B04DCCB0F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8054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274601-B476-49E1-AB6A-1679971904B0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993440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3A607A-8C5B-4DDC-A79A-ECD0EADAA9FC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137193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FAFC38-7F6D-49EF-AC7E-A864756F5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33138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A0D43F-DC39-4291-B369-43B1C67D0D6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82986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E15FA8-8EAF-4AA0-A41B-1D46F8AABD9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4410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0A330B-8F43-4940-8A30-10B013743303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861081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1067F3-B7F3-4EBE-8FC4-F258A0A787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641228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11E03E-8C44-4C69-B645-6AC1863D2483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069084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12067E6-B744-410C-8F98-D8371E353F1E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828149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0" r:id="rId1"/>
    <p:sldLayoutId id="2147484101" r:id="rId2"/>
    <p:sldLayoutId id="2147484102" r:id="rId3"/>
    <p:sldLayoutId id="2147484103" r:id="rId4"/>
    <p:sldLayoutId id="2147484104" r:id="rId5"/>
    <p:sldLayoutId id="2147484105" r:id="rId6"/>
    <p:sldLayoutId id="2147484106" r:id="rId7"/>
    <p:sldLayoutId id="2147484107" r:id="rId8"/>
    <p:sldLayoutId id="2147484108" r:id="rId9"/>
    <p:sldLayoutId id="2147484109" r:id="rId10"/>
    <p:sldLayoutId id="2147484110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en.wikipedia.org/wiki/Image:Student_densite_best.JPG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4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ctrTitle"/>
          </p:nvPr>
        </p:nvSpPr>
        <p:spPr>
          <a:xfrm>
            <a:off x="0" y="1268760"/>
            <a:ext cx="12192000" cy="962025"/>
          </a:xfrm>
          <a:solidFill>
            <a:srgbClr val="ED7D31">
              <a:alpha val="50196"/>
            </a:srgbClr>
          </a:solidFill>
        </p:spPr>
        <p:txBody>
          <a:bodyPr/>
          <a:lstStyle/>
          <a:p>
            <a:pPr eaLnBrk="1" hangingPunct="1"/>
            <a:r>
              <a:rPr lang="ko-KR" altLang="en-US" sz="6000" b="1" dirty="0"/>
              <a:t>확률과 확률분포 </a:t>
            </a:r>
          </a:p>
        </p:txBody>
      </p:sp>
      <p:sp>
        <p:nvSpPr>
          <p:cNvPr id="5122" name="Rectangle 3">
            <a:extLst>
              <a:ext uri="{FF2B5EF4-FFF2-40B4-BE49-F238E27FC236}">
                <a16:creationId xmlns:a16="http://schemas.microsoft.com/office/drawing/2014/main" id="{F97C4649-6A78-423C-900E-41B761C8DDE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771900" y="3501008"/>
            <a:ext cx="4648200" cy="1296144"/>
          </a:xfrm>
          <a:solidFill>
            <a:srgbClr val="FFE699">
              <a:alpha val="50196"/>
            </a:srgbClr>
          </a:solidFill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lnSpc>
                <a:spcPct val="160000"/>
              </a:lnSpc>
              <a:spcAft>
                <a:spcPts val="0"/>
              </a:spcAft>
              <a:defRPr/>
            </a:pPr>
            <a:r>
              <a:rPr lang="ko-KR" altLang="en-US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조리식품통계학</a:t>
            </a:r>
            <a:endParaRPr lang="en-US" altLang="ko-KR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eaLnBrk="1" fontAlgn="auto" hangingPunct="1">
              <a:lnSpc>
                <a:spcPct val="160000"/>
              </a:lnSpc>
              <a:spcAft>
                <a:spcPts val="0"/>
              </a:spcAft>
              <a:defRPr/>
            </a:pPr>
            <a:r>
              <a:rPr lang="en-US" altLang="ko-KR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(SPSS</a:t>
            </a:r>
            <a:r>
              <a:rPr lang="ko-KR" alt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를 이용한 통계학</a:t>
            </a:r>
            <a:r>
              <a:rPr lang="en-US" altLang="ko-KR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) 1~53p</a:t>
            </a:r>
            <a:endParaRPr lang="ko-KR" altLang="ko-KR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1343472" y="548680"/>
            <a:ext cx="3178695" cy="2290762"/>
          </a:xfrm>
          <a:ln>
            <a:solidFill>
              <a:srgbClr val="00B0F0"/>
            </a:solidFill>
          </a:ln>
        </p:spPr>
        <p:txBody>
          <a:bodyPr/>
          <a:lstStyle/>
          <a:p>
            <a:pPr eaLnBrk="1" hangingPunct="1"/>
            <a:r>
              <a:rPr lang="ko-KR" altLang="en-US" sz="5400" dirty="0">
                <a:solidFill>
                  <a:srgbClr val="FF0000"/>
                </a:solidFill>
              </a:rPr>
              <a:t>확률분포</a:t>
            </a:r>
            <a:r>
              <a:rPr lang="en-US" altLang="ko-KR" sz="5400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4392FA9F-1501-4F92-808D-FBE2C58DE9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591176" y="1557339"/>
            <a:ext cx="4619625" cy="4568825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ko-KR" altLang="en-US" sz="4000" dirty="0"/>
              <a:t> </a:t>
            </a:r>
            <a:r>
              <a:rPr lang="ko-KR" altLang="en-US" sz="4000" dirty="0" err="1"/>
              <a:t>이항분포</a:t>
            </a:r>
            <a:endParaRPr lang="ko-KR" altLang="en-US" sz="4000" dirty="0"/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ko-KR" altLang="en-US" sz="4000" dirty="0"/>
              <a:t> 정규분포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ko-KR" sz="4000" dirty="0"/>
              <a:t> t </a:t>
            </a:r>
            <a:r>
              <a:rPr lang="ko-KR" altLang="en-US" sz="4000" dirty="0"/>
              <a:t>분포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ko-KR" altLang="en-US" sz="4000" dirty="0"/>
              <a:t>      분포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ko-KR" altLang="en-US" sz="4000" dirty="0"/>
              <a:t>  </a:t>
            </a:r>
            <a:r>
              <a:rPr lang="en-US" altLang="ko-KR" sz="4000" dirty="0"/>
              <a:t>F</a:t>
            </a:r>
            <a:r>
              <a:rPr lang="ko-KR" altLang="en-US" sz="4000" dirty="0"/>
              <a:t> 분포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951984" y="4437112"/>
                <a:ext cx="648072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ko-KR" sz="3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o-KR" altLang="en-US" sz="3600" i="1">
                              <a:latin typeface="Cambria Math" panose="02040503050406030204" pitchFamily="18" charset="0"/>
                            </a:rPr>
                            <m:t>𝜒</m:t>
                          </m:r>
                        </m:e>
                        <m:sup>
                          <m:r>
                            <a:rPr lang="en-US" altLang="ko-KR" sz="360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ko-KR" altLang="en-US" sz="36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1984" y="4437112"/>
                <a:ext cx="648072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DC849C62-97C8-4EBD-ACD9-7B70568F58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27448" y="235817"/>
            <a:ext cx="3313112" cy="32988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ko-KR" altLang="en-US" sz="4000" dirty="0"/>
              <a:t>분포도 </a:t>
            </a:r>
            <a:br>
              <a:rPr lang="ko-KR" altLang="en-US" sz="4000" dirty="0"/>
            </a:br>
            <a:r>
              <a:rPr lang="ko-KR" altLang="en-US" sz="4000" dirty="0"/>
              <a:t>결국엔 </a:t>
            </a:r>
            <a:br>
              <a:rPr lang="ko-KR" altLang="en-US" sz="4000" dirty="0"/>
            </a:br>
            <a:r>
              <a:rPr lang="ko-KR" altLang="en-US" sz="4000" dirty="0"/>
              <a:t>확률을 </a:t>
            </a:r>
            <a:br>
              <a:rPr lang="ko-KR" altLang="en-US" sz="4000" dirty="0"/>
            </a:br>
            <a:r>
              <a:rPr lang="ko-KR" altLang="en-US" sz="4000" dirty="0"/>
              <a:t>구하기 위한 것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6096001" y="923776"/>
            <a:ext cx="4335463" cy="4568825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ko-KR" altLang="en-US" sz="2800" dirty="0"/>
              <a:t>통신비는 평균이 </a:t>
            </a:r>
            <a:r>
              <a:rPr lang="en-US" altLang="ko-KR" sz="2800" dirty="0"/>
              <a:t>6</a:t>
            </a:r>
            <a:r>
              <a:rPr lang="ko-KR" altLang="en-US" sz="2800" dirty="0"/>
              <a:t>만원</a:t>
            </a:r>
            <a:r>
              <a:rPr lang="en-US" altLang="ko-KR" sz="2800" dirty="0"/>
              <a:t>, </a:t>
            </a:r>
            <a:r>
              <a:rPr lang="ko-KR" altLang="en-US" sz="2800" dirty="0"/>
              <a:t>편차가 </a:t>
            </a:r>
            <a:r>
              <a:rPr lang="en-US" altLang="ko-KR" sz="2800" dirty="0"/>
              <a:t>1</a:t>
            </a:r>
            <a:r>
              <a:rPr lang="ko-KR" altLang="en-US" sz="2800" dirty="0"/>
              <a:t>만원인 정규분포를 따른다</a:t>
            </a:r>
          </a:p>
          <a:p>
            <a:pPr eaLnBrk="1" hangingPunct="1">
              <a:lnSpc>
                <a:spcPct val="120000"/>
              </a:lnSpc>
            </a:pPr>
            <a:r>
              <a:rPr lang="ko-KR" altLang="en-US" sz="2800" dirty="0"/>
              <a:t>통신비 지출이 </a:t>
            </a:r>
            <a:r>
              <a:rPr lang="en-US" altLang="ko-KR" sz="2800" dirty="0"/>
              <a:t>8</a:t>
            </a:r>
            <a:r>
              <a:rPr lang="ko-KR" altLang="en-US" sz="2800" dirty="0"/>
              <a:t>만원 이상인 소비자의 비율은</a:t>
            </a:r>
            <a:r>
              <a:rPr lang="en-US" altLang="ko-KR" sz="2800" dirty="0"/>
              <a:t>?</a:t>
            </a:r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1055440" y="473221"/>
            <a:ext cx="3311525" cy="2952750"/>
          </a:xfrm>
          <a:prstGeom prst="flowChartAlternateProcess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4581" name="Oval 5"/>
          <p:cNvSpPr>
            <a:spLocks noChangeArrowheads="1"/>
          </p:cNvSpPr>
          <p:nvPr/>
        </p:nvSpPr>
        <p:spPr bwMode="auto">
          <a:xfrm>
            <a:off x="5448301" y="404664"/>
            <a:ext cx="4983163" cy="5184775"/>
          </a:xfrm>
          <a:prstGeom prst="ellipse">
            <a:avLst/>
          </a:prstGeom>
          <a:noFill/>
          <a:ln w="57150">
            <a:solidFill>
              <a:schemeClr val="hlink">
                <a:alpha val="50195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pic>
        <p:nvPicPr>
          <p:cNvPr id="24582" name="Picture 6" descr="C:\Documents and Settings\Lee\Local Settings\Temporary Internet Files\Content.IE5\K92VKXAV\MCj0428425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9642" y="3534540"/>
            <a:ext cx="2740025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5353" y="3970692"/>
            <a:ext cx="3178273" cy="1667166"/>
          </a:xfrm>
          <a:prstGeom prst="rect">
            <a:avLst/>
          </a:prstGeom>
        </p:spPr>
      </p:pic>
      <p:cxnSp>
        <p:nvCxnSpPr>
          <p:cNvPr id="4" name="직선 화살표 연결선 3"/>
          <p:cNvCxnSpPr/>
          <p:nvPr/>
        </p:nvCxnSpPr>
        <p:spPr>
          <a:xfrm>
            <a:off x="6615933" y="5662991"/>
            <a:ext cx="349711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/>
          <p:nvPr/>
        </p:nvCxnSpPr>
        <p:spPr>
          <a:xfrm>
            <a:off x="8954018" y="4748978"/>
            <a:ext cx="0" cy="9124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791153" y="571141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8</a:t>
            </a:r>
            <a:endParaRPr lang="ko-KR" altLang="en-US" dirty="0"/>
          </a:p>
        </p:txBody>
      </p:sp>
      <p:cxnSp>
        <p:nvCxnSpPr>
          <p:cNvPr id="9" name="직선 연결선 8"/>
          <p:cNvCxnSpPr/>
          <p:nvPr/>
        </p:nvCxnSpPr>
        <p:spPr>
          <a:xfrm flipH="1">
            <a:off x="8959250" y="5033109"/>
            <a:ext cx="155473" cy="17037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 flipH="1">
            <a:off x="8959250" y="5165798"/>
            <a:ext cx="233095" cy="22851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 flipH="1">
            <a:off x="8959250" y="5253299"/>
            <a:ext cx="307262" cy="31161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 flipH="1">
            <a:off x="9051492" y="5340232"/>
            <a:ext cx="291910" cy="32123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 flipH="1">
            <a:off x="9255139" y="5433464"/>
            <a:ext cx="190929" cy="21837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/>
          <p:cNvCxnSpPr/>
          <p:nvPr/>
        </p:nvCxnSpPr>
        <p:spPr>
          <a:xfrm flipH="1">
            <a:off x="9461670" y="5514200"/>
            <a:ext cx="114949" cy="13764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 flipH="1">
            <a:off x="9649715" y="5564909"/>
            <a:ext cx="76663" cy="9656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xfrm>
            <a:off x="1627189" y="548680"/>
            <a:ext cx="3400425" cy="4022725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110000"/>
              </a:lnSpc>
            </a:pPr>
            <a:r>
              <a:rPr lang="ko-KR" altLang="en-US" dirty="0" err="1"/>
              <a:t>정규분포와</a:t>
            </a:r>
            <a:r>
              <a:rPr lang="ko-KR" altLang="en-US" dirty="0"/>
              <a:t> </a:t>
            </a:r>
            <a:br>
              <a:rPr lang="en-US" altLang="ko-KR" dirty="0"/>
            </a:br>
            <a:r>
              <a:rPr lang="en-US" altLang="ko-KR" sz="2800" dirty="0"/>
              <a:t>Normal</a:t>
            </a:r>
            <a:r>
              <a:rPr lang="ko-KR" altLang="en-US" sz="2800" dirty="0"/>
              <a:t> </a:t>
            </a:r>
            <a:r>
              <a:rPr lang="en-US" altLang="ko-KR" sz="2800" dirty="0"/>
              <a:t>distribution</a:t>
            </a:r>
            <a:br>
              <a:rPr lang="ko-KR" altLang="en-US" dirty="0"/>
            </a:br>
            <a:br>
              <a:rPr lang="en-US" altLang="ko-KR" dirty="0"/>
            </a:br>
            <a:r>
              <a:rPr lang="ko-KR" altLang="en-US" dirty="0"/>
              <a:t>표준정규분포</a:t>
            </a:r>
            <a:br>
              <a:rPr lang="en-US" altLang="ko-KR" dirty="0"/>
            </a:br>
            <a:r>
              <a:rPr lang="en-US" altLang="ko-KR" sz="2800" dirty="0"/>
              <a:t>Standard Normal</a:t>
            </a:r>
            <a:br>
              <a:rPr lang="en-US" altLang="ko-KR" sz="2800" dirty="0"/>
            </a:br>
            <a:r>
              <a:rPr lang="en-US" altLang="ko-KR" sz="2800" dirty="0"/>
              <a:t>distribution</a:t>
            </a:r>
            <a:endParaRPr lang="ko-KR" altLang="en-US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375920" y="1052736"/>
            <a:ext cx="4473575" cy="464185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ko-KR" altLang="en-US" sz="2800" dirty="0"/>
              <a:t>평균이 </a:t>
            </a:r>
            <a:r>
              <a:rPr lang="en-US" altLang="ko-KR" sz="2800" dirty="0"/>
              <a:t>μ</a:t>
            </a:r>
            <a:r>
              <a:rPr lang="ko-KR" altLang="en-US" sz="2800" dirty="0"/>
              <a:t>이고 분산이 </a:t>
            </a:r>
            <a:r>
              <a:rPr lang="en-US" altLang="ko-KR" sz="2800" dirty="0"/>
              <a:t>σ</a:t>
            </a:r>
            <a:r>
              <a:rPr lang="en-US" altLang="ko-KR" sz="2800" baseline="30000" dirty="0"/>
              <a:t>2</a:t>
            </a:r>
            <a:r>
              <a:rPr lang="ko-KR" altLang="en-US" sz="2800" dirty="0"/>
              <a:t>인 정규분포 </a:t>
            </a:r>
            <a:r>
              <a:rPr lang="en-US" altLang="ko-KR" sz="2800" dirty="0"/>
              <a:t>N(μ, σ</a:t>
            </a:r>
            <a:r>
              <a:rPr lang="en-US" altLang="ko-KR" sz="2800" baseline="30000" dirty="0"/>
              <a:t>2</a:t>
            </a:r>
            <a:r>
              <a:rPr lang="en-US" altLang="ko-KR" sz="2800" dirty="0"/>
              <a:t>)</a:t>
            </a:r>
          </a:p>
          <a:p>
            <a:pPr eaLnBrk="1" hangingPunct="1">
              <a:lnSpc>
                <a:spcPct val="150000"/>
              </a:lnSpc>
            </a:pPr>
            <a:endParaRPr lang="en-US" altLang="ko-KR" sz="2800" dirty="0"/>
          </a:p>
          <a:p>
            <a:pPr eaLnBrk="1" hangingPunct="1">
              <a:lnSpc>
                <a:spcPct val="150000"/>
              </a:lnSpc>
            </a:pPr>
            <a:r>
              <a:rPr lang="ko-KR" altLang="en-US" sz="2800" dirty="0"/>
              <a:t>정규분포를 </a:t>
            </a:r>
            <a:r>
              <a:rPr lang="ko-KR" altLang="en-US" sz="2800" dirty="0" err="1"/>
              <a:t>표준화하면</a:t>
            </a:r>
            <a:r>
              <a:rPr lang="ko-KR" altLang="en-US" sz="2800" dirty="0"/>
              <a:t> </a:t>
            </a:r>
            <a:endParaRPr lang="en-US" altLang="ko-KR" sz="2800" dirty="0"/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en-US" altLang="ko-KR" dirty="0"/>
              <a:t>   </a:t>
            </a:r>
            <a:r>
              <a:rPr lang="ko-KR" altLang="en-US" sz="2800" dirty="0"/>
              <a:t>표준정규분포 </a:t>
            </a:r>
            <a:r>
              <a:rPr lang="en-US" altLang="ko-KR" sz="2800" dirty="0"/>
              <a:t>N(0,1)</a:t>
            </a:r>
          </a:p>
          <a:p>
            <a:pPr eaLnBrk="1" hangingPunct="1">
              <a:lnSpc>
                <a:spcPct val="150000"/>
              </a:lnSpc>
            </a:pPr>
            <a:endParaRPr lang="en-US" altLang="ko-KR" sz="2800" dirty="0"/>
          </a:p>
        </p:txBody>
      </p:sp>
      <p:sp>
        <p:nvSpPr>
          <p:cNvPr id="25604" name="Rectangle 6"/>
          <p:cNvSpPr>
            <a:spLocks noChangeArrowheads="1"/>
          </p:cNvSpPr>
          <p:nvPr/>
        </p:nvSpPr>
        <p:spPr bwMode="auto">
          <a:xfrm>
            <a:off x="5303912" y="908720"/>
            <a:ext cx="4895850" cy="3960812"/>
          </a:xfrm>
          <a:prstGeom prst="rect">
            <a:avLst/>
          </a:prstGeom>
          <a:noFill/>
          <a:ln w="38100">
            <a:solidFill>
              <a:srgbClr val="FFC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xfrm>
            <a:off x="6018857" y="476672"/>
            <a:ext cx="4041775" cy="16414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ko-KR" altLang="en-US" dirty="0"/>
              <a:t>정규분포의 표시 </a:t>
            </a:r>
            <a:br>
              <a:rPr lang="ko-KR" altLang="en-US" dirty="0"/>
            </a:br>
            <a:r>
              <a:rPr lang="en-US" altLang="ko-KR" dirty="0">
                <a:latin typeface="Times New Roman" panose="02020603050405020304" pitchFamily="18" charset="0"/>
              </a:rPr>
              <a:t>X~N(</a:t>
            </a:r>
            <a:r>
              <a:rPr lang="en-US" altLang="ko-KR" i="1" dirty="0">
                <a:latin typeface="Times New Roman" panose="02020603050405020304" pitchFamily="18" charset="0"/>
                <a:ea typeface="바탕" panose="02030600000101010101" pitchFamily="18" charset="-127"/>
              </a:rPr>
              <a:t>μ</a:t>
            </a:r>
            <a:r>
              <a:rPr lang="en-US" altLang="ko-KR" dirty="0">
                <a:latin typeface="Times New Roman" panose="02020603050405020304" pitchFamily="18" charset="0"/>
              </a:rPr>
              <a:t>, σ</a:t>
            </a:r>
            <a:r>
              <a:rPr lang="en-US" altLang="ko-KR" baseline="30000" dirty="0">
                <a:latin typeface="Times New Roman" panose="02020603050405020304" pitchFamily="18" charset="0"/>
              </a:rPr>
              <a:t>2</a:t>
            </a:r>
            <a:r>
              <a:rPr lang="en-US" altLang="ko-KR" dirty="0"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59397" name="Rectangle 5"/>
          <p:cNvSpPr>
            <a:spLocks noGrp="1" noChangeArrowheads="1"/>
          </p:cNvSpPr>
          <p:nvPr>
            <p:ph idx="1"/>
          </p:nvPr>
        </p:nvSpPr>
        <p:spPr>
          <a:xfrm>
            <a:off x="1919288" y="2708920"/>
            <a:ext cx="3167062" cy="3272781"/>
          </a:xfrm>
        </p:spPr>
        <p:txBody>
          <a:bodyPr>
            <a:normAutofit/>
          </a:bodyPr>
          <a:lstStyle/>
          <a:p>
            <a:pPr eaLnBrk="1" hangingPunct="1"/>
            <a:r>
              <a:rPr lang="ko-KR" altLang="en-US" sz="2400" dirty="0"/>
              <a:t>평균을 중심으로 좌우대칭</a:t>
            </a:r>
          </a:p>
          <a:p>
            <a:pPr eaLnBrk="1" hangingPunct="1"/>
            <a:endParaRPr lang="ko-KR" altLang="en-US" sz="2400" dirty="0"/>
          </a:p>
          <a:p>
            <a:pPr eaLnBrk="1" hangingPunct="1"/>
            <a:r>
              <a:rPr lang="ko-KR" altLang="en-US" sz="2400" dirty="0" err="1"/>
              <a:t>평균주변의</a:t>
            </a:r>
            <a:r>
              <a:rPr lang="ko-KR" altLang="en-US" sz="2400" dirty="0"/>
              <a:t> 확률이 가장 높다</a:t>
            </a:r>
          </a:p>
          <a:p>
            <a:pPr eaLnBrk="1" hangingPunct="1"/>
            <a:endParaRPr lang="ko-KR" altLang="en-US" sz="2400" dirty="0"/>
          </a:p>
          <a:p>
            <a:pPr eaLnBrk="1" hangingPunct="1"/>
            <a:r>
              <a:rPr lang="en-US" altLang="ko-KR" sz="2400" dirty="0"/>
              <a:t>±3σ</a:t>
            </a:r>
            <a:r>
              <a:rPr lang="ko-KR" altLang="en-US" sz="2400" dirty="0"/>
              <a:t>안에 대부분</a:t>
            </a:r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920" y="2348880"/>
            <a:ext cx="5327650" cy="376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1919288" y="618752"/>
            <a:ext cx="2643187" cy="13573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4000">
                <a:latin typeface="휴먼모음T" panose="02030504000101010101" pitchFamily="18" charset="-127"/>
                <a:ea typeface="휴먼모음T" panose="02030504000101010101" pitchFamily="18" charset="-127"/>
              </a:rPr>
              <a:t>정규분포의</a:t>
            </a:r>
            <a:r>
              <a:rPr lang="en-US" altLang="ko-KR" sz="400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4000">
                <a:latin typeface="휴먼모음T" panose="02030504000101010101" pitchFamily="18" charset="-127"/>
                <a:ea typeface="휴먼모음T" panose="02030504000101010101" pitchFamily="18" charset="-127"/>
              </a:rPr>
              <a:t>특징</a:t>
            </a:r>
            <a:endParaRPr lang="en-US" altLang="ko-KR" sz="400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/>
          </p:cNvSpPr>
          <p:nvPr>
            <p:ph type="title"/>
          </p:nvPr>
        </p:nvSpPr>
        <p:spPr>
          <a:xfrm>
            <a:off x="1343472" y="264106"/>
            <a:ext cx="3538538" cy="2290762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ko-KR" altLang="en-US" dirty="0"/>
              <a:t>표준화</a:t>
            </a:r>
            <a:r>
              <a:rPr lang="en-US" altLang="ko-KR" dirty="0"/>
              <a:t>?</a:t>
            </a:r>
            <a:br>
              <a:rPr lang="en-US" altLang="ko-KR" dirty="0"/>
            </a:br>
            <a:r>
              <a:rPr lang="en-US" altLang="ko-KR" dirty="0"/>
              <a:t>Standardize?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idx="1"/>
          </p:nvPr>
        </p:nvSpPr>
        <p:spPr>
          <a:xfrm>
            <a:off x="1451726" y="2420095"/>
            <a:ext cx="3959225" cy="100821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ko-KR" altLang="en-US" dirty="0"/>
              <a:t>일반형 정규분포를</a:t>
            </a:r>
          </a:p>
          <a:p>
            <a:pPr eaLnBrk="1" hangingPunct="1"/>
            <a:r>
              <a:rPr lang="ko-KR" altLang="en-US" dirty="0"/>
              <a:t>표준형 정규분포로 치환</a:t>
            </a:r>
          </a:p>
          <a:p>
            <a:pPr eaLnBrk="1" hangingPunct="1"/>
            <a:endParaRPr lang="en-US" altLang="ko-KR" dirty="0"/>
          </a:p>
        </p:txBody>
      </p:sp>
      <p:cxnSp>
        <p:nvCxnSpPr>
          <p:cNvPr id="3" name="직선 화살표 연결선 2"/>
          <p:cNvCxnSpPr/>
          <p:nvPr/>
        </p:nvCxnSpPr>
        <p:spPr>
          <a:xfrm>
            <a:off x="5807968" y="2796151"/>
            <a:ext cx="4896544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그림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1984" y="617592"/>
            <a:ext cx="4608512" cy="2175586"/>
          </a:xfrm>
          <a:prstGeom prst="rect">
            <a:avLst/>
          </a:prstGeom>
        </p:spPr>
      </p:pic>
      <p:cxnSp>
        <p:nvCxnSpPr>
          <p:cNvPr id="12" name="직선 화살표 연결선 11"/>
          <p:cNvCxnSpPr/>
          <p:nvPr/>
        </p:nvCxnSpPr>
        <p:spPr>
          <a:xfrm>
            <a:off x="5807968" y="5805264"/>
            <a:ext cx="4896544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그림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6040" y="3318528"/>
            <a:ext cx="3856149" cy="2483762"/>
          </a:xfrm>
          <a:prstGeom prst="rect">
            <a:avLst/>
          </a:prstGeom>
        </p:spPr>
      </p:pic>
      <p:pic>
        <p:nvPicPr>
          <p:cNvPr id="27654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23" t="16592" r="8829" b="20409"/>
          <a:stretch/>
        </p:blipFill>
        <p:spPr bwMode="auto">
          <a:xfrm>
            <a:off x="5773662" y="3285033"/>
            <a:ext cx="1944216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0704512" y="2554868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X</a:t>
            </a:r>
            <a:endParaRPr lang="ko-KR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0765437" y="5617624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Z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256240" y="580229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0</a:t>
            </a:r>
            <a:endParaRPr lang="ko-KR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9314960" y="753502"/>
            <a:ext cx="1994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X ~N( 100, 10^2)</a:t>
            </a:r>
            <a:endParaRPr lang="ko-KR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9545277" y="4659137"/>
            <a:ext cx="1244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Z ~N(0, 1)</a:t>
            </a:r>
            <a:endParaRPr lang="ko-KR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8948033" y="580229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1</a:t>
            </a:r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9501659" y="580229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2</a:t>
            </a:r>
            <a:endParaRPr lang="ko-KR" alt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0055285" y="5793063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3</a:t>
            </a:r>
            <a:endParaRPr lang="ko-KR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143588" y="2875156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100</a:t>
            </a:r>
            <a:endParaRPr lang="ko-KR" alt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8835381" y="2875156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110</a:t>
            </a:r>
            <a:endParaRPr lang="ko-KR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9552384" y="2875156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120</a:t>
            </a:r>
            <a:endParaRPr lang="ko-KR" alt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0168661" y="2865929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130</a:t>
            </a:r>
            <a:endParaRPr lang="ko-KR" altLang="en-US" dirty="0"/>
          </a:p>
        </p:txBody>
      </p:sp>
      <p:sp>
        <p:nvSpPr>
          <p:cNvPr id="26" name="직사각형 25"/>
          <p:cNvSpPr/>
          <p:nvPr/>
        </p:nvSpPr>
        <p:spPr>
          <a:xfrm>
            <a:off x="1587417" y="3861048"/>
            <a:ext cx="3963622" cy="258532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ko-KR" altLang="en-US" dirty="0">
                <a:solidFill>
                  <a:srgbClr val="0033CC"/>
                </a:solidFill>
              </a:rPr>
              <a:t>예</a:t>
            </a:r>
            <a:r>
              <a:rPr lang="en-US" altLang="ko-KR" dirty="0">
                <a:solidFill>
                  <a:srgbClr val="0033CC"/>
                </a:solidFill>
              </a:rPr>
              <a:t>&gt; </a:t>
            </a:r>
            <a:r>
              <a:rPr lang="ko-KR" altLang="en-US" dirty="0">
                <a:solidFill>
                  <a:srgbClr val="0033CC"/>
                </a:solidFill>
              </a:rPr>
              <a:t>골다공증 </a:t>
            </a:r>
            <a:r>
              <a:rPr lang="ko-KR" altLang="en-US" dirty="0" err="1">
                <a:solidFill>
                  <a:srgbClr val="0033CC"/>
                </a:solidFill>
              </a:rPr>
              <a:t>검사후</a:t>
            </a:r>
            <a:endParaRPr lang="en-US" altLang="ko-KR" dirty="0">
              <a:solidFill>
                <a:srgbClr val="0033CC"/>
              </a:solidFill>
            </a:endParaRPr>
          </a:p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ko-KR" altLang="en-US" dirty="0">
                <a:solidFill>
                  <a:srgbClr val="0033CC"/>
                </a:solidFill>
              </a:rPr>
              <a:t>의사</a:t>
            </a:r>
            <a:r>
              <a:rPr lang="en-US" altLang="ko-KR" dirty="0">
                <a:solidFill>
                  <a:srgbClr val="0033CC"/>
                </a:solidFill>
              </a:rPr>
              <a:t>: </a:t>
            </a:r>
            <a:r>
              <a:rPr lang="ko-KR" altLang="en-US" dirty="0">
                <a:solidFill>
                  <a:srgbClr val="0033CC"/>
                </a:solidFill>
              </a:rPr>
              <a:t>환자의 </a:t>
            </a:r>
            <a:r>
              <a:rPr lang="ko-KR" altLang="en-US" dirty="0" err="1">
                <a:solidFill>
                  <a:srgbClr val="0033CC"/>
                </a:solidFill>
              </a:rPr>
              <a:t>골밀도는</a:t>
            </a:r>
            <a:r>
              <a:rPr lang="ko-KR" altLang="en-US" dirty="0">
                <a:solidFill>
                  <a:srgbClr val="0033CC"/>
                </a:solidFill>
              </a:rPr>
              <a:t> </a:t>
            </a:r>
            <a:r>
              <a:rPr lang="en-US" altLang="ko-KR" dirty="0">
                <a:solidFill>
                  <a:srgbClr val="0033CC"/>
                </a:solidFill>
              </a:rPr>
              <a:t>116</a:t>
            </a:r>
            <a:r>
              <a:rPr lang="ko-KR" altLang="en-US" dirty="0">
                <a:solidFill>
                  <a:srgbClr val="0033CC"/>
                </a:solidFill>
              </a:rPr>
              <a:t>입니다</a:t>
            </a:r>
            <a:r>
              <a:rPr lang="en-US" altLang="ko-KR" dirty="0">
                <a:solidFill>
                  <a:srgbClr val="0033CC"/>
                </a:solidFill>
              </a:rPr>
              <a:t>.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ko-KR" altLang="en-US" dirty="0">
                <a:solidFill>
                  <a:srgbClr val="0033CC"/>
                </a:solidFill>
              </a:rPr>
              <a:t>환자</a:t>
            </a:r>
            <a:r>
              <a:rPr lang="en-US" altLang="ko-KR" dirty="0">
                <a:solidFill>
                  <a:srgbClr val="0033CC"/>
                </a:solidFill>
              </a:rPr>
              <a:t>: </a:t>
            </a:r>
            <a:r>
              <a:rPr lang="ko-KR" altLang="en-US" dirty="0">
                <a:solidFill>
                  <a:srgbClr val="0033CC"/>
                </a:solidFill>
              </a:rPr>
              <a:t>좋다는 뜻인가요</a:t>
            </a:r>
            <a:r>
              <a:rPr lang="en-US" altLang="ko-KR" dirty="0">
                <a:solidFill>
                  <a:srgbClr val="0033CC"/>
                </a:solidFill>
              </a:rPr>
              <a:t>?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ko-KR" altLang="en-US" dirty="0">
                <a:solidFill>
                  <a:srgbClr val="0033CC"/>
                </a:solidFill>
              </a:rPr>
              <a:t>의사</a:t>
            </a:r>
            <a:r>
              <a:rPr lang="en-US" altLang="ko-KR" dirty="0">
                <a:solidFill>
                  <a:srgbClr val="0033CC"/>
                </a:solidFill>
              </a:rPr>
              <a:t>: </a:t>
            </a:r>
            <a:r>
              <a:rPr lang="ko-KR" altLang="en-US" dirty="0">
                <a:solidFill>
                  <a:srgbClr val="0033CC"/>
                </a:solidFill>
              </a:rPr>
              <a:t>표준화점수가 </a:t>
            </a:r>
            <a:r>
              <a:rPr lang="en-US" altLang="ko-KR" dirty="0">
                <a:solidFill>
                  <a:srgbClr val="0033CC"/>
                </a:solidFill>
              </a:rPr>
              <a:t>1.6</a:t>
            </a:r>
            <a:r>
              <a:rPr lang="ko-KR" altLang="en-US" dirty="0">
                <a:solidFill>
                  <a:srgbClr val="0033CC"/>
                </a:solidFill>
              </a:rPr>
              <a:t>입니다</a:t>
            </a:r>
            <a:r>
              <a:rPr lang="en-US" altLang="ko-KR" dirty="0">
                <a:solidFill>
                  <a:srgbClr val="0033CC"/>
                </a:solidFill>
              </a:rPr>
              <a:t>.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ko-KR" altLang="en-US" dirty="0">
                <a:solidFill>
                  <a:srgbClr val="0033CC"/>
                </a:solidFill>
              </a:rPr>
              <a:t>환자</a:t>
            </a:r>
            <a:r>
              <a:rPr lang="en-US" altLang="ko-KR" dirty="0">
                <a:solidFill>
                  <a:srgbClr val="0033CC"/>
                </a:solidFill>
              </a:rPr>
              <a:t>: </a:t>
            </a:r>
            <a:r>
              <a:rPr lang="ko-KR" altLang="en-US" dirty="0">
                <a:solidFill>
                  <a:srgbClr val="0033CC"/>
                </a:solidFill>
              </a:rPr>
              <a:t>아</a:t>
            </a:r>
            <a:r>
              <a:rPr lang="en-US" altLang="ko-KR" dirty="0">
                <a:solidFill>
                  <a:srgbClr val="0033CC"/>
                </a:solidFill>
              </a:rPr>
              <a:t>, </a:t>
            </a:r>
            <a:r>
              <a:rPr lang="ko-KR" altLang="en-US" dirty="0">
                <a:solidFill>
                  <a:srgbClr val="0033CC"/>
                </a:solidFill>
              </a:rPr>
              <a:t>좋은 편이군요</a:t>
            </a:r>
            <a:r>
              <a:rPr lang="en-US" altLang="ko-KR" dirty="0">
                <a:solidFill>
                  <a:srgbClr val="0033CC"/>
                </a:solidFill>
              </a:rPr>
              <a:t>.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ko-KR" altLang="en-US" dirty="0">
                <a:solidFill>
                  <a:srgbClr val="0033CC"/>
                </a:solidFill>
              </a:rPr>
              <a:t>의사</a:t>
            </a:r>
            <a:r>
              <a:rPr lang="en-US" altLang="ko-KR" dirty="0">
                <a:solidFill>
                  <a:srgbClr val="0033CC"/>
                </a:solidFill>
                <a:sym typeface="Wingdings" panose="05000000000000000000" pitchFamily="2" charset="2"/>
              </a:rPr>
              <a:t>: (</a:t>
            </a:r>
            <a:r>
              <a:rPr lang="ko-KR" altLang="en-US" dirty="0">
                <a:solidFill>
                  <a:srgbClr val="0033CC"/>
                </a:solidFill>
                <a:sym typeface="Wingdings" panose="05000000000000000000" pitchFamily="2" charset="2"/>
              </a:rPr>
              <a:t>음</a:t>
            </a:r>
            <a:r>
              <a:rPr lang="en-US" altLang="ko-KR" dirty="0">
                <a:solidFill>
                  <a:srgbClr val="0033CC"/>
                </a:solidFill>
                <a:sym typeface="Wingdings" panose="05000000000000000000" pitchFamily="2" charset="2"/>
              </a:rPr>
              <a:t>.. </a:t>
            </a:r>
            <a:r>
              <a:rPr lang="ko-KR" altLang="en-US" dirty="0">
                <a:solidFill>
                  <a:srgbClr val="0033CC"/>
                </a:solidFill>
                <a:sym typeface="Wingdings" panose="05000000000000000000" pitchFamily="2" charset="2"/>
              </a:rPr>
              <a:t>좀 </a:t>
            </a:r>
            <a:r>
              <a:rPr lang="ko-KR" altLang="en-US" dirty="0" err="1">
                <a:solidFill>
                  <a:srgbClr val="0033CC"/>
                </a:solidFill>
                <a:sym typeface="Wingdings" panose="05000000000000000000" pitchFamily="2" charset="2"/>
              </a:rPr>
              <a:t>똑똑한데</a:t>
            </a:r>
            <a:r>
              <a:rPr lang="en-US" altLang="ko-KR" dirty="0">
                <a:solidFill>
                  <a:srgbClr val="0033CC"/>
                </a:solidFill>
                <a:sym typeface="Wingdings" panose="05000000000000000000" pitchFamily="2" charset="2"/>
              </a:rPr>
              <a:t>)</a:t>
            </a:r>
            <a:endParaRPr lang="en-US" altLang="ko-KR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uiExpand="1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xfrm>
            <a:off x="1441914" y="404665"/>
            <a:ext cx="3744911" cy="1368152"/>
          </a:xfrm>
          <a:ln>
            <a:solidFill>
              <a:srgbClr val="FF3300"/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lnSpc>
                <a:spcPct val="110000"/>
              </a:lnSpc>
            </a:pPr>
            <a:r>
              <a:rPr lang="ko-KR" altLang="en-US" dirty="0"/>
              <a:t>표준정규분포와 </a:t>
            </a:r>
            <a:br>
              <a:rPr lang="ko-KR" altLang="en-US" dirty="0"/>
            </a:br>
            <a:r>
              <a:rPr lang="en-US" altLang="ko-KR" dirty="0"/>
              <a:t>t </a:t>
            </a:r>
            <a:r>
              <a:rPr lang="ko-KR" altLang="en-US" dirty="0"/>
              <a:t>분포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5981218" y="849956"/>
            <a:ext cx="4762500" cy="4857750"/>
          </a:xfrm>
        </p:spPr>
        <p:txBody>
          <a:bodyPr/>
          <a:lstStyle/>
          <a:p>
            <a:pPr eaLnBrk="1" hangingPunct="1"/>
            <a:r>
              <a:rPr lang="ko-KR" altLang="en-US" sz="2800" dirty="0"/>
              <a:t>정규분포를 표준화 할 때 분모에 </a:t>
            </a:r>
            <a:r>
              <a:rPr lang="en-US" altLang="ko-KR" sz="2800" dirty="0"/>
              <a:t>σ</a:t>
            </a:r>
            <a:r>
              <a:rPr lang="ko-KR" altLang="en-US" sz="2800" dirty="0"/>
              <a:t>가 들어간다</a:t>
            </a:r>
          </a:p>
          <a:p>
            <a:pPr eaLnBrk="1" hangingPunct="1"/>
            <a:endParaRPr lang="ko-KR" altLang="en-US" sz="2800" dirty="0"/>
          </a:p>
          <a:p>
            <a:pPr eaLnBrk="1" hangingPunct="1"/>
            <a:r>
              <a:rPr lang="ko-KR" altLang="en-US" sz="2800" dirty="0"/>
              <a:t>이때 </a:t>
            </a:r>
            <a:r>
              <a:rPr lang="en-US" altLang="ko-KR" sz="2800" dirty="0"/>
              <a:t>σ</a:t>
            </a:r>
            <a:r>
              <a:rPr lang="ko-KR" altLang="en-US" sz="2800" dirty="0"/>
              <a:t>를 몰라 대신 표본에서 얻은 값 </a:t>
            </a:r>
            <a:r>
              <a:rPr lang="en-US" altLang="ko-KR" sz="2800" dirty="0"/>
              <a:t>S</a:t>
            </a:r>
            <a:r>
              <a:rPr lang="ko-KR" altLang="en-US" sz="2800" dirty="0"/>
              <a:t>를 사용하면 </a:t>
            </a:r>
            <a:r>
              <a:rPr lang="en-US" altLang="ko-KR" sz="2800" dirty="0"/>
              <a:t>t </a:t>
            </a:r>
            <a:r>
              <a:rPr lang="ko-KR" altLang="en-US" sz="2800" dirty="0"/>
              <a:t>분포</a:t>
            </a:r>
          </a:p>
          <a:p>
            <a:pPr eaLnBrk="1" hangingPunct="1"/>
            <a:endParaRPr lang="ko-KR" altLang="en-US" sz="2800" dirty="0"/>
          </a:p>
          <a:p>
            <a:pPr eaLnBrk="1" hangingPunct="1"/>
            <a:r>
              <a:rPr lang="ko-KR" altLang="en-US" sz="2800" dirty="0"/>
              <a:t>자유도의 개념</a:t>
            </a:r>
          </a:p>
          <a:p>
            <a:pPr lvl="1" eaLnBrk="1" hangingPunct="1"/>
            <a:r>
              <a:rPr lang="en-US" altLang="ko-KR" sz="2400" dirty="0"/>
              <a:t>Degree of freedom, </a:t>
            </a:r>
            <a:r>
              <a:rPr lang="en-US" altLang="ko-KR" sz="2400" dirty="0" err="1"/>
              <a:t>df</a:t>
            </a:r>
            <a:endParaRPr lang="en-US" altLang="ko-KR" sz="2400" dirty="0"/>
          </a:p>
        </p:txBody>
      </p:sp>
      <p:sp>
        <p:nvSpPr>
          <p:cNvPr id="28676" name="Rectangle 6"/>
          <p:cNvSpPr>
            <a:spLocks noChangeArrowheads="1"/>
          </p:cNvSpPr>
          <p:nvPr/>
        </p:nvSpPr>
        <p:spPr bwMode="auto">
          <a:xfrm>
            <a:off x="5663952" y="404665"/>
            <a:ext cx="5176837" cy="4949825"/>
          </a:xfrm>
          <a:prstGeom prst="rect">
            <a:avLst/>
          </a:prstGeom>
          <a:noFill/>
          <a:ln w="38100">
            <a:solidFill>
              <a:srgbClr val="B2B2B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442183" y="2236453"/>
                <a:ext cx="3221716" cy="1227195"/>
              </a:xfrm>
              <a:prstGeom prst="rect">
                <a:avLst/>
              </a:prstGeom>
              <a:noFill/>
              <a:ln>
                <a:solidFill>
                  <a:srgbClr val="92D05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en-US" altLang="ko-KR" sz="36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36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acc>
                          <m:r>
                            <a:rPr lang="en-US" altLang="ko-KR" sz="3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ko-KR" altLang="en-US" sz="3600" b="0" i="1" smtClean="0">
                              <a:latin typeface="Cambria Math" panose="02040503050406030204" pitchFamily="18" charset="0"/>
                            </a:rPr>
                            <m:t>𝜇</m:t>
                          </m:r>
                        </m:num>
                        <m:den>
                          <m:r>
                            <a:rPr lang="ko-KR" altLang="en-US" sz="360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  <m:r>
                            <a:rPr lang="en-US" altLang="ko-KR" sz="3600" b="0" i="1" smtClean="0">
                              <a:latin typeface="Cambria Math" panose="02040503050406030204" pitchFamily="18" charset="0"/>
                            </a:rPr>
                            <m:t>/</m:t>
                          </m:r>
                          <m:rad>
                            <m:radPr>
                              <m:degHide m:val="on"/>
                              <m:ctrlPr>
                                <a:rPr lang="en-US" altLang="ko-KR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ko-KR" sz="3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  <m:r>
                        <a:rPr lang="en-US" altLang="ko-KR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en-US" altLang="ko-KR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</m:t>
                      </m:r>
                      <m:r>
                        <a:rPr lang="en-US" altLang="ko-KR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(0,1)</m:t>
                      </m:r>
                    </m:oMath>
                  </m:oMathPara>
                </a14:m>
                <a:endParaRPr lang="ko-KR" alt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2183" y="2236453"/>
                <a:ext cx="3221716" cy="122719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rgbClr val="92D05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1441914" y="3857989"/>
                <a:ext cx="3538982" cy="1227195"/>
              </a:xfrm>
              <a:prstGeom prst="rect">
                <a:avLst/>
              </a:prstGeom>
              <a:noFill/>
              <a:ln>
                <a:solidFill>
                  <a:srgbClr val="92D05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en-US" altLang="ko-KR" sz="36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36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acc>
                          <m:r>
                            <a:rPr lang="en-US" altLang="ko-KR" sz="3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ko-KR" altLang="en-US" sz="3600" b="0" i="1" smtClean="0">
                              <a:latin typeface="Cambria Math" panose="02040503050406030204" pitchFamily="18" charset="0"/>
                            </a:rPr>
                            <m:t>𝜇</m:t>
                          </m:r>
                        </m:num>
                        <m:den>
                          <m:r>
                            <a:rPr lang="en-US" altLang="ko-KR" sz="36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altLang="ko-KR" sz="3600" b="0" i="1" smtClean="0">
                              <a:latin typeface="Cambria Math" panose="02040503050406030204" pitchFamily="18" charset="0"/>
                            </a:rPr>
                            <m:t>/</m:t>
                          </m:r>
                          <m:rad>
                            <m:radPr>
                              <m:degHide m:val="on"/>
                              <m:ctrlPr>
                                <a:rPr lang="en-US" altLang="ko-KR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ko-KR" sz="3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  <m:r>
                        <a:rPr lang="en-US" altLang="ko-KR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en-US" altLang="ko-KR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en-US" altLang="ko-KR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altLang="ko-KR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altLang="ko-KR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−1)</m:t>
                      </m:r>
                    </m:oMath>
                  </m:oMathPara>
                </a14:m>
                <a:endParaRPr lang="ko-KR" alt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1914" y="3857989"/>
                <a:ext cx="3538982" cy="122719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rgbClr val="92D05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471412" y="5287558"/>
                <a:ext cx="3033907" cy="84029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ko-KR" sz="20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ko-KR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p>
                          <m:r>
                            <a:rPr lang="en-US" altLang="ko-KR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ko-KR" sz="200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ko-KR" sz="20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ko-KR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altLang="ko-KR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ko-KR" sz="2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altLang="ko-KR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altLang="ko-KR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altLang="ko-KR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altLang="ko-KR" sz="20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altLang="ko-KR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acc>
                          <m:sSup>
                            <m:sSupPr>
                              <m:ctrlPr>
                                <a:rPr lang="en-US" altLang="ko-KR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altLang="ko-KR" sz="20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altLang="ko-KR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/(</m:t>
                      </m:r>
                      <m:r>
                        <a:rPr lang="en-US" altLang="ko-KR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altLang="ko-KR" sz="20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−1)</m:t>
                      </m:r>
                    </m:oMath>
                  </m:oMathPara>
                </a14:m>
                <a:endParaRPr lang="ko-KR" altLang="en-US" sz="2000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1412" y="5287558"/>
                <a:ext cx="3033907" cy="84029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xfrm>
            <a:off x="2667000" y="500063"/>
            <a:ext cx="6248400" cy="5635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ko-KR"/>
              <a:t>t-</a:t>
            </a:r>
            <a:r>
              <a:rPr lang="ko-KR" altLang="en-US"/>
              <a:t>분포는 어떻게 생겼을까</a:t>
            </a:r>
            <a:r>
              <a:rPr lang="en-US" altLang="ko-KR"/>
              <a:t>?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3216276" y="5516563"/>
            <a:ext cx="6994525" cy="609600"/>
          </a:xfrm>
        </p:spPr>
        <p:txBody>
          <a:bodyPr/>
          <a:lstStyle/>
          <a:p>
            <a:pPr eaLnBrk="1" hangingPunct="1"/>
            <a:r>
              <a:rPr lang="en-US" altLang="ko-KR">
                <a:latin typeface="Times New Roman" panose="02020603050405020304" pitchFamily="18" charset="0"/>
              </a:rPr>
              <a:t>k</a:t>
            </a:r>
            <a:r>
              <a:rPr lang="ko-KR" altLang="en-US"/>
              <a:t>는 자유도</a:t>
            </a:r>
            <a:r>
              <a:rPr lang="en-US" altLang="ko-KR">
                <a:latin typeface="Times New Roman" panose="02020603050405020304" pitchFamily="18" charset="0"/>
              </a:rPr>
              <a:t>(degree of freedom)</a:t>
            </a:r>
          </a:p>
        </p:txBody>
      </p:sp>
      <p:pic>
        <p:nvPicPr>
          <p:cNvPr id="30724" name="Picture 5" descr="325px-Student_densite_best">
            <a:hlinkClick r:id="rId2" tooltip="Student densite best.JPG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50" y="1412875"/>
            <a:ext cx="6553200" cy="405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AutoShape 6"/>
          <p:cNvSpPr>
            <a:spLocks noChangeArrowheads="1"/>
          </p:cNvSpPr>
          <p:nvPr/>
        </p:nvSpPr>
        <p:spPr bwMode="auto">
          <a:xfrm>
            <a:off x="1703388" y="1268414"/>
            <a:ext cx="3321050" cy="2376487"/>
          </a:xfrm>
          <a:prstGeom prst="cloudCallout">
            <a:avLst>
              <a:gd name="adj1" fmla="val 33917"/>
              <a:gd name="adj2" fmla="val 6944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2400">
                <a:latin typeface="휴먼모음T" panose="02030504000101010101" pitchFamily="18" charset="-127"/>
                <a:ea typeface="휴먼모음T" panose="02030504000101010101" pitchFamily="18" charset="-127"/>
              </a:rPr>
              <a:t>정규분포와 비슷</a:t>
            </a:r>
            <a:r>
              <a:rPr lang="en-US" altLang="ko-KR" sz="2400">
                <a:latin typeface="휴먼모음T" panose="02030504000101010101" pitchFamily="18" charset="-127"/>
                <a:ea typeface="휴먼모음T" panose="02030504000101010101" pitchFamily="18" charset="-127"/>
              </a:rPr>
              <a:t>…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2400">
                <a:latin typeface="휴먼모음T" panose="02030504000101010101" pitchFamily="18" charset="-127"/>
                <a:ea typeface="휴먼모음T" panose="02030504000101010101" pitchFamily="18" charset="-127"/>
              </a:rPr>
              <a:t>표본수가 크면 점점 같아지네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xfrm>
            <a:off x="1199456" y="620713"/>
            <a:ext cx="4248844" cy="252095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ko-KR" altLang="en-US" dirty="0"/>
              <a:t>표준정규분포와 </a:t>
            </a:r>
            <a:br>
              <a:rPr lang="ko-KR" altLang="en-US" dirty="0"/>
            </a:br>
            <a:r>
              <a:rPr lang="en-US" altLang="ko-KR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</a:t>
            </a:r>
            <a:r>
              <a:rPr lang="en-US" altLang="ko-KR" sz="5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ko-KR" sz="5400" dirty="0"/>
              <a:t> </a:t>
            </a:r>
            <a:r>
              <a:rPr lang="ko-KR" altLang="en-US" dirty="0"/>
              <a:t>분포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5735638" y="1484315"/>
            <a:ext cx="5252776" cy="2808782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</a:pPr>
            <a:r>
              <a:rPr lang="ko-KR" altLang="en-US" sz="2400" dirty="0"/>
              <a:t>표준정규분포를 따르는 변수들의 </a:t>
            </a:r>
            <a:r>
              <a:rPr lang="ko-KR" altLang="en-US" sz="2400" dirty="0" err="1"/>
              <a:t>제곱합은</a:t>
            </a:r>
            <a:r>
              <a:rPr lang="ko-KR" altLang="en-US" sz="2400" dirty="0"/>
              <a:t> </a:t>
            </a:r>
            <a:r>
              <a:rPr lang="en-US" altLang="ko-K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</a:t>
            </a:r>
            <a:r>
              <a:rPr lang="en-US" altLang="ko-KR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ko-KR" sz="2400" dirty="0"/>
              <a:t> </a:t>
            </a:r>
            <a:r>
              <a:rPr lang="ko-KR" altLang="en-US" sz="2400" dirty="0"/>
              <a:t>분포를 따른다</a:t>
            </a:r>
          </a:p>
          <a:p>
            <a:pPr eaLnBrk="1" hangingPunct="1">
              <a:lnSpc>
                <a:spcPct val="150000"/>
              </a:lnSpc>
            </a:pPr>
            <a:endParaRPr lang="ko-KR" altLang="en-US" sz="2400" dirty="0"/>
          </a:p>
          <a:p>
            <a:pPr eaLnBrk="1" hangingPunct="1">
              <a:lnSpc>
                <a:spcPct val="150000"/>
              </a:lnSpc>
            </a:pPr>
            <a:r>
              <a:rPr lang="en-US" altLang="ko-K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</a:t>
            </a:r>
            <a:r>
              <a:rPr lang="en-US" altLang="ko-KR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ko-KR" sz="2400" dirty="0"/>
              <a:t> </a:t>
            </a:r>
            <a:r>
              <a:rPr lang="ko-KR" altLang="en-US" sz="2400" dirty="0"/>
              <a:t>분포도 </a:t>
            </a:r>
            <a:r>
              <a:rPr lang="ko-KR" altLang="en-US" sz="2400" dirty="0" err="1"/>
              <a:t>자유도를</a:t>
            </a:r>
            <a:r>
              <a:rPr lang="ko-KR" altLang="en-US" sz="2400" dirty="0"/>
              <a:t> 갖는다</a:t>
            </a:r>
          </a:p>
          <a:p>
            <a:pPr eaLnBrk="1" hangingPunct="1">
              <a:lnSpc>
                <a:spcPct val="150000"/>
              </a:lnSpc>
            </a:pPr>
            <a:endParaRPr lang="en-US" altLang="ko-KR" sz="2400" dirty="0"/>
          </a:p>
        </p:txBody>
      </p:sp>
      <p:sp>
        <p:nvSpPr>
          <p:cNvPr id="31749" name="Rectangle 6"/>
          <p:cNvSpPr>
            <a:spLocks noChangeArrowheads="1"/>
          </p:cNvSpPr>
          <p:nvPr/>
        </p:nvSpPr>
        <p:spPr bwMode="auto">
          <a:xfrm>
            <a:off x="5591176" y="1268413"/>
            <a:ext cx="5329360" cy="3600450"/>
          </a:xfrm>
          <a:prstGeom prst="rect">
            <a:avLst/>
          </a:prstGeom>
          <a:noFill/>
          <a:ln w="38100">
            <a:solidFill>
              <a:srgbClr val="B2B2B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graphicFrame>
        <p:nvGraphicFramePr>
          <p:cNvPr id="3175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9467366"/>
              </p:ext>
            </p:extLst>
          </p:nvPr>
        </p:nvGraphicFramePr>
        <p:xfrm>
          <a:off x="1586626" y="3253818"/>
          <a:ext cx="2722563" cy="128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7" name="Equation" r:id="rId3" imgW="914400" imgH="431800" progId="Equation.3">
                  <p:embed/>
                </p:oleObj>
              </mc:Choice>
              <mc:Fallback>
                <p:oleObj name="Equation" r:id="rId3" imgW="914400" imgH="431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6626" y="3253818"/>
                        <a:ext cx="2722563" cy="1285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직사각형 1"/>
          <p:cNvSpPr/>
          <p:nvPr/>
        </p:nvSpPr>
        <p:spPr>
          <a:xfrm>
            <a:off x="1203586" y="2924647"/>
            <a:ext cx="3456384" cy="194421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제목 1"/>
          <p:cNvSpPr>
            <a:spLocks noGrp="1"/>
          </p:cNvSpPr>
          <p:nvPr>
            <p:ph type="title"/>
          </p:nvPr>
        </p:nvSpPr>
        <p:spPr>
          <a:xfrm>
            <a:off x="1055440" y="106986"/>
            <a:ext cx="7886700" cy="1325562"/>
          </a:xfrm>
        </p:spPr>
        <p:txBody>
          <a:bodyPr>
            <a:normAutofit/>
          </a:bodyPr>
          <a:lstStyle/>
          <a:p>
            <a:pPr eaLnBrk="1" hangingPunct="1"/>
            <a:r>
              <a:rPr lang="ko-KR" altLang="en-US" sz="4000" dirty="0"/>
              <a:t>직관을 믿는다면</a:t>
            </a:r>
          </a:p>
        </p:txBody>
      </p:sp>
      <p:sp>
        <p:nvSpPr>
          <p:cNvPr id="32771" name="내용 개체 틀 2"/>
          <p:cNvSpPr>
            <a:spLocks noGrp="1" noChangeArrowheads="1"/>
          </p:cNvSpPr>
          <p:nvPr>
            <p:ph idx="1"/>
          </p:nvPr>
        </p:nvSpPr>
        <p:spPr>
          <a:xfrm>
            <a:off x="1055440" y="1340768"/>
            <a:ext cx="8458200" cy="4536504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</a:t>
            </a:r>
            <a:r>
              <a:rPr lang="en-US" altLang="ko-K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(k)</a:t>
            </a:r>
            <a:r>
              <a:rPr lang="ko-KR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의</a:t>
            </a:r>
            <a:r>
              <a:rPr lang="en-US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기대값은</a:t>
            </a:r>
            <a:r>
              <a:rPr lang="en-US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ko-KR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단</a:t>
            </a:r>
            <a:r>
              <a:rPr lang="en-US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o-KR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기대값은</a:t>
            </a:r>
            <a:r>
              <a:rPr lang="ko-KR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평균과 같은 의미</a:t>
            </a:r>
            <a:endParaRPr lang="en-US" altLang="ko-K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ko-K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ko-K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ko-K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ko-K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ko-K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ko-KR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답은 </a:t>
            </a:r>
            <a:r>
              <a:rPr lang="en-US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ko-K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2772" name="Picture 2" descr="http://upload.wikimedia.org/wikipedia/commons/2/21/Chi-square_distributionPDF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1944" y="1844824"/>
            <a:ext cx="5643563" cy="423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7">
            <a:extLst>
              <a:ext uri="{FF2B5EF4-FFF2-40B4-BE49-F238E27FC236}">
                <a16:creationId xmlns:a16="http://schemas.microsoft.com/office/drawing/2014/main" id="{07A64A09-260A-4557-AB55-09E8143255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4237957"/>
              </p:ext>
            </p:extLst>
          </p:nvPr>
        </p:nvGraphicFramePr>
        <p:xfrm>
          <a:off x="1317078" y="2323145"/>
          <a:ext cx="2722563" cy="128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19" name="Equation" r:id="rId4" imgW="914400" imgH="431800" progId="Equation.3">
                  <p:embed/>
                </p:oleObj>
              </mc:Choice>
              <mc:Fallback>
                <p:oleObj name="Equation" r:id="rId4" imgW="914400" imgH="431800" progId="Equation.3">
                  <p:embed/>
                  <p:pic>
                    <p:nvPicPr>
                      <p:cNvPr id="3175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7078" y="2323145"/>
                        <a:ext cx="2722563" cy="1285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/>
          </p:nvPr>
        </p:nvSpPr>
        <p:spPr>
          <a:xfrm>
            <a:off x="1271464" y="607349"/>
            <a:ext cx="3467100" cy="1957555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ko-KR" dirty="0"/>
              <a:t>F </a:t>
            </a:r>
            <a:r>
              <a:rPr lang="ko-KR" altLang="en-US" dirty="0"/>
              <a:t>분포와 </a:t>
            </a:r>
            <a:br>
              <a:rPr lang="ko-KR" altLang="en-US" dirty="0"/>
            </a:br>
            <a:r>
              <a:rPr lang="en-US" altLang="ko-K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</a:t>
            </a:r>
            <a:r>
              <a:rPr lang="en-US" altLang="ko-KR" sz="4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ko-KR" sz="5400" dirty="0"/>
              <a:t> </a:t>
            </a:r>
            <a:r>
              <a:rPr lang="ko-KR" altLang="en-US" dirty="0"/>
              <a:t>분포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5667376" y="1387475"/>
            <a:ext cx="4676774" cy="3625701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altLang="ko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</a:t>
            </a:r>
            <a:r>
              <a:rPr lang="en-US" altLang="ko-KR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ko-KR" sz="2800" dirty="0"/>
              <a:t> </a:t>
            </a:r>
            <a:r>
              <a:rPr lang="ko-KR" altLang="en-US" sz="2800" dirty="0"/>
              <a:t>분포를 따르는 변수들의 비율은 </a:t>
            </a:r>
            <a:r>
              <a:rPr lang="en-US" altLang="ko-KR" sz="2800" dirty="0"/>
              <a:t>F </a:t>
            </a:r>
            <a:r>
              <a:rPr lang="ko-KR" altLang="en-US" sz="2800" dirty="0"/>
              <a:t>분포를 따른다</a:t>
            </a:r>
          </a:p>
          <a:p>
            <a:pPr lvl="1" eaLnBrk="1" hangingPunct="1">
              <a:lnSpc>
                <a:spcPct val="120000"/>
              </a:lnSpc>
            </a:pPr>
            <a:r>
              <a:rPr lang="ko-KR" altLang="en-US" sz="2400" dirty="0" err="1"/>
              <a:t>엄격히는</a:t>
            </a:r>
            <a:r>
              <a:rPr lang="ko-KR" altLang="en-US" sz="2400" dirty="0"/>
              <a:t> 자유도로 나눈 것들의 비</a:t>
            </a:r>
          </a:p>
          <a:p>
            <a:pPr eaLnBrk="1" hangingPunct="1">
              <a:lnSpc>
                <a:spcPct val="120000"/>
              </a:lnSpc>
            </a:pPr>
            <a:endParaRPr lang="ko-KR" altLang="en-US" sz="2800" dirty="0"/>
          </a:p>
          <a:p>
            <a:pPr eaLnBrk="1" hangingPunct="1">
              <a:lnSpc>
                <a:spcPct val="120000"/>
              </a:lnSpc>
            </a:pPr>
            <a:r>
              <a:rPr lang="en-US" altLang="ko-KR" sz="2800" dirty="0"/>
              <a:t>F </a:t>
            </a:r>
            <a:r>
              <a:rPr lang="ko-KR" altLang="en-US" sz="2800" dirty="0"/>
              <a:t>분포도 자유도를 갖는다</a:t>
            </a:r>
          </a:p>
        </p:txBody>
      </p:sp>
      <p:sp>
        <p:nvSpPr>
          <p:cNvPr id="33796" name="Oval 6"/>
          <p:cNvSpPr>
            <a:spLocks noChangeArrowheads="1"/>
          </p:cNvSpPr>
          <p:nvPr/>
        </p:nvSpPr>
        <p:spPr bwMode="auto">
          <a:xfrm>
            <a:off x="1559496" y="2708920"/>
            <a:ext cx="2879725" cy="2879725"/>
          </a:xfrm>
          <a:prstGeom prst="ellipse">
            <a:avLst/>
          </a:prstGeom>
          <a:noFill/>
          <a:ln w="57150">
            <a:solidFill>
              <a:srgbClr val="FF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33797" name="Rectangle 7"/>
          <p:cNvSpPr>
            <a:spLocks noChangeArrowheads="1"/>
          </p:cNvSpPr>
          <p:nvPr/>
        </p:nvSpPr>
        <p:spPr bwMode="auto">
          <a:xfrm>
            <a:off x="5664200" y="692151"/>
            <a:ext cx="4679950" cy="5184775"/>
          </a:xfrm>
          <a:prstGeom prst="rect">
            <a:avLst/>
          </a:prstGeom>
          <a:noFill/>
          <a:ln w="38100">
            <a:solidFill>
              <a:srgbClr val="B2B2B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graphicFrame>
        <p:nvGraphicFramePr>
          <p:cNvPr id="3379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4395459"/>
              </p:ext>
            </p:extLst>
          </p:nvPr>
        </p:nvGraphicFramePr>
        <p:xfrm>
          <a:off x="1516633" y="3639194"/>
          <a:ext cx="2887663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4" name="Equation" r:id="rId3" imgW="1231900" imgH="457200" progId="Equation.3">
                  <p:embed/>
                </p:oleObj>
              </mc:Choice>
              <mc:Fallback>
                <p:oleObj name="Equation" r:id="rId3" imgW="1231900" imgH="457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6633" y="3639194"/>
                        <a:ext cx="2887663" cy="1071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1631504" y="520427"/>
            <a:ext cx="3322637" cy="3009900"/>
          </a:xfrm>
        </p:spPr>
        <p:txBody>
          <a:bodyPr/>
          <a:lstStyle/>
          <a:p>
            <a:pPr eaLnBrk="1" hangingPunct="1"/>
            <a:r>
              <a:rPr lang="ko-KR" altLang="en-US" sz="4000" dirty="0"/>
              <a:t>통계학의 </a:t>
            </a:r>
            <a:br>
              <a:rPr lang="en-US" altLang="ko-KR" sz="4000" dirty="0"/>
            </a:br>
            <a:r>
              <a:rPr lang="ko-KR" altLang="en-US" sz="4000" dirty="0"/>
              <a:t>정의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5375920" y="764704"/>
            <a:ext cx="4835525" cy="3848100"/>
          </a:xfrm>
        </p:spPr>
        <p:txBody>
          <a:bodyPr/>
          <a:lstStyle/>
          <a:p>
            <a:pPr marL="533400" indent="-533400" eaLnBrk="1" hangingPunct="1">
              <a:lnSpc>
                <a:spcPct val="120000"/>
              </a:lnSpc>
              <a:buFontTx/>
              <a:buAutoNum type="arabicPeriod"/>
            </a:pPr>
            <a:r>
              <a:rPr lang="ko-KR" altLang="en-US" dirty="0"/>
              <a:t>관심을 갖는 어떤 대상에서 </a:t>
            </a:r>
            <a:r>
              <a:rPr lang="ko-KR" altLang="en-US" dirty="0">
                <a:solidFill>
                  <a:srgbClr val="FF0000"/>
                </a:solidFill>
              </a:rPr>
              <a:t>자료를</a:t>
            </a:r>
            <a:r>
              <a:rPr lang="ko-KR" altLang="en-US" dirty="0"/>
              <a:t> </a:t>
            </a:r>
            <a:r>
              <a:rPr lang="ko-KR" altLang="en-US" dirty="0">
                <a:solidFill>
                  <a:srgbClr val="FF0000"/>
                </a:solidFill>
              </a:rPr>
              <a:t>수집</a:t>
            </a:r>
            <a:r>
              <a:rPr lang="ko-KR" altLang="en-US" dirty="0"/>
              <a:t>하여</a:t>
            </a:r>
          </a:p>
          <a:p>
            <a:pPr marL="533400" indent="-533400" eaLnBrk="1" hangingPunct="1">
              <a:lnSpc>
                <a:spcPct val="120000"/>
              </a:lnSpc>
              <a:buFontTx/>
              <a:buAutoNum type="arabicPeriod"/>
            </a:pPr>
            <a:r>
              <a:rPr lang="ko-KR" altLang="en-US" dirty="0"/>
              <a:t>이를 </a:t>
            </a:r>
            <a:r>
              <a:rPr lang="ko-KR" altLang="en-US" dirty="0">
                <a:solidFill>
                  <a:srgbClr val="FF0000"/>
                </a:solidFill>
              </a:rPr>
              <a:t>정리</a:t>
            </a:r>
            <a:r>
              <a:rPr lang="en-US" altLang="ko-KR" dirty="0"/>
              <a:t>, </a:t>
            </a:r>
            <a:r>
              <a:rPr lang="ko-KR" altLang="en-US" dirty="0">
                <a:solidFill>
                  <a:srgbClr val="FF0000"/>
                </a:solidFill>
              </a:rPr>
              <a:t>요약</a:t>
            </a:r>
            <a:r>
              <a:rPr lang="ko-KR" altLang="en-US" dirty="0"/>
              <a:t>하고</a:t>
            </a:r>
          </a:p>
          <a:p>
            <a:pPr marL="533400" indent="-533400" eaLnBrk="1" hangingPunct="1">
              <a:lnSpc>
                <a:spcPct val="120000"/>
              </a:lnSpc>
              <a:buFontTx/>
              <a:buAutoNum type="arabicPeriod"/>
            </a:pPr>
            <a:r>
              <a:rPr lang="ko-KR" altLang="en-US" dirty="0"/>
              <a:t>자료를 </a:t>
            </a:r>
            <a:r>
              <a:rPr lang="ko-KR" altLang="en-US" dirty="0">
                <a:solidFill>
                  <a:srgbClr val="FF0000"/>
                </a:solidFill>
              </a:rPr>
              <a:t>분석</a:t>
            </a:r>
            <a:r>
              <a:rPr lang="ko-KR" altLang="en-US" dirty="0"/>
              <a:t>하여 불확실한 사실에 대하여 과학적</a:t>
            </a:r>
            <a:r>
              <a:rPr lang="en-US" altLang="ko-KR" dirty="0"/>
              <a:t>, </a:t>
            </a:r>
            <a:r>
              <a:rPr lang="ko-KR" altLang="en-US" dirty="0"/>
              <a:t>합리적 </a:t>
            </a:r>
            <a:r>
              <a:rPr lang="ko-KR" altLang="en-US" dirty="0">
                <a:solidFill>
                  <a:srgbClr val="FF0000"/>
                </a:solidFill>
              </a:rPr>
              <a:t>판단</a:t>
            </a:r>
            <a:r>
              <a:rPr lang="ko-KR" altLang="en-US" dirty="0"/>
              <a:t>을 내린다</a:t>
            </a:r>
          </a:p>
        </p:txBody>
      </p:sp>
      <p:sp>
        <p:nvSpPr>
          <p:cNvPr id="7172" name="Oval 4"/>
          <p:cNvSpPr>
            <a:spLocks noChangeArrowheads="1"/>
          </p:cNvSpPr>
          <p:nvPr/>
        </p:nvSpPr>
        <p:spPr bwMode="auto">
          <a:xfrm>
            <a:off x="1055440" y="188640"/>
            <a:ext cx="3673475" cy="3673475"/>
          </a:xfrm>
          <a:prstGeom prst="ellipse">
            <a:avLst/>
          </a:prstGeom>
          <a:noFill/>
          <a:ln w="57150">
            <a:solidFill>
              <a:srgbClr val="FF0000">
                <a:alpha val="45097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/>
              <a:t>F </a:t>
            </a:r>
            <a:r>
              <a:rPr lang="ko-KR" altLang="en-US"/>
              <a:t>분포의 모양</a:t>
            </a:r>
          </a:p>
        </p:txBody>
      </p:sp>
      <p:pic>
        <p:nvPicPr>
          <p:cNvPr id="34820" name="Picture 2" descr="http://upload.wikimedia.org/wikipedia/en/f/f7/F_distributionPDF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824" y="548680"/>
            <a:ext cx="6308751" cy="4732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/>
          </p:nvPr>
        </p:nvSpPr>
        <p:spPr>
          <a:xfrm>
            <a:off x="1280713" y="764704"/>
            <a:ext cx="2459038" cy="2449513"/>
          </a:xfrm>
        </p:spPr>
        <p:txBody>
          <a:bodyPr/>
          <a:lstStyle/>
          <a:p>
            <a:pPr eaLnBrk="1" hangingPunct="1"/>
            <a:r>
              <a:rPr lang="ko-KR" altLang="en-US" dirty="0"/>
              <a:t>요약</a:t>
            </a:r>
            <a:br>
              <a:rPr lang="ko-KR" altLang="en-US" dirty="0"/>
            </a:br>
            <a:r>
              <a:rPr lang="ko-KR" altLang="en-US" dirty="0"/>
              <a:t>및</a:t>
            </a:r>
            <a:br>
              <a:rPr lang="ko-KR" altLang="en-US" dirty="0"/>
            </a:br>
            <a:r>
              <a:rPr lang="ko-KR" altLang="en-US" dirty="0"/>
              <a:t>단순화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CB446FDE-31C3-4F92-A2A8-97F9A2DAF1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56138" y="620715"/>
            <a:ext cx="6336406" cy="4968525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sz="2400" dirty="0"/>
              <a:t>평균을 구했어요</a:t>
            </a:r>
          </a:p>
          <a:p>
            <a:pPr lvl="1"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sz="2000" dirty="0"/>
              <a:t>정규분포</a:t>
            </a:r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sz="2400" dirty="0"/>
              <a:t>비교를 위해 평균을 </a:t>
            </a:r>
            <a:r>
              <a:rPr lang="ko-KR" altLang="en-US" sz="2400" dirty="0" err="1"/>
              <a:t>표준화했어요</a:t>
            </a:r>
            <a:endParaRPr lang="ko-KR" altLang="en-US" sz="2400" dirty="0"/>
          </a:p>
          <a:p>
            <a:pPr lvl="1"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sz="2000" dirty="0"/>
              <a:t>표준정규분포</a:t>
            </a:r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sz="2400" dirty="0" err="1"/>
              <a:t>표준화할때</a:t>
            </a:r>
            <a:r>
              <a:rPr lang="ko-KR" altLang="en-US" sz="2400" dirty="0"/>
              <a:t> 분산을 </a:t>
            </a:r>
            <a:r>
              <a:rPr lang="ko-KR" altLang="en-US" sz="2400" dirty="0" err="1"/>
              <a:t>추정값으로</a:t>
            </a:r>
            <a:r>
              <a:rPr lang="ko-KR" altLang="en-US" sz="2400" dirty="0"/>
              <a:t> 넣었어요</a:t>
            </a:r>
          </a:p>
          <a:p>
            <a:pPr lvl="1"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en-US" altLang="ko-KR" sz="2000" dirty="0"/>
              <a:t>T </a:t>
            </a:r>
            <a:r>
              <a:rPr lang="ko-KR" altLang="en-US" sz="2000" dirty="0"/>
              <a:t>분포</a:t>
            </a:r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sz="2400" dirty="0" err="1"/>
              <a:t>관측값과</a:t>
            </a:r>
            <a:r>
              <a:rPr lang="ko-KR" altLang="en-US" sz="2400" dirty="0"/>
              <a:t> </a:t>
            </a:r>
            <a:r>
              <a:rPr lang="ko-KR" altLang="en-US" sz="2400" dirty="0" err="1"/>
              <a:t>기대값</a:t>
            </a:r>
            <a:r>
              <a:rPr lang="en-US" altLang="ko-KR" sz="2400" dirty="0"/>
              <a:t>(</a:t>
            </a:r>
            <a:r>
              <a:rPr lang="ko-KR" altLang="en-US" sz="2400" dirty="0"/>
              <a:t>모평균</a:t>
            </a:r>
            <a:r>
              <a:rPr lang="en-US" altLang="ko-KR" sz="2400" dirty="0"/>
              <a:t>)</a:t>
            </a:r>
            <a:r>
              <a:rPr lang="ko-KR" altLang="en-US" sz="2400" dirty="0"/>
              <a:t>의 차이를 보기 위해 제곱을 해서 더했어요</a:t>
            </a:r>
          </a:p>
          <a:p>
            <a:pPr lvl="1"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sz="2000" dirty="0" err="1"/>
              <a:t>카이제곱</a:t>
            </a:r>
            <a:r>
              <a:rPr lang="ko-KR" altLang="en-US" sz="2000" dirty="0"/>
              <a:t> 분포</a:t>
            </a:r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ko-KR" altLang="en-US" sz="2400" dirty="0"/>
              <a:t>집단간의 차이와 집단내 차이를 비교하기 위해 제곱합들의 비를 구했어요</a:t>
            </a:r>
          </a:p>
          <a:p>
            <a:pPr lvl="1"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en-US" altLang="ko-KR" sz="2000" dirty="0"/>
              <a:t>F </a:t>
            </a:r>
            <a:r>
              <a:rPr lang="ko-KR" altLang="en-US" sz="2000" dirty="0"/>
              <a:t>분포 </a:t>
            </a:r>
          </a:p>
        </p:txBody>
      </p:sp>
      <p:sp>
        <p:nvSpPr>
          <p:cNvPr id="35844" name="AutoShape 5"/>
          <p:cNvSpPr>
            <a:spLocks noChangeArrowheads="1"/>
          </p:cNvSpPr>
          <p:nvPr/>
        </p:nvSpPr>
        <p:spPr bwMode="auto">
          <a:xfrm>
            <a:off x="3216275" y="1125538"/>
            <a:ext cx="1079500" cy="2305050"/>
          </a:xfrm>
          <a:prstGeom prst="downArrow">
            <a:avLst>
              <a:gd name="adj1" fmla="val 50000"/>
              <a:gd name="adj2" fmla="val 53382"/>
            </a:avLst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7651"/>
          </a:xfrm>
        </p:spPr>
        <p:txBody>
          <a:bodyPr>
            <a:normAutofit/>
          </a:bodyPr>
          <a:lstStyle/>
          <a:p>
            <a:r>
              <a:rPr lang="ko-KR" altLang="en-US" sz="3600" dirty="0"/>
              <a:t>두 집단의 </a:t>
            </a:r>
            <a:r>
              <a:rPr lang="ko-KR" altLang="en-US" sz="3600" dirty="0" err="1">
                <a:solidFill>
                  <a:srgbClr val="0070C0"/>
                </a:solidFill>
              </a:rPr>
              <a:t>평균비교</a:t>
            </a:r>
            <a:endParaRPr lang="ko-KR" altLang="en-US" sz="3600" dirty="0">
              <a:solidFill>
                <a:srgbClr val="0070C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11424" y="1253331"/>
            <a:ext cx="9722296" cy="4351338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</a:pPr>
            <a:r>
              <a:rPr lang="ko-KR" altLang="en-US" dirty="0"/>
              <a:t>두 음식의 맛을 평가했어요</a:t>
            </a:r>
            <a:r>
              <a:rPr lang="en-US" altLang="ko-KR" dirty="0"/>
              <a:t>.</a:t>
            </a:r>
          </a:p>
          <a:p>
            <a:pPr>
              <a:lnSpc>
                <a:spcPct val="170000"/>
              </a:lnSpc>
            </a:pPr>
            <a:r>
              <a:rPr lang="en-US" altLang="ko-KR" dirty="0"/>
              <a:t>A</a:t>
            </a:r>
            <a:r>
              <a:rPr lang="ko-KR" altLang="en-US" dirty="0"/>
              <a:t>는 평점이 평균 </a:t>
            </a:r>
            <a:r>
              <a:rPr lang="en-US" altLang="ko-KR" dirty="0"/>
              <a:t>4.3, B</a:t>
            </a:r>
            <a:r>
              <a:rPr lang="ko-KR" altLang="en-US" dirty="0"/>
              <a:t>는 평균 </a:t>
            </a:r>
            <a:r>
              <a:rPr lang="en-US" altLang="ko-KR" dirty="0"/>
              <a:t>4.6</a:t>
            </a:r>
            <a:r>
              <a:rPr lang="ko-KR" altLang="en-US" dirty="0"/>
              <a:t>이었어요</a:t>
            </a:r>
            <a:endParaRPr lang="en-US" altLang="ko-KR" dirty="0"/>
          </a:p>
          <a:p>
            <a:pPr>
              <a:lnSpc>
                <a:spcPct val="170000"/>
              </a:lnSpc>
            </a:pPr>
            <a:r>
              <a:rPr lang="ko-KR" altLang="en-US" dirty="0"/>
              <a:t>두 평가의 </a:t>
            </a:r>
            <a:r>
              <a:rPr lang="ko-KR" altLang="en-US" dirty="0" err="1"/>
              <a:t>평균차이가</a:t>
            </a:r>
            <a:r>
              <a:rPr lang="ko-KR" altLang="en-US" dirty="0"/>
              <a:t> </a:t>
            </a:r>
            <a:r>
              <a:rPr lang="en-US" altLang="ko-KR" dirty="0"/>
              <a:t>0.3</a:t>
            </a:r>
            <a:r>
              <a:rPr lang="ko-KR" altLang="en-US" dirty="0"/>
              <a:t>인데 </a:t>
            </a:r>
            <a:r>
              <a:rPr lang="ko-KR" altLang="en-US" dirty="0" err="1"/>
              <a:t>이값이</a:t>
            </a:r>
            <a:r>
              <a:rPr lang="ko-KR" altLang="en-US" dirty="0"/>
              <a:t> </a:t>
            </a:r>
            <a:r>
              <a:rPr lang="ko-KR" altLang="en-US" dirty="0" err="1"/>
              <a:t>큰값인가요</a:t>
            </a:r>
            <a:r>
              <a:rPr lang="en-US" altLang="ko-KR" dirty="0"/>
              <a:t>?</a:t>
            </a:r>
          </a:p>
          <a:p>
            <a:pPr>
              <a:lnSpc>
                <a:spcPct val="170000"/>
              </a:lnSpc>
            </a:pPr>
            <a:r>
              <a:rPr lang="ko-KR" altLang="en-US" dirty="0" err="1"/>
              <a:t>큰값인가</a:t>
            </a:r>
            <a:r>
              <a:rPr lang="ko-KR" altLang="en-US" dirty="0"/>
              <a:t> 확인하기 위해서는 </a:t>
            </a:r>
            <a:r>
              <a:rPr lang="ko-KR" altLang="en-US" dirty="0" err="1"/>
              <a:t>표준화해줘야죠</a:t>
            </a:r>
            <a:r>
              <a:rPr lang="en-US" altLang="ko-KR" dirty="0"/>
              <a:t>.</a:t>
            </a:r>
          </a:p>
          <a:p>
            <a:pPr>
              <a:lnSpc>
                <a:spcPct val="170000"/>
              </a:lnSpc>
            </a:pPr>
            <a:r>
              <a:rPr lang="ko-KR" altLang="en-US" dirty="0"/>
              <a:t>그럼 표준화해준</a:t>
            </a:r>
            <a:r>
              <a:rPr lang="en-US" altLang="ko-KR" dirty="0"/>
              <a:t> </a:t>
            </a:r>
            <a:r>
              <a:rPr lang="ko-KR" altLang="en-US" dirty="0"/>
              <a:t>평균차이는 표준정규분포를 따르나요</a:t>
            </a:r>
            <a:r>
              <a:rPr lang="en-US" altLang="ko-KR" dirty="0"/>
              <a:t>?</a:t>
            </a:r>
          </a:p>
          <a:p>
            <a:pPr>
              <a:lnSpc>
                <a:spcPct val="170000"/>
              </a:lnSpc>
            </a:pPr>
            <a:r>
              <a:rPr lang="ko-KR" altLang="en-US" dirty="0"/>
              <a:t>아니요</a:t>
            </a:r>
            <a:r>
              <a:rPr lang="en-US" altLang="ko-KR" dirty="0"/>
              <a:t>, </a:t>
            </a:r>
            <a:r>
              <a:rPr lang="ko-KR" altLang="en-US" dirty="0"/>
              <a:t>모집단의 표준편차 모르니 </a:t>
            </a:r>
            <a:r>
              <a:rPr lang="en-US" altLang="ko-KR" dirty="0"/>
              <a:t>t</a:t>
            </a:r>
            <a:r>
              <a:rPr lang="ko-KR" altLang="en-US" dirty="0" err="1"/>
              <a:t>분포죠</a:t>
            </a:r>
            <a:endParaRPr lang="en-US" altLang="ko-KR" dirty="0"/>
          </a:p>
          <a:p>
            <a:pPr>
              <a:lnSpc>
                <a:spcPct val="170000"/>
              </a:lnSpc>
            </a:pPr>
            <a:r>
              <a:rPr lang="ko-KR" altLang="en-US" dirty="0"/>
              <a:t>그래서 이 두 집단의 평균을 비교하는 검정을 </a:t>
            </a:r>
            <a:r>
              <a:rPr lang="en-US" altLang="ko-KR" dirty="0"/>
              <a:t>t</a:t>
            </a:r>
            <a:r>
              <a:rPr lang="ko-KR" altLang="en-US" dirty="0"/>
              <a:t>검정이라 해요</a:t>
            </a:r>
            <a:endParaRPr lang="en-US" altLang="ko-KR" dirty="0"/>
          </a:p>
          <a:p>
            <a:pPr>
              <a:lnSpc>
                <a:spcPct val="170000"/>
              </a:lnSpc>
            </a:pPr>
            <a:r>
              <a:rPr lang="ko-KR" altLang="en-US" dirty="0" err="1"/>
              <a:t>표준화해보니</a:t>
            </a:r>
            <a:r>
              <a:rPr lang="ko-KR" altLang="en-US" dirty="0"/>
              <a:t> 그 값이 </a:t>
            </a:r>
            <a:r>
              <a:rPr lang="en-US" altLang="ko-KR" dirty="0"/>
              <a:t>2.5</a:t>
            </a:r>
            <a:r>
              <a:rPr lang="ko-KR" altLang="en-US" dirty="0"/>
              <a:t>가 나왔네요</a:t>
            </a:r>
            <a:r>
              <a:rPr lang="en-US" altLang="ko-KR" dirty="0"/>
              <a:t>? </a:t>
            </a:r>
            <a:r>
              <a:rPr lang="ko-KR" altLang="en-US" dirty="0" err="1"/>
              <a:t>큰값인가요</a:t>
            </a:r>
            <a:r>
              <a:rPr lang="en-US" altLang="ko-KR" dirty="0"/>
              <a:t>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200012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6867" name="WordArt 3"/>
          <p:cNvSpPr>
            <a:spLocks noChangeArrowheads="1" noChangeShapeType="1" noTextEdit="1"/>
          </p:cNvSpPr>
          <p:nvPr/>
        </p:nvSpPr>
        <p:spPr bwMode="gray">
          <a:xfrm>
            <a:off x="3763963" y="2636838"/>
            <a:ext cx="4591050" cy="6858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altLang="ko-KR" sz="6000" b="1" kern="10">
                <a:ln w="28575">
                  <a:solidFill>
                    <a:schemeClr val="bg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atin typeface="Verdana" panose="020B0604030504040204" pitchFamily="34" charset="0"/>
                <a:ea typeface="Verdana" panose="020B0604030504040204" pitchFamily="34" charset="0"/>
              </a:rPr>
              <a:t>Thank You !</a:t>
            </a:r>
            <a:endParaRPr lang="ko-KR" altLang="en-US" sz="6000" b="1" kern="10">
              <a:ln w="28575">
                <a:solidFill>
                  <a:schemeClr val="bg2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accent2"/>
                  </a:gs>
                  <a:gs pos="100000">
                    <a:schemeClr val="accent1"/>
                  </a:gs>
                </a:gsLst>
                <a:lin ang="5400000" scaled="1"/>
              </a:gradFill>
              <a:latin typeface="Verdana" panose="020B0604030504040204" pitchFamily="34" charset="0"/>
            </a:endParaRPr>
          </a:p>
        </p:txBody>
      </p:sp>
      <p:sp>
        <p:nvSpPr>
          <p:cNvPr id="4" name="부제목 3">
            <a:extLst>
              <a:ext uri="{FF2B5EF4-FFF2-40B4-BE49-F238E27FC236}">
                <a16:creationId xmlns:a16="http://schemas.microsoft.com/office/drawing/2014/main" id="{F9D69B70-21AB-4034-B913-0A4E754089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983432" y="303212"/>
            <a:ext cx="3106738" cy="3082925"/>
          </a:xfrm>
        </p:spPr>
        <p:txBody>
          <a:bodyPr/>
          <a:lstStyle/>
          <a:p>
            <a:pPr eaLnBrk="1" hangingPunct="1"/>
            <a:r>
              <a:rPr lang="ko-KR" altLang="en-US" dirty="0" err="1"/>
              <a:t>추론통계학</a:t>
            </a:r>
            <a:br>
              <a:rPr lang="ko-KR" altLang="en-US" dirty="0"/>
            </a:br>
            <a:r>
              <a:rPr lang="en-US" altLang="ko-KR" dirty="0">
                <a:latin typeface="Times New Roman" panose="02020603050405020304" pitchFamily="18" charset="0"/>
              </a:rPr>
              <a:t>(Inferential Statistics)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951984" y="1379538"/>
            <a:ext cx="4259262" cy="42814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ko-KR" altLang="en-US" dirty="0"/>
              <a:t>대부분의</a:t>
            </a:r>
            <a:r>
              <a:rPr lang="en-US" altLang="ko-KR" dirty="0"/>
              <a:t> </a:t>
            </a:r>
          </a:p>
          <a:p>
            <a:pPr eaLnBrk="1" hangingPunct="1">
              <a:buFontTx/>
              <a:buNone/>
            </a:pPr>
            <a:r>
              <a:rPr lang="ko-KR" altLang="en-US" dirty="0"/>
              <a:t>통계학 분야</a:t>
            </a:r>
          </a:p>
          <a:p>
            <a:pPr eaLnBrk="1" hangingPunct="1">
              <a:buFontTx/>
              <a:buNone/>
            </a:pPr>
            <a:r>
              <a:rPr lang="en-US" altLang="ko-KR" dirty="0">
                <a:latin typeface="Arial" panose="020B0604020202020204" pitchFamily="34" charset="0"/>
              </a:rPr>
              <a:t>…</a:t>
            </a:r>
            <a:endParaRPr lang="en-US" altLang="ko-KR" dirty="0"/>
          </a:p>
          <a:p>
            <a:pPr eaLnBrk="1" hangingPunct="1">
              <a:buFontTx/>
              <a:buNone/>
            </a:pPr>
            <a:r>
              <a:rPr lang="ko-KR" altLang="en-US" dirty="0"/>
              <a:t>이제부터</a:t>
            </a:r>
          </a:p>
          <a:p>
            <a:pPr eaLnBrk="1" hangingPunct="1">
              <a:buFontTx/>
              <a:buNone/>
            </a:pPr>
            <a:r>
              <a:rPr lang="ko-KR" altLang="en-US" dirty="0"/>
              <a:t>시작하려는 이야기</a:t>
            </a:r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2855914" y="3716339"/>
            <a:ext cx="1944687" cy="1944687"/>
          </a:xfrm>
          <a:prstGeom prst="cube">
            <a:avLst>
              <a:gd name="adj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/>
          </p:cNvSpPr>
          <p:nvPr>
            <p:ph type="title"/>
          </p:nvPr>
        </p:nvSpPr>
        <p:spPr>
          <a:xfrm>
            <a:off x="667544" y="404665"/>
            <a:ext cx="2260104" cy="1584176"/>
          </a:xfrm>
          <a:ln w="38100">
            <a:solidFill>
              <a:srgbClr val="FF3300"/>
            </a:solidFill>
          </a:ln>
        </p:spPr>
        <p:txBody>
          <a:bodyPr/>
          <a:lstStyle/>
          <a:p>
            <a:pPr eaLnBrk="1" hangingPunct="1"/>
            <a:r>
              <a:rPr lang="ko-KR" altLang="en-US" sz="4400" dirty="0"/>
              <a:t>첫번째</a:t>
            </a:r>
            <a:br>
              <a:rPr lang="ko-KR" altLang="en-US" sz="4400" dirty="0"/>
            </a:br>
            <a:r>
              <a:rPr lang="ko-KR" altLang="en-US" sz="4400" dirty="0"/>
              <a:t>이야기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idx="1"/>
          </p:nvPr>
        </p:nvSpPr>
        <p:spPr>
          <a:xfrm>
            <a:off x="1991544" y="2276872"/>
            <a:ext cx="4178169" cy="3992562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ko-KR" altLang="en-US" sz="3600" dirty="0"/>
              <a:t>확률</a:t>
            </a:r>
            <a:r>
              <a:rPr lang="ko-KR" altLang="en-US" sz="3600" dirty="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altLang="ko-KR" sz="3200" dirty="0">
                <a:latin typeface="Times New Roman" panose="02020603050405020304" pitchFamily="18" charset="0"/>
              </a:rPr>
              <a:t>Probability</a:t>
            </a:r>
          </a:p>
          <a:p>
            <a:pPr eaLnBrk="1" hangingPunct="1">
              <a:buFontTx/>
              <a:buNone/>
            </a:pPr>
            <a:endParaRPr lang="en-US" altLang="ko-KR" sz="3200" dirty="0"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ko-KR" sz="3200" dirty="0">
                <a:latin typeface="Times New Roman" panose="02020603050405020304" pitchFamily="18" charset="0"/>
              </a:rPr>
              <a:t>= Possibility </a:t>
            </a:r>
            <a:r>
              <a:rPr lang="ko-KR" altLang="en-US" sz="3200" dirty="0"/>
              <a:t>의 수리적 표현</a:t>
            </a:r>
          </a:p>
        </p:txBody>
      </p:sp>
      <p:pic>
        <p:nvPicPr>
          <p:cNvPr id="9221" name="Picture 6" descr="C:\Documents and Settings\Lee\Local Settings\Temporary Internet Files\Content.IE5\67EBAH63\MCj0359493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8032" y="764704"/>
            <a:ext cx="1860550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456040" y="692696"/>
            <a:ext cx="5112568" cy="515778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77500" lnSpcReduction="2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ko-KR" altLang="en-US" sz="3200" dirty="0">
                <a:latin typeface="+mj-ea"/>
                <a:ea typeface="+mj-ea"/>
              </a:rPr>
              <a:t>확률은</a:t>
            </a:r>
            <a:r>
              <a:rPr lang="en-US" altLang="ko-KR" sz="3200" dirty="0">
                <a:latin typeface="+mj-ea"/>
                <a:ea typeface="+mj-ea"/>
              </a:rPr>
              <a:t> </a:t>
            </a:r>
            <a:r>
              <a:rPr lang="ko-KR" altLang="en-US" sz="3200" dirty="0">
                <a:latin typeface="+mj-ea"/>
                <a:ea typeface="+mj-ea"/>
              </a:rPr>
              <a:t>어떤 사건이 발생할 가능성 또는 어떤 경우의 값을 가질 </a:t>
            </a:r>
            <a:r>
              <a:rPr lang="ko-KR" altLang="en-US" sz="3200" dirty="0" err="1">
                <a:latin typeface="+mj-ea"/>
                <a:ea typeface="+mj-ea"/>
              </a:rPr>
              <a:t>가능도를</a:t>
            </a:r>
            <a:r>
              <a:rPr lang="ko-KR" altLang="en-US" sz="3200" dirty="0">
                <a:latin typeface="+mj-ea"/>
                <a:ea typeface="+mj-ea"/>
              </a:rPr>
              <a:t> 뜻한다</a:t>
            </a:r>
            <a:r>
              <a:rPr lang="en-US" altLang="ko-KR" sz="3200" dirty="0">
                <a:latin typeface="+mj-ea"/>
                <a:ea typeface="+mj-ea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ko-KR" altLang="en-US" sz="3200" dirty="0" err="1">
                <a:latin typeface="+mj-ea"/>
                <a:ea typeface="+mj-ea"/>
              </a:rPr>
              <a:t>확률이론은</a:t>
            </a:r>
            <a:r>
              <a:rPr lang="ko-KR" altLang="en-US" sz="3200" dirty="0">
                <a:latin typeface="+mj-ea"/>
                <a:ea typeface="+mj-ea"/>
              </a:rPr>
              <a:t> 통계학</a:t>
            </a:r>
            <a:r>
              <a:rPr lang="en-US" altLang="ko-KR" sz="3200" dirty="0">
                <a:latin typeface="+mj-ea"/>
                <a:ea typeface="+mj-ea"/>
              </a:rPr>
              <a:t>, </a:t>
            </a:r>
            <a:r>
              <a:rPr lang="ko-KR" altLang="en-US" sz="3200" dirty="0">
                <a:latin typeface="+mj-ea"/>
                <a:ea typeface="+mj-ea"/>
              </a:rPr>
              <a:t>수학 등에 주로 이용되지만 자연과학이나 사회과학 분야에서도 광범위하게 사용되고있다</a:t>
            </a:r>
            <a:r>
              <a:rPr lang="en-US" altLang="ko-KR" sz="3200" dirty="0">
                <a:latin typeface="+mj-ea"/>
                <a:ea typeface="+mj-ea"/>
              </a:rPr>
              <a:t>.  </a:t>
            </a:r>
            <a:r>
              <a:rPr lang="ko-KR" altLang="en-US" sz="3200" dirty="0">
                <a:latin typeface="+mj-ea"/>
                <a:ea typeface="+mj-ea"/>
              </a:rPr>
              <a:t>잠재적인 사건의 발생 가능성</a:t>
            </a:r>
            <a:r>
              <a:rPr lang="en-US" altLang="ko-KR" sz="3200" dirty="0">
                <a:latin typeface="+mj-ea"/>
                <a:ea typeface="+mj-ea"/>
              </a:rPr>
              <a:t>, </a:t>
            </a:r>
            <a:r>
              <a:rPr lang="ko-KR" altLang="en-US" sz="3200" dirty="0">
                <a:latin typeface="+mj-ea"/>
                <a:ea typeface="+mj-ea"/>
              </a:rPr>
              <a:t>복잡한 체계의 내재된 구조를 파악하여 어떤 과학적 결론을 내리는데 사용되고 있다</a:t>
            </a:r>
            <a:r>
              <a:rPr lang="en-US" altLang="ko-KR" sz="3200" dirty="0">
                <a:latin typeface="+mj-ea"/>
                <a:ea typeface="+mj-ea"/>
              </a:rPr>
              <a:t>.</a:t>
            </a:r>
          </a:p>
          <a:p>
            <a:pPr>
              <a:lnSpc>
                <a:spcPct val="120000"/>
              </a:lnSpc>
            </a:pPr>
            <a:endParaRPr lang="en-US" altLang="ko-KR" sz="3200" dirty="0">
              <a:latin typeface="+mj-ea"/>
              <a:ea typeface="+mj-ea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en-US" altLang="ko-KR" sz="3200" dirty="0">
                <a:latin typeface="+mj-ea"/>
                <a:ea typeface="+mj-ea"/>
              </a:rPr>
              <a:t> - Wikipedia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839416" y="456795"/>
            <a:ext cx="3394075" cy="329882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ko-KR" altLang="en-US" sz="4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배우지 </a:t>
            </a:r>
            <a:br>
              <a:rPr lang="ko-KR" altLang="en-US" sz="4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</a:br>
            <a:r>
              <a:rPr lang="ko-KR" altLang="en-US" sz="4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않아도</a:t>
            </a:r>
            <a:br>
              <a:rPr lang="ko-KR" altLang="en-US" sz="4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</a:br>
            <a:r>
              <a:rPr lang="ko-KR" altLang="en-US" sz="4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아는 확률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5159896" y="332656"/>
            <a:ext cx="5760640" cy="4464496"/>
          </a:xfrm>
        </p:spPr>
        <p:txBody>
          <a:bodyPr wrap="square" numCol="1" anchor="t" anchorCtr="0" compatLnSpc="1">
            <a:prstTxWarp prst="textNoShape">
              <a:avLst/>
            </a:prstTxWarp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ko-KR" altLang="en-US" sz="2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동전을 던져 앞면이 나올 확률</a:t>
            </a:r>
          </a:p>
          <a:p>
            <a:pPr>
              <a:lnSpc>
                <a:spcPct val="200000"/>
              </a:lnSpc>
            </a:pPr>
            <a:r>
              <a:rPr lang="ko-KR" altLang="en-US" sz="2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가위바위보에 이길 확률</a:t>
            </a:r>
          </a:p>
          <a:p>
            <a:pPr>
              <a:lnSpc>
                <a:spcPct val="200000"/>
              </a:lnSpc>
            </a:pPr>
            <a:r>
              <a:rPr lang="ko-KR" altLang="en-US" sz="2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주사위를 던져 </a:t>
            </a:r>
            <a:r>
              <a:rPr lang="en-US" altLang="ko-KR" sz="2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1</a:t>
            </a:r>
            <a:r>
              <a:rPr lang="ko-KR" altLang="en-US" sz="2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이 나올 확률</a:t>
            </a:r>
          </a:p>
          <a:p>
            <a:pPr>
              <a:lnSpc>
                <a:spcPct val="200000"/>
              </a:lnSpc>
            </a:pPr>
            <a:r>
              <a:rPr lang="ko-KR" altLang="en-US" sz="2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내가 </a:t>
            </a:r>
            <a:r>
              <a:rPr lang="en-US" altLang="ko-KR" sz="2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200</a:t>
            </a:r>
            <a:r>
              <a:rPr lang="ko-KR" altLang="en-US" sz="2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년 안에 죽을  확률</a:t>
            </a:r>
          </a:p>
          <a:p>
            <a:pPr>
              <a:lnSpc>
                <a:spcPct val="200000"/>
              </a:lnSpc>
            </a:pPr>
            <a:r>
              <a:rPr lang="ko-KR" altLang="en-US" sz="2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내가 </a:t>
            </a:r>
            <a:r>
              <a:rPr lang="ko-KR" altLang="en-US" sz="28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통계학수업</a:t>
            </a:r>
            <a:r>
              <a:rPr lang="ko-KR" altLang="en-US" sz="2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2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A </a:t>
            </a:r>
            <a:r>
              <a:rPr lang="ko-KR" altLang="en-US" sz="2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받을 확률</a:t>
            </a:r>
          </a:p>
        </p:txBody>
      </p:sp>
      <p:sp>
        <p:nvSpPr>
          <p:cNvPr id="7172" name="Oval 4"/>
          <p:cNvSpPr>
            <a:spLocks noChangeArrowheads="1"/>
          </p:cNvSpPr>
          <p:nvPr/>
        </p:nvSpPr>
        <p:spPr bwMode="auto">
          <a:xfrm>
            <a:off x="407368" y="248039"/>
            <a:ext cx="3571875" cy="3716338"/>
          </a:xfrm>
          <a:prstGeom prst="ellipse">
            <a:avLst/>
          </a:prstGeom>
          <a:noFill/>
          <a:ln w="57150">
            <a:solidFill>
              <a:srgbClr val="009999">
                <a:alpha val="39999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B95348B-1BE1-49DB-A4F8-2284EE0AAD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6" y="4365104"/>
            <a:ext cx="3605630" cy="564207"/>
          </a:xfrm>
          <a:prstGeom prst="rect">
            <a:avLst/>
          </a:pr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ko-KR" sz="4000" dirty="0">
                <a:latin typeface="Times New Roman" panose="02020603050405020304" pitchFamily="18" charset="0"/>
                <a:ea typeface="휴먼모음T" panose="02030504000101010101" pitchFamily="18" charset="-127"/>
              </a:rPr>
              <a:t>0 ≤ </a:t>
            </a:r>
            <a:r>
              <a:rPr lang="en-US" altLang="ko-KR" sz="4000" dirty="0" err="1">
                <a:latin typeface="Times New Roman" panose="02020603050405020304" pitchFamily="18" charset="0"/>
                <a:ea typeface="휴먼모음T" panose="02030504000101010101" pitchFamily="18" charset="-127"/>
              </a:rPr>
              <a:t>Pr</a:t>
            </a:r>
            <a:r>
              <a:rPr lang="en-US" altLang="ko-KR" sz="4000" dirty="0">
                <a:latin typeface="Times New Roman" panose="02020603050405020304" pitchFamily="18" charset="0"/>
                <a:ea typeface="휴먼모음T" panose="02030504000101010101" pitchFamily="18" charset="-127"/>
              </a:rPr>
              <a:t>(A) ≤ 1</a:t>
            </a:r>
          </a:p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ko-KR" sz="2400" dirty="0">
              <a:latin typeface="Times New Roman" panose="02020603050405020304" pitchFamily="18" charset="0"/>
              <a:ea typeface="휴먼모음T" panose="02030504000101010101" pitchFamily="18" charset="-127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14050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101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val 4"/>
          <p:cNvSpPr>
            <a:spLocks noChangeArrowheads="1"/>
          </p:cNvSpPr>
          <p:nvPr/>
        </p:nvSpPr>
        <p:spPr bwMode="auto">
          <a:xfrm>
            <a:off x="911424" y="260648"/>
            <a:ext cx="3875088" cy="4032250"/>
          </a:xfrm>
          <a:prstGeom prst="ellipse">
            <a:avLst/>
          </a:prstGeom>
          <a:noFill/>
          <a:ln w="57150">
            <a:solidFill>
              <a:srgbClr val="FF0000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0243" name="Rectangle 2"/>
          <p:cNvSpPr>
            <a:spLocks noGrp="1"/>
          </p:cNvSpPr>
          <p:nvPr>
            <p:ph type="title"/>
          </p:nvPr>
        </p:nvSpPr>
        <p:spPr>
          <a:xfrm>
            <a:off x="1512095" y="944066"/>
            <a:ext cx="2881312" cy="2665413"/>
          </a:xfrm>
        </p:spPr>
        <p:txBody>
          <a:bodyPr/>
          <a:lstStyle/>
          <a:p>
            <a:pPr eaLnBrk="1" hangingPunct="1"/>
            <a:r>
              <a:rPr lang="ko-KR" altLang="en-US" sz="3600" dirty="0"/>
              <a:t>통계학에서 </a:t>
            </a:r>
            <a:br>
              <a:rPr lang="ko-KR" altLang="en-US" sz="3600" dirty="0"/>
            </a:br>
            <a:r>
              <a:rPr lang="ko-KR" altLang="en-US" sz="3600" dirty="0"/>
              <a:t>왜 </a:t>
            </a:r>
            <a:br>
              <a:rPr lang="ko-KR" altLang="en-US" sz="3600" dirty="0"/>
            </a:br>
            <a:r>
              <a:rPr lang="ko-KR" altLang="en-US" sz="3600" dirty="0"/>
              <a:t>확률이 </a:t>
            </a:r>
            <a:br>
              <a:rPr lang="ko-KR" altLang="en-US" sz="3600" dirty="0"/>
            </a:br>
            <a:r>
              <a:rPr lang="ko-KR" altLang="en-US" sz="3600" dirty="0"/>
              <a:t>중요할까</a:t>
            </a:r>
            <a:r>
              <a:rPr lang="en-US" altLang="ko-KR" sz="3600" dirty="0"/>
              <a:t>?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idx="1"/>
          </p:nvPr>
        </p:nvSpPr>
        <p:spPr>
          <a:xfrm>
            <a:off x="5880100" y="908051"/>
            <a:ext cx="5832524" cy="4568825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ko-KR" altLang="en-US" sz="2400" dirty="0"/>
              <a:t>의사결정의 기준</a:t>
            </a:r>
          </a:p>
          <a:p>
            <a:pPr lvl="1" eaLnBrk="1" hangingPunct="1">
              <a:lnSpc>
                <a:spcPct val="150000"/>
              </a:lnSpc>
            </a:pPr>
            <a:r>
              <a:rPr lang="ko-KR" altLang="en-US" sz="2000" dirty="0"/>
              <a:t>판단기준</a:t>
            </a:r>
          </a:p>
          <a:p>
            <a:pPr eaLnBrk="1" hangingPunct="1">
              <a:lnSpc>
                <a:spcPct val="150000"/>
              </a:lnSpc>
            </a:pPr>
            <a:endParaRPr lang="ko-KR" altLang="en-US" sz="2400" dirty="0"/>
          </a:p>
          <a:p>
            <a:pPr eaLnBrk="1" hangingPunct="1">
              <a:lnSpc>
                <a:spcPct val="150000"/>
              </a:lnSpc>
            </a:pPr>
            <a:r>
              <a:rPr lang="ko-KR" altLang="en-US" sz="2400" dirty="0"/>
              <a:t>확률이 낮은 사건은 잘 일어나지 않는다</a:t>
            </a:r>
          </a:p>
          <a:p>
            <a:pPr eaLnBrk="1" hangingPunct="1">
              <a:lnSpc>
                <a:spcPct val="150000"/>
              </a:lnSpc>
            </a:pPr>
            <a:r>
              <a:rPr lang="ko-KR" altLang="en-US" sz="2400" dirty="0"/>
              <a:t>확률이 크면 가능성도 크다</a:t>
            </a:r>
          </a:p>
          <a:p>
            <a:pPr eaLnBrk="1" hangingPunct="1">
              <a:lnSpc>
                <a:spcPct val="150000"/>
              </a:lnSpc>
            </a:pPr>
            <a:r>
              <a:rPr lang="ko-KR" altLang="en-US" sz="2400" dirty="0"/>
              <a:t>확률에 의한 </a:t>
            </a:r>
            <a:r>
              <a:rPr lang="ko-KR" altLang="en-US" sz="2400" dirty="0" err="1"/>
              <a:t>기대값의</a:t>
            </a:r>
            <a:r>
              <a:rPr lang="ko-KR" altLang="en-US" sz="2400" dirty="0"/>
              <a:t> 계산</a:t>
            </a:r>
            <a:endParaRPr lang="en-US" altLang="ko-KR" sz="2400" dirty="0"/>
          </a:p>
          <a:p>
            <a:pPr lvl="1">
              <a:lnSpc>
                <a:spcPct val="150000"/>
              </a:lnSpc>
            </a:pPr>
            <a:r>
              <a:rPr lang="ko-KR" altLang="en-US" sz="2000" dirty="0"/>
              <a:t>확률이 낮은 복권을 왜 사는가</a:t>
            </a:r>
            <a:r>
              <a:rPr lang="en-US" altLang="ko-KR" sz="2000" dirty="0"/>
              <a:t>?</a:t>
            </a:r>
            <a:endParaRPr lang="ko-KR" altLang="en-US" sz="2000" dirty="0"/>
          </a:p>
        </p:txBody>
      </p:sp>
      <p:pic>
        <p:nvPicPr>
          <p:cNvPr id="10245" name="Picture 5" descr="C:\Documents and Settings\Lee\Local Settings\Temporary Internet Files\Content.IE5\SHMJ0D2R\MCj0412204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8968" y="3789040"/>
            <a:ext cx="2500313" cy="212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780646" y="765176"/>
            <a:ext cx="1685925" cy="1583704"/>
          </a:xfrm>
        </p:spPr>
        <p:txBody>
          <a:bodyPr/>
          <a:lstStyle/>
          <a:p>
            <a:r>
              <a:rPr lang="ko-KR" altLang="en-US" sz="36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확률의 성질</a:t>
            </a:r>
            <a:br>
              <a:rPr lang="ko-KR" altLang="en-US" sz="36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</a:br>
            <a:endParaRPr lang="ko-KR" altLang="en-US" sz="36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068384" y="404664"/>
            <a:ext cx="4464496" cy="5226852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609600" indent="-609600"/>
            <a:endParaRPr lang="ko-KR" altLang="en-US" sz="28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609600" indent="-609600">
              <a:buFontTx/>
              <a:buAutoNum type="arabicPeriod"/>
            </a:pPr>
            <a:r>
              <a:rPr lang="en-US" altLang="ko-KR" sz="2800" dirty="0" err="1">
                <a:latin typeface="Times New Roman" panose="02020603050405020304" pitchFamily="18" charset="0"/>
                <a:ea typeface="휴먼모음T" panose="02030504000101010101" pitchFamily="18" charset="-127"/>
              </a:rPr>
              <a:t>Pr</a:t>
            </a:r>
            <a:r>
              <a:rPr lang="en-US" altLang="ko-KR" sz="2800" dirty="0">
                <a:latin typeface="Times New Roman" panose="02020603050405020304" pitchFamily="18" charset="0"/>
                <a:ea typeface="휴먼모음T" panose="02030504000101010101" pitchFamily="18" charset="-127"/>
              </a:rPr>
              <a:t>(A∪B)</a:t>
            </a:r>
          </a:p>
          <a:p>
            <a:pPr marL="609600" indent="-609600">
              <a:buNone/>
            </a:pPr>
            <a:r>
              <a:rPr lang="en-US" altLang="ko-KR" sz="2800" dirty="0">
                <a:latin typeface="Times New Roman" panose="02020603050405020304" pitchFamily="18" charset="0"/>
                <a:ea typeface="휴먼모음T" panose="02030504000101010101" pitchFamily="18" charset="-127"/>
              </a:rPr>
              <a:t>         =</a:t>
            </a:r>
            <a:r>
              <a:rPr lang="en-US" altLang="ko-KR" sz="2800" dirty="0" err="1">
                <a:latin typeface="Times New Roman" panose="02020603050405020304" pitchFamily="18" charset="0"/>
                <a:ea typeface="휴먼모음T" panose="02030504000101010101" pitchFamily="18" charset="-127"/>
              </a:rPr>
              <a:t>Pr</a:t>
            </a:r>
            <a:r>
              <a:rPr lang="en-US" altLang="ko-KR" sz="2800" dirty="0">
                <a:latin typeface="Times New Roman" panose="02020603050405020304" pitchFamily="18" charset="0"/>
                <a:ea typeface="휴먼모음T" panose="02030504000101010101" pitchFamily="18" charset="-127"/>
              </a:rPr>
              <a:t>(A)+</a:t>
            </a:r>
            <a:r>
              <a:rPr lang="en-US" altLang="ko-KR" sz="2800" dirty="0" err="1">
                <a:latin typeface="Times New Roman" panose="02020603050405020304" pitchFamily="18" charset="0"/>
                <a:ea typeface="휴먼모음T" panose="02030504000101010101" pitchFamily="18" charset="-127"/>
              </a:rPr>
              <a:t>Pr</a:t>
            </a:r>
            <a:r>
              <a:rPr lang="en-US" altLang="ko-KR" sz="2800" dirty="0">
                <a:latin typeface="Times New Roman" panose="02020603050405020304" pitchFamily="18" charset="0"/>
                <a:ea typeface="휴먼모음T" panose="02030504000101010101" pitchFamily="18" charset="-127"/>
              </a:rPr>
              <a:t>(B)-</a:t>
            </a:r>
            <a:r>
              <a:rPr lang="en-US" altLang="ko-KR" sz="2800" dirty="0" err="1">
                <a:latin typeface="Times New Roman" panose="02020603050405020304" pitchFamily="18" charset="0"/>
                <a:ea typeface="휴먼모음T" panose="02030504000101010101" pitchFamily="18" charset="-127"/>
              </a:rPr>
              <a:t>Pr</a:t>
            </a:r>
            <a:r>
              <a:rPr lang="en-US" altLang="ko-KR" sz="2800" dirty="0">
                <a:latin typeface="Times New Roman" panose="02020603050405020304" pitchFamily="18" charset="0"/>
                <a:ea typeface="휴먼모음T" panose="02030504000101010101" pitchFamily="18" charset="-127"/>
              </a:rPr>
              <a:t>(A∩B)</a:t>
            </a:r>
          </a:p>
          <a:p>
            <a:pPr marL="609600" indent="-609600">
              <a:buFontTx/>
              <a:buAutoNum type="arabicPeriod"/>
            </a:pPr>
            <a:endParaRPr lang="en-US" altLang="ko-KR" sz="2800" dirty="0">
              <a:latin typeface="Times New Roman" panose="02020603050405020304" pitchFamily="18" charset="0"/>
              <a:ea typeface="휴먼모음T" panose="02030504000101010101" pitchFamily="18" charset="-127"/>
            </a:endParaRPr>
          </a:p>
          <a:p>
            <a:pPr marL="609600" indent="-609600">
              <a:buFontTx/>
              <a:buAutoNum type="arabicPeriod" startAt="2"/>
            </a:pPr>
            <a:r>
              <a:rPr lang="en-US" altLang="ko-KR" sz="2800" dirty="0" err="1">
                <a:latin typeface="Times New Roman" panose="02020603050405020304" pitchFamily="18" charset="0"/>
                <a:ea typeface="휴먼모음T" panose="02030504000101010101" pitchFamily="18" charset="-127"/>
              </a:rPr>
              <a:t>Pr</a:t>
            </a:r>
            <a:r>
              <a:rPr lang="en-US" altLang="ko-KR" sz="2800" dirty="0">
                <a:latin typeface="Times New Roman" panose="02020603050405020304" pitchFamily="18" charset="0"/>
                <a:ea typeface="휴먼모음T" panose="02030504000101010101" pitchFamily="18" charset="-127"/>
              </a:rPr>
              <a:t>(A</a:t>
            </a:r>
            <a:r>
              <a:rPr lang="en-US" altLang="ko-KR" sz="2800" baseline="30000" dirty="0">
                <a:latin typeface="Times New Roman" panose="02020603050405020304" pitchFamily="18" charset="0"/>
                <a:ea typeface="휴먼모음T" panose="02030504000101010101" pitchFamily="18" charset="-127"/>
              </a:rPr>
              <a:t>C</a:t>
            </a:r>
            <a:r>
              <a:rPr lang="en-US" altLang="ko-KR" sz="2800" dirty="0">
                <a:latin typeface="Times New Roman" panose="02020603050405020304" pitchFamily="18" charset="0"/>
                <a:ea typeface="휴먼모음T" panose="02030504000101010101" pitchFamily="18" charset="-127"/>
              </a:rPr>
              <a:t>) = 1- </a:t>
            </a:r>
            <a:r>
              <a:rPr lang="en-US" altLang="ko-KR" sz="2800" dirty="0" err="1">
                <a:latin typeface="Times New Roman" panose="02020603050405020304" pitchFamily="18" charset="0"/>
                <a:ea typeface="휴먼모음T" panose="02030504000101010101" pitchFamily="18" charset="-127"/>
              </a:rPr>
              <a:t>Pr</a:t>
            </a:r>
            <a:r>
              <a:rPr lang="en-US" altLang="ko-KR" sz="2800" dirty="0">
                <a:latin typeface="Times New Roman" panose="02020603050405020304" pitchFamily="18" charset="0"/>
                <a:ea typeface="휴먼모음T" panose="02030504000101010101" pitchFamily="18" charset="-127"/>
              </a:rPr>
              <a:t>(A)</a:t>
            </a:r>
          </a:p>
          <a:p>
            <a:pPr marL="609600" indent="-609600">
              <a:buFontTx/>
              <a:buAutoNum type="arabicPeriod" startAt="2"/>
            </a:pPr>
            <a:endParaRPr lang="en-US" altLang="ko-KR" sz="28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609600" indent="-609600">
              <a:buFontTx/>
              <a:buAutoNum type="arabicPeriod" startAt="2"/>
            </a:pPr>
            <a:r>
              <a:rPr lang="en-US" altLang="ko-KR" sz="2800" dirty="0">
                <a:latin typeface="Times New Roman" panose="02020603050405020304" pitchFamily="18" charset="0"/>
                <a:ea typeface="휴먼모음T" panose="02030504000101010101" pitchFamily="18" charset="-127"/>
              </a:rPr>
              <a:t>A, B</a:t>
            </a:r>
            <a:r>
              <a:rPr lang="ko-KR" altLang="en-US" sz="2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가 서로 배반일 때</a:t>
            </a:r>
          </a:p>
          <a:p>
            <a:pPr marL="609600" indent="-609600">
              <a:buNone/>
            </a:pPr>
            <a:r>
              <a:rPr lang="ko-KR" altLang="en-US" sz="28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    </a:t>
            </a:r>
            <a:r>
              <a:rPr lang="en-US" altLang="ko-KR" sz="2800" dirty="0" err="1">
                <a:latin typeface="Times New Roman" panose="02020603050405020304" pitchFamily="18" charset="0"/>
                <a:ea typeface="휴먼모음T" panose="02030504000101010101" pitchFamily="18" charset="-127"/>
              </a:rPr>
              <a:t>Pr</a:t>
            </a:r>
            <a:r>
              <a:rPr lang="en-US" altLang="ko-KR" sz="2800" dirty="0">
                <a:latin typeface="Times New Roman" panose="02020603050405020304" pitchFamily="18" charset="0"/>
                <a:ea typeface="휴먼모음T" panose="02030504000101010101" pitchFamily="18" charset="-127"/>
              </a:rPr>
              <a:t>(A∩B)=</a:t>
            </a:r>
            <a:r>
              <a:rPr lang="en-US" altLang="ko-KR" sz="2800" dirty="0" err="1">
                <a:latin typeface="Times New Roman" panose="02020603050405020304" pitchFamily="18" charset="0"/>
                <a:ea typeface="휴먼모음T" panose="02030504000101010101" pitchFamily="18" charset="-127"/>
              </a:rPr>
              <a:t>Pr</a:t>
            </a:r>
            <a:r>
              <a:rPr lang="en-US" altLang="ko-KR" sz="2800" dirty="0">
                <a:latin typeface="Times New Roman" panose="02020603050405020304" pitchFamily="18" charset="0"/>
                <a:ea typeface="휴먼모음T" panose="02030504000101010101" pitchFamily="18" charset="-127"/>
              </a:rPr>
              <a:t>(</a:t>
            </a:r>
            <a:r>
              <a:rPr lang="en-US" altLang="ko-KR" sz="2800" dirty="0">
                <a:latin typeface="MS Gothic" panose="020B0609070205080204" pitchFamily="49" charset="-128"/>
                <a:ea typeface="MS Gothic" panose="020B0609070205080204" pitchFamily="49" charset="-128"/>
              </a:rPr>
              <a:t>φ</a:t>
            </a:r>
            <a:r>
              <a:rPr lang="en-US" altLang="ko-KR" sz="2800" dirty="0">
                <a:latin typeface="Times New Roman" panose="02020603050405020304" pitchFamily="18" charset="0"/>
                <a:ea typeface="휴먼모음T" panose="02030504000101010101" pitchFamily="18" charset="-127"/>
              </a:rPr>
              <a:t>)=0</a:t>
            </a:r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249645" y="468036"/>
            <a:ext cx="2665096" cy="2676305"/>
          </a:xfrm>
          <a:prstGeom prst="ellipse">
            <a:avLst/>
          </a:prstGeom>
          <a:noFill/>
          <a:ln w="57150">
            <a:solidFill>
              <a:srgbClr val="66FF33">
                <a:alpha val="39999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7896200" y="765176"/>
            <a:ext cx="2019125" cy="2019125"/>
          </a:xfrm>
          <a:prstGeom prst="ellipse">
            <a:avLst/>
          </a:prstGeom>
          <a:solidFill>
            <a:srgbClr val="6359E5">
              <a:alpha val="4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en-US" altLang="ko-KR" sz="4800">
                <a:latin typeface="Times New Roman" panose="02020603050405020304" pitchFamily="18" charset="0"/>
                <a:ea typeface="굴림" panose="020B0600000101010101" pitchFamily="50" charset="-127"/>
              </a:rPr>
              <a:t>A   </a:t>
            </a: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9074828" y="765176"/>
            <a:ext cx="2008198" cy="2008198"/>
          </a:xfrm>
          <a:prstGeom prst="ellipse">
            <a:avLst/>
          </a:prstGeom>
          <a:solidFill>
            <a:srgbClr val="FF0000">
              <a:alpha val="4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en-US" altLang="ko-KR" sz="4000">
                <a:latin typeface="Times New Roman" panose="02020603050405020304" pitchFamily="18" charset="0"/>
                <a:ea typeface="굴림" panose="020B0600000101010101" pitchFamily="50" charset="-127"/>
              </a:rPr>
              <a:t>  B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9043932" y="1369670"/>
            <a:ext cx="9653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en-US" altLang="ko-KR" sz="2800" dirty="0">
                <a:solidFill>
                  <a:schemeClr val="tx2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A∩B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7686523" y="3101187"/>
            <a:ext cx="3600574" cy="2599491"/>
          </a:xfrm>
          <a:prstGeom prst="rect">
            <a:avLst/>
          </a:prstGeom>
          <a:solidFill>
            <a:srgbClr val="FFFF00">
              <a:alpha val="45097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kumimoji="1" lang="en-US" altLang="ko-KR" sz="8000" dirty="0">
              <a:latin typeface="Times New Roman" panose="02020603050405020304" pitchFamily="18" charset="0"/>
              <a:ea typeface="굴림" panose="020B0600000101010101" pitchFamily="50" charset="-127"/>
            </a:endParaRPr>
          </a:p>
        </p:txBody>
      </p:sp>
      <p:sp>
        <p:nvSpPr>
          <p:cNvPr id="9" name="Oval 3"/>
          <p:cNvSpPr>
            <a:spLocks noChangeArrowheads="1"/>
          </p:cNvSpPr>
          <p:nvPr/>
        </p:nvSpPr>
        <p:spPr bwMode="auto">
          <a:xfrm>
            <a:off x="8343789" y="3428999"/>
            <a:ext cx="1785910" cy="1943866"/>
          </a:xfrm>
          <a:prstGeom prst="ellipse">
            <a:avLst/>
          </a:prstGeom>
          <a:solidFill>
            <a:srgbClr val="6359E5">
              <a:alpha val="4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en-US" altLang="ko-KR" sz="4800" dirty="0">
                <a:latin typeface="Times New Roman" panose="02020603050405020304" pitchFamily="18" charset="0"/>
                <a:ea typeface="굴림" panose="020B0600000101010101" pitchFamily="50" charset="-127"/>
              </a:rPr>
              <a:t>A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0206520" y="3284984"/>
            <a:ext cx="9221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en-US" altLang="ko-KR" sz="4400" dirty="0">
                <a:solidFill>
                  <a:schemeClr val="tx2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A</a:t>
            </a:r>
            <a:r>
              <a:rPr kumimoji="1" lang="en-US" altLang="ko-KR" sz="4400" baseline="30000" dirty="0">
                <a:solidFill>
                  <a:schemeClr val="tx2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c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550268" y="2839577"/>
            <a:ext cx="430932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ko-KR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1916288" y="4983258"/>
            <a:ext cx="5325037" cy="12965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38200" indent="-838200">
              <a:lnSpc>
                <a:spcPct val="100000"/>
              </a:lnSpc>
            </a:pPr>
            <a:r>
              <a:rPr lang="en-US" altLang="ko-K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  <a:t>Note: A, B</a:t>
            </a:r>
            <a:r>
              <a:rPr lang="ko-KR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</a:rPr>
              <a:t>가 배반일 때</a:t>
            </a:r>
            <a:r>
              <a:rPr lang="en-US" altLang="ko-K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</a:rPr>
              <a:t>, </a:t>
            </a:r>
            <a:r>
              <a:rPr lang="ko-KR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</a:rPr>
              <a:t>즉</a:t>
            </a:r>
            <a:r>
              <a:rPr lang="en-US" altLang="ko-K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</a:rPr>
              <a:t>, </a:t>
            </a:r>
            <a:r>
              <a:rPr lang="en-US" altLang="ko-K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  <a:t>A∩B=</a:t>
            </a:r>
            <a:r>
              <a:rPr lang="en-US" altLang="ko-K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φ</a:t>
            </a:r>
            <a:br>
              <a:rPr lang="en-US" altLang="ko-K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</a:br>
            <a:r>
              <a:rPr lang="en-US" altLang="ko-KR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  <a:t>Pr</a:t>
            </a:r>
            <a:r>
              <a:rPr lang="en-US" altLang="ko-K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  <a:t>(A∪B) =</a:t>
            </a:r>
            <a:r>
              <a:rPr lang="en-US" altLang="ko-KR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  <a:t>Pr</a:t>
            </a:r>
            <a:r>
              <a:rPr lang="en-US" altLang="ko-K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  <a:t>(A)+</a:t>
            </a:r>
            <a:r>
              <a:rPr lang="en-US" altLang="ko-KR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  <a:t>Pr</a:t>
            </a:r>
            <a:r>
              <a:rPr lang="en-US" altLang="ko-K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  <a:t>(B)-</a:t>
            </a:r>
            <a:r>
              <a:rPr lang="en-US" altLang="ko-KR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  <a:t>Pr</a:t>
            </a:r>
            <a:r>
              <a:rPr lang="en-US" altLang="ko-K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  <a:t>(A∩B)</a:t>
            </a:r>
            <a:br>
              <a:rPr lang="en-US" altLang="ko-K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</a:br>
            <a:r>
              <a:rPr lang="en-US" altLang="ko-K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  <a:t>                = </a:t>
            </a:r>
            <a:r>
              <a:rPr lang="en-US" altLang="ko-KR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  <a:t>Pr</a:t>
            </a:r>
            <a:r>
              <a:rPr lang="en-US" altLang="ko-K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  <a:t>(A)+</a:t>
            </a:r>
            <a:r>
              <a:rPr lang="en-US" altLang="ko-KR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  <a:t>Pr</a:t>
            </a:r>
            <a:r>
              <a:rPr lang="en-US" altLang="ko-K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  <a:t>(B)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47870" y="2955532"/>
            <a:ext cx="2319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c=complement</a:t>
            </a: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 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여집합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4347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0.0862 3.33333E-6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56" presetClass="path" presetSubtype="0" accel="50000" decel="50000" fill="hold" grpId="1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2.08333E-7 2.22222E-6 L 0.04219 -0.13426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09" y="-67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uiExpand="1" build="p"/>
      <p:bldP spid="5" grpId="0" animBg="1"/>
      <p:bldP spid="6" grpId="0" animBg="1"/>
      <p:bldP spid="6" grpId="1" animBg="1"/>
      <p:bldP spid="7" grpId="0"/>
      <p:bldP spid="7" grpId="1"/>
      <p:bldP spid="8" grpId="0" animBg="1"/>
      <p:bldP spid="9" grpId="0" animBg="1"/>
      <p:bldP spid="10" grpId="0"/>
      <p:bldP spid="2" grpId="0" animBg="1"/>
      <p:bldP spid="1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606116" y="332656"/>
            <a:ext cx="3329644" cy="2088232"/>
          </a:xfrm>
          <a:ln>
            <a:solidFill>
              <a:srgbClr val="FF3300"/>
            </a:solidFill>
          </a:ln>
        </p:spPr>
        <p:txBody>
          <a:bodyPr>
            <a:normAutofit/>
          </a:bodyPr>
          <a:lstStyle/>
          <a:p>
            <a:pPr eaLnBrk="1" hangingPunct="1"/>
            <a:r>
              <a:rPr lang="ko-KR" altLang="en-US" sz="4000" dirty="0"/>
              <a:t>확률계산에서 알아야할</a:t>
            </a:r>
            <a:br>
              <a:rPr lang="ko-KR" altLang="en-US" sz="4000" dirty="0"/>
            </a:br>
            <a:r>
              <a:rPr lang="ko-KR" altLang="en-US" sz="4000" dirty="0"/>
              <a:t>부분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154488" y="548680"/>
            <a:ext cx="5434013" cy="4641850"/>
          </a:xfrm>
        </p:spPr>
        <p:txBody>
          <a:bodyPr>
            <a:normAutofit/>
          </a:bodyPr>
          <a:lstStyle/>
          <a:p>
            <a:pPr eaLnBrk="1" hangingPunct="1"/>
            <a:r>
              <a:rPr lang="ko-KR" altLang="en-US" dirty="0" err="1"/>
              <a:t>조건부확률</a:t>
            </a:r>
            <a:r>
              <a:rPr lang="en-US" altLang="ko-KR" sz="2400" dirty="0"/>
              <a:t>(</a:t>
            </a:r>
            <a:r>
              <a:rPr lang="en-US" altLang="ko-KR" sz="2400" dirty="0">
                <a:latin typeface="Times New Roman" panose="02020603050405020304" pitchFamily="18" charset="0"/>
              </a:rPr>
              <a:t>Conditional Probability)</a:t>
            </a:r>
            <a:endParaRPr lang="en-US" altLang="ko-KR" dirty="0">
              <a:latin typeface="Times New Roman" panose="02020603050405020304" pitchFamily="18" charset="0"/>
            </a:endParaRPr>
          </a:p>
          <a:p>
            <a:pPr lvl="1" eaLnBrk="1" hangingPunct="1"/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(B|A) = </a:t>
            </a:r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(A∩B)/</a:t>
            </a:r>
            <a:r>
              <a:rPr lang="en-US" altLang="ko-KR" dirty="0" err="1">
                <a:latin typeface="Times New Roman" panose="02020603050405020304" pitchFamily="18" charset="0"/>
              </a:rPr>
              <a:t>Pr</a:t>
            </a:r>
            <a:r>
              <a:rPr lang="en-US" altLang="ko-KR" dirty="0">
                <a:latin typeface="Times New Roman" panose="02020603050405020304" pitchFamily="18" charset="0"/>
              </a:rPr>
              <a:t>(A)</a:t>
            </a:r>
            <a:endParaRPr lang="en-US" altLang="ko-KR" dirty="0"/>
          </a:p>
          <a:p>
            <a:pPr eaLnBrk="1" hangingPunct="1"/>
            <a:endParaRPr lang="en-US" altLang="ko-KR" dirty="0"/>
          </a:p>
          <a:p>
            <a:pPr eaLnBrk="1" hangingPunct="1"/>
            <a:r>
              <a:rPr lang="ko-KR" altLang="en-US" dirty="0"/>
              <a:t>사건의 독립</a:t>
            </a:r>
          </a:p>
          <a:p>
            <a:pPr lvl="1" eaLnBrk="1" hangingPunct="1"/>
            <a:r>
              <a:rPr lang="ko-KR" altLang="en-US" dirty="0"/>
              <a:t>사건 </a:t>
            </a:r>
            <a:r>
              <a:rPr lang="en-US" altLang="ko-KR" dirty="0"/>
              <a:t>A</a:t>
            </a:r>
            <a:r>
              <a:rPr lang="ko-KR" altLang="en-US" dirty="0"/>
              <a:t>와 </a:t>
            </a:r>
            <a:r>
              <a:rPr lang="en-US" altLang="ko-KR" dirty="0"/>
              <a:t>B</a:t>
            </a:r>
            <a:r>
              <a:rPr lang="ko-KR" altLang="en-US" dirty="0"/>
              <a:t>가 서로 독립이면</a:t>
            </a:r>
          </a:p>
          <a:p>
            <a:pPr lvl="2" eaLnBrk="1" hangingPunct="1"/>
            <a:r>
              <a:rPr lang="en-US" altLang="ko-KR" sz="2400" dirty="0" err="1">
                <a:latin typeface="Times New Roman" panose="02020603050405020304" pitchFamily="18" charset="0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</a:rPr>
              <a:t>(A|B)=</a:t>
            </a:r>
            <a:r>
              <a:rPr lang="en-US" altLang="ko-KR" sz="2400" dirty="0" err="1">
                <a:latin typeface="Times New Roman" panose="02020603050405020304" pitchFamily="18" charset="0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</a:rPr>
              <a:t>(A)</a:t>
            </a:r>
          </a:p>
          <a:p>
            <a:pPr lvl="2" eaLnBrk="1" hangingPunct="1"/>
            <a:r>
              <a:rPr lang="en-US" altLang="ko-KR" sz="2400" dirty="0" err="1">
                <a:latin typeface="Times New Roman" panose="02020603050405020304" pitchFamily="18" charset="0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</a:rPr>
              <a:t>(B|A)=</a:t>
            </a:r>
            <a:r>
              <a:rPr lang="en-US" altLang="ko-KR" sz="2400" dirty="0" err="1">
                <a:latin typeface="Times New Roman" panose="02020603050405020304" pitchFamily="18" charset="0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</a:rPr>
              <a:t>(B)</a:t>
            </a:r>
            <a:endParaRPr lang="en-US" altLang="ko-KR" sz="2400" dirty="0"/>
          </a:p>
          <a:p>
            <a:pPr lvl="2" eaLnBrk="1" hangingPunct="1"/>
            <a:r>
              <a:rPr lang="en-US" altLang="ko-KR" sz="2400" dirty="0" err="1">
                <a:latin typeface="Times New Roman" panose="02020603050405020304" pitchFamily="18" charset="0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</a:rPr>
              <a:t>(A∩B)=</a:t>
            </a:r>
            <a:r>
              <a:rPr lang="en-US" altLang="ko-KR" sz="2400" dirty="0" err="1">
                <a:latin typeface="Times New Roman" panose="02020603050405020304" pitchFamily="18" charset="0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</a:rPr>
              <a:t>(A)</a:t>
            </a:r>
            <a:r>
              <a:rPr lang="en-US" altLang="ko-KR" sz="2400" dirty="0" err="1">
                <a:latin typeface="Times New Roman" panose="02020603050405020304" pitchFamily="18" charset="0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</a:rPr>
              <a:t>(B)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9192244" y="1124595"/>
            <a:ext cx="2592388" cy="1584325"/>
          </a:xfrm>
          <a:prstGeom prst="rect">
            <a:avLst/>
          </a:prstGeom>
          <a:solidFill>
            <a:srgbClr val="BBE0E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33797" name="Oval 5"/>
          <p:cNvSpPr>
            <a:spLocks noChangeArrowheads="1"/>
          </p:cNvSpPr>
          <p:nvPr/>
        </p:nvSpPr>
        <p:spPr bwMode="auto">
          <a:xfrm>
            <a:off x="9477761" y="1340496"/>
            <a:ext cx="1171575" cy="1152525"/>
          </a:xfrm>
          <a:prstGeom prst="ellipse">
            <a:avLst/>
          </a:prstGeom>
          <a:solidFill>
            <a:srgbClr val="FF0000">
              <a:alpha val="47842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ko-KR" sz="4000">
                <a:latin typeface="굴림" panose="020B0600000101010101" pitchFamily="50" charset="-127"/>
                <a:ea typeface="굴림" panose="020B0600000101010101" pitchFamily="50" charset="-127"/>
              </a:rPr>
              <a:t>A</a:t>
            </a:r>
          </a:p>
        </p:txBody>
      </p:sp>
      <p:sp>
        <p:nvSpPr>
          <p:cNvPr id="33798" name="Oval 6"/>
          <p:cNvSpPr>
            <a:spLocks noChangeArrowheads="1"/>
          </p:cNvSpPr>
          <p:nvPr/>
        </p:nvSpPr>
        <p:spPr bwMode="auto">
          <a:xfrm>
            <a:off x="10342948" y="1340496"/>
            <a:ext cx="1225550" cy="1152525"/>
          </a:xfrm>
          <a:prstGeom prst="ellipse">
            <a:avLst/>
          </a:prstGeom>
          <a:solidFill>
            <a:srgbClr val="66FF33">
              <a:alpha val="47842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ko-KR" sz="4000">
                <a:latin typeface="굴림" panose="020B0600000101010101" pitchFamily="50" charset="-127"/>
                <a:ea typeface="굴림" panose="020B0600000101010101" pitchFamily="50" charset="-127"/>
              </a:rPr>
              <a:t>B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8976320" y="4387240"/>
            <a:ext cx="2736304" cy="147732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ko-KR" altLang="en-US" dirty="0">
                <a:solidFill>
                  <a:srgbClr val="0033CC"/>
                </a:solidFill>
              </a:rPr>
              <a:t>예</a:t>
            </a:r>
            <a:r>
              <a:rPr lang="en-US" altLang="ko-KR" dirty="0">
                <a:solidFill>
                  <a:srgbClr val="0033CC"/>
                </a:solidFill>
              </a:rPr>
              <a:t>&gt; </a:t>
            </a:r>
            <a:r>
              <a:rPr lang="ko-KR" altLang="en-US" dirty="0">
                <a:solidFill>
                  <a:srgbClr val="0033CC"/>
                </a:solidFill>
              </a:rPr>
              <a:t>축구우승확률 </a:t>
            </a:r>
            <a:r>
              <a:rPr lang="en-US" altLang="ko-KR" dirty="0">
                <a:solidFill>
                  <a:srgbClr val="0033CC"/>
                </a:solidFill>
              </a:rPr>
              <a:t>0.4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altLang="ko-KR" dirty="0">
                <a:solidFill>
                  <a:srgbClr val="0033CC"/>
                </a:solidFill>
              </a:rPr>
              <a:t>      </a:t>
            </a:r>
            <a:r>
              <a:rPr lang="ko-KR" altLang="en-US" dirty="0">
                <a:solidFill>
                  <a:srgbClr val="0033CC"/>
                </a:solidFill>
              </a:rPr>
              <a:t>야구우승확률 </a:t>
            </a:r>
            <a:r>
              <a:rPr lang="en-US" altLang="ko-KR" dirty="0">
                <a:solidFill>
                  <a:srgbClr val="0033CC"/>
                </a:solidFill>
              </a:rPr>
              <a:t>0.5</a:t>
            </a:r>
          </a:p>
          <a:p>
            <a:pPr fontAlgn="auto">
              <a:spcAft>
                <a:spcPts val="0"/>
              </a:spcAft>
              <a:defRPr/>
            </a:pPr>
            <a:endParaRPr lang="en-US" altLang="ko-KR" dirty="0">
              <a:solidFill>
                <a:srgbClr val="0033CC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ko-KR" altLang="en-US" dirty="0">
                <a:solidFill>
                  <a:srgbClr val="0033CC"/>
                </a:solidFill>
              </a:rPr>
              <a:t>      동반우승확률은</a:t>
            </a:r>
            <a:r>
              <a:rPr lang="en-US" altLang="ko-KR" dirty="0">
                <a:solidFill>
                  <a:srgbClr val="0033CC"/>
                </a:solidFill>
              </a:rPr>
              <a:t>? 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altLang="ko-KR" dirty="0">
                <a:solidFill>
                  <a:srgbClr val="0033CC"/>
                </a:solidFill>
              </a:rPr>
              <a:t>        0.4×0.5=0.2</a:t>
            </a:r>
          </a:p>
        </p:txBody>
      </p:sp>
      <p:sp>
        <p:nvSpPr>
          <p:cNvPr id="2" name="직사각형 1"/>
          <p:cNvSpPr/>
          <p:nvPr/>
        </p:nvSpPr>
        <p:spPr>
          <a:xfrm>
            <a:off x="3360431" y="4387240"/>
            <a:ext cx="45008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(A∩B) =</a:t>
            </a: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(A)</a:t>
            </a: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(B|A)=</a:t>
            </a: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(A)</a:t>
            </a: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(B)</a:t>
            </a:r>
          </a:p>
          <a:p>
            <a:pPr lvl="1">
              <a:defRPr/>
            </a:pP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		  =</a:t>
            </a: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(B)</a:t>
            </a: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(A|B)=</a:t>
            </a: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(A)</a:t>
            </a: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(B)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 animBg="1"/>
      <p:bldP spid="33797" grpId="0" animBg="1"/>
      <p:bldP spid="33798" grpId="0" animBg="1"/>
      <p:bldP spid="7" grpId="0" uiExpand="1" build="p" animBg="1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type="title"/>
          </p:nvPr>
        </p:nvSpPr>
        <p:spPr>
          <a:xfrm>
            <a:off x="839416" y="548680"/>
            <a:ext cx="2159917" cy="1295548"/>
          </a:xfrm>
          <a:ln w="38100">
            <a:solidFill>
              <a:srgbClr val="FF3300"/>
            </a:solidFill>
          </a:ln>
        </p:spPr>
        <p:txBody>
          <a:bodyPr>
            <a:normAutofit fontScale="90000"/>
          </a:bodyPr>
          <a:lstStyle/>
          <a:p>
            <a:pPr eaLnBrk="1" hangingPunct="1"/>
            <a:r>
              <a:rPr lang="ko-KR" altLang="en-US" sz="4400" dirty="0"/>
              <a:t>두번째</a:t>
            </a:r>
            <a:br>
              <a:rPr lang="ko-KR" altLang="en-US" sz="4400" dirty="0"/>
            </a:br>
            <a:r>
              <a:rPr lang="ko-KR" altLang="en-US" sz="4400" dirty="0"/>
              <a:t>이야기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idx="1"/>
          </p:nvPr>
        </p:nvSpPr>
        <p:spPr>
          <a:xfrm>
            <a:off x="3791744" y="411818"/>
            <a:ext cx="4043362" cy="1764504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ko-KR" altLang="en-US" sz="3200" dirty="0"/>
              <a:t>확률분포</a:t>
            </a:r>
            <a:r>
              <a:rPr lang="ko-KR" altLang="en-US" sz="3200" dirty="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altLang="ko-KR" sz="3200" dirty="0">
                <a:latin typeface="Times New Roman" panose="02020603050405020304" pitchFamily="18" charset="0"/>
              </a:rPr>
              <a:t>Pr.  Distribution</a:t>
            </a:r>
          </a:p>
          <a:p>
            <a:pPr eaLnBrk="1" hangingPunct="1">
              <a:buFontTx/>
              <a:buNone/>
            </a:pPr>
            <a:endParaRPr lang="en-US" altLang="ko-KR" sz="3200" dirty="0">
              <a:latin typeface="Times New Roman" panose="02020603050405020304" pitchFamily="18" charset="0"/>
            </a:endParaRPr>
          </a:p>
        </p:txBody>
      </p:sp>
      <p:sp>
        <p:nvSpPr>
          <p:cNvPr id="5" name="AutoShape 13">
            <a:extLst>
              <a:ext uri="{FF2B5EF4-FFF2-40B4-BE49-F238E27FC236}">
                <a16:creationId xmlns:a16="http://schemas.microsoft.com/office/drawing/2014/main" id="{6F852115-8DC1-4923-A428-85B59F394F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7395" y="1628800"/>
            <a:ext cx="3960812" cy="2160587"/>
          </a:xfrm>
          <a:prstGeom prst="rightArrow">
            <a:avLst>
              <a:gd name="adj1" fmla="val 50000"/>
              <a:gd name="adj2" fmla="val 45830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 w="5715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latinLnBrk="1" hangingPunct="1">
              <a:defRPr/>
            </a:pPr>
            <a:endParaRPr lang="ko-KR" altLang="en-US">
              <a:latin typeface="굴림" charset="-127"/>
              <a:ea typeface="굴림" charset="-127"/>
            </a:endParaRPr>
          </a:p>
        </p:txBody>
      </p:sp>
      <p:sp>
        <p:nvSpPr>
          <p:cNvPr id="6" name="Rectangle 2"/>
          <p:cNvSpPr txBox="1">
            <a:spLocks/>
          </p:cNvSpPr>
          <p:nvPr/>
        </p:nvSpPr>
        <p:spPr>
          <a:xfrm>
            <a:off x="3518084" y="1649220"/>
            <a:ext cx="2674937" cy="2146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800" dirty="0"/>
              <a:t>변수</a:t>
            </a:r>
            <a:br>
              <a:rPr lang="ko-KR" altLang="en-US" sz="2800" dirty="0"/>
            </a:br>
            <a:r>
              <a:rPr lang="en-US" altLang="ko-KR" sz="2800" dirty="0"/>
              <a:t>variable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7181781" y="1882220"/>
            <a:ext cx="4392612" cy="2236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2400" dirty="0"/>
              <a:t>취하는 </a:t>
            </a:r>
            <a:r>
              <a:rPr lang="ko-KR" altLang="en-US" sz="2400" dirty="0">
                <a:solidFill>
                  <a:srgbClr val="FF3300"/>
                </a:solidFill>
              </a:rPr>
              <a:t>범위</a:t>
            </a:r>
            <a:r>
              <a:rPr lang="ko-KR" altLang="en-US" sz="2400" dirty="0"/>
              <a:t>와</a:t>
            </a:r>
          </a:p>
          <a:p>
            <a:pPr>
              <a:buFontTx/>
              <a:buNone/>
            </a:pPr>
            <a:r>
              <a:rPr lang="ko-KR" altLang="en-US" sz="2400" dirty="0"/>
              <a:t>  각 값을 취할 </a:t>
            </a:r>
            <a:r>
              <a:rPr lang="ko-KR" altLang="en-US" sz="2400" dirty="0">
                <a:solidFill>
                  <a:srgbClr val="FF3300"/>
                </a:solidFill>
              </a:rPr>
              <a:t>확률</a:t>
            </a:r>
            <a:r>
              <a:rPr lang="ko-KR" altLang="en-US" sz="2400" dirty="0"/>
              <a:t>이</a:t>
            </a:r>
          </a:p>
          <a:p>
            <a:pPr>
              <a:buFontTx/>
              <a:buNone/>
            </a:pPr>
            <a:r>
              <a:rPr lang="ko-KR" altLang="en-US" sz="2400" dirty="0"/>
              <a:t>  주어진다</a:t>
            </a:r>
          </a:p>
          <a:p>
            <a:r>
              <a:rPr lang="ko-KR" altLang="en-US" sz="2400" dirty="0"/>
              <a:t>이를 변수의 </a:t>
            </a:r>
            <a:r>
              <a:rPr lang="ko-KR" altLang="en-US" sz="2400" dirty="0" err="1"/>
              <a:t>분포라</a:t>
            </a:r>
            <a:r>
              <a:rPr lang="ko-KR" altLang="en-US" sz="2400" dirty="0"/>
              <a:t> 표현</a:t>
            </a:r>
          </a:p>
        </p:txBody>
      </p:sp>
      <p:grpSp>
        <p:nvGrpSpPr>
          <p:cNvPr id="8" name="Group 12"/>
          <p:cNvGrpSpPr>
            <a:grpSpLocks/>
          </p:cNvGrpSpPr>
          <p:nvPr/>
        </p:nvGrpSpPr>
        <p:grpSpPr bwMode="auto">
          <a:xfrm>
            <a:off x="4422166" y="4046236"/>
            <a:ext cx="5113337" cy="1728788"/>
            <a:chOff x="793" y="2523"/>
            <a:chExt cx="3221" cy="1089"/>
          </a:xfrm>
        </p:grpSpPr>
        <p:sp>
          <p:nvSpPr>
            <p:cNvPr id="10" name="Line 5"/>
            <p:cNvSpPr>
              <a:spLocks noChangeShapeType="1"/>
            </p:cNvSpPr>
            <p:nvPr/>
          </p:nvSpPr>
          <p:spPr bwMode="auto">
            <a:xfrm>
              <a:off x="1474" y="2523"/>
              <a:ext cx="0" cy="1089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" name="Line 6"/>
            <p:cNvSpPr>
              <a:spLocks noChangeShapeType="1"/>
            </p:cNvSpPr>
            <p:nvPr/>
          </p:nvSpPr>
          <p:spPr bwMode="auto">
            <a:xfrm>
              <a:off x="1973" y="2704"/>
              <a:ext cx="0" cy="908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" name="Line 7"/>
            <p:cNvSpPr>
              <a:spLocks noChangeShapeType="1"/>
            </p:cNvSpPr>
            <p:nvPr/>
          </p:nvSpPr>
          <p:spPr bwMode="auto">
            <a:xfrm>
              <a:off x="2426" y="2795"/>
              <a:ext cx="0" cy="817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" name="Line 8"/>
            <p:cNvSpPr>
              <a:spLocks noChangeShapeType="1"/>
            </p:cNvSpPr>
            <p:nvPr/>
          </p:nvSpPr>
          <p:spPr bwMode="auto">
            <a:xfrm>
              <a:off x="2925" y="3022"/>
              <a:ext cx="0" cy="59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" name="Line 9"/>
            <p:cNvSpPr>
              <a:spLocks noChangeShapeType="1"/>
            </p:cNvSpPr>
            <p:nvPr/>
          </p:nvSpPr>
          <p:spPr bwMode="auto">
            <a:xfrm>
              <a:off x="1066" y="2976"/>
              <a:ext cx="0" cy="636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5" name="Text Box 10"/>
            <p:cNvSpPr txBox="1">
              <a:spLocks noChangeArrowheads="1"/>
            </p:cNvSpPr>
            <p:nvPr/>
          </p:nvSpPr>
          <p:spPr bwMode="auto">
            <a:xfrm>
              <a:off x="3560" y="3294"/>
              <a:ext cx="36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latinLnBrk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1pPr>
              <a:lvl2pPr marL="742950" indent="-285750" latinLnBrk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2pPr>
              <a:lvl3pPr marL="1143000" indent="-228600" latinLnBrk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3pPr>
              <a:lvl4pPr marL="1600200" indent="-228600" latinLnBrk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4pPr>
              <a:lvl5pPr marL="2057400" indent="-228600" latinLnBrk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50000"/>
                </a:spcBef>
                <a:buFontTx/>
                <a:buNone/>
              </a:pPr>
              <a:r>
                <a:rPr lang="en-US" altLang="ko-KR" sz="2400">
                  <a:latin typeface="Times New Roman" panose="02020603050405020304" pitchFamily="18" charset="0"/>
                  <a:ea typeface="굴림" panose="020B0600000101010101" pitchFamily="50" charset="-127"/>
                </a:rPr>
                <a:t>x</a:t>
              </a:r>
            </a:p>
          </p:txBody>
        </p:sp>
        <p:sp>
          <p:nvSpPr>
            <p:cNvPr id="16" name="Text Box 11"/>
            <p:cNvSpPr txBox="1">
              <a:spLocks noChangeArrowheads="1"/>
            </p:cNvSpPr>
            <p:nvPr/>
          </p:nvSpPr>
          <p:spPr bwMode="auto">
            <a:xfrm>
              <a:off x="2835" y="2659"/>
              <a:ext cx="4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latinLnBrk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1pPr>
              <a:lvl2pPr marL="742950" indent="-285750" latinLnBrk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2pPr>
              <a:lvl3pPr marL="1143000" indent="-228600" latinLnBrk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3pPr>
              <a:lvl4pPr marL="1600200" indent="-228600" latinLnBrk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4pPr>
              <a:lvl5pPr marL="2057400" indent="-228600" latinLnBrk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50000"/>
                </a:spcBef>
                <a:buFontTx/>
                <a:buNone/>
              </a:pPr>
              <a:r>
                <a:rPr lang="en-US" altLang="ko-KR" sz="2400">
                  <a:latin typeface="Times New Roman" panose="02020603050405020304" pitchFamily="18" charset="0"/>
                  <a:ea typeface="굴림" panose="020B0600000101010101" pitchFamily="50" charset="-127"/>
                </a:rPr>
                <a:t>f(x)</a:t>
              </a:r>
            </a:p>
          </p:txBody>
        </p:sp>
        <p:sp>
          <p:nvSpPr>
            <p:cNvPr id="9" name="Line 4"/>
            <p:cNvSpPr>
              <a:spLocks noChangeShapeType="1"/>
            </p:cNvSpPr>
            <p:nvPr/>
          </p:nvSpPr>
          <p:spPr bwMode="auto">
            <a:xfrm>
              <a:off x="793" y="3612"/>
              <a:ext cx="3221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" name="직사각형 1"/>
          <p:cNvSpPr/>
          <p:nvPr/>
        </p:nvSpPr>
        <p:spPr>
          <a:xfrm>
            <a:off x="7193942" y="593813"/>
            <a:ext cx="26276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200" dirty="0"/>
              <a:t>= </a:t>
            </a:r>
            <a:r>
              <a:rPr lang="ko-KR" altLang="en-US" sz="3200" dirty="0"/>
              <a:t>변수의 분포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4,134716178,C:\Documents and Settings\Lee\My Documents\강의\통계학\원격강의\원격강의3주.ppc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7,134716178,C:\Documents and Settings\Lee\My Documents\강의\통계학\원격강의\원격강의3주.ppc"/>
</p:tagLst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1">
      <a:majorFont>
        <a:latin typeface="나눔스퀘어 Bold"/>
        <a:ea typeface="나눔스퀘어 Bold"/>
        <a:cs typeface=""/>
      </a:majorFont>
      <a:minorFont>
        <a:latin typeface="나눔스퀘어라운드 Bold"/>
        <a:ea typeface="나눔스퀘어라운드 Regular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1187</TotalTime>
  <Words>865</Words>
  <Application>Microsoft Office PowerPoint</Application>
  <PresentationFormat>와이드스크린</PresentationFormat>
  <Paragraphs>180</Paragraphs>
  <Slides>23</Slides>
  <Notes>0</Notes>
  <HiddenSlides>0</HiddenSlides>
  <MMClips>0</MMClips>
  <ScaleCrop>false</ScaleCrop>
  <HeadingPairs>
    <vt:vector size="8" baseType="variant">
      <vt:variant>
        <vt:lpstr>사용한 글꼴</vt:lpstr>
      </vt:variant>
      <vt:variant>
        <vt:i4>13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23</vt:i4>
      </vt:variant>
    </vt:vector>
  </HeadingPairs>
  <TitlesOfParts>
    <vt:vector size="38" baseType="lpstr">
      <vt:lpstr>MS Gothic</vt:lpstr>
      <vt:lpstr>굴림</vt:lpstr>
      <vt:lpstr>나눔스퀘어 Bold</vt:lpstr>
      <vt:lpstr>나눔스퀘어라운드 Bold</vt:lpstr>
      <vt:lpstr>나눔스퀘어라운드 Regular</vt:lpstr>
      <vt:lpstr>맑은 고딕</vt:lpstr>
      <vt:lpstr>바탕</vt:lpstr>
      <vt:lpstr>휴먼모음T</vt:lpstr>
      <vt:lpstr>Arial</vt:lpstr>
      <vt:lpstr>Cambria Math</vt:lpstr>
      <vt:lpstr>Times New Roman</vt:lpstr>
      <vt:lpstr>Verdana</vt:lpstr>
      <vt:lpstr>Wingdings</vt:lpstr>
      <vt:lpstr>Office 테마</vt:lpstr>
      <vt:lpstr>Equation</vt:lpstr>
      <vt:lpstr>확률과 확률분포 </vt:lpstr>
      <vt:lpstr>통계학의  정의</vt:lpstr>
      <vt:lpstr>추론통계학 (Inferential Statistics)</vt:lpstr>
      <vt:lpstr>첫번째 이야기</vt:lpstr>
      <vt:lpstr>배우지  않아도 아는 확률</vt:lpstr>
      <vt:lpstr>통계학에서  왜  확률이  중요할까?</vt:lpstr>
      <vt:lpstr>확률의 성질 </vt:lpstr>
      <vt:lpstr>확률계산에서 알아야할 부분</vt:lpstr>
      <vt:lpstr>두번째 이야기</vt:lpstr>
      <vt:lpstr>확률분포?</vt:lpstr>
      <vt:lpstr>분포도  결국엔  확률을  구하기 위한 것</vt:lpstr>
      <vt:lpstr>정규분포와  Normal distribution  표준정규분포 Standard Normal distribution</vt:lpstr>
      <vt:lpstr>정규분포의 표시  X~N(μ, σ2)</vt:lpstr>
      <vt:lpstr>표준화? Standardize?</vt:lpstr>
      <vt:lpstr>표준정규분포와  t 분포</vt:lpstr>
      <vt:lpstr>t-분포는 어떻게 생겼을까?</vt:lpstr>
      <vt:lpstr>표준정규분포와  χ2 분포</vt:lpstr>
      <vt:lpstr>직관을 믿는다면</vt:lpstr>
      <vt:lpstr>F 분포와  χ2 분포</vt:lpstr>
      <vt:lpstr>F 분포의 모양</vt:lpstr>
      <vt:lpstr>요약 및 단순화</vt:lpstr>
      <vt:lpstr>두 집단의 평균비교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user15</dc:creator>
  <cp:lastModifiedBy>ADMIN</cp:lastModifiedBy>
  <cp:revision>66</cp:revision>
  <dcterms:created xsi:type="dcterms:W3CDTF">2008-03-12T01:50:55Z</dcterms:created>
  <dcterms:modified xsi:type="dcterms:W3CDTF">2021-08-31T02:02:25Z</dcterms:modified>
</cp:coreProperties>
</file>