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9" r:id="rId3"/>
    <p:sldId id="267" r:id="rId4"/>
    <p:sldId id="262" r:id="rId5"/>
    <p:sldId id="263" r:id="rId6"/>
    <p:sldId id="283" r:id="rId7"/>
    <p:sldId id="291" r:id="rId8"/>
    <p:sldId id="292" r:id="rId9"/>
    <p:sldId id="257" r:id="rId10"/>
    <p:sldId id="258" r:id="rId11"/>
    <p:sldId id="259" r:id="rId12"/>
    <p:sldId id="260" r:id="rId13"/>
    <p:sldId id="261" r:id="rId14"/>
    <p:sldId id="270" r:id="rId15"/>
    <p:sldId id="275" r:id="rId16"/>
    <p:sldId id="276" r:id="rId17"/>
    <p:sldId id="277" r:id="rId18"/>
    <p:sldId id="278" r:id="rId19"/>
    <p:sldId id="271" r:id="rId20"/>
    <p:sldId id="293" r:id="rId21"/>
    <p:sldId id="282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</p:sldIdLst>
  <p:sldSz cx="12192000" cy="6858000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99CCFF"/>
    <a:srgbClr val="66FF33"/>
    <a:srgbClr val="FFFF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498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tv보는 시간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Sheet1!$B$2:$C$2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###0.00</c:formatCode>
                <c:ptCount val="2"/>
                <c:pt idx="0">
                  <c:v>38.45454545454546</c:v>
                </c:pt>
                <c:pt idx="1">
                  <c:v>56.285714285714285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F-45F9-A259-4B2C85EFE3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1551960"/>
        <c:axId val="451552616"/>
      </c:barChart>
      <c:catAx>
        <c:axId val="451551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2616"/>
        <c:crosses val="autoZero"/>
        <c:auto val="1"/>
        <c:lblAlgn val="ctr"/>
        <c:lblOffset val="100"/>
        <c:noMultiLvlLbl val="0"/>
      </c:catAx>
      <c:valAx>
        <c:axId val="451552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1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solidFill>
        <a:schemeClr val="accent1"/>
      </a:solidFill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tv보는 시간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Sheet1!$B$2:$C$2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###0.00</c:formatCode>
                <c:ptCount val="2"/>
                <c:pt idx="0">
                  <c:v>38.45454545454546</c:v>
                </c:pt>
                <c:pt idx="1">
                  <c:v>56.285714285714285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2-4024-A2B8-8B20218C6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1551960"/>
        <c:axId val="451552616"/>
      </c:barChart>
      <c:catAx>
        <c:axId val="451551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2616"/>
        <c:crosses val="autoZero"/>
        <c:auto val="1"/>
        <c:lblAlgn val="ctr"/>
        <c:lblOffset val="100"/>
        <c:noMultiLvlLbl val="0"/>
      </c:catAx>
      <c:valAx>
        <c:axId val="451552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1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o-KR" altLang="en-US" sz="1800"/>
              <a:t>정규분포와 </a:t>
            </a:r>
            <a:r>
              <a:rPr lang="en-US" altLang="ko-KR" sz="1800"/>
              <a:t>t-</a:t>
            </a:r>
            <a:r>
              <a:rPr lang="ko-KR" altLang="en-US" sz="1800"/>
              <a:t>분포</a:t>
            </a:r>
          </a:p>
        </c:rich>
      </c:tx>
      <c:layout>
        <c:manualLayout>
          <c:xMode val="edge"/>
          <c:yMode val="edge"/>
          <c:x val="0.35882456159834747"/>
          <c:y val="6.72268992292223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>
        <c:manualLayout>
          <c:layoutTarget val="inner"/>
          <c:xMode val="edge"/>
          <c:yMode val="edge"/>
          <c:x val="2.7564608020612374E-2"/>
          <c:y val="0.24717089949944071"/>
          <c:w val="0.92934175893739657"/>
          <c:h val="0.678564928782842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N(0,1)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Sheet2!$A$2:$A$33</c:f>
              <c:numCache>
                <c:formatCode>General</c:formatCode>
                <c:ptCount val="32"/>
                <c:pt idx="0">
                  <c:v>-4</c:v>
                </c:pt>
                <c:pt idx="1">
                  <c:v>-3.75</c:v>
                </c:pt>
                <c:pt idx="2">
                  <c:v>-3.5</c:v>
                </c:pt>
                <c:pt idx="3">
                  <c:v>-3.25</c:v>
                </c:pt>
                <c:pt idx="4">
                  <c:v>-3</c:v>
                </c:pt>
                <c:pt idx="5">
                  <c:v>-2.75</c:v>
                </c:pt>
                <c:pt idx="6">
                  <c:v>-2.5</c:v>
                </c:pt>
                <c:pt idx="7">
                  <c:v>-2.25</c:v>
                </c:pt>
                <c:pt idx="8">
                  <c:v>-2</c:v>
                </c:pt>
                <c:pt idx="9">
                  <c:v>-1.75</c:v>
                </c:pt>
                <c:pt idx="10">
                  <c:v>-1.5</c:v>
                </c:pt>
                <c:pt idx="11">
                  <c:v>-1.25</c:v>
                </c:pt>
                <c:pt idx="12">
                  <c:v>-1</c:v>
                </c:pt>
                <c:pt idx="13">
                  <c:v>-0.75</c:v>
                </c:pt>
                <c:pt idx="14">
                  <c:v>-0.5</c:v>
                </c:pt>
                <c:pt idx="15">
                  <c:v>-0.25</c:v>
                </c:pt>
                <c:pt idx="16">
                  <c:v>0</c:v>
                </c:pt>
                <c:pt idx="17">
                  <c:v>0.25</c:v>
                </c:pt>
                <c:pt idx="18">
                  <c:v>0.5</c:v>
                </c:pt>
                <c:pt idx="19">
                  <c:v>0.75</c:v>
                </c:pt>
                <c:pt idx="20">
                  <c:v>1</c:v>
                </c:pt>
                <c:pt idx="21">
                  <c:v>1.25</c:v>
                </c:pt>
                <c:pt idx="22">
                  <c:v>1.5</c:v>
                </c:pt>
                <c:pt idx="23">
                  <c:v>1.75</c:v>
                </c:pt>
                <c:pt idx="24">
                  <c:v>2</c:v>
                </c:pt>
                <c:pt idx="25">
                  <c:v>2.25</c:v>
                </c:pt>
                <c:pt idx="26">
                  <c:v>2.5</c:v>
                </c:pt>
                <c:pt idx="27">
                  <c:v>2.75</c:v>
                </c:pt>
                <c:pt idx="28">
                  <c:v>3</c:v>
                </c:pt>
                <c:pt idx="29">
                  <c:v>3.25</c:v>
                </c:pt>
                <c:pt idx="30">
                  <c:v>3.5</c:v>
                </c:pt>
                <c:pt idx="31">
                  <c:v>3.75</c:v>
                </c:pt>
              </c:numCache>
            </c:numRef>
          </c:xVal>
          <c:yVal>
            <c:numRef>
              <c:f>Sheet2!$B$2:$B$33</c:f>
              <c:numCache>
                <c:formatCode>General</c:formatCode>
                <c:ptCount val="32"/>
                <c:pt idx="0">
                  <c:v>1.3383022576488537E-4</c:v>
                </c:pt>
                <c:pt idx="1">
                  <c:v>3.5259568236744541E-4</c:v>
                </c:pt>
                <c:pt idx="2">
                  <c:v>8.7268269504576015E-4</c:v>
                </c:pt>
                <c:pt idx="3">
                  <c:v>2.0290480572997681E-3</c:v>
                </c:pt>
                <c:pt idx="4">
                  <c:v>4.4318484119380075E-3</c:v>
                </c:pt>
                <c:pt idx="5">
                  <c:v>9.0935625015910529E-3</c:v>
                </c:pt>
                <c:pt idx="6">
                  <c:v>1.752830049356854E-2</c:v>
                </c:pt>
                <c:pt idx="7">
                  <c:v>3.1739651835667418E-2</c:v>
                </c:pt>
                <c:pt idx="8">
                  <c:v>5.3990966513188063E-2</c:v>
                </c:pt>
                <c:pt idx="9">
                  <c:v>8.6277318826511532E-2</c:v>
                </c:pt>
                <c:pt idx="10">
                  <c:v>0.12951759566589174</c:v>
                </c:pt>
                <c:pt idx="11">
                  <c:v>0.18264908538902191</c:v>
                </c:pt>
                <c:pt idx="12">
                  <c:v>0.24197072451914337</c:v>
                </c:pt>
                <c:pt idx="13">
                  <c:v>0.30113743215480443</c:v>
                </c:pt>
                <c:pt idx="14">
                  <c:v>0.35206532676429952</c:v>
                </c:pt>
                <c:pt idx="15">
                  <c:v>0.38666811680284924</c:v>
                </c:pt>
                <c:pt idx="16">
                  <c:v>0.3989422804014327</c:v>
                </c:pt>
                <c:pt idx="17">
                  <c:v>0.38666811680284924</c:v>
                </c:pt>
                <c:pt idx="18">
                  <c:v>0.35206532676429952</c:v>
                </c:pt>
                <c:pt idx="19">
                  <c:v>0.30113743215480443</c:v>
                </c:pt>
                <c:pt idx="20">
                  <c:v>0.24197072451914337</c:v>
                </c:pt>
                <c:pt idx="21">
                  <c:v>0.18264908538902191</c:v>
                </c:pt>
                <c:pt idx="22">
                  <c:v>0.12951759566589174</c:v>
                </c:pt>
                <c:pt idx="23">
                  <c:v>8.6277318826511532E-2</c:v>
                </c:pt>
                <c:pt idx="24">
                  <c:v>5.3990966513188063E-2</c:v>
                </c:pt>
                <c:pt idx="25">
                  <c:v>3.1739651835667418E-2</c:v>
                </c:pt>
                <c:pt idx="26">
                  <c:v>1.752830049356854E-2</c:v>
                </c:pt>
                <c:pt idx="27">
                  <c:v>9.0935625015910529E-3</c:v>
                </c:pt>
                <c:pt idx="28">
                  <c:v>4.4318484119380075E-3</c:v>
                </c:pt>
                <c:pt idx="29">
                  <c:v>2.0290480572997681E-3</c:v>
                </c:pt>
                <c:pt idx="30">
                  <c:v>8.7268269504576015E-4</c:v>
                </c:pt>
                <c:pt idx="31">
                  <c:v>3.5259568236744541E-4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86D-48F7-8A63-CF83337A26B4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t(3)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Sheet2!$A$2:$A$33</c:f>
              <c:numCache>
                <c:formatCode>General</c:formatCode>
                <c:ptCount val="32"/>
                <c:pt idx="0">
                  <c:v>-4</c:v>
                </c:pt>
                <c:pt idx="1">
                  <c:v>-3.75</c:v>
                </c:pt>
                <c:pt idx="2">
                  <c:v>-3.5</c:v>
                </c:pt>
                <c:pt idx="3">
                  <c:v>-3.25</c:v>
                </c:pt>
                <c:pt idx="4">
                  <c:v>-3</c:v>
                </c:pt>
                <c:pt idx="5">
                  <c:v>-2.75</c:v>
                </c:pt>
                <c:pt idx="6">
                  <c:v>-2.5</c:v>
                </c:pt>
                <c:pt idx="7">
                  <c:v>-2.25</c:v>
                </c:pt>
                <c:pt idx="8">
                  <c:v>-2</c:v>
                </c:pt>
                <c:pt idx="9">
                  <c:v>-1.75</c:v>
                </c:pt>
                <c:pt idx="10">
                  <c:v>-1.5</c:v>
                </c:pt>
                <c:pt idx="11">
                  <c:v>-1.25</c:v>
                </c:pt>
                <c:pt idx="12">
                  <c:v>-1</c:v>
                </c:pt>
                <c:pt idx="13">
                  <c:v>-0.75</c:v>
                </c:pt>
                <c:pt idx="14">
                  <c:v>-0.5</c:v>
                </c:pt>
                <c:pt idx="15">
                  <c:v>-0.25</c:v>
                </c:pt>
                <c:pt idx="16">
                  <c:v>0</c:v>
                </c:pt>
                <c:pt idx="17">
                  <c:v>0.25</c:v>
                </c:pt>
                <c:pt idx="18">
                  <c:v>0.5</c:v>
                </c:pt>
                <c:pt idx="19">
                  <c:v>0.75</c:v>
                </c:pt>
                <c:pt idx="20">
                  <c:v>1</c:v>
                </c:pt>
                <c:pt idx="21">
                  <c:v>1.25</c:v>
                </c:pt>
                <c:pt idx="22">
                  <c:v>1.5</c:v>
                </c:pt>
                <c:pt idx="23">
                  <c:v>1.75</c:v>
                </c:pt>
                <c:pt idx="24">
                  <c:v>2</c:v>
                </c:pt>
                <c:pt idx="25">
                  <c:v>2.25</c:v>
                </c:pt>
                <c:pt idx="26">
                  <c:v>2.5</c:v>
                </c:pt>
                <c:pt idx="27">
                  <c:v>2.75</c:v>
                </c:pt>
                <c:pt idx="28">
                  <c:v>3</c:v>
                </c:pt>
                <c:pt idx="29">
                  <c:v>3.25</c:v>
                </c:pt>
                <c:pt idx="30">
                  <c:v>3.5</c:v>
                </c:pt>
                <c:pt idx="31">
                  <c:v>3.75</c:v>
                </c:pt>
              </c:numCache>
            </c:numRef>
          </c:xVal>
          <c:yVal>
            <c:numRef>
              <c:f>Sheet2!$C$2:$C$33</c:f>
              <c:numCache>
                <c:formatCode>General</c:formatCode>
                <c:ptCount val="32"/>
                <c:pt idx="0">
                  <c:v>9.1633611427444726E-3</c:v>
                </c:pt>
                <c:pt idx="1">
                  <c:v>1.1362572735014193E-2</c:v>
                </c:pt>
                <c:pt idx="2">
                  <c:v>1.422401880152971E-2</c:v>
                </c:pt>
                <c:pt idx="3">
                  <c:v>1.79838430072389E-2</c:v>
                </c:pt>
                <c:pt idx="4">
                  <c:v>2.2972037309241342E-2</c:v>
                </c:pt>
                <c:pt idx="5">
                  <c:v>2.9650263764149469E-2</c:v>
                </c:pt>
                <c:pt idx="6">
                  <c:v>3.8661485727167301E-2</c:v>
                </c:pt>
                <c:pt idx="7">
                  <c:v>5.0888839815388075E-2</c:v>
                </c:pt>
                <c:pt idx="8">
                  <c:v>6.7509660663892967E-2</c:v>
                </c:pt>
                <c:pt idx="9">
                  <c:v>9.0003314206384633E-2</c:v>
                </c:pt>
                <c:pt idx="10">
                  <c:v>0.1200171745135874</c:v>
                </c:pt>
                <c:pt idx="11">
                  <c:v>0.15891183774964773</c:v>
                </c:pt>
                <c:pt idx="12">
                  <c:v>0.20674833578317209</c:v>
                </c:pt>
                <c:pt idx="13">
                  <c:v>0.26064671694917602</c:v>
                </c:pt>
                <c:pt idx="14">
                  <c:v>0.31318091100882872</c:v>
                </c:pt>
                <c:pt idx="15">
                  <c:v>0.35270353326442017</c:v>
                </c:pt>
                <c:pt idx="16">
                  <c:v>0.36755259694786152</c:v>
                </c:pt>
                <c:pt idx="17">
                  <c:v>0.35270353326442017</c:v>
                </c:pt>
                <c:pt idx="18">
                  <c:v>0.31318091100882872</c:v>
                </c:pt>
                <c:pt idx="19">
                  <c:v>0.26064671694917602</c:v>
                </c:pt>
                <c:pt idx="20">
                  <c:v>0.20674833578317209</c:v>
                </c:pt>
                <c:pt idx="21">
                  <c:v>0.15891183774964773</c:v>
                </c:pt>
                <c:pt idx="22">
                  <c:v>0.1200171745135874</c:v>
                </c:pt>
                <c:pt idx="23">
                  <c:v>9.0003314206384633E-2</c:v>
                </c:pt>
                <c:pt idx="24">
                  <c:v>6.7509660663892967E-2</c:v>
                </c:pt>
                <c:pt idx="25">
                  <c:v>5.0888839815388075E-2</c:v>
                </c:pt>
                <c:pt idx="26">
                  <c:v>3.8661485727167301E-2</c:v>
                </c:pt>
                <c:pt idx="27">
                  <c:v>2.9650263764149469E-2</c:v>
                </c:pt>
                <c:pt idx="28">
                  <c:v>2.2972037309241342E-2</c:v>
                </c:pt>
                <c:pt idx="29">
                  <c:v>1.79838430072389E-2</c:v>
                </c:pt>
                <c:pt idx="30">
                  <c:v>1.422401880152971E-2</c:v>
                </c:pt>
                <c:pt idx="31">
                  <c:v>1.1362572735014193E-2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86D-48F7-8A63-CF83337A2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2433472"/>
        <c:axId val="532433800"/>
      </c:scatterChart>
      <c:valAx>
        <c:axId val="532433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32433800"/>
        <c:crosses val="autoZero"/>
        <c:crossBetween val="midCat"/>
      </c:valAx>
      <c:valAx>
        <c:axId val="532433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324334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874614894928013"/>
          <c:y val="0.46071977902591316"/>
          <c:w val="0.14896142213535016"/>
          <c:h val="0.162206635373095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0.51451</cdr:x>
      <cdr:y>0.21969</cdr:y>
    </cdr:from>
    <cdr:to>
      <cdr:x>0.51771</cdr:x>
      <cdr:y>0.41467</cdr:y>
    </cdr:to>
    <cdr:cxnSp macro="">
      <cdr:nvCxnSpPr>
        <cdr:cNvPr id="3" name="직선 화살표 연결선 2"/>
        <cdr:cNvCxnSpPr/>
      </cdr:nvCxnSpPr>
      <cdr:spPr>
        <a:xfrm xmlns:a="http://schemas.openxmlformats.org/drawingml/2006/main">
          <a:off x="3106799" y="778212"/>
          <a:ext cx="19323" cy="69067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0.23146</cdr:x>
      <cdr:y>0.42398</cdr:y>
    </cdr:from>
    <cdr:to>
      <cdr:x>0.55838</cdr:x>
      <cdr:y>0.42665</cdr:y>
    </cdr:to>
    <cdr:cxnSp macro="">
      <cdr:nvCxnSpPr>
        <cdr:cNvPr id="5" name="직선 연결선 4"/>
        <cdr:cNvCxnSpPr/>
      </cdr:nvCxnSpPr>
      <cdr:spPr>
        <a:xfrm xmlns:a="http://schemas.openxmlformats.org/drawingml/2006/main" flipV="1">
          <a:off x="1397661" y="1501836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0.49163</cdr:x>
      <cdr:y>0.20486</cdr:y>
    </cdr:from>
    <cdr:to>
      <cdr:x>0.81855</cdr:x>
      <cdr:y>0.20753</cdr:y>
    </cdr:to>
    <cdr:cxnSp macro="">
      <cdr:nvCxnSpPr>
        <cdr:cNvPr id="6" name="직선 연결선 5"/>
        <cdr:cNvCxnSpPr/>
      </cdr:nvCxnSpPr>
      <cdr:spPr>
        <a:xfrm xmlns:a="http://schemas.openxmlformats.org/drawingml/2006/main" flipV="1">
          <a:off x="2968650" y="725652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5327650"/>
            <a:ext cx="8534400" cy="558800"/>
          </a:xfrm>
        </p:spPr>
        <p:txBody>
          <a:bodyPr/>
          <a:lstStyle>
            <a:lvl1pPr marL="0" indent="0" algn="ctr">
              <a:buFontTx/>
              <a:buNone/>
              <a:defRPr sz="2400" smtClean="0">
                <a:latin typeface="휴먼모음T" pitchFamily="18" charset="-127"/>
                <a:ea typeface="휴먼모음T" pitchFamily="18" charset="-127"/>
              </a:defRPr>
            </a:lvl1pPr>
          </a:lstStyle>
          <a:p>
            <a:r>
              <a:rPr lang="ko-KR" altLang="en-US" dirty="0"/>
              <a:t>마스터 부제목 스타일 편집</a:t>
            </a:r>
            <a:endParaRPr lang="en-US" altLang="ko-KR" dirty="0"/>
          </a:p>
        </p:txBody>
      </p:sp>
      <p:sp>
        <p:nvSpPr>
          <p:cNvPr id="1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26584" y="3967164"/>
            <a:ext cx="10363200" cy="1470025"/>
          </a:xfrm>
        </p:spPr>
        <p:txBody>
          <a:bodyPr/>
          <a:lstStyle>
            <a:lvl1pPr algn="ctr">
              <a:defRPr b="0" smtClean="0">
                <a:latin typeface="휴먼모음T" pitchFamily="18" charset="-127"/>
                <a:ea typeface="휴먼모음T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  <p:sp>
        <p:nvSpPr>
          <p:cNvPr id="16" name="Rectangle 46">
            <a:extLst>
              <a:ext uri="{FF2B5EF4-FFF2-40B4-BE49-F238E27FC236}">
                <a16:creationId xmlns:a16="http://schemas.microsoft.com/office/drawing/2014/main" id="{B3F0B005-202C-4692-A887-E645862570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" name="Rectangle 47">
            <a:extLst>
              <a:ext uri="{FF2B5EF4-FFF2-40B4-BE49-F238E27FC236}">
                <a16:creationId xmlns:a16="http://schemas.microsoft.com/office/drawing/2014/main" id="{FE4905E6-F9FA-4E98-B2BE-63B139B3AD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8" name="Rectangle 48">
            <a:extLst>
              <a:ext uri="{FF2B5EF4-FFF2-40B4-BE49-F238E27FC236}">
                <a16:creationId xmlns:a16="http://schemas.microsoft.com/office/drawing/2014/main" id="{142862B6-4912-4AD3-9B01-BA0447CE08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ECDEA-F33E-49E7-9BFB-564546CA2A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232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F1430-AA9B-4FE0-B8E1-D199F26E5A2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7238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03201"/>
            <a:ext cx="2743200" cy="592296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3201"/>
            <a:ext cx="8026400" cy="592296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0C67A-2C68-4267-85EB-75095306FCA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72293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제목, 텍스트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B4192-3906-4FFA-A2DF-28323C11FD6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6212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86F87-F425-4013-A6DF-2C763817AED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5951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4CFC6-FEEB-477C-95B7-99A50ADBE4F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1440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39839"/>
            <a:ext cx="5384800" cy="4886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39839"/>
            <a:ext cx="5384800" cy="4886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E084D-04A1-4BCA-B0E2-9DBA46FC7E0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8046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A4248-05C7-4BFC-A2E1-B872D24178D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8888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3865C-737E-4134-A5B5-718DD642059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33091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BC001-45FA-41F0-83F0-D8E3E31DFE5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276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7B966-BCF0-4B16-9453-F21FC615A93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8613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/>
              <a:t>그림을 추가하려면 아이콘을 클릭하십시오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ED67A-FF2A-4F3B-BDC6-E387A253FB0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9355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Rectangle 46">
            <a:extLst>
              <a:ext uri="{FF2B5EF4-FFF2-40B4-BE49-F238E27FC236}">
                <a16:creationId xmlns:a16="http://schemas.microsoft.com/office/drawing/2014/main" id="{A33DDCE6-3B26-44CD-B80A-23662B9E53C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14351" y="6462714"/>
            <a:ext cx="210608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latinLnBrk="1" hangingPunct="1">
              <a:defRPr sz="1000" b="0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71" name="Rectangle 47">
            <a:extLst>
              <a:ext uri="{FF2B5EF4-FFF2-40B4-BE49-F238E27FC236}">
                <a16:creationId xmlns:a16="http://schemas.microsoft.com/office/drawing/2014/main" id="{49EAD70D-BE57-4733-A5C5-7CBDB3F132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4303185" y="6462714"/>
            <a:ext cx="416136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000" b="0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72" name="Rectangle 48">
            <a:extLst>
              <a:ext uri="{FF2B5EF4-FFF2-40B4-BE49-F238E27FC236}">
                <a16:creationId xmlns:a16="http://schemas.microsoft.com/office/drawing/2014/main" id="{3036C411-7F10-4F3A-8F34-C58C79EEB38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9116484" y="6462714"/>
            <a:ext cx="2844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000"/>
            </a:lvl1pPr>
          </a:lstStyle>
          <a:p>
            <a:pPr>
              <a:defRPr/>
            </a:pPr>
            <a:fld id="{49E901FE-CBCE-4816-AC3A-59E5B6E8543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770467" y="1393825"/>
            <a:ext cx="1061296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1231901" y="357188"/>
            <a:ext cx="9114367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휴먼모음T" pitchFamily="18" charset="-127"/>
          <a:ea typeface="휴먼모음T" pitchFamily="18" charset="-127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휴먼모음T" pitchFamily="18" charset="-127"/>
          <a:ea typeface="휴먼모음T" pitchFamily="18" charset="-127"/>
          <a:cs typeface="Arial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휴먼모음T" pitchFamily="18" charset="-127"/>
          <a:ea typeface="휴먼모음T" pitchFamily="18" charset="-127"/>
          <a:cs typeface="Arial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휴먼모음T" pitchFamily="18" charset="-127"/>
          <a:ea typeface="휴먼모음T" pitchFamily="18" charset="-127"/>
          <a:cs typeface="Arial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휴먼모음T" pitchFamily="18" charset="-127"/>
          <a:ea typeface="휴먼모음T" pitchFamily="18" charset="-127"/>
          <a:cs typeface="Arial" charset="0"/>
        </a:defRPr>
      </a:lvl5pPr>
      <a:lvl6pPr marL="457200" algn="r" rtl="0" eaLnBrk="1" fontAlgn="base" latinLnBrk="1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6pPr>
      <a:lvl7pPr marL="914400" algn="r" rtl="0" eaLnBrk="1" fontAlgn="base" latinLnBrk="1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7pPr>
      <a:lvl8pPr marL="1371600" algn="r" rtl="0" eaLnBrk="1" fontAlgn="base" latinLnBrk="1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8pPr>
      <a:lvl9pPr marL="1828800" algn="r" rtl="0" eaLnBrk="1" fontAlgn="base" latinLnBrk="1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휴먼모음T" pitchFamily="18" charset="-127"/>
          <a:ea typeface="휴먼모음T" pitchFamily="18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휴먼모음T" pitchFamily="18" charset="-127"/>
          <a:ea typeface="휴먼모음T" pitchFamily="18" charset="-127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휴먼모음T" pitchFamily="18" charset="-127"/>
          <a:ea typeface="휴먼모음T" pitchFamily="18" charset="-127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휴먼모음T" pitchFamily="18" charset="-127"/>
          <a:ea typeface="휴먼모음T" pitchFamily="18" charset="-127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휴먼모음T" pitchFamily="18" charset="-127"/>
          <a:ea typeface="휴먼모음T" pitchFamily="18" charset="-127"/>
          <a:cs typeface="+mn-cs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w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slideLayout" Target="../slideLayouts/slideLayout12.xml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8.bin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5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5640" y="3356992"/>
            <a:ext cx="6400800" cy="558800"/>
          </a:xfrm>
        </p:spPr>
        <p:txBody>
          <a:bodyPr/>
          <a:lstStyle/>
          <a:p>
            <a:pPr eaLnBrk="1" hangingPunct="1">
              <a:lnSpc>
                <a:spcPct val="160000"/>
              </a:lnSpc>
            </a:pPr>
            <a:r>
              <a:rPr lang="ko-KR" altLang="en-US" dirty="0" err="1" smtClean="0"/>
              <a:t>조리식품</a:t>
            </a:r>
            <a:r>
              <a:rPr lang="ko-KR" altLang="en-US" dirty="0" smtClean="0"/>
              <a:t> 통계학 </a:t>
            </a:r>
            <a:r>
              <a:rPr lang="ko-KR" altLang="en-US" dirty="0" err="1" smtClean="0"/>
              <a:t>특론</a:t>
            </a:r>
            <a:endParaRPr lang="en-US" altLang="ko-KR" dirty="0" smtClean="0"/>
          </a:p>
          <a:p>
            <a:pPr eaLnBrk="1" hangingPunct="1">
              <a:lnSpc>
                <a:spcPct val="160000"/>
              </a:lnSpc>
            </a:pPr>
            <a:r>
              <a:rPr lang="en-US" altLang="ko-KR" dirty="0" smtClean="0"/>
              <a:t>&lt;SPSS</a:t>
            </a:r>
            <a:r>
              <a:rPr lang="ko-KR" altLang="en-US" dirty="0" smtClean="0"/>
              <a:t>를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이용한 통계자료분석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r>
              <a:rPr lang="ko-KR" altLang="en-US" dirty="0" smtClean="0"/>
              <a:t>교재 </a:t>
            </a:r>
            <a:r>
              <a:rPr lang="en-US" altLang="ko-KR" dirty="0"/>
              <a:t>55</a:t>
            </a:r>
            <a:r>
              <a:rPr lang="ko-KR" altLang="en-US" dirty="0"/>
              <a:t>쪽</a:t>
            </a:r>
            <a:r>
              <a:rPr lang="en-US" altLang="ko-KR" dirty="0"/>
              <a:t>~78</a:t>
            </a:r>
            <a:r>
              <a:rPr lang="ko-KR" altLang="en-US" dirty="0"/>
              <a:t>쪽</a:t>
            </a:r>
            <a:endParaRPr lang="en-US" altLang="ko-KR" dirty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916832"/>
            <a:ext cx="12192000" cy="1117600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pPr eaLnBrk="1" hangingPunct="1"/>
            <a:r>
              <a:rPr lang="ko-KR" altLang="en-US" sz="4800" dirty="0"/>
              <a:t>추정과 검정의 개념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548680"/>
            <a:ext cx="2303462" cy="2714625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가설검정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sz="3200" dirty="0"/>
              <a:t>최종</a:t>
            </a:r>
            <a:br>
              <a:rPr lang="ko-KR" altLang="en-US" sz="3200" dirty="0"/>
            </a:br>
            <a:r>
              <a:rPr lang="ko-KR" altLang="en-US" sz="3200" dirty="0"/>
              <a:t>판단의</a:t>
            </a:r>
            <a:br>
              <a:rPr lang="ko-KR" altLang="en-US" sz="3200" dirty="0"/>
            </a:br>
            <a:r>
              <a:rPr lang="ko-KR" altLang="en-US" sz="3200" dirty="0"/>
              <a:t>형태는</a:t>
            </a:r>
            <a:endParaRPr lang="ko-KR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719736" y="1905992"/>
            <a:ext cx="6179566" cy="4137025"/>
          </a:xfrm>
        </p:spPr>
        <p:txBody>
          <a:bodyPr/>
          <a:lstStyle/>
          <a:p>
            <a:pPr eaLnBrk="1" hangingPunct="1"/>
            <a:r>
              <a:rPr lang="ko-KR" altLang="en-US" dirty="0"/>
              <a:t>주장을 상이한 두개로 분리</a:t>
            </a:r>
            <a:endParaRPr lang="en-US" altLang="ko-KR" dirty="0"/>
          </a:p>
          <a:p>
            <a:pPr eaLnBrk="1" hangingPunct="1"/>
            <a:r>
              <a:rPr lang="ko-KR" altLang="en-US" dirty="0"/>
              <a:t>둘 중에 하나를 선택</a:t>
            </a:r>
          </a:p>
          <a:p>
            <a:pPr eaLnBrk="1" hangingPunct="1"/>
            <a:r>
              <a:rPr lang="ko-KR" altLang="en-US" dirty="0"/>
              <a:t>예</a:t>
            </a:r>
            <a:r>
              <a:rPr lang="en-US" altLang="ko-KR" dirty="0"/>
              <a:t>&gt;</a:t>
            </a:r>
          </a:p>
          <a:p>
            <a:pPr lvl="1" eaLnBrk="1" hangingPunct="1"/>
            <a:r>
              <a:rPr lang="ko-KR" altLang="en-US" dirty="0"/>
              <a:t>남녀간 차이가 있다</a:t>
            </a:r>
          </a:p>
          <a:p>
            <a:pPr lvl="1" eaLnBrk="1" hangingPunct="1"/>
            <a:r>
              <a:rPr lang="ko-KR" altLang="en-US" dirty="0"/>
              <a:t>남녀간 차이가 없다</a:t>
            </a:r>
          </a:p>
          <a:p>
            <a:pPr eaLnBrk="1" hangingPunct="1"/>
            <a:r>
              <a:rPr lang="ko-KR" altLang="en-US" dirty="0"/>
              <a:t>결론</a:t>
            </a:r>
            <a:endParaRPr lang="en-US" altLang="ko-KR" dirty="0"/>
          </a:p>
          <a:p>
            <a:pPr lvl="1" eaLnBrk="1" hangingPunct="1"/>
            <a:r>
              <a:rPr lang="ko-KR" altLang="en-US" dirty="0"/>
              <a:t>기각 </a:t>
            </a:r>
            <a:r>
              <a:rPr lang="en-US" altLang="ko-KR" dirty="0"/>
              <a:t>or </a:t>
            </a:r>
            <a:r>
              <a:rPr lang="ko-KR" altLang="en-US" dirty="0"/>
              <a:t>채택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3216275" y="765175"/>
            <a:ext cx="5761038" cy="5761038"/>
          </a:xfrm>
          <a:prstGeom prst="ellipse">
            <a:avLst/>
          </a:prstGeom>
          <a:noFill/>
          <a:ln w="57150">
            <a:solidFill>
              <a:srgbClr val="66FF33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4"/>
          <p:cNvSpPr>
            <a:spLocks noChangeArrowheads="1"/>
          </p:cNvSpPr>
          <p:nvPr/>
        </p:nvSpPr>
        <p:spPr bwMode="auto">
          <a:xfrm>
            <a:off x="3216275" y="765175"/>
            <a:ext cx="5761038" cy="5761038"/>
          </a:xfrm>
          <a:prstGeom prst="ellipse">
            <a:avLst/>
          </a:prstGeom>
          <a:noFill/>
          <a:ln w="57150">
            <a:solidFill>
              <a:schemeClr val="accent2">
                <a:alpha val="45097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24" y="242506"/>
            <a:ext cx="5745139" cy="1163637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ko-KR" altLang="en-US" sz="4400" dirty="0" smtClean="0"/>
              <a:t>가설의 표현방법</a:t>
            </a:r>
            <a:endParaRPr lang="ko-KR" altLang="en-US" sz="4400" dirty="0" smtClean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gray">
          <a:xfrm>
            <a:off x="6712652" y="2471416"/>
            <a:ext cx="3003164" cy="3619373"/>
          </a:xfrm>
          <a:prstGeom prst="roundRect">
            <a:avLst>
              <a:gd name="adj" fmla="val 8014"/>
            </a:avLst>
          </a:prstGeom>
          <a:solidFill>
            <a:srgbClr val="FFFFFF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2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gray">
          <a:xfrm>
            <a:off x="6783388" y="3044825"/>
            <a:ext cx="2703512" cy="2611438"/>
          </a:xfrm>
          <a:prstGeom prst="roundRect">
            <a:avLst>
              <a:gd name="adj" fmla="val 7912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2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423592" y="1652275"/>
            <a:ext cx="3081039" cy="645541"/>
            <a:chOff x="752" y="1413"/>
            <a:chExt cx="1321" cy="294"/>
          </a:xfrm>
        </p:grpSpPr>
        <p:sp>
          <p:nvSpPr>
            <p:cNvPr id="8" name="AutoShape 6">
              <a:extLst>
                <a:ext uri="{FF2B5EF4-FFF2-40B4-BE49-F238E27FC236}">
                  <a16:creationId xmlns:a16="http://schemas.microsoft.com/office/drawing/2014/main" id="{329A2636-028B-4C4D-9255-AD367BB2263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52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>
                    <a:gamma/>
                    <a:shade val="79216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9216"/>
                    <a:invGamma/>
                  </a:schemeClr>
                </a:gs>
              </a:gsLst>
              <a:lin ang="0" scaled="1"/>
            </a:gradFill>
            <a:ln w="12700">
              <a:noFill/>
              <a:round/>
              <a:headEnd/>
              <a:tailEnd/>
            </a:ln>
            <a:effectLst>
              <a:outerShdw dist="53882" dir="2700000" algn="ctr" rotWithShape="0">
                <a:srgbClr val="292929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  <p:sp>
          <p:nvSpPr>
            <p:cNvPr id="9" name="AutoShape 7">
              <a:extLst>
                <a:ext uri="{FF2B5EF4-FFF2-40B4-BE49-F238E27FC236}">
                  <a16:creationId xmlns:a16="http://schemas.microsoft.com/office/drawing/2014/main" id="{245C03E4-2C14-45C3-B83B-CD936128E9F5}"/>
                </a:ext>
              </a:extLst>
            </p:cNvPr>
            <p:cNvSpPr>
              <a:spLocks noChangeArrowheads="1"/>
            </p:cNvSpPr>
            <p:nvPr/>
          </p:nvSpPr>
          <p:spPr bwMode="gray">
            <a:xfrm flipH="1">
              <a:off x="200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  <p:sp>
          <p:nvSpPr>
            <p:cNvPr id="10" name="AutoShape 8">
              <a:extLst>
                <a:ext uri="{FF2B5EF4-FFF2-40B4-BE49-F238E27FC236}">
                  <a16:creationId xmlns:a16="http://schemas.microsoft.com/office/drawing/2014/main" id="{3FC46885-35BA-45A8-ACD3-3ED6AFDE6C9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66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632055" y="1652275"/>
            <a:ext cx="3081039" cy="645541"/>
            <a:chOff x="3623" y="1413"/>
            <a:chExt cx="1321" cy="294"/>
          </a:xfrm>
        </p:grpSpPr>
        <p:sp>
          <p:nvSpPr>
            <p:cNvPr id="12" name="AutoShape 10">
              <a:extLst>
                <a:ext uri="{FF2B5EF4-FFF2-40B4-BE49-F238E27FC236}">
                  <a16:creationId xmlns:a16="http://schemas.microsoft.com/office/drawing/2014/main" id="{EB0569E4-3BA0-4768-B416-2A2A150D704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23" y="1413"/>
              <a:ext cx="1321" cy="29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>
                    <a:gamma/>
                    <a:shade val="85882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5882"/>
                    <a:invGamma/>
                  </a:schemeClr>
                </a:gs>
              </a:gsLst>
              <a:lin ang="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  <p:sp>
          <p:nvSpPr>
            <p:cNvPr id="13" name="AutoShape 11">
              <a:extLst>
                <a:ext uri="{FF2B5EF4-FFF2-40B4-BE49-F238E27FC236}">
                  <a16:creationId xmlns:a16="http://schemas.microsoft.com/office/drawing/2014/main" id="{35080D94-0788-49E5-8290-DC191D02C83A}"/>
                </a:ext>
              </a:extLst>
            </p:cNvPr>
            <p:cNvSpPr>
              <a:spLocks noChangeArrowheads="1"/>
            </p:cNvSpPr>
            <p:nvPr/>
          </p:nvSpPr>
          <p:spPr bwMode="gray">
            <a:xfrm flipH="1">
              <a:off x="4878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  <p:sp>
          <p:nvSpPr>
            <p:cNvPr id="14" name="AutoShape 12">
              <a:extLst>
                <a:ext uri="{FF2B5EF4-FFF2-40B4-BE49-F238E27FC236}">
                  <a16:creationId xmlns:a16="http://schemas.microsoft.com/office/drawing/2014/main" id="{17B28B84-30CF-41C1-BA90-B5D8ED25B6B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37" y="1457"/>
              <a:ext cx="59" cy="204"/>
            </a:xfrm>
            <a:prstGeom prst="moon">
              <a:avLst>
                <a:gd name="adj" fmla="val 22032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  <a:alpha val="0"/>
                  </a:srgbClr>
                </a:gs>
                <a:gs pos="50000">
                  <a:srgbClr val="FFFFFF">
                    <a:alpha val="84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</p:grpSp>
      <p:sp>
        <p:nvSpPr>
          <p:cNvPr id="15" name="AutoShape 13"/>
          <p:cNvSpPr>
            <a:spLocks noChangeArrowheads="1"/>
          </p:cNvSpPr>
          <p:nvPr/>
        </p:nvSpPr>
        <p:spPr bwMode="gray">
          <a:xfrm>
            <a:off x="2363606" y="2495152"/>
            <a:ext cx="3083242" cy="3634365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2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white">
          <a:xfrm>
            <a:off x="3131309" y="1804850"/>
            <a:ext cx="1765732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ko-KR" altLang="en-US" sz="2400" dirty="0" err="1"/>
              <a:t>귀무가설</a:t>
            </a:r>
            <a:r>
              <a:rPr lang="ko-KR" altLang="en-US" sz="2400" dirty="0"/>
              <a:t> </a:t>
            </a:r>
            <a:r>
              <a:rPr lang="en-US" altLang="ko-KR" sz="2400" dirty="0"/>
              <a:t>H</a:t>
            </a:r>
            <a:r>
              <a:rPr lang="en-US" altLang="ko-KR" sz="2400" baseline="-25000" dirty="0"/>
              <a:t>0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white">
          <a:xfrm>
            <a:off x="7407005" y="1777689"/>
            <a:ext cx="1874533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ko-KR" altLang="en-US" sz="2400" dirty="0" err="1"/>
              <a:t>대립가설</a:t>
            </a:r>
            <a:r>
              <a:rPr lang="ko-KR" altLang="en-US" sz="2400" dirty="0"/>
              <a:t> </a:t>
            </a:r>
            <a:r>
              <a:rPr lang="en-US" altLang="ko-KR" sz="2400" dirty="0"/>
              <a:t>H</a:t>
            </a:r>
            <a:r>
              <a:rPr lang="en-US" altLang="ko-KR" sz="2400" baseline="-25000" dirty="0"/>
              <a:t>1</a:t>
            </a:r>
          </a:p>
        </p:txBody>
      </p:sp>
      <p:sp>
        <p:nvSpPr>
          <p:cNvPr id="18" name="AutoShape 16">
            <a:extLst>
              <a:ext uri="{FF2B5EF4-FFF2-40B4-BE49-F238E27FC236}">
                <a16:creationId xmlns:a16="http://schemas.microsoft.com/office/drawing/2014/main" id="{666384BC-71FA-4C3E-9511-8AF3FEBDDC22}"/>
              </a:ext>
            </a:extLst>
          </p:cNvPr>
          <p:cNvSpPr>
            <a:spLocks noChangeArrowheads="1"/>
          </p:cNvSpPr>
          <p:nvPr/>
        </p:nvSpPr>
        <p:spPr bwMode="blackGray">
          <a:xfrm rot="10806395" flipH="1" flipV="1">
            <a:off x="5418138" y="3524250"/>
            <a:ext cx="1293812" cy="755650"/>
          </a:xfrm>
          <a:prstGeom prst="rightArrow">
            <a:avLst>
              <a:gd name="adj1" fmla="val 46509"/>
              <a:gd name="adj2" fmla="val 37620"/>
            </a:avLst>
          </a:prstGeom>
          <a:gradFill rotWithShape="1">
            <a:gsLst>
              <a:gs pos="0">
                <a:schemeClr val="hlink">
                  <a:gamma/>
                  <a:tint val="0"/>
                  <a:invGamma/>
                  <a:alpha val="0"/>
                </a:schemeClr>
              </a:gs>
              <a:gs pos="100000">
                <a:schemeClr val="hlink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defRPr/>
            </a:pPr>
            <a:endParaRPr lang="ko-KR" altLang="en-US" sz="2400">
              <a:latin typeface="굴림" charset="-127"/>
              <a:ea typeface="굴림" charset="-127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gray">
          <a:xfrm>
            <a:off x="7092951" y="4929189"/>
            <a:ext cx="23606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o-KR" altLang="en-US" sz="1800" dirty="0" err="1">
                <a:solidFill>
                  <a:srgbClr val="1C1C1C"/>
                </a:solidFill>
              </a:rPr>
              <a:t>대립가설이</a:t>
            </a:r>
            <a:r>
              <a:rPr lang="ko-KR" altLang="en-US" sz="1800" dirty="0">
                <a:solidFill>
                  <a:srgbClr val="1C1C1C"/>
                </a:solidFill>
              </a:rPr>
              <a:t> 채택되면 </a:t>
            </a:r>
            <a:endParaRPr lang="en-US" altLang="ko-KR" sz="1800" dirty="0" smtClean="0">
              <a:solidFill>
                <a:srgbClr val="1C1C1C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o-KR" altLang="en-US" sz="1800" dirty="0" smtClean="0">
                <a:solidFill>
                  <a:srgbClr val="1C1C1C"/>
                </a:solidFill>
              </a:rPr>
              <a:t>새로운 </a:t>
            </a:r>
            <a:r>
              <a:rPr lang="ko-KR" altLang="en-US" sz="1800" dirty="0">
                <a:solidFill>
                  <a:srgbClr val="1C1C1C"/>
                </a:solidFill>
              </a:rPr>
              <a:t>사실이 입증되는 실험의 성과를 보는 </a:t>
            </a:r>
            <a:endParaRPr lang="en-US" altLang="ko-KR" sz="1800" dirty="0" smtClean="0">
              <a:solidFill>
                <a:srgbClr val="1C1C1C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o-KR" altLang="en-US" sz="1800" dirty="0" smtClean="0">
                <a:solidFill>
                  <a:srgbClr val="1C1C1C"/>
                </a:solidFill>
              </a:rPr>
              <a:t>경우가 </a:t>
            </a:r>
            <a:r>
              <a:rPr lang="ko-KR" altLang="en-US" sz="1800" dirty="0">
                <a:solidFill>
                  <a:srgbClr val="1C1C1C"/>
                </a:solidFill>
              </a:rPr>
              <a:t>대부분</a:t>
            </a:r>
            <a:endParaRPr lang="en-US" altLang="ko-KR" sz="1800" dirty="0">
              <a:solidFill>
                <a:srgbClr val="1C1C1C"/>
              </a:solidFill>
            </a:endParaRP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478087" y="5142071"/>
            <a:ext cx="168275" cy="168275"/>
            <a:chOff x="2928" y="2208"/>
            <a:chExt cx="262" cy="262"/>
          </a:xfrm>
        </p:grpSpPr>
        <p:sp>
          <p:nvSpPr>
            <p:cNvPr id="18462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24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8463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24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6881814" y="5072064"/>
            <a:ext cx="168275" cy="168275"/>
            <a:chOff x="2928" y="2208"/>
            <a:chExt cx="262" cy="262"/>
          </a:xfrm>
        </p:grpSpPr>
        <p:sp>
          <p:nvSpPr>
            <p:cNvPr id="18460" name="Oval 25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24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8461" name="Oval 26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24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sp>
        <p:nvSpPr>
          <p:cNvPr id="30" name="AutoShape 28"/>
          <p:cNvSpPr>
            <a:spLocks noChangeArrowheads="1"/>
          </p:cNvSpPr>
          <p:nvPr/>
        </p:nvSpPr>
        <p:spPr bwMode="gray">
          <a:xfrm>
            <a:off x="2547128" y="2664326"/>
            <a:ext cx="2698750" cy="428625"/>
          </a:xfrm>
          <a:prstGeom prst="roundRect">
            <a:avLst>
              <a:gd name="adj" fmla="val 50000"/>
            </a:avLst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2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1" name="AutoShape 29"/>
          <p:cNvSpPr>
            <a:spLocks noChangeArrowheads="1"/>
          </p:cNvSpPr>
          <p:nvPr/>
        </p:nvSpPr>
        <p:spPr bwMode="gray">
          <a:xfrm>
            <a:off x="2593071" y="3249956"/>
            <a:ext cx="2698750" cy="677937"/>
          </a:xfrm>
          <a:prstGeom prst="roundRect">
            <a:avLst>
              <a:gd name="adj" fmla="val 50000"/>
            </a:avLst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24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2" name="AutoShape 30"/>
          <p:cNvSpPr>
            <a:spLocks noChangeArrowheads="1"/>
          </p:cNvSpPr>
          <p:nvPr/>
        </p:nvSpPr>
        <p:spPr bwMode="gray">
          <a:xfrm>
            <a:off x="2562225" y="4069567"/>
            <a:ext cx="2698750" cy="710398"/>
          </a:xfrm>
          <a:prstGeom prst="roundRect">
            <a:avLst>
              <a:gd name="adj" fmla="val 50000"/>
            </a:avLst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24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gray">
          <a:xfrm>
            <a:off x="2749067" y="2745165"/>
            <a:ext cx="1658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ko-KR" altLang="en-US" sz="2000" dirty="0"/>
              <a:t>기존의 사실</a:t>
            </a:r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gray">
          <a:xfrm>
            <a:off x="2706688" y="3288024"/>
            <a:ext cx="2242922" cy="64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ko-KR" altLang="en-US" sz="2000" dirty="0" err="1"/>
              <a:t>실험전에</a:t>
            </a:r>
            <a:r>
              <a:rPr lang="ko-KR" altLang="en-US" sz="2000" dirty="0"/>
              <a:t> 인정하는 </a:t>
            </a:r>
            <a:endParaRPr lang="en-US" altLang="ko-KR" sz="2000" dirty="0" smtClean="0"/>
          </a:p>
          <a:p>
            <a:pPr ea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ko-KR" altLang="en-US" sz="2000" dirty="0" smtClean="0"/>
              <a:t> 보수적 </a:t>
            </a:r>
            <a:r>
              <a:rPr lang="ko-KR" altLang="en-US" sz="2000" dirty="0"/>
              <a:t>주장</a:t>
            </a:r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gray">
          <a:xfrm>
            <a:off x="2763839" y="4111213"/>
            <a:ext cx="1890261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2000" dirty="0" err="1"/>
              <a:t>차이없다</a:t>
            </a:r>
            <a:r>
              <a:rPr lang="en-US" altLang="ko-KR" sz="2000" dirty="0"/>
              <a:t>, </a:t>
            </a:r>
            <a:endParaRPr lang="en-US" altLang="ko-KR" sz="2000" dirty="0" smtClean="0"/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ko-KR" altLang="en-US" sz="2000" dirty="0" err="1" smtClean="0"/>
              <a:t>효과없다</a:t>
            </a:r>
            <a:r>
              <a:rPr lang="en-US" altLang="ko-KR" sz="2000" dirty="0"/>
              <a:t>, 0</a:t>
            </a:r>
            <a:r>
              <a:rPr lang="ko-KR" altLang="en-US" sz="2000" dirty="0"/>
              <a:t>이다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ko-KR" dirty="0">
              <a:solidFill>
                <a:srgbClr val="1C1C1C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6" name="AutoShape 34">
            <a:extLst>
              <a:ext uri="{FF2B5EF4-FFF2-40B4-BE49-F238E27FC236}">
                <a16:creationId xmlns:a16="http://schemas.microsoft.com/office/drawing/2014/main" id="{EA9D0962-EE22-4FE5-9324-EA0739589297}"/>
              </a:ext>
            </a:extLst>
          </p:cNvPr>
          <p:cNvSpPr>
            <a:spLocks noChangeArrowheads="1"/>
          </p:cNvSpPr>
          <p:nvPr/>
        </p:nvSpPr>
        <p:spPr bwMode="blackGray">
          <a:xfrm rot="10793605" flipV="1">
            <a:off x="5322889" y="4130675"/>
            <a:ext cx="1296987" cy="755650"/>
          </a:xfrm>
          <a:prstGeom prst="rightArrow">
            <a:avLst>
              <a:gd name="adj1" fmla="val 46509"/>
              <a:gd name="adj2" fmla="val 37713"/>
            </a:avLst>
          </a:prstGeom>
          <a:gradFill rotWithShape="1">
            <a:gsLst>
              <a:gs pos="0">
                <a:schemeClr val="folHlink">
                  <a:gamma/>
                  <a:tint val="0"/>
                  <a:invGamma/>
                  <a:alpha val="0"/>
                </a:schemeClr>
              </a:gs>
              <a:gs pos="100000">
                <a:schemeClr val="folHlink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defRPr/>
            </a:pPr>
            <a:endParaRPr lang="ko-KR" altLang="en-US" sz="2400">
              <a:latin typeface="굴림" charset="-127"/>
              <a:ea typeface="굴림" charset="-127"/>
            </a:endParaRPr>
          </a:p>
        </p:txBody>
      </p:sp>
      <p:sp>
        <p:nvSpPr>
          <p:cNvPr id="37" name="AutoShape 28">
            <a:extLst>
              <a:ext uri="{FF2B5EF4-FFF2-40B4-BE49-F238E27FC236}">
                <a16:creationId xmlns:a16="http://schemas.microsoft.com/office/drawing/2014/main" id="{E2264D23-F88D-4B17-AF27-1EA4AA76452E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23199" y="2648129"/>
            <a:ext cx="2698750" cy="428625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 w="571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defRPr/>
            </a:pPr>
            <a:endParaRPr lang="ko-KR" altLang="en-US" sz="2400">
              <a:latin typeface="굴림" charset="-127"/>
              <a:ea typeface="굴림" charset="-127"/>
            </a:endParaRPr>
          </a:p>
        </p:txBody>
      </p:sp>
      <p:sp>
        <p:nvSpPr>
          <p:cNvPr id="38" name="AutoShape 29">
            <a:extLst>
              <a:ext uri="{FF2B5EF4-FFF2-40B4-BE49-F238E27FC236}">
                <a16:creationId xmlns:a16="http://schemas.microsoft.com/office/drawing/2014/main" id="{1EC99792-0106-440E-8371-68A5F343BDC1}"/>
              </a:ext>
            </a:extLst>
          </p:cNvPr>
          <p:cNvSpPr>
            <a:spLocks noChangeArrowheads="1"/>
          </p:cNvSpPr>
          <p:nvPr/>
        </p:nvSpPr>
        <p:spPr bwMode="gray">
          <a:xfrm>
            <a:off x="6793750" y="3350202"/>
            <a:ext cx="2698750" cy="428625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 w="571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defRPr/>
            </a:pPr>
            <a:endParaRPr lang="ko-KR" altLang="en-US" sz="2400">
              <a:latin typeface="굴림" charset="-127"/>
              <a:ea typeface="굴림" charset="-127"/>
            </a:endParaRPr>
          </a:p>
        </p:txBody>
      </p:sp>
      <p:sp>
        <p:nvSpPr>
          <p:cNvPr id="39" name="AutoShape 30">
            <a:extLst>
              <a:ext uri="{FF2B5EF4-FFF2-40B4-BE49-F238E27FC236}">
                <a16:creationId xmlns:a16="http://schemas.microsoft.com/office/drawing/2014/main" id="{1362CF77-8392-4538-9422-D95F176A1A23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11963" y="4038039"/>
            <a:ext cx="2698750" cy="748275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 w="5715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latin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ko-KR" altLang="en-US" sz="2000" dirty="0" err="1">
                <a:latin typeface="휴먼모음T" pitchFamily="18" charset="-127"/>
                <a:ea typeface="휴먼모음T" pitchFamily="18" charset="-127"/>
              </a:rPr>
              <a:t>차이있다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, </a:t>
            </a:r>
            <a:endParaRPr lang="en-US" altLang="ko-KR" sz="2000" dirty="0" smtClean="0">
              <a:latin typeface="휴먼모음T" pitchFamily="18" charset="-127"/>
              <a:ea typeface="휴먼모음T" pitchFamily="18" charset="-127"/>
            </a:endParaRPr>
          </a:p>
          <a:p>
            <a:pPr eaLnBrk="1" latin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ko-KR" altLang="en-US" sz="2000" dirty="0" err="1" smtClean="0">
                <a:latin typeface="휴먼모음T" pitchFamily="18" charset="-127"/>
                <a:ea typeface="휴먼모음T" pitchFamily="18" charset="-127"/>
              </a:rPr>
              <a:t>효과있다</a:t>
            </a:r>
            <a:r>
              <a:rPr lang="en-US" altLang="ko-KR" sz="2000" dirty="0">
                <a:latin typeface="휴먼모음T" pitchFamily="18" charset="-127"/>
                <a:ea typeface="휴먼모음T" pitchFamily="18" charset="-127"/>
              </a:rPr>
              <a:t>, 0</a:t>
            </a:r>
            <a:r>
              <a:rPr lang="ko-KR" altLang="en-US" sz="2000" dirty="0">
                <a:latin typeface="휴먼모음T" pitchFamily="18" charset="-127"/>
                <a:ea typeface="휴먼모음T" pitchFamily="18" charset="-127"/>
              </a:rPr>
              <a:t>이 아니다</a:t>
            </a:r>
          </a:p>
        </p:txBody>
      </p:sp>
      <p:sp>
        <p:nvSpPr>
          <p:cNvPr id="40" name="Rectangle 31">
            <a:extLst>
              <a:ext uri="{FF2B5EF4-FFF2-40B4-BE49-F238E27FC236}">
                <a16:creationId xmlns:a16="http://schemas.microsoft.com/office/drawing/2014/main" id="{28CD2CC0-0C4A-4D86-A5A9-76E4DD010204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76788" y="2721658"/>
            <a:ext cx="237677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latin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ko-KR" altLang="en-US" sz="2000" dirty="0" err="1">
                <a:latin typeface="휴먼모음T" pitchFamily="18" charset="-127"/>
                <a:ea typeface="휴먼모음T" pitchFamily="18" charset="-127"/>
              </a:rPr>
              <a:t>입증하고자하는</a:t>
            </a:r>
            <a:r>
              <a:rPr lang="ko-KR" altLang="en-US" sz="2000" dirty="0">
                <a:latin typeface="휴먼모음T" pitchFamily="18" charset="-127"/>
                <a:ea typeface="휴먼모음T" pitchFamily="18" charset="-127"/>
              </a:rPr>
              <a:t> 사실</a:t>
            </a:r>
          </a:p>
        </p:txBody>
      </p:sp>
      <p:sp>
        <p:nvSpPr>
          <p:cNvPr id="41" name="Rectangle 32">
            <a:extLst>
              <a:ext uri="{FF2B5EF4-FFF2-40B4-BE49-F238E27FC236}">
                <a16:creationId xmlns:a16="http://schemas.microsoft.com/office/drawing/2014/main" id="{F3FC6E4C-63F9-4687-B19B-E6F91DD33ACE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51432" y="3414157"/>
            <a:ext cx="146546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latin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ko-KR" altLang="en-US" sz="2000" dirty="0">
                <a:latin typeface="휴먼모음T" pitchFamily="18" charset="-127"/>
                <a:ea typeface="휴먼모음T" pitchFamily="18" charset="-127"/>
              </a:rPr>
              <a:t>적극적 주장</a:t>
            </a:r>
          </a:p>
        </p:txBody>
      </p:sp>
      <p:sp>
        <p:nvSpPr>
          <p:cNvPr id="42" name="Text Box 20"/>
          <p:cNvSpPr txBox="1">
            <a:spLocks noChangeArrowheads="1"/>
          </p:cNvSpPr>
          <p:nvPr/>
        </p:nvSpPr>
        <p:spPr bwMode="gray">
          <a:xfrm>
            <a:off x="2749068" y="4929189"/>
            <a:ext cx="260162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o-KR" altLang="en-US" sz="1800" dirty="0" err="1">
                <a:solidFill>
                  <a:srgbClr val="1C1C1C"/>
                </a:solidFill>
              </a:rPr>
              <a:t>귀무가설이</a:t>
            </a:r>
            <a:r>
              <a:rPr lang="ko-KR" altLang="en-US" sz="1800" dirty="0">
                <a:solidFill>
                  <a:srgbClr val="1C1C1C"/>
                </a:solidFill>
              </a:rPr>
              <a:t> 채택되면 </a:t>
            </a:r>
            <a:endParaRPr lang="en-US" altLang="ko-KR" sz="1800" dirty="0" smtClean="0">
              <a:solidFill>
                <a:srgbClr val="1C1C1C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ko-KR" altLang="en-US" sz="1800" dirty="0" smtClean="0">
                <a:solidFill>
                  <a:srgbClr val="1C1C1C"/>
                </a:solidFill>
              </a:rPr>
              <a:t>새로운 </a:t>
            </a:r>
            <a:r>
              <a:rPr lang="ko-KR" altLang="en-US" sz="1800" dirty="0">
                <a:solidFill>
                  <a:srgbClr val="1C1C1C"/>
                </a:solidFill>
              </a:rPr>
              <a:t>사실이 입증되는 것이 없어 </a:t>
            </a:r>
            <a:r>
              <a:rPr lang="ko-KR" altLang="en-US" sz="1800" dirty="0" smtClean="0">
                <a:solidFill>
                  <a:srgbClr val="1C1C1C"/>
                </a:solidFill>
              </a:rPr>
              <a:t>없던 일로 </a:t>
            </a:r>
            <a:r>
              <a:rPr lang="ko-KR" altLang="en-US" sz="1800" dirty="0">
                <a:solidFill>
                  <a:srgbClr val="1C1C1C"/>
                </a:solidFill>
              </a:rPr>
              <a:t>돌아간다는 표현</a:t>
            </a:r>
            <a:endParaRPr lang="en-US" altLang="ko-KR" sz="1800" dirty="0">
              <a:solidFill>
                <a:srgbClr val="1C1C1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46616" y="6170562"/>
            <a:ext cx="1922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연구가설이라</a:t>
            </a:r>
            <a:r>
              <a:rPr lang="ko-KR" altLang="en-US" dirty="0" smtClean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표현</a:t>
            </a:r>
            <a:endParaRPr lang="ko-KR" altLang="en-US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448" y="552451"/>
            <a:ext cx="2459038" cy="3009900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판단의 </a:t>
            </a:r>
            <a:br>
              <a:rPr lang="ko-KR" altLang="en-US" dirty="0" smtClean="0"/>
            </a:br>
            <a:r>
              <a:rPr lang="ko-KR" altLang="en-US" dirty="0" smtClean="0"/>
              <a:t>무게중심은</a:t>
            </a:r>
            <a:r>
              <a:rPr lang="en-US" altLang="ko-KR" dirty="0" smtClean="0"/>
              <a:t>?</a:t>
            </a:r>
            <a:endParaRPr lang="ko-KR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007768" y="836712"/>
            <a:ext cx="7272807" cy="5400599"/>
          </a:xfrm>
        </p:spPr>
        <p:txBody>
          <a:bodyPr/>
          <a:lstStyle/>
          <a:p>
            <a:pPr eaLnBrk="1" hangingPunct="1"/>
            <a:r>
              <a:rPr lang="ko-KR" altLang="en-US" dirty="0" err="1"/>
              <a:t>귀무가설</a:t>
            </a:r>
            <a:endParaRPr lang="ko-KR" altLang="en-US" dirty="0"/>
          </a:p>
          <a:p>
            <a:pPr lvl="1" eaLnBrk="1" hangingPunct="1"/>
            <a:r>
              <a:rPr lang="ko-KR" altLang="en-US" dirty="0"/>
              <a:t>보수적으로 </a:t>
            </a:r>
            <a:r>
              <a:rPr lang="ko-KR" altLang="en-US" dirty="0" err="1"/>
              <a:t>귀무가설이</a:t>
            </a:r>
            <a:r>
              <a:rPr lang="ko-KR" altLang="en-US" dirty="0"/>
              <a:t> 옳다고 보고</a:t>
            </a:r>
          </a:p>
          <a:p>
            <a:pPr lvl="1" eaLnBrk="1" hangingPunct="1"/>
            <a:r>
              <a:rPr lang="ko-KR" altLang="en-US" dirty="0"/>
              <a:t>이에서 많이 벗어나야 </a:t>
            </a:r>
            <a:r>
              <a:rPr lang="ko-KR" altLang="en-US" dirty="0" err="1"/>
              <a:t>대립가설이</a:t>
            </a:r>
            <a:r>
              <a:rPr lang="ko-KR" altLang="en-US" dirty="0"/>
              <a:t> </a:t>
            </a:r>
            <a:r>
              <a:rPr lang="ko-KR" altLang="en-US" dirty="0" err="1"/>
              <a:t>맞다라고</a:t>
            </a:r>
            <a:r>
              <a:rPr lang="ko-KR" altLang="en-US" dirty="0"/>
              <a:t> 본다</a:t>
            </a:r>
            <a:endParaRPr lang="en-US" altLang="ko-KR" dirty="0"/>
          </a:p>
          <a:p>
            <a:pPr eaLnBrk="1" hangingPunct="1"/>
            <a:r>
              <a:rPr lang="ko-KR" altLang="en-US" dirty="0"/>
              <a:t>결론</a:t>
            </a:r>
            <a:endParaRPr lang="en-US" altLang="ko-KR" dirty="0"/>
          </a:p>
          <a:p>
            <a:pPr lvl="1" eaLnBrk="1" hangingPunct="1"/>
            <a:r>
              <a:rPr lang="ko-KR" altLang="en-US" dirty="0" err="1"/>
              <a:t>귀무가설</a:t>
            </a:r>
            <a:r>
              <a:rPr lang="ko-KR" altLang="en-US" dirty="0"/>
              <a:t> </a:t>
            </a:r>
            <a:r>
              <a:rPr lang="ko-KR" altLang="en-US" dirty="0" smtClean="0"/>
              <a:t>채택 </a:t>
            </a:r>
            <a:r>
              <a:rPr lang="en-US" altLang="ko-KR" dirty="0" smtClean="0"/>
              <a:t>(</a:t>
            </a:r>
            <a:r>
              <a:rPr lang="ko-KR" altLang="en-US" dirty="0" smtClean="0"/>
              <a:t>연구가설 기각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 eaLnBrk="1" hangingPunct="1"/>
            <a:r>
              <a:rPr lang="ko-KR" altLang="en-US" dirty="0" err="1"/>
              <a:t>귀무가설</a:t>
            </a:r>
            <a:r>
              <a:rPr lang="ko-KR" altLang="en-US" dirty="0"/>
              <a:t> </a:t>
            </a:r>
            <a:r>
              <a:rPr lang="ko-KR" altLang="en-US" dirty="0" smtClean="0"/>
              <a:t>기각 </a:t>
            </a:r>
            <a:r>
              <a:rPr lang="en-US" altLang="ko-KR" dirty="0" smtClean="0"/>
              <a:t>(</a:t>
            </a:r>
            <a:r>
              <a:rPr lang="ko-KR" altLang="en-US" dirty="0" smtClean="0"/>
              <a:t>연구가설 채택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eaLnBrk="1" hangingPunct="1"/>
            <a:r>
              <a:rPr lang="ko-KR" altLang="en-US" dirty="0" err="1"/>
              <a:t>귀무가설</a:t>
            </a:r>
            <a:r>
              <a:rPr lang="ko-KR" altLang="en-US" dirty="0"/>
              <a:t> </a:t>
            </a:r>
            <a:r>
              <a:rPr lang="ko-KR" altLang="en-US" dirty="0" err="1"/>
              <a:t>채택시</a:t>
            </a:r>
            <a:r>
              <a:rPr lang="ko-KR" altLang="en-US" dirty="0"/>
              <a:t> 표현</a:t>
            </a:r>
            <a:endParaRPr lang="en-US" altLang="ko-KR" dirty="0"/>
          </a:p>
          <a:p>
            <a:pPr lvl="1" eaLnBrk="1" hangingPunct="1"/>
            <a:r>
              <a:rPr lang="ko-KR" altLang="en-US" dirty="0" err="1"/>
              <a:t>귀무가설을</a:t>
            </a:r>
            <a:r>
              <a:rPr lang="ko-KR" altLang="en-US" dirty="0"/>
              <a:t> 기각할 만한 충분한 증거를 찾지 못하였다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7408" y="332656"/>
            <a:ext cx="2027238" cy="2217737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예를</a:t>
            </a:r>
            <a:br>
              <a:rPr lang="ko-KR" altLang="en-US" dirty="0" smtClean="0"/>
            </a:br>
            <a:r>
              <a:rPr lang="ko-KR" altLang="en-US" dirty="0" smtClean="0"/>
              <a:t>들어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567608" y="981076"/>
            <a:ext cx="8352928" cy="1800225"/>
          </a:xfrm>
        </p:spPr>
        <p:txBody>
          <a:bodyPr/>
          <a:lstStyle/>
          <a:p>
            <a:pPr eaLnBrk="1" hangingPunct="1"/>
            <a:r>
              <a:rPr lang="ko-KR" altLang="en-US" sz="2800" dirty="0"/>
              <a:t>어떤 집단의 </a:t>
            </a:r>
            <a:r>
              <a:rPr lang="en-US" altLang="ko-KR" sz="2800" dirty="0"/>
              <a:t>IQ</a:t>
            </a:r>
            <a:r>
              <a:rPr lang="ko-KR" altLang="en-US" sz="2800" dirty="0"/>
              <a:t>가 일반인</a:t>
            </a:r>
            <a:r>
              <a:rPr lang="en-US" altLang="ko-KR" sz="2800" dirty="0"/>
              <a:t>(105)</a:t>
            </a:r>
            <a:r>
              <a:rPr lang="ko-KR" altLang="en-US" sz="2800" dirty="0"/>
              <a:t>보다 높은지 </a:t>
            </a:r>
            <a:r>
              <a:rPr lang="ko-KR" altLang="en-US" sz="2800" dirty="0" err="1"/>
              <a:t>알고싶다</a:t>
            </a:r>
            <a:endParaRPr lang="ko-KR" altLang="en-US" sz="2800" dirty="0"/>
          </a:p>
          <a:p>
            <a:pPr eaLnBrk="1" hangingPunct="1"/>
            <a:r>
              <a:rPr lang="ko-KR" altLang="en-US" sz="2800" dirty="0"/>
              <a:t>그 집단에서 </a:t>
            </a:r>
            <a:r>
              <a:rPr lang="en-US" altLang="ko-KR" sz="2800" dirty="0"/>
              <a:t>50</a:t>
            </a:r>
            <a:r>
              <a:rPr lang="ko-KR" altLang="en-US" sz="2800" dirty="0"/>
              <a:t>명을 뽑아 </a:t>
            </a:r>
            <a:r>
              <a:rPr lang="en-US" altLang="ko-KR" sz="2800" dirty="0"/>
              <a:t>IQ </a:t>
            </a:r>
            <a:r>
              <a:rPr lang="ko-KR" altLang="en-US" sz="2800" dirty="0"/>
              <a:t>검사</a:t>
            </a:r>
          </a:p>
          <a:p>
            <a:pPr eaLnBrk="1" hangingPunct="1"/>
            <a:r>
              <a:rPr lang="ko-KR" altLang="en-US" sz="2800" dirty="0" err="1" smtClean="0"/>
              <a:t>표본평균이</a:t>
            </a:r>
            <a:r>
              <a:rPr lang="ko-KR" altLang="en-US" sz="2800" dirty="0" smtClean="0"/>
              <a:t> </a:t>
            </a:r>
            <a:r>
              <a:rPr lang="en-US" altLang="ko-KR" sz="2800" dirty="0"/>
              <a:t>107</a:t>
            </a:r>
            <a:r>
              <a:rPr lang="ko-KR" altLang="en-US" sz="2800" dirty="0"/>
              <a:t>이 나왔다</a:t>
            </a:r>
          </a:p>
          <a:p>
            <a:pPr eaLnBrk="1" hangingPunct="1"/>
            <a:r>
              <a:rPr lang="ko-KR" altLang="en-US" sz="2800" dirty="0"/>
              <a:t>당신의 판단은</a:t>
            </a:r>
            <a:r>
              <a:rPr lang="en-US" altLang="ko-KR" sz="2800" dirty="0"/>
              <a:t>?</a:t>
            </a:r>
          </a:p>
          <a:p>
            <a:pPr eaLnBrk="1" hangingPunct="1"/>
            <a:endParaRPr lang="en-US" altLang="ko-KR" sz="2800" dirty="0"/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3233739" y="692150"/>
            <a:ext cx="5761037" cy="5761038"/>
          </a:xfrm>
          <a:prstGeom prst="ellipse">
            <a:avLst/>
          </a:prstGeom>
          <a:noFill/>
          <a:ln w="57150">
            <a:solidFill>
              <a:srgbClr val="FFFF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13A8C07-EEEE-45BF-B933-5C491701A00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631504" y="3420710"/>
            <a:ext cx="9289032" cy="30324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/>
          <a:lstStyle>
            <a:lvl1pPr marL="342900" indent="-3429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1pPr>
            <a:lvl2pPr marL="742950" indent="-28575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2pPr>
            <a:lvl3pPr marL="11430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3pPr>
            <a:lvl4pPr marL="16002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4pPr>
            <a:lvl5pPr marL="2057400" indent="-228600" algn="l" rtl="0" eaLnBrk="0" fontAlgn="base" latinLnBrk="1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  <a:cs typeface="+mn-cs"/>
              </a:defRPr>
            </a:lvl5pPr>
            <a:lvl6pPr marL="25146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latinLnBrk="1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defRPr/>
            </a:pPr>
            <a:r>
              <a:rPr kumimoji="0" lang="en-US" altLang="ko-KR" sz="2400" kern="0" dirty="0"/>
              <a:t>H</a:t>
            </a:r>
            <a:r>
              <a:rPr kumimoji="0" lang="en-US" altLang="ko-KR" sz="2400" kern="0" baseline="-25000" dirty="0"/>
              <a:t>0</a:t>
            </a:r>
            <a:r>
              <a:rPr kumimoji="0" lang="en-US" altLang="ko-KR" sz="2400" kern="0" dirty="0"/>
              <a:t>: </a:t>
            </a:r>
            <a:r>
              <a:rPr kumimoji="0" lang="ko-KR" altLang="en-US" sz="2400" kern="0" dirty="0"/>
              <a:t>평균이 </a:t>
            </a:r>
            <a:r>
              <a:rPr kumimoji="0" lang="en-US" altLang="ko-KR" sz="2400" kern="0" dirty="0"/>
              <a:t>105</a:t>
            </a:r>
            <a:r>
              <a:rPr kumimoji="0" lang="ko-KR" altLang="en-US" sz="2400" kern="0" dirty="0" smtClean="0"/>
              <a:t>이다 </a:t>
            </a:r>
            <a:r>
              <a:rPr kumimoji="0" lang="en-US" altLang="ko-KR" sz="2400" kern="0" dirty="0" smtClean="0"/>
              <a:t>vs. H</a:t>
            </a:r>
            <a:r>
              <a:rPr kumimoji="0" lang="en-US" altLang="ko-KR" sz="2400" kern="0" baseline="-25000" dirty="0" smtClean="0"/>
              <a:t>1</a:t>
            </a:r>
            <a:r>
              <a:rPr kumimoji="0" lang="en-US" altLang="ko-KR" sz="2400" kern="0" dirty="0"/>
              <a:t>: </a:t>
            </a:r>
            <a:r>
              <a:rPr kumimoji="0" lang="ko-KR" altLang="en-US" sz="2400" kern="0" dirty="0"/>
              <a:t>평균이 </a:t>
            </a:r>
            <a:r>
              <a:rPr kumimoji="0" lang="en-US" altLang="ko-KR" sz="2400" kern="0" dirty="0"/>
              <a:t>105</a:t>
            </a:r>
            <a:r>
              <a:rPr kumimoji="0" lang="ko-KR" altLang="en-US" sz="2400" kern="0" dirty="0"/>
              <a:t>보다 높다 </a:t>
            </a:r>
            <a:r>
              <a:rPr kumimoji="0" lang="en-US" altLang="ko-KR" sz="2400" kern="0" dirty="0"/>
              <a:t>(</a:t>
            </a:r>
            <a:r>
              <a:rPr kumimoji="0" lang="ko-KR" altLang="en-US" sz="2400" kern="0" dirty="0" err="1"/>
              <a:t>단측검정</a:t>
            </a:r>
            <a:r>
              <a:rPr kumimoji="0" lang="en-US" altLang="ko-KR" sz="2400" kern="0" dirty="0"/>
              <a:t>)</a:t>
            </a:r>
          </a:p>
          <a:p>
            <a:pPr eaLnBrk="1" hangingPunct="1">
              <a:defRPr/>
            </a:pPr>
            <a:endParaRPr kumimoji="0" lang="ko-KR" altLang="en-US" sz="2400" kern="0" dirty="0"/>
          </a:p>
          <a:p>
            <a:pPr eaLnBrk="1" hangingPunct="1">
              <a:buFontTx/>
              <a:buNone/>
              <a:defRPr/>
            </a:pPr>
            <a:r>
              <a:rPr kumimoji="0" lang="ko-KR" altLang="en-US" sz="2400" kern="0" dirty="0"/>
              <a:t>또는</a:t>
            </a:r>
          </a:p>
          <a:p>
            <a:pPr eaLnBrk="1" hangingPunct="1">
              <a:defRPr/>
            </a:pPr>
            <a:r>
              <a:rPr kumimoji="0" lang="en-US" altLang="ko-KR" sz="2400" kern="0" dirty="0"/>
              <a:t>H</a:t>
            </a:r>
            <a:r>
              <a:rPr kumimoji="0" lang="en-US" altLang="ko-KR" sz="2400" kern="0" baseline="-25000" dirty="0"/>
              <a:t>0</a:t>
            </a:r>
            <a:r>
              <a:rPr kumimoji="0" lang="en-US" altLang="ko-KR" sz="2400" kern="0" dirty="0"/>
              <a:t>: </a:t>
            </a:r>
            <a:r>
              <a:rPr kumimoji="0" lang="ko-KR" altLang="en-US" sz="2400" kern="0" dirty="0"/>
              <a:t>평균이 </a:t>
            </a:r>
            <a:r>
              <a:rPr kumimoji="0" lang="en-US" altLang="ko-KR" sz="2400" kern="0" dirty="0"/>
              <a:t>105</a:t>
            </a:r>
            <a:r>
              <a:rPr kumimoji="0" lang="ko-KR" altLang="en-US" sz="2400" kern="0" dirty="0"/>
              <a:t>이다 </a:t>
            </a:r>
            <a:r>
              <a:rPr kumimoji="0" lang="en-US" altLang="ko-KR" sz="2400" kern="0" dirty="0"/>
              <a:t>vs. H</a:t>
            </a:r>
            <a:r>
              <a:rPr kumimoji="0" lang="en-US" altLang="ko-KR" sz="2400" kern="0" baseline="-25000" dirty="0" smtClean="0"/>
              <a:t>1</a:t>
            </a:r>
            <a:r>
              <a:rPr kumimoji="0" lang="en-US" altLang="ko-KR" sz="2400" kern="0" dirty="0"/>
              <a:t>: </a:t>
            </a:r>
            <a:r>
              <a:rPr kumimoji="0" lang="ko-KR" altLang="en-US" sz="2400" kern="0" dirty="0"/>
              <a:t>평균이 </a:t>
            </a:r>
            <a:r>
              <a:rPr kumimoji="0" lang="en-US" altLang="ko-KR" sz="2400" kern="0" dirty="0"/>
              <a:t>105</a:t>
            </a:r>
            <a:r>
              <a:rPr kumimoji="0" lang="ko-KR" altLang="en-US" sz="2400" kern="0" dirty="0"/>
              <a:t>가 아니다 </a:t>
            </a:r>
            <a:r>
              <a:rPr kumimoji="0" lang="en-US" altLang="ko-KR" sz="2400" kern="0" dirty="0"/>
              <a:t>(</a:t>
            </a:r>
            <a:r>
              <a:rPr kumimoji="0" lang="ko-KR" altLang="en-US" sz="2400" kern="0" dirty="0" err="1"/>
              <a:t>양측검정</a:t>
            </a:r>
            <a:r>
              <a:rPr kumimoji="0" lang="en-US" altLang="ko-KR" sz="2400" kern="0" dirty="0" smtClean="0"/>
              <a:t>)</a:t>
            </a:r>
          </a:p>
          <a:p>
            <a:pPr lvl="1" eaLnBrk="1" hangingPunct="1">
              <a:defRPr/>
            </a:pPr>
            <a:endParaRPr kumimoji="0" lang="en-US" altLang="ko-KR" sz="2000" kern="0" dirty="0" smtClean="0"/>
          </a:p>
          <a:p>
            <a:pPr lvl="1" eaLnBrk="1" hangingPunct="1">
              <a:defRPr/>
            </a:pPr>
            <a:r>
              <a:rPr kumimoji="0" lang="ko-KR" altLang="en-US" sz="2000" kern="0" dirty="0" smtClean="0"/>
              <a:t>일반적인 </a:t>
            </a:r>
            <a:r>
              <a:rPr kumimoji="0" lang="ko-KR" altLang="en-US" sz="2000" kern="0" dirty="0"/>
              <a:t>가설 형태</a:t>
            </a:r>
            <a:endParaRPr kumimoji="0" lang="en-US" altLang="ko-KR" sz="2000" kern="0" dirty="0"/>
          </a:p>
          <a:p>
            <a:pPr lvl="1" eaLnBrk="1" hangingPunct="1">
              <a:defRPr/>
            </a:pPr>
            <a:r>
              <a:rPr kumimoji="0" lang="ko-KR" altLang="en-US" sz="2000" kern="0" dirty="0" err="1"/>
              <a:t>단측검정보다</a:t>
            </a:r>
            <a:r>
              <a:rPr kumimoji="0" lang="ko-KR" altLang="en-US" sz="2000" kern="0" dirty="0"/>
              <a:t> 기각하는 경우가 적어지므로 공인된 실험에서는 주로 </a:t>
            </a:r>
            <a:r>
              <a:rPr kumimoji="0" lang="ko-KR" altLang="en-US" sz="2000" kern="0" dirty="0" err="1"/>
              <a:t>양측검정</a:t>
            </a:r>
            <a:r>
              <a:rPr kumimoji="0" lang="ko-KR" altLang="en-US" sz="2000" kern="0" dirty="0"/>
              <a:t> 사용</a:t>
            </a:r>
            <a:endParaRPr kumimoji="0" lang="en-US" altLang="ko-KR" sz="2000" kern="0" dirty="0"/>
          </a:p>
          <a:p>
            <a:pPr eaLnBrk="1" hangingPunct="1">
              <a:defRPr/>
            </a:pPr>
            <a:endParaRPr kumimoji="0" lang="ko-KR" altLang="en-US" sz="2400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12"/>
          <p:cNvSpPr>
            <a:spLocks noChangeArrowheads="1"/>
          </p:cNvSpPr>
          <p:nvPr/>
        </p:nvSpPr>
        <p:spPr bwMode="auto">
          <a:xfrm>
            <a:off x="809626" y="462640"/>
            <a:ext cx="3311525" cy="3311525"/>
          </a:xfrm>
          <a:prstGeom prst="ellipse">
            <a:avLst/>
          </a:prstGeom>
          <a:solidFill>
            <a:srgbClr val="FFFF00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1343819" y="684889"/>
            <a:ext cx="2243137" cy="2867025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무얼 </a:t>
            </a:r>
            <a:br>
              <a:rPr lang="ko-KR" altLang="en-US" dirty="0" smtClean="0"/>
            </a:br>
            <a:r>
              <a:rPr lang="ko-KR" altLang="en-US" dirty="0" smtClean="0"/>
              <a:t>중심으로 </a:t>
            </a:r>
            <a:br>
              <a:rPr lang="ko-KR" altLang="en-US" dirty="0" smtClean="0"/>
            </a:br>
            <a:r>
              <a:rPr lang="ko-KR" altLang="en-US" dirty="0" smtClean="0"/>
              <a:t>생각한다고</a:t>
            </a:r>
            <a:r>
              <a:rPr lang="ko-KR" altLang="en-US" dirty="0"/>
              <a:t>요</a:t>
            </a:r>
            <a:r>
              <a:rPr lang="en-US" altLang="ko-KR" dirty="0" smtClean="0"/>
              <a:t>??</a:t>
            </a:r>
            <a:endParaRPr lang="en-US" altLang="ko-KR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718997" y="512116"/>
            <a:ext cx="4608513" cy="19256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2800" dirty="0"/>
              <a:t>H</a:t>
            </a:r>
            <a:r>
              <a:rPr lang="en-US" altLang="ko-KR" sz="2800" baseline="-25000" dirty="0"/>
              <a:t>0</a:t>
            </a:r>
            <a:r>
              <a:rPr lang="ko-KR" altLang="en-US" sz="2800" dirty="0"/>
              <a:t>가 사실일 때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ko-KR" altLang="en-US" sz="28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ko-KR" altLang="en-US" sz="2800" dirty="0" err="1"/>
              <a:t>표본평균의</a:t>
            </a:r>
            <a:r>
              <a:rPr lang="ko-KR" altLang="en-US" sz="2800" dirty="0"/>
              <a:t> 분포는</a:t>
            </a:r>
            <a:r>
              <a:rPr lang="en-US" altLang="ko-KR" sz="2800" dirty="0" smtClean="0">
                <a:latin typeface="굴림" panose="020B0600000101010101" pitchFamily="50" charset="-127"/>
              </a:rPr>
              <a:t>…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ko-KR" sz="2800" dirty="0">
              <a:latin typeface="굴림" panose="020B0600000101010101" pitchFamily="50" charset="-127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ko-KR" sz="2800" dirty="0" smtClean="0">
                <a:latin typeface="굴림" panose="020B0600000101010101" pitchFamily="50" charset="-127"/>
              </a:rPr>
              <a:t>105 </a:t>
            </a:r>
            <a:r>
              <a:rPr lang="ko-KR" altLang="en-US" sz="2800" dirty="0" smtClean="0">
                <a:latin typeface="굴림" panose="020B0600000101010101" pitchFamily="50" charset="-127"/>
              </a:rPr>
              <a:t>주변에서 </a:t>
            </a:r>
            <a:r>
              <a:rPr lang="ko-KR" altLang="en-US" sz="2800" dirty="0" err="1" smtClean="0">
                <a:latin typeface="굴림" panose="020B0600000101010101" pitchFamily="50" charset="-127"/>
              </a:rPr>
              <a:t>나올테니</a:t>
            </a:r>
            <a:endParaRPr lang="en-US" altLang="ko-KR" sz="2800" dirty="0"/>
          </a:p>
        </p:txBody>
      </p:sp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3000375" y="5445125"/>
            <a:ext cx="5543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5572125" y="5548313"/>
            <a:ext cx="319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105        106       107</a:t>
            </a: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5880100" y="3500438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7824788" y="4076700"/>
            <a:ext cx="0" cy="21605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7896226" y="46529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8975726" y="4437063"/>
            <a:ext cx="81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2400"/>
              <a:t>H</a:t>
            </a:r>
            <a:r>
              <a:rPr lang="en-US" altLang="ko-KR" sz="2400" baseline="-25000"/>
              <a:t>1</a:t>
            </a: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7967663" y="2636839"/>
            <a:ext cx="2305050" cy="17287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400"/>
              <a:t>많이 벗어나야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2400"/>
              <a:t>H</a:t>
            </a:r>
            <a:r>
              <a:rPr lang="en-US" altLang="ko-KR" sz="2400" baseline="-25000"/>
              <a:t>0</a:t>
            </a:r>
            <a:r>
              <a:rPr lang="ko-KR" altLang="en-US" sz="2400"/>
              <a:t>이 아니라고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400"/>
              <a:t>생각</a:t>
            </a: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AEC26FCC-58C3-45AA-8AC2-DA493B54DEF1}"/>
              </a:ext>
            </a:extLst>
          </p:cNvPr>
          <p:cNvSpPr>
            <a:spLocks/>
          </p:cNvSpPr>
          <p:nvPr/>
        </p:nvSpPr>
        <p:spPr bwMode="auto">
          <a:xfrm>
            <a:off x="3341704" y="3487752"/>
            <a:ext cx="5540379" cy="1798637"/>
          </a:xfrm>
          <a:custGeom>
            <a:avLst/>
            <a:gdLst/>
            <a:ahLst/>
            <a:cxnLst>
              <a:cxn ang="0">
                <a:pos x="0" y="1119"/>
              </a:cxn>
              <a:cxn ang="0">
                <a:pos x="635" y="1073"/>
              </a:cxn>
              <a:cxn ang="0">
                <a:pos x="1043" y="756"/>
              </a:cxn>
              <a:cxn ang="0">
                <a:pos x="1452" y="121"/>
              </a:cxn>
              <a:cxn ang="0">
                <a:pos x="1769" y="30"/>
              </a:cxn>
              <a:cxn ang="0">
                <a:pos x="2041" y="302"/>
              </a:cxn>
              <a:cxn ang="0">
                <a:pos x="2313" y="756"/>
              </a:cxn>
              <a:cxn ang="0">
                <a:pos x="2631" y="1028"/>
              </a:cxn>
              <a:cxn ang="0">
                <a:pos x="3130" y="1119"/>
              </a:cxn>
            </a:cxnLst>
            <a:rect l="0" t="0" r="r" b="b"/>
            <a:pathLst>
              <a:path w="3130" h="1133">
                <a:moveTo>
                  <a:pt x="0" y="1119"/>
                </a:moveTo>
                <a:cubicBezTo>
                  <a:pt x="230" y="1126"/>
                  <a:pt x="461" y="1133"/>
                  <a:pt x="635" y="1073"/>
                </a:cubicBezTo>
                <a:cubicBezTo>
                  <a:pt x="809" y="1013"/>
                  <a:pt x="907" y="915"/>
                  <a:pt x="1043" y="756"/>
                </a:cubicBezTo>
                <a:cubicBezTo>
                  <a:pt x="1179" y="597"/>
                  <a:pt x="1331" y="242"/>
                  <a:pt x="1452" y="121"/>
                </a:cubicBezTo>
                <a:cubicBezTo>
                  <a:pt x="1573" y="0"/>
                  <a:pt x="1671" y="0"/>
                  <a:pt x="1769" y="30"/>
                </a:cubicBezTo>
                <a:cubicBezTo>
                  <a:pt x="1867" y="60"/>
                  <a:pt x="1950" y="181"/>
                  <a:pt x="2041" y="302"/>
                </a:cubicBezTo>
                <a:cubicBezTo>
                  <a:pt x="2132" y="423"/>
                  <a:pt x="2215" y="635"/>
                  <a:pt x="2313" y="756"/>
                </a:cubicBezTo>
                <a:cubicBezTo>
                  <a:pt x="2411" y="877"/>
                  <a:pt x="2495" y="968"/>
                  <a:pt x="2631" y="1028"/>
                </a:cubicBezTo>
                <a:cubicBezTo>
                  <a:pt x="2767" y="1088"/>
                  <a:pt x="3047" y="1104"/>
                  <a:pt x="3130" y="1119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13"/>
          <p:cNvSpPr>
            <a:spLocks noChangeArrowheads="1"/>
          </p:cNvSpPr>
          <p:nvPr/>
        </p:nvSpPr>
        <p:spPr bwMode="auto">
          <a:xfrm>
            <a:off x="1217646" y="373543"/>
            <a:ext cx="3311525" cy="3311525"/>
          </a:xfrm>
          <a:prstGeom prst="ellipse">
            <a:avLst/>
          </a:prstGeom>
          <a:solidFill>
            <a:srgbClr val="FFFF00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692151"/>
            <a:ext cx="2519362" cy="2867025"/>
          </a:xfrm>
        </p:spPr>
        <p:txBody>
          <a:bodyPr/>
          <a:lstStyle/>
          <a:p>
            <a:pPr eaLnBrk="1" hangingPunct="1"/>
            <a:r>
              <a:rPr lang="ko-KR" altLang="en-US" smtClean="0"/>
              <a:t>많이 </a:t>
            </a:r>
            <a:br>
              <a:rPr lang="ko-KR" altLang="en-US" smtClean="0"/>
            </a:br>
            <a:r>
              <a:rPr lang="ko-KR" altLang="en-US" smtClean="0"/>
              <a:t>벗어난다의</a:t>
            </a:r>
            <a:br>
              <a:rPr lang="ko-KR" altLang="en-US" smtClean="0"/>
            </a:br>
            <a:r>
              <a:rPr lang="ko-KR" altLang="en-US" smtClean="0"/>
              <a:t>기준</a:t>
            </a:r>
            <a:r>
              <a:rPr lang="en-US" altLang="ko-KR" smtClean="0"/>
              <a:t>?</a:t>
            </a:r>
          </a:p>
        </p:txBody>
      </p:sp>
      <p:sp>
        <p:nvSpPr>
          <p:cNvPr id="21516" name="Rectangle 12"/>
          <p:cNvSpPr>
            <a:spLocks noGrp="1" noChangeArrowheads="1"/>
          </p:cNvSpPr>
          <p:nvPr>
            <p:ph idx="1"/>
          </p:nvPr>
        </p:nvSpPr>
        <p:spPr>
          <a:xfrm>
            <a:off x="5167313" y="1071563"/>
            <a:ext cx="4413250" cy="1441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2800" dirty="0" err="1"/>
              <a:t>기각역을</a:t>
            </a:r>
            <a:r>
              <a:rPr lang="ko-KR" altLang="en-US" sz="2800" dirty="0"/>
              <a:t> 구하려면 아래의 분포를 알아야 한다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/>
              <a:t>Z </a:t>
            </a:r>
            <a:r>
              <a:rPr lang="ko-KR" altLang="en-US" sz="2800" dirty="0"/>
              <a:t>분포</a:t>
            </a:r>
            <a:r>
              <a:rPr lang="en-US" altLang="ko-KR" sz="2800" dirty="0"/>
              <a:t>, </a:t>
            </a:r>
            <a:r>
              <a:rPr lang="en-US" altLang="ko-KR" sz="2800" dirty="0" smtClean="0"/>
              <a:t>t </a:t>
            </a:r>
            <a:r>
              <a:rPr lang="ko-KR" altLang="en-US" sz="2800" dirty="0"/>
              <a:t>분포</a:t>
            </a:r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3000375" y="5445125"/>
            <a:ext cx="5543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5572125" y="5548313"/>
            <a:ext cx="319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105        106       107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5880100" y="3500438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7824788" y="4076700"/>
            <a:ext cx="0" cy="21605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7896226" y="46529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8975726" y="4437063"/>
            <a:ext cx="81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2400"/>
              <a:t>H</a:t>
            </a:r>
            <a:r>
              <a:rPr lang="en-US" altLang="ko-KR" sz="2400" baseline="-25000"/>
              <a:t>1</a:t>
            </a:r>
          </a:p>
        </p:txBody>
      </p:sp>
      <p:sp>
        <p:nvSpPr>
          <p:cNvPr id="22539" name="Oval 11"/>
          <p:cNvSpPr>
            <a:spLocks noChangeArrowheads="1"/>
          </p:cNvSpPr>
          <p:nvPr/>
        </p:nvSpPr>
        <p:spPr bwMode="auto">
          <a:xfrm>
            <a:off x="6959600" y="2565400"/>
            <a:ext cx="1728788" cy="151288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/>
              <a:t>기각역</a:t>
            </a: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CC1CB301-57A2-4C62-8C4B-95DFD0351A0D}"/>
              </a:ext>
            </a:extLst>
          </p:cNvPr>
          <p:cNvSpPr>
            <a:spLocks/>
          </p:cNvSpPr>
          <p:nvPr/>
        </p:nvSpPr>
        <p:spPr bwMode="auto">
          <a:xfrm>
            <a:off x="3341704" y="3487752"/>
            <a:ext cx="5540379" cy="1798637"/>
          </a:xfrm>
          <a:custGeom>
            <a:avLst/>
            <a:gdLst/>
            <a:ahLst/>
            <a:cxnLst>
              <a:cxn ang="0">
                <a:pos x="0" y="1119"/>
              </a:cxn>
              <a:cxn ang="0">
                <a:pos x="635" y="1073"/>
              </a:cxn>
              <a:cxn ang="0">
                <a:pos x="1043" y="756"/>
              </a:cxn>
              <a:cxn ang="0">
                <a:pos x="1452" y="121"/>
              </a:cxn>
              <a:cxn ang="0">
                <a:pos x="1769" y="30"/>
              </a:cxn>
              <a:cxn ang="0">
                <a:pos x="2041" y="302"/>
              </a:cxn>
              <a:cxn ang="0">
                <a:pos x="2313" y="756"/>
              </a:cxn>
              <a:cxn ang="0">
                <a:pos x="2631" y="1028"/>
              </a:cxn>
              <a:cxn ang="0">
                <a:pos x="3130" y="1119"/>
              </a:cxn>
            </a:cxnLst>
            <a:rect l="0" t="0" r="r" b="b"/>
            <a:pathLst>
              <a:path w="3130" h="1133">
                <a:moveTo>
                  <a:pt x="0" y="1119"/>
                </a:moveTo>
                <a:cubicBezTo>
                  <a:pt x="230" y="1126"/>
                  <a:pt x="461" y="1133"/>
                  <a:pt x="635" y="1073"/>
                </a:cubicBezTo>
                <a:cubicBezTo>
                  <a:pt x="809" y="1013"/>
                  <a:pt x="907" y="915"/>
                  <a:pt x="1043" y="756"/>
                </a:cubicBezTo>
                <a:cubicBezTo>
                  <a:pt x="1179" y="597"/>
                  <a:pt x="1331" y="242"/>
                  <a:pt x="1452" y="121"/>
                </a:cubicBezTo>
                <a:cubicBezTo>
                  <a:pt x="1573" y="0"/>
                  <a:pt x="1671" y="0"/>
                  <a:pt x="1769" y="30"/>
                </a:cubicBezTo>
                <a:cubicBezTo>
                  <a:pt x="1867" y="60"/>
                  <a:pt x="1950" y="181"/>
                  <a:pt x="2041" y="302"/>
                </a:cubicBezTo>
                <a:cubicBezTo>
                  <a:pt x="2132" y="423"/>
                  <a:pt x="2215" y="635"/>
                  <a:pt x="2313" y="756"/>
                </a:cubicBezTo>
                <a:cubicBezTo>
                  <a:pt x="2411" y="877"/>
                  <a:pt x="2495" y="968"/>
                  <a:pt x="2631" y="1028"/>
                </a:cubicBezTo>
                <a:cubicBezTo>
                  <a:pt x="2767" y="1088"/>
                  <a:pt x="3047" y="1104"/>
                  <a:pt x="3130" y="1119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val 20"/>
          <p:cNvSpPr>
            <a:spLocks noChangeArrowheads="1"/>
          </p:cNvSpPr>
          <p:nvPr/>
        </p:nvSpPr>
        <p:spPr bwMode="auto">
          <a:xfrm>
            <a:off x="850535" y="387544"/>
            <a:ext cx="3311525" cy="3311525"/>
          </a:xfrm>
          <a:prstGeom prst="ellipse">
            <a:avLst/>
          </a:prstGeom>
          <a:solidFill>
            <a:srgbClr val="66FF33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415480" y="554387"/>
            <a:ext cx="2519362" cy="2867025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유의수준</a:t>
            </a:r>
            <a:r>
              <a:rPr lang="en-US" altLang="ko-KR" dirty="0" smtClean="0"/>
              <a:t>?</a:t>
            </a:r>
          </a:p>
        </p:txBody>
      </p:sp>
      <p:sp>
        <p:nvSpPr>
          <p:cNvPr id="22539" name="Rectangle 11"/>
          <p:cNvSpPr>
            <a:spLocks noGrp="1" noChangeArrowheads="1"/>
          </p:cNvSpPr>
          <p:nvPr>
            <p:ph idx="1"/>
          </p:nvPr>
        </p:nvSpPr>
        <p:spPr>
          <a:xfrm>
            <a:off x="5087938" y="476251"/>
            <a:ext cx="5040312" cy="22320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dirty="0"/>
              <a:t>H</a:t>
            </a:r>
            <a:r>
              <a:rPr lang="en-US" altLang="ko-KR" sz="2800" baseline="-25000" dirty="0"/>
              <a:t>0</a:t>
            </a:r>
            <a:r>
              <a:rPr lang="en-US" altLang="ko-KR" sz="1000" dirty="0"/>
              <a:t> </a:t>
            </a:r>
            <a:r>
              <a:rPr lang="ko-KR" altLang="en-US" sz="2800" dirty="0"/>
              <a:t>가 사실일 때 </a:t>
            </a:r>
            <a:r>
              <a:rPr lang="ko-KR" altLang="en-US" sz="2800" dirty="0" err="1"/>
              <a:t>기각역을</a:t>
            </a:r>
            <a:r>
              <a:rPr lang="ko-KR" altLang="en-US" sz="2800" dirty="0"/>
              <a:t> 넘을 가능성이 작지만 존재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dirty="0"/>
              <a:t>그 가능성을 유의수준</a:t>
            </a:r>
            <a:r>
              <a:rPr lang="en-US" altLang="ko-KR" sz="2800" dirty="0"/>
              <a:t>(significance level)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dirty="0"/>
              <a:t>주로 </a:t>
            </a:r>
            <a:r>
              <a:rPr lang="en-US" altLang="ko-KR" sz="2800" dirty="0"/>
              <a:t>5%, 10%, 1%</a:t>
            </a:r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>
            <a:off x="3000375" y="5445125"/>
            <a:ext cx="5543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5572125" y="5548313"/>
            <a:ext cx="319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105        106       107</a:t>
            </a:r>
          </a:p>
        </p:txBody>
      </p:sp>
      <p:sp>
        <p:nvSpPr>
          <p:cNvPr id="23559" name="Line 6"/>
          <p:cNvSpPr>
            <a:spLocks noChangeShapeType="1"/>
          </p:cNvSpPr>
          <p:nvPr/>
        </p:nvSpPr>
        <p:spPr bwMode="auto">
          <a:xfrm>
            <a:off x="5880100" y="3500438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60" name="Line 7"/>
          <p:cNvSpPr>
            <a:spLocks noChangeShapeType="1"/>
          </p:cNvSpPr>
          <p:nvPr/>
        </p:nvSpPr>
        <p:spPr bwMode="auto">
          <a:xfrm>
            <a:off x="7824788" y="4076700"/>
            <a:ext cx="0" cy="21605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61" name="Line 8"/>
          <p:cNvSpPr>
            <a:spLocks noChangeShapeType="1"/>
          </p:cNvSpPr>
          <p:nvPr/>
        </p:nvSpPr>
        <p:spPr bwMode="auto">
          <a:xfrm>
            <a:off x="7896226" y="4652963"/>
            <a:ext cx="10080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8975726" y="4437063"/>
            <a:ext cx="81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2400"/>
              <a:t>H</a:t>
            </a:r>
            <a:r>
              <a:rPr lang="en-US" altLang="ko-KR" sz="2400" baseline="-25000"/>
              <a:t>1</a:t>
            </a:r>
          </a:p>
        </p:txBody>
      </p:sp>
      <p:sp>
        <p:nvSpPr>
          <p:cNvPr id="23563" name="Oval 10"/>
          <p:cNvSpPr>
            <a:spLocks noChangeArrowheads="1"/>
          </p:cNvSpPr>
          <p:nvPr/>
        </p:nvSpPr>
        <p:spPr bwMode="auto">
          <a:xfrm>
            <a:off x="6959600" y="2565400"/>
            <a:ext cx="1728788" cy="1512888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/>
              <a:t>기각역</a:t>
            </a:r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H="1">
            <a:off x="7824789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 flipH="1">
            <a:off x="7967664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7967664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H="1">
            <a:off x="8112126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8256589" y="5373689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401051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>
            <a:off x="8112126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8616951" y="4941889"/>
            <a:ext cx="1439863" cy="7191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ko-KR" altLang="en-US" sz="2400"/>
              <a:t>유의수준</a:t>
            </a:r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188B99FC-52EC-4B6E-81FD-5508C8AB0B42}"/>
              </a:ext>
            </a:extLst>
          </p:cNvPr>
          <p:cNvSpPr>
            <a:spLocks/>
          </p:cNvSpPr>
          <p:nvPr/>
        </p:nvSpPr>
        <p:spPr bwMode="auto">
          <a:xfrm>
            <a:off x="3341704" y="3487752"/>
            <a:ext cx="5540379" cy="1798637"/>
          </a:xfrm>
          <a:custGeom>
            <a:avLst/>
            <a:gdLst/>
            <a:ahLst/>
            <a:cxnLst>
              <a:cxn ang="0">
                <a:pos x="0" y="1119"/>
              </a:cxn>
              <a:cxn ang="0">
                <a:pos x="635" y="1073"/>
              </a:cxn>
              <a:cxn ang="0">
                <a:pos x="1043" y="756"/>
              </a:cxn>
              <a:cxn ang="0">
                <a:pos x="1452" y="121"/>
              </a:cxn>
              <a:cxn ang="0">
                <a:pos x="1769" y="30"/>
              </a:cxn>
              <a:cxn ang="0">
                <a:pos x="2041" y="302"/>
              </a:cxn>
              <a:cxn ang="0">
                <a:pos x="2313" y="756"/>
              </a:cxn>
              <a:cxn ang="0">
                <a:pos x="2631" y="1028"/>
              </a:cxn>
              <a:cxn ang="0">
                <a:pos x="3130" y="1119"/>
              </a:cxn>
            </a:cxnLst>
            <a:rect l="0" t="0" r="r" b="b"/>
            <a:pathLst>
              <a:path w="3130" h="1133">
                <a:moveTo>
                  <a:pt x="0" y="1119"/>
                </a:moveTo>
                <a:cubicBezTo>
                  <a:pt x="230" y="1126"/>
                  <a:pt x="461" y="1133"/>
                  <a:pt x="635" y="1073"/>
                </a:cubicBezTo>
                <a:cubicBezTo>
                  <a:pt x="809" y="1013"/>
                  <a:pt x="907" y="915"/>
                  <a:pt x="1043" y="756"/>
                </a:cubicBezTo>
                <a:cubicBezTo>
                  <a:pt x="1179" y="597"/>
                  <a:pt x="1331" y="242"/>
                  <a:pt x="1452" y="121"/>
                </a:cubicBezTo>
                <a:cubicBezTo>
                  <a:pt x="1573" y="0"/>
                  <a:pt x="1671" y="0"/>
                  <a:pt x="1769" y="30"/>
                </a:cubicBezTo>
                <a:cubicBezTo>
                  <a:pt x="1867" y="60"/>
                  <a:pt x="1950" y="181"/>
                  <a:pt x="2041" y="302"/>
                </a:cubicBezTo>
                <a:cubicBezTo>
                  <a:pt x="2132" y="423"/>
                  <a:pt x="2215" y="635"/>
                  <a:pt x="2313" y="756"/>
                </a:cubicBezTo>
                <a:cubicBezTo>
                  <a:pt x="2411" y="877"/>
                  <a:pt x="2495" y="968"/>
                  <a:pt x="2631" y="1028"/>
                </a:cubicBezTo>
                <a:cubicBezTo>
                  <a:pt x="2767" y="1088"/>
                  <a:pt x="3047" y="1104"/>
                  <a:pt x="3130" y="1119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2"/>
          <p:cNvSpPr>
            <a:spLocks noChangeArrowheads="1"/>
          </p:cNvSpPr>
          <p:nvPr/>
        </p:nvSpPr>
        <p:spPr bwMode="auto">
          <a:xfrm>
            <a:off x="1030987" y="405607"/>
            <a:ext cx="3311525" cy="3311525"/>
          </a:xfrm>
          <a:prstGeom prst="ellipse">
            <a:avLst/>
          </a:prstGeom>
          <a:solidFill>
            <a:srgbClr val="FF99CC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692151"/>
            <a:ext cx="2519362" cy="2867025"/>
          </a:xfrm>
        </p:spPr>
        <p:txBody>
          <a:bodyPr/>
          <a:lstStyle/>
          <a:p>
            <a:pPr eaLnBrk="1" hangingPunct="1"/>
            <a:r>
              <a:rPr lang="ko-KR" altLang="en-US" smtClean="0"/>
              <a:t>그런데</a:t>
            </a:r>
            <a:br>
              <a:rPr lang="ko-KR" altLang="en-US" smtClean="0"/>
            </a:br>
            <a:r>
              <a:rPr lang="ko-KR" altLang="en-US" smtClean="0"/>
              <a:t>이런</a:t>
            </a:r>
            <a:br>
              <a:rPr lang="ko-KR" altLang="en-US" smtClean="0"/>
            </a:br>
            <a:r>
              <a:rPr lang="ko-KR" altLang="en-US" smtClean="0"/>
              <a:t>경우는</a:t>
            </a:r>
            <a:r>
              <a:rPr lang="en-US" altLang="ko-KR" smtClean="0"/>
              <a:t>?</a:t>
            </a:r>
          </a:p>
        </p:txBody>
      </p:sp>
      <p:sp>
        <p:nvSpPr>
          <p:cNvPr id="23563" name="Rectangle 11"/>
          <p:cNvSpPr>
            <a:spLocks noGrp="1" noChangeArrowheads="1"/>
          </p:cNvSpPr>
          <p:nvPr>
            <p:ph idx="1"/>
          </p:nvPr>
        </p:nvSpPr>
        <p:spPr>
          <a:xfrm>
            <a:off x="5095876" y="1143000"/>
            <a:ext cx="5040313" cy="1708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dirty="0"/>
              <a:t>10%</a:t>
            </a:r>
            <a:r>
              <a:rPr lang="ko-KR" altLang="en-US" sz="2800" dirty="0" err="1"/>
              <a:t>기각역에는</a:t>
            </a:r>
            <a:r>
              <a:rPr lang="ko-KR" altLang="en-US" sz="2800" dirty="0"/>
              <a:t> 들어가는데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/>
              <a:t>5%</a:t>
            </a:r>
            <a:r>
              <a:rPr lang="ko-KR" altLang="en-US" sz="2800" dirty="0" err="1"/>
              <a:t>기각역에는</a:t>
            </a:r>
            <a:r>
              <a:rPr lang="ko-KR" altLang="en-US" sz="2800" dirty="0"/>
              <a:t> </a:t>
            </a:r>
            <a:r>
              <a:rPr lang="ko-KR" altLang="en-US" sz="2800" dirty="0" err="1"/>
              <a:t>안들어가면</a:t>
            </a:r>
            <a:r>
              <a:rPr lang="en-US" altLang="ko-KR" sz="2800" dirty="0"/>
              <a:t>?</a:t>
            </a:r>
          </a:p>
          <a:p>
            <a:pPr eaLnBrk="1" hangingPunct="1">
              <a:lnSpc>
                <a:spcPct val="90000"/>
              </a:lnSpc>
            </a:pPr>
            <a:endParaRPr lang="en-US" altLang="ko-KR" sz="2800" dirty="0"/>
          </a:p>
          <a:p>
            <a:pPr eaLnBrk="1" hangingPunct="1">
              <a:lnSpc>
                <a:spcPct val="90000"/>
              </a:lnSpc>
            </a:pPr>
            <a:r>
              <a:rPr lang="en-US" altLang="ko-KR" sz="2800" dirty="0"/>
              <a:t>H</a:t>
            </a:r>
            <a:r>
              <a:rPr lang="en-US" altLang="ko-KR" sz="2800" baseline="-25000" dirty="0"/>
              <a:t>0 </a:t>
            </a:r>
            <a:r>
              <a:rPr lang="ko-KR" altLang="en-US" sz="2800" dirty="0" smtClean="0"/>
              <a:t>기각</a:t>
            </a:r>
            <a:r>
              <a:rPr lang="en-US" altLang="ko-KR" sz="2800" dirty="0"/>
              <a:t>? Or </a:t>
            </a:r>
            <a:r>
              <a:rPr lang="en-US" altLang="ko-KR" sz="2800" dirty="0"/>
              <a:t>H</a:t>
            </a:r>
            <a:r>
              <a:rPr lang="en-US" altLang="ko-KR" sz="2800" baseline="-25000" dirty="0"/>
              <a:t>0 </a:t>
            </a:r>
            <a:r>
              <a:rPr lang="ko-KR" altLang="en-US" sz="2800" dirty="0" smtClean="0"/>
              <a:t>채택</a:t>
            </a:r>
            <a:r>
              <a:rPr lang="en-US" altLang="ko-KR" sz="2800" dirty="0"/>
              <a:t>?</a:t>
            </a:r>
          </a:p>
        </p:txBody>
      </p:sp>
      <p:sp>
        <p:nvSpPr>
          <p:cNvPr id="24581" name="Line 4"/>
          <p:cNvSpPr>
            <a:spLocks noChangeShapeType="1"/>
          </p:cNvSpPr>
          <p:nvPr/>
        </p:nvSpPr>
        <p:spPr bwMode="auto">
          <a:xfrm>
            <a:off x="3000376" y="5445125"/>
            <a:ext cx="69119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5572125" y="5548313"/>
            <a:ext cx="319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105        106       107</a:t>
            </a:r>
          </a:p>
        </p:txBody>
      </p:sp>
      <p:sp>
        <p:nvSpPr>
          <p:cNvPr id="24583" name="Line 6"/>
          <p:cNvSpPr>
            <a:spLocks noChangeShapeType="1"/>
          </p:cNvSpPr>
          <p:nvPr/>
        </p:nvSpPr>
        <p:spPr bwMode="auto">
          <a:xfrm>
            <a:off x="5880100" y="3500438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>
            <a:off x="7824788" y="4076700"/>
            <a:ext cx="0" cy="2160588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85" name="Oval 10"/>
          <p:cNvSpPr>
            <a:spLocks noChangeArrowheads="1"/>
          </p:cNvSpPr>
          <p:nvPr/>
        </p:nvSpPr>
        <p:spPr bwMode="auto">
          <a:xfrm>
            <a:off x="6959600" y="3284538"/>
            <a:ext cx="1728788" cy="7937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2000"/>
              <a:t>10%</a:t>
            </a:r>
            <a:r>
              <a:rPr lang="ko-KR" altLang="en-US" sz="2000"/>
              <a:t>기각역</a:t>
            </a:r>
          </a:p>
        </p:txBody>
      </p:sp>
      <p:sp>
        <p:nvSpPr>
          <p:cNvPr id="24586" name="Line 12"/>
          <p:cNvSpPr>
            <a:spLocks noChangeShapeType="1"/>
          </p:cNvSpPr>
          <p:nvPr/>
        </p:nvSpPr>
        <p:spPr bwMode="auto">
          <a:xfrm flipH="1">
            <a:off x="7824789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87" name="Line 13"/>
          <p:cNvSpPr>
            <a:spLocks noChangeShapeType="1"/>
          </p:cNvSpPr>
          <p:nvPr/>
        </p:nvSpPr>
        <p:spPr bwMode="auto">
          <a:xfrm flipH="1">
            <a:off x="7967664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88" name="Line 14"/>
          <p:cNvSpPr>
            <a:spLocks noChangeShapeType="1"/>
          </p:cNvSpPr>
          <p:nvPr/>
        </p:nvSpPr>
        <p:spPr bwMode="auto">
          <a:xfrm flipH="1">
            <a:off x="7967664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89" name="Line 15"/>
          <p:cNvSpPr>
            <a:spLocks noChangeShapeType="1"/>
          </p:cNvSpPr>
          <p:nvPr/>
        </p:nvSpPr>
        <p:spPr bwMode="auto">
          <a:xfrm flipH="1">
            <a:off x="8112126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90" name="Line 16"/>
          <p:cNvSpPr>
            <a:spLocks noChangeShapeType="1"/>
          </p:cNvSpPr>
          <p:nvPr/>
        </p:nvSpPr>
        <p:spPr bwMode="auto">
          <a:xfrm flipH="1">
            <a:off x="8256589" y="5373689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91" name="Line 17"/>
          <p:cNvSpPr>
            <a:spLocks noChangeShapeType="1"/>
          </p:cNvSpPr>
          <p:nvPr/>
        </p:nvSpPr>
        <p:spPr bwMode="auto">
          <a:xfrm flipH="1">
            <a:off x="8401051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92" name="Line 18"/>
          <p:cNvSpPr>
            <a:spLocks noChangeShapeType="1"/>
          </p:cNvSpPr>
          <p:nvPr/>
        </p:nvSpPr>
        <p:spPr bwMode="auto">
          <a:xfrm flipH="1">
            <a:off x="8112126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93" name="Oval 19"/>
          <p:cNvSpPr>
            <a:spLocks noChangeArrowheads="1"/>
          </p:cNvSpPr>
          <p:nvPr/>
        </p:nvSpPr>
        <p:spPr bwMode="auto">
          <a:xfrm>
            <a:off x="7967663" y="4149725"/>
            <a:ext cx="1439862" cy="7191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2000"/>
              <a:t>5%</a:t>
            </a:r>
            <a:r>
              <a:rPr lang="ko-KR" altLang="en-US" sz="2000"/>
              <a:t>기각역</a:t>
            </a:r>
          </a:p>
        </p:txBody>
      </p:sp>
      <p:sp>
        <p:nvSpPr>
          <p:cNvPr id="24594" name="Line 20"/>
          <p:cNvSpPr>
            <a:spLocks noChangeShapeType="1"/>
          </p:cNvSpPr>
          <p:nvPr/>
        </p:nvSpPr>
        <p:spPr bwMode="auto">
          <a:xfrm>
            <a:off x="8688388" y="4868863"/>
            <a:ext cx="0" cy="6477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4595" name="Line 21"/>
          <p:cNvSpPr>
            <a:spLocks noChangeShapeType="1"/>
          </p:cNvSpPr>
          <p:nvPr/>
        </p:nvSpPr>
        <p:spPr bwMode="auto">
          <a:xfrm>
            <a:off x="8472488" y="5373689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7D0333A7-5C73-4F13-AECC-43C0EB32FBE0}"/>
              </a:ext>
            </a:extLst>
          </p:cNvPr>
          <p:cNvSpPr>
            <a:spLocks/>
          </p:cNvSpPr>
          <p:nvPr/>
        </p:nvSpPr>
        <p:spPr bwMode="auto">
          <a:xfrm>
            <a:off x="3341704" y="3487752"/>
            <a:ext cx="5540379" cy="1798637"/>
          </a:xfrm>
          <a:custGeom>
            <a:avLst/>
            <a:gdLst/>
            <a:ahLst/>
            <a:cxnLst>
              <a:cxn ang="0">
                <a:pos x="0" y="1119"/>
              </a:cxn>
              <a:cxn ang="0">
                <a:pos x="635" y="1073"/>
              </a:cxn>
              <a:cxn ang="0">
                <a:pos x="1043" y="756"/>
              </a:cxn>
              <a:cxn ang="0">
                <a:pos x="1452" y="121"/>
              </a:cxn>
              <a:cxn ang="0">
                <a:pos x="1769" y="30"/>
              </a:cxn>
              <a:cxn ang="0">
                <a:pos x="2041" y="302"/>
              </a:cxn>
              <a:cxn ang="0">
                <a:pos x="2313" y="756"/>
              </a:cxn>
              <a:cxn ang="0">
                <a:pos x="2631" y="1028"/>
              </a:cxn>
              <a:cxn ang="0">
                <a:pos x="3130" y="1119"/>
              </a:cxn>
            </a:cxnLst>
            <a:rect l="0" t="0" r="r" b="b"/>
            <a:pathLst>
              <a:path w="3130" h="1133">
                <a:moveTo>
                  <a:pt x="0" y="1119"/>
                </a:moveTo>
                <a:cubicBezTo>
                  <a:pt x="230" y="1126"/>
                  <a:pt x="461" y="1133"/>
                  <a:pt x="635" y="1073"/>
                </a:cubicBezTo>
                <a:cubicBezTo>
                  <a:pt x="809" y="1013"/>
                  <a:pt x="907" y="915"/>
                  <a:pt x="1043" y="756"/>
                </a:cubicBezTo>
                <a:cubicBezTo>
                  <a:pt x="1179" y="597"/>
                  <a:pt x="1331" y="242"/>
                  <a:pt x="1452" y="121"/>
                </a:cubicBezTo>
                <a:cubicBezTo>
                  <a:pt x="1573" y="0"/>
                  <a:pt x="1671" y="0"/>
                  <a:pt x="1769" y="30"/>
                </a:cubicBezTo>
                <a:cubicBezTo>
                  <a:pt x="1867" y="60"/>
                  <a:pt x="1950" y="181"/>
                  <a:pt x="2041" y="302"/>
                </a:cubicBezTo>
                <a:cubicBezTo>
                  <a:pt x="2132" y="423"/>
                  <a:pt x="2215" y="635"/>
                  <a:pt x="2313" y="756"/>
                </a:cubicBezTo>
                <a:cubicBezTo>
                  <a:pt x="2411" y="877"/>
                  <a:pt x="2495" y="968"/>
                  <a:pt x="2631" y="1028"/>
                </a:cubicBezTo>
                <a:cubicBezTo>
                  <a:pt x="2767" y="1088"/>
                  <a:pt x="3047" y="1104"/>
                  <a:pt x="3130" y="1119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7" name="Oval 22"/>
          <p:cNvSpPr>
            <a:spLocks noChangeArrowheads="1"/>
          </p:cNvSpPr>
          <p:nvPr/>
        </p:nvSpPr>
        <p:spPr bwMode="auto">
          <a:xfrm>
            <a:off x="1004760" y="529432"/>
            <a:ext cx="3311525" cy="3311525"/>
          </a:xfrm>
          <a:prstGeom prst="ellipse">
            <a:avLst/>
          </a:prstGeom>
          <a:solidFill>
            <a:srgbClr val="99CCFF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692151"/>
            <a:ext cx="2519362" cy="2867025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그래서</a:t>
            </a:r>
            <a:br>
              <a:rPr lang="ko-KR" altLang="en-US" dirty="0" smtClean="0"/>
            </a:br>
            <a:r>
              <a:rPr lang="ko-KR" altLang="en-US" dirty="0" err="1" smtClean="0"/>
              <a:t>유의확률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p-</a:t>
            </a:r>
            <a:r>
              <a:rPr lang="ko-KR" altLang="en-US" dirty="0" smtClean="0"/>
              <a:t>값</a:t>
            </a:r>
            <a:endParaRPr lang="ko-KR" altLang="en-US" dirty="0" smtClean="0"/>
          </a:p>
        </p:txBody>
      </p:sp>
      <p:sp>
        <p:nvSpPr>
          <p:cNvPr id="24585" name="Rectangle 9"/>
          <p:cNvSpPr>
            <a:spLocks noGrp="1" noChangeArrowheads="1"/>
          </p:cNvSpPr>
          <p:nvPr>
            <p:ph idx="1"/>
          </p:nvPr>
        </p:nvSpPr>
        <p:spPr>
          <a:xfrm>
            <a:off x="4511675" y="619125"/>
            <a:ext cx="6480869" cy="2867039"/>
          </a:xfrm>
        </p:spPr>
        <p:txBody>
          <a:bodyPr/>
          <a:lstStyle/>
          <a:p>
            <a:pPr eaLnBrk="1" hangingPunct="1"/>
            <a:r>
              <a:rPr lang="en-US" altLang="ko-KR" sz="2800" dirty="0"/>
              <a:t>107</a:t>
            </a:r>
            <a:r>
              <a:rPr lang="ko-KR" altLang="en-US" sz="2800" dirty="0"/>
              <a:t>이상 되는 확률</a:t>
            </a:r>
            <a:r>
              <a:rPr lang="en-US" altLang="ko-KR" sz="2800" dirty="0"/>
              <a:t>(</a:t>
            </a:r>
            <a:r>
              <a:rPr lang="ko-KR" altLang="en-US" sz="2800" dirty="0" err="1"/>
              <a:t>유의확률</a:t>
            </a:r>
            <a:r>
              <a:rPr lang="en-US" altLang="ko-KR" sz="2800" dirty="0"/>
              <a:t>)</a:t>
            </a:r>
            <a:r>
              <a:rPr lang="ko-KR" altLang="en-US" sz="2800" dirty="0"/>
              <a:t>을 구해서 </a:t>
            </a:r>
            <a:r>
              <a:rPr lang="ko-KR" altLang="en-US" sz="2800" dirty="0" err="1"/>
              <a:t>유의수준과</a:t>
            </a:r>
            <a:r>
              <a:rPr lang="ko-KR" altLang="en-US" sz="2800" dirty="0"/>
              <a:t> 비교</a:t>
            </a:r>
          </a:p>
          <a:p>
            <a:pPr eaLnBrk="1" hangingPunct="1"/>
            <a:r>
              <a:rPr lang="ko-KR" altLang="en-US" sz="2800" dirty="0"/>
              <a:t>아래서 </a:t>
            </a:r>
            <a:r>
              <a:rPr lang="en-US" altLang="ko-KR" sz="2800" dirty="0"/>
              <a:t>107</a:t>
            </a:r>
            <a:r>
              <a:rPr lang="ko-KR" altLang="en-US" sz="2800" dirty="0"/>
              <a:t>이상일 확률이 </a:t>
            </a:r>
            <a:r>
              <a:rPr lang="en-US" altLang="ko-KR" sz="2800" dirty="0"/>
              <a:t>7%</a:t>
            </a:r>
            <a:r>
              <a:rPr lang="ko-KR" altLang="en-US" sz="2800" dirty="0"/>
              <a:t>라면</a:t>
            </a:r>
            <a:r>
              <a:rPr lang="en-US" altLang="ko-KR" sz="2800" dirty="0">
                <a:latin typeface="Arial" panose="020B0604020202020204" pitchFamily="34" charset="0"/>
              </a:rPr>
              <a:t>…</a:t>
            </a:r>
            <a:endParaRPr lang="en-US" altLang="ko-KR" sz="2800" dirty="0"/>
          </a:p>
          <a:p>
            <a:pPr eaLnBrk="1" hangingPunct="1"/>
            <a:r>
              <a:rPr lang="ko-KR" altLang="en-US" sz="2800" dirty="0" smtClean="0"/>
              <a:t>유의수준 </a:t>
            </a:r>
            <a:r>
              <a:rPr lang="en-US" altLang="ko-KR" sz="2800" dirty="0" smtClean="0"/>
              <a:t>5</a:t>
            </a:r>
            <a:r>
              <a:rPr lang="en-US" altLang="ko-KR" sz="2800" dirty="0"/>
              <a:t>%</a:t>
            </a:r>
            <a:r>
              <a:rPr lang="ko-KR" altLang="en-US" sz="2800" dirty="0"/>
              <a:t>로는 </a:t>
            </a:r>
            <a:r>
              <a:rPr lang="en-US" altLang="ko-KR" sz="2800" dirty="0"/>
              <a:t>H</a:t>
            </a:r>
            <a:r>
              <a:rPr lang="en-US" altLang="ko-KR" sz="2800" baseline="-25000" dirty="0"/>
              <a:t>0 </a:t>
            </a:r>
            <a:r>
              <a:rPr lang="ko-KR" altLang="en-US" sz="2800" dirty="0" smtClean="0"/>
              <a:t>채택</a:t>
            </a:r>
            <a:endParaRPr lang="ko-KR" altLang="en-US" sz="2800" dirty="0"/>
          </a:p>
          <a:p>
            <a:pPr eaLnBrk="1" hangingPunct="1"/>
            <a:r>
              <a:rPr lang="ko-KR" altLang="en-US" sz="2800" dirty="0" smtClean="0"/>
              <a:t>유의수준 </a:t>
            </a:r>
            <a:r>
              <a:rPr lang="en-US" altLang="ko-KR" sz="2800" dirty="0" smtClean="0"/>
              <a:t>10</a:t>
            </a:r>
            <a:r>
              <a:rPr lang="en-US" altLang="ko-KR" sz="2800" dirty="0"/>
              <a:t>%</a:t>
            </a:r>
            <a:r>
              <a:rPr lang="ko-KR" altLang="en-US" sz="2800" dirty="0"/>
              <a:t>로는 </a:t>
            </a:r>
            <a:r>
              <a:rPr lang="en-US" altLang="ko-KR" sz="2800" dirty="0"/>
              <a:t>H</a:t>
            </a:r>
            <a:r>
              <a:rPr lang="en-US" altLang="ko-KR" sz="2800" baseline="-25000" dirty="0"/>
              <a:t>0 </a:t>
            </a:r>
            <a:r>
              <a:rPr lang="ko-KR" altLang="en-US" sz="2800" dirty="0" smtClean="0"/>
              <a:t>기각</a:t>
            </a:r>
            <a:endParaRPr lang="ko-KR" altLang="en-US" sz="2800" dirty="0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3000376" y="5445125"/>
            <a:ext cx="69119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572125" y="5548313"/>
            <a:ext cx="3194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800"/>
              <a:t>105        106       107</a:t>
            </a: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5880100" y="3500438"/>
            <a:ext cx="0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07" name="Line 10"/>
          <p:cNvSpPr>
            <a:spLocks noChangeShapeType="1"/>
          </p:cNvSpPr>
          <p:nvPr/>
        </p:nvSpPr>
        <p:spPr bwMode="auto">
          <a:xfrm flipH="1">
            <a:off x="8401051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08" name="Line 11"/>
          <p:cNvSpPr>
            <a:spLocks noChangeShapeType="1"/>
          </p:cNvSpPr>
          <p:nvPr/>
        </p:nvSpPr>
        <p:spPr bwMode="auto">
          <a:xfrm flipH="1">
            <a:off x="8543926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09" name="Line 12"/>
          <p:cNvSpPr>
            <a:spLocks noChangeShapeType="1"/>
          </p:cNvSpPr>
          <p:nvPr/>
        </p:nvSpPr>
        <p:spPr bwMode="auto">
          <a:xfrm flipH="1">
            <a:off x="8543926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10" name="Line 13"/>
          <p:cNvSpPr>
            <a:spLocks noChangeShapeType="1"/>
          </p:cNvSpPr>
          <p:nvPr/>
        </p:nvSpPr>
        <p:spPr bwMode="auto">
          <a:xfrm flipH="1">
            <a:off x="8688389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11" name="Line 14"/>
          <p:cNvSpPr>
            <a:spLocks noChangeShapeType="1"/>
          </p:cNvSpPr>
          <p:nvPr/>
        </p:nvSpPr>
        <p:spPr bwMode="auto">
          <a:xfrm flipH="1">
            <a:off x="8905876" y="5373689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12" name="Line 15"/>
          <p:cNvSpPr>
            <a:spLocks noChangeShapeType="1"/>
          </p:cNvSpPr>
          <p:nvPr/>
        </p:nvSpPr>
        <p:spPr bwMode="auto">
          <a:xfrm flipH="1">
            <a:off x="8977314" y="5300664"/>
            <a:ext cx="142875" cy="714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13" name="Line 16"/>
          <p:cNvSpPr>
            <a:spLocks noChangeShapeType="1"/>
          </p:cNvSpPr>
          <p:nvPr/>
        </p:nvSpPr>
        <p:spPr bwMode="auto">
          <a:xfrm flipH="1">
            <a:off x="8688389" y="5229225"/>
            <a:ext cx="142875" cy="714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14" name="Line 19"/>
          <p:cNvSpPr>
            <a:spLocks noChangeShapeType="1"/>
          </p:cNvSpPr>
          <p:nvPr/>
        </p:nvSpPr>
        <p:spPr bwMode="auto">
          <a:xfrm>
            <a:off x="8472488" y="5373689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15" name="Line 20"/>
          <p:cNvSpPr>
            <a:spLocks noChangeShapeType="1"/>
          </p:cNvSpPr>
          <p:nvPr/>
        </p:nvSpPr>
        <p:spPr bwMode="auto">
          <a:xfrm>
            <a:off x="8472488" y="4797425"/>
            <a:ext cx="0" cy="6477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25616" name="AutoShape 21"/>
          <p:cNvSpPr>
            <a:spLocks noChangeArrowheads="1"/>
          </p:cNvSpPr>
          <p:nvPr/>
        </p:nvSpPr>
        <p:spPr bwMode="auto">
          <a:xfrm>
            <a:off x="8759825" y="4221163"/>
            <a:ext cx="1512888" cy="647700"/>
          </a:xfrm>
          <a:prstGeom prst="wedgeEllipseCallout">
            <a:avLst>
              <a:gd name="adj1" fmla="val -43704"/>
              <a:gd name="adj2" fmla="val 92157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ko-KR" sz="2000"/>
              <a:t>7%</a:t>
            </a:r>
          </a:p>
        </p:txBody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id="{4E5E9015-6215-43EB-A22D-74FDCE3FF91B}"/>
              </a:ext>
            </a:extLst>
          </p:cNvPr>
          <p:cNvSpPr>
            <a:spLocks/>
          </p:cNvSpPr>
          <p:nvPr/>
        </p:nvSpPr>
        <p:spPr bwMode="auto">
          <a:xfrm>
            <a:off x="3341704" y="3487752"/>
            <a:ext cx="5540379" cy="1798637"/>
          </a:xfrm>
          <a:custGeom>
            <a:avLst/>
            <a:gdLst/>
            <a:ahLst/>
            <a:cxnLst>
              <a:cxn ang="0">
                <a:pos x="0" y="1119"/>
              </a:cxn>
              <a:cxn ang="0">
                <a:pos x="635" y="1073"/>
              </a:cxn>
              <a:cxn ang="0">
                <a:pos x="1043" y="756"/>
              </a:cxn>
              <a:cxn ang="0">
                <a:pos x="1452" y="121"/>
              </a:cxn>
              <a:cxn ang="0">
                <a:pos x="1769" y="30"/>
              </a:cxn>
              <a:cxn ang="0">
                <a:pos x="2041" y="302"/>
              </a:cxn>
              <a:cxn ang="0">
                <a:pos x="2313" y="756"/>
              </a:cxn>
              <a:cxn ang="0">
                <a:pos x="2631" y="1028"/>
              </a:cxn>
              <a:cxn ang="0">
                <a:pos x="3130" y="1119"/>
              </a:cxn>
            </a:cxnLst>
            <a:rect l="0" t="0" r="r" b="b"/>
            <a:pathLst>
              <a:path w="3130" h="1133">
                <a:moveTo>
                  <a:pt x="0" y="1119"/>
                </a:moveTo>
                <a:cubicBezTo>
                  <a:pt x="230" y="1126"/>
                  <a:pt x="461" y="1133"/>
                  <a:pt x="635" y="1073"/>
                </a:cubicBezTo>
                <a:cubicBezTo>
                  <a:pt x="809" y="1013"/>
                  <a:pt x="907" y="915"/>
                  <a:pt x="1043" y="756"/>
                </a:cubicBezTo>
                <a:cubicBezTo>
                  <a:pt x="1179" y="597"/>
                  <a:pt x="1331" y="242"/>
                  <a:pt x="1452" y="121"/>
                </a:cubicBezTo>
                <a:cubicBezTo>
                  <a:pt x="1573" y="0"/>
                  <a:pt x="1671" y="0"/>
                  <a:pt x="1769" y="30"/>
                </a:cubicBezTo>
                <a:cubicBezTo>
                  <a:pt x="1867" y="60"/>
                  <a:pt x="1950" y="181"/>
                  <a:pt x="2041" y="302"/>
                </a:cubicBezTo>
                <a:cubicBezTo>
                  <a:pt x="2132" y="423"/>
                  <a:pt x="2215" y="635"/>
                  <a:pt x="2313" y="756"/>
                </a:cubicBezTo>
                <a:cubicBezTo>
                  <a:pt x="2411" y="877"/>
                  <a:pt x="2495" y="968"/>
                  <a:pt x="2631" y="1028"/>
                </a:cubicBezTo>
                <a:cubicBezTo>
                  <a:pt x="2767" y="1088"/>
                  <a:pt x="3047" y="1104"/>
                  <a:pt x="3130" y="1119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  <p:txBody>
          <a:bodyPr/>
          <a:lstStyle/>
          <a:p>
            <a:pPr eaLnBrk="1" latinLnBrk="1" hangingPunct="1">
              <a:defRPr/>
            </a:pPr>
            <a:endParaRPr lang="ko-KR" altLang="en-US">
              <a:latin typeface="굴림" charset="-127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val 4"/>
          <p:cNvSpPr>
            <a:spLocks noChangeArrowheads="1"/>
          </p:cNvSpPr>
          <p:nvPr/>
        </p:nvSpPr>
        <p:spPr bwMode="auto">
          <a:xfrm>
            <a:off x="623392" y="188640"/>
            <a:ext cx="3311525" cy="3311525"/>
          </a:xfrm>
          <a:prstGeom prst="ellipse">
            <a:avLst/>
          </a:prstGeom>
          <a:solidFill>
            <a:srgbClr val="FFFF00">
              <a:alpha val="4313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476251"/>
            <a:ext cx="2170112" cy="2506663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유의</a:t>
            </a:r>
            <a:br>
              <a:rPr lang="ko-KR" altLang="en-US" dirty="0" smtClean="0"/>
            </a:br>
            <a:r>
              <a:rPr lang="ko-KR" altLang="en-US" dirty="0" smtClean="0"/>
              <a:t>확률</a:t>
            </a:r>
            <a:r>
              <a:rPr lang="en-US" altLang="ko-KR" dirty="0" smtClean="0"/>
              <a:t>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079777" y="836712"/>
            <a:ext cx="7200800" cy="5040559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ko-KR" altLang="en-US" dirty="0"/>
              <a:t>일명 </a:t>
            </a:r>
            <a:r>
              <a:rPr lang="en-US" altLang="ko-KR" dirty="0"/>
              <a:t>p-</a:t>
            </a:r>
            <a:r>
              <a:rPr lang="ko-KR" altLang="en-US" dirty="0"/>
              <a:t>값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r>
              <a:rPr lang="ko-KR" altLang="en-US" dirty="0"/>
              <a:t> </a:t>
            </a:r>
            <a:r>
              <a:rPr lang="en-US" altLang="ko-KR" dirty="0"/>
              <a:t>= </a:t>
            </a:r>
            <a:r>
              <a:rPr lang="en-US" altLang="ko-KR" dirty="0" err="1"/>
              <a:t>Pr</a:t>
            </a:r>
            <a:r>
              <a:rPr lang="en-US" altLang="ko-KR" dirty="0"/>
              <a:t>(result </a:t>
            </a:r>
            <a:r>
              <a:rPr lang="en-US" altLang="ko-KR" dirty="0" smtClean="0"/>
              <a:t>| H</a:t>
            </a:r>
            <a:r>
              <a:rPr lang="en-US" altLang="ko-KR" baseline="-25000" dirty="0" smtClean="0"/>
              <a:t>0</a:t>
            </a:r>
            <a:r>
              <a:rPr lang="en-US" altLang="ko-KR" dirty="0" smtClean="0"/>
              <a:t> </a:t>
            </a:r>
            <a:r>
              <a:rPr lang="en-US" altLang="ko-KR" dirty="0"/>
              <a:t>is true)</a:t>
            </a:r>
          </a:p>
          <a:p>
            <a:pPr eaLnBrk="1" hangingPunct="1">
              <a:lnSpc>
                <a:spcPct val="130000"/>
              </a:lnSpc>
            </a:pPr>
            <a:r>
              <a:rPr lang="ko-KR" altLang="en-US" dirty="0"/>
              <a:t>이 값이 작다면 </a:t>
            </a:r>
            <a:r>
              <a:rPr lang="en-US" altLang="ko-KR" dirty="0"/>
              <a:t>H</a:t>
            </a:r>
            <a:r>
              <a:rPr lang="en-US" altLang="ko-KR" baseline="-25000" dirty="0"/>
              <a:t>0</a:t>
            </a:r>
            <a:r>
              <a:rPr lang="en-US" altLang="ko-KR" dirty="0"/>
              <a:t> </a:t>
            </a:r>
            <a:r>
              <a:rPr lang="ko-KR" altLang="en-US" dirty="0"/>
              <a:t>이 사실이 아님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ko-KR" dirty="0"/>
              <a:t>SPSS </a:t>
            </a:r>
            <a:r>
              <a:rPr lang="ko-KR" altLang="en-US" dirty="0" err="1"/>
              <a:t>출력결과에</a:t>
            </a:r>
            <a:r>
              <a:rPr lang="ko-KR" altLang="en-US" dirty="0"/>
              <a:t> 모두 </a:t>
            </a:r>
            <a:r>
              <a:rPr lang="ko-KR" altLang="en-US" dirty="0" err="1"/>
              <a:t>유의확률만</a:t>
            </a:r>
            <a:r>
              <a:rPr lang="ko-KR" altLang="en-US" dirty="0"/>
              <a:t> 표시</a:t>
            </a:r>
            <a:endParaRPr lang="en-US" altLang="ko-KR" dirty="0"/>
          </a:p>
          <a:p>
            <a:pPr lvl="1" eaLnBrk="1" hangingPunct="1">
              <a:lnSpc>
                <a:spcPct val="130000"/>
              </a:lnSpc>
            </a:pPr>
            <a:r>
              <a:rPr lang="ko-KR" altLang="en-US" dirty="0"/>
              <a:t>예</a:t>
            </a:r>
            <a:r>
              <a:rPr lang="en-US" altLang="ko-KR" dirty="0"/>
              <a:t>&gt; </a:t>
            </a:r>
            <a:r>
              <a:rPr lang="ko-KR" altLang="en-US" dirty="0" err="1"/>
              <a:t>유의확률</a:t>
            </a:r>
            <a:r>
              <a:rPr lang="en-US" altLang="ko-KR" dirty="0"/>
              <a:t>=0.03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ko-KR" dirty="0"/>
              <a:t>5%</a:t>
            </a:r>
            <a:r>
              <a:rPr lang="ko-KR" altLang="en-US" dirty="0"/>
              <a:t>보다 작으므로 </a:t>
            </a:r>
            <a:r>
              <a:rPr lang="ko-KR" altLang="en-US" dirty="0" err="1"/>
              <a:t>귀무가설</a:t>
            </a:r>
            <a:r>
              <a:rPr lang="ko-KR" altLang="en-US" dirty="0"/>
              <a:t> 기각</a:t>
            </a:r>
            <a:endParaRPr lang="en-US" altLang="ko-KR" dirty="0"/>
          </a:p>
          <a:p>
            <a:pPr lvl="2" eaLnBrk="1" hangingPunct="1">
              <a:lnSpc>
                <a:spcPct val="130000"/>
              </a:lnSpc>
            </a:pPr>
            <a:r>
              <a:rPr lang="en-US" altLang="ko-KR" dirty="0"/>
              <a:t>1%</a:t>
            </a:r>
            <a:r>
              <a:rPr lang="ko-KR" altLang="en-US" dirty="0"/>
              <a:t>보다 크니까 </a:t>
            </a:r>
            <a:r>
              <a:rPr lang="ko-KR" altLang="en-US" dirty="0" err="1"/>
              <a:t>귀무가설</a:t>
            </a:r>
            <a:r>
              <a:rPr lang="ko-KR" altLang="en-US" dirty="0"/>
              <a:t> 채택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latin typeface="Times New Roman" panose="02020603050405020304" pitchFamily="18" charset="0"/>
                <a:ea typeface="굴림" panose="020B0600000101010101" pitchFamily="50" charset="-127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4099" name="Oval 3"/>
          <p:cNvSpPr>
            <a:spLocks noChangeArrowheads="1"/>
          </p:cNvSpPr>
          <p:nvPr/>
        </p:nvSpPr>
        <p:spPr bwMode="invGray">
          <a:xfrm>
            <a:off x="1401533" y="2556668"/>
            <a:ext cx="3895725" cy="3892550"/>
          </a:xfrm>
          <a:prstGeom prst="ellipse">
            <a:avLst/>
          </a:prstGeom>
          <a:solidFill>
            <a:srgbClr val="FFFFFF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lgDash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20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1773007" y="2944018"/>
            <a:ext cx="3124200" cy="3124200"/>
            <a:chOff x="384" y="1776"/>
            <a:chExt cx="1488" cy="1488"/>
          </a:xfrm>
        </p:grpSpPr>
        <p:sp>
          <p:nvSpPr>
            <p:cNvPr id="37893" name="Oval 5">
              <a:extLst>
                <a:ext uri="{FF2B5EF4-FFF2-40B4-BE49-F238E27FC236}">
                  <a16:creationId xmlns:a16="http://schemas.microsoft.com/office/drawing/2014/main" id="{96483AC6-D672-4A6F-9690-A0653AD910D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1019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bg1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  <p:sp>
          <p:nvSpPr>
            <p:cNvPr id="37894" name="Oval 6">
              <a:extLst>
                <a:ext uri="{FF2B5EF4-FFF2-40B4-BE49-F238E27FC236}">
                  <a16:creationId xmlns:a16="http://schemas.microsoft.com/office/drawing/2014/main" id="{48C3B1C4-8FCD-4483-9856-0ABC6BECEC7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7" y="1799"/>
              <a:ext cx="1434" cy="143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4902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bg1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</p:grpSp>
      <p:sp>
        <p:nvSpPr>
          <p:cNvPr id="4101" name="Text Box 4"/>
          <p:cNvSpPr txBox="1">
            <a:spLocks noChangeArrowheads="1"/>
          </p:cNvSpPr>
          <p:nvPr/>
        </p:nvSpPr>
        <p:spPr bwMode="black">
          <a:xfrm>
            <a:off x="1374776" y="1320006"/>
            <a:ext cx="9905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ko-KR" altLang="en-US" sz="2400" dirty="0"/>
              <a:t>자료분석을 통해 어떤 결론을 내리기 위하여는 그 결론에 대한 </a:t>
            </a:r>
            <a:r>
              <a:rPr lang="ko-KR" altLang="en-US" sz="2400" dirty="0">
                <a:solidFill>
                  <a:srgbClr val="FF0000"/>
                </a:solidFill>
              </a:rPr>
              <a:t>과학적인 근거가 필요</a:t>
            </a:r>
            <a:r>
              <a:rPr lang="ko-KR" altLang="en-US" sz="2400" dirty="0"/>
              <a:t>하다</a:t>
            </a:r>
            <a:r>
              <a:rPr lang="en-US" altLang="ko-KR" sz="2400" dirty="0"/>
              <a:t>. </a:t>
            </a:r>
            <a:r>
              <a:rPr lang="ko-KR" altLang="en-US" sz="2400" dirty="0"/>
              <a:t>이에 대한 개념이 추정과 검정이다</a:t>
            </a:r>
            <a:endParaRPr lang="en-US" altLang="ko-KR" sz="2400" dirty="0"/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black">
          <a:xfrm>
            <a:off x="5157558" y="2824957"/>
            <a:ext cx="2981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800"/>
              <a:t>자료분석과 추정</a:t>
            </a:r>
            <a:r>
              <a:rPr lang="en-US" altLang="ko-KR" sz="1800"/>
              <a:t>, </a:t>
            </a:r>
            <a:r>
              <a:rPr lang="ko-KR" altLang="en-US" sz="1800"/>
              <a:t>검정</a:t>
            </a:r>
            <a:endParaRPr lang="en-US" altLang="ko-KR" sz="1800"/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black">
          <a:xfrm>
            <a:off x="5086119" y="5733256"/>
            <a:ext cx="30924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800"/>
              <a:t>가설과 유의확률</a:t>
            </a:r>
            <a:endParaRPr lang="en-US" altLang="ko-KR" sz="1800"/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black">
          <a:xfrm>
            <a:off x="5514744" y="5060156"/>
            <a:ext cx="30813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800"/>
              <a:t>검정</a:t>
            </a:r>
            <a:endParaRPr lang="en-US" altLang="ko-KR" sz="1800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black">
          <a:xfrm>
            <a:off x="5657620" y="3555206"/>
            <a:ext cx="28733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800"/>
              <a:t>추정</a:t>
            </a:r>
            <a:endParaRPr lang="en-US" altLang="ko-KR" sz="1800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black">
          <a:xfrm>
            <a:off x="5729057" y="4306093"/>
            <a:ext cx="3041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800"/>
              <a:t>신뢰도와 표본오차</a:t>
            </a:r>
            <a:endParaRPr lang="en-US" altLang="ko-KR" sz="1800"/>
          </a:p>
        </p:txBody>
      </p:sp>
      <p:grpSp>
        <p:nvGrpSpPr>
          <p:cNvPr id="4107" name="Group 13"/>
          <p:cNvGrpSpPr>
            <a:grpSpLocks/>
          </p:cNvGrpSpPr>
          <p:nvPr/>
        </p:nvGrpSpPr>
        <p:grpSpPr bwMode="auto">
          <a:xfrm>
            <a:off x="4503507" y="2791618"/>
            <a:ext cx="457200" cy="457200"/>
            <a:chOff x="384" y="1776"/>
            <a:chExt cx="1488" cy="1488"/>
          </a:xfrm>
        </p:grpSpPr>
        <p:sp>
          <p:nvSpPr>
            <p:cNvPr id="37902" name="Oval 14">
              <a:extLst>
                <a:ext uri="{FF2B5EF4-FFF2-40B4-BE49-F238E27FC236}">
                  <a16:creationId xmlns:a16="http://schemas.microsoft.com/office/drawing/2014/main" id="{672F6359-14F4-4B82-9FD6-2E2312F8B63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1019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accent1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  <p:sp>
          <p:nvSpPr>
            <p:cNvPr id="37903" name="Oval 15">
              <a:extLst>
                <a:ext uri="{FF2B5EF4-FFF2-40B4-BE49-F238E27FC236}">
                  <a16:creationId xmlns:a16="http://schemas.microsoft.com/office/drawing/2014/main" id="{972AFCF0-D1C7-4AA8-8CCE-A0D6658140D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5" y="1797"/>
              <a:ext cx="1436" cy="143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34902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accent1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4108" name="Group 16"/>
          <p:cNvGrpSpPr>
            <a:grpSpLocks/>
          </p:cNvGrpSpPr>
          <p:nvPr/>
        </p:nvGrpSpPr>
        <p:grpSpPr bwMode="auto">
          <a:xfrm>
            <a:off x="4960707" y="3477418"/>
            <a:ext cx="457200" cy="457200"/>
            <a:chOff x="384" y="1776"/>
            <a:chExt cx="1488" cy="1488"/>
          </a:xfrm>
        </p:grpSpPr>
        <p:sp>
          <p:nvSpPr>
            <p:cNvPr id="37905" name="Oval 17">
              <a:extLst>
                <a:ext uri="{FF2B5EF4-FFF2-40B4-BE49-F238E27FC236}">
                  <a16:creationId xmlns:a16="http://schemas.microsoft.com/office/drawing/2014/main" id="{1493CA57-37FD-413D-95FA-64C1317BC5F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10196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accent2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  <p:sp>
          <p:nvSpPr>
            <p:cNvPr id="37906" name="Oval 18">
              <a:extLst>
                <a:ext uri="{FF2B5EF4-FFF2-40B4-BE49-F238E27FC236}">
                  <a16:creationId xmlns:a16="http://schemas.microsoft.com/office/drawing/2014/main" id="{D21688CE-EEC3-48CB-A071-8D958146890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5" y="1797"/>
              <a:ext cx="1436" cy="1436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gamma/>
                    <a:tint val="34902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accent2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4109" name="Group 19"/>
          <p:cNvGrpSpPr>
            <a:grpSpLocks/>
          </p:cNvGrpSpPr>
          <p:nvPr/>
        </p:nvGrpSpPr>
        <p:grpSpPr bwMode="auto">
          <a:xfrm>
            <a:off x="5189307" y="4234656"/>
            <a:ext cx="457200" cy="457200"/>
            <a:chOff x="384" y="1776"/>
            <a:chExt cx="1488" cy="1488"/>
          </a:xfrm>
        </p:grpSpPr>
        <p:sp>
          <p:nvSpPr>
            <p:cNvPr id="37908" name="Oval 20">
              <a:extLst>
                <a:ext uri="{FF2B5EF4-FFF2-40B4-BE49-F238E27FC236}">
                  <a16:creationId xmlns:a16="http://schemas.microsoft.com/office/drawing/2014/main" id="{CF5EB511-D527-4686-BE6B-4E6AA901822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10196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hlink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  <p:sp>
          <p:nvSpPr>
            <p:cNvPr id="37909" name="Oval 21">
              <a:extLst>
                <a:ext uri="{FF2B5EF4-FFF2-40B4-BE49-F238E27FC236}">
                  <a16:creationId xmlns:a16="http://schemas.microsoft.com/office/drawing/2014/main" id="{10DF1BE6-E394-44FF-A647-9B4EC88C30D4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5" y="1797"/>
              <a:ext cx="1436" cy="143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34902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hlink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4110" name="Group 22"/>
          <p:cNvGrpSpPr>
            <a:grpSpLocks/>
          </p:cNvGrpSpPr>
          <p:nvPr/>
        </p:nvGrpSpPr>
        <p:grpSpPr bwMode="auto">
          <a:xfrm>
            <a:off x="4960707" y="5001418"/>
            <a:ext cx="457200" cy="457200"/>
            <a:chOff x="384" y="1776"/>
            <a:chExt cx="1488" cy="1488"/>
          </a:xfrm>
        </p:grpSpPr>
        <p:sp>
          <p:nvSpPr>
            <p:cNvPr id="37911" name="Oval 23">
              <a:extLst>
                <a:ext uri="{FF2B5EF4-FFF2-40B4-BE49-F238E27FC236}">
                  <a16:creationId xmlns:a16="http://schemas.microsoft.com/office/drawing/2014/main" id="{1091F656-409A-4817-B09E-2B5E7715B3C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10196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10196"/>
                    <a:invGamma/>
                  </a:schemeClr>
                </a:gs>
              </a:gsLst>
              <a:lin ang="5400000" scaled="1"/>
            </a:gradFill>
            <a:ln w="12700">
              <a:solidFill>
                <a:schemeClr val="folHlink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  <p:sp>
          <p:nvSpPr>
            <p:cNvPr id="37912" name="Oval 24">
              <a:extLst>
                <a:ext uri="{FF2B5EF4-FFF2-40B4-BE49-F238E27FC236}">
                  <a16:creationId xmlns:a16="http://schemas.microsoft.com/office/drawing/2014/main" id="{6CAE0656-7C7A-43C4-95A0-17D6B604018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405" y="1797"/>
              <a:ext cx="1436" cy="143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34902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34902"/>
                    <a:invGamma/>
                  </a:schemeClr>
                </a:gs>
              </a:gsLst>
              <a:lin ang="5400000" scaled="1"/>
            </a:gradFill>
            <a:ln w="19050">
              <a:solidFill>
                <a:schemeClr val="folHlink">
                  <a:alpha val="2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1" latinLnBrk="1" hangingPunct="1">
                <a:defRPr/>
              </a:pPr>
              <a:endParaRPr lang="ko-KR" altLang="en-US" sz="2000">
                <a:latin typeface="굴림" charset="-127"/>
                <a:ea typeface="굴림" charset="-127"/>
              </a:endParaRPr>
            </a:p>
          </p:txBody>
        </p:sp>
      </p:grpSp>
      <p:grpSp>
        <p:nvGrpSpPr>
          <p:cNvPr id="4111" name="Group 25"/>
          <p:cNvGrpSpPr>
            <a:grpSpLocks/>
          </p:cNvGrpSpPr>
          <p:nvPr/>
        </p:nvGrpSpPr>
        <p:grpSpPr bwMode="auto">
          <a:xfrm>
            <a:off x="4557482" y="5660231"/>
            <a:ext cx="457200" cy="457200"/>
            <a:chOff x="384" y="1776"/>
            <a:chExt cx="1488" cy="1488"/>
          </a:xfrm>
        </p:grpSpPr>
        <p:sp>
          <p:nvSpPr>
            <p:cNvPr id="4114" name="Oval 26"/>
            <p:cNvSpPr>
              <a:spLocks noChangeArrowheads="1"/>
            </p:cNvSpPr>
            <p:nvPr/>
          </p:nvSpPr>
          <p:spPr bwMode="ltGray">
            <a:xfrm>
              <a:off x="384" y="1776"/>
              <a:ext cx="1488" cy="1488"/>
            </a:xfrm>
            <a:prstGeom prst="ellipse">
              <a:avLst/>
            </a:prstGeom>
            <a:gradFill rotWithShape="1">
              <a:gsLst>
                <a:gs pos="0">
                  <a:srgbClr val="FAECF4"/>
                </a:gs>
                <a:gs pos="50000">
                  <a:srgbClr val="D04896"/>
                </a:gs>
                <a:gs pos="100000">
                  <a:srgbClr val="FAECF4"/>
                </a:gs>
              </a:gsLst>
              <a:lin ang="5400000" scaled="1"/>
            </a:gradFill>
            <a:ln w="12700">
              <a:solidFill>
                <a:srgbClr val="E391C0"/>
              </a:solidFill>
              <a:round/>
              <a:headEnd/>
              <a:tailEnd/>
            </a:ln>
            <a:effectLst>
              <a:outerShdw dist="50800" dir="54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20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115" name="Oval 27"/>
            <p:cNvSpPr>
              <a:spLocks noChangeArrowheads="1"/>
            </p:cNvSpPr>
            <p:nvPr/>
          </p:nvSpPr>
          <p:spPr bwMode="ltGray">
            <a:xfrm>
              <a:off x="407" y="1799"/>
              <a:ext cx="1434" cy="1434"/>
            </a:xfrm>
            <a:prstGeom prst="ellipse">
              <a:avLst/>
            </a:prstGeom>
            <a:gradFill rotWithShape="1">
              <a:gsLst>
                <a:gs pos="0">
                  <a:srgbClr val="F5D9E9"/>
                </a:gs>
                <a:gs pos="50000">
                  <a:srgbClr val="E391C0"/>
                </a:gs>
                <a:gs pos="100000">
                  <a:srgbClr val="F5D9E9"/>
                </a:gs>
              </a:gsLst>
              <a:lin ang="5400000" scaled="1"/>
            </a:gradFill>
            <a:ln w="19050">
              <a:solidFill>
                <a:srgbClr val="D04896">
                  <a:alpha val="20000"/>
                </a:srgbClr>
              </a:solidFill>
              <a:round/>
              <a:headEnd/>
              <a:tailEnd/>
            </a:ln>
          </p:spPr>
          <p:txBody>
            <a:bodyPr wrap="none" anchor="ctr"/>
            <a:lstStyle>
              <a:lvl1pPr latinLnBrk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1pPr>
              <a:lvl2pPr marL="742950" indent="-285750" latinLnBrk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2pPr>
              <a:lvl3pPr marL="1143000" indent="-228600" latinLnBrk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3pPr>
              <a:lvl4pPr marL="1600200" indent="-228600" latinLnBrk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4pPr>
              <a:lvl5pPr marL="2057400" indent="-228600" latinLnBrk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ko-KR" altLang="en-US" sz="200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</p:grpSp>
      <p:sp>
        <p:nvSpPr>
          <p:cNvPr id="37917" name="Text Box 29"/>
          <p:cNvSpPr txBox="1">
            <a:spLocks noChangeArrowheads="1"/>
          </p:cNvSpPr>
          <p:nvPr/>
        </p:nvSpPr>
        <p:spPr bwMode="white">
          <a:xfrm>
            <a:off x="2157182" y="4288631"/>
            <a:ext cx="2362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2800">
                <a:solidFill>
                  <a:schemeClr val="bg1"/>
                </a:solidFill>
              </a:rPr>
              <a:t>이성의 아름다움</a:t>
            </a:r>
            <a:endParaRPr lang="en-US" altLang="ko-KR" sz="28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가설검정의</a:t>
            </a:r>
            <a:r>
              <a:rPr lang="en-US" altLang="ko-KR" smtClean="0"/>
              <a:t> </a:t>
            </a:r>
            <a:r>
              <a:rPr lang="ko-KR" altLang="en-US" smtClean="0"/>
              <a:t>예</a:t>
            </a:r>
          </a:p>
        </p:txBody>
      </p:sp>
      <p:sp>
        <p:nvSpPr>
          <p:cNvPr id="27651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mtClean="0"/>
              <a:t>EBS</a:t>
            </a:r>
            <a:r>
              <a:rPr lang="ko-KR" altLang="en-US" smtClean="0"/>
              <a:t>의 아이들의 사생활</a:t>
            </a:r>
            <a:r>
              <a:rPr lang="en-US" altLang="ko-KR" smtClean="0"/>
              <a:t>-</a:t>
            </a:r>
            <a:r>
              <a:rPr lang="ko-KR" altLang="en-US" smtClean="0"/>
              <a:t>남과여</a:t>
            </a:r>
            <a:endParaRPr lang="en-US" altLang="ko-KR" smtClean="0"/>
          </a:p>
          <a:p>
            <a:r>
              <a:rPr lang="ko-KR" altLang="en-US" smtClean="0"/>
              <a:t>남여간의 차이를 비교하는 검정을 실시</a:t>
            </a:r>
            <a:endParaRPr lang="en-US" altLang="ko-KR" smtClean="0"/>
          </a:p>
          <a:p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73</a:t>
            </a:r>
            <a:r>
              <a:rPr lang="ko-KR" altLang="en-US" smtClean="0"/>
              <a:t>쪽 예제 </a:t>
            </a:r>
            <a:r>
              <a:rPr lang="en-US" altLang="ko-KR" smtClean="0"/>
              <a:t>5.4</a:t>
            </a:r>
            <a:endParaRPr lang="ko-KR" altLang="en-US" smtClean="0"/>
          </a:p>
        </p:txBody>
      </p:sp>
      <p:sp>
        <p:nvSpPr>
          <p:cNvPr id="28675" name="내용 개체 틀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mtClean="0"/>
              <a:t>펀드수익률</a:t>
            </a:r>
            <a:endParaRPr lang="en-US" altLang="ko-KR" smtClean="0"/>
          </a:p>
          <a:p>
            <a:pPr marL="457200" lvl="1" indent="0">
              <a:buNone/>
            </a:pPr>
            <a:r>
              <a:rPr lang="en-US" altLang="ko-KR" smtClean="0"/>
              <a:t>0.13, -0.02, 0.03, 0.06, -0.04</a:t>
            </a:r>
          </a:p>
          <a:p>
            <a:pPr marL="457200" lvl="1" indent="0">
              <a:buNone/>
            </a:pPr>
            <a:r>
              <a:rPr lang="en-US" altLang="ko-KR" smtClean="0"/>
              <a:t>0.25, 0.08, 0.05, 0.07, 0.10</a:t>
            </a:r>
          </a:p>
          <a:p>
            <a:pPr marL="457200" lvl="1" indent="0">
              <a:buNone/>
            </a:pPr>
            <a:endParaRPr lang="en-US" altLang="ko-KR" smtClean="0"/>
          </a:p>
          <a:p>
            <a:pPr marL="457200" lvl="1" indent="0">
              <a:buNone/>
            </a:pPr>
            <a:r>
              <a:rPr lang="en-US" altLang="ko-KR" smtClean="0"/>
              <a:t>1. </a:t>
            </a:r>
            <a:r>
              <a:rPr lang="ko-KR" altLang="en-US" smtClean="0"/>
              <a:t>수익률의 추정</a:t>
            </a:r>
            <a:r>
              <a:rPr lang="en-US" altLang="ko-KR" smtClean="0"/>
              <a:t>(</a:t>
            </a:r>
            <a:r>
              <a:rPr lang="ko-KR" altLang="en-US" smtClean="0"/>
              <a:t>점추정 및 구간추정</a:t>
            </a:r>
            <a:r>
              <a:rPr lang="en-US" altLang="ko-KR" smtClean="0"/>
              <a:t>)</a:t>
            </a:r>
          </a:p>
          <a:p>
            <a:pPr marL="457200" lvl="1" indent="0">
              <a:buNone/>
            </a:pPr>
            <a:r>
              <a:rPr lang="en-US" altLang="ko-KR" smtClean="0"/>
              <a:t>2. </a:t>
            </a:r>
            <a:r>
              <a:rPr lang="ko-KR" altLang="en-US" smtClean="0"/>
              <a:t>수익률이 </a:t>
            </a:r>
            <a:r>
              <a:rPr lang="en-US" altLang="ko-KR" smtClean="0"/>
              <a:t>0</a:t>
            </a:r>
            <a:r>
              <a:rPr lang="ko-KR" altLang="en-US" smtClean="0"/>
              <a:t>보다 큰가 검정</a:t>
            </a:r>
            <a:endParaRPr lang="en-US" altLang="ko-KR" smtClean="0"/>
          </a:p>
          <a:p>
            <a:pPr marL="457200" lvl="1" indent="0">
              <a:buNone/>
            </a:pPr>
            <a:r>
              <a:rPr lang="en-US" altLang="ko-KR" smtClean="0"/>
              <a:t>3. </a:t>
            </a:r>
            <a:r>
              <a:rPr lang="ko-KR" altLang="en-US" smtClean="0"/>
              <a:t>수익률이 </a:t>
            </a:r>
            <a:r>
              <a:rPr lang="en-US" altLang="ko-KR" smtClean="0"/>
              <a:t>0.03</a:t>
            </a:r>
            <a:r>
              <a:rPr lang="ko-KR" altLang="en-US" smtClean="0"/>
              <a:t>보다 큰가</a:t>
            </a:r>
            <a:r>
              <a:rPr lang="en-US" altLang="ko-KR" smtClean="0"/>
              <a:t>(</a:t>
            </a:r>
            <a:r>
              <a:rPr lang="ko-KR" altLang="en-US" smtClean="0"/>
              <a:t>양측검정</a:t>
            </a:r>
            <a:r>
              <a:rPr lang="en-US" altLang="ko-KR" smtClean="0"/>
              <a:t>)</a:t>
            </a:r>
          </a:p>
          <a:p>
            <a:pPr marL="457200" lvl="1" indent="0">
              <a:buNone/>
            </a:pPr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검정의 개념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56044" y="1532731"/>
            <a:ext cx="10515600" cy="987023"/>
          </a:xfrm>
        </p:spPr>
        <p:txBody>
          <a:bodyPr/>
          <a:lstStyle/>
          <a:p>
            <a:r>
              <a:rPr lang="ko-KR" altLang="en-US" dirty="0" smtClean="0"/>
              <a:t>앞의 예제에서 말하고 싶은 것은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기술통계분석</a:t>
            </a:r>
            <a:r>
              <a:rPr lang="en-US" altLang="ko-KR" dirty="0" smtClean="0"/>
              <a:t>.</a:t>
            </a:r>
            <a:r>
              <a:rPr lang="en-US" altLang="ko-KR" dirty="0" err="1" smtClean="0"/>
              <a:t>sav</a:t>
            </a:r>
            <a:r>
              <a:rPr lang="en-US" altLang="ko-KR" dirty="0" smtClean="0"/>
              <a:t> </a:t>
            </a:r>
            <a:r>
              <a:rPr lang="ko-KR" altLang="en-US" dirty="0" smtClean="0"/>
              <a:t>분석한 결과</a:t>
            </a:r>
            <a:endParaRPr 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987" y="2812648"/>
            <a:ext cx="9190682" cy="3604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19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위로 굽은 화살표 5"/>
          <p:cNvSpPr/>
          <p:nvPr/>
        </p:nvSpPr>
        <p:spPr>
          <a:xfrm rot="5400000">
            <a:off x="2784389" y="4036541"/>
            <a:ext cx="922638" cy="85673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615" y="376624"/>
            <a:ext cx="7810500" cy="299085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522" y="3609588"/>
            <a:ext cx="6634001" cy="2972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3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오른쪽 화살표 5"/>
          <p:cNvSpPr/>
          <p:nvPr/>
        </p:nvSpPr>
        <p:spPr>
          <a:xfrm>
            <a:off x="5253937" y="1583722"/>
            <a:ext cx="988541" cy="724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40411" y="1070919"/>
            <a:ext cx="141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Copy</a:t>
            </a:r>
            <a:r>
              <a:rPr lang="ko-KR" altLang="en-US" dirty="0" smtClean="0"/>
              <a:t> </a:t>
            </a:r>
            <a:r>
              <a:rPr lang="en-US" altLang="ko-KR" dirty="0" smtClean="0"/>
              <a:t>&amp; Paste</a:t>
            </a:r>
            <a:endParaRPr lang="en-US" dirty="0"/>
          </a:p>
        </p:txBody>
      </p:sp>
      <p:sp>
        <p:nvSpPr>
          <p:cNvPr id="9" name="오른쪽 화살표 8"/>
          <p:cNvSpPr/>
          <p:nvPr/>
        </p:nvSpPr>
        <p:spPr>
          <a:xfrm>
            <a:off x="560173" y="4876800"/>
            <a:ext cx="551935" cy="5025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오른쪽 화살표 10"/>
          <p:cNvSpPr/>
          <p:nvPr/>
        </p:nvSpPr>
        <p:spPr>
          <a:xfrm>
            <a:off x="7201905" y="4747054"/>
            <a:ext cx="551935" cy="5025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21812" y="4250724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줄</a:t>
            </a:r>
            <a:r>
              <a:rPr lang="en-US" dirty="0" smtClean="0"/>
              <a:t> </a:t>
            </a:r>
            <a:r>
              <a:rPr lang="ko-KR" altLang="en-US" dirty="0" smtClean="0"/>
              <a:t>삭제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62138" y="4422348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mtClean="0"/>
              <a:t>셀 분리</a:t>
            </a:r>
            <a:endParaRPr lang="en-US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173" y="416909"/>
            <a:ext cx="4010025" cy="233362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7290" y="148667"/>
            <a:ext cx="4219575" cy="3743325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4"/>
          <a:srcRect r="5740" b="5089"/>
          <a:stretch/>
        </p:blipFill>
        <p:spPr>
          <a:xfrm>
            <a:off x="1260695" y="3033352"/>
            <a:ext cx="5755076" cy="3516656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5"/>
          <a:srcRect r="6709"/>
          <a:stretch/>
        </p:blipFill>
        <p:spPr>
          <a:xfrm>
            <a:off x="8103256" y="4125612"/>
            <a:ext cx="365214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82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84" y="267858"/>
            <a:ext cx="8048625" cy="4905375"/>
          </a:xfrm>
          <a:prstGeom prst="rect">
            <a:avLst/>
          </a:prstGeom>
        </p:spPr>
      </p:pic>
      <p:graphicFrame>
        <p:nvGraphicFramePr>
          <p:cNvPr id="5" name="차트 4"/>
          <p:cNvGraphicFramePr>
            <a:graphicFrameLocks/>
          </p:cNvGraphicFramePr>
          <p:nvPr>
            <p:extLst/>
          </p:nvPr>
        </p:nvGraphicFramePr>
        <p:xfrm>
          <a:off x="7187513" y="337545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227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RQ1: </a:t>
            </a:r>
            <a:r>
              <a:rPr lang="ko-KR" altLang="en-US" sz="3600" dirty="0" smtClean="0"/>
              <a:t>남녀간에 </a:t>
            </a:r>
            <a:r>
              <a:rPr lang="en-US" altLang="ko-KR" sz="3600" dirty="0" smtClean="0"/>
              <a:t>TV </a:t>
            </a:r>
            <a:r>
              <a:rPr lang="ko-KR" altLang="en-US" sz="3600" dirty="0" smtClean="0"/>
              <a:t>보는 시간이 차이가 있는가</a:t>
            </a:r>
            <a:r>
              <a:rPr lang="en-US" altLang="ko-KR" sz="3600" dirty="0" smtClean="0"/>
              <a:t>?</a:t>
            </a:r>
            <a:endParaRPr lang="en-US" sz="3600" dirty="0"/>
          </a:p>
        </p:txBody>
      </p:sp>
      <p:grpSp>
        <p:nvGrpSpPr>
          <p:cNvPr id="6" name="그룹 5"/>
          <p:cNvGrpSpPr/>
          <p:nvPr/>
        </p:nvGrpSpPr>
        <p:grpSpPr>
          <a:xfrm>
            <a:off x="1153298" y="1820562"/>
            <a:ext cx="6038334" cy="3542270"/>
            <a:chOff x="1153298" y="1820562"/>
            <a:chExt cx="6038334" cy="3542270"/>
          </a:xfrm>
        </p:grpSpPr>
        <p:graphicFrame>
          <p:nvGraphicFramePr>
            <p:cNvPr id="4" name="차트 3"/>
            <p:cNvGraphicFramePr>
              <a:graphicFrameLocks/>
            </p:cNvGraphicFramePr>
            <p:nvPr>
              <p:extLst/>
            </p:nvPr>
          </p:nvGraphicFramePr>
          <p:xfrm>
            <a:off x="1153298" y="1820562"/>
            <a:ext cx="6038334" cy="35422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3"/>
            <p:cNvSpPr txBox="1"/>
            <p:nvPr/>
          </p:nvSpPr>
          <p:spPr>
            <a:xfrm>
              <a:off x="3802698" y="2794212"/>
              <a:ext cx="434734" cy="26456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100"/>
                <a:t>17.8</a:t>
              </a:r>
            </a:p>
          </p:txBody>
        </p:sp>
      </p:grp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7595286" y="1825625"/>
            <a:ext cx="3758514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17.8</a:t>
            </a:r>
            <a:r>
              <a:rPr lang="ko-KR" altLang="en-US" dirty="0" smtClean="0"/>
              <a:t>분의 차이가 존재함</a:t>
            </a:r>
            <a:r>
              <a:rPr lang="en-US" altLang="ko-KR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ko-KR" altLang="en-US" dirty="0" smtClean="0"/>
              <a:t>이 차이가 큰 차이인가</a:t>
            </a:r>
            <a:r>
              <a:rPr lang="en-US" altLang="ko-KR" dirty="0" smtClean="0"/>
              <a:t>?</a:t>
            </a:r>
          </a:p>
          <a:p>
            <a:pPr>
              <a:lnSpc>
                <a:spcPct val="120000"/>
              </a:lnSpc>
            </a:pPr>
            <a:r>
              <a:rPr lang="ko-KR" altLang="en-US" dirty="0" smtClean="0"/>
              <a:t>이정도 차이로 남녀간에 차이가 있다고 말할 수 있는가</a:t>
            </a:r>
            <a:r>
              <a:rPr lang="en-US" altLang="ko-KR" dirty="0" smtClean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 smtClean="0"/>
              <a:t>17.8</a:t>
            </a:r>
            <a:r>
              <a:rPr lang="ko-KR" altLang="en-US" dirty="0" smtClean="0"/>
              <a:t>분의 차이가 의미가 있는 차이인가</a:t>
            </a:r>
            <a:r>
              <a:rPr lang="en-US" altLang="ko-KR" dirty="0" smtClean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 smtClean="0"/>
              <a:t>17.8</a:t>
            </a:r>
            <a:r>
              <a:rPr lang="ko-KR" altLang="en-US" dirty="0" smtClean="0"/>
              <a:t>분의 차이가 통계적으로 의미가 있는가</a:t>
            </a:r>
            <a:r>
              <a:rPr lang="en-US" altLang="ko-KR" dirty="0" smtClean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 smtClean="0"/>
              <a:t>Statistically Significant</a:t>
            </a:r>
          </a:p>
        </p:txBody>
      </p:sp>
    </p:spTree>
    <p:extLst>
      <p:ext uri="{BB962C8B-B14F-4D97-AF65-F5344CB8AC3E}">
        <p14:creationId xmlns:p14="http://schemas.microsoft.com/office/powerpoint/2010/main" val="183576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통계적 검정 절차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가설의 정립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H0: </a:t>
            </a:r>
            <a:r>
              <a:rPr lang="ko-KR" altLang="en-US" dirty="0" smtClean="0"/>
              <a:t>남녀간에 차이가 없다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조사전</a:t>
            </a:r>
            <a:r>
              <a:rPr lang="en-US" altLang="ko-KR" dirty="0" smtClean="0"/>
              <a:t> </a:t>
            </a:r>
            <a:r>
              <a:rPr lang="ko-KR" altLang="en-US" dirty="0" smtClean="0"/>
              <a:t>사실</a:t>
            </a:r>
            <a:r>
              <a:rPr lang="en-US" altLang="ko-KR" dirty="0" smtClean="0"/>
              <a:t>) =&gt; </a:t>
            </a:r>
            <a:r>
              <a:rPr lang="ko-KR" altLang="en-US" dirty="0" err="1" smtClean="0"/>
              <a:t>귀무가설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영가설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H1: </a:t>
            </a:r>
            <a:r>
              <a:rPr lang="ko-KR" altLang="en-US" dirty="0" smtClean="0"/>
              <a:t>남녀간에 차이가 있다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조사후</a:t>
            </a:r>
            <a:r>
              <a:rPr lang="ko-KR" altLang="en-US" dirty="0" smtClean="0"/>
              <a:t> 주장</a:t>
            </a:r>
            <a:r>
              <a:rPr lang="en-US" altLang="ko-KR" dirty="0" smtClean="0"/>
              <a:t>) =&gt; </a:t>
            </a:r>
            <a:r>
              <a:rPr lang="ko-KR" altLang="en-US" dirty="0" smtClean="0"/>
              <a:t>연구가설</a:t>
            </a:r>
            <a:endParaRPr lang="en-US" altLang="ko-KR" dirty="0" smtClean="0"/>
          </a:p>
          <a:p>
            <a:pPr lvl="1"/>
            <a:endParaRPr lang="en-US" dirty="0"/>
          </a:p>
          <a:p>
            <a:r>
              <a:rPr lang="ko-KR" altLang="en-US" dirty="0" err="1" smtClean="0"/>
              <a:t>유의확률의</a:t>
            </a:r>
            <a:r>
              <a:rPr lang="ko-KR" altLang="en-US" dirty="0" smtClean="0"/>
              <a:t> 계산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P-value = </a:t>
            </a:r>
            <a:r>
              <a:rPr lang="en-US" altLang="ko-KR" dirty="0" err="1" smtClean="0"/>
              <a:t>Pr</a:t>
            </a:r>
            <a:r>
              <a:rPr lang="en-US" altLang="ko-KR" dirty="0" smtClean="0"/>
              <a:t>( result | H0 is True)</a:t>
            </a:r>
          </a:p>
          <a:p>
            <a:endParaRPr lang="en-US" altLang="ko-KR" dirty="0"/>
          </a:p>
          <a:p>
            <a:r>
              <a:rPr lang="en-US" altLang="ko-KR" dirty="0" smtClean="0"/>
              <a:t>If p-value&lt; 0.05, we reject H0 (accept H1)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2356"/>
          </a:xfrm>
        </p:spPr>
        <p:txBody>
          <a:bodyPr/>
          <a:lstStyle/>
          <a:p>
            <a:r>
              <a:rPr lang="en-US" altLang="ko-KR" dirty="0" smtClean="0"/>
              <a:t>How to get p-value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47568"/>
            <a:ext cx="10515600" cy="4529395"/>
          </a:xfrm>
        </p:spPr>
        <p:txBody>
          <a:bodyPr/>
          <a:lstStyle/>
          <a:p>
            <a:r>
              <a:rPr lang="ko-KR" altLang="en-US" dirty="0" smtClean="0"/>
              <a:t>두 집단의 평균 비교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두 집단이 서로 독립이면 </a:t>
            </a:r>
            <a:r>
              <a:rPr lang="en-US" altLang="ko-KR" dirty="0" smtClean="0"/>
              <a:t>t-</a:t>
            </a:r>
            <a:r>
              <a:rPr lang="ko-KR" altLang="en-US" dirty="0" smtClean="0"/>
              <a:t>검정을 사용</a:t>
            </a:r>
            <a:endParaRPr lang="en-US" altLang="ko-KR" dirty="0" smtClean="0"/>
          </a:p>
          <a:p>
            <a:endParaRPr 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556" y="2443934"/>
            <a:ext cx="4623064" cy="231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37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오른쪽 화살표 8"/>
          <p:cNvSpPr/>
          <p:nvPr/>
        </p:nvSpPr>
        <p:spPr>
          <a:xfrm>
            <a:off x="7035114" y="1987377"/>
            <a:ext cx="280086" cy="393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오른쪽 화살표 9"/>
          <p:cNvSpPr/>
          <p:nvPr/>
        </p:nvSpPr>
        <p:spPr>
          <a:xfrm>
            <a:off x="696098" y="4749111"/>
            <a:ext cx="280086" cy="393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오른쪽 화살표 10"/>
          <p:cNvSpPr/>
          <p:nvPr/>
        </p:nvSpPr>
        <p:spPr>
          <a:xfrm>
            <a:off x="4155990" y="4749111"/>
            <a:ext cx="280086" cy="393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rcRect l="4476" b="10170"/>
          <a:stretch/>
        </p:blipFill>
        <p:spPr>
          <a:xfrm>
            <a:off x="259039" y="304283"/>
            <a:ext cx="6487298" cy="3268491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3036" y="629549"/>
            <a:ext cx="4448175" cy="294322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4135" y="4185206"/>
            <a:ext cx="2000250" cy="191452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1026" y="3796999"/>
            <a:ext cx="4448175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51367" y="837183"/>
            <a:ext cx="3030538" cy="360045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ko-KR" altLang="en-US" smtClean="0"/>
              <a:t>자료분석은 </a:t>
            </a:r>
            <a:br>
              <a:rPr lang="ko-KR" altLang="en-US" smtClean="0"/>
            </a:br>
            <a:r>
              <a:rPr lang="ko-KR" altLang="en-US" smtClean="0">
                <a:solidFill>
                  <a:srgbClr val="FF0000"/>
                </a:solidFill>
              </a:rPr>
              <a:t>추정</a:t>
            </a:r>
            <a:r>
              <a:rPr lang="ko-KR" altLang="en-US" smtClean="0"/>
              <a:t>과 </a:t>
            </a:r>
            <a:br>
              <a:rPr lang="ko-KR" altLang="en-US" smtClean="0"/>
            </a:br>
            <a:r>
              <a:rPr lang="ko-KR" altLang="en-US" smtClean="0">
                <a:solidFill>
                  <a:srgbClr val="FF0000"/>
                </a:solidFill>
              </a:rPr>
              <a:t>검정</a:t>
            </a:r>
            <a:r>
              <a:rPr lang="ko-KR" altLang="en-US" smtClean="0"/>
              <a:t>의 </a:t>
            </a:r>
            <a:br>
              <a:rPr lang="ko-KR" altLang="en-US" smtClean="0"/>
            </a:br>
            <a:r>
              <a:rPr lang="ko-KR" altLang="en-US" smtClean="0"/>
              <a:t>과정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159896" y="2260600"/>
            <a:ext cx="6552728" cy="42100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ko-KR" altLang="en-US" sz="2800" dirty="0"/>
              <a:t>예</a:t>
            </a:r>
            <a:r>
              <a:rPr lang="en-US" altLang="ko-KR" sz="2800" dirty="0"/>
              <a:t>&gt; </a:t>
            </a:r>
            <a:r>
              <a:rPr lang="ko-KR" altLang="en-US" sz="2800" dirty="0"/>
              <a:t>남녀간에 만족도가 다른 것 같다</a:t>
            </a:r>
            <a:endParaRPr lang="en-US" altLang="ko-KR" sz="2800" dirty="0"/>
          </a:p>
          <a:p>
            <a:pPr eaLnBrk="1" hangingPunct="1">
              <a:lnSpc>
                <a:spcPct val="150000"/>
              </a:lnSpc>
            </a:pPr>
            <a:r>
              <a:rPr lang="ko-KR" altLang="en-US" sz="2800" dirty="0"/>
              <a:t>만족도 조사</a:t>
            </a:r>
            <a:endParaRPr lang="en-US" altLang="ko-KR" sz="2800" dirty="0"/>
          </a:p>
          <a:p>
            <a:pPr eaLnBrk="1" hangingPunct="1">
              <a:lnSpc>
                <a:spcPct val="150000"/>
              </a:lnSpc>
            </a:pPr>
            <a:r>
              <a:rPr lang="ko-KR" altLang="en-US" sz="2800" dirty="0" err="1"/>
              <a:t>남녀만족도</a:t>
            </a:r>
            <a:r>
              <a:rPr lang="ko-KR" altLang="en-US" sz="2800" dirty="0"/>
              <a:t> 요약</a:t>
            </a:r>
            <a:endParaRPr lang="en-US" altLang="ko-KR" sz="2800" dirty="0"/>
          </a:p>
          <a:p>
            <a:pPr eaLnBrk="1" hangingPunct="1">
              <a:lnSpc>
                <a:spcPct val="150000"/>
              </a:lnSpc>
            </a:pPr>
            <a:r>
              <a:rPr lang="ko-KR" altLang="en-US" sz="2800" dirty="0"/>
              <a:t>남녀 두 집단의 </a:t>
            </a:r>
            <a:r>
              <a:rPr lang="en-US" altLang="ko-KR" sz="2800" dirty="0"/>
              <a:t>(</a:t>
            </a:r>
            <a:r>
              <a:rPr lang="ko-KR" altLang="en-US" sz="2800" dirty="0"/>
              <a:t>만족도</a:t>
            </a:r>
            <a:r>
              <a:rPr lang="en-US" altLang="ko-KR" sz="2800" dirty="0"/>
              <a:t>)</a:t>
            </a:r>
            <a:r>
              <a:rPr lang="ko-KR" altLang="en-US" sz="2800" dirty="0"/>
              <a:t>차이를 </a:t>
            </a:r>
            <a:r>
              <a:rPr lang="ko-KR" altLang="en-US" sz="2800" dirty="0">
                <a:solidFill>
                  <a:srgbClr val="FF0000"/>
                </a:solidFill>
              </a:rPr>
              <a:t>추정</a:t>
            </a:r>
            <a:r>
              <a:rPr lang="ko-KR" altLang="en-US" sz="2800" dirty="0"/>
              <a:t>하고 </a:t>
            </a:r>
          </a:p>
          <a:p>
            <a:pPr eaLnBrk="1" hangingPunct="1">
              <a:lnSpc>
                <a:spcPct val="150000"/>
              </a:lnSpc>
            </a:pPr>
            <a:r>
              <a:rPr lang="ko-KR" altLang="en-US" sz="2800" dirty="0"/>
              <a:t>그 차이가 </a:t>
            </a:r>
            <a:r>
              <a:rPr lang="ko-KR" altLang="en-US" sz="2800" dirty="0" err="1"/>
              <a:t>유의한지를</a:t>
            </a:r>
            <a:r>
              <a:rPr lang="ko-KR" altLang="en-US" sz="2800" dirty="0"/>
              <a:t> </a:t>
            </a:r>
            <a:r>
              <a:rPr lang="ko-KR" altLang="en-US" sz="2800" dirty="0">
                <a:solidFill>
                  <a:srgbClr val="FF0000"/>
                </a:solidFill>
              </a:rPr>
              <a:t>검정</a:t>
            </a:r>
            <a:r>
              <a:rPr lang="ko-KR" altLang="en-US" sz="2800" dirty="0"/>
              <a:t>한다 </a:t>
            </a:r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615189" y="620688"/>
            <a:ext cx="3673475" cy="3673475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5523673" y="692696"/>
            <a:ext cx="1152128" cy="936104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</a:t>
            </a:r>
          </a:p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수집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251865" y="692696"/>
            <a:ext cx="1152128" cy="936104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</a:t>
            </a:r>
          </a:p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요약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980057" y="692696"/>
            <a:ext cx="1152128" cy="936104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</a:t>
            </a:r>
          </a:p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분석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오른쪽 화살표 2"/>
          <p:cNvSpPr/>
          <p:nvPr/>
        </p:nvSpPr>
        <p:spPr>
          <a:xfrm>
            <a:off x="6819817" y="1053207"/>
            <a:ext cx="288032" cy="287561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8548009" y="1053207"/>
            <a:ext cx="288032" cy="287561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5159896" y="4437633"/>
            <a:ext cx="6408712" cy="15836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403" y="1914031"/>
            <a:ext cx="11205193" cy="412430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독립표본</a:t>
            </a:r>
            <a:r>
              <a:rPr lang="ko-KR" altLang="en-US" dirty="0" smtClean="0"/>
              <a:t> </a:t>
            </a:r>
            <a:r>
              <a:rPr lang="en-US" altLang="ko-KR" dirty="0" smtClean="0"/>
              <a:t>t-</a:t>
            </a:r>
            <a:r>
              <a:rPr lang="ko-KR" altLang="en-US" dirty="0" smtClean="0"/>
              <a:t>검정 결과</a:t>
            </a:r>
            <a:endParaRPr lang="en-US" dirty="0"/>
          </a:p>
        </p:txBody>
      </p:sp>
      <p:sp>
        <p:nvSpPr>
          <p:cNvPr id="5" name="타원 4"/>
          <p:cNvSpPr/>
          <p:nvPr/>
        </p:nvSpPr>
        <p:spPr>
          <a:xfrm>
            <a:off x="6672648" y="4764211"/>
            <a:ext cx="1342768" cy="13864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1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통계적 검정 결과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가설의 정립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H0: TV </a:t>
            </a:r>
            <a:r>
              <a:rPr lang="ko-KR" altLang="en-US" dirty="0" smtClean="0"/>
              <a:t>보는 시간은 남녀간에 차이가 없다 </a:t>
            </a:r>
            <a:endParaRPr lang="en-US" altLang="ko-KR" dirty="0"/>
          </a:p>
          <a:p>
            <a:pPr lvl="1"/>
            <a:r>
              <a:rPr lang="en-US" altLang="ko-KR" dirty="0" smtClean="0"/>
              <a:t>H1: TV </a:t>
            </a:r>
            <a:r>
              <a:rPr lang="ko-KR" altLang="en-US" dirty="0" smtClean="0"/>
              <a:t>보는 시간은 남녀간에 차이가 있다 </a:t>
            </a:r>
            <a:endParaRPr lang="en-US" altLang="ko-KR" dirty="0" smtClean="0"/>
          </a:p>
          <a:p>
            <a:pPr lvl="1"/>
            <a:endParaRPr lang="en-US" dirty="0"/>
          </a:p>
          <a:p>
            <a:r>
              <a:rPr lang="ko-KR" altLang="en-US" dirty="0" err="1" smtClean="0"/>
              <a:t>유의확률의</a:t>
            </a:r>
            <a:r>
              <a:rPr lang="ko-KR" altLang="en-US" dirty="0" smtClean="0"/>
              <a:t> 계산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P-value = </a:t>
            </a:r>
            <a:r>
              <a:rPr lang="en-US" altLang="ko-KR" dirty="0" err="1" smtClean="0"/>
              <a:t>Pr</a:t>
            </a:r>
            <a:r>
              <a:rPr lang="en-US" altLang="ko-KR" dirty="0" smtClean="0"/>
              <a:t>( result | H0 is True) =0.003</a:t>
            </a:r>
          </a:p>
          <a:p>
            <a:endParaRPr lang="en-US" altLang="ko-KR" dirty="0"/>
          </a:p>
          <a:p>
            <a:r>
              <a:rPr lang="en-US" altLang="ko-KR" dirty="0" smtClean="0"/>
              <a:t>Since</a:t>
            </a:r>
            <a:r>
              <a:rPr lang="ko-KR" altLang="en-US" dirty="0" smtClean="0"/>
              <a:t> </a:t>
            </a:r>
            <a:r>
              <a:rPr lang="en-US" altLang="ko-KR" dirty="0" smtClean="0"/>
              <a:t> p-value&lt; 0.05, we reject H0 (accept H1)</a:t>
            </a:r>
          </a:p>
          <a:p>
            <a:endParaRPr lang="en-US" altLang="ko-KR" dirty="0"/>
          </a:p>
          <a:p>
            <a:r>
              <a:rPr lang="en-US" altLang="ko-KR" dirty="0" smtClean="0"/>
              <a:t>TV </a:t>
            </a:r>
            <a:r>
              <a:rPr lang="ko-KR" altLang="en-US" dirty="0" smtClean="0"/>
              <a:t>보는 시간은 남녀간에 차이가 있다</a:t>
            </a:r>
            <a:r>
              <a:rPr lang="en-US" altLang="ko-K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12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RQ2: </a:t>
            </a:r>
            <a:r>
              <a:rPr lang="ko-KR" altLang="en-US" sz="3600" dirty="0"/>
              <a:t>남녀간에 </a:t>
            </a:r>
            <a:r>
              <a:rPr lang="ko-KR" altLang="en-US" sz="3600" dirty="0" smtClean="0"/>
              <a:t>신문</a:t>
            </a:r>
            <a:r>
              <a:rPr lang="en-US" altLang="ko-KR" sz="3600" dirty="0" smtClean="0"/>
              <a:t> </a:t>
            </a:r>
            <a:r>
              <a:rPr lang="ko-KR" altLang="en-US" sz="3600" dirty="0" smtClean="0"/>
              <a:t>보는 </a:t>
            </a:r>
            <a:r>
              <a:rPr lang="ko-KR" altLang="en-US" sz="3600" dirty="0"/>
              <a:t>시간이 차이가 있는가</a:t>
            </a:r>
            <a:r>
              <a:rPr lang="en-US" altLang="ko-KR" sz="3600" dirty="0"/>
              <a:t>?</a:t>
            </a:r>
            <a:endParaRPr 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96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정규분포와</a:t>
            </a:r>
            <a:r>
              <a:rPr lang="ko-KR" altLang="en-US" dirty="0" smtClean="0"/>
              <a:t> </a:t>
            </a:r>
            <a:r>
              <a:rPr lang="en-US" altLang="ko-KR" dirty="0" smtClean="0"/>
              <a:t>t </a:t>
            </a:r>
            <a:r>
              <a:rPr lang="ko-KR" altLang="en-US" dirty="0" smtClean="0"/>
              <a:t>분포</a:t>
            </a:r>
            <a:endParaRPr lang="en-US" dirty="0"/>
          </a:p>
        </p:txBody>
      </p:sp>
      <p:graphicFrame>
        <p:nvGraphicFramePr>
          <p:cNvPr id="4" name="차트 3"/>
          <p:cNvGraphicFramePr>
            <a:graphicFrameLocks/>
          </p:cNvGraphicFramePr>
          <p:nvPr>
            <p:extLst/>
          </p:nvPr>
        </p:nvGraphicFramePr>
        <p:xfrm>
          <a:off x="4506998" y="1899765"/>
          <a:ext cx="6753225" cy="396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53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71464" y="343865"/>
            <a:ext cx="2746375" cy="2794000"/>
          </a:xfrm>
        </p:spPr>
        <p:txBody>
          <a:bodyPr/>
          <a:lstStyle/>
          <a:p>
            <a:pPr eaLnBrk="1" hangingPunct="1"/>
            <a:r>
              <a:rPr lang="ko-KR" altLang="en-US" sz="5400" dirty="0"/>
              <a:t>추정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en-US" altLang="ko-KR" dirty="0" smtClean="0">
                <a:latin typeface="Times New Roman" panose="02020603050405020304" pitchFamily="18" charset="0"/>
              </a:rPr>
              <a:t>Estimation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093785" y="682002"/>
            <a:ext cx="7344816" cy="5555310"/>
          </a:xfrm>
        </p:spPr>
        <p:txBody>
          <a:bodyPr/>
          <a:lstStyle/>
          <a:p>
            <a:pPr eaLnBrk="1" hangingPunct="1"/>
            <a:r>
              <a:rPr lang="ko-KR" altLang="en-US" dirty="0"/>
              <a:t>종류</a:t>
            </a:r>
            <a:endParaRPr lang="en-US" altLang="ko-KR" dirty="0"/>
          </a:p>
          <a:p>
            <a:pPr lvl="1" eaLnBrk="1" hangingPunct="1"/>
            <a:r>
              <a:rPr lang="ko-KR" altLang="en-US" dirty="0" err="1"/>
              <a:t>점추정과</a:t>
            </a:r>
            <a:r>
              <a:rPr lang="ko-KR" altLang="en-US" dirty="0"/>
              <a:t> </a:t>
            </a:r>
            <a:r>
              <a:rPr lang="ko-KR" altLang="en-US" dirty="0" err="1"/>
              <a:t>구간추정</a:t>
            </a:r>
            <a:endParaRPr lang="en-US" altLang="ko-KR" dirty="0"/>
          </a:p>
          <a:p>
            <a:pPr lvl="1" eaLnBrk="1" hangingPunct="1"/>
            <a:endParaRPr lang="ko-KR" altLang="en-US" dirty="0"/>
          </a:p>
          <a:p>
            <a:pPr eaLnBrk="1" hangingPunct="1"/>
            <a:r>
              <a:rPr lang="ko-KR" altLang="en-US" dirty="0" err="1"/>
              <a:t>점추정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(point</a:t>
            </a:r>
            <a:r>
              <a:rPr lang="ko-K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estimation)</a:t>
            </a:r>
          </a:p>
          <a:p>
            <a:pPr lvl="1" eaLnBrk="1" hangingPunct="1"/>
            <a:r>
              <a:rPr lang="ko-KR" altLang="en-US" dirty="0"/>
              <a:t>표본의 평균은 </a:t>
            </a:r>
            <a:r>
              <a:rPr lang="en-US" altLang="ko-KR" dirty="0"/>
              <a:t>180</a:t>
            </a:r>
            <a:r>
              <a:rPr lang="ko-KR" altLang="en-US" dirty="0"/>
              <a:t>이다</a:t>
            </a:r>
          </a:p>
          <a:p>
            <a:pPr lvl="1" eaLnBrk="1" hangingPunct="1"/>
            <a:r>
              <a:rPr lang="ko-KR" altLang="en-US" dirty="0"/>
              <a:t>남녀 만족도의 차이는 </a:t>
            </a:r>
            <a:r>
              <a:rPr lang="en-US" altLang="ko-KR" dirty="0"/>
              <a:t>0.7</a:t>
            </a:r>
            <a:r>
              <a:rPr lang="ko-KR" altLang="en-US" dirty="0"/>
              <a:t>이다</a:t>
            </a:r>
            <a:endParaRPr lang="en-US" altLang="ko-KR" dirty="0"/>
          </a:p>
          <a:p>
            <a:pPr lvl="1" eaLnBrk="1" hangingPunct="1"/>
            <a:endParaRPr lang="ko-KR" altLang="en-US" dirty="0"/>
          </a:p>
          <a:p>
            <a:pPr eaLnBrk="1" hangingPunct="1"/>
            <a:r>
              <a:rPr lang="ko-KR" altLang="en-US" dirty="0" err="1"/>
              <a:t>구간추정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(interval</a:t>
            </a:r>
            <a:r>
              <a:rPr lang="ko-KR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estimation)</a:t>
            </a:r>
            <a:endParaRPr lang="en-US" altLang="ko-KR" dirty="0"/>
          </a:p>
          <a:p>
            <a:pPr lvl="1" eaLnBrk="1" hangingPunct="1"/>
            <a:r>
              <a:rPr lang="ko-KR" altLang="en-US" dirty="0"/>
              <a:t>모집단의 평균은 </a:t>
            </a:r>
            <a:r>
              <a:rPr lang="en-US" altLang="ko-KR" dirty="0"/>
              <a:t>180±30</a:t>
            </a:r>
            <a:r>
              <a:rPr lang="ko-KR" altLang="en-US" dirty="0"/>
              <a:t>구간에 있다</a:t>
            </a:r>
            <a:endParaRPr lang="en-US" altLang="ko-KR" dirty="0"/>
          </a:p>
          <a:p>
            <a:pPr lvl="1" eaLnBrk="1" hangingPunct="1"/>
            <a:r>
              <a:rPr lang="ko-KR" altLang="en-US" dirty="0"/>
              <a:t>남녀만족도의 차이는 </a:t>
            </a:r>
            <a:r>
              <a:rPr lang="en-US" altLang="ko-KR" dirty="0"/>
              <a:t>0.7±0.4</a:t>
            </a:r>
            <a:r>
              <a:rPr lang="ko-KR" altLang="en-US" dirty="0"/>
              <a:t>구간에 있다 </a:t>
            </a:r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911424" y="368301"/>
            <a:ext cx="2819400" cy="2819400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18135" y="404664"/>
            <a:ext cx="3322638" cy="2938462"/>
          </a:xfrm>
        </p:spPr>
        <p:txBody>
          <a:bodyPr/>
          <a:lstStyle/>
          <a:p>
            <a:pPr eaLnBrk="1" hangingPunct="1"/>
            <a:r>
              <a:rPr lang="ko-KR" altLang="en-US" dirty="0" err="1" smtClean="0"/>
              <a:t>구간추정에</a:t>
            </a:r>
            <a:r>
              <a:rPr lang="ko-KR" altLang="en-US" dirty="0" smtClean="0"/>
              <a:t> </a:t>
            </a:r>
            <a:br>
              <a:rPr lang="ko-KR" altLang="en-US" dirty="0" smtClean="0"/>
            </a:br>
            <a:r>
              <a:rPr lang="ko-KR" altLang="en-US" dirty="0" smtClean="0"/>
              <a:t>사용되는 </a:t>
            </a:r>
            <a:br>
              <a:rPr lang="ko-KR" altLang="en-US" dirty="0" smtClean="0"/>
            </a:br>
            <a:r>
              <a:rPr lang="ko-KR" altLang="en-US" dirty="0" smtClean="0"/>
              <a:t>용어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935760" y="1556792"/>
            <a:ext cx="7239693" cy="4768850"/>
          </a:xfrm>
        </p:spPr>
        <p:txBody>
          <a:bodyPr/>
          <a:lstStyle/>
          <a:p>
            <a:pPr eaLnBrk="1" hangingPunct="1"/>
            <a:r>
              <a:rPr lang="ko-KR" altLang="en-US" sz="2800" dirty="0"/>
              <a:t>신뢰도</a:t>
            </a:r>
            <a:r>
              <a:rPr lang="en-US" altLang="ko-KR" sz="2800" dirty="0"/>
              <a:t>(confidence level)</a:t>
            </a:r>
            <a:endParaRPr lang="ko-KR" altLang="en-US" sz="2800" dirty="0"/>
          </a:p>
          <a:p>
            <a:pPr lvl="1" eaLnBrk="1" hangingPunct="1"/>
            <a:r>
              <a:rPr lang="en-US" altLang="ko-KR" sz="2400" dirty="0"/>
              <a:t>100% </a:t>
            </a:r>
            <a:r>
              <a:rPr lang="ko-KR" altLang="en-US" sz="2400" dirty="0"/>
              <a:t>확신하는 구간을 설정하는 것은 무의미</a:t>
            </a:r>
            <a:r>
              <a:rPr lang="en-US" altLang="ko-KR" sz="2400" dirty="0"/>
              <a:t> </a:t>
            </a:r>
          </a:p>
          <a:p>
            <a:pPr lvl="1" eaLnBrk="1" hangingPunct="1"/>
            <a:r>
              <a:rPr lang="ko-KR" altLang="en-US" sz="2400" dirty="0"/>
              <a:t>추정이 어느정도 틀릴 각오를 해야함</a:t>
            </a:r>
            <a:endParaRPr lang="en-US" altLang="ko-KR" sz="2400" dirty="0"/>
          </a:p>
          <a:p>
            <a:pPr lvl="1" eaLnBrk="1" hangingPunct="1"/>
            <a:r>
              <a:rPr lang="ko-KR" altLang="en-US" sz="2400" dirty="0" err="1" smtClean="0"/>
              <a:t>틀릴확률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= </a:t>
            </a:r>
            <a:r>
              <a:rPr lang="ko-KR" altLang="en-US" sz="2400" dirty="0" smtClean="0"/>
              <a:t>유의수준 </a:t>
            </a:r>
            <a:r>
              <a:rPr lang="en-US" altLang="ko-KR" sz="2400" dirty="0" smtClean="0"/>
              <a:t>= 1-</a:t>
            </a:r>
            <a:r>
              <a:rPr lang="ko-KR" altLang="en-US" sz="2400" dirty="0"/>
              <a:t>신뢰도</a:t>
            </a:r>
            <a:endParaRPr lang="en-US" altLang="ko-KR" sz="2400" dirty="0"/>
          </a:p>
          <a:p>
            <a:pPr lvl="1" eaLnBrk="1" hangingPunct="1"/>
            <a:r>
              <a:rPr lang="ko-KR" altLang="en-US" sz="2400" dirty="0"/>
              <a:t>주로 사용하는 것이 </a:t>
            </a:r>
            <a:r>
              <a:rPr lang="en-US" altLang="ko-KR" sz="2400" dirty="0"/>
              <a:t>95% </a:t>
            </a:r>
            <a:r>
              <a:rPr lang="ko-KR" altLang="en-US" sz="2400" dirty="0"/>
              <a:t>신뢰수준</a:t>
            </a:r>
          </a:p>
          <a:p>
            <a:pPr eaLnBrk="1" hangingPunct="1"/>
            <a:endParaRPr lang="ko-KR" altLang="en-US" sz="2800" dirty="0"/>
          </a:p>
          <a:p>
            <a:pPr eaLnBrk="1" hangingPunct="1"/>
            <a:r>
              <a:rPr lang="ko-KR" altLang="en-US" sz="2800" dirty="0"/>
              <a:t>표본오차</a:t>
            </a:r>
          </a:p>
          <a:p>
            <a:pPr lvl="1" eaLnBrk="1" hangingPunct="1"/>
            <a:r>
              <a:rPr lang="ko-KR" altLang="en-US" sz="2400" dirty="0"/>
              <a:t>표본은 </a:t>
            </a:r>
            <a:r>
              <a:rPr lang="ko-KR" altLang="en-US" sz="2400" dirty="0" err="1"/>
              <a:t>전수조사가</a:t>
            </a:r>
            <a:r>
              <a:rPr lang="ko-KR" altLang="en-US" sz="2400" dirty="0"/>
              <a:t> 아니므로 당연히 오차가 존재</a:t>
            </a:r>
            <a:endParaRPr lang="en-US" altLang="ko-KR" sz="2400" dirty="0"/>
          </a:p>
          <a:p>
            <a:pPr lvl="1" eaLnBrk="1" hangingPunct="1"/>
            <a:r>
              <a:rPr lang="ko-KR" altLang="en-US" sz="2400" dirty="0" err="1"/>
              <a:t>신뢰구간의</a:t>
            </a:r>
            <a:r>
              <a:rPr lang="ko-KR" altLang="en-US" sz="2400" dirty="0"/>
              <a:t> </a:t>
            </a:r>
            <a:r>
              <a:rPr lang="ko-KR" altLang="en-US" sz="2400" dirty="0" err="1"/>
              <a:t>구간너비를</a:t>
            </a:r>
            <a:r>
              <a:rPr lang="ko-KR" altLang="en-US" sz="2400" dirty="0"/>
              <a:t> </a:t>
            </a:r>
            <a:r>
              <a:rPr lang="ko-KR" altLang="en-US" sz="2400" dirty="0" err="1"/>
              <a:t>표본오차라</a:t>
            </a:r>
            <a:r>
              <a:rPr lang="ko-KR" altLang="en-US" sz="2400" dirty="0"/>
              <a:t> 명함</a:t>
            </a:r>
            <a:endParaRPr lang="en-US" altLang="ko-KR" sz="2400" dirty="0"/>
          </a:p>
          <a:p>
            <a:pPr lvl="1" eaLnBrk="1" hangingPunct="1"/>
            <a:r>
              <a:rPr lang="en-US" altLang="ko-KR" sz="2400" dirty="0"/>
              <a:t>“</a:t>
            </a:r>
            <a:r>
              <a:rPr lang="ko-KR" altLang="en-US" sz="2400" dirty="0"/>
              <a:t>본 조사는</a:t>
            </a:r>
            <a:r>
              <a:rPr lang="en-US" altLang="ko-KR" sz="2400" dirty="0"/>
              <a:t>… 95% </a:t>
            </a:r>
            <a:r>
              <a:rPr lang="ko-KR" altLang="en-US" sz="2400" dirty="0"/>
              <a:t>신뢰수준에서 표본오차는 </a:t>
            </a:r>
            <a:r>
              <a:rPr lang="en-US" altLang="ko-KR" sz="2400" dirty="0"/>
              <a:t>±3%</a:t>
            </a:r>
            <a:r>
              <a:rPr lang="ko-KR" altLang="en-US" sz="2400" dirty="0"/>
              <a:t>입니다</a:t>
            </a:r>
            <a:r>
              <a:rPr lang="en-US" altLang="ko-KR" sz="2400" dirty="0"/>
              <a:t>”</a:t>
            </a:r>
            <a:endParaRPr lang="ko-KR" altLang="en-US" sz="2400" dirty="0"/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3216275" y="765175"/>
            <a:ext cx="5761038" cy="5761038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695400" y="332656"/>
            <a:ext cx="2808288" cy="2808288"/>
          </a:xfrm>
          <a:prstGeom prst="ellipse">
            <a:avLst/>
          </a:prstGeom>
          <a:solidFill>
            <a:srgbClr val="FF9900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912888" y="548556"/>
            <a:ext cx="2601912" cy="2433638"/>
          </a:xfrm>
        </p:spPr>
        <p:txBody>
          <a:bodyPr/>
          <a:lstStyle/>
          <a:p>
            <a:pPr eaLnBrk="1" hangingPunct="1"/>
            <a:r>
              <a:rPr lang="ko-KR" altLang="en-US" smtClean="0">
                <a:solidFill>
                  <a:srgbClr val="EAEAEA"/>
                </a:solidFill>
              </a:rPr>
              <a:t>신뢰구간의 유도</a:t>
            </a:r>
            <a:endParaRPr lang="ko-KR" altLang="en-US" smtClean="0">
              <a:solidFill>
                <a:srgbClr val="EAEAE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007768" y="560549"/>
            <a:ext cx="7056784" cy="41370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ko-KR" altLang="en-US" sz="2800" dirty="0">
                <a:solidFill>
                  <a:srgbClr val="4D4D4D"/>
                </a:solidFill>
              </a:rPr>
              <a:t>신뢰도</a:t>
            </a:r>
            <a:r>
              <a:rPr lang="en-US" altLang="ko-KR" sz="2800" dirty="0">
                <a:solidFill>
                  <a:srgbClr val="4D4D4D"/>
                </a:solidFill>
              </a:rPr>
              <a:t>=95%</a:t>
            </a:r>
            <a:r>
              <a:rPr lang="ko-KR" altLang="en-US" sz="2800" dirty="0">
                <a:solidFill>
                  <a:srgbClr val="4D4D4D"/>
                </a:solidFill>
              </a:rPr>
              <a:t>의 의미는</a:t>
            </a:r>
            <a:r>
              <a:rPr lang="en-US" altLang="ko-KR" sz="2800" dirty="0">
                <a:solidFill>
                  <a:srgbClr val="4D4D4D"/>
                </a:solidFill>
              </a:rPr>
              <a:t>?</a:t>
            </a:r>
          </a:p>
          <a:p>
            <a:pPr eaLnBrk="1" hangingPunct="1">
              <a:lnSpc>
                <a:spcPct val="80000"/>
              </a:lnSpc>
            </a:pPr>
            <a:endParaRPr lang="en-US" altLang="ko-KR" sz="2800" dirty="0">
              <a:solidFill>
                <a:srgbClr val="4D4D4D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ko-KR" altLang="en-US" sz="2800" dirty="0" err="1">
                <a:solidFill>
                  <a:srgbClr val="4D4D4D"/>
                </a:solidFill>
              </a:rPr>
              <a:t>구간추정이</a:t>
            </a:r>
            <a:r>
              <a:rPr lang="ko-KR" altLang="en-US" sz="2800" dirty="0">
                <a:solidFill>
                  <a:srgbClr val="4D4D4D"/>
                </a:solidFill>
              </a:rPr>
              <a:t> 맞을 확률이 </a:t>
            </a:r>
            <a:r>
              <a:rPr lang="en-US" altLang="ko-KR" sz="2800" dirty="0">
                <a:solidFill>
                  <a:srgbClr val="4D4D4D"/>
                </a:solidFill>
              </a:rPr>
              <a:t>0.95</a:t>
            </a:r>
          </a:p>
          <a:p>
            <a:pPr eaLnBrk="1" hangingPunct="1">
              <a:lnSpc>
                <a:spcPct val="80000"/>
              </a:lnSpc>
            </a:pPr>
            <a:endParaRPr lang="en-US" altLang="ko-KR" sz="2800" dirty="0">
              <a:solidFill>
                <a:srgbClr val="4D4D4D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ko-KR" altLang="en-US" sz="2800" dirty="0">
                <a:solidFill>
                  <a:srgbClr val="4D4D4D"/>
                </a:solidFill>
              </a:rPr>
              <a:t>확률</a:t>
            </a:r>
            <a:r>
              <a:rPr lang="en-US" altLang="ko-KR" sz="2800" dirty="0">
                <a:solidFill>
                  <a:srgbClr val="4D4D4D"/>
                </a:solidFill>
              </a:rPr>
              <a:t>? </a:t>
            </a:r>
            <a:r>
              <a:rPr lang="ko-KR" altLang="en-US" sz="2800" dirty="0">
                <a:solidFill>
                  <a:srgbClr val="4D4D4D"/>
                </a:solidFill>
              </a:rPr>
              <a:t>그럼 확률분포로부터 시작</a:t>
            </a:r>
          </a:p>
          <a:p>
            <a:pPr eaLnBrk="1" hangingPunct="1">
              <a:lnSpc>
                <a:spcPct val="80000"/>
              </a:lnSpc>
            </a:pPr>
            <a:endParaRPr lang="ko-KR" altLang="en-US" sz="2800" dirty="0">
              <a:solidFill>
                <a:srgbClr val="4D4D4D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ko-KR" altLang="en-US" sz="2800" dirty="0">
                <a:solidFill>
                  <a:srgbClr val="4D4D4D"/>
                </a:solidFill>
              </a:rPr>
              <a:t>무엇의 확률분포</a:t>
            </a:r>
            <a:r>
              <a:rPr lang="en-US" altLang="ko-KR" sz="2800" dirty="0">
                <a:solidFill>
                  <a:srgbClr val="4D4D4D"/>
                </a:solidFill>
              </a:rPr>
              <a:t>?</a:t>
            </a:r>
          </a:p>
          <a:p>
            <a:pPr eaLnBrk="1" hangingPunct="1">
              <a:lnSpc>
                <a:spcPct val="80000"/>
              </a:lnSpc>
            </a:pPr>
            <a:endParaRPr lang="en-US" altLang="ko-KR" sz="2800" dirty="0">
              <a:solidFill>
                <a:srgbClr val="4D4D4D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ko-KR" altLang="en-US" sz="2800" dirty="0" smtClean="0">
                <a:solidFill>
                  <a:srgbClr val="4D4D4D"/>
                </a:solidFill>
              </a:rPr>
              <a:t>예</a:t>
            </a:r>
            <a:r>
              <a:rPr lang="en-US" altLang="ko-KR" sz="2800" dirty="0" smtClean="0">
                <a:solidFill>
                  <a:srgbClr val="4D4D4D"/>
                </a:solidFill>
              </a:rPr>
              <a:t>&gt; </a:t>
            </a:r>
            <a:r>
              <a:rPr lang="ko-KR" altLang="en-US" sz="2800" dirty="0" err="1" smtClean="0">
                <a:solidFill>
                  <a:srgbClr val="4D4D4D"/>
                </a:solidFill>
              </a:rPr>
              <a:t>표본평균의</a:t>
            </a:r>
            <a:r>
              <a:rPr lang="ko-KR" altLang="en-US" sz="2800" dirty="0" smtClean="0">
                <a:solidFill>
                  <a:srgbClr val="4D4D4D"/>
                </a:solidFill>
              </a:rPr>
              <a:t> </a:t>
            </a:r>
            <a:r>
              <a:rPr lang="ko-KR" altLang="en-US" sz="2800" dirty="0">
                <a:solidFill>
                  <a:srgbClr val="4D4D4D"/>
                </a:solidFill>
              </a:rPr>
              <a:t>확률분포</a:t>
            </a: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917969"/>
              </p:ext>
            </p:extLst>
          </p:nvPr>
        </p:nvGraphicFramePr>
        <p:xfrm>
          <a:off x="1726567" y="4440607"/>
          <a:ext cx="4326383" cy="901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4" imgW="2133600" imgH="444500" progId="Equation.3">
                  <p:embed/>
                </p:oleObj>
              </mc:Choice>
              <mc:Fallback>
                <p:oleObj name="Equation" r:id="rId4" imgW="2133600" imgH="444500" progId="Equation.3">
                  <p:embed/>
                  <p:pic>
                    <p:nvPicPr>
                      <p:cNvPr id="1065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6567" y="4440607"/>
                        <a:ext cx="4326383" cy="9015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966609"/>
              </p:ext>
            </p:extLst>
          </p:nvPr>
        </p:nvGraphicFramePr>
        <p:xfrm>
          <a:off x="6312024" y="5324345"/>
          <a:ext cx="4968552" cy="98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6" imgW="2108200" imgH="419100" progId="Equation.3">
                  <p:embed/>
                </p:oleObj>
              </mc:Choice>
              <mc:Fallback>
                <p:oleObj name="Equation" r:id="rId6" imgW="2108200" imgH="419100" progId="Equation.3">
                  <p:embed/>
                  <p:pic>
                    <p:nvPicPr>
                      <p:cNvPr id="1065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2024" y="5324345"/>
                        <a:ext cx="4968552" cy="98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1726567" y="5605424"/>
            <a:ext cx="3908425" cy="4572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o-KR" altLang="en-US" sz="2400">
                <a:solidFill>
                  <a:schemeClr val="bg1"/>
                </a:solidFill>
              </a:rPr>
              <a:t>모평균에 대한 </a:t>
            </a:r>
            <a:r>
              <a:rPr lang="en-US" altLang="ko-KR" sz="2400">
                <a:solidFill>
                  <a:schemeClr val="bg1"/>
                </a:solidFill>
              </a:rPr>
              <a:t>95% </a:t>
            </a:r>
            <a:r>
              <a:rPr lang="ko-KR" altLang="en-US" sz="2400">
                <a:solidFill>
                  <a:schemeClr val="bg1"/>
                </a:solidFill>
              </a:rPr>
              <a:t>신뢰구간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316509"/>
              </p:ext>
            </p:extLst>
          </p:nvPr>
        </p:nvGraphicFramePr>
        <p:xfrm>
          <a:off x="4795088" y="4471398"/>
          <a:ext cx="2469874" cy="17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4" imgW="596900" imgH="419100" progId="Equation.3">
                  <p:embed/>
                </p:oleObj>
              </mc:Choice>
              <mc:Fallback>
                <p:oleObj name="Equation" r:id="rId4" imgW="596900" imgH="419100" progId="Equation.3">
                  <p:embed/>
                  <p:pic>
                    <p:nvPicPr>
                      <p:cNvPr id="1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088" y="4471398"/>
                        <a:ext cx="2469874" cy="1734949"/>
                      </a:xfrm>
                      <a:prstGeom prst="rect">
                        <a:avLst/>
                      </a:prstGeom>
                      <a:solidFill>
                        <a:srgbClr val="99FF33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604559"/>
              </p:ext>
            </p:extLst>
          </p:nvPr>
        </p:nvGraphicFramePr>
        <p:xfrm>
          <a:off x="1775520" y="4437112"/>
          <a:ext cx="2469874" cy="17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6" imgW="596900" imgH="419100" progId="Equation.3">
                  <p:embed/>
                </p:oleObj>
              </mc:Choice>
              <mc:Fallback>
                <p:oleObj name="Equation" r:id="rId6" imgW="596900" imgH="419100" progId="Equation.3">
                  <p:embed/>
                  <p:pic>
                    <p:nvPicPr>
                      <p:cNvPr id="1208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520" y="4437112"/>
                        <a:ext cx="2469874" cy="1734949"/>
                      </a:xfrm>
                      <a:prstGeom prst="rect">
                        <a:avLst/>
                      </a:prstGeom>
                      <a:solidFill>
                        <a:srgbClr val="99FF33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448" y="621110"/>
            <a:ext cx="2264738" cy="1152128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표본오차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63752" y="981077"/>
            <a:ext cx="7776864" cy="1727844"/>
          </a:xfrm>
        </p:spPr>
        <p:txBody>
          <a:bodyPr/>
          <a:lstStyle/>
          <a:p>
            <a:pPr eaLnBrk="1" hangingPunct="1"/>
            <a:r>
              <a:rPr lang="ko-KR" altLang="en-US" sz="2800" dirty="0"/>
              <a:t>모집단이 아닌 표본이라 필연적으로 발생하는 오차</a:t>
            </a:r>
          </a:p>
          <a:p>
            <a:pPr eaLnBrk="1" hangingPunct="1"/>
            <a:endParaRPr lang="ko-KR" altLang="en-US" sz="2800" dirty="0"/>
          </a:p>
          <a:p>
            <a:pPr eaLnBrk="1" hangingPunct="1"/>
            <a:r>
              <a:rPr lang="ko-KR" altLang="en-US" sz="2800" dirty="0" err="1"/>
              <a:t>신뢰구간의</a:t>
            </a:r>
            <a:r>
              <a:rPr lang="ko-KR" altLang="en-US" sz="2800" dirty="0"/>
              <a:t> 너비와 같은 의미로 사용</a:t>
            </a:r>
          </a:p>
          <a:p>
            <a:pPr eaLnBrk="1" hangingPunct="1"/>
            <a:endParaRPr lang="ko-KR" altLang="en-US" sz="2800" dirty="0"/>
          </a:p>
          <a:p>
            <a:pPr eaLnBrk="1" hangingPunct="1"/>
            <a:endParaRPr lang="en-US" altLang="ko-KR" sz="2800" dirty="0"/>
          </a:p>
        </p:txBody>
      </p:sp>
      <p:graphicFrame>
        <p:nvGraphicFramePr>
          <p:cNvPr id="12083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985717094"/>
              </p:ext>
            </p:extLst>
          </p:nvPr>
        </p:nvGraphicFramePr>
        <p:xfrm>
          <a:off x="4048169" y="2913149"/>
          <a:ext cx="1493838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9" name="Equation" r:id="rId7" imgW="596900" imgH="419100" progId="Equation.3">
                  <p:embed/>
                </p:oleObj>
              </mc:Choice>
              <mc:Fallback>
                <p:oleObj name="Equation" r:id="rId7" imgW="5969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69" y="2913149"/>
                        <a:ext cx="1493838" cy="1049338"/>
                      </a:xfrm>
                      <a:prstGeom prst="rect">
                        <a:avLst/>
                      </a:prstGeom>
                      <a:solidFill>
                        <a:srgbClr val="99FF3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8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50015143"/>
              </p:ext>
            </p:extLst>
          </p:nvPr>
        </p:nvGraphicFramePr>
        <p:xfrm>
          <a:off x="9336360" y="2859967"/>
          <a:ext cx="2533650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8" imgW="1002865" imgH="457002" progId="Equation.3">
                  <p:embed/>
                </p:oleObj>
              </mc:Choice>
              <mc:Fallback>
                <p:oleObj name="Equation" r:id="rId8" imgW="1002865" imgH="45700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6360" y="2859967"/>
                        <a:ext cx="2533650" cy="1152525"/>
                      </a:xfrm>
                      <a:prstGeom prst="rect">
                        <a:avLst/>
                      </a:prstGeom>
                      <a:solidFill>
                        <a:srgbClr val="66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171247"/>
              </p:ext>
            </p:extLst>
          </p:nvPr>
        </p:nvGraphicFramePr>
        <p:xfrm>
          <a:off x="6152465" y="2913149"/>
          <a:ext cx="2727325" cy="104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10" imgW="1091726" imgH="418918" progId="Equation.3">
                  <p:embed/>
                </p:oleObj>
              </mc:Choice>
              <mc:Fallback>
                <p:oleObj name="Equation" r:id="rId10" imgW="1091726" imgH="418918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2465" y="2913149"/>
                        <a:ext cx="2727325" cy="1046162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AutoShape 9"/>
          <p:cNvSpPr>
            <a:spLocks noChangeArrowheads="1"/>
          </p:cNvSpPr>
          <p:nvPr/>
        </p:nvSpPr>
        <p:spPr bwMode="auto">
          <a:xfrm>
            <a:off x="1105600" y="1773090"/>
            <a:ext cx="2016125" cy="1871662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black">
          <a:xfrm>
            <a:off x="3012911" y="4581128"/>
            <a:ext cx="1229373" cy="47435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5pPr>
            <a:lvl6pPr marL="4572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kumimoji="0" lang="ko-KR" altLang="en-US" sz="2400" kern="0" dirty="0" smtClean="0"/>
              <a:t>표준편차</a:t>
            </a:r>
            <a:endParaRPr kumimoji="0" lang="ko-KR" altLang="en-US" sz="2400" kern="0" dirty="0" smtClean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black">
          <a:xfrm>
            <a:off x="6152465" y="4493608"/>
            <a:ext cx="1112497" cy="1690528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5pPr>
            <a:lvl6pPr marL="4572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ko-KR" altLang="en-US" kern="0" dirty="0" smtClean="0"/>
              <a:t>표준</a:t>
            </a:r>
            <a:endParaRPr kumimoji="0" lang="en-US" altLang="ko-KR" kern="0" dirty="0" smtClean="0"/>
          </a:p>
          <a:p>
            <a:pPr eaLnBrk="1" hangingPunct="1">
              <a:lnSpc>
                <a:spcPct val="150000"/>
              </a:lnSpc>
            </a:pPr>
            <a:r>
              <a:rPr kumimoji="0" lang="ko-KR" altLang="en-US" kern="0" dirty="0" smtClean="0"/>
              <a:t>오차</a:t>
            </a:r>
            <a:endParaRPr kumimoji="0" lang="ko-KR" altLang="en-US" kern="0" dirty="0" smtClean="0"/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556433"/>
              </p:ext>
            </p:extLst>
          </p:nvPr>
        </p:nvGraphicFramePr>
        <p:xfrm>
          <a:off x="7776459" y="4437112"/>
          <a:ext cx="2469874" cy="173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12" imgW="596900" imgH="419100" progId="Equation.3">
                  <p:embed/>
                </p:oleObj>
              </mc:Choice>
              <mc:Fallback>
                <p:oleObj name="Equation" r:id="rId12" imgW="596900" imgH="419100" progId="Equation.3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6459" y="4437112"/>
                        <a:ext cx="2469874" cy="1734949"/>
                      </a:xfrm>
                      <a:prstGeom prst="rect">
                        <a:avLst/>
                      </a:prstGeom>
                      <a:solidFill>
                        <a:srgbClr val="99FF33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2"/>
          <p:cNvSpPr txBox="1">
            <a:spLocks noChangeArrowheads="1"/>
          </p:cNvSpPr>
          <p:nvPr/>
        </p:nvSpPr>
        <p:spPr bwMode="black">
          <a:xfrm>
            <a:off x="7814656" y="4460494"/>
            <a:ext cx="2431677" cy="1690528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휴먼모음T" pitchFamily="18" charset="-127"/>
                <a:ea typeface="휴먼모음T" pitchFamily="18" charset="-127"/>
                <a:cs typeface="Arial" charset="0"/>
              </a:defRPr>
            </a:lvl5pPr>
            <a:lvl6pPr marL="4572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r" rtl="0" eaLnBrk="1" fontAlgn="base" latinLnBrk="1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kumimoji="0" lang="ko-KR" altLang="en-US" sz="5400" kern="0" dirty="0" smtClean="0"/>
              <a:t>표본오차</a:t>
            </a:r>
            <a:endParaRPr kumimoji="0" lang="ko-KR" altLang="en-US" kern="0" dirty="0" smtClean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제목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신뢰구간의 그래프 표현</a:t>
            </a:r>
          </a:p>
        </p:txBody>
      </p:sp>
      <p:sp>
        <p:nvSpPr>
          <p:cNvPr id="15363" name="텍스트 개체 틀 2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600201"/>
            <a:ext cx="8075613" cy="4525963"/>
          </a:xfrm>
        </p:spPr>
        <p:txBody>
          <a:bodyPr/>
          <a:lstStyle/>
          <a:p>
            <a:r>
              <a:rPr lang="en-US" altLang="ko-KR" dirty="0" smtClean="0"/>
              <a:t>SPSS </a:t>
            </a:r>
            <a:r>
              <a:rPr lang="ko-KR" altLang="en-US" dirty="0" smtClean="0"/>
              <a:t>그래프의 막대도표에서 </a:t>
            </a:r>
            <a:r>
              <a:rPr lang="ko-KR" altLang="en-US" dirty="0" err="1" smtClean="0"/>
              <a:t>오차막대</a:t>
            </a:r>
            <a:r>
              <a:rPr lang="ko-KR" altLang="en-US" dirty="0" smtClean="0"/>
              <a:t> 포함</a:t>
            </a:r>
            <a:endParaRPr lang="en-US" altLang="ko-KR" dirty="0" smtClean="0"/>
          </a:p>
          <a:p>
            <a:r>
              <a:rPr lang="ko-KR" altLang="en-US" dirty="0" err="1" smtClean="0"/>
              <a:t>오차막대를</a:t>
            </a:r>
            <a:r>
              <a:rPr lang="ko-KR" altLang="en-US" dirty="0" smtClean="0"/>
              <a:t> 신뢰구간 또는 표준편차로 설정</a:t>
            </a:r>
            <a:endParaRPr lang="en-US" altLang="ko-KR" dirty="0" smtClean="0"/>
          </a:p>
          <a:p>
            <a:r>
              <a:rPr lang="ko-KR" altLang="en-US" dirty="0" smtClean="0"/>
              <a:t>기술통계분석</a:t>
            </a:r>
            <a:r>
              <a:rPr lang="en-US" altLang="ko-KR" dirty="0" smtClean="0"/>
              <a:t>.</a:t>
            </a:r>
            <a:r>
              <a:rPr lang="en-US" altLang="ko-KR" dirty="0" err="1" smtClean="0"/>
              <a:t>sav</a:t>
            </a:r>
            <a:r>
              <a:rPr lang="en-US" altLang="ko-KR" dirty="0" smtClean="0"/>
              <a:t> </a:t>
            </a:r>
            <a:r>
              <a:rPr lang="ko-KR" altLang="en-US" dirty="0" smtClean="0"/>
              <a:t>화일로 </a:t>
            </a:r>
            <a:r>
              <a:rPr lang="ko-KR" altLang="en-US" dirty="0" smtClean="0"/>
              <a:t>실습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83432" y="800100"/>
            <a:ext cx="2571750" cy="1995487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가설</a:t>
            </a:r>
            <a:br>
              <a:rPr lang="ko-KR" altLang="en-US" dirty="0" smtClean="0"/>
            </a:br>
            <a:r>
              <a:rPr lang="ko-KR" altLang="en-US" dirty="0" smtClean="0"/>
              <a:t>假說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hypothesis</a:t>
            </a:r>
            <a:endParaRPr lang="ko-KR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3935760" y="1143000"/>
            <a:ext cx="7128792" cy="4478338"/>
          </a:xfrm>
        </p:spPr>
        <p:txBody>
          <a:bodyPr/>
          <a:lstStyle/>
          <a:p>
            <a:pPr eaLnBrk="1" hangingPunct="1"/>
            <a:r>
              <a:rPr lang="ko-KR" altLang="en-US" sz="2800" dirty="0"/>
              <a:t>검정</a:t>
            </a:r>
            <a:r>
              <a:rPr lang="en-US" altLang="ko-KR" sz="2800" dirty="0"/>
              <a:t>(test)</a:t>
            </a:r>
            <a:r>
              <a:rPr lang="ko-KR" altLang="en-US" sz="2800" dirty="0"/>
              <a:t>은 </a:t>
            </a:r>
            <a:r>
              <a:rPr lang="ko-KR" altLang="en-US" sz="2800" dirty="0" err="1"/>
              <a:t>가설검정이</a:t>
            </a:r>
            <a:r>
              <a:rPr lang="ko-KR" altLang="en-US" sz="2800" dirty="0"/>
              <a:t> 원어</a:t>
            </a:r>
            <a:endParaRPr lang="en-US" altLang="ko-KR" sz="2800" dirty="0"/>
          </a:p>
          <a:p>
            <a:pPr eaLnBrk="1" hangingPunct="1"/>
            <a:r>
              <a:rPr lang="ko-KR" altLang="en-US" sz="2800" dirty="0"/>
              <a:t>설</a:t>
            </a:r>
            <a:r>
              <a:rPr lang="en-US" altLang="ko-KR" sz="2800" dirty="0"/>
              <a:t>?</a:t>
            </a:r>
          </a:p>
          <a:p>
            <a:pPr lvl="1" eaLnBrk="1" hangingPunct="1"/>
            <a:r>
              <a:rPr lang="ko-KR" altLang="en-US" sz="2400" dirty="0"/>
              <a:t>백과사전</a:t>
            </a:r>
            <a:r>
              <a:rPr lang="en-US" altLang="ko-KR" sz="2400" dirty="0"/>
              <a:t>) </a:t>
            </a:r>
            <a:r>
              <a:rPr lang="ko-KR" altLang="en-US" sz="2400" dirty="0"/>
              <a:t>구체적인 사물에 관하여 자기의 의견을 서술하면서</a:t>
            </a:r>
            <a:r>
              <a:rPr lang="en-US" altLang="ko-KR" sz="2400" dirty="0"/>
              <a:t>, </a:t>
            </a:r>
            <a:r>
              <a:rPr lang="ko-KR" altLang="en-US" sz="2400" dirty="0"/>
              <a:t>사리를 설명하여 나가는 문장</a:t>
            </a:r>
            <a:endParaRPr lang="en-US" altLang="ko-KR" sz="2400" dirty="0"/>
          </a:p>
          <a:p>
            <a:pPr eaLnBrk="1" hangingPunct="1"/>
            <a:r>
              <a:rPr lang="ko-KR" altLang="en-US" sz="2800" dirty="0"/>
              <a:t>가설</a:t>
            </a:r>
            <a:r>
              <a:rPr lang="en-US" altLang="ko-KR" sz="2800" dirty="0"/>
              <a:t>?</a:t>
            </a:r>
          </a:p>
          <a:p>
            <a:pPr lvl="1" eaLnBrk="1" hangingPunct="1"/>
            <a:r>
              <a:rPr lang="ko-KR" altLang="en-US" sz="2400" dirty="0" err="1"/>
              <a:t>모수에</a:t>
            </a:r>
            <a:r>
              <a:rPr lang="ko-KR" altLang="en-US" sz="2400" dirty="0"/>
              <a:t> 대한 주장</a:t>
            </a:r>
            <a:endParaRPr lang="en-US" altLang="ko-KR" sz="2400" dirty="0"/>
          </a:p>
          <a:p>
            <a:pPr lvl="1" eaLnBrk="1" hangingPunct="1"/>
            <a:r>
              <a:rPr lang="ko-KR" altLang="en-US" sz="2400" dirty="0"/>
              <a:t>변수들의 관계를 규정한 문장</a:t>
            </a:r>
            <a:endParaRPr lang="en-US" altLang="ko-KR" sz="2400" dirty="0"/>
          </a:p>
          <a:p>
            <a:pPr eaLnBrk="1" hangingPunct="1"/>
            <a:r>
              <a:rPr lang="ko-KR" altLang="en-US" sz="2800" dirty="0"/>
              <a:t>가설검정</a:t>
            </a:r>
            <a:endParaRPr lang="en-US" altLang="ko-KR" sz="2800" dirty="0"/>
          </a:p>
          <a:p>
            <a:pPr lvl="1" eaLnBrk="1" hangingPunct="1"/>
            <a:r>
              <a:rPr lang="ko-KR" altLang="en-US" sz="2400" dirty="0" err="1"/>
              <a:t>추정값을</a:t>
            </a:r>
            <a:r>
              <a:rPr lang="ko-KR" altLang="en-US" sz="2400" dirty="0"/>
              <a:t> 통해 </a:t>
            </a:r>
            <a:r>
              <a:rPr lang="ko-KR" altLang="en-US" sz="2400" dirty="0" err="1"/>
              <a:t>모수의</a:t>
            </a:r>
            <a:r>
              <a:rPr lang="ko-KR" altLang="en-US" sz="2400" dirty="0"/>
              <a:t> 값에 대한 판단</a:t>
            </a:r>
            <a:endParaRPr lang="en-US" altLang="ko-KR" sz="2400" dirty="0"/>
          </a:p>
          <a:p>
            <a:pPr lvl="1" eaLnBrk="1" hangingPunct="1"/>
            <a:r>
              <a:rPr lang="ko-KR" altLang="en-US" sz="2400" dirty="0"/>
              <a:t>변수에 관한 주장에 대한 판단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456193" y="213519"/>
            <a:ext cx="3168650" cy="3168650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1,522666291,C:\Documents and Settings\Lee\My Documents\강의\통계학\원격강의\원격강의11주.pp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43,522666291,C:\Documents and Settings\Lee\My Documents\강의\통계학\원격강의\원격강의11주.ppc"/>
</p:tagLst>
</file>

<file path=ppt/theme/theme1.xml><?xml version="1.0" encoding="utf-8"?>
<a:theme xmlns:a="http://schemas.openxmlformats.org/drawingml/2006/main" name="Default Design">
  <a:themeElements>
    <a:clrScheme name="779tgp">
      <a:dk1>
        <a:srgbClr val="000000"/>
      </a:dk1>
      <a:lt1>
        <a:srgbClr val="FFFFFF"/>
      </a:lt1>
      <a:dk2>
        <a:srgbClr val="4E368A"/>
      </a:dk2>
      <a:lt2>
        <a:srgbClr val="CCCCCC"/>
      </a:lt2>
      <a:accent1>
        <a:srgbClr val="8DA0EF"/>
      </a:accent1>
      <a:accent2>
        <a:srgbClr val="BF61B4"/>
      </a:accent2>
      <a:accent3>
        <a:srgbClr val="48CBEA"/>
      </a:accent3>
      <a:accent4>
        <a:srgbClr val="61C7B4"/>
      </a:accent4>
      <a:accent5>
        <a:srgbClr val="EBBA63"/>
      </a:accent5>
      <a:accent6>
        <a:srgbClr val="F5770F"/>
      </a:accent6>
      <a:hlink>
        <a:srgbClr val="3DAFD7"/>
      </a:hlink>
      <a:folHlink>
        <a:srgbClr val="C6B85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695335"/>
        </a:dk2>
        <a:lt2>
          <a:srgbClr val="969696"/>
        </a:lt2>
        <a:accent1>
          <a:srgbClr val="E3B32D"/>
        </a:accent1>
        <a:accent2>
          <a:srgbClr val="F86930"/>
        </a:accent2>
        <a:accent3>
          <a:srgbClr val="FFFFFF"/>
        </a:accent3>
        <a:accent4>
          <a:srgbClr val="000000"/>
        </a:accent4>
        <a:accent5>
          <a:srgbClr val="EFD6AD"/>
        </a:accent5>
        <a:accent6>
          <a:srgbClr val="E15E2A"/>
        </a:accent6>
        <a:hlink>
          <a:srgbClr val="8FB43E"/>
        </a:hlink>
        <a:folHlink>
          <a:srgbClr val="73B0C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3D7A99"/>
        </a:dk2>
        <a:lt2>
          <a:srgbClr val="808080"/>
        </a:lt2>
        <a:accent1>
          <a:srgbClr val="42BDD6"/>
        </a:accent1>
        <a:accent2>
          <a:srgbClr val="658AD5"/>
        </a:accent2>
        <a:accent3>
          <a:srgbClr val="FFFFFF"/>
        </a:accent3>
        <a:accent4>
          <a:srgbClr val="000000"/>
        </a:accent4>
        <a:accent5>
          <a:srgbClr val="B0DBE8"/>
        </a:accent5>
        <a:accent6>
          <a:srgbClr val="5B7DC1"/>
        </a:accent6>
        <a:hlink>
          <a:srgbClr val="7BBC70"/>
        </a:hlink>
        <a:folHlink>
          <a:srgbClr val="F08D4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4E368A"/>
        </a:dk2>
        <a:lt2>
          <a:srgbClr val="CCCCCC"/>
        </a:lt2>
        <a:accent1>
          <a:srgbClr val="8DA0EF"/>
        </a:accent1>
        <a:accent2>
          <a:srgbClr val="BF61B4"/>
        </a:accent2>
        <a:accent3>
          <a:srgbClr val="FFFFFF"/>
        </a:accent3>
        <a:accent4>
          <a:srgbClr val="000000"/>
        </a:accent4>
        <a:accent5>
          <a:srgbClr val="C5CDF6"/>
        </a:accent5>
        <a:accent6>
          <a:srgbClr val="AD57A3"/>
        </a:accent6>
        <a:hlink>
          <a:srgbClr val="3DAFD7"/>
        </a:hlink>
        <a:folHlink>
          <a:srgbClr val="C6B85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1012</TotalTime>
  <Words>952</Words>
  <Application>Microsoft Office PowerPoint</Application>
  <PresentationFormat>와이드스크린</PresentationFormat>
  <Paragraphs>234</Paragraphs>
  <Slides>33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41" baseType="lpstr">
      <vt:lpstr>굴림</vt:lpstr>
      <vt:lpstr>나눔스퀘어 ExtraBold</vt:lpstr>
      <vt:lpstr>휴먼모음T</vt:lpstr>
      <vt:lpstr>Arial</vt:lpstr>
      <vt:lpstr>Times New Roman</vt:lpstr>
      <vt:lpstr>Wingdings</vt:lpstr>
      <vt:lpstr>Default Design</vt:lpstr>
      <vt:lpstr>Equation</vt:lpstr>
      <vt:lpstr>추정과 검정의 개념</vt:lpstr>
      <vt:lpstr>Contents</vt:lpstr>
      <vt:lpstr>자료분석은  추정과  검정의  과정</vt:lpstr>
      <vt:lpstr>추정 Estimation</vt:lpstr>
      <vt:lpstr>구간추정에  사용되는  용어 </vt:lpstr>
      <vt:lpstr>신뢰구간의 유도</vt:lpstr>
      <vt:lpstr>표본오차</vt:lpstr>
      <vt:lpstr>신뢰구간의 그래프 표현</vt:lpstr>
      <vt:lpstr>가설 假說 hypothesis</vt:lpstr>
      <vt:lpstr>가설검정 최종 판단의 형태는</vt:lpstr>
      <vt:lpstr>가설의 표현방법</vt:lpstr>
      <vt:lpstr>판단의  무게중심은?</vt:lpstr>
      <vt:lpstr>예를 들어</vt:lpstr>
      <vt:lpstr>무얼  중심으로  생각한다고요??</vt:lpstr>
      <vt:lpstr>많이  벗어난다의 기준?</vt:lpstr>
      <vt:lpstr>유의수준?</vt:lpstr>
      <vt:lpstr>그런데 이런 경우는?</vt:lpstr>
      <vt:lpstr>그래서 유의확률 p-값</vt:lpstr>
      <vt:lpstr>유의 확률?</vt:lpstr>
      <vt:lpstr>가설검정의 예</vt:lpstr>
      <vt:lpstr>73쪽 예제 5.4</vt:lpstr>
      <vt:lpstr>검정의 개념</vt:lpstr>
      <vt:lpstr>PowerPoint 프레젠테이션</vt:lpstr>
      <vt:lpstr>PowerPoint 프레젠테이션</vt:lpstr>
      <vt:lpstr>PowerPoint 프레젠테이션</vt:lpstr>
      <vt:lpstr>RQ1: 남녀간에 TV 보는 시간이 차이가 있는가?</vt:lpstr>
      <vt:lpstr>통계적 검정 절차</vt:lpstr>
      <vt:lpstr>How to get p-value</vt:lpstr>
      <vt:lpstr>PowerPoint 프레젠테이션</vt:lpstr>
      <vt:lpstr>독립표본 t-검정 결과</vt:lpstr>
      <vt:lpstr>통계적 검정 결과</vt:lpstr>
      <vt:lpstr>RQ2: 남녀간에 신문 보는 시간이 차이가 있는가?</vt:lpstr>
      <vt:lpstr>참고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추정과 검정의 개념</dc:title>
  <dc:creator>user15</dc:creator>
  <cp:lastModifiedBy>LEE</cp:lastModifiedBy>
  <cp:revision>54</cp:revision>
  <dcterms:created xsi:type="dcterms:W3CDTF">2008-03-19T09:50:11Z</dcterms:created>
  <dcterms:modified xsi:type="dcterms:W3CDTF">2020-04-15T02:44:45Z</dcterms:modified>
</cp:coreProperties>
</file>