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sldIdLst>
    <p:sldId id="296" r:id="rId2"/>
    <p:sldId id="301" r:id="rId3"/>
    <p:sldId id="257" r:id="rId4"/>
    <p:sldId id="302" r:id="rId5"/>
    <p:sldId id="299" r:id="rId6"/>
    <p:sldId id="300" r:id="rId7"/>
    <p:sldId id="291" r:id="rId8"/>
    <p:sldId id="293" r:id="rId9"/>
    <p:sldId id="294" r:id="rId10"/>
    <p:sldId id="295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1FDB-E145-4D35-B723-569C358892E0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F9F0F-829B-4718-9863-CFEE9E2DE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9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FDF21-673E-4F67-BB86-68839E9C5CD5}" type="datetimeFigureOut">
              <a:rPr lang="ko-KR" altLang="en-US" smtClean="0"/>
              <a:pPr>
                <a:defRPr/>
              </a:pPr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B8B18-7CF7-4B17-8CF5-C692FF484351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268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1A41A-909C-4D57-B31F-99F9046197EC}" type="datetimeFigureOut">
              <a:rPr lang="ko-KR" altLang="en-US" smtClean="0"/>
              <a:pPr>
                <a:defRPr/>
              </a:pPr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87003-5CF9-4EDD-AB50-DCF0722B6E9C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2509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1200" y="228601"/>
            <a:ext cx="8839200" cy="563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09600" y="1143000"/>
            <a:ext cx="10972800" cy="5257800"/>
          </a:xfrm>
        </p:spPr>
        <p:txBody>
          <a:bodyPr/>
          <a:lstStyle/>
          <a:p>
            <a:pPr lvl="0"/>
            <a:r>
              <a:rPr lang="ko-KR" altLang="en-US" noProof="0"/>
              <a:t>표를 추가하려면 아이콘을 클릭하십시오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5B73021-6C1D-412C-A83E-A2215637051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7B402A-B484-4BCA-8960-657A0F691E6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FBBA5-624B-4622-A25B-6CE8A4A12AA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79A55FB-3B16-43E0-A915-15554A2CDA1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BE476-6B69-412F-864F-939552DD7C8B}" type="datetimeFigureOut">
              <a:rPr lang="ko-KR" altLang="en-US"/>
              <a:pPr>
                <a:defRPr/>
              </a:pPr>
              <a:t>2021-10-05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551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B27D4A0-8FFA-47D2-B8E3-F1990E3FFDCD}" type="datetimeFigureOut">
              <a:rPr lang="ko-KR" altLang="en-US" smtClean="0"/>
              <a:pPr>
                <a:defRPr/>
              </a:pPr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47E74-3F08-48D2-9AFB-EE2D97E12B7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780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6C2A8D-415C-449C-8D95-9D09729B8407}" type="datetimeFigureOut">
              <a:rPr lang="ko-KR" altLang="en-US" smtClean="0"/>
              <a:pPr>
                <a:defRPr/>
              </a:pPr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EA8B5-86CC-4571-AAEE-BB2B173E5747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404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62F8F3-5B7C-4FD0-9587-DE7F2469A297}" type="datetimeFigureOut">
              <a:rPr lang="ko-KR" altLang="en-US" smtClean="0"/>
              <a:pPr>
                <a:defRPr/>
              </a:pPr>
              <a:t>2021-10-05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CE4BC8-9016-4A57-8240-731D4D341316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00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354054-F602-41D4-8A92-DE8D893040A5}" type="datetimeFigureOut">
              <a:rPr lang="ko-KR" altLang="en-US" smtClean="0"/>
              <a:pPr>
                <a:defRPr/>
              </a:pPr>
              <a:t>2021-10-05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A5B382-28CD-40A7-AC1D-375E02520F19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274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624E72-F766-482D-8866-EA80202F4FD3}" type="datetimeFigureOut">
              <a:rPr lang="ko-KR" altLang="en-US" smtClean="0"/>
              <a:pPr>
                <a:defRPr/>
              </a:pPr>
              <a:t>2021-10-05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BB17C-FF98-41C8-A381-BA96587FF215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4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C38A5D-C390-4BA1-A8B0-48F738439C24}" type="datetimeFigureOut">
              <a:rPr lang="ko-KR" altLang="en-US" smtClean="0"/>
              <a:pPr>
                <a:defRPr/>
              </a:pPr>
              <a:t>2021-10-05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C44F2-A85C-474E-993B-993ED78A484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4059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7574B2-EEA9-4D99-A885-8AC835A3C022}" type="datetimeFigureOut">
              <a:rPr lang="ko-KR" altLang="en-US" smtClean="0"/>
              <a:pPr>
                <a:defRPr/>
              </a:pPr>
              <a:t>2021-10-05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A6F4B-28B9-4C13-A311-6325E5A367E8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885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BC8C84-78EA-44D3-9A6B-C264C83A7FD6}" type="datetimeFigureOut">
              <a:rPr lang="ko-KR" altLang="en-US" smtClean="0"/>
              <a:pPr>
                <a:defRPr/>
              </a:pPr>
              <a:t>2021-10-05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3CE064-99A6-4110-A1B6-F372B13DF43E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114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5BB39D2-C5EE-47EE-B524-FFFE432A6EBD}" type="datetimeFigureOut">
              <a:rPr lang="ko-KR" altLang="en-US" smtClean="0"/>
              <a:pPr>
                <a:defRPr/>
              </a:pPr>
              <a:t>2021-10-05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4F3FF5-BBBD-42C8-814B-7FE3E73C82A0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256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AB24CCA6-ADF3-435F-90EC-D0A3C2C946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24392" cy="6858000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7F5663C-DCA3-4941-A42D-114598986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09" y="0"/>
            <a:ext cx="9624392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" y="2276871"/>
            <a:ext cx="12181501" cy="1233091"/>
          </a:xfrm>
          <a:solidFill>
            <a:srgbClr val="FFFFFF">
              <a:alpha val="60000"/>
            </a:srgbClr>
          </a:solidFill>
        </p:spPr>
        <p:txBody>
          <a:bodyPr/>
          <a:lstStyle/>
          <a:p>
            <a:r>
              <a:rPr lang="ko-KR" altLang="en-US" dirty="0"/>
              <a:t>조리식품</a:t>
            </a:r>
            <a:r>
              <a:rPr lang="en-US" altLang="ko-KR" dirty="0"/>
              <a:t> </a:t>
            </a:r>
            <a:r>
              <a:rPr lang="ko-KR" altLang="en-US" dirty="0" err="1"/>
              <a:t>통계특론</a:t>
            </a:r>
            <a:r>
              <a:rPr lang="ko-KR" altLang="en-US" dirty="0"/>
              <a:t> </a:t>
            </a:r>
            <a:r>
              <a:rPr lang="en-US" altLang="ko-KR" dirty="0"/>
              <a:t>5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943278" y="4363293"/>
            <a:ext cx="6294941" cy="577875"/>
          </a:xfrm>
          <a:solidFill>
            <a:srgbClr val="FFFFFF">
              <a:alpha val="69804"/>
            </a:srgbClr>
          </a:solidFill>
        </p:spPr>
        <p:txBody>
          <a:bodyPr anchor="ctr">
            <a:normAutofit/>
          </a:bodyPr>
          <a:lstStyle/>
          <a:p>
            <a:r>
              <a:rPr lang="ko-KR" altLang="en-US" sz="3200" dirty="0">
                <a:latin typeface="+mn-ea"/>
              </a:rPr>
              <a:t>자료의 종류와 자료의 수집</a:t>
            </a:r>
            <a:endParaRPr lang="en-US" altLang="ko-KR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5542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1" y="473054"/>
            <a:ext cx="5276536" cy="33118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643" y="3068960"/>
            <a:ext cx="8539096" cy="35338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굽은 화살표 5"/>
          <p:cNvSpPr/>
          <p:nvPr/>
        </p:nvSpPr>
        <p:spPr>
          <a:xfrm rot="5400000">
            <a:off x="5963182" y="1554882"/>
            <a:ext cx="1169043" cy="119143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35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제목 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ko-KR" altLang="en-US" dirty="0"/>
              <a:t>데이터의 측도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1250FA2-C96B-4BD6-8F05-12ADE42DD2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 noChangeArrowheads="1"/>
          </p:cNvSpPr>
          <p:nvPr>
            <p:ph type="title"/>
          </p:nvPr>
        </p:nvSpPr>
        <p:spPr>
          <a:xfrm>
            <a:off x="838200" y="453371"/>
            <a:ext cx="4753744" cy="768474"/>
          </a:xfrm>
        </p:spPr>
        <p:txBody>
          <a:bodyPr>
            <a:normAutofit/>
          </a:bodyPr>
          <a:lstStyle/>
          <a:p>
            <a:r>
              <a:rPr lang="ko-KR" altLang="en-US" sz="3600" dirty="0"/>
              <a:t>통계자료의 측정</a:t>
            </a:r>
          </a:p>
        </p:txBody>
      </p:sp>
      <p:sp>
        <p:nvSpPr>
          <p:cNvPr id="9219" name="내용 개체 틀 2"/>
          <p:cNvSpPr>
            <a:spLocks noGrp="1" noChangeArrowheads="1"/>
          </p:cNvSpPr>
          <p:nvPr>
            <p:ph idx="1"/>
          </p:nvPr>
        </p:nvSpPr>
        <p:spPr>
          <a:xfrm>
            <a:off x="911424" y="1240138"/>
            <a:ext cx="10515600" cy="496855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/>
              <a:t>개념적 정의를 조작적 정의로 변환</a:t>
            </a:r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dirty="0"/>
              <a:t>조작적 정의는 변수의 형태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ko-KR" altLang="en-US" dirty="0"/>
              <a:t>예</a:t>
            </a:r>
            <a:r>
              <a:rPr lang="en-US" altLang="ko-KR" dirty="0"/>
              <a:t>. </a:t>
            </a:r>
            <a:r>
              <a:rPr lang="ko-KR" altLang="en-US" dirty="0"/>
              <a:t>상표충성도라는 개념적 정의를 </a:t>
            </a:r>
            <a:r>
              <a:rPr lang="ko-KR" altLang="en-US" dirty="0" err="1"/>
              <a:t>동일브랜드</a:t>
            </a:r>
            <a:r>
              <a:rPr lang="ko-KR" altLang="en-US" dirty="0"/>
              <a:t> 구매횟수라는 조작적 정의로 변환</a:t>
            </a:r>
            <a:endParaRPr lang="en-US" altLang="ko-KR" dirty="0"/>
          </a:p>
          <a:p>
            <a:pPr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4" name="순서도: 준비 3">
            <a:extLst>
              <a:ext uri="{FF2B5EF4-FFF2-40B4-BE49-F238E27FC236}">
                <a16:creationId xmlns:a16="http://schemas.microsoft.com/office/drawing/2014/main" id="{4A75871F-09F7-4358-A74C-8205C89C3F10}"/>
              </a:ext>
            </a:extLst>
          </p:cNvPr>
          <p:cNvSpPr/>
          <p:nvPr/>
        </p:nvSpPr>
        <p:spPr>
          <a:xfrm>
            <a:off x="3215458" y="4436293"/>
            <a:ext cx="1584325" cy="1008063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개념적 정의 </a:t>
            </a:r>
          </a:p>
        </p:txBody>
      </p:sp>
      <p:sp>
        <p:nvSpPr>
          <p:cNvPr id="5" name="오른쪽 화살표 4">
            <a:extLst>
              <a:ext uri="{FF2B5EF4-FFF2-40B4-BE49-F238E27FC236}">
                <a16:creationId xmlns:a16="http://schemas.microsoft.com/office/drawing/2014/main" id="{62928D52-66BA-44E2-A32C-FCF806359B8E}"/>
              </a:ext>
            </a:extLst>
          </p:cNvPr>
          <p:cNvSpPr/>
          <p:nvPr/>
        </p:nvSpPr>
        <p:spPr>
          <a:xfrm>
            <a:off x="4980758" y="4760143"/>
            <a:ext cx="504825" cy="358775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3B65AE3-37DC-474E-9C26-04AF4E10FC44}"/>
              </a:ext>
            </a:extLst>
          </p:cNvPr>
          <p:cNvSpPr/>
          <p:nvPr/>
        </p:nvSpPr>
        <p:spPr>
          <a:xfrm>
            <a:off x="5698308" y="4436293"/>
            <a:ext cx="1189037" cy="10080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조작적 </a:t>
            </a:r>
            <a:endParaRPr lang="en-US" altLang="ko-KR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정의</a:t>
            </a:r>
          </a:p>
        </p:txBody>
      </p:sp>
      <p:sp>
        <p:nvSpPr>
          <p:cNvPr id="7" name="오른쪽 화살표 6">
            <a:extLst>
              <a:ext uri="{FF2B5EF4-FFF2-40B4-BE49-F238E27FC236}">
                <a16:creationId xmlns:a16="http://schemas.microsoft.com/office/drawing/2014/main" id="{461FCD8E-EE74-4A37-AD67-BCCE4216B2E6}"/>
              </a:ext>
            </a:extLst>
          </p:cNvPr>
          <p:cNvSpPr/>
          <p:nvPr/>
        </p:nvSpPr>
        <p:spPr>
          <a:xfrm>
            <a:off x="7103245" y="4796655"/>
            <a:ext cx="504825" cy="360362"/>
          </a:xfrm>
          <a:prstGeom prst="rightArrow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787917FA-812E-4C61-B7F1-4FCF7DFE7410}"/>
              </a:ext>
            </a:extLst>
          </p:cNvPr>
          <p:cNvSpPr/>
          <p:nvPr/>
        </p:nvSpPr>
        <p:spPr>
          <a:xfrm>
            <a:off x="7750945" y="4436293"/>
            <a:ext cx="1008063" cy="100806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r>
              <a:rPr lang="ko-KR" altLang="en-US" b="1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측정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3251969" y="3933056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추상적 개념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5591944" y="3933056"/>
            <a:ext cx="1511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180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구체적 내용</a:t>
            </a:r>
          </a:p>
        </p:txBody>
      </p:sp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3142433" y="5660256"/>
            <a:ext cx="1785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1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상표 충성도</a:t>
            </a:r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5160144" y="5660256"/>
            <a:ext cx="247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1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</a:t>
            </a:r>
            <a:r>
              <a:rPr lang="en-US" altLang="ko-KR" sz="1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동일상표 반복횟수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F0CFA99-9E45-4052-A676-2046499FF2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404664"/>
            <a:ext cx="7615240" cy="492274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ko-KR" sz="3200" dirty="0"/>
              <a:t>Data</a:t>
            </a:r>
            <a:r>
              <a:rPr lang="ko-KR" altLang="en-US" sz="3200" dirty="0"/>
              <a:t>의</a:t>
            </a:r>
            <a:r>
              <a:rPr lang="en-US" altLang="ko-KR" sz="3200" dirty="0"/>
              <a:t> </a:t>
            </a:r>
            <a:r>
              <a:rPr lang="ko-KR" altLang="en-US" sz="3200" dirty="0"/>
              <a:t>측정형태</a:t>
            </a:r>
            <a:r>
              <a:rPr lang="en-US" altLang="ko-KR" sz="3200" dirty="0"/>
              <a:t>(</a:t>
            </a:r>
            <a:r>
              <a:rPr lang="ko-KR" altLang="en-US" sz="3200" dirty="0"/>
              <a:t>척도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309814" y="1428750"/>
            <a:ext cx="7273925" cy="4895850"/>
          </a:xfrm>
        </p:spPr>
        <p:txBody>
          <a:bodyPr/>
          <a:lstStyle/>
          <a:p>
            <a:pPr eaLnBrk="1" hangingPunct="1"/>
            <a:r>
              <a:rPr lang="en-US" altLang="ko-KR" sz="2400" dirty="0"/>
              <a:t> </a:t>
            </a:r>
            <a:r>
              <a:rPr lang="ko-KR" altLang="en-US" sz="2400" dirty="0" err="1"/>
              <a:t>명목척도</a:t>
            </a:r>
            <a:r>
              <a:rPr lang="en-US" altLang="ko-KR" sz="2400" dirty="0"/>
              <a:t>(nominal scale)</a:t>
            </a:r>
          </a:p>
          <a:p>
            <a:pPr marL="669925" lvl="1" indent="-325438"/>
            <a:r>
              <a:rPr lang="ko-KR" altLang="en-US" sz="2200" dirty="0"/>
              <a:t>성별</a:t>
            </a:r>
            <a:r>
              <a:rPr lang="en-US" altLang="ko-KR" sz="2200" dirty="0"/>
              <a:t>, </a:t>
            </a:r>
            <a:r>
              <a:rPr lang="ko-KR" altLang="en-US" sz="2200" dirty="0"/>
              <a:t>직업</a:t>
            </a:r>
            <a:r>
              <a:rPr lang="en-US" altLang="ko-KR" sz="2200" dirty="0"/>
              <a:t>, </a:t>
            </a:r>
            <a:r>
              <a:rPr lang="ko-KR" altLang="en-US" sz="2200" dirty="0"/>
              <a:t>판매지역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상점형태</a:t>
            </a:r>
            <a:r>
              <a:rPr lang="en-US" altLang="ko-KR" sz="2200" dirty="0"/>
              <a:t>, </a:t>
            </a:r>
            <a:r>
              <a:rPr lang="ko-KR" altLang="en-US" sz="2200" dirty="0"/>
              <a:t>인지여부</a:t>
            </a:r>
          </a:p>
          <a:p>
            <a:pPr eaLnBrk="1" hangingPunct="1"/>
            <a:r>
              <a:rPr lang="ko-KR" altLang="en-US" sz="2400" dirty="0"/>
              <a:t> </a:t>
            </a:r>
            <a:r>
              <a:rPr lang="ko-KR" altLang="en-US" sz="2400" dirty="0" err="1"/>
              <a:t>순서척도</a:t>
            </a:r>
            <a:r>
              <a:rPr lang="en-US" altLang="ko-KR" sz="2400" dirty="0"/>
              <a:t>(ordinal scale)</a:t>
            </a:r>
          </a:p>
          <a:p>
            <a:pPr marL="669925" lvl="1" indent="-325438"/>
            <a:r>
              <a:rPr lang="ko-KR" altLang="en-US" sz="2200" dirty="0"/>
              <a:t>소비자 태도</a:t>
            </a:r>
            <a:r>
              <a:rPr lang="en-US" altLang="ko-KR" sz="2200" dirty="0"/>
              <a:t>, </a:t>
            </a:r>
            <a:r>
              <a:rPr lang="ko-KR" altLang="en-US" sz="2200" dirty="0"/>
              <a:t>선호도</a:t>
            </a:r>
            <a:r>
              <a:rPr lang="en-US" altLang="ko-KR" sz="2200" dirty="0"/>
              <a:t>, </a:t>
            </a:r>
            <a:r>
              <a:rPr lang="ko-KR" altLang="en-US" sz="2200" dirty="0"/>
              <a:t>사회계층</a:t>
            </a:r>
          </a:p>
          <a:p>
            <a:pPr eaLnBrk="1" hangingPunct="1"/>
            <a:r>
              <a:rPr lang="ko-KR" altLang="en-US" sz="2400" dirty="0"/>
              <a:t> </a:t>
            </a:r>
            <a:r>
              <a:rPr lang="ko-KR" altLang="en-US" sz="2400" dirty="0" err="1"/>
              <a:t>구간척도</a:t>
            </a:r>
            <a:r>
              <a:rPr lang="en-US" altLang="ko-KR" sz="2400" dirty="0"/>
              <a:t>(interval scale)</a:t>
            </a:r>
          </a:p>
          <a:p>
            <a:pPr marL="669925" lvl="1" indent="-325438"/>
            <a:r>
              <a:rPr lang="ko-KR" altLang="en-US" sz="2200" dirty="0" err="1"/>
              <a:t>순위사이의</a:t>
            </a:r>
            <a:r>
              <a:rPr lang="ko-KR" altLang="en-US" sz="2200" dirty="0"/>
              <a:t> 간격이 동일 </a:t>
            </a:r>
            <a:r>
              <a:rPr lang="en-US" altLang="ko-KR" sz="2200" dirty="0"/>
              <a:t>-</a:t>
            </a:r>
            <a:r>
              <a:rPr lang="ko-KR" altLang="en-US" sz="2200" dirty="0"/>
              <a:t>리커트척도법</a:t>
            </a:r>
          </a:p>
          <a:p>
            <a:pPr marL="669925" lvl="1" indent="-325438"/>
            <a:r>
              <a:rPr lang="ko-KR" altLang="en-US" sz="2200" dirty="0"/>
              <a:t>임의의 원점이 존재 </a:t>
            </a:r>
            <a:r>
              <a:rPr lang="en-US" altLang="ko-KR" sz="2200" dirty="0">
                <a:latin typeface="Arial" panose="020B0604020202020204" pitchFamily="34" charset="0"/>
              </a:rPr>
              <a:t>–</a:t>
            </a:r>
            <a:r>
              <a:rPr lang="ko-KR" altLang="en-US" sz="2200" dirty="0"/>
              <a:t>온도</a:t>
            </a:r>
          </a:p>
          <a:p>
            <a:pPr marL="669925" lvl="1" indent="-325438"/>
            <a:r>
              <a:rPr lang="ko-KR" altLang="en-US" sz="2200" dirty="0"/>
              <a:t>물가지수</a:t>
            </a:r>
            <a:r>
              <a:rPr lang="en-US" altLang="ko-KR" sz="2200" dirty="0"/>
              <a:t>, </a:t>
            </a:r>
            <a:r>
              <a:rPr lang="ko-KR" altLang="en-US" sz="2200" dirty="0" err="1"/>
              <a:t>생산성지수</a:t>
            </a:r>
            <a:endParaRPr lang="ko-KR" altLang="en-US" sz="2200" dirty="0"/>
          </a:p>
          <a:p>
            <a:pPr eaLnBrk="1" hangingPunct="1"/>
            <a:r>
              <a:rPr lang="ko-KR" altLang="en-US" sz="2400" dirty="0"/>
              <a:t> </a:t>
            </a:r>
            <a:r>
              <a:rPr lang="ko-KR" altLang="en-US" sz="2400" dirty="0" err="1"/>
              <a:t>비율척도</a:t>
            </a:r>
            <a:r>
              <a:rPr lang="en-US" altLang="ko-KR" sz="2400" dirty="0"/>
              <a:t>(ratio scale)</a:t>
            </a:r>
          </a:p>
          <a:p>
            <a:pPr marL="669925" lvl="1" indent="-325438"/>
            <a:r>
              <a:rPr lang="ko-KR" altLang="en-US" sz="2200" dirty="0"/>
              <a:t>점유율</a:t>
            </a:r>
            <a:r>
              <a:rPr lang="en-US" altLang="ko-KR" sz="2200" dirty="0"/>
              <a:t>, </a:t>
            </a:r>
            <a:r>
              <a:rPr lang="ko-KR" altLang="en-US" sz="2200" dirty="0"/>
              <a:t>가격</a:t>
            </a:r>
            <a:r>
              <a:rPr lang="en-US" altLang="ko-KR" sz="2200" dirty="0"/>
              <a:t>, </a:t>
            </a:r>
            <a:r>
              <a:rPr lang="ko-KR" altLang="en-US" sz="2200" dirty="0"/>
              <a:t>소비자 수</a:t>
            </a:r>
            <a:r>
              <a:rPr lang="en-US" altLang="ko-KR" sz="2200" dirty="0"/>
              <a:t>, </a:t>
            </a:r>
            <a:r>
              <a:rPr lang="ko-KR" altLang="en-US" sz="2200" dirty="0"/>
              <a:t>생산원가</a:t>
            </a:r>
          </a:p>
          <a:p>
            <a:pPr marL="669925" lvl="1" indent="-325438"/>
            <a:r>
              <a:rPr lang="ko-KR" altLang="en-US" sz="2200" dirty="0"/>
              <a:t>대부분의 통계적 분석이 가능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271464" y="1268760"/>
            <a:ext cx="9865095" cy="1711077"/>
          </a:xfrm>
          <a:prstGeom prst="rect">
            <a:avLst/>
          </a:prstGeom>
          <a:solidFill>
            <a:srgbClr val="44357C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b="0" dirty="0">
                <a:solidFill>
                  <a:srgbClr val="FF0000"/>
                </a:solidFill>
                <a:latin typeface="Arial" panose="020B0604020202020204" pitchFamily="34" charset="0"/>
              </a:rPr>
              <a:t>질적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b="0" dirty="0">
                <a:solidFill>
                  <a:srgbClr val="FF0000"/>
                </a:solidFill>
                <a:latin typeface="Arial" panose="020B0604020202020204" pitchFamily="34" charset="0"/>
              </a:rPr>
              <a:t>척도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278699" y="3068960"/>
            <a:ext cx="9857859" cy="2881313"/>
          </a:xfrm>
          <a:prstGeom prst="rect">
            <a:avLst/>
          </a:prstGeom>
          <a:solidFill>
            <a:srgbClr val="44357C">
              <a:alpha val="1607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b="0">
                <a:solidFill>
                  <a:srgbClr val="FF0000"/>
                </a:solidFill>
                <a:latin typeface="Arial" panose="020B0604020202020204" pitchFamily="34" charset="0"/>
              </a:rPr>
              <a:t>양적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b="0">
                <a:solidFill>
                  <a:srgbClr val="FF0000"/>
                </a:solidFill>
                <a:latin typeface="Arial" panose="020B0604020202020204" pitchFamily="34" charset="0"/>
              </a:rPr>
              <a:t>척도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4" grpId="0" animBg="1"/>
      <p:bldP spid="256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0" y="500063"/>
            <a:ext cx="7162800" cy="563562"/>
          </a:xfrm>
        </p:spPr>
        <p:txBody>
          <a:bodyPr/>
          <a:lstStyle/>
          <a:p>
            <a:pPr eaLnBrk="1" hangingPunct="1"/>
            <a:r>
              <a:rPr lang="ko-KR" altLang="en-US" sz="2800"/>
              <a:t>예</a:t>
            </a:r>
            <a:r>
              <a:rPr lang="en-US" altLang="ko-KR" sz="2800"/>
              <a:t>&gt;</a:t>
            </a:r>
            <a:r>
              <a:rPr lang="ko-KR" altLang="en-US" sz="2800"/>
              <a:t>척도에 따른 쇼핑몰 선호도 측정</a:t>
            </a:r>
            <a:endParaRPr lang="en-US" altLang="ko-KR" sz="2800"/>
          </a:p>
        </p:txBody>
      </p:sp>
      <p:sp>
        <p:nvSpPr>
          <p:cNvPr id="12291" name="Rectangle 45"/>
          <p:cNvSpPr>
            <a:spLocks noChangeArrowheads="1"/>
          </p:cNvSpPr>
          <p:nvPr/>
        </p:nvSpPr>
        <p:spPr bwMode="gray">
          <a:xfrm>
            <a:off x="3519489" y="2739509"/>
            <a:ext cx="81930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 b="0">
              <a:solidFill>
                <a:schemeClr val="tx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2292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268760"/>
            <a:ext cx="9931621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제목 1"/>
          <p:cNvSpPr>
            <a:spLocks noGrp="1" noChangeArrowheads="1"/>
          </p:cNvSpPr>
          <p:nvPr>
            <p:ph type="title"/>
          </p:nvPr>
        </p:nvSpPr>
        <p:spPr>
          <a:xfrm>
            <a:off x="1055440" y="365125"/>
            <a:ext cx="10298360" cy="1047651"/>
          </a:xfrm>
        </p:spPr>
        <p:txBody>
          <a:bodyPr>
            <a:normAutofit/>
          </a:bodyPr>
          <a:lstStyle/>
          <a:p>
            <a:r>
              <a:rPr lang="ko-KR" altLang="en-US" sz="3600" dirty="0" err="1"/>
              <a:t>리커트</a:t>
            </a:r>
            <a:r>
              <a:rPr lang="ko-KR" altLang="en-US" sz="3600" dirty="0"/>
              <a:t> 척도 </a:t>
            </a:r>
            <a:r>
              <a:rPr lang="en-US" altLang="ko-KR" sz="3600" dirty="0"/>
              <a:t>(</a:t>
            </a:r>
            <a:r>
              <a:rPr lang="en-US" altLang="ko-KR" sz="3600" dirty="0" err="1"/>
              <a:t>likert</a:t>
            </a:r>
            <a:r>
              <a:rPr lang="ko-KR" altLang="en-US" sz="3600" dirty="0"/>
              <a:t> </a:t>
            </a:r>
            <a:r>
              <a:rPr lang="en-US" altLang="ko-KR" sz="3600" dirty="0"/>
              <a:t>scale)</a:t>
            </a:r>
            <a:endParaRPr lang="ko-KR" altLang="en-US" sz="3600" dirty="0"/>
          </a:p>
        </p:txBody>
      </p:sp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2D72E699-ECC3-47FD-9E74-74DD7922D7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79651" y="3487739"/>
          <a:ext cx="7345363" cy="1133475"/>
        </p:xfrm>
        <a:graphic>
          <a:graphicData uri="http://schemas.openxmlformats.org/drawingml/2006/table">
            <a:tbl>
              <a:tblPr/>
              <a:tblGrid>
                <a:gridCol w="734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33475">
                <a:tc>
                  <a:txBody>
                    <a:bodyPr/>
                    <a:lstStyle/>
                    <a:p>
                      <a:pPr marL="16637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Q1)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현재 사용 중인 </a:t>
                      </a: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스마트폰에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대하여 만족합니까</a:t>
                      </a:r>
                      <a:r>
                        <a:rPr lang="en-US" altLang="ko-KR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400" b="1" kern="0" spc="-5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6637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</a:t>
                      </a: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매우불만족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② 불만족 ③ 보통 ④ 만족 ⑤ </a:t>
                      </a: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매우만족</a:t>
                      </a:r>
                      <a:endParaRPr lang="ko-KR" altLang="en-US" sz="1400" b="1" kern="0" spc="-5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5" marR="64775" marT="17913" marB="1791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321" name="직사각형 4"/>
          <p:cNvSpPr>
            <a:spLocks noChangeArrowheads="1"/>
          </p:cNvSpPr>
          <p:nvPr/>
        </p:nvSpPr>
        <p:spPr bwMode="auto">
          <a:xfrm>
            <a:off x="1055440" y="1556792"/>
            <a:ext cx="87129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ko-KR" altLang="en-US" sz="24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중립점을</a:t>
            </a:r>
            <a:r>
              <a:rPr lang="ko-KR" altLang="en-US" sz="24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포함하면서 순차성을 가지고 </a:t>
            </a:r>
            <a:r>
              <a:rPr lang="en-US" altLang="ko-KR" sz="24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sz="24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점 또는 </a:t>
            </a:r>
            <a:r>
              <a:rPr lang="en-US" altLang="ko-KR" sz="24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7</a:t>
            </a:r>
            <a:r>
              <a:rPr lang="ko-KR" altLang="en-US" sz="24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점 스케일로 측정하는 방식을 </a:t>
            </a:r>
            <a:r>
              <a:rPr lang="ko-KR" altLang="en-US" sz="2400" b="0" dirty="0" err="1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리커트</a:t>
            </a:r>
            <a:r>
              <a:rPr lang="ko-KR" altLang="en-US" sz="24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척도</a:t>
            </a:r>
            <a:r>
              <a:rPr lang="en-US" altLang="ko-KR" sz="24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(Likert scale)</a:t>
            </a:r>
            <a:r>
              <a:rPr lang="ko-KR" altLang="en-US" sz="2400" b="0" dirty="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라 한다</a:t>
            </a:r>
          </a:p>
        </p:txBody>
      </p:sp>
      <p:sp>
        <p:nvSpPr>
          <p:cNvPr id="13322" name="직사각형 5"/>
          <p:cNvSpPr>
            <a:spLocks noChangeArrowheads="1"/>
          </p:cNvSpPr>
          <p:nvPr/>
        </p:nvSpPr>
        <p:spPr bwMode="auto">
          <a:xfrm>
            <a:off x="2063750" y="5084763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2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외형은 순서척도지만 사용할 때는 구간척도인 리커트 척도</a:t>
            </a:r>
            <a:endParaRPr lang="ko-KR" altLang="en-US" sz="2400" b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제목 1"/>
          <p:cNvSpPr>
            <a:spLocks noGrp="1" noChangeArrowheads="1"/>
          </p:cNvSpPr>
          <p:nvPr>
            <p:ph type="title"/>
          </p:nvPr>
        </p:nvSpPr>
        <p:spPr>
          <a:xfrm>
            <a:off x="1833564" y="597546"/>
            <a:ext cx="8006852" cy="720079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순서척도의 표현</a:t>
            </a:r>
          </a:p>
        </p:txBody>
      </p:sp>
      <p:pic>
        <p:nvPicPr>
          <p:cNvPr id="14340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8"/>
          <a:stretch/>
        </p:blipFill>
        <p:spPr bwMode="auto">
          <a:xfrm>
            <a:off x="1833564" y="1628775"/>
            <a:ext cx="8194675" cy="3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제목 1"/>
          <p:cNvSpPr>
            <a:spLocks noGrp="1" noChangeArrowheads="1"/>
          </p:cNvSpPr>
          <p:nvPr>
            <p:ph type="title"/>
          </p:nvPr>
        </p:nvSpPr>
        <p:spPr>
          <a:xfrm>
            <a:off x="1919288" y="514350"/>
            <a:ext cx="8713216" cy="610394"/>
          </a:xfrm>
        </p:spPr>
        <p:txBody>
          <a:bodyPr>
            <a:noAutofit/>
          </a:bodyPr>
          <a:lstStyle/>
          <a:p>
            <a:r>
              <a:rPr lang="ko-KR" altLang="en-US" sz="3600" dirty="0"/>
              <a:t>리커트합산척도</a:t>
            </a:r>
            <a:r>
              <a:rPr lang="en-US" altLang="ko-KR" sz="3600" dirty="0"/>
              <a:t>(Likert summated scale)</a:t>
            </a:r>
            <a:endParaRPr lang="ko-KR" altLang="en-US" sz="3600" dirty="0"/>
          </a:p>
        </p:txBody>
      </p:sp>
      <p:graphicFrame>
        <p:nvGraphicFramePr>
          <p:cNvPr id="7" name="내용 개체 틀 6">
            <a:extLst>
              <a:ext uri="{FF2B5EF4-FFF2-40B4-BE49-F238E27FC236}">
                <a16:creationId xmlns:a16="http://schemas.microsoft.com/office/drawing/2014/main" id="{D3378FA9-9FFE-4E50-8470-8A3823C21E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35188" y="2205039"/>
          <a:ext cx="7777162" cy="3203575"/>
        </p:xfrm>
        <a:graphic>
          <a:graphicData uri="http://schemas.openxmlformats.org/drawingml/2006/table">
            <a:tbl>
              <a:tblPr/>
              <a:tblGrid>
                <a:gridCol w="1661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5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4441">
                <a:tc gridSpan="2">
                  <a:txBody>
                    <a:bodyPr/>
                    <a:lstStyle/>
                    <a:p>
                      <a:pPr marL="166370" marR="0" indent="-28067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Q)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귀하가 현재 사용 중인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스마트폰의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다음 속성에 대하여 얼마나 만족하십니까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100" kern="0" spc="-5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2" marR="64772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134">
                <a:tc>
                  <a:txBody>
                    <a:bodyPr/>
                    <a:lstStyle/>
                    <a:p>
                      <a:pPr marL="16637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q1.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디자인</a:t>
                      </a:r>
                      <a:endParaRPr lang="ko-KR" altLang="en-US" sz="1100" kern="0" spc="-5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6637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q2.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가격</a:t>
                      </a:r>
                      <a:endParaRPr lang="ko-KR" altLang="en-US" sz="1100" kern="0" spc="-5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6637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q3.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내구성</a:t>
                      </a:r>
                      <a:endParaRPr lang="ko-KR" altLang="en-US" sz="1100" kern="0" spc="-5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6637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q4.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부가기능</a:t>
                      </a:r>
                      <a:endParaRPr lang="ko-KR" altLang="en-US" sz="1100" kern="0" spc="-5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6637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q5. A/S</a:t>
                      </a:r>
                      <a:endParaRPr lang="ko-KR" altLang="en-US" sz="1100" kern="0" spc="-5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16637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q6. 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전체적</a:t>
                      </a:r>
                      <a:endParaRPr lang="ko-KR" altLang="en-US" sz="1100" kern="0" spc="-5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2" marR="64772" marT="17895" marB="1789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매우불만족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② 불만족 ③ 보통 ④ 만족 ⑤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매우만족</a:t>
                      </a:r>
                      <a:endParaRPr lang="ko-KR" altLang="en-US" sz="1200" kern="0" spc="-5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매우불만족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② 불만족 ③ 보통 ④ 만족 ⑤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매우만족</a:t>
                      </a:r>
                      <a:endParaRPr lang="ko-KR" altLang="en-US" sz="1200" kern="0" spc="-5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매우불만족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② 불만족 ③ 보통 ④ 만족 ⑤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매우만족</a:t>
                      </a:r>
                      <a:endParaRPr lang="ko-KR" altLang="en-US" sz="1200" kern="0" spc="-5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매우불만족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② 불만족 ③ 보통 ④ 만족 ⑤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매우만족</a:t>
                      </a:r>
                      <a:endParaRPr lang="ko-KR" altLang="en-US" sz="1200" kern="0" spc="-5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매우불만족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② 불만족 ③ 보통 ④ 만족 ⑤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매우만족</a:t>
                      </a:r>
                      <a:endParaRPr lang="ko-KR" altLang="en-US" sz="1200" kern="0" spc="-5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매우불만족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② 불만족 ③ 보통 ④ 만족 ⑤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매우만족</a:t>
                      </a:r>
                      <a:endParaRPr lang="ko-KR" altLang="en-US" sz="1200" kern="0" spc="-5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72" marR="64772" marT="17895" marB="1789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63" name="직사각형 4"/>
          <p:cNvSpPr>
            <a:spLocks noChangeArrowheads="1"/>
          </p:cNvSpPr>
          <p:nvPr/>
        </p:nvSpPr>
        <p:spPr bwMode="auto">
          <a:xfrm>
            <a:off x="1919288" y="1557339"/>
            <a:ext cx="8208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리커트 척도를 여러 번 반복 질문한 리커트 합산 척도</a:t>
            </a:r>
          </a:p>
        </p:txBody>
      </p:sp>
      <p:sp>
        <p:nvSpPr>
          <p:cNvPr id="15364" name="직사각형 5"/>
          <p:cNvSpPr>
            <a:spLocks noChangeArrowheads="1"/>
          </p:cNvSpPr>
          <p:nvPr/>
        </p:nvSpPr>
        <p:spPr bwMode="auto">
          <a:xfrm>
            <a:off x="1941514" y="5646738"/>
            <a:ext cx="7323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240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 항목별 평균 점수를 표시하여 주는 것이 바람직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제목 1"/>
          <p:cNvSpPr>
            <a:spLocks noGrp="1" noChangeArrowheads="1"/>
          </p:cNvSpPr>
          <p:nvPr>
            <p:ph type="title"/>
          </p:nvPr>
        </p:nvSpPr>
        <p:spPr>
          <a:xfrm>
            <a:off x="1775520" y="365125"/>
            <a:ext cx="9578280" cy="903635"/>
          </a:xfrm>
        </p:spPr>
        <p:txBody>
          <a:bodyPr>
            <a:normAutofit/>
          </a:bodyPr>
          <a:lstStyle/>
          <a:p>
            <a:r>
              <a:rPr lang="ko-KR" altLang="en-US" sz="3600" dirty="0" err="1"/>
              <a:t>리커트</a:t>
            </a:r>
            <a:r>
              <a:rPr lang="ko-KR" altLang="en-US" sz="3600" dirty="0"/>
              <a:t> 척도의 표현</a:t>
            </a:r>
          </a:p>
        </p:txBody>
      </p:sp>
      <p:pic>
        <p:nvPicPr>
          <p:cNvPr id="16387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83"/>
          <a:stretch/>
        </p:blipFill>
        <p:spPr bwMode="auto">
          <a:xfrm>
            <a:off x="2495551" y="1484313"/>
            <a:ext cx="6848475" cy="424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제목 1"/>
          <p:cNvSpPr>
            <a:spLocks noGrp="1" noChangeArrowheads="1"/>
          </p:cNvSpPr>
          <p:nvPr>
            <p:ph type="title"/>
          </p:nvPr>
        </p:nvSpPr>
        <p:spPr>
          <a:xfrm>
            <a:off x="1811338" y="404664"/>
            <a:ext cx="4897760" cy="903635"/>
          </a:xfrm>
        </p:spPr>
        <p:txBody>
          <a:bodyPr/>
          <a:lstStyle/>
          <a:p>
            <a:pPr eaLnBrk="1" hangingPunct="1"/>
            <a:r>
              <a:rPr lang="ko-KR" altLang="en-US" dirty="0"/>
              <a:t>기초적인 통계분석</a:t>
            </a:r>
          </a:p>
        </p:txBody>
      </p:sp>
      <p:sp>
        <p:nvSpPr>
          <p:cNvPr id="17411" name="내용 개체 틀 2"/>
          <p:cNvSpPr>
            <a:spLocks noGrp="1" noChangeArrowheads="1"/>
          </p:cNvSpPr>
          <p:nvPr>
            <p:ph idx="1"/>
          </p:nvPr>
        </p:nvSpPr>
        <p:spPr>
          <a:xfrm>
            <a:off x="1811338" y="1571627"/>
            <a:ext cx="8513762" cy="459367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dirty="0"/>
              <a:t>빈도분석 </a:t>
            </a:r>
            <a:r>
              <a:rPr lang="en-US" altLang="ko-KR" dirty="0"/>
              <a:t>(</a:t>
            </a:r>
            <a:r>
              <a:rPr lang="ko-KR" altLang="en-US" dirty="0"/>
              <a:t>기술통계분석</a:t>
            </a:r>
            <a:r>
              <a:rPr lang="en-US" altLang="ko-KR" dirty="0"/>
              <a:t>.</a:t>
            </a:r>
            <a:r>
              <a:rPr lang="en-US" altLang="ko-KR" dirty="0" err="1"/>
              <a:t>sav</a:t>
            </a:r>
            <a:r>
              <a:rPr lang="en-US" altLang="ko-KR" dirty="0"/>
              <a:t>) </a:t>
            </a:r>
            <a:r>
              <a:rPr lang="ko-KR" altLang="en-US" dirty="0"/>
              <a:t> </a:t>
            </a:r>
            <a:endParaRPr lang="en-US" altLang="ko-KR" dirty="0"/>
          </a:p>
          <a:p>
            <a:pPr lvl="1" eaLnBrk="1" hangingPunct="1">
              <a:lnSpc>
                <a:spcPct val="150000"/>
              </a:lnSpc>
            </a:pPr>
            <a:r>
              <a:rPr lang="ko-KR" altLang="en-US" dirty="0"/>
              <a:t>범주형변수를 분석 </a:t>
            </a:r>
            <a:endParaRPr lang="en-US" altLang="ko-KR" dirty="0"/>
          </a:p>
          <a:p>
            <a:pPr lvl="1" eaLnBrk="1" hangingPunct="1">
              <a:lnSpc>
                <a:spcPct val="150000"/>
              </a:lnSpc>
            </a:pPr>
            <a:r>
              <a:rPr lang="ko-KR" altLang="en-US" dirty="0"/>
              <a:t>도수분포표와 막대그래프 등을 출력</a:t>
            </a:r>
            <a:endParaRPr lang="en-US" altLang="ko-KR" dirty="0"/>
          </a:p>
          <a:p>
            <a:pPr eaLnBrk="1" hangingPunct="1">
              <a:lnSpc>
                <a:spcPct val="150000"/>
              </a:lnSpc>
            </a:pPr>
            <a:r>
              <a:rPr lang="ko-KR" altLang="en-US" dirty="0" err="1"/>
              <a:t>기술통계</a:t>
            </a:r>
            <a:endParaRPr lang="en-US" altLang="ko-KR" dirty="0"/>
          </a:p>
          <a:p>
            <a:pPr lvl="1" eaLnBrk="1" hangingPunct="1">
              <a:lnSpc>
                <a:spcPct val="150000"/>
              </a:lnSpc>
            </a:pPr>
            <a:r>
              <a:rPr lang="ko-KR" altLang="en-US" dirty="0"/>
              <a:t>양적인 변수</a:t>
            </a:r>
            <a:r>
              <a:rPr lang="en-US" altLang="ko-KR" dirty="0"/>
              <a:t>(</a:t>
            </a:r>
            <a:r>
              <a:rPr lang="ko-KR" altLang="en-US" dirty="0"/>
              <a:t>구간</a:t>
            </a:r>
            <a:r>
              <a:rPr lang="en-US" altLang="ko-KR" dirty="0"/>
              <a:t>, </a:t>
            </a:r>
            <a:r>
              <a:rPr lang="ko-KR" altLang="en-US" dirty="0"/>
              <a:t>비율 척도</a:t>
            </a:r>
            <a:r>
              <a:rPr lang="en-US" altLang="ko-KR" dirty="0"/>
              <a:t>)</a:t>
            </a:r>
            <a:r>
              <a:rPr lang="ko-KR" altLang="en-US" dirty="0"/>
              <a:t>를 분석 </a:t>
            </a:r>
            <a:endParaRPr lang="en-US" altLang="ko-KR" dirty="0"/>
          </a:p>
          <a:p>
            <a:pPr lvl="1" eaLnBrk="1" hangingPunct="1">
              <a:lnSpc>
                <a:spcPct val="150000"/>
              </a:lnSpc>
            </a:pPr>
            <a:r>
              <a:rPr lang="ko-KR" altLang="en-US" dirty="0"/>
              <a:t>자료의 중심</a:t>
            </a:r>
            <a:r>
              <a:rPr lang="en-US" altLang="ko-KR" dirty="0"/>
              <a:t>-</a:t>
            </a:r>
            <a:r>
              <a:rPr lang="ko-KR" altLang="en-US" dirty="0"/>
              <a:t>평균</a:t>
            </a:r>
            <a:r>
              <a:rPr lang="en-US" altLang="ko-KR" dirty="0"/>
              <a:t>, </a:t>
            </a:r>
            <a:r>
              <a:rPr lang="ko-KR" altLang="en-US" dirty="0"/>
              <a:t>중앙값</a:t>
            </a:r>
            <a:r>
              <a:rPr lang="en-US" altLang="ko-KR" dirty="0"/>
              <a:t>, </a:t>
            </a:r>
            <a:r>
              <a:rPr lang="ko-KR" altLang="en-US" dirty="0" err="1"/>
              <a:t>최빈값</a:t>
            </a:r>
            <a:endParaRPr lang="en-US" altLang="ko-KR" dirty="0"/>
          </a:p>
          <a:p>
            <a:pPr lvl="1" eaLnBrk="1" hangingPunct="1">
              <a:lnSpc>
                <a:spcPct val="150000"/>
              </a:lnSpc>
            </a:pPr>
            <a:r>
              <a:rPr lang="ko-KR" altLang="en-US" dirty="0"/>
              <a:t>자료의 산포</a:t>
            </a:r>
            <a:r>
              <a:rPr lang="en-US" altLang="ko-KR" dirty="0"/>
              <a:t>-</a:t>
            </a:r>
            <a:r>
              <a:rPr lang="ko-KR" altLang="en-US" dirty="0"/>
              <a:t>분산</a:t>
            </a:r>
            <a:r>
              <a:rPr lang="en-US" altLang="ko-KR" dirty="0"/>
              <a:t>, </a:t>
            </a:r>
            <a:r>
              <a:rPr lang="ko-KR" altLang="en-US" dirty="0"/>
              <a:t>표준편차</a:t>
            </a:r>
            <a:r>
              <a:rPr lang="en-US" altLang="ko-KR" dirty="0"/>
              <a:t>,</a:t>
            </a:r>
            <a:r>
              <a:rPr lang="ko-KR" altLang="en-US" dirty="0"/>
              <a:t>범위</a:t>
            </a:r>
            <a:r>
              <a:rPr lang="en-US" altLang="ko-KR" dirty="0"/>
              <a:t>, </a:t>
            </a:r>
            <a:r>
              <a:rPr lang="ko-KR" altLang="en-US" dirty="0" err="1"/>
              <a:t>사분위수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6D53D11-FDEA-4B3E-8ECE-63B3623034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52650" y="365125"/>
            <a:ext cx="3917410" cy="795338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ko-KR" altLang="en-US" sz="3600" b="1" dirty="0">
                <a:solidFill>
                  <a:schemeClr val="tx2">
                    <a:lumMod val="50000"/>
                  </a:schemeClr>
                </a:solidFill>
              </a:rPr>
              <a:t>자료의 원천 </a:t>
            </a:r>
            <a:r>
              <a:rPr lang="en-US" altLang="ko-KR" sz="3600" b="1" dirty="0">
                <a:solidFill>
                  <a:schemeClr val="tx2">
                    <a:lumMod val="50000"/>
                  </a:schemeClr>
                </a:solidFill>
              </a:rPr>
              <a:t>source</a:t>
            </a:r>
          </a:p>
        </p:txBody>
      </p:sp>
      <p:sp>
        <p:nvSpPr>
          <p:cNvPr id="84996" name="Rectangle 4">
            <a:extLst>
              <a:ext uri="{FF2B5EF4-FFF2-40B4-BE49-F238E27FC236}">
                <a16:creationId xmlns:a16="http://schemas.microsoft.com/office/drawing/2014/main" id="{1017B993-8051-43BB-97FB-5C65DD805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4" y="1557339"/>
            <a:ext cx="2160587" cy="64928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28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2800"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차자료</a:t>
            </a: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7CC6050B-0E29-4860-8E01-F20C655F4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4" y="1557339"/>
            <a:ext cx="2160587" cy="649287"/>
          </a:xfrm>
          <a:prstGeom prst="rect">
            <a:avLst/>
          </a:prstGeom>
          <a:solidFill>
            <a:srgbClr val="984C9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en-US" altLang="ko-KR" sz="2800">
                <a:solidFill>
                  <a:srgbClr val="E1F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2800">
                <a:solidFill>
                  <a:srgbClr val="E1F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차자료</a:t>
            </a:r>
          </a:p>
        </p:txBody>
      </p:sp>
      <p:sp>
        <p:nvSpPr>
          <p:cNvPr id="84998" name="AutoShape 6">
            <a:extLst>
              <a:ext uri="{FF2B5EF4-FFF2-40B4-BE49-F238E27FC236}">
                <a16:creationId xmlns:a16="http://schemas.microsoft.com/office/drawing/2014/main" id="{712C82FF-45E4-4328-9D7F-3ACD9FADE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2708276"/>
            <a:ext cx="1584325" cy="576263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24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의사소통법</a:t>
            </a:r>
          </a:p>
        </p:txBody>
      </p:sp>
      <p:sp>
        <p:nvSpPr>
          <p:cNvPr id="84999" name="AutoShape 7">
            <a:extLst>
              <a:ext uri="{FF2B5EF4-FFF2-40B4-BE49-F238E27FC236}">
                <a16:creationId xmlns:a16="http://schemas.microsoft.com/office/drawing/2014/main" id="{71E2EE10-395A-44EE-B08D-CD0A73A93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476" y="2708276"/>
            <a:ext cx="1584325" cy="576263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24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관찰법</a:t>
            </a:r>
          </a:p>
        </p:txBody>
      </p:sp>
      <p:sp>
        <p:nvSpPr>
          <p:cNvPr id="85000" name="Oval 8">
            <a:extLst>
              <a:ext uri="{FF2B5EF4-FFF2-40B4-BE49-F238E27FC236}">
                <a16:creationId xmlns:a16="http://schemas.microsoft.com/office/drawing/2014/main" id="{A0711634-7444-4D76-9260-A8998D68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3716338"/>
            <a:ext cx="1368425" cy="576262"/>
          </a:xfrm>
          <a:prstGeom prst="ellipse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서베이</a:t>
            </a:r>
          </a:p>
        </p:txBody>
      </p:sp>
      <p:sp>
        <p:nvSpPr>
          <p:cNvPr id="85001" name="Oval 9">
            <a:extLst>
              <a:ext uri="{FF2B5EF4-FFF2-40B4-BE49-F238E27FC236}">
                <a16:creationId xmlns:a16="http://schemas.microsoft.com/office/drawing/2014/main" id="{DC2C14C5-CAEB-4EE6-8EAC-BE3E41390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4" y="3716338"/>
            <a:ext cx="1368425" cy="576262"/>
          </a:xfrm>
          <a:prstGeom prst="ellipse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면접법</a:t>
            </a:r>
          </a:p>
        </p:txBody>
      </p:sp>
      <p:sp>
        <p:nvSpPr>
          <p:cNvPr id="85002" name="Oval 10">
            <a:extLst>
              <a:ext uri="{FF2B5EF4-FFF2-40B4-BE49-F238E27FC236}">
                <a16:creationId xmlns:a16="http://schemas.microsoft.com/office/drawing/2014/main" id="{1279F5AC-F837-411B-8453-CC5FC6182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2401" y="3716338"/>
            <a:ext cx="1368425" cy="576262"/>
          </a:xfrm>
          <a:prstGeom prst="ellipse">
            <a:avLst/>
          </a:prstGeom>
          <a:solidFill>
            <a:srgbClr val="009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투사법</a:t>
            </a:r>
          </a:p>
        </p:txBody>
      </p:sp>
      <p:sp>
        <p:nvSpPr>
          <p:cNvPr id="85003" name="Text Box 11">
            <a:extLst>
              <a:ext uri="{FF2B5EF4-FFF2-40B4-BE49-F238E27FC236}">
                <a16:creationId xmlns:a16="http://schemas.microsoft.com/office/drawing/2014/main" id="{5A013D77-63E9-4DE0-8E94-7F953A04E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5660" y="4737101"/>
            <a:ext cx="492443" cy="1118255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우편조사</a:t>
            </a:r>
          </a:p>
        </p:txBody>
      </p:sp>
      <p:sp>
        <p:nvSpPr>
          <p:cNvPr id="85004" name="Text Box 12">
            <a:extLst>
              <a:ext uri="{FF2B5EF4-FFF2-40B4-BE49-F238E27FC236}">
                <a16:creationId xmlns:a16="http://schemas.microsoft.com/office/drawing/2014/main" id="{1A83708C-6967-44A4-80DA-2FB9B8688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260" y="4724401"/>
            <a:ext cx="492443" cy="1118255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대인조사</a:t>
            </a:r>
          </a:p>
        </p:txBody>
      </p:sp>
      <p:sp>
        <p:nvSpPr>
          <p:cNvPr id="85005" name="Text Box 13">
            <a:extLst>
              <a:ext uri="{FF2B5EF4-FFF2-40B4-BE49-F238E27FC236}">
                <a16:creationId xmlns:a16="http://schemas.microsoft.com/office/drawing/2014/main" id="{862F2256-D12C-4690-A33D-C2019B3D5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3835" y="4724401"/>
            <a:ext cx="492443" cy="1118255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전화조사</a:t>
            </a:r>
          </a:p>
        </p:txBody>
      </p:sp>
      <p:sp>
        <p:nvSpPr>
          <p:cNvPr id="85006" name="Text Box 14">
            <a:extLst>
              <a:ext uri="{FF2B5EF4-FFF2-40B4-BE49-F238E27FC236}">
                <a16:creationId xmlns:a16="http://schemas.microsoft.com/office/drawing/2014/main" id="{6A958053-B6FE-4549-8AE6-DE5C5E107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4948" y="4724401"/>
            <a:ext cx="492443" cy="1374735"/>
          </a:xfrm>
          <a:prstGeom prst="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인터넷조사</a:t>
            </a:r>
          </a:p>
        </p:txBody>
      </p:sp>
      <p:cxnSp>
        <p:nvCxnSpPr>
          <p:cNvPr id="85007" name="AutoShape 15">
            <a:extLst>
              <a:ext uri="{FF2B5EF4-FFF2-40B4-BE49-F238E27FC236}">
                <a16:creationId xmlns:a16="http://schemas.microsoft.com/office/drawing/2014/main" id="{AB02FA31-6D8D-42BB-BF23-A28F97B18AD5}"/>
              </a:ext>
            </a:extLst>
          </p:cNvPr>
          <p:cNvCxnSpPr>
            <a:cxnSpLocks noChangeShapeType="1"/>
            <a:stCxn id="84996" idx="2"/>
            <a:endCxn id="84998" idx="0"/>
          </p:cNvCxnSpPr>
          <p:nvPr/>
        </p:nvCxnSpPr>
        <p:spPr bwMode="auto">
          <a:xfrm rot="5400000">
            <a:off x="3937794" y="2277269"/>
            <a:ext cx="501650" cy="360362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8" name="AutoShape 16">
            <a:extLst>
              <a:ext uri="{FF2B5EF4-FFF2-40B4-BE49-F238E27FC236}">
                <a16:creationId xmlns:a16="http://schemas.microsoft.com/office/drawing/2014/main" id="{C025CED3-8990-40F8-B80B-56AF89BEA61C}"/>
              </a:ext>
            </a:extLst>
          </p:cNvPr>
          <p:cNvCxnSpPr>
            <a:cxnSpLocks noChangeShapeType="1"/>
            <a:stCxn id="84996" idx="2"/>
            <a:endCxn id="84999" idx="0"/>
          </p:cNvCxnSpPr>
          <p:nvPr/>
        </p:nvCxnSpPr>
        <p:spPr bwMode="auto">
          <a:xfrm rot="16200000" flipH="1">
            <a:off x="4801394" y="1774031"/>
            <a:ext cx="501650" cy="13668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09" name="AutoShape 17">
            <a:extLst>
              <a:ext uri="{FF2B5EF4-FFF2-40B4-BE49-F238E27FC236}">
                <a16:creationId xmlns:a16="http://schemas.microsoft.com/office/drawing/2014/main" id="{E197DA19-382F-4F56-A197-7A00D412C1F7}"/>
              </a:ext>
            </a:extLst>
          </p:cNvPr>
          <p:cNvCxnSpPr>
            <a:cxnSpLocks noChangeShapeType="1"/>
            <a:stCxn id="84998" idx="2"/>
            <a:endCxn id="85000" idx="0"/>
          </p:cNvCxnSpPr>
          <p:nvPr/>
        </p:nvCxnSpPr>
        <p:spPr bwMode="auto">
          <a:xfrm rot="5400000">
            <a:off x="3198019" y="2905919"/>
            <a:ext cx="431800" cy="11890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0" name="AutoShape 18">
            <a:extLst>
              <a:ext uri="{FF2B5EF4-FFF2-40B4-BE49-F238E27FC236}">
                <a16:creationId xmlns:a16="http://schemas.microsoft.com/office/drawing/2014/main" id="{65F40C72-5FF6-410A-A457-8A19474805C2}"/>
              </a:ext>
            </a:extLst>
          </p:cNvPr>
          <p:cNvCxnSpPr>
            <a:cxnSpLocks noChangeShapeType="1"/>
            <a:stCxn id="84998" idx="2"/>
            <a:endCxn id="85001" idx="0"/>
          </p:cNvCxnSpPr>
          <p:nvPr/>
        </p:nvCxnSpPr>
        <p:spPr bwMode="auto">
          <a:xfrm rot="16200000" flipH="1">
            <a:off x="3990182" y="3302795"/>
            <a:ext cx="431800" cy="3952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2" name="AutoShape 20">
            <a:extLst>
              <a:ext uri="{FF2B5EF4-FFF2-40B4-BE49-F238E27FC236}">
                <a16:creationId xmlns:a16="http://schemas.microsoft.com/office/drawing/2014/main" id="{6F2B5A04-37ED-458C-967D-B5057E68FFAE}"/>
              </a:ext>
            </a:extLst>
          </p:cNvPr>
          <p:cNvCxnSpPr>
            <a:cxnSpLocks noChangeShapeType="1"/>
            <a:stCxn id="84998" idx="2"/>
            <a:endCxn id="85002" idx="0"/>
          </p:cNvCxnSpPr>
          <p:nvPr/>
        </p:nvCxnSpPr>
        <p:spPr bwMode="auto">
          <a:xfrm rot="16200000" flipH="1">
            <a:off x="4746626" y="2546351"/>
            <a:ext cx="431800" cy="190817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3" name="AutoShape 21">
            <a:extLst>
              <a:ext uri="{FF2B5EF4-FFF2-40B4-BE49-F238E27FC236}">
                <a16:creationId xmlns:a16="http://schemas.microsoft.com/office/drawing/2014/main" id="{066F471F-2258-4CC5-AE11-0E0A355899BF}"/>
              </a:ext>
            </a:extLst>
          </p:cNvPr>
          <p:cNvCxnSpPr>
            <a:cxnSpLocks noChangeShapeType="1"/>
            <a:stCxn id="85000" idx="4"/>
            <a:endCxn id="85004" idx="0"/>
          </p:cNvCxnSpPr>
          <p:nvPr/>
        </p:nvCxnSpPr>
        <p:spPr bwMode="auto">
          <a:xfrm rot="5400000">
            <a:off x="2347913" y="4252913"/>
            <a:ext cx="431800" cy="51117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4" name="AutoShape 22">
            <a:extLst>
              <a:ext uri="{FF2B5EF4-FFF2-40B4-BE49-F238E27FC236}">
                <a16:creationId xmlns:a16="http://schemas.microsoft.com/office/drawing/2014/main" id="{9E5F80E9-EC92-412D-8A0E-AD0567E4E816}"/>
              </a:ext>
            </a:extLst>
          </p:cNvPr>
          <p:cNvCxnSpPr>
            <a:cxnSpLocks noChangeShapeType="1"/>
            <a:stCxn id="85000" idx="4"/>
            <a:endCxn id="85005" idx="0"/>
          </p:cNvCxnSpPr>
          <p:nvPr/>
        </p:nvCxnSpPr>
        <p:spPr bwMode="auto">
          <a:xfrm rot="16200000" flipH="1">
            <a:off x="2679700" y="4432300"/>
            <a:ext cx="431800" cy="1524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5" name="AutoShape 23">
            <a:extLst>
              <a:ext uri="{FF2B5EF4-FFF2-40B4-BE49-F238E27FC236}">
                <a16:creationId xmlns:a16="http://schemas.microsoft.com/office/drawing/2014/main" id="{955A5B9D-183A-4926-B249-18ECE8C6357D}"/>
              </a:ext>
            </a:extLst>
          </p:cNvPr>
          <p:cNvCxnSpPr>
            <a:cxnSpLocks noChangeShapeType="1"/>
            <a:stCxn id="85000" idx="4"/>
            <a:endCxn id="85003" idx="0"/>
          </p:cNvCxnSpPr>
          <p:nvPr/>
        </p:nvCxnSpPr>
        <p:spPr bwMode="auto">
          <a:xfrm rot="16200000" flipH="1">
            <a:off x="2989263" y="4122738"/>
            <a:ext cx="444500" cy="78422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16" name="AutoShape 24">
            <a:extLst>
              <a:ext uri="{FF2B5EF4-FFF2-40B4-BE49-F238E27FC236}">
                <a16:creationId xmlns:a16="http://schemas.microsoft.com/office/drawing/2014/main" id="{F1137E3F-4E9C-419E-A79C-151907D7CE51}"/>
              </a:ext>
            </a:extLst>
          </p:cNvPr>
          <p:cNvCxnSpPr>
            <a:cxnSpLocks noChangeShapeType="1"/>
            <a:stCxn id="85000" idx="4"/>
            <a:endCxn id="85006" idx="0"/>
          </p:cNvCxnSpPr>
          <p:nvPr/>
        </p:nvCxnSpPr>
        <p:spPr bwMode="auto">
          <a:xfrm rot="16200000" flipH="1">
            <a:off x="3320257" y="3791744"/>
            <a:ext cx="431800" cy="143351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17" name="Text Box 25">
            <a:extLst>
              <a:ext uri="{FF2B5EF4-FFF2-40B4-BE49-F238E27FC236}">
                <a16:creationId xmlns:a16="http://schemas.microsoft.com/office/drawing/2014/main" id="{136BFD6A-B3A7-407C-B5C1-930CEDB02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9960" y="4724401"/>
            <a:ext cx="492443" cy="1118255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심층면접</a:t>
            </a:r>
          </a:p>
        </p:txBody>
      </p:sp>
      <p:sp>
        <p:nvSpPr>
          <p:cNvPr id="85018" name="Text Box 26">
            <a:extLst>
              <a:ext uri="{FF2B5EF4-FFF2-40B4-BE49-F238E27FC236}">
                <a16:creationId xmlns:a16="http://schemas.microsoft.com/office/drawing/2014/main" id="{A419BDD9-D609-4907-90E9-CF7414C2E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660" y="4724400"/>
            <a:ext cx="492443" cy="1631216"/>
          </a:xfrm>
          <a:prstGeom prst="rect">
            <a:avLst/>
          </a:prstGeom>
          <a:solidFill>
            <a:srgbClr val="33CC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표적집단조사</a:t>
            </a:r>
          </a:p>
        </p:txBody>
      </p:sp>
      <p:cxnSp>
        <p:nvCxnSpPr>
          <p:cNvPr id="85019" name="AutoShape 27">
            <a:extLst>
              <a:ext uri="{FF2B5EF4-FFF2-40B4-BE49-F238E27FC236}">
                <a16:creationId xmlns:a16="http://schemas.microsoft.com/office/drawing/2014/main" id="{95354F68-B4BC-41D7-8A1B-59E046978696}"/>
              </a:ext>
            </a:extLst>
          </p:cNvPr>
          <p:cNvCxnSpPr>
            <a:cxnSpLocks noChangeShapeType="1"/>
            <a:stCxn id="85001" idx="4"/>
            <a:endCxn id="85017" idx="0"/>
          </p:cNvCxnSpPr>
          <p:nvPr/>
        </p:nvCxnSpPr>
        <p:spPr bwMode="auto">
          <a:xfrm rot="16200000" flipH="1">
            <a:off x="4479925" y="4216400"/>
            <a:ext cx="431800" cy="5842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0" name="AutoShape 28">
            <a:extLst>
              <a:ext uri="{FF2B5EF4-FFF2-40B4-BE49-F238E27FC236}">
                <a16:creationId xmlns:a16="http://schemas.microsoft.com/office/drawing/2014/main" id="{8296DDEC-08FE-41BF-BD9A-0A2C45A2B7BC}"/>
              </a:ext>
            </a:extLst>
          </p:cNvPr>
          <p:cNvCxnSpPr>
            <a:cxnSpLocks noChangeShapeType="1"/>
            <a:stCxn id="85001" idx="4"/>
            <a:endCxn id="85018" idx="0"/>
          </p:cNvCxnSpPr>
          <p:nvPr/>
        </p:nvCxnSpPr>
        <p:spPr bwMode="auto">
          <a:xfrm rot="16200000" flipH="1">
            <a:off x="4803775" y="3892550"/>
            <a:ext cx="431800" cy="12319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21" name="AutoShape 29">
            <a:extLst>
              <a:ext uri="{FF2B5EF4-FFF2-40B4-BE49-F238E27FC236}">
                <a16:creationId xmlns:a16="http://schemas.microsoft.com/office/drawing/2014/main" id="{20A84096-ADF2-4E40-A3A1-E69D48CE8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6726" y="2708276"/>
            <a:ext cx="1584325" cy="576263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24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기업내부자료</a:t>
            </a:r>
          </a:p>
        </p:txBody>
      </p:sp>
      <p:sp>
        <p:nvSpPr>
          <p:cNvPr id="85022" name="AutoShape 30">
            <a:extLst>
              <a:ext uri="{FF2B5EF4-FFF2-40B4-BE49-F238E27FC236}">
                <a16:creationId xmlns:a16="http://schemas.microsoft.com/office/drawing/2014/main" id="{E709C5E8-1809-41CF-860E-6AC18013D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3926" y="2708276"/>
            <a:ext cx="1584325" cy="576263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240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기업외부자료</a:t>
            </a:r>
          </a:p>
        </p:txBody>
      </p:sp>
      <p:cxnSp>
        <p:nvCxnSpPr>
          <p:cNvPr id="85023" name="AutoShape 31">
            <a:extLst>
              <a:ext uri="{FF2B5EF4-FFF2-40B4-BE49-F238E27FC236}">
                <a16:creationId xmlns:a16="http://schemas.microsoft.com/office/drawing/2014/main" id="{E135CFBE-7C4E-4144-8B29-2695F0C04FDF}"/>
              </a:ext>
            </a:extLst>
          </p:cNvPr>
          <p:cNvCxnSpPr>
            <a:cxnSpLocks noChangeShapeType="1"/>
            <a:endCxn id="85021" idx="0"/>
          </p:cNvCxnSpPr>
          <p:nvPr/>
        </p:nvCxnSpPr>
        <p:spPr bwMode="auto">
          <a:xfrm rot="5400000">
            <a:off x="7428708" y="2385220"/>
            <a:ext cx="503237" cy="142875"/>
          </a:xfrm>
          <a:prstGeom prst="bentConnector3">
            <a:avLst>
              <a:gd name="adj1" fmla="val 49843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24" name="AutoShape 32">
            <a:extLst>
              <a:ext uri="{FF2B5EF4-FFF2-40B4-BE49-F238E27FC236}">
                <a16:creationId xmlns:a16="http://schemas.microsoft.com/office/drawing/2014/main" id="{427F000B-0D92-4037-B131-D1993D61E93B}"/>
              </a:ext>
            </a:extLst>
          </p:cNvPr>
          <p:cNvCxnSpPr>
            <a:cxnSpLocks noChangeShapeType="1"/>
            <a:stCxn id="84997" idx="2"/>
            <a:endCxn id="85022" idx="0"/>
          </p:cNvCxnSpPr>
          <p:nvPr/>
        </p:nvCxnSpPr>
        <p:spPr bwMode="auto">
          <a:xfrm rot="16200000" flipH="1">
            <a:off x="8293894" y="1666081"/>
            <a:ext cx="501650" cy="1582738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25" name="Text Box 33">
            <a:extLst>
              <a:ext uri="{FF2B5EF4-FFF2-40B4-BE49-F238E27FC236}">
                <a16:creationId xmlns:a16="http://schemas.microsoft.com/office/drawing/2014/main" id="{0A24268F-DBC7-4D73-93D2-D62DD5613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1673" y="3789363"/>
            <a:ext cx="492443" cy="634148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POS</a:t>
            </a:r>
          </a:p>
        </p:txBody>
      </p:sp>
      <p:sp>
        <p:nvSpPr>
          <p:cNvPr id="85026" name="Text Box 34">
            <a:extLst>
              <a:ext uri="{FF2B5EF4-FFF2-40B4-BE49-F238E27FC236}">
                <a16:creationId xmlns:a16="http://schemas.microsoft.com/office/drawing/2014/main" id="{D8FA1676-253B-48F9-9DD8-D468D5F15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198" y="3789364"/>
            <a:ext cx="492443" cy="2144177"/>
          </a:xfrm>
          <a:prstGeom prst="rect">
            <a:avLst/>
          </a:prstGeom>
          <a:solidFill>
            <a:srgbClr val="FF66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고객데이터베이스</a:t>
            </a:r>
          </a:p>
        </p:txBody>
      </p:sp>
      <p:cxnSp>
        <p:nvCxnSpPr>
          <p:cNvPr id="85029" name="AutoShape 37">
            <a:extLst>
              <a:ext uri="{FF2B5EF4-FFF2-40B4-BE49-F238E27FC236}">
                <a16:creationId xmlns:a16="http://schemas.microsoft.com/office/drawing/2014/main" id="{9DB4FC36-0A14-4342-8B0F-BAAF26C81514}"/>
              </a:ext>
            </a:extLst>
          </p:cNvPr>
          <p:cNvCxnSpPr>
            <a:cxnSpLocks noChangeShapeType="1"/>
            <a:stCxn id="85021" idx="2"/>
            <a:endCxn id="85025" idx="0"/>
          </p:cNvCxnSpPr>
          <p:nvPr/>
        </p:nvCxnSpPr>
        <p:spPr bwMode="auto">
          <a:xfrm rot="5400000">
            <a:off x="7181851" y="3362326"/>
            <a:ext cx="504825" cy="3492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30" name="AutoShape 38">
            <a:extLst>
              <a:ext uri="{FF2B5EF4-FFF2-40B4-BE49-F238E27FC236}">
                <a16:creationId xmlns:a16="http://schemas.microsoft.com/office/drawing/2014/main" id="{D80C3A46-653E-4121-BCE3-0256B88171FA}"/>
              </a:ext>
            </a:extLst>
          </p:cNvPr>
          <p:cNvCxnSpPr>
            <a:cxnSpLocks noChangeShapeType="1"/>
            <a:stCxn id="85021" idx="2"/>
            <a:endCxn id="85026" idx="0"/>
          </p:cNvCxnSpPr>
          <p:nvPr/>
        </p:nvCxnSpPr>
        <p:spPr bwMode="auto">
          <a:xfrm rot="16200000" flipH="1">
            <a:off x="7504114" y="3389314"/>
            <a:ext cx="504825" cy="295275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31" name="Text Box 39">
            <a:extLst>
              <a:ext uri="{FF2B5EF4-FFF2-40B4-BE49-F238E27FC236}">
                <a16:creationId xmlns:a16="http://schemas.microsoft.com/office/drawing/2014/main" id="{91AFE2DB-66AA-4B01-A9D2-F0199FC20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2210" y="3789364"/>
            <a:ext cx="492443" cy="137473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연구간행물</a:t>
            </a:r>
          </a:p>
        </p:txBody>
      </p:sp>
      <p:sp>
        <p:nvSpPr>
          <p:cNvPr id="85032" name="Text Box 40">
            <a:extLst>
              <a:ext uri="{FF2B5EF4-FFF2-40B4-BE49-F238E27FC236}">
                <a16:creationId xmlns:a16="http://schemas.microsoft.com/office/drawing/2014/main" id="{D427ABA3-F78A-4932-862D-BC4498B5F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9910" y="3789364"/>
            <a:ext cx="492443" cy="1374735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>
              <a:defRPr/>
            </a:pPr>
            <a:r>
              <a:rPr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상업용자료</a:t>
            </a:r>
          </a:p>
        </p:txBody>
      </p:sp>
      <p:cxnSp>
        <p:nvCxnSpPr>
          <p:cNvPr id="85033" name="AutoShape 41">
            <a:extLst>
              <a:ext uri="{FF2B5EF4-FFF2-40B4-BE49-F238E27FC236}">
                <a16:creationId xmlns:a16="http://schemas.microsoft.com/office/drawing/2014/main" id="{30E57874-7B35-4150-A306-607EBF7EB7FB}"/>
              </a:ext>
            </a:extLst>
          </p:cNvPr>
          <p:cNvCxnSpPr>
            <a:cxnSpLocks noChangeShapeType="1"/>
            <a:endCxn id="85031" idx="0"/>
          </p:cNvCxnSpPr>
          <p:nvPr/>
        </p:nvCxnSpPr>
        <p:spPr bwMode="auto">
          <a:xfrm rot="5400000">
            <a:off x="8925720" y="3378995"/>
            <a:ext cx="504825" cy="31591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034" name="AutoShape 42">
            <a:extLst>
              <a:ext uri="{FF2B5EF4-FFF2-40B4-BE49-F238E27FC236}">
                <a16:creationId xmlns:a16="http://schemas.microsoft.com/office/drawing/2014/main" id="{2420385F-B973-4D19-B31A-371975C1F6C4}"/>
              </a:ext>
            </a:extLst>
          </p:cNvPr>
          <p:cNvCxnSpPr>
            <a:cxnSpLocks noChangeShapeType="1"/>
            <a:endCxn id="85032" idx="0"/>
          </p:cNvCxnSpPr>
          <p:nvPr/>
        </p:nvCxnSpPr>
        <p:spPr bwMode="auto">
          <a:xfrm rot="16200000" flipH="1">
            <a:off x="9249570" y="3371058"/>
            <a:ext cx="504825" cy="3317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3300"/>
            </a:solidFill>
            <a:miter lim="800000"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35" name="Rectangle 43">
            <a:extLst>
              <a:ext uri="{FF2B5EF4-FFF2-40B4-BE49-F238E27FC236}">
                <a16:creationId xmlns:a16="http://schemas.microsoft.com/office/drawing/2014/main" id="{EEB9CE05-A6AF-4161-98E5-919447EC8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4" y="5876926"/>
            <a:ext cx="2447925" cy="5048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휴먼모음T" panose="02030504000101010101" pitchFamily="18" charset="-127"/>
              </a:rPr>
              <a:t>설문지법</a:t>
            </a:r>
          </a:p>
        </p:txBody>
      </p:sp>
    </p:spTree>
    <p:extLst>
      <p:ext uri="{BB962C8B-B14F-4D97-AF65-F5344CB8AC3E}">
        <p14:creationId xmlns:p14="http://schemas.microsoft.com/office/powerpoint/2010/main" val="323393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85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85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8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85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85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85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000"/>
                                        <p:tgtEl>
                                          <p:spTgt spid="85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000"/>
                                        <p:tgtEl>
                                          <p:spTgt spid="85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3000"/>
                                        <p:tgtEl>
                                          <p:spTgt spid="85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30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85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3000"/>
                                        <p:tgtEl>
                                          <p:spTgt spid="85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3000"/>
                                        <p:tgtEl>
                                          <p:spTgt spid="85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8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10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0"/>
                                        <p:tgtEl>
                                          <p:spTgt spid="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5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85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1000"/>
                                        <p:tgtEl>
                                          <p:spTgt spid="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1000"/>
                                        <p:tgtEl>
                                          <p:spTgt spid="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3000"/>
                                        <p:tgtEl>
                                          <p:spTgt spid="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3000"/>
                                        <p:tgtEl>
                                          <p:spTgt spid="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5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4997" grpId="0" animBg="1"/>
      <p:bldP spid="84998" grpId="0" animBg="1"/>
      <p:bldP spid="84999" grpId="0" animBg="1"/>
      <p:bldP spid="85000" grpId="0" animBg="1"/>
      <p:bldP spid="85001" grpId="0" animBg="1"/>
      <p:bldP spid="85002" grpId="0" animBg="1"/>
      <p:bldP spid="85003" grpId="0" animBg="1"/>
      <p:bldP spid="85004" grpId="0" animBg="1"/>
      <p:bldP spid="85005" grpId="0" animBg="1"/>
      <p:bldP spid="85006" grpId="0" animBg="1"/>
      <p:bldP spid="85017" grpId="0" animBg="1"/>
      <p:bldP spid="85018" grpId="0" animBg="1"/>
      <p:bldP spid="85021" grpId="0" animBg="1"/>
      <p:bldP spid="85022" grpId="0" animBg="1"/>
      <p:bldP spid="85025" grpId="0" animBg="1"/>
      <p:bldP spid="85026" grpId="0" animBg="1"/>
      <p:bldP spid="85031" grpId="0" animBg="1"/>
      <p:bldP spid="85032" grpId="0" animBg="1"/>
      <p:bldP spid="850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제목 1"/>
          <p:cNvSpPr>
            <a:spLocks noGrp="1" noChangeArrowheads="1"/>
          </p:cNvSpPr>
          <p:nvPr>
            <p:ph type="title"/>
          </p:nvPr>
        </p:nvSpPr>
        <p:spPr>
          <a:xfrm>
            <a:off x="911424" y="548680"/>
            <a:ext cx="7562056" cy="759619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sz="3600" dirty="0"/>
              <a:t>빈도분석 </a:t>
            </a:r>
            <a:r>
              <a:rPr lang="ko-KR" altLang="en-US" sz="3600" dirty="0" err="1"/>
              <a:t>실습시</a:t>
            </a:r>
            <a:r>
              <a:rPr lang="en-US" altLang="ko-KR" sz="3600" dirty="0"/>
              <a:t> </a:t>
            </a:r>
            <a:r>
              <a:rPr lang="ko-KR" altLang="en-US" sz="3600" dirty="0" err="1"/>
              <a:t>확인사항</a:t>
            </a:r>
            <a:endParaRPr lang="ko-KR" altLang="en-US" sz="3600" dirty="0"/>
          </a:p>
        </p:txBody>
      </p:sp>
      <p:sp>
        <p:nvSpPr>
          <p:cNvPr id="18435" name="내용 개체 틀 2"/>
          <p:cNvSpPr>
            <a:spLocks noGrp="1" noChangeArrowheads="1"/>
          </p:cNvSpPr>
          <p:nvPr>
            <p:ph idx="1"/>
          </p:nvPr>
        </p:nvSpPr>
        <p:spPr>
          <a:xfrm>
            <a:off x="911424" y="1643065"/>
            <a:ext cx="9413676" cy="3874168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altLang="ko-KR" sz="2400" dirty="0"/>
              <a:t>TV </a:t>
            </a:r>
            <a:r>
              <a:rPr lang="ko-KR" altLang="en-US" sz="2400" dirty="0"/>
              <a:t>보는 시간과 신문 보는 시간의 분포를 막대그래프로 얻을 때와 히스토그램 얻을 때의 차이는</a:t>
            </a:r>
            <a:r>
              <a:rPr lang="en-US" altLang="ko-KR" sz="2400" dirty="0"/>
              <a:t>?</a:t>
            </a:r>
          </a:p>
          <a:p>
            <a:pPr eaLnBrk="1" hangingPunct="1">
              <a:lnSpc>
                <a:spcPct val="100000"/>
              </a:lnSpc>
            </a:pPr>
            <a:r>
              <a:rPr lang="ko-KR" altLang="en-US" sz="2400" dirty="0"/>
              <a:t>히스토그램의 구간</a:t>
            </a:r>
            <a:r>
              <a:rPr lang="en-US" altLang="ko-KR" sz="2400" dirty="0"/>
              <a:t>(</a:t>
            </a:r>
            <a:r>
              <a:rPr lang="ko-KR" altLang="en-US" sz="2400" dirty="0"/>
              <a:t>간격</a:t>
            </a:r>
            <a:r>
              <a:rPr lang="en-US" altLang="ko-KR" sz="2400" dirty="0"/>
              <a:t>, </a:t>
            </a:r>
            <a:r>
              <a:rPr lang="ko-KR" altLang="en-US" sz="2400" dirty="0"/>
              <a:t>수</a:t>
            </a:r>
            <a:r>
              <a:rPr lang="en-US" altLang="ko-KR" sz="2400" dirty="0"/>
              <a:t>)</a:t>
            </a:r>
            <a:r>
              <a:rPr lang="ko-KR" altLang="en-US" sz="2400" dirty="0"/>
              <a:t>을 편집하는 방법은</a:t>
            </a:r>
            <a:r>
              <a:rPr lang="en-US" altLang="ko-KR" sz="2400" dirty="0"/>
              <a:t>?</a:t>
            </a:r>
          </a:p>
          <a:p>
            <a:pPr lvl="1" eaLnBrk="1" hangingPunct="1">
              <a:lnSpc>
                <a:spcPct val="100000"/>
              </a:lnSpc>
            </a:pPr>
            <a:r>
              <a:rPr lang="ko-KR" altLang="en-US" sz="2000" dirty="0"/>
              <a:t>그림을 더블클릭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도표편집기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 eaLnBrk="1" hangingPunct="1">
              <a:lnSpc>
                <a:spcPct val="100000"/>
              </a:lnSpc>
            </a:pPr>
            <a:r>
              <a:rPr lang="ko-KR" altLang="en-US" sz="2400" dirty="0"/>
              <a:t>남녀별로 구분해서 표를 만들 수 있는가</a:t>
            </a:r>
            <a:r>
              <a:rPr lang="en-US" altLang="ko-KR" sz="2400" dirty="0"/>
              <a:t>?</a:t>
            </a:r>
          </a:p>
          <a:p>
            <a:pPr lvl="1" eaLnBrk="1" hangingPunct="1">
              <a:lnSpc>
                <a:spcPct val="100000"/>
              </a:lnSpc>
            </a:pPr>
            <a:r>
              <a:rPr lang="ko-KR" altLang="en-US" sz="2000" dirty="0"/>
              <a:t>데이터 탐색</a:t>
            </a:r>
            <a:endParaRPr lang="en-US" altLang="ko-KR" sz="2000" dirty="0"/>
          </a:p>
          <a:p>
            <a:pPr eaLnBrk="1" hangingPunct="1">
              <a:lnSpc>
                <a:spcPct val="100000"/>
              </a:lnSpc>
            </a:pPr>
            <a:r>
              <a:rPr lang="ko-KR" altLang="en-US" sz="2400" dirty="0"/>
              <a:t>남녀</a:t>
            </a:r>
            <a:r>
              <a:rPr lang="en-US" altLang="ko-KR" sz="2400" dirty="0"/>
              <a:t>, </a:t>
            </a:r>
            <a:r>
              <a:rPr lang="ko-KR" altLang="en-US" sz="2400" dirty="0"/>
              <a:t>학력별로 </a:t>
            </a:r>
            <a:r>
              <a:rPr lang="ko-KR" altLang="en-US" sz="2400" dirty="0" err="1"/>
              <a:t>교차표를</a:t>
            </a:r>
            <a:r>
              <a:rPr lang="ko-KR" altLang="en-US" sz="2400" dirty="0"/>
              <a:t> 만들 수 있는가</a:t>
            </a:r>
            <a:r>
              <a:rPr lang="en-US" altLang="ko-KR" sz="2400" dirty="0"/>
              <a:t>?</a:t>
            </a:r>
          </a:p>
          <a:p>
            <a:pPr lvl="1" eaLnBrk="1" hangingPunct="1">
              <a:lnSpc>
                <a:spcPct val="100000"/>
              </a:lnSpc>
            </a:pPr>
            <a:r>
              <a:rPr lang="ko-KR" altLang="en-US" sz="2000" dirty="0"/>
              <a:t>기초적 통계표 작성</a:t>
            </a:r>
            <a:endParaRPr lang="en-US" altLang="ko-KR" sz="2000" dirty="0"/>
          </a:p>
          <a:p>
            <a:pPr lvl="1" eaLnBrk="1" hangingPunct="1">
              <a:lnSpc>
                <a:spcPct val="100000"/>
              </a:lnSpc>
            </a:pPr>
            <a:r>
              <a:rPr lang="ko-KR" altLang="en-US" sz="2000" dirty="0"/>
              <a:t>윤곽에서 요약변수설명과 통계량설명을 각각 분리된 표로</a:t>
            </a:r>
            <a:endParaRPr lang="en-US" altLang="ko-KR" sz="2000" dirty="0"/>
          </a:p>
          <a:p>
            <a:pPr eaLnBrk="1" hangingPunct="1">
              <a:lnSpc>
                <a:spcPct val="100000"/>
              </a:lnSpc>
            </a:pPr>
            <a:endParaRPr lang="en-US" altLang="ko-KR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548680"/>
            <a:ext cx="7994104" cy="648072"/>
          </a:xfrm>
        </p:spPr>
        <p:txBody>
          <a:bodyPr>
            <a:normAutofit fontScale="90000"/>
          </a:bodyPr>
          <a:lstStyle/>
          <a:p>
            <a:r>
              <a:rPr lang="en-US" dirty="0"/>
              <a:t>2</a:t>
            </a:r>
            <a:r>
              <a:rPr lang="ko-KR" altLang="en-US" dirty="0"/>
              <a:t>차 자료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507787"/>
            <a:ext cx="10515600" cy="436948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38150" indent="-319088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2000" dirty="0"/>
              <a:t>기업이 직접 수집한 자료가 아니라 다른 조사 목적으로 수집된 자료</a:t>
            </a:r>
            <a:endParaRPr lang="en-US" altLang="ko-KR" sz="2000" dirty="0"/>
          </a:p>
          <a:p>
            <a:pPr marL="438150" indent="-319088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2000" dirty="0" err="1"/>
              <a:t>조사목적에</a:t>
            </a:r>
            <a:r>
              <a:rPr lang="ko-KR" altLang="en-US" sz="2000" dirty="0"/>
              <a:t> 도움을 주는 기존의 모든 자료</a:t>
            </a:r>
            <a:endParaRPr lang="en-US" altLang="ko-KR" sz="2000" dirty="0"/>
          </a:p>
          <a:p>
            <a:pPr marL="438150" indent="-319088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2000" dirty="0"/>
              <a:t>특징</a:t>
            </a:r>
          </a:p>
          <a:p>
            <a:pPr marL="730250" lvl="1" indent="-273050">
              <a:lnSpc>
                <a:spcPct val="120000"/>
              </a:lnSpc>
              <a:buFont typeface="Arial" panose="020B0604020202020204" pitchFamily="34" charset="0"/>
              <a:buChar char="–"/>
              <a:defRPr/>
            </a:pPr>
            <a:r>
              <a:rPr lang="ko-KR" altLang="en-US" sz="2000" dirty="0"/>
              <a:t> 신속하게 얻을 수 있다</a:t>
            </a:r>
            <a:r>
              <a:rPr lang="en-US" altLang="ko-KR" sz="2000" dirty="0"/>
              <a:t>,  </a:t>
            </a:r>
            <a:r>
              <a:rPr lang="ko-KR" altLang="en-US" sz="2000" dirty="0"/>
              <a:t>비용이 저렴하다</a:t>
            </a:r>
          </a:p>
          <a:p>
            <a:pPr marL="730250" lvl="1" indent="-273050">
              <a:lnSpc>
                <a:spcPct val="120000"/>
              </a:lnSpc>
              <a:buFont typeface="Arial" panose="020B0604020202020204" pitchFamily="34" charset="0"/>
              <a:buChar char="–"/>
              <a:defRPr/>
            </a:pPr>
            <a:r>
              <a:rPr lang="ko-KR" altLang="en-US" sz="2000" dirty="0"/>
              <a:t> 예비조사로 이용</a:t>
            </a:r>
          </a:p>
          <a:p>
            <a:pPr marL="730250" lvl="1" indent="-273050">
              <a:lnSpc>
                <a:spcPct val="120000"/>
              </a:lnSpc>
              <a:buFont typeface="Arial" panose="020B0604020202020204" pitchFamily="34" charset="0"/>
              <a:buChar char="–"/>
              <a:defRPr/>
            </a:pPr>
            <a:r>
              <a:rPr lang="ko-KR" altLang="en-US" sz="2000" dirty="0"/>
              <a:t> </a:t>
            </a:r>
            <a:r>
              <a:rPr lang="ko-KR" altLang="en-US" sz="2000" dirty="0" err="1"/>
              <a:t>현조사의</a:t>
            </a:r>
            <a:r>
              <a:rPr lang="ko-KR" altLang="en-US" sz="2000" dirty="0"/>
              <a:t> 목적 및 시기에 부합하지 않을 수 있음</a:t>
            </a:r>
          </a:p>
          <a:p>
            <a:pPr marL="730250" lvl="1" indent="-273050">
              <a:lnSpc>
                <a:spcPct val="120000"/>
              </a:lnSpc>
              <a:buFont typeface="Arial" panose="020B0604020202020204" pitchFamily="34" charset="0"/>
              <a:buChar char="–"/>
              <a:defRPr/>
            </a:pPr>
            <a:r>
              <a:rPr lang="ko-KR" altLang="en-US" sz="2000" dirty="0"/>
              <a:t> 오류가 개입</a:t>
            </a:r>
            <a:r>
              <a:rPr lang="en-US" altLang="ko-KR" sz="2000" dirty="0"/>
              <a:t>(</a:t>
            </a:r>
            <a:r>
              <a:rPr lang="ko-KR" altLang="en-US" sz="2000" dirty="0"/>
              <a:t>시의성</a:t>
            </a:r>
            <a:r>
              <a:rPr lang="en-US" altLang="ko-KR" sz="2000" dirty="0"/>
              <a:t>, </a:t>
            </a:r>
            <a:r>
              <a:rPr lang="ko-KR" altLang="en-US" sz="2000" dirty="0"/>
              <a:t>대상 등</a:t>
            </a:r>
            <a:r>
              <a:rPr lang="en-US" altLang="ko-KR" sz="2000" dirty="0"/>
              <a:t>)</a:t>
            </a:r>
          </a:p>
          <a:p>
            <a:pPr marL="730250" lvl="1" indent="-273050">
              <a:lnSpc>
                <a:spcPct val="120000"/>
              </a:lnSpc>
              <a:buFont typeface="Arial" panose="020B0604020202020204" pitchFamily="34" charset="0"/>
              <a:buChar char="–"/>
              <a:defRPr/>
            </a:pPr>
            <a:r>
              <a:rPr lang="en-US" altLang="ko-KR" sz="2000" dirty="0"/>
              <a:t> 2</a:t>
            </a:r>
            <a:r>
              <a:rPr lang="ko-KR" altLang="en-US" sz="2000" dirty="0"/>
              <a:t>차 자료 활용 후  </a:t>
            </a:r>
            <a:r>
              <a:rPr lang="en-US" altLang="ko-KR" sz="2000" dirty="0"/>
              <a:t>1</a:t>
            </a:r>
            <a:r>
              <a:rPr lang="ko-KR" altLang="en-US" sz="2000" dirty="0"/>
              <a:t>차 자료 수집</a:t>
            </a:r>
          </a:p>
          <a:p>
            <a:pPr marL="438150" indent="-319088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2000" dirty="0"/>
              <a:t>자료의 형태</a:t>
            </a:r>
            <a:endParaRPr lang="en-US" altLang="ko-KR" sz="2000" dirty="0"/>
          </a:p>
          <a:p>
            <a:pPr marL="895350" lvl="1" indent="-319088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1800" dirty="0"/>
              <a:t>기업내부자료 </a:t>
            </a:r>
            <a:r>
              <a:rPr lang="en-US" altLang="ko-KR" sz="1800" dirty="0"/>
              <a:t>: </a:t>
            </a:r>
            <a:r>
              <a:rPr lang="ko-KR" altLang="en-US" sz="1800" dirty="0"/>
              <a:t>고객</a:t>
            </a:r>
            <a:r>
              <a:rPr lang="en-US" altLang="ko-KR" sz="1800" dirty="0"/>
              <a:t>DB, POS, </a:t>
            </a:r>
            <a:r>
              <a:rPr lang="ko-KR" altLang="en-US" sz="1800" dirty="0"/>
              <a:t>거래내역</a:t>
            </a:r>
            <a:r>
              <a:rPr lang="en-US" altLang="ko-KR" sz="1800" dirty="0"/>
              <a:t>, </a:t>
            </a:r>
            <a:r>
              <a:rPr lang="ko-KR" altLang="en-US" sz="1800" dirty="0"/>
              <a:t>결제정보</a:t>
            </a:r>
            <a:r>
              <a:rPr lang="en-US" altLang="ko-KR" sz="1800" dirty="0"/>
              <a:t>, </a:t>
            </a:r>
            <a:r>
              <a:rPr lang="ko-KR" altLang="en-US" sz="1800" dirty="0"/>
              <a:t>개인정보 </a:t>
            </a:r>
            <a:endParaRPr lang="en-US" altLang="ko-KR" sz="1800" dirty="0"/>
          </a:p>
          <a:p>
            <a:pPr marL="919162" lvl="1" indent="-342900">
              <a:lnSpc>
                <a:spcPct val="120000"/>
              </a:lnSpc>
              <a:spcBef>
                <a:spcPct val="0"/>
              </a:spcBef>
              <a:defRPr/>
            </a:pPr>
            <a:r>
              <a:rPr lang="ko-KR" altLang="en-US" sz="1800" dirty="0"/>
              <a:t>기업외부자료 </a:t>
            </a:r>
            <a:r>
              <a:rPr lang="en-US" altLang="ko-KR" sz="1800" dirty="0"/>
              <a:t>: </a:t>
            </a:r>
            <a:r>
              <a:rPr lang="ko-KR" altLang="en-US" sz="1800" dirty="0" err="1"/>
              <a:t>상업용자료</a:t>
            </a:r>
            <a:r>
              <a:rPr lang="en-US" altLang="ko-KR" sz="1800" dirty="0"/>
              <a:t>, </a:t>
            </a:r>
            <a:r>
              <a:rPr lang="ko-KR" altLang="en-US" sz="1800" dirty="0"/>
              <a:t>연구</a:t>
            </a:r>
            <a:r>
              <a:rPr lang="en-US" altLang="ko-KR" sz="1800" dirty="0"/>
              <a:t>/</a:t>
            </a:r>
            <a:r>
              <a:rPr lang="ko-KR" altLang="en-US" sz="1800" dirty="0"/>
              <a:t>정부</a:t>
            </a:r>
            <a:r>
              <a:rPr lang="en-US" altLang="ko-KR" sz="1800" dirty="0"/>
              <a:t>/</a:t>
            </a:r>
            <a:r>
              <a:rPr lang="ko-KR" altLang="en-US" sz="1800" dirty="0"/>
              <a:t>단체 간행물</a:t>
            </a:r>
          </a:p>
        </p:txBody>
      </p:sp>
    </p:spTree>
    <p:extLst>
      <p:ext uri="{BB962C8B-B14F-4D97-AF65-F5344CB8AC3E}">
        <p14:creationId xmlns:p14="http://schemas.microsoft.com/office/powerpoint/2010/main" val="353511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282136" cy="615602"/>
          </a:xfrm>
        </p:spPr>
        <p:txBody>
          <a:bodyPr>
            <a:normAutofit fontScale="90000"/>
          </a:bodyPr>
          <a:lstStyle/>
          <a:p>
            <a:r>
              <a:rPr lang="en-US" dirty="0"/>
              <a:t>1</a:t>
            </a:r>
            <a:r>
              <a:rPr lang="ko-KR" altLang="en-US" dirty="0"/>
              <a:t>차 자료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293781"/>
            <a:ext cx="10515600" cy="4871524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defRPr/>
            </a:pPr>
            <a:r>
              <a:rPr lang="ko-KR" altLang="en-US" sz="2400" dirty="0"/>
              <a:t> 조사자가 현재 수행 중인 조사목적을 달성하기 위해 직접 수집한 자료</a:t>
            </a:r>
            <a:endParaRPr lang="en-US" altLang="ko-KR" sz="2400" dirty="0"/>
          </a:p>
          <a:p>
            <a:pPr marL="0" indent="0">
              <a:lnSpc>
                <a:spcPct val="110000"/>
              </a:lnSpc>
              <a:buNone/>
              <a:defRPr/>
            </a:pPr>
            <a:r>
              <a:rPr lang="zh-CN" altLang="en-US" sz="2000" dirty="0">
                <a:solidFill>
                  <a:srgbClr val="0070C0"/>
                </a:solidFill>
              </a:rPr>
              <a:t>       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marL="461772" indent="-342900">
              <a:lnSpc>
                <a:spcPct val="110000"/>
              </a:lnSpc>
              <a:spcBef>
                <a:spcPts val="0"/>
              </a:spcBef>
              <a:defRPr/>
            </a:pPr>
            <a:r>
              <a:rPr lang="ko-KR" altLang="en-US" sz="2400" dirty="0"/>
              <a:t>수집방법 </a:t>
            </a:r>
            <a:r>
              <a:rPr lang="ko-KR" altLang="en-US" dirty="0"/>
              <a:t>의사소통에 의한 방법  </a:t>
            </a:r>
            <a:endParaRPr lang="ko-KR" altLang="en-US" sz="2000" dirty="0">
              <a:solidFill>
                <a:srgbClr val="0070C0"/>
              </a:solidFill>
            </a:endParaRPr>
          </a:p>
          <a:p>
            <a:pPr marL="996696" lvl="2">
              <a:lnSpc>
                <a:spcPct val="110000"/>
              </a:lnSpc>
              <a:buClr>
                <a:schemeClr val="accent3"/>
              </a:buClr>
              <a:defRPr/>
            </a:pPr>
            <a:r>
              <a:rPr lang="ko-KR" altLang="en-US" sz="2400" dirty="0"/>
              <a:t>설문지</a:t>
            </a:r>
            <a:r>
              <a:rPr lang="en-US" altLang="ko-KR" sz="2400" dirty="0"/>
              <a:t>,</a:t>
            </a:r>
            <a:r>
              <a:rPr lang="ko-KR" altLang="en-US" sz="2400" dirty="0" err="1"/>
              <a:t>서베이</a:t>
            </a:r>
            <a:r>
              <a:rPr lang="ko-KR" altLang="en-US" sz="2400" dirty="0"/>
              <a:t> </a:t>
            </a:r>
            <a:r>
              <a:rPr lang="en-US" altLang="ko-KR" sz="2400" dirty="0"/>
              <a:t>(</a:t>
            </a:r>
            <a:r>
              <a:rPr lang="ko-KR" altLang="en-US" sz="2400" dirty="0"/>
              <a:t>공개</a:t>
            </a:r>
            <a:r>
              <a:rPr lang="en-US" altLang="ko-KR" sz="2400" dirty="0"/>
              <a:t>, </a:t>
            </a:r>
            <a:r>
              <a:rPr lang="ko-KR" altLang="en-US" sz="2400" dirty="0"/>
              <a:t>체계적</a:t>
            </a:r>
            <a:r>
              <a:rPr lang="en-US" altLang="ko-KR" sz="2400" dirty="0"/>
              <a:t>)</a:t>
            </a:r>
            <a:endParaRPr lang="ko-KR" altLang="en-US" sz="2400" dirty="0"/>
          </a:p>
          <a:p>
            <a:pPr marL="1216152" lvl="3" indent="-182880">
              <a:lnSpc>
                <a:spcPct val="110000"/>
              </a:lnSpc>
              <a:buClr>
                <a:schemeClr val="accent4"/>
              </a:buClr>
              <a:buFont typeface="Arial" panose="020B0604020202020204" pitchFamily="34" charset="0"/>
              <a:buChar char="–"/>
              <a:defRPr/>
            </a:pPr>
            <a:r>
              <a:rPr lang="ko-KR" altLang="en-US" sz="2400" dirty="0"/>
              <a:t>대인</a:t>
            </a:r>
            <a:r>
              <a:rPr lang="en-US" altLang="ko-KR" sz="2400" dirty="0"/>
              <a:t>, </a:t>
            </a:r>
            <a:r>
              <a:rPr lang="ko-KR" altLang="en-US" sz="2400" dirty="0"/>
              <a:t>전화</a:t>
            </a:r>
            <a:r>
              <a:rPr lang="en-US" altLang="ko-KR" sz="2400" dirty="0"/>
              <a:t>, </a:t>
            </a:r>
            <a:r>
              <a:rPr lang="ko-KR" altLang="en-US" sz="2400" dirty="0"/>
              <a:t>우편</a:t>
            </a:r>
            <a:r>
              <a:rPr lang="en-US" altLang="ko-KR" sz="2400" dirty="0"/>
              <a:t>, </a:t>
            </a:r>
            <a:r>
              <a:rPr lang="ko-KR" altLang="en-US" sz="2400" dirty="0"/>
              <a:t>인터넷</a:t>
            </a:r>
            <a:endParaRPr lang="ko-KR" altLang="en-US" sz="2000" dirty="0">
              <a:solidFill>
                <a:srgbClr val="0070C0"/>
              </a:solidFill>
            </a:endParaRPr>
          </a:p>
          <a:p>
            <a:pPr marL="996696" lvl="2">
              <a:lnSpc>
                <a:spcPct val="110000"/>
              </a:lnSpc>
              <a:buClr>
                <a:schemeClr val="accent3"/>
              </a:buClr>
              <a:defRPr/>
            </a:pPr>
            <a:r>
              <a:rPr lang="ko-KR" altLang="en-US" sz="2400" dirty="0" err="1"/>
              <a:t>면접법</a:t>
            </a:r>
            <a:r>
              <a:rPr lang="ko-KR" altLang="en-US" sz="2400" dirty="0"/>
              <a:t> </a:t>
            </a:r>
            <a:r>
              <a:rPr lang="en-US" altLang="ko-KR" sz="2400" dirty="0"/>
              <a:t>(</a:t>
            </a:r>
            <a:r>
              <a:rPr lang="ko-KR" altLang="en-US" sz="2400" dirty="0"/>
              <a:t>공개</a:t>
            </a:r>
            <a:r>
              <a:rPr lang="en-US" altLang="ko-KR" sz="2400" dirty="0"/>
              <a:t>, </a:t>
            </a:r>
            <a:r>
              <a:rPr lang="ko-KR" altLang="en-US" sz="2400" dirty="0"/>
              <a:t>비체계적</a:t>
            </a:r>
            <a:r>
              <a:rPr lang="en-US" altLang="ko-KR" sz="2400" dirty="0"/>
              <a:t>)</a:t>
            </a:r>
            <a:endParaRPr lang="ko-KR" altLang="en-US" sz="2400" dirty="0"/>
          </a:p>
          <a:p>
            <a:pPr marL="1216152" lvl="3" indent="-182880">
              <a:lnSpc>
                <a:spcPct val="110000"/>
              </a:lnSpc>
              <a:buClr>
                <a:schemeClr val="accent4"/>
              </a:buClr>
              <a:buFont typeface="Arial" panose="020B0604020202020204" pitchFamily="34" charset="0"/>
              <a:buChar char="–"/>
              <a:defRPr/>
            </a:pPr>
            <a:r>
              <a:rPr lang="ko-KR" altLang="en-US" sz="2400" dirty="0"/>
              <a:t>심층면접</a:t>
            </a:r>
            <a:r>
              <a:rPr lang="en-US" altLang="ko-KR" sz="2400" dirty="0"/>
              <a:t>(1:1), </a:t>
            </a:r>
            <a:r>
              <a:rPr lang="ko-KR" altLang="en-US" sz="2400" dirty="0" err="1"/>
              <a:t>표적면접</a:t>
            </a:r>
            <a:r>
              <a:rPr lang="en-US" altLang="ko-KR" sz="2400" dirty="0"/>
              <a:t>(1:10</a:t>
            </a:r>
            <a:r>
              <a:rPr lang="ko-KR" altLang="en-US" sz="2400" dirty="0"/>
              <a:t>내외</a:t>
            </a:r>
            <a:r>
              <a:rPr lang="en-US" altLang="ko-KR" sz="2400" dirty="0"/>
              <a:t>)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marL="996696" lvl="2">
              <a:lnSpc>
                <a:spcPct val="110000"/>
              </a:lnSpc>
              <a:buClr>
                <a:schemeClr val="accent3"/>
              </a:buClr>
              <a:defRPr/>
            </a:pPr>
            <a:r>
              <a:rPr lang="ko-KR" altLang="en-US" sz="2400" dirty="0" err="1"/>
              <a:t>투사법</a:t>
            </a:r>
            <a:r>
              <a:rPr lang="ko-KR" altLang="en-US" sz="2400" dirty="0"/>
              <a:t> </a:t>
            </a:r>
            <a:r>
              <a:rPr lang="en-US" altLang="ko-KR" sz="2400" dirty="0"/>
              <a:t>(</a:t>
            </a:r>
            <a:r>
              <a:rPr lang="ko-KR" altLang="en-US" sz="2400" dirty="0"/>
              <a:t>비공개</a:t>
            </a:r>
            <a:r>
              <a:rPr lang="en-US" altLang="ko-KR" sz="2400" dirty="0"/>
              <a:t>, </a:t>
            </a:r>
            <a:r>
              <a:rPr lang="ko-KR" altLang="en-US" sz="2400" dirty="0"/>
              <a:t>비체계적</a:t>
            </a:r>
            <a:r>
              <a:rPr lang="en-US" altLang="ko-KR" sz="2400" dirty="0"/>
              <a:t>)</a:t>
            </a:r>
            <a:endParaRPr lang="ko-KR" altLang="en-US" sz="2400" dirty="0">
              <a:solidFill>
                <a:srgbClr val="0070C0"/>
              </a:solidFill>
            </a:endParaRPr>
          </a:p>
          <a:p>
            <a:pPr marL="1216152" lvl="3" indent="-182880">
              <a:lnSpc>
                <a:spcPct val="110000"/>
              </a:lnSpc>
              <a:buClr>
                <a:schemeClr val="accent4"/>
              </a:buClr>
              <a:buFont typeface="Arial" panose="020B0604020202020204" pitchFamily="34" charset="0"/>
              <a:buChar char="–"/>
              <a:defRPr/>
            </a:pPr>
            <a:r>
              <a:rPr lang="ko-KR" altLang="en-US" sz="2400" dirty="0" err="1"/>
              <a:t>단어연상법</a:t>
            </a:r>
            <a:r>
              <a:rPr lang="en-US" altLang="ko-KR" sz="2400" dirty="0"/>
              <a:t>, </a:t>
            </a:r>
            <a:r>
              <a:rPr lang="ko-KR" altLang="en-US" sz="2400" dirty="0" err="1"/>
              <a:t>문장완성법</a:t>
            </a:r>
            <a:endParaRPr lang="ko-KR" altLang="en-US" sz="2000" dirty="0">
              <a:solidFill>
                <a:srgbClr val="0070C0"/>
              </a:solidFill>
            </a:endParaRPr>
          </a:p>
          <a:p>
            <a:pPr marL="731520" lvl="1" indent="-274320">
              <a:lnSpc>
                <a:spcPct val="110000"/>
              </a:lnSpc>
              <a:buFont typeface="Arial" panose="020B0604020202020204" pitchFamily="34" charset="0"/>
              <a:buChar char="–"/>
              <a:defRPr/>
            </a:pPr>
            <a:r>
              <a:rPr lang="ko-KR" altLang="en-US" dirty="0"/>
              <a:t>관찰에 의한 방법</a:t>
            </a:r>
          </a:p>
          <a:p>
            <a:pPr marL="996696" lvl="2">
              <a:lnSpc>
                <a:spcPct val="110000"/>
              </a:lnSpc>
              <a:buClr>
                <a:schemeClr val="accent3"/>
              </a:buClr>
              <a:defRPr/>
            </a:pPr>
            <a:r>
              <a:rPr lang="ko-KR" altLang="en-US" sz="2400" dirty="0"/>
              <a:t>측정</a:t>
            </a:r>
            <a:r>
              <a:rPr lang="en-US" altLang="ko-KR" sz="2400" dirty="0"/>
              <a:t>, </a:t>
            </a:r>
            <a:r>
              <a:rPr lang="ko-KR" altLang="en-US" sz="2400" dirty="0"/>
              <a:t>관찰</a:t>
            </a:r>
            <a:endParaRPr lang="ko-KR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29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2B6A861-8E51-45ED-857F-0F131A8E151F}"/>
              </a:ext>
            </a:extLst>
          </p:cNvPr>
          <p:cNvSpPr/>
          <p:nvPr/>
        </p:nvSpPr>
        <p:spPr>
          <a:xfrm>
            <a:off x="767408" y="1059980"/>
            <a:ext cx="10873208" cy="5380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3" name="내용 개체 틀 2"/>
          <p:cNvSpPr>
            <a:spLocks noGrp="1" noChangeArrowheads="1"/>
          </p:cNvSpPr>
          <p:nvPr>
            <p:ph idx="1"/>
          </p:nvPr>
        </p:nvSpPr>
        <p:spPr>
          <a:xfrm>
            <a:off x="767408" y="417042"/>
            <a:ext cx="8229600" cy="642938"/>
          </a:xfrm>
        </p:spPr>
        <p:txBody>
          <a:bodyPr anchor="ctr"/>
          <a:lstStyle/>
          <a:p>
            <a:pPr eaLnBrk="1" hangingPunct="1"/>
            <a:r>
              <a:rPr lang="ko-KR" altLang="en-US" b="0" dirty="0"/>
              <a:t>설문지 예</a:t>
            </a:r>
            <a:endParaRPr lang="en-US" altLang="ko-KR" b="0" dirty="0"/>
          </a:p>
        </p:txBody>
      </p:sp>
      <p:sp>
        <p:nvSpPr>
          <p:cNvPr id="5124" name="Line 11"/>
          <p:cNvSpPr>
            <a:spLocks noChangeShapeType="1"/>
          </p:cNvSpPr>
          <p:nvPr/>
        </p:nvSpPr>
        <p:spPr bwMode="auto">
          <a:xfrm flipV="1">
            <a:off x="1470820" y="1886387"/>
            <a:ext cx="4929980" cy="3577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25" name="Text Box 12"/>
          <p:cNvSpPr txBox="1">
            <a:spLocks noChangeArrowheads="1"/>
          </p:cNvSpPr>
          <p:nvPr/>
        </p:nvSpPr>
        <p:spPr bwMode="auto">
          <a:xfrm>
            <a:off x="1683545" y="1440293"/>
            <a:ext cx="50048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ko-KR" altLang="en-US" b="0" dirty="0">
                <a:solidFill>
                  <a:schemeClr val="tx1"/>
                </a:solidFill>
              </a:rPr>
              <a:t>귀하의 성별은 어떻게 되십니까</a:t>
            </a:r>
            <a:r>
              <a:rPr lang="en-US" altLang="ko-KR" b="0" dirty="0">
                <a:solidFill>
                  <a:schemeClr val="tx1"/>
                </a:solidFill>
              </a:rPr>
              <a:t>?</a:t>
            </a:r>
            <a:r>
              <a:rPr lang="ko-KR" altLang="en-US" b="0" dirty="0">
                <a:solidFill>
                  <a:schemeClr val="tx1"/>
                </a:solidFill>
              </a:rPr>
              <a:t> </a:t>
            </a:r>
            <a:endParaRPr lang="en-US" altLang="ko-KR" b="0" dirty="0">
              <a:solidFill>
                <a:schemeClr val="tx1"/>
              </a:solidFill>
            </a:endParaRPr>
          </a:p>
        </p:txBody>
      </p:sp>
      <p:grpSp>
        <p:nvGrpSpPr>
          <p:cNvPr id="5126" name="그룹 35"/>
          <p:cNvGrpSpPr>
            <a:grpSpLocks/>
          </p:cNvGrpSpPr>
          <p:nvPr/>
        </p:nvGrpSpPr>
        <p:grpSpPr bwMode="auto">
          <a:xfrm>
            <a:off x="1048086" y="1411834"/>
            <a:ext cx="579437" cy="584775"/>
            <a:chOff x="468328" y="2214554"/>
            <a:chExt cx="579433" cy="584785"/>
          </a:xfrm>
        </p:grpSpPr>
        <p:grpSp>
          <p:nvGrpSpPr>
            <p:cNvPr id="5155" name="Group 3"/>
            <p:cNvGrpSpPr>
              <a:grpSpLocks/>
            </p:cNvGrpSpPr>
            <p:nvPr/>
          </p:nvGrpSpPr>
          <p:grpSpPr bwMode="auto">
            <a:xfrm>
              <a:off x="468328" y="2214554"/>
              <a:ext cx="579433" cy="474670"/>
              <a:chOff x="1110" y="2656"/>
              <a:chExt cx="1549" cy="1351"/>
            </a:xfrm>
          </p:grpSpPr>
          <p:sp>
            <p:nvSpPr>
              <p:cNvPr id="5157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accent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2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ko-KR" altLang="en-US" sz="2400" b="0">
                  <a:solidFill>
                    <a:schemeClr val="tx1"/>
                  </a:solidFill>
                  <a:latin typeface="Verdana" panose="020B060403050404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5158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accent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2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ko-KR" altLang="en-US" sz="2400" b="0">
                  <a:solidFill>
                    <a:schemeClr val="tx1"/>
                  </a:solidFill>
                  <a:latin typeface="Verdana" panose="020B060403050404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1" name="AutoShape 6">
                <a:extLst>
                  <a:ext uri="{FF2B5EF4-FFF2-40B4-BE49-F238E27FC236}">
                    <a16:creationId xmlns:a16="http://schemas.microsoft.com/office/drawing/2014/main" id="{6CECDFB8-8D81-482E-8670-00282D72B3E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99" y="2737"/>
                <a:ext cx="1350" cy="1166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endParaRPr lang="ko-KR" altLang="en-US" sz="2400">
                  <a:latin typeface="Verdana" pitchFamily="34" charset="0"/>
                  <a:ea typeface="굴림" charset="-127"/>
                </a:endParaRPr>
              </a:p>
            </p:txBody>
          </p:sp>
        </p:grpSp>
        <p:sp>
          <p:nvSpPr>
            <p:cNvPr id="5156" name="Text Box 13"/>
            <p:cNvSpPr txBox="1">
              <a:spLocks noChangeArrowheads="1"/>
            </p:cNvSpPr>
            <p:nvPr/>
          </p:nvSpPr>
          <p:spPr bwMode="gray">
            <a:xfrm>
              <a:off x="514409" y="2214554"/>
              <a:ext cx="476409" cy="584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3200">
                  <a:solidFill>
                    <a:schemeClr val="bg1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1</a:t>
              </a:r>
            </a:p>
          </p:txBody>
        </p:sp>
      </p:grpSp>
      <p:sp>
        <p:nvSpPr>
          <p:cNvPr id="5127" name="Line 14"/>
          <p:cNvSpPr>
            <a:spLocks noChangeShapeType="1"/>
          </p:cNvSpPr>
          <p:nvPr/>
        </p:nvSpPr>
        <p:spPr bwMode="auto">
          <a:xfrm>
            <a:off x="1470820" y="2582720"/>
            <a:ext cx="4929980" cy="22193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28" name="Text Box 15"/>
          <p:cNvSpPr txBox="1">
            <a:spLocks noChangeArrowheads="1"/>
          </p:cNvSpPr>
          <p:nvPr/>
        </p:nvSpPr>
        <p:spPr bwMode="auto">
          <a:xfrm>
            <a:off x="1737521" y="2094344"/>
            <a:ext cx="48349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ko-KR" altLang="en-US" b="0" dirty="0">
                <a:solidFill>
                  <a:schemeClr val="tx1"/>
                </a:solidFill>
              </a:rPr>
              <a:t>귀하의 연령은 어떻게 되십니까</a:t>
            </a:r>
            <a:r>
              <a:rPr lang="en-US" altLang="ko-KR" sz="3200" b="0" dirty="0">
                <a:solidFill>
                  <a:schemeClr val="tx1"/>
                </a:solidFill>
                <a:latin typeface="Verdana" panose="020B0604030504040204" pitchFamily="34" charset="0"/>
                <a:ea typeface="굴림" panose="020B0600000101010101" pitchFamily="50" charset="-127"/>
              </a:rPr>
              <a:t>?</a:t>
            </a:r>
          </a:p>
        </p:txBody>
      </p:sp>
      <p:grpSp>
        <p:nvGrpSpPr>
          <p:cNvPr id="5129" name="그룹 36"/>
          <p:cNvGrpSpPr>
            <a:grpSpLocks/>
          </p:cNvGrpSpPr>
          <p:nvPr/>
        </p:nvGrpSpPr>
        <p:grpSpPr bwMode="auto">
          <a:xfrm>
            <a:off x="1065288" y="2113853"/>
            <a:ext cx="579437" cy="599069"/>
            <a:chOff x="468328" y="3128954"/>
            <a:chExt cx="579433" cy="599078"/>
          </a:xfrm>
        </p:grpSpPr>
        <p:grpSp>
          <p:nvGrpSpPr>
            <p:cNvPr id="5150" name="Group 7"/>
            <p:cNvGrpSpPr>
              <a:grpSpLocks/>
            </p:cNvGrpSpPr>
            <p:nvPr/>
          </p:nvGrpSpPr>
          <p:grpSpPr bwMode="auto">
            <a:xfrm>
              <a:off x="468328" y="3128954"/>
              <a:ext cx="579433" cy="474670"/>
              <a:chOff x="3174" y="2656"/>
              <a:chExt cx="1549" cy="1351"/>
            </a:xfrm>
          </p:grpSpPr>
          <p:sp>
            <p:nvSpPr>
              <p:cNvPr id="515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accent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2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ko-KR" altLang="en-US" sz="2400" b="0">
                  <a:solidFill>
                    <a:schemeClr val="tx1"/>
                  </a:solidFill>
                  <a:latin typeface="Verdana" panose="020B060403050404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515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accent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2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ko-KR" altLang="en-US" sz="2400" b="0">
                  <a:solidFill>
                    <a:schemeClr val="tx1"/>
                  </a:solidFill>
                  <a:latin typeface="Verdana" panose="020B060403050404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19" name="AutoShape 10">
                <a:extLst>
                  <a:ext uri="{FF2B5EF4-FFF2-40B4-BE49-F238E27FC236}">
                    <a16:creationId xmlns:a16="http://schemas.microsoft.com/office/drawing/2014/main" id="{F8637BED-E01A-4536-BCAD-84E70B2F090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3" y="2737"/>
                <a:ext cx="1350" cy="1166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endParaRPr lang="ko-KR" altLang="en-US" sz="2400">
                  <a:latin typeface="Verdana" pitchFamily="34" charset="0"/>
                  <a:ea typeface="굴림" charset="-127"/>
                </a:endParaRPr>
              </a:p>
            </p:txBody>
          </p:sp>
        </p:grpSp>
        <p:sp>
          <p:nvSpPr>
            <p:cNvPr id="5151" name="Text Box 16"/>
            <p:cNvSpPr txBox="1">
              <a:spLocks noChangeArrowheads="1"/>
            </p:cNvSpPr>
            <p:nvPr/>
          </p:nvSpPr>
          <p:spPr bwMode="gray">
            <a:xfrm>
              <a:off x="514409" y="3143248"/>
              <a:ext cx="476409" cy="58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3200">
                  <a:solidFill>
                    <a:schemeClr val="bg1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2</a:t>
              </a:r>
            </a:p>
          </p:txBody>
        </p:sp>
      </p:grpSp>
      <p:sp>
        <p:nvSpPr>
          <p:cNvPr id="5130" name="Line 25"/>
          <p:cNvSpPr>
            <a:spLocks noChangeShapeType="1"/>
          </p:cNvSpPr>
          <p:nvPr/>
        </p:nvSpPr>
        <p:spPr bwMode="auto">
          <a:xfrm flipV="1">
            <a:off x="1470820" y="4218602"/>
            <a:ext cx="5338542" cy="184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31" name="Text Box 26"/>
          <p:cNvSpPr txBox="1">
            <a:spLocks noChangeArrowheads="1"/>
          </p:cNvSpPr>
          <p:nvPr/>
        </p:nvSpPr>
        <p:spPr bwMode="auto">
          <a:xfrm>
            <a:off x="1611797" y="3737962"/>
            <a:ext cx="53976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ko-KR" altLang="en-US" b="0" dirty="0">
                <a:solidFill>
                  <a:schemeClr val="tx1"/>
                </a:solidFill>
              </a:rPr>
              <a:t>귀하의 </a:t>
            </a:r>
            <a:r>
              <a:rPr lang="ko-KR" altLang="en-US" b="0" dirty="0" err="1">
                <a:solidFill>
                  <a:schemeClr val="tx1"/>
                </a:solidFill>
              </a:rPr>
              <a:t>최종학력은</a:t>
            </a:r>
            <a:r>
              <a:rPr lang="ko-KR" altLang="en-US" b="0" dirty="0">
                <a:solidFill>
                  <a:schemeClr val="tx1"/>
                </a:solidFill>
              </a:rPr>
              <a:t> 어떻게 되십니까</a:t>
            </a:r>
            <a:r>
              <a:rPr lang="en-US" altLang="ko-KR" b="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5132" name="그룹 37"/>
          <p:cNvGrpSpPr>
            <a:grpSpLocks/>
          </p:cNvGrpSpPr>
          <p:nvPr/>
        </p:nvGrpSpPr>
        <p:grpSpPr bwMode="auto">
          <a:xfrm>
            <a:off x="1048086" y="3758846"/>
            <a:ext cx="579437" cy="584775"/>
            <a:chOff x="468329" y="4018976"/>
            <a:chExt cx="579433" cy="585479"/>
          </a:xfrm>
        </p:grpSpPr>
        <p:grpSp>
          <p:nvGrpSpPr>
            <p:cNvPr id="5145" name="Group 17"/>
            <p:cNvGrpSpPr>
              <a:grpSpLocks/>
            </p:cNvGrpSpPr>
            <p:nvPr/>
          </p:nvGrpSpPr>
          <p:grpSpPr bwMode="auto">
            <a:xfrm>
              <a:off x="468329" y="4021129"/>
              <a:ext cx="579433" cy="474670"/>
              <a:chOff x="1110" y="2656"/>
              <a:chExt cx="1549" cy="1351"/>
            </a:xfrm>
          </p:grpSpPr>
          <p:sp>
            <p:nvSpPr>
              <p:cNvPr id="5147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accent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2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ko-KR" altLang="en-US" sz="2400" b="0">
                  <a:solidFill>
                    <a:schemeClr val="tx1"/>
                  </a:solidFill>
                  <a:latin typeface="Verdana" panose="020B060403050404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5148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accent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2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ko-KR" altLang="en-US" sz="2400" b="0">
                  <a:solidFill>
                    <a:schemeClr val="tx1"/>
                  </a:solidFill>
                  <a:latin typeface="Verdana" panose="020B060403050404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27" name="AutoShape 20">
                <a:extLst>
                  <a:ext uri="{FF2B5EF4-FFF2-40B4-BE49-F238E27FC236}">
                    <a16:creationId xmlns:a16="http://schemas.microsoft.com/office/drawing/2014/main" id="{B925B635-0A53-4474-89A7-528BC9A55633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99" y="2736"/>
                <a:ext cx="1350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endParaRPr lang="ko-KR" altLang="en-US" sz="2400">
                  <a:latin typeface="Verdana" pitchFamily="34" charset="0"/>
                  <a:ea typeface="굴림" charset="-127"/>
                </a:endParaRPr>
              </a:p>
            </p:txBody>
          </p:sp>
        </p:grpSp>
        <p:sp>
          <p:nvSpPr>
            <p:cNvPr id="5146" name="Text Box 27"/>
            <p:cNvSpPr txBox="1">
              <a:spLocks noChangeArrowheads="1"/>
            </p:cNvSpPr>
            <p:nvPr/>
          </p:nvSpPr>
          <p:spPr bwMode="gray">
            <a:xfrm>
              <a:off x="514410" y="4018976"/>
              <a:ext cx="476409" cy="585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3200">
                  <a:solidFill>
                    <a:schemeClr val="bg1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3</a:t>
              </a:r>
            </a:p>
          </p:txBody>
        </p:sp>
      </p:grpSp>
      <p:sp>
        <p:nvSpPr>
          <p:cNvPr id="5133" name="Line 28"/>
          <p:cNvSpPr>
            <a:spLocks noChangeShapeType="1"/>
          </p:cNvSpPr>
          <p:nvPr/>
        </p:nvSpPr>
        <p:spPr bwMode="auto">
          <a:xfrm>
            <a:off x="1603577" y="5745217"/>
            <a:ext cx="5305250" cy="8022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34" name="Text Box 29"/>
          <p:cNvSpPr txBox="1">
            <a:spLocks noChangeArrowheads="1"/>
          </p:cNvSpPr>
          <p:nvPr/>
        </p:nvSpPr>
        <p:spPr bwMode="auto">
          <a:xfrm>
            <a:off x="1824787" y="5320025"/>
            <a:ext cx="52004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ko-KR" altLang="en-US" b="0" dirty="0">
                <a:solidFill>
                  <a:schemeClr val="tx1"/>
                </a:solidFill>
              </a:rPr>
              <a:t>귀하의 </a:t>
            </a:r>
            <a:r>
              <a:rPr lang="ko-KR" altLang="en-US" b="0" dirty="0" err="1">
                <a:solidFill>
                  <a:schemeClr val="tx1"/>
                </a:solidFill>
              </a:rPr>
              <a:t>기혼여부는</a:t>
            </a:r>
            <a:r>
              <a:rPr lang="ko-KR" altLang="en-US" b="0" dirty="0">
                <a:solidFill>
                  <a:schemeClr val="tx1"/>
                </a:solidFill>
              </a:rPr>
              <a:t> </a:t>
            </a:r>
            <a:r>
              <a:rPr lang="ko-KR" altLang="en-US" b="0" dirty="0" err="1">
                <a:solidFill>
                  <a:schemeClr val="tx1"/>
                </a:solidFill>
              </a:rPr>
              <a:t>어떻게되십니까</a:t>
            </a:r>
            <a:r>
              <a:rPr lang="en-US" altLang="ko-KR" b="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5135" name="그룹 38"/>
          <p:cNvGrpSpPr>
            <a:grpSpLocks/>
          </p:cNvGrpSpPr>
          <p:nvPr/>
        </p:nvGrpSpPr>
        <p:grpSpPr bwMode="auto">
          <a:xfrm>
            <a:off x="1081378" y="5288389"/>
            <a:ext cx="579437" cy="584775"/>
            <a:chOff x="468329" y="4929198"/>
            <a:chExt cx="579433" cy="584762"/>
          </a:xfrm>
        </p:grpSpPr>
        <p:grpSp>
          <p:nvGrpSpPr>
            <p:cNvPr id="5140" name="Group 21"/>
            <p:cNvGrpSpPr>
              <a:grpSpLocks/>
            </p:cNvGrpSpPr>
            <p:nvPr/>
          </p:nvGrpSpPr>
          <p:grpSpPr bwMode="auto">
            <a:xfrm>
              <a:off x="468329" y="4935529"/>
              <a:ext cx="579433" cy="474670"/>
              <a:chOff x="3174" y="2656"/>
              <a:chExt cx="1549" cy="1351"/>
            </a:xfrm>
          </p:grpSpPr>
          <p:sp>
            <p:nvSpPr>
              <p:cNvPr id="5142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accent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2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ko-KR" altLang="en-US" sz="2400" b="0">
                  <a:solidFill>
                    <a:schemeClr val="tx1"/>
                  </a:solidFill>
                  <a:latin typeface="Verdana" panose="020B060403050404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5143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latinLnBrk="1">
                  <a:spcBef>
                    <a:spcPct val="20000"/>
                  </a:spcBef>
                  <a:buClr>
                    <a:schemeClr val="hlink"/>
                  </a:buClr>
                  <a:buFont typeface="Wingdings" panose="05000000000000000000" pitchFamily="2" charset="2"/>
                  <a:buChar char="v"/>
                  <a:defRPr sz="2800" b="1">
                    <a:solidFill>
                      <a:schemeClr val="accent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1pPr>
                <a:lvl2pPr marL="742950" indent="-285750" latinLnBrk="1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lr>
                    <a:schemeClr val="tx1"/>
                  </a:buClr>
                  <a:buChar char="•"/>
                  <a:defRPr sz="22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5pPr>
                <a:lvl6pPr marL="25146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6pPr>
                <a:lvl7pPr marL="29718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7pPr>
                <a:lvl8pPr marL="34290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8pPr>
                <a:lvl9pPr marL="3886200" indent="-228600" eaLnBrk="0" fontAlgn="base" latinLnBrk="1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ko-KR" altLang="en-US" sz="2400" b="0">
                  <a:solidFill>
                    <a:schemeClr val="tx1"/>
                  </a:solidFill>
                  <a:latin typeface="Verdana" panose="020B0604030504040204" pitchFamily="34" charset="0"/>
                  <a:ea typeface="굴림" panose="020B0600000101010101" pitchFamily="50" charset="-127"/>
                </a:endParaRPr>
              </a:p>
            </p:txBody>
          </p:sp>
          <p:sp>
            <p:nvSpPr>
              <p:cNvPr id="35" name="AutoShape 24">
                <a:extLst>
                  <a:ext uri="{FF2B5EF4-FFF2-40B4-BE49-F238E27FC236}">
                    <a16:creationId xmlns:a16="http://schemas.microsoft.com/office/drawing/2014/main" id="{03123EF1-DE6D-4411-8643-747B2FDEA02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3" y="2737"/>
                <a:ext cx="1350" cy="1166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latinLnBrk="1" hangingPunct="1">
                  <a:defRPr/>
                </a:pPr>
                <a:endParaRPr lang="ko-KR" altLang="en-US" sz="2400">
                  <a:latin typeface="Verdana" pitchFamily="34" charset="0"/>
                  <a:ea typeface="굴림" charset="-127"/>
                </a:endParaRPr>
              </a:p>
            </p:txBody>
          </p:sp>
        </p:grpSp>
        <p:sp>
          <p:nvSpPr>
            <p:cNvPr id="5141" name="Text Box 30"/>
            <p:cNvSpPr txBox="1">
              <a:spLocks noChangeArrowheads="1"/>
            </p:cNvSpPr>
            <p:nvPr/>
          </p:nvSpPr>
          <p:spPr bwMode="gray">
            <a:xfrm>
              <a:off x="514410" y="4929198"/>
              <a:ext cx="476409" cy="584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v"/>
                <a:defRPr sz="2800" b="1">
                  <a:solidFill>
                    <a:schemeClr val="accent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2pPr>
              <a:lvl3pPr marL="1143000" indent="-228600" latinLnBrk="1">
                <a:spcBef>
                  <a:spcPct val="20000"/>
                </a:spcBef>
                <a:buClr>
                  <a:schemeClr val="tx1"/>
                </a:buClr>
                <a:buChar char="•"/>
                <a:defRPr sz="22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5pPr>
              <a:lvl6pPr marL="25146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6pPr>
              <a:lvl7pPr marL="29718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7pPr>
              <a:lvl8pPr marL="34290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8pPr>
              <a:lvl9pPr marL="3886200" indent="-228600" eaLnBrk="0" fontAlgn="base" latinLnBrk="1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ko-KR" sz="3200">
                  <a:solidFill>
                    <a:schemeClr val="bg1"/>
                  </a:solidFill>
                  <a:latin typeface="Verdana" panose="020B0604030504040204" pitchFamily="34" charset="0"/>
                  <a:ea typeface="굴림" panose="020B0600000101010101" pitchFamily="50" charset="-127"/>
                </a:rPr>
                <a:t>4</a:t>
              </a:r>
            </a:p>
          </p:txBody>
        </p:sp>
      </p:grpSp>
      <p:sp>
        <p:nvSpPr>
          <p:cNvPr id="5136" name="TextBox 39"/>
          <p:cNvSpPr txBox="1">
            <a:spLocks noChangeArrowheads="1"/>
          </p:cNvSpPr>
          <p:nvPr/>
        </p:nvSpPr>
        <p:spPr bwMode="auto">
          <a:xfrm>
            <a:off x="7212875" y="1440293"/>
            <a:ext cx="2560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 b="0">
                <a:solidFill>
                  <a:schemeClr val="tx1"/>
                </a:solidFill>
              </a:rPr>
              <a:t>1. </a:t>
            </a:r>
            <a:r>
              <a:rPr lang="ko-KR" altLang="en-US" sz="2400" b="0">
                <a:solidFill>
                  <a:schemeClr val="tx1"/>
                </a:solidFill>
              </a:rPr>
              <a:t>남자   </a:t>
            </a:r>
            <a:r>
              <a:rPr lang="en-US" altLang="ko-KR" sz="2400" b="0">
                <a:solidFill>
                  <a:schemeClr val="tx1"/>
                </a:solidFill>
              </a:rPr>
              <a:t>2. </a:t>
            </a:r>
            <a:r>
              <a:rPr lang="ko-KR" altLang="en-US" sz="2400" b="0">
                <a:solidFill>
                  <a:schemeClr val="tx1"/>
                </a:solidFill>
              </a:rPr>
              <a:t>여자</a:t>
            </a:r>
          </a:p>
        </p:txBody>
      </p:sp>
      <p:sp>
        <p:nvSpPr>
          <p:cNvPr id="5137" name="TextBox 40"/>
          <p:cNvSpPr txBox="1">
            <a:spLocks noChangeArrowheads="1"/>
          </p:cNvSpPr>
          <p:nvPr/>
        </p:nvSpPr>
        <p:spPr bwMode="auto">
          <a:xfrm>
            <a:off x="7212874" y="2016466"/>
            <a:ext cx="30700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ko-KR" sz="2400" b="0" dirty="0">
                <a:solidFill>
                  <a:schemeClr val="tx1"/>
                </a:solidFill>
              </a:rPr>
              <a:t>10</a:t>
            </a:r>
            <a:r>
              <a:rPr lang="ko-KR" altLang="en-US" sz="2400" b="0" dirty="0">
                <a:solidFill>
                  <a:schemeClr val="tx1"/>
                </a:solidFill>
              </a:rPr>
              <a:t>세에서 </a:t>
            </a:r>
            <a:r>
              <a:rPr lang="en-US" altLang="ko-KR" sz="2400" b="0" dirty="0">
                <a:solidFill>
                  <a:schemeClr val="tx1"/>
                </a:solidFill>
              </a:rPr>
              <a:t>20</a:t>
            </a:r>
            <a:r>
              <a:rPr lang="ko-KR" altLang="en-US" sz="2400" b="0" dirty="0">
                <a:solidFill>
                  <a:schemeClr val="tx1"/>
                </a:solidFill>
              </a:rPr>
              <a:t>세 미만</a:t>
            </a:r>
            <a:endParaRPr lang="en-US" altLang="ko-KR" sz="24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ko-KR" sz="2400" b="0" dirty="0">
                <a:solidFill>
                  <a:schemeClr val="tx1"/>
                </a:solidFill>
              </a:rPr>
              <a:t>20</a:t>
            </a:r>
            <a:r>
              <a:rPr lang="ko-KR" altLang="en-US" sz="2400" b="0" dirty="0">
                <a:solidFill>
                  <a:schemeClr val="tx1"/>
                </a:solidFill>
              </a:rPr>
              <a:t>세에서 </a:t>
            </a:r>
            <a:r>
              <a:rPr lang="en-US" altLang="ko-KR" sz="2400" b="0" dirty="0">
                <a:solidFill>
                  <a:schemeClr val="tx1"/>
                </a:solidFill>
              </a:rPr>
              <a:t>30</a:t>
            </a:r>
            <a:r>
              <a:rPr lang="ko-KR" altLang="en-US" sz="2400" b="0" dirty="0">
                <a:solidFill>
                  <a:schemeClr val="tx1"/>
                </a:solidFill>
              </a:rPr>
              <a:t>세 미만</a:t>
            </a:r>
            <a:endParaRPr lang="en-US" altLang="ko-KR" sz="24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ko-KR" sz="2400" b="0" dirty="0">
                <a:solidFill>
                  <a:schemeClr val="tx1"/>
                </a:solidFill>
              </a:rPr>
              <a:t>30</a:t>
            </a:r>
            <a:r>
              <a:rPr lang="ko-KR" altLang="en-US" sz="2400" b="0" dirty="0">
                <a:solidFill>
                  <a:schemeClr val="tx1"/>
                </a:solidFill>
              </a:rPr>
              <a:t>세에서 </a:t>
            </a:r>
            <a:r>
              <a:rPr lang="en-US" altLang="ko-KR" sz="2400" b="0" dirty="0">
                <a:solidFill>
                  <a:schemeClr val="tx1"/>
                </a:solidFill>
              </a:rPr>
              <a:t>40</a:t>
            </a:r>
            <a:r>
              <a:rPr lang="ko-KR" altLang="en-US" sz="2400" b="0" dirty="0">
                <a:solidFill>
                  <a:schemeClr val="tx1"/>
                </a:solidFill>
              </a:rPr>
              <a:t>세 미만</a:t>
            </a:r>
            <a:endParaRPr lang="en-US" altLang="ko-KR" sz="2400" b="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en-US" altLang="ko-KR" sz="2400" b="0" dirty="0">
                <a:solidFill>
                  <a:schemeClr val="tx1"/>
                </a:solidFill>
              </a:rPr>
              <a:t>40</a:t>
            </a:r>
            <a:r>
              <a:rPr lang="ko-KR" altLang="en-US" sz="2400" b="0" dirty="0">
                <a:solidFill>
                  <a:schemeClr val="tx1"/>
                </a:solidFill>
              </a:rPr>
              <a:t>세 이상</a:t>
            </a:r>
          </a:p>
        </p:txBody>
      </p:sp>
      <p:sp>
        <p:nvSpPr>
          <p:cNvPr id="5138" name="TextBox 41"/>
          <p:cNvSpPr txBox="1">
            <a:spLocks noChangeArrowheads="1"/>
          </p:cNvSpPr>
          <p:nvPr/>
        </p:nvSpPr>
        <p:spPr bwMode="auto">
          <a:xfrm>
            <a:off x="7212874" y="3744124"/>
            <a:ext cx="222048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ko-KR" altLang="en-US" sz="2400" b="0">
                <a:solidFill>
                  <a:schemeClr val="tx1"/>
                </a:solidFill>
              </a:rPr>
              <a:t>중졸이하</a:t>
            </a:r>
            <a:endParaRPr lang="en-US" altLang="ko-KR" sz="24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ko-KR" altLang="en-US" sz="2400" b="0">
                <a:solidFill>
                  <a:schemeClr val="tx1"/>
                </a:solidFill>
              </a:rPr>
              <a:t>고졸이하</a:t>
            </a:r>
            <a:endParaRPr lang="en-US" altLang="ko-KR" sz="24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ko-KR" altLang="en-US" sz="2400" b="0">
                <a:solidFill>
                  <a:schemeClr val="tx1"/>
                </a:solidFill>
              </a:rPr>
              <a:t>전문대졸</a:t>
            </a:r>
            <a:endParaRPr lang="en-US" altLang="ko-KR" sz="24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ko-KR" altLang="en-US" sz="2400" b="0">
                <a:solidFill>
                  <a:schemeClr val="tx1"/>
                </a:solidFill>
              </a:rPr>
              <a:t>대학졸</a:t>
            </a:r>
            <a:endParaRPr lang="en-US" altLang="ko-KR" sz="2400" b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AutoNum type="arabicPeriod"/>
            </a:pPr>
            <a:r>
              <a:rPr lang="ko-KR" altLang="en-US" sz="2400" b="0">
                <a:solidFill>
                  <a:schemeClr val="tx1"/>
                </a:solidFill>
              </a:rPr>
              <a:t>대학원졸 이상</a:t>
            </a:r>
          </a:p>
        </p:txBody>
      </p:sp>
      <p:sp>
        <p:nvSpPr>
          <p:cNvPr id="5139" name="TextBox 42"/>
          <p:cNvSpPr txBox="1">
            <a:spLocks noChangeArrowheads="1"/>
          </p:cNvSpPr>
          <p:nvPr/>
        </p:nvSpPr>
        <p:spPr bwMode="auto">
          <a:xfrm>
            <a:off x="3485719" y="5823996"/>
            <a:ext cx="2560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400" b="0" dirty="0">
                <a:solidFill>
                  <a:schemeClr val="tx1"/>
                </a:solidFill>
              </a:rPr>
              <a:t>1. </a:t>
            </a:r>
            <a:r>
              <a:rPr lang="ko-KR" altLang="en-US" sz="2400" b="0" dirty="0">
                <a:solidFill>
                  <a:schemeClr val="tx1"/>
                </a:solidFill>
              </a:rPr>
              <a:t>기혼   </a:t>
            </a:r>
            <a:r>
              <a:rPr lang="en-US" altLang="ko-KR" sz="2400" b="0" dirty="0">
                <a:solidFill>
                  <a:schemeClr val="tx1"/>
                </a:solidFill>
              </a:rPr>
              <a:t>2. </a:t>
            </a:r>
            <a:r>
              <a:rPr lang="ko-KR" altLang="en-US" sz="2400" b="0" dirty="0">
                <a:solidFill>
                  <a:schemeClr val="tx1"/>
                </a:solidFill>
              </a:rPr>
              <a:t>미혼</a:t>
            </a:r>
          </a:p>
        </p:txBody>
      </p:sp>
    </p:spTree>
    <p:extLst>
      <p:ext uri="{BB962C8B-B14F-4D97-AF65-F5344CB8AC3E}">
        <p14:creationId xmlns:p14="http://schemas.microsoft.com/office/powerpoint/2010/main" val="2551616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제목 1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903635"/>
          </a:xfrm>
        </p:spPr>
        <p:txBody>
          <a:bodyPr>
            <a:normAutofit/>
          </a:bodyPr>
          <a:lstStyle/>
          <a:p>
            <a:pPr eaLnBrk="1" hangingPunct="1"/>
            <a:r>
              <a:rPr lang="ko-KR" altLang="en-US" sz="4000" dirty="0"/>
              <a:t>데이터 입력</a:t>
            </a:r>
          </a:p>
        </p:txBody>
      </p:sp>
      <p:sp>
        <p:nvSpPr>
          <p:cNvPr id="6147" name="내용 개체 틀 2"/>
          <p:cNvSpPr>
            <a:spLocks noGrp="1" noChangeArrowheads="1"/>
          </p:cNvSpPr>
          <p:nvPr>
            <p:ph idx="1"/>
          </p:nvPr>
        </p:nvSpPr>
        <p:spPr>
          <a:xfrm>
            <a:off x="838200" y="1340768"/>
            <a:ext cx="10515600" cy="4836195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eaLnBrk="1" hangingPunct="1"/>
            <a:r>
              <a:rPr lang="ko-KR" altLang="en-US" b="0" dirty="0"/>
              <a:t>자료를 작성하고 불러오기</a:t>
            </a:r>
            <a:r>
              <a:rPr lang="en-US" altLang="ko-KR" b="0" dirty="0"/>
              <a:t> (</a:t>
            </a:r>
            <a:r>
              <a:rPr lang="ko-KR" altLang="en-US" b="0" dirty="0"/>
              <a:t>엑셀 </a:t>
            </a:r>
            <a:r>
              <a:rPr lang="en-US" altLang="ko-KR" b="0" dirty="0"/>
              <a:t>=&gt; SPSS)</a:t>
            </a:r>
          </a:p>
          <a:p>
            <a:pPr eaLnBrk="1" hangingPunct="1"/>
            <a:endParaRPr lang="en-US" altLang="ko-KR" b="0" dirty="0"/>
          </a:p>
          <a:p>
            <a:pPr eaLnBrk="1" hangingPunct="1"/>
            <a:r>
              <a:rPr lang="ko-KR" altLang="en-US" dirty="0"/>
              <a:t>변수와 케이스 구분하기</a:t>
            </a:r>
            <a:endParaRPr lang="en-US" altLang="ko-KR" dirty="0"/>
          </a:p>
          <a:p>
            <a:pPr eaLnBrk="1" hangingPunct="1"/>
            <a:endParaRPr lang="en-US" altLang="ko-KR" b="0" dirty="0"/>
          </a:p>
          <a:p>
            <a:pPr eaLnBrk="1" hangingPunct="1"/>
            <a:r>
              <a:rPr lang="ko-KR" altLang="en-US" b="0" dirty="0" err="1"/>
              <a:t>변수값의</a:t>
            </a:r>
            <a:r>
              <a:rPr lang="ko-KR" altLang="en-US" b="0" dirty="0"/>
              <a:t> 정의</a:t>
            </a:r>
            <a:endParaRPr lang="en-US" altLang="ko-KR" b="0" dirty="0"/>
          </a:p>
          <a:p>
            <a:pPr lvl="1"/>
            <a:r>
              <a:rPr lang="ko-KR" altLang="en-US" dirty="0"/>
              <a:t>변수보기에서 데이터의 설명과 값을 입력</a:t>
            </a:r>
            <a:r>
              <a:rPr lang="en-US" altLang="ko-KR" dirty="0"/>
              <a:t>(</a:t>
            </a:r>
            <a:r>
              <a:rPr lang="ko-KR" altLang="en-US" dirty="0"/>
              <a:t>앞의 </a:t>
            </a:r>
            <a:r>
              <a:rPr lang="ko-KR" altLang="en-US" dirty="0" err="1"/>
              <a:t>설문문항을</a:t>
            </a:r>
            <a:r>
              <a:rPr lang="ko-KR" altLang="en-US" dirty="0"/>
              <a:t> 참고하여</a:t>
            </a:r>
            <a:r>
              <a:rPr lang="en-US" altLang="ko-KR" dirty="0"/>
              <a:t>)</a:t>
            </a:r>
          </a:p>
          <a:p>
            <a:pPr lvl="1"/>
            <a:endParaRPr lang="en-US" altLang="ko-KR" dirty="0"/>
          </a:p>
          <a:p>
            <a:r>
              <a:rPr lang="ko-KR" altLang="en-US" dirty="0"/>
              <a:t>변수의 측도 결정</a:t>
            </a:r>
            <a:endParaRPr lang="en-US" altLang="ko-KR" dirty="0"/>
          </a:p>
          <a:p>
            <a:pPr lvl="1"/>
            <a:r>
              <a:rPr lang="ko-KR" altLang="en-US" dirty="0"/>
              <a:t>명목</a:t>
            </a:r>
            <a:r>
              <a:rPr lang="en-US" altLang="ko-KR" dirty="0"/>
              <a:t>, </a:t>
            </a:r>
            <a:r>
              <a:rPr lang="ko-KR" altLang="en-US" dirty="0"/>
              <a:t>순서</a:t>
            </a:r>
            <a:r>
              <a:rPr lang="en-US" altLang="ko-KR" dirty="0"/>
              <a:t>, </a:t>
            </a:r>
            <a:r>
              <a:rPr lang="ko-KR" altLang="en-US" dirty="0"/>
              <a:t>계량</a:t>
            </a:r>
            <a:endParaRPr lang="en-US" altLang="ko-KR" dirty="0"/>
          </a:p>
          <a:p>
            <a:pPr lvl="2" eaLnBrk="1" hangingPunct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9742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159D898A-7E0A-40E5-AB7D-48E2AB31E88E}"/>
              </a:ext>
            </a:extLst>
          </p:cNvPr>
          <p:cNvSpPr/>
          <p:nvPr/>
        </p:nvSpPr>
        <p:spPr>
          <a:xfrm>
            <a:off x="263352" y="692696"/>
            <a:ext cx="11790946" cy="576064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0086" y="203748"/>
            <a:ext cx="3745632" cy="471586"/>
          </a:xfrm>
        </p:spPr>
        <p:txBody>
          <a:bodyPr>
            <a:noAutofit/>
          </a:bodyPr>
          <a:lstStyle/>
          <a:p>
            <a:r>
              <a:rPr lang="ko-KR" altLang="en-US" sz="2800" dirty="0"/>
              <a:t>강의평가 설문지</a:t>
            </a:r>
            <a:endParaRPr 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8574" y="1503415"/>
            <a:ext cx="9086127" cy="466188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ko-KR" altLang="en-US" sz="2000" dirty="0"/>
              <a:t>교수는 강의를 휴강없이 충실하게 하였습니까</a:t>
            </a:r>
            <a:endParaRPr lang="en-US" altLang="ko-KR" sz="20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ko-KR" altLang="en-US" sz="2000" dirty="0"/>
              <a:t>강의는 강의 계획서에 맞추어 진행되었습니까</a:t>
            </a:r>
            <a:endParaRPr lang="en-US" altLang="ko-KR" sz="20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ko-KR" altLang="en-US" sz="2000" dirty="0"/>
              <a:t>교재</a:t>
            </a:r>
            <a:r>
              <a:rPr lang="en-US" altLang="ko-KR" sz="2000" dirty="0"/>
              <a:t>(</a:t>
            </a:r>
            <a:r>
              <a:rPr lang="ko-KR" altLang="en-US" sz="2000" dirty="0"/>
              <a:t>학습자료</a:t>
            </a:r>
            <a:r>
              <a:rPr lang="en-US" altLang="ko-KR" sz="2000" dirty="0"/>
              <a:t>)</a:t>
            </a:r>
            <a:r>
              <a:rPr lang="ko-KR" altLang="en-US" sz="2000" dirty="0"/>
              <a:t>는 학습에 도움이 되었습니까</a:t>
            </a:r>
            <a:endParaRPr lang="en-US" altLang="ko-KR" sz="20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ko-KR" altLang="en-US" sz="2000" dirty="0"/>
              <a:t>교수는 강의 준비를 철저히 하였습니까</a:t>
            </a:r>
            <a:endParaRPr lang="en-US" altLang="ko-KR" sz="20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ko-KR" altLang="en-US" sz="2000" dirty="0"/>
              <a:t>교수는 강의내용을 이해하기 쉽게 전달하였습니까</a:t>
            </a:r>
            <a:endParaRPr lang="en-US" altLang="ko-KR" sz="20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ko-KR" altLang="en-US" sz="2000" dirty="0"/>
              <a:t>강의의 성격에 맞게 적절한 수업방법을 사용하였습니까</a:t>
            </a:r>
            <a:endParaRPr lang="en-US" altLang="ko-KR" sz="20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ko-KR" altLang="en-US" sz="2000" dirty="0"/>
              <a:t>교수는 학생들의 관심과 참여를 유도했습니까</a:t>
            </a:r>
            <a:endParaRPr lang="en-US" altLang="ko-KR" sz="20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ko-KR" altLang="en-US" sz="2000" dirty="0"/>
              <a:t>강의의 난이도는 </a:t>
            </a:r>
            <a:r>
              <a:rPr lang="ko-KR" altLang="en-US" sz="2000" dirty="0" err="1"/>
              <a:t>적당하였습니까</a:t>
            </a:r>
            <a:endParaRPr lang="en-US" altLang="ko-KR" sz="20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ko-KR" altLang="en-US" sz="2000" dirty="0"/>
              <a:t>성적의 평가기준은 합리적이고 미리 제시되었습니까</a:t>
            </a:r>
            <a:endParaRPr lang="en-US" altLang="ko-KR" sz="2000" dirty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ko-KR" altLang="en-US" sz="2000" dirty="0"/>
              <a:t>강의에 대하여 전반적으로 만족합니까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271454" y="1350343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- - - 2 - - - 3 - - - 4 - - - 5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04312" y="718328"/>
            <a:ext cx="1006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Strongly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Disagree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88547" y="771962"/>
            <a:ext cx="96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/>
              <a:t>Strongly</a:t>
            </a:r>
            <a:r>
              <a:rPr lang="ko-KR" altLang="en-US" dirty="0"/>
              <a:t> </a:t>
            </a:r>
            <a:endParaRPr lang="en-US" altLang="ko-KR" dirty="0"/>
          </a:p>
          <a:p>
            <a:pPr algn="ctr"/>
            <a:r>
              <a:rPr lang="en-US" altLang="ko-KR" dirty="0"/>
              <a:t>agree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71454" y="1772816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- - - 2 - - - 3 - - - 4 - - - 5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271454" y="2276872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- - - 2 - - - 3 - - - 4 - - - 5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71454" y="2780928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- - - 2 - - - 3 - - - 4 - - - 5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71454" y="3212976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- - - 2 - - - 3 - - - 4 - - - 5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271454" y="3717032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- - - 2 - - - 3 - - - 4 - - - 5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71454" y="4221088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- - - 2 - - - 3 - - - 4 - - - 5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71454" y="4725144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- - - 2 - - - 3 - - - 4 - - - 5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71454" y="5229200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- - - 2 - - - 3 - - - 4 - - - 5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71454" y="5733256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- - - 2 - - - 3 - - - 4 - - - 5</a:t>
            </a:r>
          </a:p>
        </p:txBody>
      </p:sp>
    </p:spTree>
    <p:extLst>
      <p:ext uri="{BB962C8B-B14F-4D97-AF65-F5344CB8AC3E}">
        <p14:creationId xmlns:p14="http://schemas.microsoft.com/office/powerpoint/2010/main" val="102910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2241"/>
            <a:ext cx="9200330" cy="683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88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09936" y="504022"/>
            <a:ext cx="2373695" cy="699746"/>
          </a:xfrm>
        </p:spPr>
        <p:txBody>
          <a:bodyPr>
            <a:normAutofit/>
          </a:bodyPr>
          <a:lstStyle/>
          <a:p>
            <a:r>
              <a:rPr lang="ko-KR" altLang="en-US" sz="3200" dirty="0"/>
              <a:t>빈도분석</a:t>
            </a:r>
            <a:r>
              <a:rPr lang="en-US" sz="3200" dirty="0"/>
              <a:t> 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241077"/>
            <a:ext cx="11237136" cy="494769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직사각형 3"/>
          <p:cNvSpPr/>
          <p:nvPr/>
        </p:nvSpPr>
        <p:spPr>
          <a:xfrm>
            <a:off x="3359696" y="66922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0070C0"/>
                </a:solidFill>
              </a:rPr>
              <a:t>频率</a:t>
            </a:r>
          </a:p>
        </p:txBody>
      </p:sp>
    </p:spTree>
    <p:extLst>
      <p:ext uri="{BB962C8B-B14F-4D97-AF65-F5344CB8AC3E}">
        <p14:creationId xmlns:p14="http://schemas.microsoft.com/office/powerpoint/2010/main" val="1617824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</TotalTime>
  <Words>899</Words>
  <Application>Microsoft Office PowerPoint</Application>
  <PresentationFormat>와이드스크린</PresentationFormat>
  <Paragraphs>174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等线</vt:lpstr>
      <vt:lpstr>굴림</vt:lpstr>
      <vt:lpstr>맑은 고딕</vt:lpstr>
      <vt:lpstr>휴먼모음T</vt:lpstr>
      <vt:lpstr>Arial</vt:lpstr>
      <vt:lpstr>Calibri</vt:lpstr>
      <vt:lpstr>Calibri Light</vt:lpstr>
      <vt:lpstr>Verdana</vt:lpstr>
      <vt:lpstr>Office 테마</vt:lpstr>
      <vt:lpstr>조리식품 통계특론 5</vt:lpstr>
      <vt:lpstr>자료의 원천 source</vt:lpstr>
      <vt:lpstr>2차 자료</vt:lpstr>
      <vt:lpstr>1차 자료</vt:lpstr>
      <vt:lpstr>PowerPoint 프레젠테이션</vt:lpstr>
      <vt:lpstr>데이터 입력</vt:lpstr>
      <vt:lpstr>강의평가 설문지</vt:lpstr>
      <vt:lpstr>PowerPoint 프레젠테이션</vt:lpstr>
      <vt:lpstr>빈도분석 </vt:lpstr>
      <vt:lpstr>PowerPoint 프레젠테이션</vt:lpstr>
      <vt:lpstr>데이터의 측도</vt:lpstr>
      <vt:lpstr>통계자료의 측정</vt:lpstr>
      <vt:lpstr>Data의 측정형태(척도)</vt:lpstr>
      <vt:lpstr>예&gt;척도에 따른 쇼핑몰 선호도 측정</vt:lpstr>
      <vt:lpstr>리커트 척도 (likert scale)</vt:lpstr>
      <vt:lpstr>순서척도의 표현</vt:lpstr>
      <vt:lpstr>리커트합산척도(Likert summated scale)</vt:lpstr>
      <vt:lpstr>리커트 척도의 표현</vt:lpstr>
      <vt:lpstr>기초적인 통계분석</vt:lpstr>
      <vt:lpstr>빈도분석 실습시 확인사항</vt:lpstr>
    </vt:vector>
  </TitlesOfParts>
  <Company>JJ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SPSS 다루기 </dc:title>
  <dc:creator>Lee</dc:creator>
  <cp:lastModifiedBy>ADMIN</cp:lastModifiedBy>
  <cp:revision>36</cp:revision>
  <dcterms:created xsi:type="dcterms:W3CDTF">2009-03-10T01:44:06Z</dcterms:created>
  <dcterms:modified xsi:type="dcterms:W3CDTF">2021-10-05T06:29:31Z</dcterms:modified>
</cp:coreProperties>
</file>