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1FDB-E145-4D35-B723-569C358892E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9F0F-829B-4718-9863-CFEE9E2D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FDF21-673E-4F67-BB86-68839E9C5CD5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B8B18-7CF7-4B17-8CF5-C692FF48435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68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A41A-909C-4D57-B31F-99F9046197EC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87003-5CF9-4EDD-AB50-DCF0722B6E9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50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200" y="228601"/>
            <a:ext cx="8839200" cy="563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10972800" cy="52578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B73021-6C1D-412C-A83E-A221563705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7B402A-B484-4BCA-8960-657A0F691E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BBA5-624B-4622-A25B-6CE8A4A12A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9A55FB-3B16-43E0-A915-15554A2CDA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E476-6B69-412F-864F-939552DD7C8B}" type="datetimeFigureOut">
              <a:rPr lang="ko-KR" altLang="en-US"/>
              <a:pPr>
                <a:defRPr/>
              </a:pPr>
              <a:t>2021-10-12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5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7D4A0-8FFA-47D2-B8E3-F1990E3FFDCD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47E74-3F08-48D2-9AFB-EE2D97E12B7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78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C2A8D-415C-449C-8D95-9D09729B8407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EA8B5-86CC-4571-AAEE-BB2B173E574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0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2F8F3-5B7C-4FD0-9587-DE7F2469A297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E4BC8-9016-4A57-8240-731D4D34131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00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54054-F602-41D4-8A92-DE8D893040A5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5B382-28CD-40A7-AC1D-375E02520F1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7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24E72-F766-482D-8866-EA80202F4FD3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B17C-FF98-41C8-A381-BA96587FF21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38A5D-C390-4BA1-A8B0-48F738439C24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C44F2-A85C-474E-993B-993ED78A484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05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574B2-EEA9-4D99-A885-8AC835A3C022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A6F4B-28B9-4C13-A311-6325E5A367E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85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C8C84-78EA-44D3-9A6B-C264C83A7FD6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CE064-99A6-4110-A1B6-F372B13DF43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1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BB39D2-C5EE-47EE-B524-FFFE432A6EBD}" type="datetimeFigureOut">
              <a:rPr lang="ko-KR" altLang="en-US" smtClean="0"/>
              <a:pPr>
                <a:defRPr/>
              </a:pPr>
              <a:t>2021-10-12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4F3FF5-BBBD-42C8-814B-7FE3E73C82A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5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C44892AD-92FB-4060-8930-BB489A747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5" y="0"/>
            <a:ext cx="10354235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008638-ED66-42EE-B3FF-2F0970CEF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"/>
          <a:stretch/>
        </p:blipFill>
        <p:spPr>
          <a:xfrm>
            <a:off x="-2655" y="14279"/>
            <a:ext cx="9771063" cy="6859758"/>
          </a:xfrm>
          <a:prstGeom prst="rect">
            <a:avLst/>
          </a:prstGeom>
        </p:spPr>
      </p:pic>
      <p:sp>
        <p:nvSpPr>
          <p:cNvPr id="19459" name="제목 1"/>
          <p:cNvSpPr>
            <a:spLocks noGrp="1" noChangeArrowheads="1"/>
          </p:cNvSpPr>
          <p:nvPr>
            <p:ph type="ctrTitle"/>
          </p:nvPr>
        </p:nvSpPr>
        <p:spPr>
          <a:xfrm>
            <a:off x="0" y="2210782"/>
            <a:ext cx="12192000" cy="1147936"/>
          </a:xfrm>
          <a:solidFill>
            <a:srgbClr val="ED7D31">
              <a:alpha val="50196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데이터의 입력</a:t>
            </a:r>
          </a:p>
        </p:txBody>
      </p:sp>
      <p:sp>
        <p:nvSpPr>
          <p:cNvPr id="4098" name="부제목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SPSS </a:t>
            </a:r>
            <a:r>
              <a:rPr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 noChangeArrowheads="1"/>
          </p:cNvSpPr>
          <p:nvPr>
            <p:ph type="title"/>
          </p:nvPr>
        </p:nvSpPr>
        <p:spPr>
          <a:xfrm>
            <a:off x="623392" y="413266"/>
            <a:ext cx="2558182" cy="21219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600" dirty="0"/>
              <a:t>같은 변수로 </a:t>
            </a:r>
            <a:r>
              <a:rPr lang="ko-KR" altLang="en-US" sz="3600" dirty="0" err="1"/>
              <a:t>코딩변경</a:t>
            </a:r>
            <a:endParaRPr lang="ko-KR" altLang="en-US" sz="3600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413266"/>
            <a:ext cx="6800850" cy="6057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85" y="548680"/>
            <a:ext cx="432435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2276872"/>
            <a:ext cx="6534150" cy="4152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 noChangeArrowheads="1"/>
          </p:cNvSpPr>
          <p:nvPr>
            <p:ph type="title"/>
          </p:nvPr>
        </p:nvSpPr>
        <p:spPr>
          <a:xfrm>
            <a:off x="335360" y="332657"/>
            <a:ext cx="2231355" cy="187220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600" dirty="0"/>
              <a:t>다른 변수로 </a:t>
            </a:r>
            <a:r>
              <a:rPr lang="ko-KR" altLang="en-US" sz="3600" dirty="0" err="1"/>
              <a:t>코딩변경</a:t>
            </a:r>
            <a:endParaRPr lang="ko-KR" altLang="en-US" sz="3600" dirty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80" y="332657"/>
            <a:ext cx="6079840" cy="3390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3212975"/>
            <a:ext cx="5472608" cy="3332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160" y="3212975"/>
            <a:ext cx="3721637" cy="33326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오른쪽 화살표 10"/>
          <p:cNvSpPr/>
          <p:nvPr/>
        </p:nvSpPr>
        <p:spPr>
          <a:xfrm>
            <a:off x="6961277" y="4735298"/>
            <a:ext cx="42968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538779" y="1604714"/>
            <a:ext cx="42968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아래쪽 화살표 6"/>
          <p:cNvSpPr/>
          <p:nvPr/>
        </p:nvSpPr>
        <p:spPr>
          <a:xfrm rot="2658219">
            <a:off x="8683565" y="436510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32656"/>
            <a:ext cx="4643837" cy="28321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032" y="332656"/>
            <a:ext cx="5469114" cy="345794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3573016"/>
            <a:ext cx="7125618" cy="28738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380" y="542152"/>
            <a:ext cx="1980220" cy="56356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ko-KR" altLang="en-US" sz="2800" dirty="0" err="1"/>
              <a:t>변수계산</a:t>
            </a:r>
            <a:endParaRPr lang="en-US" altLang="ko-KR" sz="2800" dirty="0"/>
          </a:p>
        </p:txBody>
      </p:sp>
      <p:sp>
        <p:nvSpPr>
          <p:cNvPr id="32771" name="직사각형 2"/>
          <p:cNvSpPr>
            <a:spLocks noChangeArrowheads="1"/>
          </p:cNvSpPr>
          <p:nvPr/>
        </p:nvSpPr>
        <p:spPr bwMode="auto">
          <a:xfrm>
            <a:off x="515380" y="1278265"/>
            <a:ext cx="11161239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변수계산은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단순한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코딩변경이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아니고 한 변수의 치환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또는 여러 변수들의 함수 등으로 새로운 변수를 정의하는 것이다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772" name="직사각형 3"/>
          <p:cNvSpPr>
            <a:spLocks noChangeArrowheads="1"/>
          </p:cNvSpPr>
          <p:nvPr/>
        </p:nvSpPr>
        <p:spPr bwMode="auto">
          <a:xfrm>
            <a:off x="519808" y="2149756"/>
            <a:ext cx="1975792" cy="16312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 변수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평균값을 새로운 변수 “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만족도평균”으로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생성</a:t>
            </a:r>
          </a:p>
        </p:txBody>
      </p:sp>
      <p:sp>
        <p:nvSpPr>
          <p:cNvPr id="32773" name="Rectangle 45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Rectangle 47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010401"/>
            <a:ext cx="817245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76064"/>
            <a:ext cx="6543675" cy="541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84" y="376064"/>
            <a:ext cx="3267565" cy="5391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/>
          <p:cNvSpPr>
            <a:spLocks noGrp="1" noChangeArrowheads="1"/>
          </p:cNvSpPr>
          <p:nvPr>
            <p:ph type="title"/>
          </p:nvPr>
        </p:nvSpPr>
        <p:spPr>
          <a:xfrm>
            <a:off x="835502" y="431147"/>
            <a:ext cx="3096343" cy="7617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600" dirty="0"/>
              <a:t>케이스</a:t>
            </a:r>
            <a:r>
              <a:rPr lang="ko-KR" altLang="en-US" sz="4000" dirty="0"/>
              <a:t> 선택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3C4316AF-1B1D-4D2B-B1D9-2478E6037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465673"/>
              </p:ext>
            </p:extLst>
          </p:nvPr>
        </p:nvGraphicFramePr>
        <p:xfrm>
          <a:off x="4404418" y="453760"/>
          <a:ext cx="7596237" cy="526969"/>
        </p:xfrm>
        <a:graphic>
          <a:graphicData uri="http://schemas.openxmlformats.org/drawingml/2006/table">
            <a:tbl>
              <a:tblPr/>
              <a:tblGrid>
                <a:gridCol w="759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969">
                <a:tc>
                  <a:txBody>
                    <a:bodyPr/>
                    <a:lstStyle/>
                    <a:p>
                      <a:pPr fontAlgn="base" latinLnBrk="1"/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예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&gt;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앞의 예제에서 연령이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 미만인 자료를 제거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(20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세 이상만 선택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)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64775" marR="64775" marT="17915" marB="1791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825" name="직사각형 4"/>
          <p:cNvSpPr>
            <a:spLocks noChangeArrowheads="1"/>
          </p:cNvSpPr>
          <p:nvPr/>
        </p:nvSpPr>
        <p:spPr bwMode="auto">
          <a:xfrm>
            <a:off x="835503" y="1484784"/>
            <a:ext cx="3096344" cy="31700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배열의 ‘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열’인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변수는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변수의 코딩 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이나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변수계산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등을 통해 변수를 </a:t>
            </a:r>
            <a:r>
              <a:rPr lang="ko-KR" altLang="en-US" sz="18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변환시키거나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새로운 변수를 생성해줄 수 있다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배열의 ‘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행’인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응답자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즉 케이스의 제거나 선택은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메뉴의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케이스 선택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시행할 수 있다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239" y="1081568"/>
            <a:ext cx="2895897" cy="5687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76" y="1945131"/>
            <a:ext cx="3695167" cy="380952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76672"/>
            <a:ext cx="5123738" cy="3844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880" y="481131"/>
            <a:ext cx="4464496" cy="58957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7072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FD59026-36A2-41DB-BF93-EB96EDA74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805553"/>
              </p:ext>
            </p:extLst>
          </p:nvPr>
        </p:nvGraphicFramePr>
        <p:xfrm>
          <a:off x="1271464" y="2621433"/>
          <a:ext cx="8712324" cy="1790700"/>
        </p:xfrm>
        <a:graphic>
          <a:graphicData uri="http://schemas.openxmlformats.org/drawingml/2006/table">
            <a:tbl>
              <a:tblPr/>
              <a:tblGrid>
                <a:gridCol w="871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9070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귀하의 학년은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 ②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 ③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 ④ 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학년</a:t>
                      </a:r>
                      <a:endParaRPr lang="ko-KR" altLang="en-US" sz="12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귀하가 주로 하는 취업준비는 무엇입니까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endParaRPr lang="ko-KR" altLang="en-US" sz="12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① 외국어 공부 ② 자격증 ③ 공모전 참가 ④ 학점관리 ⑤ 면접 및 자기소개서 </a:t>
                      </a:r>
                      <a:endParaRPr lang="en-US" altLang="ko-KR" sz="16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⑥ 시험 준비 ⑦ 기타</a:t>
                      </a:r>
                      <a:r>
                        <a:rPr lang="en-US" altLang="ko-KR" sz="1600" b="0" kern="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( )</a:t>
                      </a:r>
                      <a:endParaRPr lang="ko-KR" altLang="en-US" sz="1200" b="0" kern="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67" marR="64767" marT="17864" marB="1786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82" name="제목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154344" cy="83162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단일응답의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코딩</a:t>
            </a:r>
          </a:p>
        </p:txBody>
      </p:sp>
      <p:sp>
        <p:nvSpPr>
          <p:cNvPr id="2048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838200" y="1484784"/>
            <a:ext cx="10154344" cy="45365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조사한 자료를 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SPSS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분석을 위하여 데이터 시트에 입력하는 것을 코딩이라 한다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변수에 대한 측정값이 하나인 자료를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단일응답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자료라 하며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해당변수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칸에 하나의 측정값을 입력한다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33E75326-E6DC-4B90-A16F-D5A58B54D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7582"/>
              </p:ext>
            </p:extLst>
          </p:nvPr>
        </p:nvGraphicFramePr>
        <p:xfrm>
          <a:off x="1271464" y="4486892"/>
          <a:ext cx="7416800" cy="1423989"/>
        </p:xfrm>
        <a:graphic>
          <a:graphicData uri="http://schemas.openxmlformats.org/drawingml/2006/table">
            <a:tbl>
              <a:tblPr/>
              <a:tblGrid>
                <a:gridCol w="1105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1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응답자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65125"/>
            <a:ext cx="7128792" cy="53839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2780928"/>
            <a:ext cx="6824638" cy="39395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7628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다중응답의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코딩</a:t>
            </a:r>
          </a:p>
        </p:txBody>
      </p:sp>
      <p:sp>
        <p:nvSpPr>
          <p:cNvPr id="22531" name="내용 개체 틀 2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10515600" cy="496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변수에 대한 측정값이 다수인 자료를 </a:t>
            </a:r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다중응답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자료라 한다 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해당변수의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수를 늘려 여러 칸에 측정값을 입력한다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937F37D0-9EBE-4CD9-8E06-1B2367DAE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30393"/>
              </p:ext>
            </p:extLst>
          </p:nvPr>
        </p:nvGraphicFramePr>
        <p:xfrm>
          <a:off x="1919536" y="2276872"/>
          <a:ext cx="8208962" cy="1901825"/>
        </p:xfrm>
        <a:graphic>
          <a:graphicData uri="http://schemas.openxmlformats.org/drawingml/2006/table">
            <a:tbl>
              <a:tblPr/>
              <a:tblGrid>
                <a:gridCol w="820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182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1.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귀하의 학년은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 ②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 ③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 ④ 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just" defTabSz="914400" rtl="0" eaLnBrk="1" fontAlgn="base" latinLnBrk="1" hangingPunct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2. </a:t>
                      </a: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귀하가 주로 하는 취업준비는 무엇입니까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?</a:t>
                      </a:r>
                      <a:r>
                        <a:rPr lang="ko-KR" altLang="en-US" sz="20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en-US" altLang="ko-KR" sz="18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(2</a:t>
                      </a:r>
                      <a:r>
                        <a:rPr lang="ko-KR" altLang="en-US" sz="18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개까지 선택 가능</a:t>
                      </a:r>
                      <a:r>
                        <a:rPr lang="en-US" altLang="ko-KR" sz="18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100" b="0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① 외국어 공부 ② 자격증 ③ 공모전 참가 ④ 학점관리 ⑤ 면접 및 자기소개서 </a:t>
                      </a:r>
                      <a:endParaRPr lang="en-US" altLang="ko-KR" sz="16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17018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⑥ 시험 준비 ⑦ 기타</a:t>
                      </a:r>
                      <a:r>
                        <a:rPr lang="en-US" altLang="ko-KR" sz="16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( 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13" marB="179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09F80FE-E99A-42F8-9A23-E3C25A28F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88035"/>
              </p:ext>
            </p:extLst>
          </p:nvPr>
        </p:nvGraphicFramePr>
        <p:xfrm>
          <a:off x="1919536" y="4293096"/>
          <a:ext cx="7775578" cy="1898652"/>
        </p:xfrm>
        <a:graphic>
          <a:graphicData uri="http://schemas.openxmlformats.org/drawingml/2006/table">
            <a:tbl>
              <a:tblPr/>
              <a:tblGrid>
                <a:gridCol w="1158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응답자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번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59" marR="64759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6" y="228600"/>
            <a:ext cx="6511255" cy="50349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2420888"/>
            <a:ext cx="5940722" cy="40924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 noChangeArrowheads="1"/>
          </p:cNvSpPr>
          <p:nvPr>
            <p:ph type="title"/>
          </p:nvPr>
        </p:nvSpPr>
        <p:spPr>
          <a:xfrm>
            <a:off x="469385" y="252092"/>
            <a:ext cx="2293962" cy="251167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 err="1"/>
              <a:t>다중응답</a:t>
            </a:r>
            <a:br>
              <a:rPr lang="en-US" altLang="ko-KR" sz="3200" dirty="0"/>
            </a:br>
            <a:r>
              <a:rPr lang="en-US" altLang="ko-KR" sz="3200" dirty="0"/>
              <a:t>(</a:t>
            </a:r>
            <a:r>
              <a:rPr lang="ko-KR" altLang="en-US" sz="3200" dirty="0" err="1"/>
              <a:t>다중반응</a:t>
            </a:r>
            <a:r>
              <a:rPr lang="en-US" altLang="ko-KR" sz="3200" dirty="0"/>
              <a:t>)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변수군의</a:t>
            </a:r>
            <a:r>
              <a:rPr lang="ko-KR" altLang="en-US" sz="3200" dirty="0"/>
              <a:t> 정의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244268"/>
            <a:ext cx="7467600" cy="6286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41107"/>
            <a:ext cx="5705475" cy="50958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280" y="831582"/>
            <a:ext cx="2752725" cy="510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오른쪽 화살표 5"/>
          <p:cNvSpPr/>
          <p:nvPr/>
        </p:nvSpPr>
        <p:spPr>
          <a:xfrm>
            <a:off x="7364790" y="2996952"/>
            <a:ext cx="576064" cy="536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/>
          <p:cNvSpPr>
            <a:spLocks noGrp="1" noChangeArrowheads="1"/>
          </p:cNvSpPr>
          <p:nvPr>
            <p:ph type="title"/>
          </p:nvPr>
        </p:nvSpPr>
        <p:spPr>
          <a:xfrm>
            <a:off x="551384" y="409113"/>
            <a:ext cx="2790081" cy="11954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ko-KR" altLang="en-US" sz="3200" dirty="0" err="1"/>
              <a:t>다중응답의</a:t>
            </a:r>
            <a:r>
              <a:rPr lang="ko-KR" altLang="en-US" sz="3200" dirty="0"/>
              <a:t> 빈도분석</a:t>
            </a:r>
          </a:p>
        </p:txBody>
      </p:sp>
      <p:sp>
        <p:nvSpPr>
          <p:cNvPr id="26627" name="내용 개체 틀 1"/>
          <p:cNvSpPr>
            <a:spLocks noGrp="1" noChangeArrowheads="1"/>
          </p:cNvSpPr>
          <p:nvPr>
            <p:ph idx="1"/>
          </p:nvPr>
        </p:nvSpPr>
        <p:spPr>
          <a:xfrm>
            <a:off x="547593" y="1916833"/>
            <a:ext cx="2790080" cy="14401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 err="1"/>
              <a:t>변수군</a:t>
            </a:r>
            <a:r>
              <a:rPr lang="ko-KR" altLang="en-US" sz="2400" dirty="0"/>
              <a:t> 정의 후 </a:t>
            </a:r>
            <a:r>
              <a:rPr lang="ko-KR" altLang="en-US" sz="2400" dirty="0" err="1"/>
              <a:t>빈도분석의</a:t>
            </a:r>
            <a:r>
              <a:rPr lang="ko-KR" altLang="en-US" sz="2400" dirty="0"/>
              <a:t> 활성화</a:t>
            </a:r>
          </a:p>
        </p:txBody>
      </p:sp>
      <p:sp>
        <p:nvSpPr>
          <p:cNvPr id="26628" name="Rectangle 29"/>
          <p:cNvSpPr>
            <a:spLocks noChangeArrowheads="1"/>
          </p:cNvSpPr>
          <p:nvPr/>
        </p:nvSpPr>
        <p:spPr bwMode="gray">
          <a:xfrm>
            <a:off x="152400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b="11508"/>
          <a:stretch/>
        </p:blipFill>
        <p:spPr>
          <a:xfrm>
            <a:off x="3923675" y="409113"/>
            <a:ext cx="6838950" cy="59423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0B4E58C-229B-4E04-854A-8761A41C6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424" y="476672"/>
            <a:ext cx="10657184" cy="70450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3600" dirty="0"/>
              <a:t>코딩변경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A1AD4C0-C2DF-45D3-8523-1DE2CE8FA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433157"/>
              </p:ext>
            </p:extLst>
          </p:nvPr>
        </p:nvGraphicFramePr>
        <p:xfrm>
          <a:off x="911424" y="1484313"/>
          <a:ext cx="10657184" cy="2578179"/>
        </p:xfrm>
        <a:graphic>
          <a:graphicData uri="http://schemas.openxmlformats.org/drawingml/2006/table">
            <a:tbl>
              <a:tblPr/>
              <a:tblGrid>
                <a:gridCol w="3017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273">
                <a:tc gridSpan="2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Q: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제품에 대하여 어떻게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2" marR="64762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98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1.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디자인이 좋다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2.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성능이 좋다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3.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기능이 다양하다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4.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가격이 비싸다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5. A/S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 좋다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37" marR="3593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매우부정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부정 ③ 보통 ④ 긍정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매우긍정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5937" marR="3593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59" name="직사각형 3"/>
          <p:cNvSpPr>
            <a:spLocks noChangeArrowheads="1"/>
          </p:cNvSpPr>
          <p:nvPr/>
        </p:nvSpPr>
        <p:spPr bwMode="auto">
          <a:xfrm>
            <a:off x="916811" y="4221088"/>
            <a:ext cx="10657184" cy="19389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역코딩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5, 2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4, ... , 5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등으로 변경 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변수로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코딩변경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척도변경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연령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척도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연령층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순서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다른 변수로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코딩변경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ko-KR" altLang="en-US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예제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데이터코딩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변경</a:t>
            </a:r>
            <a:r>
              <a:rPr lang="en-US" altLang="ko-KR" sz="20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en-US" altLang="ko-KR" sz="20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sav</a:t>
            </a:r>
            <a:endParaRPr lang="en-US" altLang="ko-KR" sz="2000" b="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485</Words>
  <Application>Microsoft Office PowerPoint</Application>
  <PresentationFormat>와이드스크린</PresentationFormat>
  <Paragraphs>116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굴림</vt:lpstr>
      <vt:lpstr>맑은 고딕</vt:lpstr>
      <vt:lpstr>Arial</vt:lpstr>
      <vt:lpstr>Calibri</vt:lpstr>
      <vt:lpstr>Calibri Light</vt:lpstr>
      <vt:lpstr>Office 테마</vt:lpstr>
      <vt:lpstr>데이터의 입력</vt:lpstr>
      <vt:lpstr>단일응답의 코딩</vt:lpstr>
      <vt:lpstr>PowerPoint 프레젠테이션</vt:lpstr>
      <vt:lpstr>다중응답의 코딩</vt:lpstr>
      <vt:lpstr>PowerPoint 프레젠테이션</vt:lpstr>
      <vt:lpstr>다중응답 (다중반응) 변수군의 정의</vt:lpstr>
      <vt:lpstr>PowerPoint 프레젠테이션</vt:lpstr>
      <vt:lpstr>다중응답의 빈도분석</vt:lpstr>
      <vt:lpstr>코딩변경</vt:lpstr>
      <vt:lpstr>같은 변수로 코딩변경</vt:lpstr>
      <vt:lpstr>PowerPoint 프레젠테이션</vt:lpstr>
      <vt:lpstr>다른 변수로 코딩변경</vt:lpstr>
      <vt:lpstr>PowerPoint 프레젠테이션</vt:lpstr>
      <vt:lpstr>변수계산</vt:lpstr>
      <vt:lpstr>PowerPoint 프레젠테이션</vt:lpstr>
      <vt:lpstr>케이스 선택</vt:lpstr>
      <vt:lpstr>PowerPoint 프레젠테이션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다루기 </dc:title>
  <dc:creator>Lee</dc:creator>
  <cp:lastModifiedBy>ADMIN</cp:lastModifiedBy>
  <cp:revision>37</cp:revision>
  <dcterms:created xsi:type="dcterms:W3CDTF">2009-03-10T01:44:06Z</dcterms:created>
  <dcterms:modified xsi:type="dcterms:W3CDTF">2021-10-12T02:39:11Z</dcterms:modified>
</cp:coreProperties>
</file>