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2"/>
  </p:notesMasterIdLst>
  <p:handoutMasterIdLst>
    <p:handoutMasterId r:id="rId33"/>
  </p:handoutMasterIdLst>
  <p:sldIdLst>
    <p:sldId id="345" r:id="rId2"/>
    <p:sldId id="326" r:id="rId3"/>
    <p:sldId id="434" r:id="rId4"/>
    <p:sldId id="324" r:id="rId5"/>
    <p:sldId id="333" r:id="rId6"/>
    <p:sldId id="334" r:id="rId7"/>
    <p:sldId id="335" r:id="rId8"/>
    <p:sldId id="275" r:id="rId9"/>
    <p:sldId id="329" r:id="rId10"/>
    <p:sldId id="405" r:id="rId11"/>
    <p:sldId id="409" r:id="rId12"/>
    <p:sldId id="413" r:id="rId13"/>
    <p:sldId id="414" r:id="rId14"/>
    <p:sldId id="410" r:id="rId15"/>
    <p:sldId id="415" r:id="rId16"/>
    <p:sldId id="412" r:id="rId17"/>
    <p:sldId id="416" r:id="rId18"/>
    <p:sldId id="297" r:id="rId19"/>
    <p:sldId id="422" r:id="rId20"/>
    <p:sldId id="327" r:id="rId21"/>
    <p:sldId id="300" r:id="rId22"/>
    <p:sldId id="331" r:id="rId23"/>
    <p:sldId id="436" r:id="rId24"/>
    <p:sldId id="332" r:id="rId25"/>
    <p:sldId id="443" r:id="rId26"/>
    <p:sldId id="435" r:id="rId27"/>
    <p:sldId id="426" r:id="rId28"/>
    <p:sldId id="433" r:id="rId29"/>
    <p:sldId id="428" r:id="rId30"/>
    <p:sldId id="444" r:id="rId31"/>
  </p:sldIdLst>
  <p:sldSz cx="12192000" cy="6858000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9900"/>
    <a:srgbClr val="FFCC66"/>
    <a:srgbClr val="FF3300"/>
    <a:srgbClr val="99CCFF"/>
    <a:srgbClr val="CCFF99"/>
    <a:srgbClr val="BBE0E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678" autoAdjust="0"/>
  </p:normalViewPr>
  <p:slideViewPr>
    <p:cSldViewPr>
      <p:cViewPr varScale="1">
        <p:scale>
          <a:sx n="88" d="100"/>
          <a:sy n="88" d="100"/>
        </p:scale>
        <p:origin x="86" y="4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2904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498444617264745E-2"/>
          <c:y val="2.1164315076102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5.8714155217321533E-2"/>
          <c:y val="0.1559457282524164"/>
          <c:w val="0.85907815798244636"/>
          <c:h val="0.72342378624597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수학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Sheet1!$A$2:$A$11</c:f>
              <c:numCache>
                <c:formatCode>General</c:formatCode>
                <c:ptCount val="10"/>
                <c:pt idx="0">
                  <c:v>36</c:v>
                </c:pt>
                <c:pt idx="1">
                  <c:v>80</c:v>
                </c:pt>
                <c:pt idx="2">
                  <c:v>50</c:v>
                </c:pt>
                <c:pt idx="3">
                  <c:v>58</c:v>
                </c:pt>
                <c:pt idx="4">
                  <c:v>72</c:v>
                </c:pt>
                <c:pt idx="5">
                  <c:v>60</c:v>
                </c:pt>
                <c:pt idx="6">
                  <c:v>56</c:v>
                </c:pt>
                <c:pt idx="7">
                  <c:v>68</c:v>
                </c:pt>
                <c:pt idx="8">
                  <c:v>55</c:v>
                </c:pt>
                <c:pt idx="9">
                  <c:v>65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35</c:v>
                </c:pt>
                <c:pt idx="1">
                  <c:v>65</c:v>
                </c:pt>
                <c:pt idx="2">
                  <c:v>60</c:v>
                </c:pt>
                <c:pt idx="3">
                  <c:v>39</c:v>
                </c:pt>
                <c:pt idx="4">
                  <c:v>48</c:v>
                </c:pt>
                <c:pt idx="5">
                  <c:v>44</c:v>
                </c:pt>
                <c:pt idx="6">
                  <c:v>48</c:v>
                </c:pt>
                <c:pt idx="7">
                  <c:v>61</c:v>
                </c:pt>
                <c:pt idx="8">
                  <c:v>45</c:v>
                </c:pt>
                <c:pt idx="9">
                  <c:v>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97E-4CB0-A1CA-FA6BE7F7E8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1054288"/>
        <c:axId val="541055272"/>
      </c:scatterChart>
      <c:valAx>
        <c:axId val="541054288"/>
        <c:scaling>
          <c:orientation val="minMax"/>
          <c:min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41055272"/>
        <c:crosses val="autoZero"/>
        <c:crossBetween val="midCat"/>
      </c:valAx>
      <c:valAx>
        <c:axId val="541055272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410542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83DF422F-2995-4C16-BFA6-9E9509FCAF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9114EA4-2E64-4249-AC05-88D4FB62B6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EED07-2F02-4D0E-B85D-6E289C7DAD4A}" type="datetimeFigureOut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2023-10-16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D0E7FBB-3CFB-4072-9CB4-A182889668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0928A69-123F-41F8-AF86-2C4394802D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29948-1701-494C-B21B-8C2874A608AF}" type="slidenum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‹#›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7549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FE443-DF7E-4CDC-BDFD-25E8F002118E}" type="datetimeFigureOut">
              <a:rPr lang="ko-KR" altLang="en-US" smtClean="0"/>
              <a:t>2023-10-16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5A7D8-C48D-4369-9EAA-708B33F6E38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4317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안녕하세요</a:t>
            </a:r>
            <a:r>
              <a:rPr lang="en-US" altLang="ko-KR" dirty="0"/>
              <a:t>, </a:t>
            </a:r>
            <a:r>
              <a:rPr lang="ko-KR" altLang="en-US" dirty="0"/>
              <a:t>이기훈입니다</a:t>
            </a:r>
            <a:endParaRPr lang="en-US" altLang="ko-KR" dirty="0"/>
          </a:p>
          <a:p>
            <a:r>
              <a:rPr lang="ko-KR" altLang="en-US" dirty="0"/>
              <a:t>이 영상에서는 상관분석을 설명하고자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변수의 연관성 분석은 변수의 형태에 따라 교차분석일 때도 있고 상관분석일 때도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여기서는 통계분석에서 가장 많이 사용되는 기초적인 분석방법 주의 하나인 상관분석을 설명할 것입니다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1DC1-177A-4C66-9848-E05FEF612082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2001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다음과 설문조사문항을 보겠습니다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직장인들에게 점심식사를 어디에서 하는가를 묻는 설문문항입니다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음식점을 선택할 때 맛이나 가격 속성의 중요도에 대한 의견을 들었습니다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일단 문항 하나하나가 변수라는 것은 알고 계시죠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이 설문은 </a:t>
            </a:r>
            <a:r>
              <a:rPr lang="en-US" altLang="ko-KR" dirty="0"/>
              <a:t>4</a:t>
            </a:r>
            <a:r>
              <a:rPr lang="ko-KR" altLang="en-US" dirty="0"/>
              <a:t>개의 변수를 측정한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변수들은 약간씩 다른 형태로 측정이 됩니다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1,2 </a:t>
            </a:r>
            <a:r>
              <a:rPr lang="ko-KR" altLang="en-US" dirty="0"/>
              <a:t>번 문항은 응답자의 답변이 항목으로 이루어지므로 명목변수라고 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3,4 </a:t>
            </a:r>
            <a:r>
              <a:rPr lang="ko-KR" altLang="en-US" dirty="0"/>
              <a:t>번 문항은 </a:t>
            </a:r>
            <a:r>
              <a:rPr lang="en-US" altLang="ko-KR" dirty="0"/>
              <a:t>1</a:t>
            </a:r>
            <a:r>
              <a:rPr lang="ko-KR" altLang="en-US" dirty="0"/>
              <a:t>점에서 </a:t>
            </a:r>
            <a:r>
              <a:rPr lang="en-US" altLang="ko-KR" dirty="0"/>
              <a:t>5</a:t>
            </a:r>
            <a:r>
              <a:rPr lang="ko-KR" altLang="en-US" dirty="0"/>
              <a:t>점까지 숫자를 부여한 리커트 척도로 측정이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이러한 리커트 척도는 중립점을 사용함으로써 등간척도 또는 구간척도가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구간척도는 계량척도로 간주하게됩니다</a:t>
            </a:r>
            <a:r>
              <a:rPr lang="en-US" altLang="ko-KR" dirty="0"/>
              <a:t>.</a:t>
            </a:r>
            <a:r>
              <a:rPr lang="ko-KR" altLang="en-US" dirty="0"/>
              <a:t>  </a:t>
            </a:r>
            <a:endParaRPr lang="en-US" altLang="ko-KR" dirty="0"/>
          </a:p>
          <a:p>
            <a:r>
              <a:rPr lang="ko-KR" altLang="en-US" dirty="0"/>
              <a:t>명목척도는 빈도수로 측정이 되고요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구간척도는 평균이나 분산등의 계량적인 통계량 계산이 가능하죠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1DC1-177A-4C66-9848-E05FEF612082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2270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여러분 기초통계학 시간에 가설이라는 것을 들어보셨을 겁니다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가설은 미지의 모수에 대한 주장이다라는 것이 가설에 대한 원론적 정의라고 할 수 있습니다</a:t>
            </a:r>
            <a:r>
              <a:rPr lang="en-US" altLang="ko-KR" dirty="0"/>
              <a:t>. &lt;click&gt;</a:t>
            </a:r>
          </a:p>
          <a:p>
            <a:r>
              <a:rPr lang="ko-KR" altLang="en-US" dirty="0"/>
              <a:t>그러나 대부분의 가설은 변수 간의 관계를 규정한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중급통계 수준에서는 가설을 변수 간에 관계를 규정한 문장이라고 생각하셔야합니다</a:t>
            </a:r>
            <a:r>
              <a:rPr lang="en-US" altLang="ko-KR" dirty="0"/>
              <a:t>. &lt;click&gt;</a:t>
            </a:r>
          </a:p>
          <a:p>
            <a:r>
              <a:rPr lang="ko-KR" altLang="en-US" dirty="0"/>
              <a:t>예를 들어 이러한 설문을 통해 남녀 간에 이용하는 음식점이 다르다라는 사실을 입증하고 싶을 수 있죠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이건 변수 </a:t>
            </a:r>
            <a:r>
              <a:rPr lang="en-US" altLang="ko-KR" dirty="0"/>
              <a:t>1</a:t>
            </a:r>
            <a:r>
              <a:rPr lang="ko-KR" altLang="en-US" dirty="0"/>
              <a:t>과 </a:t>
            </a:r>
            <a:r>
              <a:rPr lang="en-US" altLang="ko-KR" dirty="0"/>
              <a:t>2</a:t>
            </a:r>
            <a:r>
              <a:rPr lang="ko-KR" altLang="en-US" dirty="0"/>
              <a:t>의 관계를 보는 것입니다</a:t>
            </a:r>
            <a:r>
              <a:rPr lang="en-US" altLang="ko-KR" dirty="0"/>
              <a:t>. &lt;click&gt;</a:t>
            </a:r>
          </a:p>
          <a:p>
            <a:r>
              <a:rPr lang="ko-KR" altLang="en-US" dirty="0"/>
              <a:t>또한 남녀 간에 맛에 대한 중요도가 다르다고 주장할 수도 있겠죠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이것은 변수 </a:t>
            </a:r>
            <a:r>
              <a:rPr lang="en-US" altLang="ko-KR" dirty="0"/>
              <a:t>1</a:t>
            </a:r>
            <a:r>
              <a:rPr lang="ko-KR" altLang="en-US" dirty="0"/>
              <a:t>과 </a:t>
            </a:r>
            <a:r>
              <a:rPr lang="en-US" altLang="ko-KR" dirty="0"/>
              <a:t>3</a:t>
            </a:r>
            <a:r>
              <a:rPr lang="ko-KR" altLang="en-US" dirty="0"/>
              <a:t>의 관계를 보는 것입니다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1DC1-177A-4C66-9848-E05FEF612082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1444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통계초보자들은 가설을 검정하기 위해 어떤 분석방법을 쓸 것인가 고민을 합니다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여기에 약간의 규칙이 있습니다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비교하는 변수의 형태에 따라 우리가 분석하는 방법이 다릅니다</a:t>
            </a:r>
            <a:r>
              <a:rPr lang="en-US" altLang="ko-KR" dirty="0"/>
              <a:t>.</a:t>
            </a:r>
            <a:endParaRPr lang="ko-KR" altLang="en-US" dirty="0"/>
          </a:p>
          <a:p>
            <a:r>
              <a:rPr lang="ko-KR" altLang="en-US" dirty="0"/>
              <a:t>먼저 명목변수 대 명목변수입니다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앞의 설문에서 </a:t>
            </a:r>
            <a:r>
              <a:rPr lang="en-US" altLang="ko-KR" dirty="0"/>
              <a:t>1</a:t>
            </a:r>
            <a:r>
              <a:rPr lang="ko-KR" altLang="en-US" dirty="0"/>
              <a:t>번 성별변수와 </a:t>
            </a:r>
            <a:r>
              <a:rPr lang="en-US" altLang="ko-KR" dirty="0"/>
              <a:t>2</a:t>
            </a:r>
            <a:r>
              <a:rPr lang="ko-KR" altLang="en-US" dirty="0"/>
              <a:t>번 이용하는 음식점변수의 관계입니다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가설은 남녀 간에 이용하는 음심적이 다른가가 될테고요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이런 경우에는 교차분석을 사용합니다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1DC1-177A-4C66-9848-E05FEF612082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4168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명목변수 대 계량변수입니다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앞의 설문에서 </a:t>
            </a:r>
            <a:r>
              <a:rPr lang="en-US" altLang="ko-KR" dirty="0"/>
              <a:t>1</a:t>
            </a:r>
            <a:r>
              <a:rPr lang="ko-KR" altLang="en-US" dirty="0"/>
              <a:t>번 성별변수와 </a:t>
            </a:r>
            <a:r>
              <a:rPr lang="en-US" altLang="ko-KR" dirty="0"/>
              <a:t>3</a:t>
            </a:r>
            <a:r>
              <a:rPr lang="ko-KR" altLang="en-US" dirty="0"/>
              <a:t>번 맛 중요도 변수를 비교합니다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가설은 남녀간에 음식점 선택시 맛 중요도가 다른가 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 </a:t>
            </a:r>
            <a:r>
              <a:rPr lang="en-US" altLang="ko-KR" dirty="0"/>
              <a:t>2</a:t>
            </a:r>
            <a:r>
              <a:rPr lang="ko-KR" altLang="en-US" dirty="0"/>
              <a:t>번과 </a:t>
            </a:r>
            <a:r>
              <a:rPr lang="en-US" altLang="ko-KR" dirty="0"/>
              <a:t>4</a:t>
            </a:r>
            <a:r>
              <a:rPr lang="ko-KR" altLang="en-US" dirty="0"/>
              <a:t>번을 비교한다면 </a:t>
            </a:r>
            <a:endParaRPr lang="en-US" altLang="ko-KR" dirty="0"/>
          </a:p>
          <a:p>
            <a:r>
              <a:rPr lang="ko-KR" altLang="en-US" dirty="0"/>
              <a:t>자주 이용하는 음식점에 따라 가격중요도가 다른가 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이렇게 명목변수 대 계량변수를 분석할 때는 평균비교를 사용합니다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1DC1-177A-4C66-9848-E05FEF612082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7153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마지막으로</a:t>
            </a:r>
            <a:r>
              <a:rPr lang="en-US" altLang="ko-KR" dirty="0"/>
              <a:t> </a:t>
            </a:r>
            <a:r>
              <a:rPr lang="ko-KR" altLang="en-US" dirty="0"/>
              <a:t>계량변수 대 계량변수의 관계입니다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앞의 설문에서 음식점 선택시 맛 중요도와 가격중요도를 비교하는 것이죠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가설은 맛중요도가 높으면 가격중요도가 낮은가 정도가 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이런 경우에는 상관분석으로 분석을 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1DC1-177A-4C66-9848-E05FEF612082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8968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다시 요약하면 이렇습니다</a:t>
            </a:r>
            <a:r>
              <a:rPr lang="en-US" altLang="ko-KR" dirty="0"/>
              <a:t>. &lt;click&gt;</a:t>
            </a:r>
          </a:p>
          <a:p>
            <a:r>
              <a:rPr lang="ko-KR" altLang="en-US" dirty="0"/>
              <a:t>명목 대 명목은 교차분석</a:t>
            </a:r>
            <a:r>
              <a:rPr lang="en-US" altLang="ko-KR" dirty="0"/>
              <a:t>. &lt;click&gt;</a:t>
            </a:r>
          </a:p>
          <a:p>
            <a:r>
              <a:rPr lang="ko-KR" altLang="en-US" dirty="0"/>
              <a:t>계량 대 계량은 상관분석</a:t>
            </a:r>
            <a:r>
              <a:rPr lang="en-US" altLang="ko-KR" dirty="0"/>
              <a:t>. &lt;click&gt;</a:t>
            </a:r>
          </a:p>
          <a:p>
            <a:r>
              <a:rPr lang="ko-KR" altLang="en-US" dirty="0"/>
              <a:t>명목 대 계량은 평균비교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이렇게 우리가 분석하고자 하는 내용이 변수 간의 관련성이라면</a:t>
            </a:r>
            <a:endParaRPr lang="en-US" altLang="ko-KR" dirty="0"/>
          </a:p>
          <a:p>
            <a:r>
              <a:rPr lang="ko-KR" altLang="en-US" dirty="0"/>
              <a:t>선택된 변수의 측도에 따라서 분석법도 결정이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이걸 기억하시면 좀 더 쉽게 적절한 통계분석을 실행할 수 있을 것입니다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1DC1-177A-4C66-9848-E05FEF612082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3495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 영상에서는 두 계량변수 간에 관계에 대하여 분석합니다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그러므로 상관분석을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관계를</a:t>
            </a:r>
            <a:r>
              <a:rPr lang="en-US" altLang="ko-KR" dirty="0"/>
              <a:t> </a:t>
            </a:r>
            <a:r>
              <a:rPr lang="ko-KR" altLang="en-US" dirty="0"/>
              <a:t>추정하기 위해서는 먼저 산점도를 그립니다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그림을 통해 두 변수간의 관계를 짐작할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보다 정확한 관계를 표시하기 위해서는 공분산과 상관계수를 계산합니다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최종적인 관계측도는 상관계수입니다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가설은 두 계량변수가 관계가 있는지</a:t>
            </a:r>
            <a:r>
              <a:rPr lang="en-US" altLang="ko-KR" dirty="0"/>
              <a:t>,</a:t>
            </a:r>
            <a:r>
              <a:rPr lang="ko-KR" altLang="en-US" dirty="0"/>
              <a:t> 없는지를 서술한 문장입니다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귀무가설</a:t>
            </a:r>
            <a:r>
              <a:rPr lang="en-US" altLang="ko-KR" dirty="0"/>
              <a:t>, </a:t>
            </a:r>
            <a:r>
              <a:rPr lang="ko-KR" altLang="en-US" dirty="0"/>
              <a:t>즉 영가설에는 조사 전에 알 수 있는 사실로 관계가 없다</a:t>
            </a:r>
            <a:r>
              <a:rPr lang="en-US" altLang="ko-KR" dirty="0"/>
              <a:t>, </a:t>
            </a:r>
            <a:r>
              <a:rPr lang="ko-KR" altLang="en-US" dirty="0"/>
              <a:t>차이가 없다</a:t>
            </a:r>
            <a:r>
              <a:rPr lang="en-US" altLang="ko-KR" dirty="0"/>
              <a:t>, 0</a:t>
            </a:r>
            <a:r>
              <a:rPr lang="ko-KR" altLang="en-US" dirty="0"/>
              <a:t>이다</a:t>
            </a:r>
            <a:r>
              <a:rPr lang="en-US" altLang="ko-KR" dirty="0"/>
              <a:t>, </a:t>
            </a:r>
            <a:r>
              <a:rPr lang="ko-KR" altLang="en-US" dirty="0"/>
              <a:t>변화 없다 등이 들어갑니다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대립가설</a:t>
            </a:r>
            <a:r>
              <a:rPr lang="en-US" altLang="ko-KR" dirty="0"/>
              <a:t>, </a:t>
            </a:r>
            <a:r>
              <a:rPr lang="ko-KR" altLang="en-US" dirty="0"/>
              <a:t>즉 연구가설에는 조사후에 입증하고자 하는 사실로 관계가 있다</a:t>
            </a:r>
            <a:r>
              <a:rPr lang="en-US" altLang="ko-KR" dirty="0"/>
              <a:t>, </a:t>
            </a:r>
            <a:r>
              <a:rPr lang="ko-KR" altLang="en-US" dirty="0"/>
              <a:t>차이가 있다</a:t>
            </a:r>
            <a:r>
              <a:rPr lang="en-US" altLang="ko-KR" dirty="0"/>
              <a:t>, 0</a:t>
            </a:r>
            <a:r>
              <a:rPr lang="ko-KR" altLang="en-US" dirty="0"/>
              <a:t>이 아니다</a:t>
            </a:r>
            <a:r>
              <a:rPr lang="en-US" altLang="ko-KR" dirty="0"/>
              <a:t>, </a:t>
            </a:r>
            <a:r>
              <a:rPr lang="ko-KR" altLang="en-US" dirty="0"/>
              <a:t>변화가 있다 등이 포함됩니다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예를 들어 앞의 설문에서는 귀무가설이 맛중요도와 가격중요도는 관계가 없다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또는 맛중요도변수와 가격중요도변수는 서로 독립이다가 된다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검정을 하는 수학적인 과정을 생략하고 우리는 </a:t>
            </a:r>
            <a:r>
              <a:rPr lang="en-US" altLang="ko-KR" dirty="0"/>
              <a:t>t</a:t>
            </a:r>
            <a:r>
              <a:rPr lang="ko-KR" altLang="en-US" dirty="0"/>
              <a:t>검정에 의해 구해진  </a:t>
            </a:r>
            <a:r>
              <a:rPr lang="en-US" altLang="ko-KR" dirty="0"/>
              <a:t>p-</a:t>
            </a:r>
            <a:r>
              <a:rPr lang="ko-KR" altLang="en-US" dirty="0"/>
              <a:t>값을 해석할 수 있으면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유의확률은 귀무가설이 사실일 때 현재와 같은 결과가 나올 확률이기 때문에</a:t>
            </a:r>
            <a:endParaRPr lang="en-US" altLang="ko-KR" dirty="0"/>
          </a:p>
          <a:p>
            <a:r>
              <a:rPr lang="ko-KR" altLang="en-US" dirty="0"/>
              <a:t>이 값이 작으면 이 확률의 가정인 귀무가설이 사실이다가 부정되는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예를 들어 유의확률이 </a:t>
            </a:r>
            <a:r>
              <a:rPr lang="en-US" altLang="ko-KR" dirty="0"/>
              <a:t>0.03</a:t>
            </a:r>
            <a:r>
              <a:rPr lang="ko-KR" altLang="en-US" dirty="0"/>
              <a:t>으로 계산되어지면 유의수준 </a:t>
            </a:r>
            <a:r>
              <a:rPr lang="en-US" altLang="ko-KR" dirty="0"/>
              <a:t>5%</a:t>
            </a:r>
            <a:r>
              <a:rPr lang="ko-KR" altLang="en-US" dirty="0"/>
              <a:t>일 때 </a:t>
            </a:r>
            <a:r>
              <a:rPr lang="ko-KR" altLang="en-US" dirty="0" err="1"/>
              <a:t>귀무가설을</a:t>
            </a:r>
            <a:r>
              <a:rPr lang="ko-KR" altLang="en-US" dirty="0"/>
              <a:t> 기각하여 </a:t>
            </a:r>
            <a:endParaRPr lang="en-US" altLang="ko-KR" dirty="0"/>
          </a:p>
          <a:p>
            <a:r>
              <a:rPr lang="ko-KR" altLang="en-US" dirty="0"/>
              <a:t>두 변수간에는 관게가 있다라고 결론을 내립니다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1DC1-177A-4C66-9848-E05FEF612082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408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2">
            <a:extLst>
              <a:ext uri="{FF2B5EF4-FFF2-40B4-BE49-F238E27FC236}">
                <a16:creationId xmlns:a16="http://schemas.microsoft.com/office/drawing/2014/main" id="{60986756-8190-4C73-82D6-71FFFADBE8EE}"/>
              </a:ext>
            </a:extLst>
          </p:cNvPr>
          <p:cNvSpPr>
            <a:spLocks/>
          </p:cNvSpPr>
          <p:nvPr/>
        </p:nvSpPr>
        <p:spPr bwMode="gray">
          <a:xfrm>
            <a:off x="1" y="-115888"/>
            <a:ext cx="12179300" cy="6964363"/>
          </a:xfrm>
          <a:custGeom>
            <a:avLst/>
            <a:gdLst>
              <a:gd name="T0" fmla="*/ 0 w 5754"/>
              <a:gd name="T1" fmla="*/ 2147483646 h 4387"/>
              <a:gd name="T2" fmla="*/ 0 w 5754"/>
              <a:gd name="T3" fmla="*/ 2147483646 h 4387"/>
              <a:gd name="T4" fmla="*/ 2147483646 w 5754"/>
              <a:gd name="T5" fmla="*/ 2147483646 h 4387"/>
              <a:gd name="T6" fmla="*/ 2147483646 w 5754"/>
              <a:gd name="T7" fmla="*/ 2147483646 h 4387"/>
              <a:gd name="T8" fmla="*/ 2147483646 w 5754"/>
              <a:gd name="T9" fmla="*/ 2147483646 h 4387"/>
              <a:gd name="T10" fmla="*/ 2147483646 w 5754"/>
              <a:gd name="T11" fmla="*/ 2147483646 h 4387"/>
              <a:gd name="T12" fmla="*/ 2147483646 w 5754"/>
              <a:gd name="T13" fmla="*/ 2147483646 h 4387"/>
              <a:gd name="T14" fmla="*/ 2147483646 w 5754"/>
              <a:gd name="T15" fmla="*/ 2147483646 h 4387"/>
              <a:gd name="T16" fmla="*/ 2147483646 w 5754"/>
              <a:gd name="T17" fmla="*/ 2147483646 h 4387"/>
              <a:gd name="T18" fmla="*/ 2147483646 w 5754"/>
              <a:gd name="T19" fmla="*/ 2147483646 h 4387"/>
              <a:gd name="T20" fmla="*/ 2147483646 w 5754"/>
              <a:gd name="T21" fmla="*/ 2147483646 h 4387"/>
              <a:gd name="T22" fmla="*/ 2147483646 w 5754"/>
              <a:gd name="T23" fmla="*/ 2147483646 h 4387"/>
              <a:gd name="T24" fmla="*/ 2147483646 w 5754"/>
              <a:gd name="T25" fmla="*/ 2147483646 h 4387"/>
              <a:gd name="T26" fmla="*/ 2147483646 w 5754"/>
              <a:gd name="T27" fmla="*/ 2147483646 h 4387"/>
              <a:gd name="T28" fmla="*/ 2147483646 w 5754"/>
              <a:gd name="T29" fmla="*/ 2147483646 h 4387"/>
              <a:gd name="T30" fmla="*/ 2147483646 w 5754"/>
              <a:gd name="T31" fmla="*/ 2147483646 h 4387"/>
              <a:gd name="T32" fmla="*/ 2147483646 w 5754"/>
              <a:gd name="T33" fmla="*/ 2147483646 h 4387"/>
              <a:gd name="T34" fmla="*/ 0 w 5754"/>
              <a:gd name="T35" fmla="*/ 2147483646 h 438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754" h="4387">
                <a:moveTo>
                  <a:pt x="0" y="4387"/>
                </a:moveTo>
                <a:cubicBezTo>
                  <a:pt x="0" y="4387"/>
                  <a:pt x="0" y="2395"/>
                  <a:pt x="0" y="403"/>
                </a:cubicBezTo>
                <a:cubicBezTo>
                  <a:pt x="366" y="211"/>
                  <a:pt x="468" y="577"/>
                  <a:pt x="468" y="577"/>
                </a:cubicBezTo>
                <a:cubicBezTo>
                  <a:pt x="534" y="475"/>
                  <a:pt x="642" y="529"/>
                  <a:pt x="642" y="529"/>
                </a:cubicBezTo>
                <a:cubicBezTo>
                  <a:pt x="621" y="276"/>
                  <a:pt x="1020" y="229"/>
                  <a:pt x="1068" y="481"/>
                </a:cubicBezTo>
                <a:cubicBezTo>
                  <a:pt x="1368" y="253"/>
                  <a:pt x="1572" y="607"/>
                  <a:pt x="1482" y="733"/>
                </a:cubicBezTo>
                <a:cubicBezTo>
                  <a:pt x="1812" y="757"/>
                  <a:pt x="1698" y="1105"/>
                  <a:pt x="1698" y="1105"/>
                </a:cubicBezTo>
                <a:cubicBezTo>
                  <a:pt x="2040" y="1117"/>
                  <a:pt x="1912" y="1451"/>
                  <a:pt x="1912" y="1451"/>
                </a:cubicBezTo>
                <a:cubicBezTo>
                  <a:pt x="2020" y="1301"/>
                  <a:pt x="2160" y="1395"/>
                  <a:pt x="2160" y="1395"/>
                </a:cubicBezTo>
                <a:cubicBezTo>
                  <a:pt x="1968" y="1143"/>
                  <a:pt x="2190" y="943"/>
                  <a:pt x="2322" y="973"/>
                </a:cubicBezTo>
                <a:cubicBezTo>
                  <a:pt x="2106" y="299"/>
                  <a:pt x="3083" y="0"/>
                  <a:pt x="3366" y="571"/>
                </a:cubicBezTo>
                <a:cubicBezTo>
                  <a:pt x="3552" y="214"/>
                  <a:pt x="4196" y="175"/>
                  <a:pt x="4252" y="740"/>
                </a:cubicBezTo>
                <a:cubicBezTo>
                  <a:pt x="4318" y="524"/>
                  <a:pt x="4614" y="511"/>
                  <a:pt x="4614" y="511"/>
                </a:cubicBezTo>
                <a:cubicBezTo>
                  <a:pt x="4544" y="275"/>
                  <a:pt x="4896" y="133"/>
                  <a:pt x="4998" y="409"/>
                </a:cubicBezTo>
                <a:cubicBezTo>
                  <a:pt x="5226" y="349"/>
                  <a:pt x="5304" y="595"/>
                  <a:pt x="5304" y="595"/>
                </a:cubicBezTo>
                <a:cubicBezTo>
                  <a:pt x="5598" y="451"/>
                  <a:pt x="5754" y="721"/>
                  <a:pt x="5754" y="721"/>
                </a:cubicBezTo>
                <a:cubicBezTo>
                  <a:pt x="5754" y="2554"/>
                  <a:pt x="5754" y="4387"/>
                  <a:pt x="5754" y="4387"/>
                </a:cubicBezTo>
                <a:lnTo>
                  <a:pt x="0" y="4387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Freeform 23">
            <a:extLst>
              <a:ext uri="{FF2B5EF4-FFF2-40B4-BE49-F238E27FC236}">
                <a16:creationId xmlns:a16="http://schemas.microsoft.com/office/drawing/2014/main" id="{82F277C0-B784-443D-B0EC-66E387E6F5CE}"/>
              </a:ext>
            </a:extLst>
          </p:cNvPr>
          <p:cNvSpPr>
            <a:spLocks/>
          </p:cNvSpPr>
          <p:nvPr/>
        </p:nvSpPr>
        <p:spPr bwMode="white">
          <a:xfrm>
            <a:off x="1" y="376238"/>
            <a:ext cx="12187767" cy="6488112"/>
          </a:xfrm>
          <a:custGeom>
            <a:avLst/>
            <a:gdLst>
              <a:gd name="T0" fmla="*/ 0 w 5758"/>
              <a:gd name="T1" fmla="*/ 2147483646 h 4087"/>
              <a:gd name="T2" fmla="*/ 0 w 5758"/>
              <a:gd name="T3" fmla="*/ 2147483646 h 4087"/>
              <a:gd name="T4" fmla="*/ 2147483646 w 5758"/>
              <a:gd name="T5" fmla="*/ 2147483646 h 4087"/>
              <a:gd name="T6" fmla="*/ 2147483646 w 5758"/>
              <a:gd name="T7" fmla="*/ 2147483646 h 4087"/>
              <a:gd name="T8" fmla="*/ 2147483646 w 5758"/>
              <a:gd name="T9" fmla="*/ 2147483646 h 4087"/>
              <a:gd name="T10" fmla="*/ 2147483646 w 5758"/>
              <a:gd name="T11" fmla="*/ 2147483646 h 4087"/>
              <a:gd name="T12" fmla="*/ 2147483646 w 5758"/>
              <a:gd name="T13" fmla="*/ 2147483646 h 4087"/>
              <a:gd name="T14" fmla="*/ 2147483646 w 5758"/>
              <a:gd name="T15" fmla="*/ 2147483646 h 4087"/>
              <a:gd name="T16" fmla="*/ 2147483646 w 5758"/>
              <a:gd name="T17" fmla="*/ 2147483646 h 4087"/>
              <a:gd name="T18" fmla="*/ 2147483646 w 5758"/>
              <a:gd name="T19" fmla="*/ 2147483646 h 4087"/>
              <a:gd name="T20" fmla="*/ 2147483646 w 5758"/>
              <a:gd name="T21" fmla="*/ 2147483646 h 4087"/>
              <a:gd name="T22" fmla="*/ 2147483646 w 5758"/>
              <a:gd name="T23" fmla="*/ 2147483646 h 4087"/>
              <a:gd name="T24" fmla="*/ 2147483646 w 5758"/>
              <a:gd name="T25" fmla="*/ 2147483646 h 4087"/>
              <a:gd name="T26" fmla="*/ 2147483646 w 5758"/>
              <a:gd name="T27" fmla="*/ 2147483646 h 4087"/>
              <a:gd name="T28" fmla="*/ 2147483646 w 5758"/>
              <a:gd name="T29" fmla="*/ 2147483646 h 4087"/>
              <a:gd name="T30" fmla="*/ 2147483646 w 5758"/>
              <a:gd name="T31" fmla="*/ 2147483646 h 4087"/>
              <a:gd name="T32" fmla="*/ 2147483646 w 5758"/>
              <a:gd name="T33" fmla="*/ 2147483646 h 4087"/>
              <a:gd name="T34" fmla="*/ 2147483646 w 5758"/>
              <a:gd name="T35" fmla="*/ 2147483646 h 4087"/>
              <a:gd name="T36" fmla="*/ 0 w 5758"/>
              <a:gd name="T37" fmla="*/ 2147483646 h 408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758" h="4087">
                <a:moveTo>
                  <a:pt x="0" y="4063"/>
                </a:moveTo>
                <a:cubicBezTo>
                  <a:pt x="0" y="4063"/>
                  <a:pt x="0" y="2287"/>
                  <a:pt x="0" y="511"/>
                </a:cubicBezTo>
                <a:cubicBezTo>
                  <a:pt x="0" y="511"/>
                  <a:pt x="202" y="468"/>
                  <a:pt x="176" y="743"/>
                </a:cubicBezTo>
                <a:cubicBezTo>
                  <a:pt x="287" y="671"/>
                  <a:pt x="369" y="751"/>
                  <a:pt x="369" y="751"/>
                </a:cubicBezTo>
                <a:cubicBezTo>
                  <a:pt x="598" y="261"/>
                  <a:pt x="1107" y="681"/>
                  <a:pt x="985" y="1031"/>
                </a:cubicBezTo>
                <a:cubicBezTo>
                  <a:pt x="1306" y="971"/>
                  <a:pt x="1220" y="1287"/>
                  <a:pt x="1169" y="1343"/>
                </a:cubicBezTo>
                <a:cubicBezTo>
                  <a:pt x="1312" y="1321"/>
                  <a:pt x="1418" y="1407"/>
                  <a:pt x="1418" y="1407"/>
                </a:cubicBezTo>
                <a:cubicBezTo>
                  <a:pt x="1340" y="1065"/>
                  <a:pt x="1579" y="921"/>
                  <a:pt x="1730" y="967"/>
                </a:cubicBezTo>
                <a:cubicBezTo>
                  <a:pt x="1627" y="489"/>
                  <a:pt x="2171" y="429"/>
                  <a:pt x="2299" y="679"/>
                </a:cubicBezTo>
                <a:cubicBezTo>
                  <a:pt x="2325" y="457"/>
                  <a:pt x="2603" y="511"/>
                  <a:pt x="2603" y="511"/>
                </a:cubicBezTo>
                <a:cubicBezTo>
                  <a:pt x="2704" y="79"/>
                  <a:pt x="3174" y="223"/>
                  <a:pt x="3262" y="447"/>
                </a:cubicBezTo>
                <a:cubicBezTo>
                  <a:pt x="3603" y="0"/>
                  <a:pt x="4201" y="339"/>
                  <a:pt x="4148" y="807"/>
                </a:cubicBezTo>
                <a:cubicBezTo>
                  <a:pt x="4386" y="679"/>
                  <a:pt x="4562" y="807"/>
                  <a:pt x="4629" y="919"/>
                </a:cubicBezTo>
                <a:cubicBezTo>
                  <a:pt x="4543" y="587"/>
                  <a:pt x="4802" y="564"/>
                  <a:pt x="4861" y="631"/>
                </a:cubicBezTo>
                <a:cubicBezTo>
                  <a:pt x="4705" y="367"/>
                  <a:pt x="4997" y="273"/>
                  <a:pt x="5056" y="335"/>
                </a:cubicBezTo>
                <a:cubicBezTo>
                  <a:pt x="5133" y="33"/>
                  <a:pt x="5604" y="118"/>
                  <a:pt x="5543" y="479"/>
                </a:cubicBezTo>
                <a:cubicBezTo>
                  <a:pt x="5723" y="479"/>
                  <a:pt x="5758" y="687"/>
                  <a:pt x="5758" y="687"/>
                </a:cubicBezTo>
                <a:cubicBezTo>
                  <a:pt x="5758" y="2387"/>
                  <a:pt x="5758" y="4087"/>
                  <a:pt x="5758" y="4087"/>
                </a:cubicBezTo>
                <a:lnTo>
                  <a:pt x="0" y="4063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Rectangle 46">
            <a:extLst>
              <a:ext uri="{FF2B5EF4-FFF2-40B4-BE49-F238E27FC236}">
                <a16:creationId xmlns:a16="http://schemas.microsoft.com/office/drawing/2014/main" id="{9F398813-3927-4D83-8FAC-CC6725415C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470400" y="130176"/>
            <a:ext cx="1930400" cy="309563"/>
          </a:xfrm>
        </p:spPr>
        <p:txBody>
          <a:bodyPr/>
          <a:lstStyle>
            <a:lvl1pPr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0" name="Rectangle 47">
            <a:extLst>
              <a:ext uri="{FF2B5EF4-FFF2-40B4-BE49-F238E27FC236}">
                <a16:creationId xmlns:a16="http://schemas.microsoft.com/office/drawing/2014/main" id="{ACECE3DB-F578-44B5-9A3B-53EDDC9C31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502400" y="130176"/>
            <a:ext cx="3860800" cy="309563"/>
          </a:xfrm>
        </p:spPr>
        <p:txBody>
          <a:bodyPr/>
          <a:lstStyle>
            <a:lvl1pPr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1" name="Rectangle 48">
            <a:extLst>
              <a:ext uri="{FF2B5EF4-FFF2-40B4-BE49-F238E27FC236}">
                <a16:creationId xmlns:a16="http://schemas.microsoft.com/office/drawing/2014/main" id="{E271F4A0-4192-4FEF-8E2D-964C50ACF0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566400" y="130176"/>
            <a:ext cx="1524000" cy="309563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B167569F-3956-4A53-934D-046D4DC18F6B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43059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F154EE35-B4B4-4ACB-9957-9492402380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39F008A2-9D6D-483D-BDDE-CD50104162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21048495-ABE2-4274-A84C-A09E42ED1B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C747D-AD6D-4BCD-9C85-56DAC7C839AA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7633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57201"/>
            <a:ext cx="2743200" cy="566896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1"/>
            <a:ext cx="8026400" cy="566896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090950C1-E989-4D25-A953-B95494F360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605E4A6E-A7D7-4EF1-BC50-F1355712BC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1DA435A2-AFED-46EC-BD92-62DBB5D087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66868-72D2-4625-9E11-5850F7E9C58A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44627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100584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AF1DF903-A26E-4967-973D-32D37ADC9E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3E8975BD-170F-4BEC-9F35-396342AC35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01D1678A-C803-4299-B354-AC6D2C7E82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7CCFE-0C15-4F26-B052-032F002753E5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04195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100584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ko-KR" altLang="en-US" noProof="0" dirty="0"/>
              <a:t>표를 추가하려면 아이콘을 클릭하십시오</a:t>
            </a:r>
            <a:endParaRPr lang="en-US" noProof="0" dirty="0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5B3E4540-4E5D-4B81-A365-48C4CE3047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2997377A-A67C-4329-B940-99BDA76370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1637D4A4-2300-462E-8F7C-09C5A41DE8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15195-F51B-4BEE-BA9A-67187257E829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49318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100584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ko-KR" altLang="en-US" noProof="0" dirty="0"/>
              <a:t>차트를 추가하려면 아이콘을 클릭하십시오</a:t>
            </a:r>
            <a:endParaRPr lang="en-US" noProof="0" dirty="0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C217DAA0-46E4-4340-BF31-6BE6FA6163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01821BAA-DB80-4B01-A384-E91C016D52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2DAC0723-3D87-4893-A862-33D57A458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7B4CF-C874-44B1-A134-6AE71B83F0FE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85041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Rectangle 35">
            <a:extLst>
              <a:ext uri="{FF2B5EF4-FFF2-40B4-BE49-F238E27FC236}">
                <a16:creationId xmlns:a16="http://schemas.microsoft.com/office/drawing/2014/main" id="{117AA695-9A8D-45E5-8273-A8D9A14B7B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36">
            <a:extLst>
              <a:ext uri="{FF2B5EF4-FFF2-40B4-BE49-F238E27FC236}">
                <a16:creationId xmlns:a16="http://schemas.microsoft.com/office/drawing/2014/main" id="{72C4F664-30FB-4D70-9768-9EDF2761D7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8" name="Rectangle 37">
            <a:extLst>
              <a:ext uri="{FF2B5EF4-FFF2-40B4-BE49-F238E27FC236}">
                <a16:creationId xmlns:a16="http://schemas.microsoft.com/office/drawing/2014/main" id="{B48F68E6-F597-4663-9C9D-DA0B09407A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083B7-4C1D-42E0-B2C9-A5240B8C9406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25471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9E5F7-E021-4571-AFBD-117350E038AB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5368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DF2B0B06-6344-46B5-9F5B-12BAADCEC2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87175D4A-1EA9-4D37-B4C0-20F350508F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CE9F0DB3-4407-4202-971B-83E8EA4700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41819-FA25-4CA7-8D05-21E5F9BF4331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5247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08DD12EB-9735-42AC-B295-25998D8DA9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D27B71C4-1404-4E09-9A6B-0419C164AF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283CBF1E-0517-4B86-9B3C-710E6E2F38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128CE-EACB-481F-AA3C-B0631C4C88EA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4152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4626AA41-5D89-4751-B3BA-464EEA8996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3F62F1EF-133E-412E-B137-C4592ABADB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335E283B-BB52-4AA5-B89D-DADC558756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7B6D7-51D4-4BB5-89A7-2A36E151F47F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85197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207C4004-93A2-4342-A83A-D4FF4ECBAB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2A600A48-8463-410A-843F-52A70137C2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DCC1CE09-5AB0-4DED-B659-38B8FAC068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51B73-3509-49C4-9F53-690EB2BFC7E8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5081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E02F0B00-3930-4064-896B-05012D5474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3A1604D4-11C5-4A2F-8847-05032C7868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A420E9D1-CF61-4665-AF2E-F16CD422F2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9A80A-8BC4-4D35-968F-5BB344D742EB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139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F7F14BF6-1D7C-4BCB-B33E-4351488A9E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0176267F-79A3-4619-BBEB-38F420BF57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C9781DF8-5017-487F-BABB-DF9F84D94B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AE850-928C-424E-9960-94ED5D0F2A76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8069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456317CA-6FE5-4467-BF5F-978794198E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D81A0AAA-4119-427B-81E2-BB9D3ADF71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6B338262-9598-44F6-A608-5802CAAA1D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7E26B-6FC1-4771-9166-A8D10A719BA3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920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dirty="0"/>
              <a:t>그림을 추가하려면 아이콘을 클릭하십시오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98E231D3-9748-4C78-BCE1-F226F3797B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261CF0C2-4CBE-4679-B940-6FFB9319A4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93DF3034-7D0C-4DAA-B190-B43C6C9674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21D28-E93D-407D-83E2-AC75D3B29000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1241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reeform 22">
            <a:extLst>
              <a:ext uri="{FF2B5EF4-FFF2-40B4-BE49-F238E27FC236}">
                <a16:creationId xmlns:a16="http://schemas.microsoft.com/office/drawing/2014/main" id="{CDCF4D66-1598-433D-AA17-33556E10254A}"/>
              </a:ext>
            </a:extLst>
          </p:cNvPr>
          <p:cNvSpPr>
            <a:spLocks/>
          </p:cNvSpPr>
          <p:nvPr/>
        </p:nvSpPr>
        <p:spPr bwMode="gray">
          <a:xfrm flipH="1">
            <a:off x="8467" y="-215900"/>
            <a:ext cx="12179300" cy="7064375"/>
          </a:xfrm>
          <a:custGeom>
            <a:avLst/>
            <a:gdLst>
              <a:gd name="T0" fmla="*/ 0 w 5754"/>
              <a:gd name="T1" fmla="*/ 2147483646 h 4254"/>
              <a:gd name="T2" fmla="*/ 0 w 5754"/>
              <a:gd name="T3" fmla="*/ 2147483646 h 4254"/>
              <a:gd name="T4" fmla="*/ 2147483646 w 5754"/>
              <a:gd name="T5" fmla="*/ 2147483646 h 4254"/>
              <a:gd name="T6" fmla="*/ 2147483646 w 5754"/>
              <a:gd name="T7" fmla="*/ 2147483646 h 4254"/>
              <a:gd name="T8" fmla="*/ 2147483646 w 5754"/>
              <a:gd name="T9" fmla="*/ 2147483646 h 4254"/>
              <a:gd name="T10" fmla="*/ 2147483646 w 5754"/>
              <a:gd name="T11" fmla="*/ 2147483646 h 4254"/>
              <a:gd name="T12" fmla="*/ 2147483646 w 5754"/>
              <a:gd name="T13" fmla="*/ 2147483646 h 4254"/>
              <a:gd name="T14" fmla="*/ 2147483646 w 5754"/>
              <a:gd name="T15" fmla="*/ 2147483646 h 4254"/>
              <a:gd name="T16" fmla="*/ 2147483646 w 5754"/>
              <a:gd name="T17" fmla="*/ 2147483646 h 4254"/>
              <a:gd name="T18" fmla="*/ 2147483646 w 5754"/>
              <a:gd name="T19" fmla="*/ 2147483646 h 4254"/>
              <a:gd name="T20" fmla="*/ 2147483646 w 5754"/>
              <a:gd name="T21" fmla="*/ 2147483646 h 4254"/>
              <a:gd name="T22" fmla="*/ 2147483646 w 5754"/>
              <a:gd name="T23" fmla="*/ 2147483646 h 4254"/>
              <a:gd name="T24" fmla="*/ 2147483646 w 5754"/>
              <a:gd name="T25" fmla="*/ 2147483646 h 4254"/>
              <a:gd name="T26" fmla="*/ 2147483646 w 5754"/>
              <a:gd name="T27" fmla="*/ 2147483646 h 4254"/>
              <a:gd name="T28" fmla="*/ 2147483646 w 5754"/>
              <a:gd name="T29" fmla="*/ 2147483646 h 4254"/>
              <a:gd name="T30" fmla="*/ 2147483646 w 5754"/>
              <a:gd name="T31" fmla="*/ 2147483646 h 4254"/>
              <a:gd name="T32" fmla="*/ 2147483646 w 5754"/>
              <a:gd name="T33" fmla="*/ 2147483646 h 4254"/>
              <a:gd name="T34" fmla="*/ 2147483646 w 5754"/>
              <a:gd name="T35" fmla="*/ 2147483646 h 4254"/>
              <a:gd name="T36" fmla="*/ 2147483646 w 5754"/>
              <a:gd name="T37" fmla="*/ 2147483646 h 4254"/>
              <a:gd name="T38" fmla="*/ 2147483646 w 5754"/>
              <a:gd name="T39" fmla="*/ 2147483646 h 4254"/>
              <a:gd name="T40" fmla="*/ 2147483646 w 5754"/>
              <a:gd name="T41" fmla="*/ 2147483646 h 4254"/>
              <a:gd name="T42" fmla="*/ 0 w 5754"/>
              <a:gd name="T43" fmla="*/ 2147483646 h 425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754" h="4254">
                <a:moveTo>
                  <a:pt x="0" y="4254"/>
                </a:moveTo>
                <a:cubicBezTo>
                  <a:pt x="0" y="4254"/>
                  <a:pt x="0" y="2262"/>
                  <a:pt x="0" y="270"/>
                </a:cubicBezTo>
                <a:cubicBezTo>
                  <a:pt x="366" y="78"/>
                  <a:pt x="468" y="444"/>
                  <a:pt x="468" y="444"/>
                </a:cubicBezTo>
                <a:cubicBezTo>
                  <a:pt x="534" y="342"/>
                  <a:pt x="642" y="396"/>
                  <a:pt x="642" y="396"/>
                </a:cubicBezTo>
                <a:cubicBezTo>
                  <a:pt x="564" y="114"/>
                  <a:pt x="1020" y="96"/>
                  <a:pt x="1068" y="348"/>
                </a:cubicBezTo>
                <a:cubicBezTo>
                  <a:pt x="1368" y="120"/>
                  <a:pt x="1572" y="474"/>
                  <a:pt x="1482" y="600"/>
                </a:cubicBezTo>
                <a:cubicBezTo>
                  <a:pt x="1812" y="624"/>
                  <a:pt x="1698" y="972"/>
                  <a:pt x="1698" y="972"/>
                </a:cubicBezTo>
                <a:cubicBezTo>
                  <a:pt x="2040" y="984"/>
                  <a:pt x="1912" y="1318"/>
                  <a:pt x="1912" y="1318"/>
                </a:cubicBezTo>
                <a:cubicBezTo>
                  <a:pt x="2020" y="1168"/>
                  <a:pt x="2160" y="1262"/>
                  <a:pt x="2160" y="1262"/>
                </a:cubicBezTo>
                <a:cubicBezTo>
                  <a:pt x="1968" y="1010"/>
                  <a:pt x="2190" y="810"/>
                  <a:pt x="2322" y="840"/>
                </a:cubicBezTo>
                <a:cubicBezTo>
                  <a:pt x="2124" y="612"/>
                  <a:pt x="2392" y="446"/>
                  <a:pt x="2496" y="486"/>
                </a:cubicBezTo>
                <a:cubicBezTo>
                  <a:pt x="2384" y="286"/>
                  <a:pt x="2700" y="118"/>
                  <a:pt x="2808" y="238"/>
                </a:cubicBezTo>
                <a:cubicBezTo>
                  <a:pt x="3040" y="62"/>
                  <a:pt x="3342" y="204"/>
                  <a:pt x="3366" y="438"/>
                </a:cubicBezTo>
                <a:cubicBezTo>
                  <a:pt x="3492" y="270"/>
                  <a:pt x="3642" y="354"/>
                  <a:pt x="3642" y="354"/>
                </a:cubicBezTo>
                <a:cubicBezTo>
                  <a:pt x="3606" y="138"/>
                  <a:pt x="3870" y="132"/>
                  <a:pt x="3894" y="288"/>
                </a:cubicBezTo>
                <a:cubicBezTo>
                  <a:pt x="4098" y="162"/>
                  <a:pt x="4284" y="354"/>
                  <a:pt x="4290" y="486"/>
                </a:cubicBezTo>
                <a:cubicBezTo>
                  <a:pt x="4356" y="270"/>
                  <a:pt x="4614" y="378"/>
                  <a:pt x="4614" y="378"/>
                </a:cubicBezTo>
                <a:cubicBezTo>
                  <a:pt x="4544" y="142"/>
                  <a:pt x="4896" y="0"/>
                  <a:pt x="4998" y="276"/>
                </a:cubicBezTo>
                <a:cubicBezTo>
                  <a:pt x="5226" y="216"/>
                  <a:pt x="5304" y="462"/>
                  <a:pt x="5304" y="462"/>
                </a:cubicBezTo>
                <a:cubicBezTo>
                  <a:pt x="5598" y="318"/>
                  <a:pt x="5754" y="588"/>
                  <a:pt x="5754" y="588"/>
                </a:cubicBezTo>
                <a:cubicBezTo>
                  <a:pt x="5754" y="2421"/>
                  <a:pt x="5754" y="4254"/>
                  <a:pt x="5754" y="4254"/>
                </a:cubicBezTo>
                <a:lnTo>
                  <a:pt x="0" y="4254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28" name="Freeform 23">
            <a:extLst>
              <a:ext uri="{FF2B5EF4-FFF2-40B4-BE49-F238E27FC236}">
                <a16:creationId xmlns:a16="http://schemas.microsoft.com/office/drawing/2014/main" id="{EC011DBE-9B40-4B09-8C58-AEB6F00CF126}"/>
              </a:ext>
            </a:extLst>
          </p:cNvPr>
          <p:cNvSpPr>
            <a:spLocks/>
          </p:cNvSpPr>
          <p:nvPr/>
        </p:nvSpPr>
        <p:spPr bwMode="gray">
          <a:xfrm>
            <a:off x="1" y="-115888"/>
            <a:ext cx="12187767" cy="6980238"/>
          </a:xfrm>
          <a:custGeom>
            <a:avLst/>
            <a:gdLst>
              <a:gd name="T0" fmla="*/ 2147483646 w 5758"/>
              <a:gd name="T1" fmla="*/ 2147483646 h 4397"/>
              <a:gd name="T2" fmla="*/ 2147483646 w 5758"/>
              <a:gd name="T3" fmla="*/ 2147483646 h 4397"/>
              <a:gd name="T4" fmla="*/ 2147483646 w 5758"/>
              <a:gd name="T5" fmla="*/ 2147483646 h 4397"/>
              <a:gd name="T6" fmla="*/ 2147483646 w 5758"/>
              <a:gd name="T7" fmla="*/ 2147483646 h 4397"/>
              <a:gd name="T8" fmla="*/ 2147483646 w 5758"/>
              <a:gd name="T9" fmla="*/ 2147483646 h 4397"/>
              <a:gd name="T10" fmla="*/ 2147483646 w 5758"/>
              <a:gd name="T11" fmla="*/ 2147483646 h 4397"/>
              <a:gd name="T12" fmla="*/ 2147483646 w 5758"/>
              <a:gd name="T13" fmla="*/ 2147483646 h 4397"/>
              <a:gd name="T14" fmla="*/ 2147483646 w 5758"/>
              <a:gd name="T15" fmla="*/ 2147483646 h 4397"/>
              <a:gd name="T16" fmla="*/ 2147483646 w 5758"/>
              <a:gd name="T17" fmla="*/ 2147483646 h 4397"/>
              <a:gd name="T18" fmla="*/ 2147483646 w 5758"/>
              <a:gd name="T19" fmla="*/ 2147483646 h 4397"/>
              <a:gd name="T20" fmla="*/ 2147483646 w 5758"/>
              <a:gd name="T21" fmla="*/ 2147483646 h 4397"/>
              <a:gd name="T22" fmla="*/ 2147483646 w 5758"/>
              <a:gd name="T23" fmla="*/ 2147483646 h 4397"/>
              <a:gd name="T24" fmla="*/ 2147483646 w 5758"/>
              <a:gd name="T25" fmla="*/ 2147483646 h 4397"/>
              <a:gd name="T26" fmla="*/ 2147483646 w 5758"/>
              <a:gd name="T27" fmla="*/ 2147483646 h 4397"/>
              <a:gd name="T28" fmla="*/ 2147483646 w 5758"/>
              <a:gd name="T29" fmla="*/ 2147483646 h 4397"/>
              <a:gd name="T30" fmla="*/ 0 w 5758"/>
              <a:gd name="T31" fmla="*/ 2147483646 h 4397"/>
              <a:gd name="T32" fmla="*/ 0 w 5758"/>
              <a:gd name="T33" fmla="*/ 2147483646 h 4397"/>
              <a:gd name="T34" fmla="*/ 2147483646 w 5758"/>
              <a:gd name="T35" fmla="*/ 2147483646 h 439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758" h="4397">
                <a:moveTo>
                  <a:pt x="5758" y="4371"/>
                </a:moveTo>
                <a:cubicBezTo>
                  <a:pt x="5758" y="4371"/>
                  <a:pt x="5758" y="2436"/>
                  <a:pt x="5758" y="502"/>
                </a:cubicBezTo>
                <a:cubicBezTo>
                  <a:pt x="5758" y="502"/>
                  <a:pt x="5556" y="455"/>
                  <a:pt x="5582" y="754"/>
                </a:cubicBezTo>
                <a:cubicBezTo>
                  <a:pt x="5471" y="676"/>
                  <a:pt x="5389" y="763"/>
                  <a:pt x="5389" y="763"/>
                </a:cubicBezTo>
                <a:cubicBezTo>
                  <a:pt x="5096" y="369"/>
                  <a:pt x="4651" y="687"/>
                  <a:pt x="4773" y="1068"/>
                </a:cubicBezTo>
                <a:cubicBezTo>
                  <a:pt x="4632" y="1025"/>
                  <a:pt x="4496" y="1017"/>
                  <a:pt x="4344" y="1169"/>
                </a:cubicBezTo>
                <a:cubicBezTo>
                  <a:pt x="4376" y="734"/>
                  <a:pt x="3908" y="338"/>
                  <a:pt x="3459" y="685"/>
                </a:cubicBezTo>
                <a:cubicBezTo>
                  <a:pt x="3433" y="443"/>
                  <a:pt x="3155" y="502"/>
                  <a:pt x="3155" y="502"/>
                </a:cubicBezTo>
                <a:cubicBezTo>
                  <a:pt x="3054" y="31"/>
                  <a:pt x="2584" y="188"/>
                  <a:pt x="2496" y="432"/>
                </a:cubicBezTo>
                <a:cubicBezTo>
                  <a:pt x="2435" y="91"/>
                  <a:pt x="2095" y="176"/>
                  <a:pt x="2061" y="451"/>
                </a:cubicBezTo>
                <a:cubicBezTo>
                  <a:pt x="2035" y="386"/>
                  <a:pt x="1751" y="327"/>
                  <a:pt x="1780" y="584"/>
                </a:cubicBezTo>
                <a:lnTo>
                  <a:pt x="1711" y="593"/>
                </a:lnTo>
                <a:cubicBezTo>
                  <a:pt x="1711" y="249"/>
                  <a:pt x="1259" y="11"/>
                  <a:pt x="949" y="367"/>
                </a:cubicBezTo>
                <a:cubicBezTo>
                  <a:pt x="915" y="197"/>
                  <a:pt x="757" y="192"/>
                  <a:pt x="672" y="299"/>
                </a:cubicBezTo>
                <a:cubicBezTo>
                  <a:pt x="604" y="0"/>
                  <a:pt x="154" y="74"/>
                  <a:pt x="215" y="467"/>
                </a:cubicBezTo>
                <a:cubicBezTo>
                  <a:pt x="35" y="467"/>
                  <a:pt x="0" y="693"/>
                  <a:pt x="0" y="693"/>
                </a:cubicBezTo>
                <a:cubicBezTo>
                  <a:pt x="0" y="2545"/>
                  <a:pt x="0" y="4397"/>
                  <a:pt x="0" y="4397"/>
                </a:cubicBezTo>
                <a:lnTo>
                  <a:pt x="5758" y="4371"/>
                </a:lnTo>
                <a:close/>
              </a:path>
            </a:pathLst>
          </a:custGeom>
          <a:solidFill>
            <a:srgbClr val="FFFFFF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31" name="Rectangle 33">
            <a:extLst>
              <a:ext uri="{FF2B5EF4-FFF2-40B4-BE49-F238E27FC236}">
                <a16:creationId xmlns:a16="http://schemas.microsoft.com/office/drawing/2014/main" id="{10244BEE-3723-48B3-B9CA-05A928D915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457200"/>
            <a:ext cx="1005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  <a:endParaRPr lang="en-US" altLang="ko-KR"/>
          </a:p>
        </p:txBody>
      </p:sp>
      <p:sp>
        <p:nvSpPr>
          <p:cNvPr id="1032" name="Rectangle 34">
            <a:extLst>
              <a:ext uri="{FF2B5EF4-FFF2-40B4-BE49-F238E27FC236}">
                <a16:creationId xmlns:a16="http://schemas.microsoft.com/office/drawing/2014/main" id="{A238ABBA-2B06-46FE-A402-01C5CE87AD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altLang="ko-KR"/>
          </a:p>
        </p:txBody>
      </p:sp>
      <p:sp>
        <p:nvSpPr>
          <p:cNvPr id="2083" name="Rectangle 35">
            <a:extLst>
              <a:ext uri="{FF2B5EF4-FFF2-40B4-BE49-F238E27FC236}">
                <a16:creationId xmlns:a16="http://schemas.microsoft.com/office/drawing/2014/main" id="{5A9AC956-8F79-4571-B24B-61335CA31C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2084" name="Rectangle 36">
            <a:extLst>
              <a:ext uri="{FF2B5EF4-FFF2-40B4-BE49-F238E27FC236}">
                <a16:creationId xmlns:a16="http://schemas.microsoft.com/office/drawing/2014/main" id="{F44D0CE3-91AB-4E25-B445-A30940FA303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2085" name="Rectangle 37">
            <a:extLst>
              <a:ext uri="{FF2B5EF4-FFF2-40B4-BE49-F238E27FC236}">
                <a16:creationId xmlns:a16="http://schemas.microsoft.com/office/drawing/2014/main" id="{15090338-9FD5-44E3-A69D-0CB2ADA21B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6A6001EF-389B-42D4-86C0-D9FA0029C425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20" r:id="rId16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맑은 고딕" pitchFamily="50" charset="-127"/>
          <a:ea typeface="맑은 고딕" pitchFamily="50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4.png"/><Relationship Id="rId4" Type="http://schemas.openxmlformats.org/officeDocument/2006/relationships/image" Target="../media/image10.wmf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F418C272-46F5-409E-A2B8-02AFA9355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8621" y="-24016"/>
            <a:ext cx="5754291" cy="6858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A959C26-85D6-4107-9D77-2172923B8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912" y="-35448"/>
            <a:ext cx="5754291" cy="6858000"/>
          </a:xfrm>
          <a:prstGeom prst="rect">
            <a:avLst/>
          </a:prstGeom>
        </p:spPr>
      </p:pic>
      <p:sp>
        <p:nvSpPr>
          <p:cNvPr id="11" name="직각 삼각형 10">
            <a:extLst>
              <a:ext uri="{FF2B5EF4-FFF2-40B4-BE49-F238E27FC236}">
                <a16:creationId xmlns:a16="http://schemas.microsoft.com/office/drawing/2014/main" id="{37BD977E-3DA6-48CB-8E4E-D7CB7855527E}"/>
              </a:ext>
            </a:extLst>
          </p:cNvPr>
          <p:cNvSpPr/>
          <p:nvPr/>
        </p:nvSpPr>
        <p:spPr>
          <a:xfrm flipH="1">
            <a:off x="8544272" y="2708920"/>
            <a:ext cx="3240360" cy="396044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50DDDA53-7E4C-40D8-A389-BB6DB803F155}"/>
              </a:ext>
            </a:extLst>
          </p:cNvPr>
          <p:cNvSpPr/>
          <p:nvPr/>
        </p:nvSpPr>
        <p:spPr>
          <a:xfrm>
            <a:off x="3120008" y="2604880"/>
            <a:ext cx="959768" cy="792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C7FA91C6-B640-47A8-B7B1-BBCE905DD3B8}"/>
              </a:ext>
            </a:extLst>
          </p:cNvPr>
          <p:cNvSpPr/>
          <p:nvPr/>
        </p:nvSpPr>
        <p:spPr>
          <a:xfrm>
            <a:off x="3034054" y="2672363"/>
            <a:ext cx="959768" cy="792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BCC6CF28-7991-42E0-A9D8-ED9550C70A0C}"/>
              </a:ext>
            </a:extLst>
          </p:cNvPr>
          <p:cNvSpPr/>
          <p:nvPr/>
        </p:nvSpPr>
        <p:spPr>
          <a:xfrm>
            <a:off x="6072336" y="2636912"/>
            <a:ext cx="959768" cy="792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39816" y="2852936"/>
            <a:ext cx="3431704" cy="93610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상관분석</a:t>
            </a:r>
          </a:p>
        </p:txBody>
      </p:sp>
    </p:spTree>
    <p:extLst>
      <p:ext uri="{BB962C8B-B14F-4D97-AF65-F5344CB8AC3E}">
        <p14:creationId xmlns:p14="http://schemas.microsoft.com/office/powerpoint/2010/main" val="3527711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0A432E4-22C2-4654-B864-940096B79A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9456" y="620714"/>
            <a:ext cx="2314575" cy="207486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ko-KR" altLang="en-US" b="0" dirty="0"/>
              <a:t>연관성의 </a:t>
            </a:r>
            <a:br>
              <a:rPr lang="ko-KR" altLang="en-US" b="0" dirty="0"/>
            </a:br>
            <a:r>
              <a:rPr lang="ko-KR" altLang="en-US" b="0" dirty="0"/>
              <a:t>예 </a:t>
            </a:r>
            <a:r>
              <a:rPr lang="en-US" altLang="ko-KR" b="0" dirty="0"/>
              <a:t>1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B59794A-6D78-4CF0-A804-C2CD310B84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87939" y="908050"/>
            <a:ext cx="5051425" cy="865188"/>
          </a:xfrm>
        </p:spPr>
        <p:txBody>
          <a:bodyPr/>
          <a:lstStyle/>
          <a:p>
            <a:pPr eaLnBrk="1" hangingPunct="1"/>
            <a:r>
              <a:rPr lang="ko-KR" altLang="en-US" dirty="0"/>
              <a:t>키와 몸무게</a:t>
            </a:r>
          </a:p>
        </p:txBody>
      </p:sp>
      <p:sp>
        <p:nvSpPr>
          <p:cNvPr id="8196" name="Oval 4">
            <a:extLst>
              <a:ext uri="{FF2B5EF4-FFF2-40B4-BE49-F238E27FC236}">
                <a16:creationId xmlns:a16="http://schemas.microsoft.com/office/drawing/2014/main" id="{6B550F9A-D401-4E12-BDC6-19364DB05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08" y="174945"/>
            <a:ext cx="3024187" cy="3024187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grpSp>
        <p:nvGrpSpPr>
          <p:cNvPr id="8197" name="Group 5">
            <a:extLst>
              <a:ext uri="{FF2B5EF4-FFF2-40B4-BE49-F238E27FC236}">
                <a16:creationId xmlns:a16="http://schemas.microsoft.com/office/drawing/2014/main" id="{31D8E314-3400-40EA-8D70-70CA1636FAEA}"/>
              </a:ext>
            </a:extLst>
          </p:cNvPr>
          <p:cNvGrpSpPr>
            <a:grpSpLocks/>
          </p:cNvGrpSpPr>
          <p:nvPr/>
        </p:nvGrpSpPr>
        <p:grpSpPr bwMode="auto">
          <a:xfrm>
            <a:off x="4800601" y="1989139"/>
            <a:ext cx="4664075" cy="3462337"/>
            <a:chOff x="2064" y="1253"/>
            <a:chExt cx="2938" cy="2181"/>
          </a:xfrm>
        </p:grpSpPr>
        <p:sp>
          <p:nvSpPr>
            <p:cNvPr id="8214" name="Line 6">
              <a:extLst>
                <a:ext uri="{FF2B5EF4-FFF2-40B4-BE49-F238E27FC236}">
                  <a16:creationId xmlns:a16="http://schemas.microsoft.com/office/drawing/2014/main" id="{42B9F5E3-8CF0-4272-A3E3-6F12FD1F7C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8" y="1253"/>
              <a:ext cx="0" cy="1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215" name="Line 7">
              <a:extLst>
                <a:ext uri="{FF2B5EF4-FFF2-40B4-BE49-F238E27FC236}">
                  <a16:creationId xmlns:a16="http://schemas.microsoft.com/office/drawing/2014/main" id="{4A3A0D27-A5F7-4425-B175-361011B28D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3158"/>
              <a:ext cx="20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216" name="Line 8">
              <a:extLst>
                <a:ext uri="{FF2B5EF4-FFF2-40B4-BE49-F238E27FC236}">
                  <a16:creationId xmlns:a16="http://schemas.microsoft.com/office/drawing/2014/main" id="{7673D3CE-226D-4CC8-AF25-D805D7C2D5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6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217" name="Line 9">
              <a:extLst>
                <a:ext uri="{FF2B5EF4-FFF2-40B4-BE49-F238E27FC236}">
                  <a16:creationId xmlns:a16="http://schemas.microsoft.com/office/drawing/2014/main" id="{55C7143C-EEE1-41B3-9DF1-6666AC7F86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4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218" name="Line 10">
              <a:extLst>
                <a:ext uri="{FF2B5EF4-FFF2-40B4-BE49-F238E27FC236}">
                  <a16:creationId xmlns:a16="http://schemas.microsoft.com/office/drawing/2014/main" id="{4BBA68FB-9A63-46AC-8C3E-EA0EA69F27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5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219" name="Text Box 11">
              <a:extLst>
                <a:ext uri="{FF2B5EF4-FFF2-40B4-BE49-F238E27FC236}">
                  <a16:creationId xmlns:a16="http://schemas.microsoft.com/office/drawing/2014/main" id="{E0885C0A-B393-4B26-B912-F9EE3E743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0" y="3067"/>
              <a:ext cx="26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800" dirty="0"/>
                <a:t>키</a:t>
              </a:r>
            </a:p>
          </p:txBody>
        </p:sp>
        <p:sp>
          <p:nvSpPr>
            <p:cNvPr id="8220" name="Text Box 12">
              <a:extLst>
                <a:ext uri="{FF2B5EF4-FFF2-40B4-BE49-F238E27FC236}">
                  <a16:creationId xmlns:a16="http://schemas.microsoft.com/office/drawing/2014/main" id="{E3E576F1-6560-4317-8C63-06AB8EBC1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253"/>
              <a:ext cx="55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800" dirty="0"/>
                <a:t>몸무게</a:t>
              </a:r>
            </a:p>
          </p:txBody>
        </p:sp>
        <p:sp>
          <p:nvSpPr>
            <p:cNvPr id="8221" name="Line 13">
              <a:extLst>
                <a:ext uri="{FF2B5EF4-FFF2-40B4-BE49-F238E27FC236}">
                  <a16:creationId xmlns:a16="http://schemas.microsoft.com/office/drawing/2014/main" id="{D123E494-65F4-4810-99E7-DE6A135C32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261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222" name="Line 14">
              <a:extLst>
                <a:ext uri="{FF2B5EF4-FFF2-40B4-BE49-F238E27FC236}">
                  <a16:creationId xmlns:a16="http://schemas.microsoft.com/office/drawing/2014/main" id="{C4B7FEB8-5897-4BE8-8DAF-5F82571021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2205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223" name="Line 15">
              <a:extLst>
                <a:ext uri="{FF2B5EF4-FFF2-40B4-BE49-F238E27FC236}">
                  <a16:creationId xmlns:a16="http://schemas.microsoft.com/office/drawing/2014/main" id="{5261DCC7-B563-40BA-8779-5185124157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175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224" name="Text Box 16">
              <a:extLst>
                <a:ext uri="{FF2B5EF4-FFF2-40B4-BE49-F238E27FC236}">
                  <a16:creationId xmlns:a16="http://schemas.microsoft.com/office/drawing/2014/main" id="{B109ECBA-0178-467C-8D33-4D4B4824B2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" y="3199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170</a:t>
              </a:r>
            </a:p>
          </p:txBody>
        </p:sp>
        <p:sp>
          <p:nvSpPr>
            <p:cNvPr id="8225" name="Text Box 17">
              <a:extLst>
                <a:ext uri="{FF2B5EF4-FFF2-40B4-BE49-F238E27FC236}">
                  <a16:creationId xmlns:a16="http://schemas.microsoft.com/office/drawing/2014/main" id="{8F72D77B-25D8-4DF3-8284-519399D7C0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3" y="208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70</a:t>
              </a:r>
            </a:p>
          </p:txBody>
        </p:sp>
        <p:sp>
          <p:nvSpPr>
            <p:cNvPr id="8226" name="Text Box 18">
              <a:extLst>
                <a:ext uri="{FF2B5EF4-FFF2-40B4-BE49-F238E27FC236}">
                  <a16:creationId xmlns:a16="http://schemas.microsoft.com/office/drawing/2014/main" id="{7373600A-70B4-4D5B-B2A6-5EE2FC4702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251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60</a:t>
              </a:r>
            </a:p>
          </p:txBody>
        </p:sp>
        <p:sp>
          <p:nvSpPr>
            <p:cNvPr id="8227" name="Text Box 19">
              <a:extLst>
                <a:ext uri="{FF2B5EF4-FFF2-40B4-BE49-F238E27FC236}">
                  <a16:creationId xmlns:a16="http://schemas.microsoft.com/office/drawing/2014/main" id="{CF3A95E1-5E30-416A-8D61-B34B506DAA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1661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80</a:t>
              </a:r>
            </a:p>
          </p:txBody>
        </p:sp>
        <p:sp>
          <p:nvSpPr>
            <p:cNvPr id="8228" name="Text Box 20">
              <a:extLst>
                <a:ext uri="{FF2B5EF4-FFF2-40B4-BE49-F238E27FC236}">
                  <a16:creationId xmlns:a16="http://schemas.microsoft.com/office/drawing/2014/main" id="{24C06043-3BCD-4D53-A7F7-10B476FE3C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2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180</a:t>
              </a:r>
            </a:p>
          </p:txBody>
        </p:sp>
        <p:sp>
          <p:nvSpPr>
            <p:cNvPr id="8229" name="Text Box 21">
              <a:extLst>
                <a:ext uri="{FF2B5EF4-FFF2-40B4-BE49-F238E27FC236}">
                  <a16:creationId xmlns:a16="http://schemas.microsoft.com/office/drawing/2014/main" id="{BE17D669-A8BB-47A7-8CAB-35FEA84D33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160</a:t>
              </a:r>
            </a:p>
          </p:txBody>
        </p:sp>
      </p:grpSp>
      <p:sp>
        <p:nvSpPr>
          <p:cNvPr id="8198" name="Oval 22">
            <a:extLst>
              <a:ext uri="{FF2B5EF4-FFF2-40B4-BE49-F238E27FC236}">
                <a16:creationId xmlns:a16="http://schemas.microsoft.com/office/drawing/2014/main" id="{F9302E9B-D235-4197-83E5-9460E3AEC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5" y="3789364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8199" name="Oval 24">
            <a:extLst>
              <a:ext uri="{FF2B5EF4-FFF2-40B4-BE49-F238E27FC236}">
                <a16:creationId xmlns:a16="http://schemas.microsoft.com/office/drawing/2014/main" id="{89117265-8806-4E99-927E-858485E13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5" y="24209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8200" name="Oval 25">
            <a:extLst>
              <a:ext uri="{FF2B5EF4-FFF2-40B4-BE49-F238E27FC236}">
                <a16:creationId xmlns:a16="http://schemas.microsoft.com/office/drawing/2014/main" id="{4B5C234E-C7CE-4446-A526-83BC601E5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30686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8201" name="Oval 26">
            <a:extLst>
              <a:ext uri="{FF2B5EF4-FFF2-40B4-BE49-F238E27FC236}">
                <a16:creationId xmlns:a16="http://schemas.microsoft.com/office/drawing/2014/main" id="{DE2B84D1-B517-4793-A71F-893844BDD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9" y="32131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8202" name="Oval 27">
            <a:extLst>
              <a:ext uri="{FF2B5EF4-FFF2-40B4-BE49-F238E27FC236}">
                <a16:creationId xmlns:a16="http://schemas.microsoft.com/office/drawing/2014/main" id="{4FDC4F28-2755-4EC5-B308-286BE70AD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7163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8203" name="Oval 28">
            <a:extLst>
              <a:ext uri="{FF2B5EF4-FFF2-40B4-BE49-F238E27FC236}">
                <a16:creationId xmlns:a16="http://schemas.microsoft.com/office/drawing/2014/main" id="{B0C8EF72-E145-405B-841D-93875ED45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4" y="38608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8204" name="Oval 29">
            <a:extLst>
              <a:ext uri="{FF2B5EF4-FFF2-40B4-BE49-F238E27FC236}">
                <a16:creationId xmlns:a16="http://schemas.microsoft.com/office/drawing/2014/main" id="{8FC96683-5B75-4B2C-9ADF-1AB23D0ED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4" y="44370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8205" name="Oval 30">
            <a:extLst>
              <a:ext uri="{FF2B5EF4-FFF2-40B4-BE49-F238E27FC236}">
                <a16:creationId xmlns:a16="http://schemas.microsoft.com/office/drawing/2014/main" id="{E70B874D-EC1F-4DC0-89EE-9EEF77087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35004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8206" name="Oval 31">
            <a:extLst>
              <a:ext uri="{FF2B5EF4-FFF2-40B4-BE49-F238E27FC236}">
                <a16:creationId xmlns:a16="http://schemas.microsoft.com/office/drawing/2014/main" id="{D8CD81B9-3394-4402-8BC7-811E86978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4149726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8207" name="Oval 32">
            <a:extLst>
              <a:ext uri="{FF2B5EF4-FFF2-40B4-BE49-F238E27FC236}">
                <a16:creationId xmlns:a16="http://schemas.microsoft.com/office/drawing/2014/main" id="{887D294B-2AA3-4053-B29A-F14D0C3C1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4" y="270827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8208" name="Oval 33">
            <a:extLst>
              <a:ext uri="{FF2B5EF4-FFF2-40B4-BE49-F238E27FC236}">
                <a16:creationId xmlns:a16="http://schemas.microsoft.com/office/drawing/2014/main" id="{4F55C10F-418E-4C53-88A8-977E8992C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664" y="34290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8209" name="Oval 34">
            <a:extLst>
              <a:ext uri="{FF2B5EF4-FFF2-40B4-BE49-F238E27FC236}">
                <a16:creationId xmlns:a16="http://schemas.microsoft.com/office/drawing/2014/main" id="{E4D753DE-1CEE-471D-A1D1-6641CE339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4" y="31416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8210" name="Oval 35">
            <a:extLst>
              <a:ext uri="{FF2B5EF4-FFF2-40B4-BE49-F238E27FC236}">
                <a16:creationId xmlns:a16="http://schemas.microsoft.com/office/drawing/2014/main" id="{4E24626A-6B03-4382-A86E-1FEEA7EA8E5E}"/>
              </a:ext>
            </a:extLst>
          </p:cNvPr>
          <p:cNvSpPr>
            <a:spLocks noChangeArrowheads="1"/>
          </p:cNvSpPr>
          <p:nvPr/>
        </p:nvSpPr>
        <p:spPr bwMode="auto">
          <a:xfrm rot="-1987820">
            <a:off x="5375275" y="2781301"/>
            <a:ext cx="3671888" cy="1223963"/>
          </a:xfrm>
          <a:prstGeom prst="ellipse">
            <a:avLst/>
          </a:prstGeom>
          <a:solidFill>
            <a:srgbClr val="FF3300">
              <a:alpha val="18823"/>
            </a:srgbClr>
          </a:solidFill>
          <a:ln w="9525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90501" name="AutoShape 37">
            <a:extLst>
              <a:ext uri="{FF2B5EF4-FFF2-40B4-BE49-F238E27FC236}">
                <a16:creationId xmlns:a16="http://schemas.microsoft.com/office/drawing/2014/main" id="{D2BC8A43-F6FF-45E3-9605-224645251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4" y="3573463"/>
            <a:ext cx="2376487" cy="1511300"/>
          </a:xfrm>
          <a:prstGeom prst="homePlate">
            <a:avLst>
              <a:gd name="adj" fmla="val 39312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400" dirty="0"/>
              <a:t>키가 크면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400" dirty="0"/>
              <a:t>몸무게도 크다</a:t>
            </a:r>
          </a:p>
        </p:txBody>
      </p:sp>
      <p:sp>
        <p:nvSpPr>
          <p:cNvPr id="190502" name="Line 38">
            <a:extLst>
              <a:ext uri="{FF2B5EF4-FFF2-40B4-BE49-F238E27FC236}">
                <a16:creationId xmlns:a16="http://schemas.microsoft.com/office/drawing/2014/main" id="{AE493EBA-10E2-4538-8347-D7D9E3F69F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75275" y="1989139"/>
            <a:ext cx="3816350" cy="26638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0503" name="Oval 39">
            <a:extLst>
              <a:ext uri="{FF2B5EF4-FFF2-40B4-BE49-F238E27FC236}">
                <a16:creationId xmlns:a16="http://schemas.microsoft.com/office/drawing/2014/main" id="{91C27AFE-11D2-4031-BB6F-04EBD1481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9825" y="620714"/>
            <a:ext cx="1512888" cy="15128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 dirty="0">
                <a:solidFill>
                  <a:schemeClr val="bg1"/>
                </a:solidFill>
              </a:rPr>
              <a:t>양</a:t>
            </a:r>
            <a:r>
              <a:rPr lang="en-US" altLang="ko-KR" sz="2800" dirty="0">
                <a:solidFill>
                  <a:schemeClr val="bg1"/>
                </a:solidFill>
              </a:rPr>
              <a:t>(+)</a:t>
            </a:r>
            <a:r>
              <a:rPr lang="ko-KR" altLang="en-US" sz="2800" dirty="0">
                <a:solidFill>
                  <a:schemeClr val="bg1"/>
                </a:solidFill>
              </a:rPr>
              <a:t>의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 dirty="0">
                <a:solidFill>
                  <a:schemeClr val="bg1"/>
                </a:solidFill>
              </a:rPr>
              <a:t>상관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501" grpId="0" animBg="1"/>
      <p:bldP spid="1905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E2519FB-F331-4401-9781-0B8CEC5780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5967" y="583631"/>
            <a:ext cx="2314575" cy="207486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ko-KR" altLang="en-US" b="0" dirty="0"/>
              <a:t>연관성의 </a:t>
            </a:r>
            <a:br>
              <a:rPr lang="ko-KR" altLang="en-US" b="0" dirty="0"/>
            </a:br>
            <a:r>
              <a:rPr lang="ko-KR" altLang="en-US" b="0" dirty="0"/>
              <a:t>예 </a:t>
            </a:r>
            <a:r>
              <a:rPr lang="en-US" altLang="ko-KR" b="0" dirty="0"/>
              <a:t>2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FD93F65-2112-4C1E-A65B-183B4A4B47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87939" y="908050"/>
            <a:ext cx="5051425" cy="865188"/>
          </a:xfrm>
        </p:spPr>
        <p:txBody>
          <a:bodyPr/>
          <a:lstStyle/>
          <a:p>
            <a:pPr eaLnBrk="1" hangingPunct="1"/>
            <a:r>
              <a:rPr lang="ko-KR" altLang="en-US" dirty="0"/>
              <a:t>흡연량과 기대수명</a:t>
            </a:r>
          </a:p>
        </p:txBody>
      </p:sp>
      <p:sp>
        <p:nvSpPr>
          <p:cNvPr id="10244" name="Oval 4">
            <a:extLst>
              <a:ext uri="{FF2B5EF4-FFF2-40B4-BE49-F238E27FC236}">
                <a16:creationId xmlns:a16="http://schemas.microsoft.com/office/drawing/2014/main" id="{E710CA01-D280-400B-97EC-E4AF79B6B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7" y="156657"/>
            <a:ext cx="3024187" cy="3024187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grpSp>
        <p:nvGrpSpPr>
          <p:cNvPr id="10245" name="Group 5">
            <a:extLst>
              <a:ext uri="{FF2B5EF4-FFF2-40B4-BE49-F238E27FC236}">
                <a16:creationId xmlns:a16="http://schemas.microsoft.com/office/drawing/2014/main" id="{654D2B70-8066-4585-9BEE-5C6218C52894}"/>
              </a:ext>
            </a:extLst>
          </p:cNvPr>
          <p:cNvGrpSpPr>
            <a:grpSpLocks/>
          </p:cNvGrpSpPr>
          <p:nvPr/>
        </p:nvGrpSpPr>
        <p:grpSpPr bwMode="auto">
          <a:xfrm>
            <a:off x="4440240" y="1989139"/>
            <a:ext cx="5486402" cy="3462337"/>
            <a:chOff x="1837" y="1253"/>
            <a:chExt cx="3456" cy="2181"/>
          </a:xfrm>
        </p:grpSpPr>
        <p:sp>
          <p:nvSpPr>
            <p:cNvPr id="10262" name="Line 6">
              <a:extLst>
                <a:ext uri="{FF2B5EF4-FFF2-40B4-BE49-F238E27FC236}">
                  <a16:creationId xmlns:a16="http://schemas.microsoft.com/office/drawing/2014/main" id="{2FE7F3D2-A11D-43F9-BCC6-C3EE481441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8" y="1253"/>
              <a:ext cx="0" cy="1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263" name="Line 7">
              <a:extLst>
                <a:ext uri="{FF2B5EF4-FFF2-40B4-BE49-F238E27FC236}">
                  <a16:creationId xmlns:a16="http://schemas.microsoft.com/office/drawing/2014/main" id="{C5CADE3E-9FB8-46CA-86AC-7B0AB8B689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3158"/>
              <a:ext cx="20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264" name="Line 8">
              <a:extLst>
                <a:ext uri="{FF2B5EF4-FFF2-40B4-BE49-F238E27FC236}">
                  <a16:creationId xmlns:a16="http://schemas.microsoft.com/office/drawing/2014/main" id="{C06DB8AA-5449-45BA-944F-3349DF308A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6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265" name="Line 9">
              <a:extLst>
                <a:ext uri="{FF2B5EF4-FFF2-40B4-BE49-F238E27FC236}">
                  <a16:creationId xmlns:a16="http://schemas.microsoft.com/office/drawing/2014/main" id="{3332679F-3ECB-4CEC-A30A-705F44DEBE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4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266" name="Line 10">
              <a:extLst>
                <a:ext uri="{FF2B5EF4-FFF2-40B4-BE49-F238E27FC236}">
                  <a16:creationId xmlns:a16="http://schemas.microsoft.com/office/drawing/2014/main" id="{D92BF55A-6F93-4E7C-A595-9EABE2774B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5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267" name="Text Box 11">
              <a:extLst>
                <a:ext uri="{FF2B5EF4-FFF2-40B4-BE49-F238E27FC236}">
                  <a16:creationId xmlns:a16="http://schemas.microsoft.com/office/drawing/2014/main" id="{BD60EE87-583D-40FF-A20B-82C27E46C4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0" y="3067"/>
              <a:ext cx="55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800" dirty="0"/>
                <a:t>흡연량</a:t>
              </a:r>
            </a:p>
          </p:txBody>
        </p:sp>
        <p:sp>
          <p:nvSpPr>
            <p:cNvPr id="10268" name="Text Box 12">
              <a:extLst>
                <a:ext uri="{FF2B5EF4-FFF2-40B4-BE49-F238E27FC236}">
                  <a16:creationId xmlns:a16="http://schemas.microsoft.com/office/drawing/2014/main" id="{69FDFD1B-2A78-492D-819C-C9CA2BA5D9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7" y="1253"/>
              <a:ext cx="69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800" dirty="0"/>
                <a:t>기대수명</a:t>
              </a:r>
            </a:p>
          </p:txBody>
        </p:sp>
        <p:sp>
          <p:nvSpPr>
            <p:cNvPr id="10269" name="Line 13">
              <a:extLst>
                <a:ext uri="{FF2B5EF4-FFF2-40B4-BE49-F238E27FC236}">
                  <a16:creationId xmlns:a16="http://schemas.microsoft.com/office/drawing/2014/main" id="{B9F4C39A-B87E-41CC-B702-72395B4C24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261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270" name="Line 14">
              <a:extLst>
                <a:ext uri="{FF2B5EF4-FFF2-40B4-BE49-F238E27FC236}">
                  <a16:creationId xmlns:a16="http://schemas.microsoft.com/office/drawing/2014/main" id="{A89D0397-759A-4887-979A-07A85F28AB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2205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271" name="Line 15">
              <a:extLst>
                <a:ext uri="{FF2B5EF4-FFF2-40B4-BE49-F238E27FC236}">
                  <a16:creationId xmlns:a16="http://schemas.microsoft.com/office/drawing/2014/main" id="{530ED38E-51B9-4BDA-9ABE-D6D921106C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175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272" name="Text Box 16">
              <a:extLst>
                <a:ext uri="{FF2B5EF4-FFF2-40B4-BE49-F238E27FC236}">
                  <a16:creationId xmlns:a16="http://schemas.microsoft.com/office/drawing/2014/main" id="{C2B733A2-CF83-4E22-B46B-9997833A9B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" y="319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20</a:t>
              </a:r>
            </a:p>
          </p:txBody>
        </p:sp>
        <p:sp>
          <p:nvSpPr>
            <p:cNvPr id="10273" name="Text Box 17">
              <a:extLst>
                <a:ext uri="{FF2B5EF4-FFF2-40B4-BE49-F238E27FC236}">
                  <a16:creationId xmlns:a16="http://schemas.microsoft.com/office/drawing/2014/main" id="{FB462B9A-3D8C-4130-B14D-8A61B6DD3D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3" y="208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60</a:t>
              </a:r>
            </a:p>
          </p:txBody>
        </p:sp>
        <p:sp>
          <p:nvSpPr>
            <p:cNvPr id="10274" name="Text Box 18">
              <a:extLst>
                <a:ext uri="{FF2B5EF4-FFF2-40B4-BE49-F238E27FC236}">
                  <a16:creationId xmlns:a16="http://schemas.microsoft.com/office/drawing/2014/main" id="{0610B6B2-3AC8-4766-BA0E-AF97F11A31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251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50</a:t>
              </a:r>
            </a:p>
          </p:txBody>
        </p:sp>
        <p:sp>
          <p:nvSpPr>
            <p:cNvPr id="10275" name="Text Box 19">
              <a:extLst>
                <a:ext uri="{FF2B5EF4-FFF2-40B4-BE49-F238E27FC236}">
                  <a16:creationId xmlns:a16="http://schemas.microsoft.com/office/drawing/2014/main" id="{44E9042B-A11C-431D-A36E-22DEF690E4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1661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70</a:t>
              </a:r>
            </a:p>
          </p:txBody>
        </p:sp>
        <p:sp>
          <p:nvSpPr>
            <p:cNvPr id="10276" name="Text Box 20">
              <a:extLst>
                <a:ext uri="{FF2B5EF4-FFF2-40B4-BE49-F238E27FC236}">
                  <a16:creationId xmlns:a16="http://schemas.microsoft.com/office/drawing/2014/main" id="{A8E08EDD-7F97-4EA5-847A-BC935601D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2" y="3203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30</a:t>
              </a:r>
            </a:p>
          </p:txBody>
        </p:sp>
        <p:sp>
          <p:nvSpPr>
            <p:cNvPr id="10277" name="Text Box 21">
              <a:extLst>
                <a:ext uri="{FF2B5EF4-FFF2-40B4-BE49-F238E27FC236}">
                  <a16:creationId xmlns:a16="http://schemas.microsoft.com/office/drawing/2014/main" id="{EBF66049-6267-40AF-AA28-8B6D99802D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3203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10</a:t>
              </a:r>
            </a:p>
          </p:txBody>
        </p:sp>
      </p:grpSp>
      <p:sp>
        <p:nvSpPr>
          <p:cNvPr id="10246" name="Oval 22">
            <a:extLst>
              <a:ext uri="{FF2B5EF4-FFF2-40B4-BE49-F238E27FC236}">
                <a16:creationId xmlns:a16="http://schemas.microsoft.com/office/drawing/2014/main" id="{81625A74-BAB7-4C02-9B70-C193D8282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5" y="3789364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0247" name="Oval 24">
            <a:extLst>
              <a:ext uri="{FF2B5EF4-FFF2-40B4-BE49-F238E27FC236}">
                <a16:creationId xmlns:a16="http://schemas.microsoft.com/office/drawing/2014/main" id="{F7A3779D-92D1-4E49-8113-147DAB17C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789" y="40052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0248" name="Oval 25">
            <a:extLst>
              <a:ext uri="{FF2B5EF4-FFF2-40B4-BE49-F238E27FC236}">
                <a16:creationId xmlns:a16="http://schemas.microsoft.com/office/drawing/2014/main" id="{CDA8F98D-8243-4B79-AB57-E85493FAD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30686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0249" name="Oval 26">
            <a:extLst>
              <a:ext uri="{FF2B5EF4-FFF2-40B4-BE49-F238E27FC236}">
                <a16:creationId xmlns:a16="http://schemas.microsoft.com/office/drawing/2014/main" id="{E0222F66-B139-4AB6-9399-FFD46A44D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9" y="32131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0250" name="Oval 27">
            <a:extLst>
              <a:ext uri="{FF2B5EF4-FFF2-40B4-BE49-F238E27FC236}">
                <a16:creationId xmlns:a16="http://schemas.microsoft.com/office/drawing/2014/main" id="{674980C1-64DE-42BB-BF53-7ADA7980A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7163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0251" name="Oval 28">
            <a:extLst>
              <a:ext uri="{FF2B5EF4-FFF2-40B4-BE49-F238E27FC236}">
                <a16:creationId xmlns:a16="http://schemas.microsoft.com/office/drawing/2014/main" id="{7DAFC3A6-4A57-4C18-9D5C-A159FDB23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4" y="38608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0252" name="Oval 29">
            <a:extLst>
              <a:ext uri="{FF2B5EF4-FFF2-40B4-BE49-F238E27FC236}">
                <a16:creationId xmlns:a16="http://schemas.microsoft.com/office/drawing/2014/main" id="{A9346882-B34B-4722-8189-9FCA96B6C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9" y="2636839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0253" name="Oval 30">
            <a:extLst>
              <a:ext uri="{FF2B5EF4-FFF2-40B4-BE49-F238E27FC236}">
                <a16:creationId xmlns:a16="http://schemas.microsoft.com/office/drawing/2014/main" id="{EDED7108-6C2D-4256-B83B-6DD744F61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4" y="3500439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0254" name="Oval 31">
            <a:extLst>
              <a:ext uri="{FF2B5EF4-FFF2-40B4-BE49-F238E27FC236}">
                <a16:creationId xmlns:a16="http://schemas.microsoft.com/office/drawing/2014/main" id="{9DEC4FE4-94A3-4D53-9766-14E611DA8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4" y="436562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0255" name="Oval 32">
            <a:extLst>
              <a:ext uri="{FF2B5EF4-FFF2-40B4-BE49-F238E27FC236}">
                <a16:creationId xmlns:a16="http://schemas.microsoft.com/office/drawing/2014/main" id="{3CD548BB-ECC7-42FF-824E-9CA62ADB2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4" y="270827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0256" name="Oval 33">
            <a:extLst>
              <a:ext uri="{FF2B5EF4-FFF2-40B4-BE49-F238E27FC236}">
                <a16:creationId xmlns:a16="http://schemas.microsoft.com/office/drawing/2014/main" id="{7D3EC6AC-19E3-4369-9370-A99529F54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664" y="34290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0257" name="Oval 34">
            <a:extLst>
              <a:ext uri="{FF2B5EF4-FFF2-40B4-BE49-F238E27FC236}">
                <a16:creationId xmlns:a16="http://schemas.microsoft.com/office/drawing/2014/main" id="{BC5A5A92-3A12-4C88-A53D-DEF487088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4" y="31416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0258" name="Oval 35">
            <a:extLst>
              <a:ext uri="{FF2B5EF4-FFF2-40B4-BE49-F238E27FC236}">
                <a16:creationId xmlns:a16="http://schemas.microsoft.com/office/drawing/2014/main" id="{2356F21E-E5D1-40F7-9873-2FFC3208C8F2}"/>
              </a:ext>
            </a:extLst>
          </p:cNvPr>
          <p:cNvSpPr>
            <a:spLocks noChangeArrowheads="1"/>
          </p:cNvSpPr>
          <p:nvPr/>
        </p:nvSpPr>
        <p:spPr bwMode="auto">
          <a:xfrm rot="2379846">
            <a:off x="5375275" y="2781301"/>
            <a:ext cx="3671888" cy="1223963"/>
          </a:xfrm>
          <a:prstGeom prst="ellipse">
            <a:avLst/>
          </a:prstGeom>
          <a:solidFill>
            <a:srgbClr val="FF3300">
              <a:alpha val="18823"/>
            </a:srgbClr>
          </a:solidFill>
          <a:ln w="9525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94596" name="AutoShape 36">
            <a:extLst>
              <a:ext uri="{FF2B5EF4-FFF2-40B4-BE49-F238E27FC236}">
                <a16:creationId xmlns:a16="http://schemas.microsoft.com/office/drawing/2014/main" id="{5AC04B49-8D4E-4499-A399-CD7D818FE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3260" y="3573463"/>
            <a:ext cx="2703242" cy="1511300"/>
          </a:xfrm>
          <a:prstGeom prst="homePlate">
            <a:avLst>
              <a:gd name="adj" fmla="val 39312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400" dirty="0"/>
              <a:t>흡연량이 많으면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400" dirty="0"/>
              <a:t>기대수명이 적다</a:t>
            </a:r>
          </a:p>
        </p:txBody>
      </p:sp>
      <p:sp>
        <p:nvSpPr>
          <p:cNvPr id="194597" name="Line 37">
            <a:extLst>
              <a:ext uri="{FF2B5EF4-FFF2-40B4-BE49-F238E27FC236}">
                <a16:creationId xmlns:a16="http://schemas.microsoft.com/office/drawing/2014/main" id="{1A0A1604-E8CA-461C-AC1D-19F4027251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8664" y="2133601"/>
            <a:ext cx="2879725" cy="251936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4598" name="Oval 38">
            <a:extLst>
              <a:ext uri="{FF2B5EF4-FFF2-40B4-BE49-F238E27FC236}">
                <a16:creationId xmlns:a16="http://schemas.microsoft.com/office/drawing/2014/main" id="{D55D93D6-CC77-4DD5-BFD8-497325D22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6950" y="3068639"/>
            <a:ext cx="1512888" cy="15128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 dirty="0">
                <a:solidFill>
                  <a:schemeClr val="bg1"/>
                </a:solidFill>
              </a:rPr>
              <a:t>음</a:t>
            </a:r>
            <a:r>
              <a:rPr lang="en-US" altLang="ko-KR" sz="2800" dirty="0">
                <a:solidFill>
                  <a:schemeClr val="bg1"/>
                </a:solidFill>
              </a:rPr>
              <a:t>(-)</a:t>
            </a:r>
            <a:r>
              <a:rPr lang="ko-KR" altLang="en-US" sz="2800" dirty="0">
                <a:solidFill>
                  <a:schemeClr val="bg1"/>
                </a:solidFill>
              </a:rPr>
              <a:t>의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 dirty="0">
                <a:solidFill>
                  <a:schemeClr val="bg1"/>
                </a:solidFill>
              </a:rPr>
              <a:t>상관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6" grpId="0" animBg="1"/>
      <p:bldP spid="1945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2CBA2D2-64A4-47AD-9223-9DE6733FF0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3472" y="637637"/>
            <a:ext cx="2314575" cy="207486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ko-KR" altLang="en-US" b="0" dirty="0"/>
              <a:t>연관성의 </a:t>
            </a:r>
            <a:br>
              <a:rPr lang="ko-KR" altLang="en-US" b="0" dirty="0"/>
            </a:br>
            <a:r>
              <a:rPr lang="ko-KR" altLang="en-US" b="0" dirty="0"/>
              <a:t>예 </a:t>
            </a:r>
            <a:r>
              <a:rPr lang="en-US" altLang="ko-KR" b="0" dirty="0"/>
              <a:t>3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7689B0F-D0C8-459D-BB0E-ADBA746573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87939" y="908050"/>
            <a:ext cx="5051425" cy="865188"/>
          </a:xfrm>
        </p:spPr>
        <p:txBody>
          <a:bodyPr/>
          <a:lstStyle/>
          <a:p>
            <a:pPr eaLnBrk="1" hangingPunct="1"/>
            <a:r>
              <a:rPr lang="en-US" altLang="ko-KR" dirty="0"/>
              <a:t>IQ</a:t>
            </a:r>
            <a:r>
              <a:rPr lang="ko-KR" altLang="en-US" dirty="0"/>
              <a:t>와 통계학 점수</a:t>
            </a:r>
          </a:p>
        </p:txBody>
      </p:sp>
      <p:sp>
        <p:nvSpPr>
          <p:cNvPr id="11268" name="Oval 4">
            <a:extLst>
              <a:ext uri="{FF2B5EF4-FFF2-40B4-BE49-F238E27FC236}">
                <a16:creationId xmlns:a16="http://schemas.microsoft.com/office/drawing/2014/main" id="{26568D42-DC4E-4058-9F8C-CEED060D1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08" y="153989"/>
            <a:ext cx="3024187" cy="3024187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grpSp>
        <p:nvGrpSpPr>
          <p:cNvPr id="11269" name="Group 5">
            <a:extLst>
              <a:ext uri="{FF2B5EF4-FFF2-40B4-BE49-F238E27FC236}">
                <a16:creationId xmlns:a16="http://schemas.microsoft.com/office/drawing/2014/main" id="{1D48C78D-9EB2-4423-8D55-2C0D0D8B29C3}"/>
              </a:ext>
            </a:extLst>
          </p:cNvPr>
          <p:cNvGrpSpPr>
            <a:grpSpLocks/>
          </p:cNvGrpSpPr>
          <p:nvPr/>
        </p:nvGrpSpPr>
        <p:grpSpPr bwMode="auto">
          <a:xfrm>
            <a:off x="4800601" y="1989139"/>
            <a:ext cx="4673600" cy="3462337"/>
            <a:chOff x="2064" y="1253"/>
            <a:chExt cx="2944" cy="2181"/>
          </a:xfrm>
        </p:grpSpPr>
        <p:sp>
          <p:nvSpPr>
            <p:cNvPr id="11285" name="Line 6">
              <a:extLst>
                <a:ext uri="{FF2B5EF4-FFF2-40B4-BE49-F238E27FC236}">
                  <a16:creationId xmlns:a16="http://schemas.microsoft.com/office/drawing/2014/main" id="{F79DA9A4-6CF5-45E4-AFDC-5FD558233D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8" y="1253"/>
              <a:ext cx="0" cy="1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286" name="Line 7">
              <a:extLst>
                <a:ext uri="{FF2B5EF4-FFF2-40B4-BE49-F238E27FC236}">
                  <a16:creationId xmlns:a16="http://schemas.microsoft.com/office/drawing/2014/main" id="{8EC16B7C-43BD-46DA-9B24-AC7EEBAF4D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3158"/>
              <a:ext cx="20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287" name="Line 8">
              <a:extLst>
                <a:ext uri="{FF2B5EF4-FFF2-40B4-BE49-F238E27FC236}">
                  <a16:creationId xmlns:a16="http://schemas.microsoft.com/office/drawing/2014/main" id="{6457633C-E9E1-4BA2-8836-B19835FFD6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6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288" name="Line 9">
              <a:extLst>
                <a:ext uri="{FF2B5EF4-FFF2-40B4-BE49-F238E27FC236}">
                  <a16:creationId xmlns:a16="http://schemas.microsoft.com/office/drawing/2014/main" id="{DEB751AE-1CF0-403B-8D49-108A9A9006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4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289" name="Line 10">
              <a:extLst>
                <a:ext uri="{FF2B5EF4-FFF2-40B4-BE49-F238E27FC236}">
                  <a16:creationId xmlns:a16="http://schemas.microsoft.com/office/drawing/2014/main" id="{17D852F6-9D6F-4BFE-B479-4ECFE72D24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5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290" name="Text Box 11">
              <a:extLst>
                <a:ext uri="{FF2B5EF4-FFF2-40B4-BE49-F238E27FC236}">
                  <a16:creationId xmlns:a16="http://schemas.microsoft.com/office/drawing/2014/main" id="{812239C6-E771-4D8C-98FC-1D810BB2A4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0" y="3067"/>
              <a:ext cx="2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IQ</a:t>
              </a:r>
            </a:p>
          </p:txBody>
        </p:sp>
        <p:sp>
          <p:nvSpPr>
            <p:cNvPr id="11291" name="Text Box 12">
              <a:extLst>
                <a:ext uri="{FF2B5EF4-FFF2-40B4-BE49-F238E27FC236}">
                  <a16:creationId xmlns:a16="http://schemas.microsoft.com/office/drawing/2014/main" id="{A2B46E4A-0209-4DA7-B309-273B632429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253"/>
              <a:ext cx="55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800" dirty="0"/>
                <a:t>마조론</a:t>
              </a:r>
            </a:p>
          </p:txBody>
        </p:sp>
        <p:sp>
          <p:nvSpPr>
            <p:cNvPr id="11292" name="Line 13">
              <a:extLst>
                <a:ext uri="{FF2B5EF4-FFF2-40B4-BE49-F238E27FC236}">
                  <a16:creationId xmlns:a16="http://schemas.microsoft.com/office/drawing/2014/main" id="{F57359E6-4EDB-4EB0-AC8C-74420FC852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261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293" name="Line 14">
              <a:extLst>
                <a:ext uri="{FF2B5EF4-FFF2-40B4-BE49-F238E27FC236}">
                  <a16:creationId xmlns:a16="http://schemas.microsoft.com/office/drawing/2014/main" id="{7D13B8AC-95A2-4BD3-8F1A-19BA02A6AE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2205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294" name="Line 15">
              <a:extLst>
                <a:ext uri="{FF2B5EF4-FFF2-40B4-BE49-F238E27FC236}">
                  <a16:creationId xmlns:a16="http://schemas.microsoft.com/office/drawing/2014/main" id="{6E665C40-338F-478E-A58E-F26E759DF3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175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295" name="Text Box 16">
              <a:extLst>
                <a:ext uri="{FF2B5EF4-FFF2-40B4-BE49-F238E27FC236}">
                  <a16:creationId xmlns:a16="http://schemas.microsoft.com/office/drawing/2014/main" id="{B3530496-9BC3-452D-9F0C-A9019BDFCF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" y="3199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120</a:t>
              </a:r>
            </a:p>
          </p:txBody>
        </p:sp>
        <p:sp>
          <p:nvSpPr>
            <p:cNvPr id="11296" name="Text Box 17">
              <a:extLst>
                <a:ext uri="{FF2B5EF4-FFF2-40B4-BE49-F238E27FC236}">
                  <a16:creationId xmlns:a16="http://schemas.microsoft.com/office/drawing/2014/main" id="{761FE682-E40B-4414-B608-2D1879FF40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3" y="208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80</a:t>
              </a:r>
            </a:p>
          </p:txBody>
        </p:sp>
        <p:sp>
          <p:nvSpPr>
            <p:cNvPr id="11297" name="Text Box 18">
              <a:extLst>
                <a:ext uri="{FF2B5EF4-FFF2-40B4-BE49-F238E27FC236}">
                  <a16:creationId xmlns:a16="http://schemas.microsoft.com/office/drawing/2014/main" id="{052D029E-9738-42F7-A7A5-E8D10D8D6B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251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70</a:t>
              </a:r>
            </a:p>
          </p:txBody>
        </p:sp>
        <p:sp>
          <p:nvSpPr>
            <p:cNvPr id="11298" name="Text Box 19">
              <a:extLst>
                <a:ext uri="{FF2B5EF4-FFF2-40B4-BE49-F238E27FC236}">
                  <a16:creationId xmlns:a16="http://schemas.microsoft.com/office/drawing/2014/main" id="{94411494-980E-4E59-B448-17BF3ABDE3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1661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90</a:t>
              </a:r>
            </a:p>
          </p:txBody>
        </p:sp>
        <p:sp>
          <p:nvSpPr>
            <p:cNvPr id="11299" name="Text Box 20">
              <a:extLst>
                <a:ext uri="{FF2B5EF4-FFF2-40B4-BE49-F238E27FC236}">
                  <a16:creationId xmlns:a16="http://schemas.microsoft.com/office/drawing/2014/main" id="{90DEED7D-D926-4592-A01F-261AC9A4AD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2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140</a:t>
              </a:r>
            </a:p>
          </p:txBody>
        </p:sp>
        <p:sp>
          <p:nvSpPr>
            <p:cNvPr id="11300" name="Text Box 21">
              <a:extLst>
                <a:ext uri="{FF2B5EF4-FFF2-40B4-BE49-F238E27FC236}">
                  <a16:creationId xmlns:a16="http://schemas.microsoft.com/office/drawing/2014/main" id="{36B5F161-48BB-4DA6-8EE7-6A5E2B9626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100</a:t>
              </a:r>
            </a:p>
          </p:txBody>
        </p:sp>
      </p:grpSp>
      <p:sp>
        <p:nvSpPr>
          <p:cNvPr id="11270" name="Oval 22">
            <a:extLst>
              <a:ext uri="{FF2B5EF4-FFF2-40B4-BE49-F238E27FC236}">
                <a16:creationId xmlns:a16="http://schemas.microsoft.com/office/drawing/2014/main" id="{8D9E80C8-9C38-4396-9D01-BA5B8A8BA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5" y="3789364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1271" name="Oval 23">
            <a:extLst>
              <a:ext uri="{FF2B5EF4-FFF2-40B4-BE49-F238E27FC236}">
                <a16:creationId xmlns:a16="http://schemas.microsoft.com/office/drawing/2014/main" id="{5240E26F-D9E9-4CA1-B566-6C9E12BD0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789" y="40052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1272" name="Oval 24">
            <a:extLst>
              <a:ext uri="{FF2B5EF4-FFF2-40B4-BE49-F238E27FC236}">
                <a16:creationId xmlns:a16="http://schemas.microsoft.com/office/drawing/2014/main" id="{3F5E4A82-39DE-4A58-9A7F-D74E74D2C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30686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1273" name="Oval 25">
            <a:extLst>
              <a:ext uri="{FF2B5EF4-FFF2-40B4-BE49-F238E27FC236}">
                <a16:creationId xmlns:a16="http://schemas.microsoft.com/office/drawing/2014/main" id="{09D09B14-3568-4975-B31E-DB5829B40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9" y="32131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1274" name="Oval 26">
            <a:extLst>
              <a:ext uri="{FF2B5EF4-FFF2-40B4-BE49-F238E27FC236}">
                <a16:creationId xmlns:a16="http://schemas.microsoft.com/office/drawing/2014/main" id="{AAB05223-AD93-455E-A350-402D15794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7163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1275" name="Oval 27">
            <a:extLst>
              <a:ext uri="{FF2B5EF4-FFF2-40B4-BE49-F238E27FC236}">
                <a16:creationId xmlns:a16="http://schemas.microsoft.com/office/drawing/2014/main" id="{FFB86D06-53DB-448E-8BE2-84C633B84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4" y="38608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1276" name="Oval 28">
            <a:extLst>
              <a:ext uri="{FF2B5EF4-FFF2-40B4-BE49-F238E27FC236}">
                <a16:creationId xmlns:a16="http://schemas.microsoft.com/office/drawing/2014/main" id="{AE0A1C2E-1677-4889-B86D-94691DFB2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164" y="27813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1277" name="Oval 29">
            <a:extLst>
              <a:ext uri="{FF2B5EF4-FFF2-40B4-BE49-F238E27FC236}">
                <a16:creationId xmlns:a16="http://schemas.microsoft.com/office/drawing/2014/main" id="{D2DDA78E-C269-4815-B0DD-191EB4BE3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4" y="3500439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1278" name="Oval 30">
            <a:extLst>
              <a:ext uri="{FF2B5EF4-FFF2-40B4-BE49-F238E27FC236}">
                <a16:creationId xmlns:a16="http://schemas.microsoft.com/office/drawing/2014/main" id="{157141EF-FB29-4090-9397-2C4E29AB1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4149726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1279" name="Oval 31">
            <a:extLst>
              <a:ext uri="{FF2B5EF4-FFF2-40B4-BE49-F238E27FC236}">
                <a16:creationId xmlns:a16="http://schemas.microsoft.com/office/drawing/2014/main" id="{C3B14CF5-C13C-4A2F-9401-82579A9AD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4" y="270827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1280" name="Oval 32">
            <a:extLst>
              <a:ext uri="{FF2B5EF4-FFF2-40B4-BE49-F238E27FC236}">
                <a16:creationId xmlns:a16="http://schemas.microsoft.com/office/drawing/2014/main" id="{96A26605-0ACA-4434-93A2-5FE87AC15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664" y="34290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1281" name="Oval 33">
            <a:extLst>
              <a:ext uri="{FF2B5EF4-FFF2-40B4-BE49-F238E27FC236}">
                <a16:creationId xmlns:a16="http://schemas.microsoft.com/office/drawing/2014/main" id="{F9012AD6-665F-4125-A7F3-9F4F42C70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4" y="31416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1282" name="Oval 34">
            <a:extLst>
              <a:ext uri="{FF2B5EF4-FFF2-40B4-BE49-F238E27FC236}">
                <a16:creationId xmlns:a16="http://schemas.microsoft.com/office/drawing/2014/main" id="{4F125187-F01B-42F4-A814-C4FEB68065F6}"/>
              </a:ext>
            </a:extLst>
          </p:cNvPr>
          <p:cNvSpPr>
            <a:spLocks noChangeArrowheads="1"/>
          </p:cNvSpPr>
          <p:nvPr/>
        </p:nvSpPr>
        <p:spPr bwMode="auto">
          <a:xfrm rot="2379846">
            <a:off x="6096000" y="2349500"/>
            <a:ext cx="2306638" cy="2228850"/>
          </a:xfrm>
          <a:prstGeom prst="ellipse">
            <a:avLst/>
          </a:prstGeom>
          <a:solidFill>
            <a:srgbClr val="FF3300">
              <a:alpha val="18823"/>
            </a:srgbClr>
          </a:solidFill>
          <a:ln w="9525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201763" name="AutoShape 35">
            <a:extLst>
              <a:ext uri="{FF2B5EF4-FFF2-40B4-BE49-F238E27FC236}">
                <a16:creationId xmlns:a16="http://schemas.microsoft.com/office/drawing/2014/main" id="{3D13256D-A377-4F99-A8FE-2E5B9AAA8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501" y="3573463"/>
            <a:ext cx="3115999" cy="1511300"/>
          </a:xfrm>
          <a:prstGeom prst="homePlate">
            <a:avLst>
              <a:gd name="adj" fmla="val 45273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 dirty="0"/>
              <a:t>IQ</a:t>
            </a:r>
            <a:r>
              <a:rPr lang="ko-KR" altLang="en-US" sz="2400" dirty="0"/>
              <a:t>와 통계학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400" dirty="0"/>
              <a:t>성적은 관계 없다 </a:t>
            </a:r>
          </a:p>
        </p:txBody>
      </p:sp>
      <p:sp>
        <p:nvSpPr>
          <p:cNvPr id="201765" name="Oval 37">
            <a:extLst>
              <a:ext uri="{FF2B5EF4-FFF2-40B4-BE49-F238E27FC236}">
                <a16:creationId xmlns:a16="http://schemas.microsoft.com/office/drawing/2014/main" id="{FE6719F8-0C3F-4C90-9C91-5D60B1D5E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4289" y="1916114"/>
            <a:ext cx="1512887" cy="15128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 dirty="0">
                <a:solidFill>
                  <a:schemeClr val="bg1"/>
                </a:solidFill>
              </a:rPr>
              <a:t>무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 dirty="0">
                <a:solidFill>
                  <a:schemeClr val="bg1"/>
                </a:solidFill>
              </a:rPr>
              <a:t>상관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63" grpId="0" animBg="1"/>
      <p:bldP spid="2017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4" y="3498851"/>
            <a:ext cx="719772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0"/>
            <a:ext cx="7272338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Rectangle 3">
            <a:extLst>
              <a:ext uri="{FF2B5EF4-FFF2-40B4-BE49-F238E27FC236}">
                <a16:creationId xmlns:a16="http://schemas.microsoft.com/office/drawing/2014/main" id="{D05362E4-2F82-4A4A-9BCF-1337B181AA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58082" y="1485553"/>
            <a:ext cx="4038600" cy="4103687"/>
          </a:xfrm>
        </p:spPr>
        <p:txBody>
          <a:bodyPr/>
          <a:lstStyle/>
          <a:p>
            <a:pPr eaLnBrk="1" hangingPunct="1"/>
            <a:r>
              <a:rPr lang="en-US" altLang="ko-KR" dirty="0"/>
              <a:t>X</a:t>
            </a:r>
            <a:r>
              <a:rPr lang="ko-KR" altLang="en-US" dirty="0"/>
              <a:t>의 분산은</a:t>
            </a:r>
            <a:r>
              <a:rPr lang="en-US" altLang="ko-KR" dirty="0"/>
              <a:t>?</a:t>
            </a:r>
          </a:p>
          <a:p>
            <a:pPr eaLnBrk="1" hangingPunct="1"/>
            <a:endParaRPr lang="en-US" altLang="ko-KR" dirty="0"/>
          </a:p>
          <a:p>
            <a:pPr eaLnBrk="1" hangingPunct="1"/>
            <a:r>
              <a:rPr lang="en-US" altLang="ko-KR" dirty="0"/>
              <a:t>Y</a:t>
            </a:r>
            <a:r>
              <a:rPr lang="ko-KR" altLang="en-US" dirty="0"/>
              <a:t>의 분산은</a:t>
            </a:r>
            <a:r>
              <a:rPr lang="en-US" altLang="ko-KR" dirty="0"/>
              <a:t>?</a:t>
            </a:r>
          </a:p>
          <a:p>
            <a:pPr eaLnBrk="1" hangingPunct="1"/>
            <a:endParaRPr lang="en-US" altLang="ko-KR" dirty="0"/>
          </a:p>
          <a:p>
            <a:pPr eaLnBrk="1" hangingPunct="1"/>
            <a:r>
              <a:rPr lang="en-US" altLang="ko-KR" dirty="0"/>
              <a:t>X, Y</a:t>
            </a:r>
            <a:r>
              <a:rPr lang="ko-KR" altLang="en-US" dirty="0"/>
              <a:t>의 공분산은</a:t>
            </a:r>
            <a:r>
              <a:rPr lang="en-US" altLang="ko-KR" dirty="0"/>
              <a:t>?</a:t>
            </a:r>
          </a:p>
        </p:txBody>
      </p:sp>
      <p:graphicFrame>
        <p:nvGraphicFramePr>
          <p:cNvPr id="195595" name="Object 11">
            <a:extLst>
              <a:ext uri="{FF2B5EF4-FFF2-40B4-BE49-F238E27FC236}">
                <a16:creationId xmlns:a16="http://schemas.microsoft.com/office/drawing/2014/main" id="{06A7AA1E-D471-44DC-9D22-DF96D1CD408E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902415525"/>
              </p:ext>
            </p:extLst>
          </p:nvPr>
        </p:nvGraphicFramePr>
        <p:xfrm>
          <a:off x="5087888" y="2572425"/>
          <a:ext cx="4246562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7" name="Equation" r:id="rId3" imgW="1295400" imgH="228600" progId="Equation.3">
                  <p:embed/>
                </p:oleObj>
              </mc:Choice>
              <mc:Fallback>
                <p:oleObj name="Equation" r:id="rId3" imgW="129540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5087888" y="2572425"/>
                        <a:ext cx="4246562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97" name="Object 13">
            <a:extLst>
              <a:ext uri="{FF2B5EF4-FFF2-40B4-BE49-F238E27FC236}">
                <a16:creationId xmlns:a16="http://schemas.microsoft.com/office/drawing/2014/main" id="{325CB23B-B7ED-4E92-85E2-B3933F0B4CE8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828135335"/>
              </p:ext>
            </p:extLst>
          </p:nvPr>
        </p:nvGraphicFramePr>
        <p:xfrm>
          <a:off x="5120240" y="3770122"/>
          <a:ext cx="6049963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8" name="Equation" r:id="rId5" imgW="2082800" imgH="215900" progId="Equation.3">
                  <p:embed/>
                </p:oleObj>
              </mc:Choice>
              <mc:Fallback>
                <p:oleObj name="Equation" r:id="rId5" imgW="2082800" imgH="2159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5120240" y="3770122"/>
                        <a:ext cx="6049963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93" name="Object 9">
            <a:extLst>
              <a:ext uri="{FF2B5EF4-FFF2-40B4-BE49-F238E27FC236}">
                <a16:creationId xmlns:a16="http://schemas.microsoft.com/office/drawing/2014/main" id="{461AB9F0-6AA1-44FA-815A-917073C2AF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906781"/>
              </p:ext>
            </p:extLst>
          </p:nvPr>
        </p:nvGraphicFramePr>
        <p:xfrm>
          <a:off x="5087888" y="1398541"/>
          <a:ext cx="439737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9" name="Equation" r:id="rId7" imgW="1384300" imgH="228600" progId="Equation.3">
                  <p:embed/>
                </p:oleObj>
              </mc:Choice>
              <mc:Fallback>
                <p:oleObj name="Equation" r:id="rId7" imgW="13843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888" y="1398541"/>
                        <a:ext cx="4397375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제목 1">
            <a:extLst>
              <a:ext uri="{FF2B5EF4-FFF2-40B4-BE49-F238E27FC236}">
                <a16:creationId xmlns:a16="http://schemas.microsoft.com/office/drawing/2014/main" id="{7F0FAAB4-E2FC-442A-9DF0-DD3467BE08CF}"/>
              </a:ext>
            </a:extLst>
          </p:cNvPr>
          <p:cNvSpPr txBox="1">
            <a:spLocks noChangeArrowheads="1"/>
          </p:cNvSpPr>
          <p:nvPr/>
        </p:nvSpPr>
        <p:spPr>
          <a:xfrm>
            <a:off x="767408" y="365125"/>
            <a:ext cx="3888432" cy="68738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o-KR" altLang="en-US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공분산</a:t>
            </a:r>
            <a:r>
              <a:rPr lang="en-US" altLang="ko-KR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(Covariance)</a:t>
            </a:r>
            <a:endParaRPr lang="ko-KR" altLang="en-US" sz="3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54396C0-4E71-4F78-AFCE-FCC0EE02C7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6275" y="620714"/>
            <a:ext cx="2530475" cy="2217737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ko-KR" altLang="en-US" b="0" dirty="0"/>
              <a:t>공분산의 의미</a:t>
            </a:r>
          </a:p>
        </p:txBody>
      </p:sp>
      <p:sp>
        <p:nvSpPr>
          <p:cNvPr id="16387" name="Oval 4">
            <a:extLst>
              <a:ext uri="{FF2B5EF4-FFF2-40B4-BE49-F238E27FC236}">
                <a16:creationId xmlns:a16="http://schemas.microsoft.com/office/drawing/2014/main" id="{FBE24C5E-A6BF-4FD7-9CC3-15D6A90D0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829" y="181770"/>
            <a:ext cx="3024187" cy="3024187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grpSp>
        <p:nvGrpSpPr>
          <p:cNvPr id="16388" name="Group 5">
            <a:extLst>
              <a:ext uri="{FF2B5EF4-FFF2-40B4-BE49-F238E27FC236}">
                <a16:creationId xmlns:a16="http://schemas.microsoft.com/office/drawing/2014/main" id="{2B8E2027-B3F2-476B-B57B-2512226FD49A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1989139"/>
            <a:ext cx="4572000" cy="3462337"/>
            <a:chOff x="2064" y="1253"/>
            <a:chExt cx="2880" cy="2181"/>
          </a:xfrm>
        </p:grpSpPr>
        <p:sp>
          <p:nvSpPr>
            <p:cNvPr id="16408" name="Line 6">
              <a:extLst>
                <a:ext uri="{FF2B5EF4-FFF2-40B4-BE49-F238E27FC236}">
                  <a16:creationId xmlns:a16="http://schemas.microsoft.com/office/drawing/2014/main" id="{A4C775FB-47A0-48B4-95D4-48816A3133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8" y="1253"/>
              <a:ext cx="0" cy="1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409" name="Line 7">
              <a:extLst>
                <a:ext uri="{FF2B5EF4-FFF2-40B4-BE49-F238E27FC236}">
                  <a16:creationId xmlns:a16="http://schemas.microsoft.com/office/drawing/2014/main" id="{24C00AF0-6CE8-4CC0-BC3B-89B05C26B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3158"/>
              <a:ext cx="20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410" name="Line 8">
              <a:extLst>
                <a:ext uri="{FF2B5EF4-FFF2-40B4-BE49-F238E27FC236}">
                  <a16:creationId xmlns:a16="http://schemas.microsoft.com/office/drawing/2014/main" id="{B652A652-B099-4939-BAB6-B7B5B9EF60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6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411" name="Line 9">
              <a:extLst>
                <a:ext uri="{FF2B5EF4-FFF2-40B4-BE49-F238E27FC236}">
                  <a16:creationId xmlns:a16="http://schemas.microsoft.com/office/drawing/2014/main" id="{FF962D70-C3D6-4C36-8C6B-E56586B40B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4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412" name="Line 10">
              <a:extLst>
                <a:ext uri="{FF2B5EF4-FFF2-40B4-BE49-F238E27FC236}">
                  <a16:creationId xmlns:a16="http://schemas.microsoft.com/office/drawing/2014/main" id="{3DAF9034-1C61-49B5-A520-4B904D3241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5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413" name="Text Box 11">
              <a:extLst>
                <a:ext uri="{FF2B5EF4-FFF2-40B4-BE49-F238E27FC236}">
                  <a16:creationId xmlns:a16="http://schemas.microsoft.com/office/drawing/2014/main" id="{D151380B-311D-4088-8312-1E805685FD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0" y="3067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X</a:t>
              </a:r>
            </a:p>
          </p:txBody>
        </p:sp>
        <p:sp>
          <p:nvSpPr>
            <p:cNvPr id="16414" name="Text Box 12">
              <a:extLst>
                <a:ext uri="{FF2B5EF4-FFF2-40B4-BE49-F238E27FC236}">
                  <a16:creationId xmlns:a16="http://schemas.microsoft.com/office/drawing/2014/main" id="{0980490C-31EA-4AAA-81A4-174EBA69F2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253"/>
              <a:ext cx="2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Y</a:t>
              </a:r>
            </a:p>
          </p:txBody>
        </p:sp>
        <p:sp>
          <p:nvSpPr>
            <p:cNvPr id="16415" name="Line 13">
              <a:extLst>
                <a:ext uri="{FF2B5EF4-FFF2-40B4-BE49-F238E27FC236}">
                  <a16:creationId xmlns:a16="http://schemas.microsoft.com/office/drawing/2014/main" id="{99A80AD0-7B1A-4185-8933-5C31E847A6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261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416" name="Line 14">
              <a:extLst>
                <a:ext uri="{FF2B5EF4-FFF2-40B4-BE49-F238E27FC236}">
                  <a16:creationId xmlns:a16="http://schemas.microsoft.com/office/drawing/2014/main" id="{145DEA9C-5213-4248-80E6-7B94D3078A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2205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417" name="Line 15">
              <a:extLst>
                <a:ext uri="{FF2B5EF4-FFF2-40B4-BE49-F238E27FC236}">
                  <a16:creationId xmlns:a16="http://schemas.microsoft.com/office/drawing/2014/main" id="{65FFC03E-807F-4BD7-9B0E-2EA94BF28C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175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418" name="Text Box 16">
              <a:extLst>
                <a:ext uri="{FF2B5EF4-FFF2-40B4-BE49-F238E27FC236}">
                  <a16:creationId xmlns:a16="http://schemas.microsoft.com/office/drawing/2014/main" id="{075605C1-E317-41F7-A814-B43433A71F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" y="3199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170</a:t>
              </a:r>
            </a:p>
          </p:txBody>
        </p:sp>
        <p:sp>
          <p:nvSpPr>
            <p:cNvPr id="16419" name="Text Box 17">
              <a:extLst>
                <a:ext uri="{FF2B5EF4-FFF2-40B4-BE49-F238E27FC236}">
                  <a16:creationId xmlns:a16="http://schemas.microsoft.com/office/drawing/2014/main" id="{8CAD5CCC-D76A-4289-9533-1223979870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3" y="208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70</a:t>
              </a:r>
            </a:p>
          </p:txBody>
        </p:sp>
        <p:sp>
          <p:nvSpPr>
            <p:cNvPr id="16420" name="Text Box 18">
              <a:extLst>
                <a:ext uri="{FF2B5EF4-FFF2-40B4-BE49-F238E27FC236}">
                  <a16:creationId xmlns:a16="http://schemas.microsoft.com/office/drawing/2014/main" id="{052E1E06-AD25-474D-93C8-EA14F16658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251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60</a:t>
              </a:r>
            </a:p>
          </p:txBody>
        </p:sp>
        <p:sp>
          <p:nvSpPr>
            <p:cNvPr id="16421" name="Text Box 19">
              <a:extLst>
                <a:ext uri="{FF2B5EF4-FFF2-40B4-BE49-F238E27FC236}">
                  <a16:creationId xmlns:a16="http://schemas.microsoft.com/office/drawing/2014/main" id="{2480DC5F-6354-42DC-BE90-BF5F6CB555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1661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80</a:t>
              </a:r>
            </a:p>
          </p:txBody>
        </p:sp>
        <p:sp>
          <p:nvSpPr>
            <p:cNvPr id="16422" name="Text Box 20">
              <a:extLst>
                <a:ext uri="{FF2B5EF4-FFF2-40B4-BE49-F238E27FC236}">
                  <a16:creationId xmlns:a16="http://schemas.microsoft.com/office/drawing/2014/main" id="{8194F518-DB57-4001-A36F-4C0F56DAB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2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180</a:t>
              </a:r>
            </a:p>
          </p:txBody>
        </p:sp>
        <p:sp>
          <p:nvSpPr>
            <p:cNvPr id="16423" name="Text Box 21">
              <a:extLst>
                <a:ext uri="{FF2B5EF4-FFF2-40B4-BE49-F238E27FC236}">
                  <a16:creationId xmlns:a16="http://schemas.microsoft.com/office/drawing/2014/main" id="{35CC6C0C-7616-4CC5-8276-6C6058CC60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160</a:t>
              </a:r>
            </a:p>
          </p:txBody>
        </p:sp>
      </p:grpSp>
      <p:sp>
        <p:nvSpPr>
          <p:cNvPr id="16389" name="Oval 22">
            <a:extLst>
              <a:ext uri="{FF2B5EF4-FFF2-40B4-BE49-F238E27FC236}">
                <a16:creationId xmlns:a16="http://schemas.microsoft.com/office/drawing/2014/main" id="{01EFE8F2-BA0D-4084-BE40-2FEC5B856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5" y="3789364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6390" name="Oval 23">
            <a:extLst>
              <a:ext uri="{FF2B5EF4-FFF2-40B4-BE49-F238E27FC236}">
                <a16:creationId xmlns:a16="http://schemas.microsoft.com/office/drawing/2014/main" id="{170DECF8-EEA0-4088-BF0C-1A72D57BF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786" y="2347863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6391" name="Oval 24">
            <a:extLst>
              <a:ext uri="{FF2B5EF4-FFF2-40B4-BE49-F238E27FC236}">
                <a16:creationId xmlns:a16="http://schemas.microsoft.com/office/drawing/2014/main" id="{463C4C87-E925-4376-86B5-4383F0A3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30686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6392" name="Oval 25">
            <a:extLst>
              <a:ext uri="{FF2B5EF4-FFF2-40B4-BE49-F238E27FC236}">
                <a16:creationId xmlns:a16="http://schemas.microsoft.com/office/drawing/2014/main" id="{72D106B6-4CFA-4C42-8241-EB343D8CC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9" y="32131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6393" name="Oval 26">
            <a:extLst>
              <a:ext uri="{FF2B5EF4-FFF2-40B4-BE49-F238E27FC236}">
                <a16:creationId xmlns:a16="http://schemas.microsoft.com/office/drawing/2014/main" id="{84E8C6B5-693C-4003-B90E-A55FCD424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7163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6394" name="Oval 27">
            <a:extLst>
              <a:ext uri="{FF2B5EF4-FFF2-40B4-BE49-F238E27FC236}">
                <a16:creationId xmlns:a16="http://schemas.microsoft.com/office/drawing/2014/main" id="{5BE107CD-8B76-4C3E-937D-1A89E29AA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032" y="4004047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6395" name="Oval 28">
            <a:extLst>
              <a:ext uri="{FF2B5EF4-FFF2-40B4-BE49-F238E27FC236}">
                <a16:creationId xmlns:a16="http://schemas.microsoft.com/office/drawing/2014/main" id="{EE763C5F-6669-4B8A-B65B-271EA9EDD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4" y="44370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6396" name="Oval 29">
            <a:extLst>
              <a:ext uri="{FF2B5EF4-FFF2-40B4-BE49-F238E27FC236}">
                <a16:creationId xmlns:a16="http://schemas.microsoft.com/office/drawing/2014/main" id="{C1CD8E3E-C2D4-4DB1-AB0B-BEE41A89B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35004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6397" name="Oval 30">
            <a:extLst>
              <a:ext uri="{FF2B5EF4-FFF2-40B4-BE49-F238E27FC236}">
                <a16:creationId xmlns:a16="http://schemas.microsoft.com/office/drawing/2014/main" id="{202F7E26-03CE-494E-9D96-075220407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4149726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6398" name="Oval 31">
            <a:extLst>
              <a:ext uri="{FF2B5EF4-FFF2-40B4-BE49-F238E27FC236}">
                <a16:creationId xmlns:a16="http://schemas.microsoft.com/office/drawing/2014/main" id="{D8DB6BE7-FE16-44F5-BEA5-8274ACE6C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723" y="270827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6399" name="Oval 32">
            <a:extLst>
              <a:ext uri="{FF2B5EF4-FFF2-40B4-BE49-F238E27FC236}">
                <a16:creationId xmlns:a16="http://schemas.microsoft.com/office/drawing/2014/main" id="{EB28CC18-7280-4D7B-B74D-0ADE3F255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664" y="2780928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6400" name="Oval 33">
            <a:extLst>
              <a:ext uri="{FF2B5EF4-FFF2-40B4-BE49-F238E27FC236}">
                <a16:creationId xmlns:a16="http://schemas.microsoft.com/office/drawing/2014/main" id="{C63269E3-150F-4EC8-AAF9-AAA15648B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635" y="3211959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6401" name="Oval 34">
            <a:extLst>
              <a:ext uri="{FF2B5EF4-FFF2-40B4-BE49-F238E27FC236}">
                <a16:creationId xmlns:a16="http://schemas.microsoft.com/office/drawing/2014/main" id="{040D074E-6155-49D3-8CDB-9A9EBBD0E616}"/>
              </a:ext>
            </a:extLst>
          </p:cNvPr>
          <p:cNvSpPr>
            <a:spLocks noChangeArrowheads="1"/>
          </p:cNvSpPr>
          <p:nvPr/>
        </p:nvSpPr>
        <p:spPr bwMode="auto">
          <a:xfrm rot="18875945">
            <a:off x="5243167" y="2828302"/>
            <a:ext cx="3671888" cy="1223963"/>
          </a:xfrm>
          <a:prstGeom prst="ellipse">
            <a:avLst/>
          </a:prstGeom>
          <a:solidFill>
            <a:srgbClr val="FF3300">
              <a:alpha val="18823"/>
            </a:srgbClr>
          </a:solidFill>
          <a:ln w="9525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6402" name="Line 35">
            <a:extLst>
              <a:ext uri="{FF2B5EF4-FFF2-40B4-BE49-F238E27FC236}">
                <a16:creationId xmlns:a16="http://schemas.microsoft.com/office/drawing/2014/main" id="{31A7B800-95C3-448C-90F3-327715154E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04063" y="2133600"/>
            <a:ext cx="0" cy="28082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3812" name="Oval 36">
            <a:extLst>
              <a:ext uri="{FF2B5EF4-FFF2-40B4-BE49-F238E27FC236}">
                <a16:creationId xmlns:a16="http://schemas.microsoft.com/office/drawing/2014/main" id="{108FD032-284E-4B2F-9980-C23E5F930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9825" y="620714"/>
            <a:ext cx="1512888" cy="15128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 dirty="0">
                <a:solidFill>
                  <a:schemeClr val="bg1"/>
                </a:solidFill>
              </a:rPr>
              <a:t>양의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 dirty="0">
                <a:solidFill>
                  <a:schemeClr val="bg1"/>
                </a:solidFill>
              </a:rPr>
              <a:t>상관</a:t>
            </a:r>
          </a:p>
        </p:txBody>
      </p:sp>
      <p:sp>
        <p:nvSpPr>
          <p:cNvPr id="16404" name="Line 37">
            <a:extLst>
              <a:ext uri="{FF2B5EF4-FFF2-40B4-BE49-F238E27FC236}">
                <a16:creationId xmlns:a16="http://schemas.microsoft.com/office/drawing/2014/main" id="{BA331EDB-8648-4D69-A1B1-4C26699E65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64200" y="3429000"/>
            <a:ext cx="3168650" cy="7143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81EAAFA0-A11B-48A3-BCB0-87FA2171EB1E}"/>
              </a:ext>
            </a:extLst>
          </p:cNvPr>
          <p:cNvGrpSpPr>
            <a:grpSpLocks/>
          </p:cNvGrpSpPr>
          <p:nvPr/>
        </p:nvGrpSpPr>
        <p:grpSpPr bwMode="auto">
          <a:xfrm>
            <a:off x="2135188" y="3573463"/>
            <a:ext cx="2881312" cy="1511300"/>
            <a:chOff x="385" y="2251"/>
            <a:chExt cx="1815" cy="952"/>
          </a:xfrm>
        </p:grpSpPr>
        <p:sp>
          <p:nvSpPr>
            <p:cNvPr id="16406" name="AutoShape 39">
              <a:extLst>
                <a:ext uri="{FF2B5EF4-FFF2-40B4-BE49-F238E27FC236}">
                  <a16:creationId xmlns:a16="http://schemas.microsoft.com/office/drawing/2014/main" id="{9FE63FB6-A096-42C0-A848-7FC01D813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2251"/>
              <a:ext cx="1815" cy="952"/>
            </a:xfrm>
            <a:prstGeom prst="homePlate">
              <a:avLst>
                <a:gd name="adj" fmla="val 47663"/>
              </a:avLst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ko-KR" sz="2400" dirty="0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ko-KR" sz="2400" dirty="0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2400" dirty="0">
                  <a:latin typeface="Times New Roman" panose="02020603050405020304" pitchFamily="18" charset="0"/>
                </a:rPr>
                <a:t>의 값이 커진다</a:t>
              </a:r>
            </a:p>
          </p:txBody>
        </p:sp>
        <p:graphicFrame>
          <p:nvGraphicFramePr>
            <p:cNvPr id="16407" name="Object 40">
              <a:extLst>
                <a:ext uri="{FF2B5EF4-FFF2-40B4-BE49-F238E27FC236}">
                  <a16:creationId xmlns:a16="http://schemas.microsoft.com/office/drawing/2014/main" id="{BE1FC3E2-C383-478E-87F4-51793807065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6" y="2354"/>
            <a:ext cx="1443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4" name="Equation" r:id="rId3" imgW="1218671" imgH="215806" progId="Equation.3">
                    <p:embed/>
                  </p:oleObj>
                </mc:Choice>
                <mc:Fallback>
                  <p:oleObj name="Equation" r:id="rId3" imgW="1218671" imgH="215806" progId="Equation.3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" y="2354"/>
                          <a:ext cx="1443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-0.64583 0.24144 " pathEditMode="relative" ptsTypes="AA">
                                      <p:cBhvr>
                                        <p:cTn id="11" dur="2000" fill="hold"/>
                                        <p:tgtEl>
                                          <p:spTgt spid="203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8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8F39048-3FF4-4A67-A0BF-878CF3F748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7897" y="490539"/>
            <a:ext cx="2530475" cy="2217737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ko-KR" altLang="en-US" b="0" dirty="0"/>
              <a:t>공분산의 의미</a:t>
            </a:r>
          </a:p>
        </p:txBody>
      </p:sp>
      <p:sp>
        <p:nvSpPr>
          <p:cNvPr id="18435" name="Oval 4">
            <a:extLst>
              <a:ext uri="{FF2B5EF4-FFF2-40B4-BE49-F238E27FC236}">
                <a16:creationId xmlns:a16="http://schemas.microsoft.com/office/drawing/2014/main" id="{A517CFAA-D73A-4C7C-8263-31EBE098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517" y="139016"/>
            <a:ext cx="3024187" cy="3024187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grpSp>
        <p:nvGrpSpPr>
          <p:cNvPr id="18436" name="Group 5">
            <a:extLst>
              <a:ext uri="{FF2B5EF4-FFF2-40B4-BE49-F238E27FC236}">
                <a16:creationId xmlns:a16="http://schemas.microsoft.com/office/drawing/2014/main" id="{789B40EC-500E-42D4-8C71-F889EF094FBC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1989139"/>
            <a:ext cx="4572000" cy="3465512"/>
            <a:chOff x="2064" y="1253"/>
            <a:chExt cx="2880" cy="2183"/>
          </a:xfrm>
        </p:grpSpPr>
        <p:sp>
          <p:nvSpPr>
            <p:cNvPr id="18456" name="Line 6">
              <a:extLst>
                <a:ext uri="{FF2B5EF4-FFF2-40B4-BE49-F238E27FC236}">
                  <a16:creationId xmlns:a16="http://schemas.microsoft.com/office/drawing/2014/main" id="{EE2D0ED2-A90D-47DB-B997-1ACDEA3261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8" y="1253"/>
              <a:ext cx="0" cy="1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457" name="Line 7">
              <a:extLst>
                <a:ext uri="{FF2B5EF4-FFF2-40B4-BE49-F238E27FC236}">
                  <a16:creationId xmlns:a16="http://schemas.microsoft.com/office/drawing/2014/main" id="{F01C9916-15C6-4BFE-A72E-521A699C4A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3158"/>
              <a:ext cx="20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458" name="Line 8">
              <a:extLst>
                <a:ext uri="{FF2B5EF4-FFF2-40B4-BE49-F238E27FC236}">
                  <a16:creationId xmlns:a16="http://schemas.microsoft.com/office/drawing/2014/main" id="{B85E4AFF-49EF-4CA2-8637-25B133F3EC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6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459" name="Line 9">
              <a:extLst>
                <a:ext uri="{FF2B5EF4-FFF2-40B4-BE49-F238E27FC236}">
                  <a16:creationId xmlns:a16="http://schemas.microsoft.com/office/drawing/2014/main" id="{E8D413E6-CAE1-48FE-ABA4-4356360368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4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460" name="Line 10">
              <a:extLst>
                <a:ext uri="{FF2B5EF4-FFF2-40B4-BE49-F238E27FC236}">
                  <a16:creationId xmlns:a16="http://schemas.microsoft.com/office/drawing/2014/main" id="{21766E4A-1064-42E2-8881-7B1A9E3CB2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5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461" name="Text Box 11">
              <a:extLst>
                <a:ext uri="{FF2B5EF4-FFF2-40B4-BE49-F238E27FC236}">
                  <a16:creationId xmlns:a16="http://schemas.microsoft.com/office/drawing/2014/main" id="{A0A767C0-E995-493B-901A-9ED71D04E0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0" y="3067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X</a:t>
              </a:r>
            </a:p>
          </p:txBody>
        </p:sp>
        <p:sp>
          <p:nvSpPr>
            <p:cNvPr id="18462" name="Text Box 12">
              <a:extLst>
                <a:ext uri="{FF2B5EF4-FFF2-40B4-BE49-F238E27FC236}">
                  <a16:creationId xmlns:a16="http://schemas.microsoft.com/office/drawing/2014/main" id="{6D540E1C-E045-4DCE-A3AE-70EFE6CFED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253"/>
              <a:ext cx="2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Y</a:t>
              </a:r>
            </a:p>
          </p:txBody>
        </p:sp>
        <p:sp>
          <p:nvSpPr>
            <p:cNvPr id="18463" name="Line 13">
              <a:extLst>
                <a:ext uri="{FF2B5EF4-FFF2-40B4-BE49-F238E27FC236}">
                  <a16:creationId xmlns:a16="http://schemas.microsoft.com/office/drawing/2014/main" id="{19E644E5-50AB-4BA4-AB26-7307CE09BF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261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464" name="Line 14">
              <a:extLst>
                <a:ext uri="{FF2B5EF4-FFF2-40B4-BE49-F238E27FC236}">
                  <a16:creationId xmlns:a16="http://schemas.microsoft.com/office/drawing/2014/main" id="{5127EC2F-AD3B-47C6-840D-711C8AB8DD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2205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465" name="Line 15">
              <a:extLst>
                <a:ext uri="{FF2B5EF4-FFF2-40B4-BE49-F238E27FC236}">
                  <a16:creationId xmlns:a16="http://schemas.microsoft.com/office/drawing/2014/main" id="{01948153-016B-43F2-B0D6-2A2B99DB8C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175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466" name="Text Box 16">
              <a:extLst>
                <a:ext uri="{FF2B5EF4-FFF2-40B4-BE49-F238E27FC236}">
                  <a16:creationId xmlns:a16="http://schemas.microsoft.com/office/drawing/2014/main" id="{4B3E9421-5CB0-4AD7-AAFF-46A224DC1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5" y="3199"/>
              <a:ext cx="2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70</a:t>
              </a:r>
            </a:p>
          </p:txBody>
        </p:sp>
        <p:sp>
          <p:nvSpPr>
            <p:cNvPr id="18467" name="Text Box 17">
              <a:extLst>
                <a:ext uri="{FF2B5EF4-FFF2-40B4-BE49-F238E27FC236}">
                  <a16:creationId xmlns:a16="http://schemas.microsoft.com/office/drawing/2014/main" id="{6E69E732-4B1E-4BDF-A82D-8ECB992B6E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3" y="2089"/>
              <a:ext cx="2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30</a:t>
              </a:r>
            </a:p>
          </p:txBody>
        </p:sp>
        <p:sp>
          <p:nvSpPr>
            <p:cNvPr id="18468" name="Text Box 18">
              <a:extLst>
                <a:ext uri="{FF2B5EF4-FFF2-40B4-BE49-F238E27FC236}">
                  <a16:creationId xmlns:a16="http://schemas.microsoft.com/office/drawing/2014/main" id="{B6911038-3263-4430-9A17-2E19864D9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2519"/>
              <a:ext cx="2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20</a:t>
              </a:r>
            </a:p>
          </p:txBody>
        </p:sp>
        <p:sp>
          <p:nvSpPr>
            <p:cNvPr id="18469" name="Text Box 19">
              <a:extLst>
                <a:ext uri="{FF2B5EF4-FFF2-40B4-BE49-F238E27FC236}">
                  <a16:creationId xmlns:a16="http://schemas.microsoft.com/office/drawing/2014/main" id="{51491356-69E6-45A5-B0C0-6AF9560239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1661"/>
              <a:ext cx="2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40</a:t>
              </a:r>
            </a:p>
          </p:txBody>
        </p:sp>
        <p:sp>
          <p:nvSpPr>
            <p:cNvPr id="18470" name="Text Box 20">
              <a:extLst>
                <a:ext uri="{FF2B5EF4-FFF2-40B4-BE49-F238E27FC236}">
                  <a16:creationId xmlns:a16="http://schemas.microsoft.com/office/drawing/2014/main" id="{FA7F4B97-0EC3-4C81-9D10-BB70EDD5DA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4" y="3203"/>
              <a:ext cx="2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80</a:t>
              </a:r>
            </a:p>
          </p:txBody>
        </p:sp>
        <p:sp>
          <p:nvSpPr>
            <p:cNvPr id="18471" name="Text Box 21">
              <a:extLst>
                <a:ext uri="{FF2B5EF4-FFF2-40B4-BE49-F238E27FC236}">
                  <a16:creationId xmlns:a16="http://schemas.microsoft.com/office/drawing/2014/main" id="{87D56912-1BCC-4181-8EB7-84361E82D9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203"/>
              <a:ext cx="2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60</a:t>
              </a:r>
            </a:p>
          </p:txBody>
        </p:sp>
      </p:grpSp>
      <p:sp>
        <p:nvSpPr>
          <p:cNvPr id="18437" name="Oval 22">
            <a:extLst>
              <a:ext uri="{FF2B5EF4-FFF2-40B4-BE49-F238E27FC236}">
                <a16:creationId xmlns:a16="http://schemas.microsoft.com/office/drawing/2014/main" id="{0B71D655-34EF-46B8-B9D1-50F44E986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5" y="3789364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8438" name="Oval 23">
            <a:extLst>
              <a:ext uri="{FF2B5EF4-FFF2-40B4-BE49-F238E27FC236}">
                <a16:creationId xmlns:a16="http://schemas.microsoft.com/office/drawing/2014/main" id="{7B7A60A8-DB46-4FB3-BBBB-E9022EB15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8008" y="2492376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8439" name="Oval 24">
            <a:extLst>
              <a:ext uri="{FF2B5EF4-FFF2-40B4-BE49-F238E27FC236}">
                <a16:creationId xmlns:a16="http://schemas.microsoft.com/office/drawing/2014/main" id="{19150393-A2C8-4306-8A23-CC9667DE3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30686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8440" name="Oval 25">
            <a:extLst>
              <a:ext uri="{FF2B5EF4-FFF2-40B4-BE49-F238E27FC236}">
                <a16:creationId xmlns:a16="http://schemas.microsoft.com/office/drawing/2014/main" id="{18DDF981-962B-4172-AFCC-5071B3C2C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2583" y="3141663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8441" name="Oval 26">
            <a:extLst>
              <a:ext uri="{FF2B5EF4-FFF2-40B4-BE49-F238E27FC236}">
                <a16:creationId xmlns:a16="http://schemas.microsoft.com/office/drawing/2014/main" id="{64853D3B-F62B-4F6B-8DE9-82CD93EDF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7163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8442" name="Oval 27">
            <a:extLst>
              <a:ext uri="{FF2B5EF4-FFF2-40B4-BE49-F238E27FC236}">
                <a16:creationId xmlns:a16="http://schemas.microsoft.com/office/drawing/2014/main" id="{507FF5C4-7E12-49D1-9573-9ED451CF3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714" y="4076701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8443" name="Oval 28">
            <a:extLst>
              <a:ext uri="{FF2B5EF4-FFF2-40B4-BE49-F238E27FC236}">
                <a16:creationId xmlns:a16="http://schemas.microsoft.com/office/drawing/2014/main" id="{EDB23805-7974-4F68-98B4-022723306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8778" y="429207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8444" name="Oval 29">
            <a:extLst>
              <a:ext uri="{FF2B5EF4-FFF2-40B4-BE49-F238E27FC236}">
                <a16:creationId xmlns:a16="http://schemas.microsoft.com/office/drawing/2014/main" id="{3C1291A0-6379-4B95-AFA3-EC243660A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35004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8445" name="Oval 30">
            <a:extLst>
              <a:ext uri="{FF2B5EF4-FFF2-40B4-BE49-F238E27FC236}">
                <a16:creationId xmlns:a16="http://schemas.microsoft.com/office/drawing/2014/main" id="{04CF0BA6-C587-40B3-9FEF-84B2FA1E6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789" y="393382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8446" name="Oval 31">
            <a:extLst>
              <a:ext uri="{FF2B5EF4-FFF2-40B4-BE49-F238E27FC236}">
                <a16:creationId xmlns:a16="http://schemas.microsoft.com/office/drawing/2014/main" id="{F3F35C41-E9AA-48B0-AF86-78685148B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2708276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8447" name="Oval 32">
            <a:extLst>
              <a:ext uri="{FF2B5EF4-FFF2-40B4-BE49-F238E27FC236}">
                <a16:creationId xmlns:a16="http://schemas.microsoft.com/office/drawing/2014/main" id="{0A2E65A6-13F4-4D4D-860F-31C1F119D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664" y="3644007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8448" name="Oval 33">
            <a:extLst>
              <a:ext uri="{FF2B5EF4-FFF2-40B4-BE49-F238E27FC236}">
                <a16:creationId xmlns:a16="http://schemas.microsoft.com/office/drawing/2014/main" id="{9C435875-8ADA-48ED-BD11-B9FEDEE72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4" y="31416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8449" name="Oval 34">
            <a:extLst>
              <a:ext uri="{FF2B5EF4-FFF2-40B4-BE49-F238E27FC236}">
                <a16:creationId xmlns:a16="http://schemas.microsoft.com/office/drawing/2014/main" id="{A723A0B7-88D8-413D-A909-91400B93A143}"/>
              </a:ext>
            </a:extLst>
          </p:cNvPr>
          <p:cNvSpPr>
            <a:spLocks noChangeArrowheads="1"/>
          </p:cNvSpPr>
          <p:nvPr/>
        </p:nvSpPr>
        <p:spPr bwMode="auto">
          <a:xfrm rot="2440398">
            <a:off x="5420324" y="2924970"/>
            <a:ext cx="3671887" cy="1223963"/>
          </a:xfrm>
          <a:prstGeom prst="ellipse">
            <a:avLst/>
          </a:prstGeom>
          <a:solidFill>
            <a:srgbClr val="FF3300">
              <a:alpha val="18823"/>
            </a:srgbClr>
          </a:solidFill>
          <a:ln w="9525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8450" name="Line 36">
            <a:extLst>
              <a:ext uri="{FF2B5EF4-FFF2-40B4-BE49-F238E27FC236}">
                <a16:creationId xmlns:a16="http://schemas.microsoft.com/office/drawing/2014/main" id="{9D7549E3-6E97-4FFB-9AB1-148D90FA8C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04063" y="2133600"/>
            <a:ext cx="0" cy="28082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0741" name="Oval 37">
            <a:extLst>
              <a:ext uri="{FF2B5EF4-FFF2-40B4-BE49-F238E27FC236}">
                <a16:creationId xmlns:a16="http://schemas.microsoft.com/office/drawing/2014/main" id="{46DB75DC-9EA2-4C15-94C8-CF214BFBE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9825" y="620714"/>
            <a:ext cx="1512888" cy="15128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 dirty="0">
                <a:solidFill>
                  <a:schemeClr val="bg1"/>
                </a:solidFill>
              </a:rPr>
              <a:t>음의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 dirty="0">
                <a:solidFill>
                  <a:schemeClr val="bg1"/>
                </a:solidFill>
              </a:rPr>
              <a:t>상관</a:t>
            </a:r>
          </a:p>
        </p:txBody>
      </p:sp>
      <p:sp>
        <p:nvSpPr>
          <p:cNvPr id="18452" name="Line 38">
            <a:extLst>
              <a:ext uri="{FF2B5EF4-FFF2-40B4-BE49-F238E27FC236}">
                <a16:creationId xmlns:a16="http://schemas.microsoft.com/office/drawing/2014/main" id="{D4A22DFD-DF36-423F-A07E-A5DF4E448B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64200" y="3429000"/>
            <a:ext cx="3168650" cy="7143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" name="Group 42">
            <a:extLst>
              <a:ext uri="{FF2B5EF4-FFF2-40B4-BE49-F238E27FC236}">
                <a16:creationId xmlns:a16="http://schemas.microsoft.com/office/drawing/2014/main" id="{1D10ACF5-05A1-43AC-BF32-69F964160C82}"/>
              </a:ext>
            </a:extLst>
          </p:cNvPr>
          <p:cNvGrpSpPr>
            <a:grpSpLocks/>
          </p:cNvGrpSpPr>
          <p:nvPr/>
        </p:nvGrpSpPr>
        <p:grpSpPr bwMode="auto">
          <a:xfrm>
            <a:off x="2135188" y="3573463"/>
            <a:ext cx="2881312" cy="1511300"/>
            <a:chOff x="385" y="2251"/>
            <a:chExt cx="1815" cy="952"/>
          </a:xfrm>
        </p:grpSpPr>
        <p:sp>
          <p:nvSpPr>
            <p:cNvPr id="18454" name="AutoShape 35">
              <a:extLst>
                <a:ext uri="{FF2B5EF4-FFF2-40B4-BE49-F238E27FC236}">
                  <a16:creationId xmlns:a16="http://schemas.microsoft.com/office/drawing/2014/main" id="{DC2989A4-4894-430C-A011-A176736E8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2251"/>
              <a:ext cx="1815" cy="952"/>
            </a:xfrm>
            <a:prstGeom prst="homePlate">
              <a:avLst>
                <a:gd name="adj" fmla="val 47663"/>
              </a:avLst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ko-KR" sz="2400" dirty="0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ko-KR" sz="2400" dirty="0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2400" dirty="0">
                  <a:latin typeface="Times New Roman" panose="02020603050405020304" pitchFamily="18" charset="0"/>
                </a:rPr>
                <a:t>의 값이 작아진다</a:t>
              </a:r>
            </a:p>
          </p:txBody>
        </p:sp>
        <p:graphicFrame>
          <p:nvGraphicFramePr>
            <p:cNvPr id="18455" name="Object 39">
              <a:extLst>
                <a:ext uri="{FF2B5EF4-FFF2-40B4-BE49-F238E27FC236}">
                  <a16:creationId xmlns:a16="http://schemas.microsoft.com/office/drawing/2014/main" id="{3D8477CF-AFD4-4BF0-8DD1-38D7960E482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6" y="2354"/>
            <a:ext cx="1443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92" name="Equation" r:id="rId3" imgW="1218671" imgH="215806" progId="Equation.3">
                    <p:embed/>
                  </p:oleObj>
                </mc:Choice>
                <mc:Fallback>
                  <p:oleObj name="Equation" r:id="rId3" imgW="1218671" imgH="215806" progId="Equation.3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" y="2354"/>
                          <a:ext cx="1443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-0.64583 0.24144 " pathEditMode="relative" ptsTypes="AA">
                                      <p:cBhvr>
                                        <p:cTn id="11" dur="2000" fill="hold"/>
                                        <p:tgtEl>
                                          <p:spTgt spid="2007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>
            <a:extLst>
              <a:ext uri="{FF2B5EF4-FFF2-40B4-BE49-F238E27FC236}">
                <a16:creationId xmlns:a16="http://schemas.microsoft.com/office/drawing/2014/main" id="{E6D366C3-1C84-4D4A-9EA9-041A82F067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7408" y="1340768"/>
            <a:ext cx="9289032" cy="252028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ko-KR" altLang="en-US" dirty="0"/>
              <a:t>양의 상관이면 크다</a:t>
            </a:r>
          </a:p>
          <a:p>
            <a:pPr eaLnBrk="1" hangingPunct="1">
              <a:lnSpc>
                <a:spcPct val="150000"/>
              </a:lnSpc>
            </a:pPr>
            <a:r>
              <a:rPr lang="ko-KR" altLang="en-US" dirty="0"/>
              <a:t>음의 상관이면 작다</a:t>
            </a:r>
          </a:p>
          <a:p>
            <a:pPr eaLnBrk="1" hangingPunct="1">
              <a:lnSpc>
                <a:spcPct val="150000"/>
              </a:lnSpc>
            </a:pPr>
            <a:r>
              <a:rPr lang="ko-KR" altLang="en-US" dirty="0"/>
              <a:t>무상관이면 </a:t>
            </a:r>
            <a:r>
              <a:rPr lang="en-US" altLang="ko-KR" dirty="0"/>
              <a:t>0</a:t>
            </a:r>
            <a:r>
              <a:rPr lang="ko-KR" altLang="en-US" dirty="0"/>
              <a:t>에 가깝다</a:t>
            </a: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01341BBB-59C0-4C80-8FA8-5FBF7E3FBE66}"/>
              </a:ext>
            </a:extLst>
          </p:cNvPr>
          <p:cNvSpPr txBox="1">
            <a:spLocks noChangeArrowheads="1"/>
          </p:cNvSpPr>
          <p:nvPr/>
        </p:nvSpPr>
        <p:spPr>
          <a:xfrm>
            <a:off x="767408" y="365125"/>
            <a:ext cx="5832648" cy="68738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o-KR" altLang="en-US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공분산</a:t>
            </a:r>
            <a:r>
              <a:rPr lang="en-US" altLang="ko-KR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(Covariance)</a:t>
            </a:r>
            <a:r>
              <a:rPr lang="ko-KR" altLang="en-US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성질</a:t>
            </a:r>
          </a:p>
        </p:txBody>
      </p:sp>
      <p:pic>
        <p:nvPicPr>
          <p:cNvPr id="9" name="Picture 5" descr="UNI0000256444d5">
            <a:extLst>
              <a:ext uri="{FF2B5EF4-FFF2-40B4-BE49-F238E27FC236}">
                <a16:creationId xmlns:a16="http://schemas.microsoft.com/office/drawing/2014/main" id="{03BB0C2A-9249-4E8C-99D9-60903FCE8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786" y="1323860"/>
            <a:ext cx="6049019" cy="268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53AD21A-1B6C-4D79-8D20-E9F1F8CE864D}"/>
              </a:ext>
            </a:extLst>
          </p:cNvPr>
          <p:cNvSpPr/>
          <p:nvPr/>
        </p:nvSpPr>
        <p:spPr>
          <a:xfrm>
            <a:off x="781645" y="4149303"/>
            <a:ext cx="6096000" cy="12741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ko-KR" altLang="en-US" sz="3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단위</a:t>
            </a:r>
            <a:r>
              <a:rPr lang="en-US" altLang="ko-KR" sz="3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3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범위에 영향을 받는다</a:t>
            </a:r>
            <a:endParaRPr lang="en-US" altLang="ko-KR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ko-KR" altLang="en-US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ko-KR" altLang="en-US" sz="3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표준화 시켜줄 필요가 있다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5"/>
          <p:cNvSpPr>
            <a:spLocks noChangeArrowheads="1"/>
          </p:cNvSpPr>
          <p:nvPr/>
        </p:nvSpPr>
        <p:spPr bwMode="auto">
          <a:xfrm>
            <a:off x="513978" y="249121"/>
            <a:ext cx="3168650" cy="3109913"/>
          </a:xfrm>
          <a:prstGeom prst="ellipse">
            <a:avLst/>
          </a:prstGeom>
          <a:noFill/>
          <a:ln w="38100">
            <a:solidFill>
              <a:srgbClr val="3333CC">
                <a:alpha val="4196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lang="ko-KR" altLang="en-US" sz="4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839416" y="538047"/>
            <a:ext cx="2517775" cy="25320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dirty="0"/>
              <a:t>상관계수</a:t>
            </a:r>
            <a:br>
              <a:rPr lang="en-US" altLang="ko-KR" dirty="0"/>
            </a:br>
            <a:r>
              <a:rPr lang="en-US" altLang="ko-KR" sz="3200" dirty="0">
                <a:latin typeface="+mn-ea"/>
                <a:ea typeface="+mn-ea"/>
              </a:rPr>
              <a:t>(Correlation</a:t>
            </a:r>
            <a:br>
              <a:rPr lang="en-US" altLang="ko-KR" sz="3200" dirty="0">
                <a:latin typeface="+mn-ea"/>
                <a:ea typeface="+mn-ea"/>
              </a:rPr>
            </a:br>
            <a:r>
              <a:rPr lang="en-US" altLang="ko-KR" sz="3200" dirty="0">
                <a:latin typeface="+mn-ea"/>
                <a:ea typeface="+mn-ea"/>
              </a:rPr>
              <a:t>Coefficient)</a:t>
            </a:r>
            <a:endParaRPr lang="ko-KR" alt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172696" y="3328170"/>
            <a:ext cx="6840760" cy="5759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sz="2400" b="1" dirty="0">
                <a:solidFill>
                  <a:srgbClr val="FF0000"/>
                </a:solidFill>
              </a:rPr>
              <a:t>피어슨</a:t>
            </a:r>
            <a:r>
              <a:rPr lang="en-US" altLang="ko-KR" sz="2400" b="1" dirty="0">
                <a:solidFill>
                  <a:srgbClr val="FF0000"/>
                </a:solidFill>
              </a:rPr>
              <a:t>(Pearson) </a:t>
            </a:r>
            <a:r>
              <a:rPr lang="ko-KR" altLang="en-US" sz="2400" b="1" dirty="0">
                <a:solidFill>
                  <a:srgbClr val="FF0000"/>
                </a:solidFill>
              </a:rPr>
              <a:t>상관계수</a:t>
            </a:r>
            <a:r>
              <a:rPr lang="en-US" altLang="ko-KR" sz="2400" b="1" dirty="0">
                <a:solidFill>
                  <a:srgbClr val="FF0000"/>
                </a:solidFill>
              </a:rPr>
              <a:t>(</a:t>
            </a:r>
            <a:r>
              <a:rPr lang="ko-KR" altLang="en-US" sz="2400" b="1" dirty="0">
                <a:solidFill>
                  <a:srgbClr val="FF0000"/>
                </a:solidFill>
              </a:rPr>
              <a:t>표본상관계수</a:t>
            </a:r>
            <a:r>
              <a:rPr lang="en-US" altLang="ko-KR" sz="2400" b="1" dirty="0">
                <a:solidFill>
                  <a:srgbClr val="FF0000"/>
                </a:solidFill>
              </a:rPr>
              <a:t>)</a:t>
            </a:r>
            <a:endParaRPr lang="ko-KR" altLang="en-US" sz="2400" b="1" dirty="0">
              <a:solidFill>
                <a:srgbClr val="FF0000"/>
              </a:solidFill>
            </a:endParaRPr>
          </a:p>
          <a:p>
            <a:endParaRPr lang="ko-KR" altLang="en-US" sz="2400" dirty="0"/>
          </a:p>
          <a:p>
            <a:endParaRPr lang="ko-KR" altLang="en-US" sz="2400" dirty="0"/>
          </a:p>
          <a:p>
            <a:endParaRPr lang="ko-KR" altLang="en-US" sz="2400" dirty="0"/>
          </a:p>
          <a:p>
            <a:endParaRPr lang="ko-KR" altLang="en-US" sz="2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151784" y="476250"/>
            <a:ext cx="7526238" cy="216058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ko-KR" altLang="en-US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공분산은 범위의 크기에 영향을 받으므로 표준화해주기 위해 각변수의 표준편차로 나눠준다</a:t>
            </a:r>
            <a:endParaRPr lang="en-US" altLang="ko-KR" sz="3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ko-KR" altLang="en-US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모상관계수는 </a:t>
            </a:r>
            <a:r>
              <a:rPr lang="en-US" altLang="ko-KR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X, Y</a:t>
            </a:r>
            <a:r>
              <a:rPr lang="ko-KR" altLang="en-US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공분산을 각각의 표준편차로 나누어 준다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ko-KR" altLang="en-US" sz="3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ko-KR" altLang="en-US" sz="3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351338-1AB9-4F59-BDED-1B4C10DCC8DC}"/>
                  </a:ext>
                </a:extLst>
              </p:cNvPr>
              <p:cNvSpPr txBox="1"/>
              <p:nvPr/>
            </p:nvSpPr>
            <p:spPr>
              <a:xfrm>
                <a:off x="5551620" y="2263998"/>
                <a:ext cx="3856120" cy="763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4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𝐶𝑜𝑟𝑟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𝐶𝑜𝑣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351338-1AB9-4F59-BDED-1B4C10DCC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620" y="2263998"/>
                <a:ext cx="3856120" cy="7639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31317B-1F31-450E-B9AB-4411A290B9AA}"/>
                  </a:ext>
                </a:extLst>
              </p:cNvPr>
              <p:cNvSpPr txBox="1"/>
              <p:nvPr/>
            </p:nvSpPr>
            <p:spPr>
              <a:xfrm>
                <a:off x="5551620" y="4005064"/>
                <a:ext cx="3628621" cy="895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ko-K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ko-K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ko-K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ko-K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altLang="ko-K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ko-K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acc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31317B-1F31-450E-B9AB-4411A290B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620" y="4005064"/>
                <a:ext cx="3628621" cy="8955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2">
            <a:extLst>
              <a:ext uri="{FF2B5EF4-FFF2-40B4-BE49-F238E27FC236}">
                <a16:creationId xmlns:a16="http://schemas.microsoft.com/office/drawing/2014/main" id="{8B86E36B-364C-4C8A-8400-184EB28BA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9" y="370524"/>
            <a:ext cx="3024187" cy="3024188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9900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656F380-3A3A-4144-942D-02292735C6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835" y="980728"/>
            <a:ext cx="2835024" cy="2001838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ko-KR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상관계수의</a:t>
            </a:r>
            <a:br>
              <a:rPr lang="ko-KR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범위</a:t>
            </a:r>
          </a:p>
        </p:txBody>
      </p:sp>
      <p:sp>
        <p:nvSpPr>
          <p:cNvPr id="210948" name="Rectangle 4">
            <a:extLst>
              <a:ext uri="{FF2B5EF4-FFF2-40B4-BE49-F238E27FC236}">
                <a16:creationId xmlns:a16="http://schemas.microsoft.com/office/drawing/2014/main" id="{E403315A-9B41-4924-B5E7-910BC190803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766755" y="370524"/>
            <a:ext cx="5832475" cy="5290724"/>
          </a:xfrm>
        </p:spPr>
        <p:txBody>
          <a:bodyPr/>
          <a:lstStyle/>
          <a:p>
            <a:pPr eaLnBrk="1" hangingPunct="1"/>
            <a:r>
              <a:rPr lang="en-US" altLang="ko-KR" sz="2400" dirty="0"/>
              <a:t>-1</a:t>
            </a:r>
            <a:r>
              <a:rPr lang="ko-KR" altLang="en-US" sz="2400" dirty="0"/>
              <a:t>에서 </a:t>
            </a:r>
            <a:r>
              <a:rPr lang="en-US" altLang="ko-KR" sz="2400" dirty="0"/>
              <a:t>1</a:t>
            </a:r>
            <a:r>
              <a:rPr lang="ko-KR" altLang="en-US" sz="2400" dirty="0"/>
              <a:t>사이의 값</a:t>
            </a:r>
          </a:p>
          <a:p>
            <a:pPr eaLnBrk="1" hangingPunct="1"/>
            <a:endParaRPr lang="ko-KR" altLang="en-US" sz="2400" dirty="0"/>
          </a:p>
          <a:p>
            <a:pPr eaLnBrk="1" hangingPunct="1"/>
            <a:endParaRPr lang="ko-KR" altLang="en-US" sz="2400" dirty="0"/>
          </a:p>
          <a:p>
            <a:pPr eaLnBrk="1" hangingPunct="1"/>
            <a:endParaRPr lang="ko-KR" altLang="en-US" sz="2400" dirty="0"/>
          </a:p>
          <a:p>
            <a:pPr eaLnBrk="1" hangingPunct="1"/>
            <a:r>
              <a:rPr lang="ko-KR" altLang="en-US" sz="2400" dirty="0"/>
              <a:t>최대값은 </a:t>
            </a:r>
            <a:r>
              <a:rPr lang="en-US" altLang="ko-KR" sz="2400" dirty="0"/>
              <a:t>X</a:t>
            </a:r>
            <a:r>
              <a:rPr lang="ko-KR" altLang="en-US" sz="2400" dirty="0"/>
              <a:t>와 </a:t>
            </a:r>
            <a:r>
              <a:rPr lang="en-US" altLang="ko-KR" sz="2400" dirty="0"/>
              <a:t>X</a:t>
            </a:r>
            <a:r>
              <a:rPr lang="ko-KR" altLang="en-US" sz="2400" dirty="0"/>
              <a:t>의 상관계수</a:t>
            </a:r>
          </a:p>
          <a:p>
            <a:pPr eaLnBrk="1" hangingPunct="1"/>
            <a:endParaRPr lang="ko-KR" altLang="en-US" sz="2400" dirty="0"/>
          </a:p>
          <a:p>
            <a:pPr eaLnBrk="1" hangingPunct="1"/>
            <a:endParaRPr lang="ko-KR" altLang="en-US" sz="2400" dirty="0"/>
          </a:p>
          <a:p>
            <a:pPr eaLnBrk="1" hangingPunct="1"/>
            <a:endParaRPr lang="ko-KR" altLang="en-US" sz="2400" dirty="0"/>
          </a:p>
          <a:p>
            <a:pPr eaLnBrk="1" hangingPunct="1"/>
            <a:r>
              <a:rPr lang="ko-KR" altLang="en-US" sz="2400" dirty="0"/>
              <a:t>최소값은 </a:t>
            </a:r>
            <a:r>
              <a:rPr lang="en-US" altLang="ko-KR" sz="2400" dirty="0"/>
              <a:t>X</a:t>
            </a:r>
            <a:r>
              <a:rPr lang="ko-KR" altLang="en-US" sz="2400" dirty="0"/>
              <a:t>와 </a:t>
            </a:r>
            <a:r>
              <a:rPr lang="en-US" altLang="ko-KR" sz="2400" dirty="0"/>
              <a:t>-X</a:t>
            </a:r>
            <a:r>
              <a:rPr lang="ko-KR" altLang="en-US" sz="2400" dirty="0"/>
              <a:t>의 상관계수</a:t>
            </a:r>
          </a:p>
        </p:txBody>
      </p:sp>
      <p:graphicFrame>
        <p:nvGraphicFramePr>
          <p:cNvPr id="210952" name="Object 8">
            <a:extLst>
              <a:ext uri="{FF2B5EF4-FFF2-40B4-BE49-F238E27FC236}">
                <a16:creationId xmlns:a16="http://schemas.microsoft.com/office/drawing/2014/main" id="{15A24E23-8A42-439D-B5CA-E6686A085F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346148"/>
              </p:ext>
            </p:extLst>
          </p:nvPr>
        </p:nvGraphicFramePr>
        <p:xfrm>
          <a:off x="5375920" y="885499"/>
          <a:ext cx="3481750" cy="1001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8" name="Equation" r:id="rId3" imgW="1854200" imgH="533400" progId="Equation.3">
                  <p:embed/>
                </p:oleObj>
              </mc:Choice>
              <mc:Fallback>
                <p:oleObj name="Equation" r:id="rId3" imgW="1854200" imgH="533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920" y="885499"/>
                        <a:ext cx="3481750" cy="10010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3" name="Object 9">
            <a:extLst>
              <a:ext uri="{FF2B5EF4-FFF2-40B4-BE49-F238E27FC236}">
                <a16:creationId xmlns:a16="http://schemas.microsoft.com/office/drawing/2014/main" id="{655D714B-CF83-4C89-BDD4-E5471E4661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768690"/>
              </p:ext>
            </p:extLst>
          </p:nvPr>
        </p:nvGraphicFramePr>
        <p:xfrm>
          <a:off x="4943872" y="2636912"/>
          <a:ext cx="4071158" cy="1028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9" name="Equation" r:id="rId5" imgW="2108200" imgH="533400" progId="Equation.3">
                  <p:embed/>
                </p:oleObj>
              </mc:Choice>
              <mc:Fallback>
                <p:oleObj name="Equation" r:id="rId5" imgW="2108200" imgH="533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872" y="2636912"/>
                        <a:ext cx="4071158" cy="10288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4" name="Object 10">
            <a:extLst>
              <a:ext uri="{FF2B5EF4-FFF2-40B4-BE49-F238E27FC236}">
                <a16:creationId xmlns:a16="http://schemas.microsoft.com/office/drawing/2014/main" id="{EDD26E9F-2B24-464F-AF5C-F719412688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259020"/>
              </p:ext>
            </p:extLst>
          </p:nvPr>
        </p:nvGraphicFramePr>
        <p:xfrm>
          <a:off x="4975348" y="4490313"/>
          <a:ext cx="4071158" cy="981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0" name="Equation" r:id="rId7" imgW="2209800" imgH="533400" progId="Equation.3">
                  <p:embed/>
                </p:oleObj>
              </mc:Choice>
              <mc:Fallback>
                <p:oleObj name="Equation" r:id="rId7" imgW="2209800" imgH="533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348" y="4490313"/>
                        <a:ext cx="4071158" cy="9816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4">
            <a:extLst>
              <a:ext uri="{FF2B5EF4-FFF2-40B4-BE49-F238E27FC236}">
                <a16:creationId xmlns:a16="http://schemas.microsoft.com/office/drawing/2014/main" id="{DAB27FD7-9EA0-4D9E-B900-BD7D093F1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008" y="2034828"/>
            <a:ext cx="1936428" cy="189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9E5828D9-55F0-413C-A2ED-8D50DBEA5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277" y="3940119"/>
            <a:ext cx="2092176" cy="189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1"/>
          <p:cNvSpPr>
            <a:spLocks noGrp="1" noChangeArrowheads="1"/>
          </p:cNvSpPr>
          <p:nvPr>
            <p:ph type="title"/>
          </p:nvPr>
        </p:nvSpPr>
        <p:spPr>
          <a:xfrm>
            <a:off x="767408" y="365125"/>
            <a:ext cx="5472608" cy="687388"/>
          </a:xfrm>
          <a:solidFill>
            <a:srgbClr val="FFC00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sz="2700" b="1" dirty="0"/>
              <a:t>설문조사에서 문항</a:t>
            </a:r>
            <a:r>
              <a:rPr lang="en-US" altLang="ko-KR" sz="2700" b="1" dirty="0"/>
              <a:t>(</a:t>
            </a:r>
            <a:r>
              <a:rPr lang="ko-KR" altLang="en-US" sz="2700" b="1" dirty="0"/>
              <a:t>변수</a:t>
            </a:r>
            <a:r>
              <a:rPr lang="en-US" altLang="ko-KR" sz="2700" b="1" dirty="0"/>
              <a:t>)</a:t>
            </a:r>
            <a:r>
              <a:rPr lang="ko-KR" altLang="en-US" sz="2700" b="1" dirty="0"/>
              <a:t> 간의 관계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B1921F6A-31F4-44BA-AB29-20C3B97D8B0E}"/>
              </a:ext>
            </a:extLst>
          </p:cNvPr>
          <p:cNvGraphicFramePr>
            <a:graphicFrameLocks noGrp="1"/>
          </p:cNvGraphicFramePr>
          <p:nvPr/>
        </p:nvGraphicFramePr>
        <p:xfrm>
          <a:off x="767408" y="1196752"/>
          <a:ext cx="10945216" cy="3672306"/>
        </p:xfrm>
        <a:graphic>
          <a:graphicData uri="http://schemas.openxmlformats.org/drawingml/2006/table">
            <a:tbl>
              <a:tblPr/>
              <a:tblGrid>
                <a:gridCol w="1286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6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45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측도</a:t>
                      </a:r>
                      <a:endParaRPr lang="en-US" altLang="ko-KR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(scale)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문항</a:t>
                      </a:r>
                      <a:endParaRPr lang="en-US" altLang="ko-KR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변수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0" marR="91430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내 용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7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명목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귀하의 성별은 무엇입니까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남자 ② 여자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692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명목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귀하가 점심시간에 주로 이용하는 음식점은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구내식당 ② 회사주변식당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도보거리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③ 회사근거리식당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차량이동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④ 편의점 ⑤ 기타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207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척도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구간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귀하는 점심시간에 음식점을 선택할 때 ‘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맛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’에 대하여 어느 정도 중요하게 생각하십니까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전혀 중요하지 않다 ② 중요하지 않다 ③ 보통이다 ④ 중요하다 ⑤ 매우 중요하다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02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척도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구간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귀하는 점심시간에 음식점을 선택할 때 ‘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가격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’에 대하여 어느 정도 중요하게 생각하십니까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전혀 중요하지 않다 ② 중요하지 않다 ③ 보통이다 ④ 중요하다 ⑤ 매우 중요하다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2" descr="Pearson Correlation Coefficient - Multiple Scatterplo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8"/>
          <a:stretch/>
        </p:blipFill>
        <p:spPr bwMode="auto">
          <a:xfrm>
            <a:off x="2783632" y="116632"/>
            <a:ext cx="7921772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D65A21-2AF8-4DEA-90C8-4ADC5C5110E8}"/>
              </a:ext>
            </a:extLst>
          </p:cNvPr>
          <p:cNvSpPr txBox="1"/>
          <p:nvPr/>
        </p:nvSpPr>
        <p:spPr>
          <a:xfrm>
            <a:off x="695400" y="692696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SPSS</a:t>
            </a:r>
          </a:p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Tutorial</a:t>
            </a:r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3781" y="364123"/>
            <a:ext cx="2654950" cy="229059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ko-KR" altLang="en-US" sz="3200" dirty="0"/>
              <a:t>상관분석에서</a:t>
            </a:r>
            <a:br>
              <a:rPr lang="ko-KR" altLang="en-US" sz="3200" dirty="0"/>
            </a:br>
            <a:r>
              <a:rPr lang="ko-KR" altLang="en-US" sz="3200" dirty="0"/>
              <a:t>검정단계는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18999" y="548680"/>
            <a:ext cx="8637642" cy="6048672"/>
          </a:xfrm>
          <a:ln>
            <a:solidFill>
              <a:schemeClr val="accent1"/>
            </a:solidFill>
          </a:ln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ko-KR" altLang="en-US" sz="2600" dirty="0"/>
              <a:t>다음 가설을 세움</a:t>
            </a:r>
          </a:p>
          <a:p>
            <a:pPr>
              <a:lnSpc>
                <a:spcPct val="120000"/>
              </a:lnSpc>
            </a:pPr>
            <a:endParaRPr lang="ko-KR" altLang="en-US" sz="2600" dirty="0"/>
          </a:p>
          <a:p>
            <a:pPr lvl="1">
              <a:lnSpc>
                <a:spcPct val="120000"/>
              </a:lnSpc>
            </a:pPr>
            <a:endParaRPr lang="en-US" altLang="ko-KR" sz="2600" dirty="0"/>
          </a:p>
          <a:p>
            <a:pPr lvl="1">
              <a:lnSpc>
                <a:spcPct val="120000"/>
              </a:lnSpc>
            </a:pPr>
            <a:r>
              <a:rPr lang="ko-KR" altLang="en-US" sz="2600" dirty="0"/>
              <a:t>모상관계수가 </a:t>
            </a:r>
            <a:r>
              <a:rPr lang="en-US" altLang="ko-KR" sz="2600" dirty="0"/>
              <a:t>0</a:t>
            </a:r>
            <a:r>
              <a:rPr lang="ko-KR" altLang="en-US" sz="2600" dirty="0"/>
              <a:t>이냐 아니냐</a:t>
            </a:r>
            <a:r>
              <a:rPr lang="en-US" altLang="ko-KR" sz="2600" dirty="0"/>
              <a:t>?</a:t>
            </a:r>
          </a:p>
          <a:p>
            <a:pPr lvl="1">
              <a:lnSpc>
                <a:spcPct val="120000"/>
              </a:lnSpc>
            </a:pPr>
            <a:r>
              <a:rPr lang="ko-KR" altLang="en-US" sz="2600" dirty="0"/>
              <a:t>즉 상관관계가 있느냐</a:t>
            </a:r>
            <a:r>
              <a:rPr lang="en-US" altLang="ko-KR" sz="2600" dirty="0"/>
              <a:t>? </a:t>
            </a:r>
            <a:r>
              <a:rPr lang="ko-KR" altLang="en-US" sz="2600" dirty="0"/>
              <a:t>없느냐</a:t>
            </a:r>
            <a:r>
              <a:rPr lang="en-US" altLang="ko-KR" sz="2600" dirty="0"/>
              <a:t>?</a:t>
            </a:r>
          </a:p>
          <a:p>
            <a:pPr>
              <a:lnSpc>
                <a:spcPct val="120000"/>
              </a:lnSpc>
            </a:pPr>
            <a:endParaRPr lang="en-US" altLang="ko-KR" sz="2600" dirty="0"/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ko-KR" altLang="en-US" sz="2600" dirty="0"/>
              <a:t>검정통계량</a:t>
            </a:r>
            <a:r>
              <a:rPr lang="en-US" altLang="ko-KR" sz="2600" dirty="0"/>
              <a:t> </a:t>
            </a:r>
          </a:p>
          <a:p>
            <a:pPr>
              <a:lnSpc>
                <a:spcPct val="120000"/>
              </a:lnSpc>
            </a:pPr>
            <a:endParaRPr lang="en-US" altLang="ko-KR" sz="2600" dirty="0"/>
          </a:p>
          <a:p>
            <a:pPr>
              <a:lnSpc>
                <a:spcPct val="120000"/>
              </a:lnSpc>
            </a:pPr>
            <a:endParaRPr lang="en-US" altLang="ko-KR" sz="2600" dirty="0"/>
          </a:p>
          <a:p>
            <a:pPr>
              <a:lnSpc>
                <a:spcPct val="120000"/>
              </a:lnSpc>
            </a:pPr>
            <a:endParaRPr lang="en-US" altLang="ko-KR" sz="2600" dirty="0"/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ko-KR" altLang="en-US" sz="2600" dirty="0"/>
              <a:t>유의확률의 계산</a:t>
            </a:r>
            <a:endParaRPr lang="en-US" altLang="ko-KR" sz="2600" dirty="0"/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ko-KR" sz="2600" dirty="0"/>
              <a:t>P-value = </a:t>
            </a:r>
            <a:r>
              <a:rPr lang="en-US" altLang="ko-KR" sz="2600" dirty="0" err="1"/>
              <a:t>Pr</a:t>
            </a:r>
            <a:r>
              <a:rPr lang="en-US" altLang="ko-KR" sz="2600" dirty="0"/>
              <a:t>( result | H0 is True)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endParaRPr lang="en-US" altLang="ko-KR" sz="2600" dirty="0"/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ko-KR" sz="2600" dirty="0"/>
              <a:t>If p-value&lt; 0.05, we reject H0 (accept H1)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ko-KR" altLang="en-US" sz="2600" dirty="0"/>
              <a:t>만약 유의확률이 </a:t>
            </a:r>
            <a:r>
              <a:rPr lang="en-US" altLang="ko-KR" sz="2600" dirty="0"/>
              <a:t>0.04 </a:t>
            </a:r>
            <a:r>
              <a:rPr lang="ko-KR" altLang="en-US" sz="2600" dirty="0"/>
              <a:t>이면 기각</a:t>
            </a:r>
            <a:r>
              <a:rPr lang="en-US" altLang="ko-KR" sz="2600" dirty="0"/>
              <a:t>, </a:t>
            </a:r>
            <a:r>
              <a:rPr lang="ko-KR" altLang="en-US" sz="2600" dirty="0"/>
              <a:t>두 변수 간에 상관관계가 있다</a:t>
            </a:r>
            <a:endParaRPr lang="en-US" altLang="ko-KR" sz="2600" dirty="0"/>
          </a:p>
          <a:p>
            <a:pPr>
              <a:lnSpc>
                <a:spcPct val="120000"/>
              </a:lnSpc>
            </a:pPr>
            <a:endParaRPr lang="en-US" altLang="ko-KR" sz="2400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1124744"/>
            <a:ext cx="4104456" cy="44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315036" y="202301"/>
            <a:ext cx="2654949" cy="2614241"/>
          </a:xfrm>
          <a:prstGeom prst="ellipse">
            <a:avLst/>
          </a:prstGeom>
          <a:noFill/>
          <a:ln w="38100">
            <a:solidFill>
              <a:srgbClr val="FFCC00">
                <a:alpha val="4196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lang="ko-KR" altLang="en-US" sz="36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B06673-1C1F-41AC-B1F6-194C065B6488}"/>
                  </a:ext>
                </a:extLst>
              </p:cNvPr>
              <p:cNvSpPr txBox="1"/>
              <p:nvPr/>
            </p:nvSpPr>
            <p:spPr>
              <a:xfrm>
                <a:off x="5735960" y="2808530"/>
                <a:ext cx="3040897" cy="10911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ad>
                        <m:radPr>
                          <m:degHide m:val="on"/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 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B06673-1C1F-41AC-B1F6-194C065B6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960" y="2808530"/>
                <a:ext cx="3040897" cy="10911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7448" y="365126"/>
            <a:ext cx="8208912" cy="831626"/>
          </a:xfrm>
        </p:spPr>
        <p:txBody>
          <a:bodyPr/>
          <a:lstStyle/>
          <a:p>
            <a:r>
              <a:rPr lang="en-US" altLang="ko-KR" sz="3200" dirty="0"/>
              <a:t>&lt;</a:t>
            </a:r>
            <a:r>
              <a:rPr lang="ko-KR" altLang="en-US" sz="3200" dirty="0"/>
              <a:t>예제</a:t>
            </a:r>
            <a:r>
              <a:rPr lang="en-US" altLang="ko-KR" sz="3200" dirty="0"/>
              <a:t>&gt; </a:t>
            </a:r>
            <a:r>
              <a:rPr lang="ko-KR" altLang="en-US" sz="3200" dirty="0"/>
              <a:t>영어점수와 수학점수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87951"/>
              </p:ext>
            </p:extLst>
          </p:nvPr>
        </p:nvGraphicFramePr>
        <p:xfrm>
          <a:off x="1271464" y="1501519"/>
          <a:ext cx="2160240" cy="403244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5326450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635640314"/>
                    </a:ext>
                  </a:extLst>
                </a:gridCol>
              </a:tblGrid>
              <a:tr h="36658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effectLst/>
                        </a:rPr>
                        <a:t>영어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effectLst/>
                        </a:rPr>
                        <a:t>수학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7461619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36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35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9682146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80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65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4717859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50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60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2551342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58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39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4776187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72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48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2649060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60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44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4324650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56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48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0460071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68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61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8164426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55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45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1084113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65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55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3693789"/>
                  </a:ext>
                </a:extLst>
              </a:tr>
            </a:tbl>
          </a:graphicData>
        </a:graphic>
      </p:graphicFrame>
      <p:graphicFrame>
        <p:nvGraphicFramePr>
          <p:cNvPr id="7" name="차트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961711"/>
              </p:ext>
            </p:extLst>
          </p:nvPr>
        </p:nvGraphicFramePr>
        <p:xfrm>
          <a:off x="3935760" y="1484784"/>
          <a:ext cx="6480720" cy="4032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768408" y="5085185"/>
            <a:ext cx="54373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영어</a:t>
            </a:r>
          </a:p>
        </p:txBody>
      </p:sp>
    </p:spTree>
    <p:extLst>
      <p:ext uri="{BB962C8B-B14F-4D97-AF65-F5344CB8AC3E}">
        <p14:creationId xmlns:p14="http://schemas.microsoft.com/office/powerpoint/2010/main" val="3969786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E2123FB-F934-42E5-9BDC-91C0823FE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447130"/>
            <a:ext cx="8570563" cy="5531693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7896200" y="3429000"/>
            <a:ext cx="1656183" cy="936625"/>
          </a:xfrm>
          <a:prstGeom prst="ellips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lang="ko-KR" altLang="en-US" sz="40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4008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048" y="206064"/>
            <a:ext cx="4870640" cy="34481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528048" y="3930703"/>
            <a:ext cx="4901952" cy="13362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두 변수의 상관계수는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0.643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이고 유의확률은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0.045(&lt;0.05)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이므로 두 변수 간에 유의한 상관관계가 존재한다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12DE870-0F4B-44AD-B3DC-24B2ABC2A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332656"/>
            <a:ext cx="552936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57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4"/>
          <p:cNvSpPr>
            <a:spLocks noChangeArrowheads="1"/>
          </p:cNvSpPr>
          <p:nvPr/>
        </p:nvSpPr>
        <p:spPr bwMode="auto">
          <a:xfrm>
            <a:off x="983432" y="424122"/>
            <a:ext cx="3024187" cy="3024188"/>
          </a:xfrm>
          <a:prstGeom prst="ellipse">
            <a:avLst/>
          </a:prstGeom>
          <a:noFill/>
          <a:ln w="38100">
            <a:solidFill>
              <a:schemeClr val="hlink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424333" y="1124744"/>
            <a:ext cx="2590800" cy="187325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상관계수의 한계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83113" y="908050"/>
            <a:ext cx="5689600" cy="47529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sz="2800" dirty="0">
                <a:latin typeface="+mn-ea"/>
              </a:rPr>
              <a:t>상관계수는 만능이 아니다 </a:t>
            </a:r>
          </a:p>
          <a:p>
            <a:pPr fontAlgn="auto">
              <a:spcAft>
                <a:spcPts val="0"/>
              </a:spcAft>
              <a:defRPr/>
            </a:pPr>
            <a:endParaRPr lang="ko-KR" altLang="en-US" sz="2800" dirty="0">
              <a:latin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ko-KR" altLang="en-US" sz="2800" dirty="0">
                <a:latin typeface="+mn-ea"/>
              </a:rPr>
              <a:t>수학적 관계이지 속성의 관계는 아니다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ko-KR" altLang="en-US" sz="2400" dirty="0" err="1">
                <a:latin typeface="+mn-ea"/>
              </a:rPr>
              <a:t>영어성적과</a:t>
            </a:r>
            <a:r>
              <a:rPr lang="ko-KR" altLang="en-US" sz="2400" dirty="0">
                <a:latin typeface="+mn-ea"/>
              </a:rPr>
              <a:t> </a:t>
            </a:r>
            <a:r>
              <a:rPr lang="ko-KR" altLang="en-US" sz="2400" dirty="0" err="1">
                <a:latin typeface="+mn-ea"/>
              </a:rPr>
              <a:t>수학성적</a:t>
            </a:r>
            <a:endParaRPr lang="ko-KR" altLang="en-US" sz="2400" dirty="0">
              <a:latin typeface="+mn-ea"/>
            </a:endParaRPr>
          </a:p>
          <a:p>
            <a:pPr lvl="1" fontAlgn="auto">
              <a:spcAft>
                <a:spcPts val="0"/>
              </a:spcAft>
              <a:defRPr/>
            </a:pPr>
            <a:endParaRPr lang="ko-KR" altLang="en-US" sz="2400" dirty="0">
              <a:latin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ko-KR" altLang="en-US" sz="2800" dirty="0" err="1">
                <a:latin typeface="+mn-ea"/>
              </a:rPr>
              <a:t>선형관계의</a:t>
            </a:r>
            <a:r>
              <a:rPr lang="ko-KR" altLang="en-US" sz="2800" dirty="0">
                <a:latin typeface="+mn-ea"/>
              </a:rPr>
              <a:t> 측도이다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ko-KR" altLang="en-US" sz="2400" dirty="0" err="1">
                <a:latin typeface="+mn-ea"/>
              </a:rPr>
              <a:t>곡선관계는</a:t>
            </a:r>
            <a:r>
              <a:rPr lang="ko-KR" altLang="en-US" sz="2400" dirty="0">
                <a:latin typeface="+mn-ea"/>
              </a:rPr>
              <a:t> 찾아내지 못한다</a:t>
            </a:r>
          </a:p>
          <a:p>
            <a:pPr fontAlgn="auto">
              <a:spcAft>
                <a:spcPts val="0"/>
              </a:spcAft>
              <a:defRPr/>
            </a:pPr>
            <a:endParaRPr lang="ko-KR" altLang="en-US" sz="2800" dirty="0">
              <a:latin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ko-KR" altLang="en-US" sz="2800" dirty="0" err="1">
                <a:latin typeface="+mn-ea"/>
              </a:rPr>
              <a:t>자료분석의</a:t>
            </a:r>
            <a:r>
              <a:rPr lang="ko-KR" altLang="en-US" sz="2800" dirty="0">
                <a:latin typeface="+mn-ea"/>
              </a:rPr>
              <a:t> 초기단계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E78E90-48DE-4F65-9A24-30FBC22C6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5702424" cy="667544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ko-KR" altLang="en-US" sz="3200" dirty="0"/>
              <a:t>참고</a:t>
            </a:r>
            <a:r>
              <a:rPr lang="en-US" altLang="ko-KR" sz="3200" dirty="0"/>
              <a:t>&gt; </a:t>
            </a:r>
            <a:r>
              <a:rPr lang="ko-KR" altLang="en-US" sz="3200" dirty="0"/>
              <a:t>공분산 행렬</a:t>
            </a:r>
            <a:r>
              <a:rPr lang="en-US" altLang="ko-KR" sz="3200" dirty="0"/>
              <a:t>, </a:t>
            </a:r>
            <a:r>
              <a:rPr lang="ko-KR" altLang="en-US" sz="3200" dirty="0"/>
              <a:t>상관 행렬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571E48-4B1A-4FAA-AAB7-3BDDEC81DD21}"/>
                  </a:ext>
                </a:extLst>
              </p:cNvPr>
              <p:cNvSpPr txBox="1"/>
              <p:nvPr/>
            </p:nvSpPr>
            <p:spPr>
              <a:xfrm>
                <a:off x="767408" y="1510960"/>
                <a:ext cx="5040560" cy="19638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ko-KR" sz="24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𝚺</m:t>
                      </m:r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altLang="ko-K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ko-KR" alt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ko-KR" altLang="en-US" sz="2400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ko-KR" altLang="en-US" sz="2400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n-US" sz="2400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⋯ </m:t>
                                    </m:r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ko-KR" altLang="en-US" sz="2400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n-US" sz="2400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altLang="ko-K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ko-KR" altLang="en-US" sz="240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      </m:t>
                                        </m:r>
                                        <m:r>
                                          <a:rPr lang="ko-KR" altLang="en-US" sz="2400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⋯ </m:t>
                                    </m:r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ko-KR" altLang="en-US" sz="2400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sSub>
                                <m:sSubPr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</m:t>
                              </m:r>
                              <m:sSubSup>
                                <m:sSubSup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ko-KR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⋯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a:rPr lang="ko-KR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r>
                                <a:rPr lang="ko-KR" alt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⋮          ⋮        ⋱      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⋯    </m:t>
                              </m:r>
                              <m:sSubSup>
                                <m:sSubSup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ko-KR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571E48-4B1A-4FAA-AAB7-3BDDEC81D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1510960"/>
                <a:ext cx="5040560" cy="19638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C1FB58-3A5F-418A-B267-A5A6098550F8}"/>
                  </a:ext>
                </a:extLst>
              </p:cNvPr>
              <p:cNvSpPr txBox="1"/>
              <p:nvPr/>
            </p:nvSpPr>
            <p:spPr>
              <a:xfrm>
                <a:off x="767408" y="3645024"/>
                <a:ext cx="5040560" cy="19638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𝐒</m:t>
                      </m:r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altLang="ko-K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ko-KR" alt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⋯ </m:t>
                                    </m:r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altLang="ko-K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      </m:t>
                                        </m:r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⋯ </m:t>
                                    </m:r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sSub>
                                <m:sSubPr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</m:t>
                              </m:r>
                              <m:sSubSup>
                                <m:sSubSup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⋯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r>
                                <a:rPr lang="ko-KR" alt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⋮          ⋮        ⋱      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⋯    </m:t>
                              </m:r>
                              <m:sSubSup>
                                <m:sSubSup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C1FB58-3A5F-418A-B267-A5A609855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3645024"/>
                <a:ext cx="5040560" cy="19638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50BFE5-7F74-4AFF-BD56-5DE4EABF575C}"/>
                  </a:ext>
                </a:extLst>
              </p:cNvPr>
              <p:cNvSpPr txBox="1"/>
              <p:nvPr/>
            </p:nvSpPr>
            <p:spPr>
              <a:xfrm>
                <a:off x="6096000" y="1510960"/>
                <a:ext cx="5040560" cy="18321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l-G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𝛒</m:t>
                      </m:r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altLang="ko-K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ko-KR" alt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ko-KR" altLang="en-US" sz="2400" i="1" smtClean="0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n-US" sz="2400" i="1" smtClean="0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⋯ </m:t>
                                    </m:r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ko-KR" altLang="en-US" sz="2400" i="1" smtClean="0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n-US" sz="2400" i="1" smtClean="0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  1</m:t>
                                    </m:r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       </m:t>
                                        </m:r>
                                        <m:r>
                                          <a:rPr lang="ko-KR" altLang="en-US" sz="2400" i="1" smtClean="0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⋯ </m:t>
                                    </m:r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ko-KR" altLang="en-US" sz="2400" i="1" smtClean="0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sSub>
                                <m:sSubPr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1    ⋯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a:rPr lang="ko-KR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r>
                                <a:rPr lang="ko-KR" alt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⋮          ⋮        ⋱      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⋯    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50BFE5-7F74-4AFF-BD56-5DE4EABF5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10960"/>
                <a:ext cx="5040560" cy="18321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C41489-9C9E-4133-A1B4-694BDCC8C4D4}"/>
                  </a:ext>
                </a:extLst>
              </p:cNvPr>
              <p:cNvSpPr txBox="1"/>
              <p:nvPr/>
            </p:nvSpPr>
            <p:spPr>
              <a:xfrm>
                <a:off x="6096000" y="3645024"/>
                <a:ext cx="5040560" cy="18321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altLang="ko-K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ko-KR" alt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⋯ </m:t>
                                    </m:r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  1</m:t>
                                    </m:r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       </m:t>
                                        </m:r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⋯ </m:t>
                                    </m:r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sSub>
                                <m:sSubPr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1    ⋯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r>
                                <a:rPr lang="ko-KR" alt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⋮          ⋮        ⋱      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⋯    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C41489-9C9E-4133-A1B4-694BDCC8C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645024"/>
                <a:ext cx="5040560" cy="18321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8853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4">
            <a:extLst>
              <a:ext uri="{FF2B5EF4-FFF2-40B4-BE49-F238E27FC236}">
                <a16:creationId xmlns:a16="http://schemas.microsoft.com/office/drawing/2014/main" id="{BD6EE78E-773E-4092-A688-58ADAED30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84" y="188640"/>
            <a:ext cx="3024187" cy="3024187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E38777F6-9C7F-43CA-83DB-368DC61C95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520" y="1239564"/>
            <a:ext cx="2601913" cy="922338"/>
          </a:xfrm>
        </p:spPr>
        <p:txBody>
          <a:bodyPr/>
          <a:lstStyle/>
          <a:p>
            <a:pPr eaLnBrk="1" hangingPunct="1"/>
            <a:r>
              <a:rPr lang="en-US" altLang="ko-KR" sz="3700" b="0" dirty="0"/>
              <a:t>Love data</a:t>
            </a:r>
            <a:endParaRPr lang="ko-KR" altLang="en-US" sz="3700" b="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F87BCAD-EE3E-4896-A514-A6D38CA0A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260648"/>
            <a:ext cx="7991475" cy="5181600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F3FC69A-1A4E-4873-9CA3-F7D0D7562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32" y="188640"/>
            <a:ext cx="4367955" cy="590465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ACDF3CD-7AC9-41AA-9DBC-979B06D6C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912" y="116632"/>
            <a:ext cx="6336704" cy="610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8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57B0486-D66A-4E79-A5FB-7A6BE6AFD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260648"/>
            <a:ext cx="4667250" cy="40386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183AEF4-053A-4174-B01E-68610A708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850" y="188640"/>
            <a:ext cx="6840760" cy="5970605"/>
          </a:xfrm>
          <a:prstGeom prst="rect">
            <a:avLst/>
          </a:prstGeom>
        </p:spPr>
      </p:pic>
      <p:sp>
        <p:nvSpPr>
          <p:cNvPr id="9" name="Oval 4">
            <a:extLst>
              <a:ext uri="{FF2B5EF4-FFF2-40B4-BE49-F238E27FC236}">
                <a16:creationId xmlns:a16="http://schemas.microsoft.com/office/drawing/2014/main" id="{6993CFD8-41B2-43C6-8139-05DD4C4DA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4272" y="2814373"/>
            <a:ext cx="792162" cy="719137"/>
          </a:xfrm>
          <a:prstGeom prst="ellipse">
            <a:avLst/>
          </a:prstGeom>
          <a:noFill/>
          <a:ln w="28575" algn="ctr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0" name="Oval 4">
            <a:extLst>
              <a:ext uri="{FF2B5EF4-FFF2-40B4-BE49-F238E27FC236}">
                <a16:creationId xmlns:a16="http://schemas.microsoft.com/office/drawing/2014/main" id="{23FA1926-A028-44BE-864D-59CA5BE85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4272" y="4653136"/>
            <a:ext cx="792162" cy="719137"/>
          </a:xfrm>
          <a:prstGeom prst="ellipse">
            <a:avLst/>
          </a:prstGeom>
          <a:noFill/>
          <a:ln w="28575" algn="ctr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1" name="Oval 4">
            <a:extLst>
              <a:ext uri="{FF2B5EF4-FFF2-40B4-BE49-F238E27FC236}">
                <a16:creationId xmlns:a16="http://schemas.microsoft.com/office/drawing/2014/main" id="{87DD07D1-4EEC-44B5-9B56-50C3714FC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6658" y="4673121"/>
            <a:ext cx="792162" cy="719137"/>
          </a:xfrm>
          <a:prstGeom prst="ellipse">
            <a:avLst/>
          </a:prstGeom>
          <a:noFill/>
          <a:ln w="28575" algn="ctr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1B00ED8-CF80-49BA-BE9C-146279EA47BF}"/>
              </a:ext>
            </a:extLst>
          </p:cNvPr>
          <p:cNvSpPr/>
          <p:nvPr/>
        </p:nvSpPr>
        <p:spPr>
          <a:xfrm>
            <a:off x="479376" y="4730538"/>
            <a:ext cx="4608512" cy="1323439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학력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경제력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=&gt;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상관계수는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0.553</a:t>
            </a:r>
          </a:p>
          <a:p>
            <a:pPr eaLnBrk="1" hangingPunct="1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유의확률이 유의수준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1%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보다 작으므로 귀무가설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(H0)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기각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eaLnBrk="1" hangingPunct="1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즉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상관관계 있다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B1921F6A-31F4-44BA-AB29-20C3B97D8B0E}"/>
              </a:ext>
            </a:extLst>
          </p:cNvPr>
          <p:cNvGraphicFramePr>
            <a:graphicFrameLocks noGrp="1"/>
          </p:cNvGraphicFramePr>
          <p:nvPr/>
        </p:nvGraphicFramePr>
        <p:xfrm>
          <a:off x="767408" y="1196752"/>
          <a:ext cx="10945216" cy="3203563"/>
        </p:xfrm>
        <a:graphic>
          <a:graphicData uri="http://schemas.openxmlformats.org/drawingml/2006/table">
            <a:tbl>
              <a:tblPr/>
              <a:tblGrid>
                <a:gridCol w="1286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6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2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측도</a:t>
                      </a:r>
                      <a:endParaRPr lang="en-US" altLang="ko-KR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(scale)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문항</a:t>
                      </a:r>
                      <a:endParaRPr lang="en-US" altLang="ko-KR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변수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0" marR="91430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내 용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27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명목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귀하의 성별은 무엇입니까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남자 ② 여자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02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명목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귀하가 점심시간에 주로 이용하는 음식점은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구내식당 ② 회사주변식당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도보거리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③ 회사근거리식당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차량이동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④ 편의점 ⑤ 기타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40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척도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구간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귀하는 점심시간에 음식점을 선택할 때 ‘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맛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’에 대하여 어느 정도 중요하게 생각하십니까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전혀 중요하지 않다 ② 중요하지 않다 ③ 보통이다 ④ 중요하다 ⑤ 매우 중요하다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73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척도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구간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귀하는 점심시간에 음식점을 선택할 때 ‘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가격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’에 대하여 어느 정도 중요하게 생각하십니까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전혀 중요하지 않다 ② 중요하지 않다 ③ 보통이다 ④ 중요하다 ⑤ 매우 중요하다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그룹 4">
            <a:extLst>
              <a:ext uri="{FF2B5EF4-FFF2-40B4-BE49-F238E27FC236}">
                <a16:creationId xmlns:a16="http://schemas.microsoft.com/office/drawing/2014/main" id="{0AFE7F83-BAAC-460C-A2F9-D32B31BD80A2}"/>
              </a:ext>
            </a:extLst>
          </p:cNvPr>
          <p:cNvGrpSpPr/>
          <p:nvPr/>
        </p:nvGrpSpPr>
        <p:grpSpPr>
          <a:xfrm>
            <a:off x="1055440" y="4559164"/>
            <a:ext cx="5820207" cy="369332"/>
            <a:chOff x="1055440" y="4559164"/>
            <a:chExt cx="5820207" cy="3693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E5B8D9B-FE98-44B4-9940-6FF7511C85DE}"/>
                </a:ext>
              </a:extLst>
            </p:cNvPr>
            <p:cNvSpPr txBox="1"/>
            <p:nvPr/>
          </p:nvSpPr>
          <p:spPr>
            <a:xfrm>
              <a:off x="1055440" y="4559164"/>
              <a:ext cx="4658648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가설 </a:t>
              </a:r>
              <a:r>
                <a:rPr lang="en-US" altLang="ko-KR" dirty="0"/>
                <a:t>1: </a:t>
              </a:r>
              <a:r>
                <a:rPr lang="ko-KR" altLang="en-US" dirty="0"/>
                <a:t>남녀 간에 이용하는 음식점이 다르다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DA2C55D-CBCE-4989-BA1A-A1D6C636620F}"/>
                </a:ext>
              </a:extLst>
            </p:cNvPr>
            <p:cNvSpPr txBox="1"/>
            <p:nvPr/>
          </p:nvSpPr>
          <p:spPr>
            <a:xfrm>
              <a:off x="6096000" y="4559164"/>
              <a:ext cx="779647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1↔2</a:t>
              </a:r>
              <a:endParaRPr lang="ko-KR" altLang="en-US" dirty="0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6098F953-7010-43BC-BD0B-504E7E3DB4D8}"/>
              </a:ext>
            </a:extLst>
          </p:cNvPr>
          <p:cNvGrpSpPr/>
          <p:nvPr/>
        </p:nvGrpSpPr>
        <p:grpSpPr>
          <a:xfrm>
            <a:off x="1055440" y="5075892"/>
            <a:ext cx="5820206" cy="369332"/>
            <a:chOff x="1055440" y="5075892"/>
            <a:chExt cx="5820206" cy="3693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F3687B-C3E2-4A5A-99C0-013927083EEA}"/>
                </a:ext>
              </a:extLst>
            </p:cNvPr>
            <p:cNvSpPr txBox="1"/>
            <p:nvPr/>
          </p:nvSpPr>
          <p:spPr>
            <a:xfrm>
              <a:off x="1055440" y="5075892"/>
              <a:ext cx="4658648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가설 </a:t>
              </a:r>
              <a:r>
                <a:rPr lang="en-US" altLang="ko-KR" dirty="0"/>
                <a:t>2: </a:t>
              </a:r>
              <a:r>
                <a:rPr lang="ko-KR" altLang="en-US" dirty="0"/>
                <a:t>남녀 간에 맛에 대한 중요도가 다르다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B5121C-64DE-42BB-B629-5CD412166E19}"/>
                </a:ext>
              </a:extLst>
            </p:cNvPr>
            <p:cNvSpPr txBox="1"/>
            <p:nvPr/>
          </p:nvSpPr>
          <p:spPr>
            <a:xfrm>
              <a:off x="6095999" y="5075892"/>
              <a:ext cx="779647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1↔3</a:t>
              </a:r>
              <a:endParaRPr lang="ko-KR" altLang="en-US" dirty="0"/>
            </a:p>
          </p:txBody>
        </p:sp>
      </p:grpSp>
      <p:sp>
        <p:nvSpPr>
          <p:cNvPr id="13" name="제목 1">
            <a:extLst>
              <a:ext uri="{FF2B5EF4-FFF2-40B4-BE49-F238E27FC236}">
                <a16:creationId xmlns:a16="http://schemas.microsoft.com/office/drawing/2014/main" id="{02570FBA-D590-4039-BBAF-1B6CA779D729}"/>
              </a:ext>
            </a:extLst>
          </p:cNvPr>
          <p:cNvSpPr txBox="1">
            <a:spLocks noChangeArrowheads="1"/>
          </p:cNvSpPr>
          <p:nvPr/>
        </p:nvSpPr>
        <p:spPr>
          <a:xfrm>
            <a:off x="767408" y="365125"/>
            <a:ext cx="5472608" cy="68738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o-KR" altLang="en-US" sz="2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설문조사에서 문항</a:t>
            </a:r>
            <a:r>
              <a:rPr lang="en-US" altLang="ko-KR" sz="2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변수</a:t>
            </a:r>
            <a:r>
              <a:rPr lang="en-US" altLang="ko-KR" sz="2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간의 관계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6D11C149-108B-48D2-AA9E-301C54C0802D}"/>
              </a:ext>
            </a:extLst>
          </p:cNvPr>
          <p:cNvGrpSpPr/>
          <p:nvPr/>
        </p:nvGrpSpPr>
        <p:grpSpPr>
          <a:xfrm>
            <a:off x="6600056" y="409361"/>
            <a:ext cx="1656184" cy="503954"/>
            <a:chOff x="6600056" y="409361"/>
            <a:chExt cx="1656184" cy="503954"/>
          </a:xfrm>
        </p:grpSpPr>
        <p:sp>
          <p:nvSpPr>
            <p:cNvPr id="3" name="화살표: 오른쪽 2">
              <a:extLst>
                <a:ext uri="{FF2B5EF4-FFF2-40B4-BE49-F238E27FC236}">
                  <a16:creationId xmlns:a16="http://schemas.microsoft.com/office/drawing/2014/main" id="{14CFE708-0344-4813-ACA9-BFB5A6354E8B}"/>
                </a:ext>
              </a:extLst>
            </p:cNvPr>
            <p:cNvSpPr/>
            <p:nvPr/>
          </p:nvSpPr>
          <p:spPr>
            <a:xfrm>
              <a:off x="6600056" y="476672"/>
              <a:ext cx="432048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367E1169-5AF9-43D6-BED1-6DD6D3C949DA}"/>
                </a:ext>
              </a:extLst>
            </p:cNvPr>
            <p:cNvSpPr/>
            <p:nvPr/>
          </p:nvSpPr>
          <p:spPr>
            <a:xfrm>
              <a:off x="7320136" y="409361"/>
              <a:ext cx="936104" cy="50395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가설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C1A4E5B-8CCC-41F2-931E-A3019DADD1F5}"/>
              </a:ext>
            </a:extLst>
          </p:cNvPr>
          <p:cNvSpPr txBox="1"/>
          <p:nvPr/>
        </p:nvSpPr>
        <p:spPr>
          <a:xfrm>
            <a:off x="1055440" y="5632617"/>
            <a:ext cx="61206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dirty="0"/>
              <a:t>가설 </a:t>
            </a:r>
            <a:r>
              <a:rPr lang="en-US" altLang="ko-KR" dirty="0"/>
              <a:t>3: </a:t>
            </a:r>
            <a:r>
              <a:rPr lang="ko-KR" altLang="en-US" dirty="0"/>
              <a:t>맛에 대한 중요도가 높으면</a:t>
            </a:r>
            <a:r>
              <a:rPr lang="en-US" altLang="ko-KR" dirty="0"/>
              <a:t> </a:t>
            </a:r>
            <a:r>
              <a:rPr lang="ko-KR" altLang="en-US" dirty="0"/>
              <a:t>가격에 대한 중요도가 낮다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667421-E1EB-451B-BAF7-83820262C36B}"/>
              </a:ext>
            </a:extLst>
          </p:cNvPr>
          <p:cNvSpPr txBox="1"/>
          <p:nvPr/>
        </p:nvSpPr>
        <p:spPr>
          <a:xfrm>
            <a:off x="7392144" y="5632617"/>
            <a:ext cx="98614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3↔4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398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연습</a:t>
            </a:r>
            <a:endParaRPr lang="ko-KR" altLang="en-US" sz="3200" dirty="0">
              <a:solidFill>
                <a:srgbClr val="0070C0"/>
              </a:solidFill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911424" y="1600201"/>
            <a:ext cx="10153128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/>
              <a:t>“</a:t>
            </a:r>
            <a:r>
              <a:rPr lang="ko-KR" altLang="en-US" dirty="0"/>
              <a:t>신문</a:t>
            </a:r>
            <a:r>
              <a:rPr lang="en-US" altLang="ko-KR" dirty="0"/>
              <a:t>TV</a:t>
            </a:r>
            <a:r>
              <a:rPr lang="ko-KR" altLang="en-US" dirty="0"/>
              <a:t>시간</a:t>
            </a:r>
            <a:r>
              <a:rPr lang="en-US" altLang="ko-KR" dirty="0"/>
              <a:t>. </a:t>
            </a:r>
            <a:r>
              <a:rPr lang="en-US" altLang="ko-KR" dirty="0" err="1"/>
              <a:t>Sav</a:t>
            </a:r>
            <a:r>
              <a:rPr lang="en-US" altLang="ko-KR" dirty="0"/>
              <a:t>” </a:t>
            </a:r>
            <a:r>
              <a:rPr lang="ko-KR" altLang="en-US" dirty="0"/>
              <a:t>에서 </a:t>
            </a:r>
            <a:r>
              <a:rPr lang="ko-KR" altLang="en-US" dirty="0" err="1"/>
              <a:t>신문보는</a:t>
            </a:r>
            <a:r>
              <a:rPr lang="en-US" altLang="ko-KR" dirty="0"/>
              <a:t> </a:t>
            </a:r>
            <a:r>
              <a:rPr lang="ko-KR" altLang="en-US" dirty="0"/>
              <a:t>시간과  </a:t>
            </a:r>
            <a:r>
              <a:rPr lang="en-US" altLang="ko-KR" dirty="0"/>
              <a:t>TV</a:t>
            </a:r>
            <a:r>
              <a:rPr lang="ko-KR" altLang="en-US" dirty="0"/>
              <a:t>보는 시간과의 상관관계를 분석하시오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 err="1"/>
              <a:t>Lecture_evalue.sav</a:t>
            </a:r>
            <a:r>
              <a:rPr lang="en-US" altLang="ko-KR" dirty="0"/>
              <a:t> </a:t>
            </a:r>
            <a:r>
              <a:rPr lang="ko-KR" altLang="en-US" dirty="0"/>
              <a:t>에서 전반적인 </a:t>
            </a:r>
            <a:r>
              <a:rPr lang="ko-KR" altLang="en-US" dirty="0" err="1"/>
              <a:t>강의평가와</a:t>
            </a:r>
            <a:r>
              <a:rPr lang="ko-KR" altLang="en-US" dirty="0"/>
              <a:t> 가장 높은 관계를 갖는 변수는 무엇인가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898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내용 개체 틀 2"/>
          <p:cNvSpPr>
            <a:spLocks noGrp="1" noChangeArrowheads="1"/>
          </p:cNvSpPr>
          <p:nvPr>
            <p:ph idx="1"/>
          </p:nvPr>
        </p:nvSpPr>
        <p:spPr>
          <a:xfrm>
            <a:off x="767409" y="1648678"/>
            <a:ext cx="8203370" cy="936104"/>
          </a:xfrm>
          <a:ln>
            <a:solidFill>
              <a:schemeClr val="accent4"/>
            </a:solidFill>
          </a:ln>
        </p:spPr>
        <p:txBody>
          <a:bodyPr rtlCol="0">
            <a:norm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sz="2000" dirty="0"/>
              <a:t>1-2</a:t>
            </a:r>
            <a:r>
              <a:rPr lang="ko-KR" altLang="en-US" sz="2000" dirty="0"/>
              <a:t>의 분석 </a:t>
            </a:r>
            <a:endParaRPr lang="en-US" altLang="ko-KR" sz="2000" dirty="0"/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sz="2000" dirty="0"/>
              <a:t>가설</a:t>
            </a:r>
            <a:r>
              <a:rPr lang="en-US" altLang="ko-KR" sz="2000" dirty="0"/>
              <a:t>: </a:t>
            </a:r>
            <a:r>
              <a:rPr lang="ko-KR" altLang="en-US" sz="2000" dirty="0"/>
              <a:t>“남녀</a:t>
            </a:r>
            <a:r>
              <a:rPr lang="en-US" altLang="ko-KR" sz="2000" dirty="0"/>
              <a:t>(</a:t>
            </a:r>
            <a:r>
              <a:rPr lang="ko-KR" altLang="en-US" sz="2000" dirty="0"/>
              <a:t>명목척도</a:t>
            </a:r>
            <a:r>
              <a:rPr lang="en-US" altLang="ko-KR" sz="2000" dirty="0"/>
              <a:t>) </a:t>
            </a:r>
            <a:r>
              <a:rPr lang="ko-KR" altLang="en-US" sz="2000" dirty="0"/>
              <a:t>간에 이용하는 음식점</a:t>
            </a:r>
            <a:r>
              <a:rPr lang="en-US" altLang="ko-KR" sz="2000" dirty="0"/>
              <a:t>(</a:t>
            </a:r>
            <a:r>
              <a:rPr lang="ko-KR" altLang="en-US" sz="2000" dirty="0"/>
              <a:t>명목척도</a:t>
            </a:r>
            <a:r>
              <a:rPr lang="en-US" altLang="ko-KR" sz="2000" dirty="0"/>
              <a:t>)</a:t>
            </a:r>
            <a:r>
              <a:rPr lang="ko-KR" altLang="en-US" sz="2000" dirty="0"/>
              <a:t>이 다른가”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93F8D7CF-28EC-40E6-B014-254DCFA9A388}"/>
              </a:ext>
            </a:extLst>
          </p:cNvPr>
          <p:cNvSpPr txBox="1">
            <a:spLocks noChangeArrowheads="1"/>
          </p:cNvSpPr>
          <p:nvPr/>
        </p:nvSpPr>
        <p:spPr>
          <a:xfrm>
            <a:off x="767408" y="365125"/>
            <a:ext cx="6120680" cy="61560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변수의 측도 형태에 따른 분석법 분류</a:t>
            </a:r>
            <a:endParaRPr lang="ko-KR" altLang="en-US" sz="27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FE4E38D-C560-4C29-8862-CDCDC2D23964}"/>
              </a:ext>
            </a:extLst>
          </p:cNvPr>
          <p:cNvSpPr/>
          <p:nvPr/>
        </p:nvSpPr>
        <p:spPr>
          <a:xfrm>
            <a:off x="767408" y="1124744"/>
            <a:ext cx="2016224" cy="4752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sz="2400" b="1" dirty="0"/>
              <a:t>(</a:t>
            </a:r>
            <a:r>
              <a:rPr lang="ko-KR" altLang="en-US" sz="2400" b="1" dirty="0"/>
              <a:t>명목 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명목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0201AEB6-F886-4791-9125-0232A00FE69D}"/>
              </a:ext>
            </a:extLst>
          </p:cNvPr>
          <p:cNvSpPr/>
          <p:nvPr/>
        </p:nvSpPr>
        <p:spPr>
          <a:xfrm>
            <a:off x="9192343" y="1932013"/>
            <a:ext cx="498517" cy="3693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20D3A25F-5B2C-488D-A4B7-C87FF84B64E0}"/>
              </a:ext>
            </a:extLst>
          </p:cNvPr>
          <p:cNvSpPr/>
          <p:nvPr/>
        </p:nvSpPr>
        <p:spPr>
          <a:xfrm>
            <a:off x="9912424" y="1576670"/>
            <a:ext cx="1080120" cy="1008112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교차분석</a:t>
            </a: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5AF49BD4-F105-4BC0-A6E0-EB8E41889464}"/>
              </a:ext>
            </a:extLst>
          </p:cNvPr>
          <p:cNvSpPr txBox="1">
            <a:spLocks noChangeArrowheads="1"/>
          </p:cNvSpPr>
          <p:nvPr/>
        </p:nvSpPr>
        <p:spPr>
          <a:xfrm>
            <a:off x="775454" y="3151377"/>
            <a:ext cx="8195325" cy="1357743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altLang="ko-KR" sz="1400" dirty="0"/>
              <a:t>1-3</a:t>
            </a:r>
            <a:r>
              <a:rPr lang="ko-KR" altLang="en-US" sz="1400" dirty="0"/>
              <a:t>의 분석 </a:t>
            </a:r>
            <a:endParaRPr lang="en-US" altLang="ko-KR" sz="1400" dirty="0"/>
          </a:p>
          <a:p>
            <a:pPr>
              <a:lnSpc>
                <a:spcPct val="100000"/>
              </a:lnSpc>
              <a:defRPr/>
            </a:pPr>
            <a:r>
              <a:rPr lang="ko-KR" altLang="en-US" sz="1400" dirty="0"/>
              <a:t>가설</a:t>
            </a:r>
            <a:r>
              <a:rPr lang="en-US" altLang="ko-KR" sz="1400" dirty="0"/>
              <a:t>: </a:t>
            </a:r>
            <a:r>
              <a:rPr lang="ko-KR" altLang="en-US" sz="1400" dirty="0"/>
              <a:t>“남녀</a:t>
            </a:r>
            <a:r>
              <a:rPr lang="en-US" altLang="ko-KR" sz="1400" dirty="0"/>
              <a:t>(</a:t>
            </a:r>
            <a:r>
              <a:rPr lang="ko-KR" altLang="en-US" sz="1400" dirty="0"/>
              <a:t>명목척도</a:t>
            </a:r>
            <a:r>
              <a:rPr lang="en-US" altLang="ko-KR" sz="1400" dirty="0"/>
              <a:t>) </a:t>
            </a:r>
            <a:r>
              <a:rPr lang="ko-KR" altLang="en-US" sz="1400" dirty="0"/>
              <a:t>간에 음식점 선택시 맛 중요도</a:t>
            </a:r>
            <a:r>
              <a:rPr lang="en-US" altLang="ko-KR" sz="1400" dirty="0"/>
              <a:t>(</a:t>
            </a:r>
            <a:r>
              <a:rPr lang="ko-KR" altLang="en-US" sz="1400" dirty="0"/>
              <a:t>계량척도</a:t>
            </a:r>
            <a:r>
              <a:rPr lang="en-US" altLang="ko-KR" sz="1400" dirty="0"/>
              <a:t>)</a:t>
            </a:r>
            <a:r>
              <a:rPr lang="ko-KR" altLang="en-US" sz="1400" dirty="0"/>
              <a:t>가 다른가”</a:t>
            </a:r>
            <a:endParaRPr lang="en-US" altLang="ko-KR" sz="1400" dirty="0"/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ko-KR" sz="1400" dirty="0"/>
              <a:t>2-4</a:t>
            </a:r>
            <a:r>
              <a:rPr lang="ko-KR" altLang="en-US" sz="1400" dirty="0"/>
              <a:t>의 분석</a:t>
            </a:r>
          </a:p>
          <a:p>
            <a:pPr>
              <a:lnSpc>
                <a:spcPct val="100000"/>
              </a:lnSpc>
              <a:defRPr/>
            </a:pPr>
            <a:r>
              <a:rPr lang="ko-KR" altLang="en-US" sz="1400" dirty="0"/>
              <a:t>가설</a:t>
            </a:r>
            <a:r>
              <a:rPr lang="en-US" altLang="ko-KR" sz="1400" dirty="0"/>
              <a:t>: </a:t>
            </a:r>
            <a:r>
              <a:rPr lang="ko-KR" altLang="en-US" sz="1200" dirty="0"/>
              <a:t>“이용하는 음식점</a:t>
            </a:r>
            <a:r>
              <a:rPr lang="en-US" altLang="ko-KR" sz="1200" dirty="0"/>
              <a:t>(</a:t>
            </a:r>
            <a:r>
              <a:rPr lang="ko-KR" altLang="en-US" sz="1200" dirty="0"/>
              <a:t>명목척도</a:t>
            </a:r>
            <a:r>
              <a:rPr lang="en-US" altLang="ko-KR" sz="1200" dirty="0"/>
              <a:t>)</a:t>
            </a:r>
            <a:r>
              <a:rPr lang="ko-KR" altLang="en-US" sz="1200" dirty="0"/>
              <a:t>에 따라 가격 중요도</a:t>
            </a:r>
            <a:r>
              <a:rPr lang="en-US" altLang="ko-KR" sz="1200" dirty="0"/>
              <a:t>(</a:t>
            </a:r>
            <a:r>
              <a:rPr lang="ko-KR" altLang="en-US" sz="1200" dirty="0"/>
              <a:t>계량척도</a:t>
            </a:r>
            <a:r>
              <a:rPr lang="en-US" altLang="ko-KR" sz="1200" dirty="0"/>
              <a:t>)</a:t>
            </a:r>
            <a:r>
              <a:rPr lang="ko-KR" altLang="en-US" sz="1200" dirty="0"/>
              <a:t>가 다른가”</a:t>
            </a:r>
            <a:endParaRPr lang="ko-KR" altLang="en-US" sz="14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3E75BC4-FCE8-4595-9878-3C42D9D8DB3E}"/>
              </a:ext>
            </a:extLst>
          </p:cNvPr>
          <p:cNvSpPr/>
          <p:nvPr/>
        </p:nvSpPr>
        <p:spPr>
          <a:xfrm>
            <a:off x="767408" y="2780928"/>
            <a:ext cx="2016224" cy="3475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sz="1600" b="1" dirty="0"/>
              <a:t>(</a:t>
            </a:r>
            <a:r>
              <a:rPr lang="ko-KR" altLang="en-US" sz="1600" b="1" dirty="0"/>
              <a:t>명목 </a:t>
            </a:r>
            <a:r>
              <a:rPr lang="en-US" altLang="ko-KR" sz="1600" b="1" dirty="0"/>
              <a:t>: </a:t>
            </a:r>
            <a:r>
              <a:rPr lang="ko-KR" altLang="en-US" sz="1600" b="1" dirty="0"/>
              <a:t>계량</a:t>
            </a:r>
            <a:r>
              <a:rPr lang="en-US" altLang="ko-KR" sz="1600" b="1" dirty="0"/>
              <a:t>)</a:t>
            </a:r>
            <a:endParaRPr lang="ko-KR" altLang="en-US" sz="1600" b="1" dirty="0"/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536E68DE-BC89-495F-A0DF-3A3386709F6C}"/>
              </a:ext>
            </a:extLst>
          </p:cNvPr>
          <p:cNvSpPr/>
          <p:nvPr/>
        </p:nvSpPr>
        <p:spPr>
          <a:xfrm>
            <a:off x="9192343" y="3551204"/>
            <a:ext cx="498517" cy="3693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9C6319C2-CF05-4571-A3DD-24A980781F88}"/>
              </a:ext>
            </a:extLst>
          </p:cNvPr>
          <p:cNvSpPr/>
          <p:nvPr/>
        </p:nvSpPr>
        <p:spPr>
          <a:xfrm>
            <a:off x="10082337" y="3371656"/>
            <a:ext cx="792088" cy="796015"/>
          </a:xfrm>
          <a:prstGeom prst="ellipse">
            <a:avLst/>
          </a:prstGeom>
          <a:solidFill>
            <a:srgbClr val="FF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평균</a:t>
            </a:r>
            <a:endParaRPr lang="en-US" altLang="ko-K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비교</a:t>
            </a:r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5D072DA5-A01F-48A8-9C67-BEAB2982E0FC}"/>
              </a:ext>
            </a:extLst>
          </p:cNvPr>
          <p:cNvSpPr txBox="1">
            <a:spLocks noChangeArrowheads="1"/>
          </p:cNvSpPr>
          <p:nvPr/>
        </p:nvSpPr>
        <p:spPr>
          <a:xfrm>
            <a:off x="775453" y="5182500"/>
            <a:ext cx="8195325" cy="694772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altLang="ko-KR" sz="1400" dirty="0"/>
              <a:t>3-4</a:t>
            </a:r>
            <a:r>
              <a:rPr lang="ko-KR" altLang="en-US" sz="1400" dirty="0"/>
              <a:t>의 분석 </a:t>
            </a:r>
            <a:endParaRPr lang="en-US" altLang="ko-KR" sz="1400" dirty="0"/>
          </a:p>
          <a:p>
            <a:pPr>
              <a:lnSpc>
                <a:spcPct val="110000"/>
              </a:lnSpc>
              <a:defRPr/>
            </a:pPr>
            <a:r>
              <a:rPr lang="ko-KR" altLang="en-US" sz="1400" dirty="0"/>
              <a:t>가설</a:t>
            </a:r>
            <a:r>
              <a:rPr lang="en-US" altLang="ko-KR" sz="1400" dirty="0"/>
              <a:t>: </a:t>
            </a:r>
            <a:r>
              <a:rPr lang="ko-KR" altLang="en-US" sz="1400" dirty="0"/>
              <a:t>“맛 중요도</a:t>
            </a:r>
            <a:r>
              <a:rPr lang="en-US" altLang="ko-KR" sz="1400" dirty="0"/>
              <a:t>(</a:t>
            </a:r>
            <a:r>
              <a:rPr lang="ko-KR" altLang="en-US" sz="1400" dirty="0"/>
              <a:t>계량척도</a:t>
            </a:r>
            <a:r>
              <a:rPr lang="en-US" altLang="ko-KR" sz="1400" dirty="0"/>
              <a:t>)</a:t>
            </a:r>
            <a:r>
              <a:rPr lang="ko-KR" altLang="en-US" sz="1400" dirty="0"/>
              <a:t>가 높은 사람은 가격중요도</a:t>
            </a:r>
            <a:r>
              <a:rPr lang="en-US" altLang="ko-KR" sz="1400" dirty="0"/>
              <a:t> (</a:t>
            </a:r>
            <a:r>
              <a:rPr lang="ko-KR" altLang="en-US" sz="1400" dirty="0"/>
              <a:t>계량척도</a:t>
            </a:r>
            <a:r>
              <a:rPr lang="en-US" altLang="ko-KR" sz="1400" dirty="0"/>
              <a:t>) </a:t>
            </a:r>
            <a:r>
              <a:rPr lang="ko-KR" altLang="en-US" sz="1400" dirty="0"/>
              <a:t>가 낮은가”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06E86902-1F4E-4C21-BCAB-ADA3CF68FDCA}"/>
              </a:ext>
            </a:extLst>
          </p:cNvPr>
          <p:cNvSpPr/>
          <p:nvPr/>
        </p:nvSpPr>
        <p:spPr>
          <a:xfrm>
            <a:off x="775454" y="4728119"/>
            <a:ext cx="2016224" cy="3475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sz="1600" b="1" dirty="0"/>
              <a:t>(</a:t>
            </a:r>
            <a:r>
              <a:rPr lang="ko-KR" altLang="en-US" sz="1600" b="1" dirty="0"/>
              <a:t>계량 </a:t>
            </a:r>
            <a:r>
              <a:rPr lang="en-US" altLang="ko-KR" sz="1600" b="1" dirty="0"/>
              <a:t>: </a:t>
            </a:r>
            <a:r>
              <a:rPr lang="ko-KR" altLang="en-US" sz="1600" b="1" dirty="0"/>
              <a:t>계량</a:t>
            </a:r>
            <a:r>
              <a:rPr lang="en-US" altLang="ko-KR" sz="1600" b="1" dirty="0"/>
              <a:t>)</a:t>
            </a:r>
            <a:endParaRPr lang="ko-KR" altLang="en-US" sz="1600" b="1" dirty="0"/>
          </a:p>
        </p:txBody>
      </p:sp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id="{CA241172-40CC-4B99-A013-A893290EBEE4}"/>
              </a:ext>
            </a:extLst>
          </p:cNvPr>
          <p:cNvSpPr/>
          <p:nvPr/>
        </p:nvSpPr>
        <p:spPr>
          <a:xfrm>
            <a:off x="9192343" y="5301208"/>
            <a:ext cx="498517" cy="3693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72FC60B1-3BDA-43D0-A333-5411F4F02139}"/>
              </a:ext>
            </a:extLst>
          </p:cNvPr>
          <p:cNvSpPr/>
          <p:nvPr/>
        </p:nvSpPr>
        <p:spPr>
          <a:xfrm>
            <a:off x="10082337" y="4954545"/>
            <a:ext cx="792089" cy="796015"/>
          </a:xfrm>
          <a:prstGeom prst="ellipse">
            <a:avLst/>
          </a:prstGeom>
          <a:solidFill>
            <a:srgbClr val="FF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상관분석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내용 개체 틀 2"/>
          <p:cNvSpPr>
            <a:spLocks noGrp="1" noChangeArrowheads="1"/>
          </p:cNvSpPr>
          <p:nvPr>
            <p:ph idx="1"/>
          </p:nvPr>
        </p:nvSpPr>
        <p:spPr>
          <a:xfrm>
            <a:off x="767408" y="1511288"/>
            <a:ext cx="8451164" cy="652667"/>
          </a:xfrm>
          <a:ln>
            <a:solidFill>
              <a:schemeClr val="accent4"/>
            </a:solidFill>
          </a:ln>
        </p:spPr>
        <p:txBody>
          <a:bodyPr rtlCol="0">
            <a:norm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sz="1400" dirty="0"/>
              <a:t>1-2</a:t>
            </a:r>
            <a:r>
              <a:rPr lang="ko-KR" altLang="en-US" sz="1400" dirty="0"/>
              <a:t>의 분석 </a:t>
            </a:r>
            <a:endParaRPr lang="en-US" altLang="ko-KR" sz="1400" dirty="0"/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sz="1400" dirty="0"/>
              <a:t>가설</a:t>
            </a:r>
            <a:r>
              <a:rPr lang="en-US" altLang="ko-KR" sz="1400" dirty="0"/>
              <a:t>: </a:t>
            </a:r>
            <a:r>
              <a:rPr lang="ko-KR" altLang="en-US" sz="1400" dirty="0"/>
              <a:t>“남녀</a:t>
            </a:r>
            <a:r>
              <a:rPr lang="en-US" altLang="ko-KR" sz="1400" dirty="0"/>
              <a:t>(</a:t>
            </a:r>
            <a:r>
              <a:rPr lang="ko-KR" altLang="en-US" sz="1400" dirty="0"/>
              <a:t>명목척도</a:t>
            </a:r>
            <a:r>
              <a:rPr lang="en-US" altLang="ko-KR" sz="1400" dirty="0"/>
              <a:t>) </a:t>
            </a:r>
            <a:r>
              <a:rPr lang="ko-KR" altLang="en-US" sz="1400" dirty="0"/>
              <a:t>간에 이용하는 음식점</a:t>
            </a:r>
            <a:r>
              <a:rPr lang="en-US" altLang="ko-KR" sz="1400" dirty="0"/>
              <a:t>(</a:t>
            </a:r>
            <a:r>
              <a:rPr lang="ko-KR" altLang="en-US" sz="1400" dirty="0"/>
              <a:t>명목척도</a:t>
            </a:r>
            <a:r>
              <a:rPr lang="en-US" altLang="ko-KR" sz="1400" dirty="0"/>
              <a:t>)</a:t>
            </a:r>
            <a:r>
              <a:rPr lang="ko-KR" altLang="en-US" sz="1400" dirty="0"/>
              <a:t>이 다른가”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93F8D7CF-28EC-40E6-B014-254DCFA9A388}"/>
              </a:ext>
            </a:extLst>
          </p:cNvPr>
          <p:cNvSpPr txBox="1">
            <a:spLocks noChangeArrowheads="1"/>
          </p:cNvSpPr>
          <p:nvPr/>
        </p:nvSpPr>
        <p:spPr>
          <a:xfrm>
            <a:off x="767408" y="365125"/>
            <a:ext cx="6120680" cy="61560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변수의 측도 형태에 따른 분석법 분류</a:t>
            </a:r>
            <a:endParaRPr lang="ko-KR" altLang="en-US" sz="27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FE4E38D-C560-4C29-8862-CDCDC2D23964}"/>
              </a:ext>
            </a:extLst>
          </p:cNvPr>
          <p:cNvSpPr/>
          <p:nvPr/>
        </p:nvSpPr>
        <p:spPr>
          <a:xfrm>
            <a:off x="767408" y="1124744"/>
            <a:ext cx="2016224" cy="3475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sz="1600" b="1" dirty="0"/>
              <a:t>(</a:t>
            </a:r>
            <a:r>
              <a:rPr lang="ko-KR" altLang="en-US" sz="1600" b="1" dirty="0"/>
              <a:t>명목 </a:t>
            </a:r>
            <a:r>
              <a:rPr lang="en-US" altLang="ko-KR" sz="1600" b="1" dirty="0"/>
              <a:t>: </a:t>
            </a:r>
            <a:r>
              <a:rPr lang="ko-KR" altLang="en-US" sz="1600" b="1" dirty="0"/>
              <a:t>명목</a:t>
            </a:r>
            <a:r>
              <a:rPr lang="en-US" altLang="ko-KR" sz="1600" b="1" dirty="0"/>
              <a:t>)</a:t>
            </a:r>
            <a:endParaRPr lang="ko-KR" altLang="en-US" sz="1600" b="1" dirty="0"/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0201AEB6-F886-4791-9125-0232A00FE69D}"/>
              </a:ext>
            </a:extLst>
          </p:cNvPr>
          <p:cNvSpPr/>
          <p:nvPr/>
        </p:nvSpPr>
        <p:spPr>
          <a:xfrm>
            <a:off x="9480374" y="1696161"/>
            <a:ext cx="498517" cy="3693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20D3A25F-5B2C-488D-A4B7-C87FF84B64E0}"/>
              </a:ext>
            </a:extLst>
          </p:cNvPr>
          <p:cNvSpPr/>
          <p:nvPr/>
        </p:nvSpPr>
        <p:spPr>
          <a:xfrm>
            <a:off x="10240693" y="1463670"/>
            <a:ext cx="893908" cy="834314"/>
          </a:xfrm>
          <a:prstGeom prst="ellipse">
            <a:avLst/>
          </a:prstGeom>
          <a:solidFill>
            <a:srgbClr val="FF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교차분석</a:t>
            </a: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5AF49BD4-F105-4BC0-A6E0-EB8E41889464}"/>
              </a:ext>
            </a:extLst>
          </p:cNvPr>
          <p:cNvSpPr txBox="1">
            <a:spLocks noChangeArrowheads="1"/>
          </p:cNvSpPr>
          <p:nvPr/>
        </p:nvSpPr>
        <p:spPr>
          <a:xfrm>
            <a:off x="767408" y="2797821"/>
            <a:ext cx="8491401" cy="1711299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altLang="ko-KR" sz="2000" dirty="0"/>
              <a:t>1-3</a:t>
            </a:r>
            <a:r>
              <a:rPr lang="ko-KR" altLang="en-US" sz="2000" dirty="0"/>
              <a:t>의 분석 </a:t>
            </a:r>
            <a:endParaRPr lang="en-US" altLang="ko-KR" sz="2000" dirty="0"/>
          </a:p>
          <a:p>
            <a:pPr>
              <a:lnSpc>
                <a:spcPct val="100000"/>
              </a:lnSpc>
              <a:defRPr/>
            </a:pPr>
            <a:r>
              <a:rPr lang="ko-KR" altLang="en-US" sz="2000" dirty="0"/>
              <a:t>가설</a:t>
            </a:r>
            <a:r>
              <a:rPr lang="en-US" altLang="ko-KR" sz="2000" dirty="0"/>
              <a:t>: </a:t>
            </a:r>
            <a:r>
              <a:rPr lang="ko-KR" altLang="en-US" sz="2000" dirty="0"/>
              <a:t>“남녀</a:t>
            </a:r>
            <a:r>
              <a:rPr lang="en-US" altLang="ko-KR" sz="2000" dirty="0"/>
              <a:t>(</a:t>
            </a:r>
            <a:r>
              <a:rPr lang="ko-KR" altLang="en-US" sz="2000" dirty="0"/>
              <a:t>명목척도</a:t>
            </a:r>
            <a:r>
              <a:rPr lang="en-US" altLang="ko-KR" sz="2000" dirty="0"/>
              <a:t>) </a:t>
            </a:r>
            <a:r>
              <a:rPr lang="ko-KR" altLang="en-US" sz="2000" dirty="0"/>
              <a:t>간에 맛 중요도</a:t>
            </a:r>
            <a:r>
              <a:rPr lang="en-US" altLang="ko-KR" sz="2000" dirty="0"/>
              <a:t>(</a:t>
            </a:r>
            <a:r>
              <a:rPr lang="ko-KR" altLang="en-US" sz="2000" dirty="0"/>
              <a:t>계량척도</a:t>
            </a:r>
            <a:r>
              <a:rPr lang="en-US" altLang="ko-KR" sz="2000" dirty="0"/>
              <a:t>)</a:t>
            </a:r>
            <a:r>
              <a:rPr lang="ko-KR" altLang="en-US" sz="2000" dirty="0"/>
              <a:t>가 다른가”</a:t>
            </a:r>
            <a:endParaRPr lang="en-US" altLang="ko-KR" sz="2000" dirty="0"/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ko-KR" sz="2000" dirty="0"/>
              <a:t>2-4</a:t>
            </a:r>
            <a:r>
              <a:rPr lang="ko-KR" altLang="en-US" sz="2000" dirty="0"/>
              <a:t>의 분석</a:t>
            </a:r>
          </a:p>
          <a:p>
            <a:pPr>
              <a:lnSpc>
                <a:spcPct val="100000"/>
              </a:lnSpc>
              <a:defRPr/>
            </a:pPr>
            <a:r>
              <a:rPr lang="ko-KR" altLang="en-US" sz="1900" dirty="0"/>
              <a:t>가설</a:t>
            </a:r>
            <a:r>
              <a:rPr lang="en-US" altLang="ko-KR" sz="1900" dirty="0"/>
              <a:t>: </a:t>
            </a:r>
            <a:r>
              <a:rPr lang="ko-KR" altLang="en-US" sz="1900" dirty="0"/>
              <a:t>“이용하는 음식점</a:t>
            </a:r>
            <a:r>
              <a:rPr lang="en-US" altLang="ko-KR" sz="1900" dirty="0"/>
              <a:t>(</a:t>
            </a:r>
            <a:r>
              <a:rPr lang="ko-KR" altLang="en-US" sz="1900" dirty="0"/>
              <a:t>명목척도</a:t>
            </a:r>
            <a:r>
              <a:rPr lang="en-US" altLang="ko-KR" sz="1900" dirty="0"/>
              <a:t>)</a:t>
            </a:r>
            <a:r>
              <a:rPr lang="ko-KR" altLang="en-US" sz="1900" dirty="0"/>
              <a:t>에 따라 가격 중요도</a:t>
            </a:r>
            <a:r>
              <a:rPr lang="en-US" altLang="ko-KR" sz="1900" dirty="0"/>
              <a:t>(</a:t>
            </a:r>
            <a:r>
              <a:rPr lang="ko-KR" altLang="en-US" sz="1900" dirty="0"/>
              <a:t>계량척도</a:t>
            </a:r>
            <a:r>
              <a:rPr lang="en-US" altLang="ko-KR" sz="1900" dirty="0"/>
              <a:t>)</a:t>
            </a:r>
            <a:r>
              <a:rPr lang="ko-KR" altLang="en-US" sz="1900" dirty="0"/>
              <a:t>가 다른가”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3E75BC4-FCE8-4595-9878-3C42D9D8DB3E}"/>
              </a:ext>
            </a:extLst>
          </p:cNvPr>
          <p:cNvSpPr/>
          <p:nvPr/>
        </p:nvSpPr>
        <p:spPr>
          <a:xfrm>
            <a:off x="767408" y="2276872"/>
            <a:ext cx="2016224" cy="4752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sz="2400" b="1" dirty="0"/>
              <a:t>(</a:t>
            </a:r>
            <a:r>
              <a:rPr lang="ko-KR" altLang="en-US" sz="2400" b="1" dirty="0"/>
              <a:t>명목 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계량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536E68DE-BC89-495F-A0DF-3A3386709F6C}"/>
              </a:ext>
            </a:extLst>
          </p:cNvPr>
          <p:cNvSpPr/>
          <p:nvPr/>
        </p:nvSpPr>
        <p:spPr>
          <a:xfrm>
            <a:off x="9480374" y="3421159"/>
            <a:ext cx="498517" cy="3693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9C6319C2-CF05-4571-A3DD-24A980781F88}"/>
              </a:ext>
            </a:extLst>
          </p:cNvPr>
          <p:cNvSpPr/>
          <p:nvPr/>
        </p:nvSpPr>
        <p:spPr>
          <a:xfrm>
            <a:off x="10200456" y="3068960"/>
            <a:ext cx="1080120" cy="1008112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평균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비교</a:t>
            </a:r>
          </a:p>
        </p:txBody>
      </p:sp>
      <p:sp>
        <p:nvSpPr>
          <p:cNvPr id="15" name="내용 개체 틀 2">
            <a:extLst>
              <a:ext uri="{FF2B5EF4-FFF2-40B4-BE49-F238E27FC236}">
                <a16:creationId xmlns:a16="http://schemas.microsoft.com/office/drawing/2014/main" id="{B8892324-DD6B-4AA7-80F1-C136C1A775AA}"/>
              </a:ext>
            </a:extLst>
          </p:cNvPr>
          <p:cNvSpPr txBox="1">
            <a:spLocks noChangeArrowheads="1"/>
          </p:cNvSpPr>
          <p:nvPr/>
        </p:nvSpPr>
        <p:spPr>
          <a:xfrm>
            <a:off x="775453" y="5035509"/>
            <a:ext cx="8483356" cy="69774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altLang="ko-KR" sz="1400" dirty="0"/>
              <a:t>3-4</a:t>
            </a:r>
            <a:r>
              <a:rPr lang="ko-KR" altLang="en-US" sz="1400" dirty="0"/>
              <a:t>의 분석 </a:t>
            </a:r>
            <a:endParaRPr lang="en-US" altLang="ko-KR" sz="1400" dirty="0"/>
          </a:p>
          <a:p>
            <a:pPr>
              <a:lnSpc>
                <a:spcPct val="110000"/>
              </a:lnSpc>
              <a:defRPr/>
            </a:pPr>
            <a:r>
              <a:rPr lang="ko-KR" altLang="en-US" sz="1400" dirty="0"/>
              <a:t>가설</a:t>
            </a:r>
            <a:r>
              <a:rPr lang="en-US" altLang="ko-KR" sz="1400" dirty="0"/>
              <a:t>: </a:t>
            </a:r>
            <a:r>
              <a:rPr lang="ko-KR" altLang="en-US" sz="1400" dirty="0"/>
              <a:t>“맛 중요도</a:t>
            </a:r>
            <a:r>
              <a:rPr lang="en-US" altLang="ko-KR" sz="1400" dirty="0"/>
              <a:t>(</a:t>
            </a:r>
            <a:r>
              <a:rPr lang="ko-KR" altLang="en-US" sz="1400" dirty="0"/>
              <a:t>계량척도</a:t>
            </a:r>
            <a:r>
              <a:rPr lang="en-US" altLang="ko-KR" sz="1400" dirty="0"/>
              <a:t>)</a:t>
            </a:r>
            <a:r>
              <a:rPr lang="ko-KR" altLang="en-US" sz="1400" dirty="0"/>
              <a:t>가 높은 사람은 가격중요도</a:t>
            </a:r>
            <a:r>
              <a:rPr lang="en-US" altLang="ko-KR" sz="1400" dirty="0"/>
              <a:t> (</a:t>
            </a:r>
            <a:r>
              <a:rPr lang="ko-KR" altLang="en-US" sz="1400" dirty="0"/>
              <a:t>계량척도</a:t>
            </a:r>
            <a:r>
              <a:rPr lang="en-US" altLang="ko-KR" sz="1400" dirty="0"/>
              <a:t>) </a:t>
            </a:r>
            <a:r>
              <a:rPr lang="ko-KR" altLang="en-US" sz="1400" dirty="0"/>
              <a:t>가 낮은가”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110F9E3-D02B-406F-A9B2-9B8A6596A344}"/>
              </a:ext>
            </a:extLst>
          </p:cNvPr>
          <p:cNvSpPr/>
          <p:nvPr/>
        </p:nvSpPr>
        <p:spPr>
          <a:xfrm>
            <a:off x="775454" y="4581128"/>
            <a:ext cx="2016224" cy="3475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sz="1600" b="1" dirty="0"/>
              <a:t>(</a:t>
            </a:r>
            <a:r>
              <a:rPr lang="ko-KR" altLang="en-US" sz="1600" b="1" dirty="0"/>
              <a:t>계량 </a:t>
            </a:r>
            <a:r>
              <a:rPr lang="en-US" altLang="ko-KR" sz="1600" b="1" dirty="0"/>
              <a:t>: </a:t>
            </a:r>
            <a:r>
              <a:rPr lang="ko-KR" altLang="en-US" sz="1600" b="1" dirty="0"/>
              <a:t>계량</a:t>
            </a:r>
            <a:r>
              <a:rPr lang="en-US" altLang="ko-KR" sz="1600" b="1" dirty="0"/>
              <a:t>)</a:t>
            </a:r>
            <a:endParaRPr lang="ko-KR" altLang="en-US" sz="1600" b="1" dirty="0"/>
          </a:p>
        </p:txBody>
      </p: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D37F0815-6C63-4FB0-8EC8-36DEF53B48D3}"/>
              </a:ext>
            </a:extLst>
          </p:cNvPr>
          <p:cNvSpPr/>
          <p:nvPr/>
        </p:nvSpPr>
        <p:spPr>
          <a:xfrm>
            <a:off x="9480373" y="5146157"/>
            <a:ext cx="498517" cy="3693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9F48A229-444B-4F19-BB6B-ADF459D65CAC}"/>
              </a:ext>
            </a:extLst>
          </p:cNvPr>
          <p:cNvSpPr/>
          <p:nvPr/>
        </p:nvSpPr>
        <p:spPr>
          <a:xfrm>
            <a:off x="10344472" y="4807554"/>
            <a:ext cx="792089" cy="796015"/>
          </a:xfrm>
          <a:prstGeom prst="ellipse">
            <a:avLst/>
          </a:prstGeom>
          <a:solidFill>
            <a:srgbClr val="FF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상관분석</a:t>
            </a:r>
          </a:p>
        </p:txBody>
      </p:sp>
    </p:spTree>
    <p:extLst>
      <p:ext uri="{BB962C8B-B14F-4D97-AF65-F5344CB8AC3E}">
        <p14:creationId xmlns:p14="http://schemas.microsoft.com/office/powerpoint/2010/main" val="118786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93F8D7CF-28EC-40E6-B014-254DCFA9A388}"/>
              </a:ext>
            </a:extLst>
          </p:cNvPr>
          <p:cNvSpPr txBox="1">
            <a:spLocks noChangeArrowheads="1"/>
          </p:cNvSpPr>
          <p:nvPr/>
        </p:nvSpPr>
        <p:spPr>
          <a:xfrm>
            <a:off x="767408" y="365125"/>
            <a:ext cx="6120680" cy="61560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변수의 측도 형태에 따른 분석법 분류</a:t>
            </a:r>
            <a:endParaRPr lang="ko-KR" altLang="en-US" sz="27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5D072DA5-A01F-48A8-9C67-BEAB2982E0FC}"/>
              </a:ext>
            </a:extLst>
          </p:cNvPr>
          <p:cNvSpPr txBox="1">
            <a:spLocks noChangeArrowheads="1"/>
          </p:cNvSpPr>
          <p:nvPr/>
        </p:nvSpPr>
        <p:spPr>
          <a:xfrm>
            <a:off x="764703" y="4614913"/>
            <a:ext cx="8584912" cy="85952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altLang="ko-KR" sz="2000" dirty="0"/>
              <a:t>3-4</a:t>
            </a:r>
            <a:r>
              <a:rPr lang="ko-KR" altLang="en-US" sz="2000" dirty="0"/>
              <a:t>의 분석 </a:t>
            </a:r>
            <a:endParaRPr lang="en-US" altLang="ko-KR" sz="2000" dirty="0"/>
          </a:p>
          <a:p>
            <a:pPr>
              <a:lnSpc>
                <a:spcPct val="110000"/>
              </a:lnSpc>
              <a:defRPr/>
            </a:pPr>
            <a:r>
              <a:rPr lang="ko-KR" altLang="en-US" sz="1900" dirty="0"/>
              <a:t>가설</a:t>
            </a:r>
            <a:r>
              <a:rPr lang="en-US" altLang="ko-KR" sz="1900" dirty="0"/>
              <a:t>: </a:t>
            </a:r>
            <a:r>
              <a:rPr lang="ko-KR" altLang="en-US" sz="1900" dirty="0"/>
              <a:t>“맛 중요도</a:t>
            </a:r>
            <a:r>
              <a:rPr lang="en-US" altLang="ko-KR" sz="1900" dirty="0"/>
              <a:t>(</a:t>
            </a:r>
            <a:r>
              <a:rPr lang="ko-KR" altLang="en-US" sz="1900" dirty="0"/>
              <a:t>계량척도</a:t>
            </a:r>
            <a:r>
              <a:rPr lang="en-US" altLang="ko-KR" sz="1900" dirty="0"/>
              <a:t>)</a:t>
            </a:r>
            <a:r>
              <a:rPr lang="ko-KR" altLang="en-US" sz="1900" dirty="0"/>
              <a:t>가 높은 사람은 가격중요도</a:t>
            </a:r>
            <a:r>
              <a:rPr lang="en-US" altLang="ko-KR" sz="1900" dirty="0"/>
              <a:t> (</a:t>
            </a:r>
            <a:r>
              <a:rPr lang="ko-KR" altLang="en-US" sz="1900" dirty="0"/>
              <a:t>계량척도</a:t>
            </a:r>
            <a:r>
              <a:rPr lang="en-US" altLang="ko-KR" sz="1900" dirty="0"/>
              <a:t>) </a:t>
            </a:r>
            <a:r>
              <a:rPr lang="ko-KR" altLang="en-US" sz="1900" dirty="0"/>
              <a:t>가 낮은가”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06E86902-1F4E-4C21-BCAB-ADA3CF68FDCA}"/>
              </a:ext>
            </a:extLst>
          </p:cNvPr>
          <p:cNvSpPr/>
          <p:nvPr/>
        </p:nvSpPr>
        <p:spPr>
          <a:xfrm>
            <a:off x="764703" y="4077072"/>
            <a:ext cx="2016224" cy="4752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sz="2400" b="1" dirty="0"/>
              <a:t>(</a:t>
            </a:r>
            <a:r>
              <a:rPr lang="ko-KR" altLang="en-US" sz="2400" b="1" dirty="0"/>
              <a:t>계량 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계량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id="{CA241172-40CC-4B99-A013-A893290EBEE4}"/>
              </a:ext>
            </a:extLst>
          </p:cNvPr>
          <p:cNvSpPr/>
          <p:nvPr/>
        </p:nvSpPr>
        <p:spPr>
          <a:xfrm>
            <a:off x="9563133" y="4785719"/>
            <a:ext cx="498517" cy="3693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72FC60B1-3BDA-43D0-A333-5411F4F02139}"/>
              </a:ext>
            </a:extLst>
          </p:cNvPr>
          <p:cNvSpPr/>
          <p:nvPr/>
        </p:nvSpPr>
        <p:spPr>
          <a:xfrm>
            <a:off x="10272464" y="4466329"/>
            <a:ext cx="1080120" cy="1008112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상관분석</a:t>
            </a:r>
          </a:p>
        </p:txBody>
      </p:sp>
      <p:sp>
        <p:nvSpPr>
          <p:cNvPr id="20" name="내용 개체 틀 2">
            <a:extLst>
              <a:ext uri="{FF2B5EF4-FFF2-40B4-BE49-F238E27FC236}">
                <a16:creationId xmlns:a16="http://schemas.microsoft.com/office/drawing/2014/main" id="{93A704B6-10A7-466C-AE4A-AA4BC317C076}"/>
              </a:ext>
            </a:extLst>
          </p:cNvPr>
          <p:cNvSpPr txBox="1">
            <a:spLocks noChangeArrowheads="1"/>
          </p:cNvSpPr>
          <p:nvPr/>
        </p:nvSpPr>
        <p:spPr>
          <a:xfrm>
            <a:off x="767408" y="1511288"/>
            <a:ext cx="8584912" cy="65266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altLang="ko-KR" sz="1400" dirty="0"/>
              <a:t>1-2</a:t>
            </a:r>
            <a:r>
              <a:rPr lang="ko-KR" altLang="en-US" sz="1400" dirty="0"/>
              <a:t>의 분석 </a:t>
            </a:r>
            <a:endParaRPr lang="en-US" altLang="ko-KR" sz="1400" dirty="0"/>
          </a:p>
          <a:p>
            <a:pPr>
              <a:lnSpc>
                <a:spcPct val="110000"/>
              </a:lnSpc>
              <a:defRPr/>
            </a:pPr>
            <a:r>
              <a:rPr lang="ko-KR" altLang="en-US" sz="1400" dirty="0"/>
              <a:t>가설</a:t>
            </a:r>
            <a:r>
              <a:rPr lang="en-US" altLang="ko-KR" sz="1400" dirty="0"/>
              <a:t>: </a:t>
            </a:r>
            <a:r>
              <a:rPr lang="ko-KR" altLang="en-US" sz="1400" dirty="0"/>
              <a:t>“남녀</a:t>
            </a:r>
            <a:r>
              <a:rPr lang="en-US" altLang="ko-KR" sz="1400" dirty="0"/>
              <a:t>(</a:t>
            </a:r>
            <a:r>
              <a:rPr lang="ko-KR" altLang="en-US" sz="1400" dirty="0"/>
              <a:t>명목척도</a:t>
            </a:r>
            <a:r>
              <a:rPr lang="en-US" altLang="ko-KR" sz="1400" dirty="0"/>
              <a:t>) </a:t>
            </a:r>
            <a:r>
              <a:rPr lang="ko-KR" altLang="en-US" sz="1400" dirty="0"/>
              <a:t>간에 이용하는 음식점</a:t>
            </a:r>
            <a:r>
              <a:rPr lang="en-US" altLang="ko-KR" sz="1400" dirty="0"/>
              <a:t>(</a:t>
            </a:r>
            <a:r>
              <a:rPr lang="ko-KR" altLang="en-US" sz="1400" dirty="0"/>
              <a:t>명목척도</a:t>
            </a:r>
            <a:r>
              <a:rPr lang="en-US" altLang="ko-KR" sz="1400" dirty="0"/>
              <a:t>)</a:t>
            </a:r>
            <a:r>
              <a:rPr lang="ko-KR" altLang="en-US" sz="1400" dirty="0"/>
              <a:t>이 다른가”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97ED396-0CE5-454D-AE4D-53648CA858DB}"/>
              </a:ext>
            </a:extLst>
          </p:cNvPr>
          <p:cNvSpPr/>
          <p:nvPr/>
        </p:nvSpPr>
        <p:spPr>
          <a:xfrm>
            <a:off x="767408" y="1124744"/>
            <a:ext cx="2016224" cy="3475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sz="1600" b="1" dirty="0"/>
              <a:t>(</a:t>
            </a:r>
            <a:r>
              <a:rPr lang="ko-KR" altLang="en-US" sz="1600" b="1" dirty="0"/>
              <a:t>명목 </a:t>
            </a:r>
            <a:r>
              <a:rPr lang="en-US" altLang="ko-KR" sz="1600" b="1" dirty="0"/>
              <a:t>: </a:t>
            </a:r>
            <a:r>
              <a:rPr lang="ko-KR" altLang="en-US" sz="1600" b="1" dirty="0"/>
              <a:t>명목</a:t>
            </a:r>
            <a:r>
              <a:rPr lang="en-US" altLang="ko-KR" sz="1600" b="1" dirty="0"/>
              <a:t>)</a:t>
            </a:r>
            <a:endParaRPr lang="ko-KR" altLang="en-US" sz="1600" b="1" dirty="0"/>
          </a:p>
        </p:txBody>
      </p:sp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9137EB0A-E9BB-4DFF-B3C4-785775EB94A2}"/>
              </a:ext>
            </a:extLst>
          </p:cNvPr>
          <p:cNvSpPr/>
          <p:nvPr/>
        </p:nvSpPr>
        <p:spPr>
          <a:xfrm>
            <a:off x="9563133" y="1696161"/>
            <a:ext cx="498517" cy="3693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0AE1CE52-F643-4EF4-931F-3EE19279FDB9}"/>
              </a:ext>
            </a:extLst>
          </p:cNvPr>
          <p:cNvSpPr/>
          <p:nvPr/>
        </p:nvSpPr>
        <p:spPr>
          <a:xfrm>
            <a:off x="10272463" y="1456312"/>
            <a:ext cx="914767" cy="834314"/>
          </a:xfrm>
          <a:prstGeom prst="ellipse">
            <a:avLst/>
          </a:prstGeom>
          <a:solidFill>
            <a:srgbClr val="FF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교차분석</a:t>
            </a:r>
          </a:p>
        </p:txBody>
      </p:sp>
      <p:sp>
        <p:nvSpPr>
          <p:cNvPr id="24" name="내용 개체 틀 2">
            <a:extLst>
              <a:ext uri="{FF2B5EF4-FFF2-40B4-BE49-F238E27FC236}">
                <a16:creationId xmlns:a16="http://schemas.microsoft.com/office/drawing/2014/main" id="{E7D70548-B8B1-44FB-B5F4-0A1F70F1CFE7}"/>
              </a:ext>
            </a:extLst>
          </p:cNvPr>
          <p:cNvSpPr txBox="1">
            <a:spLocks noChangeArrowheads="1"/>
          </p:cNvSpPr>
          <p:nvPr/>
        </p:nvSpPr>
        <p:spPr>
          <a:xfrm>
            <a:off x="767408" y="2653204"/>
            <a:ext cx="8584912" cy="1357743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altLang="ko-KR" sz="1400" dirty="0"/>
              <a:t>1-3</a:t>
            </a:r>
            <a:r>
              <a:rPr lang="ko-KR" altLang="en-US" sz="1400" dirty="0"/>
              <a:t>의 분석 </a:t>
            </a:r>
            <a:endParaRPr lang="en-US" altLang="ko-KR" sz="1400" dirty="0"/>
          </a:p>
          <a:p>
            <a:pPr>
              <a:lnSpc>
                <a:spcPct val="100000"/>
              </a:lnSpc>
              <a:defRPr/>
            </a:pPr>
            <a:r>
              <a:rPr lang="ko-KR" altLang="en-US" sz="1400" dirty="0"/>
              <a:t>가설</a:t>
            </a:r>
            <a:r>
              <a:rPr lang="en-US" altLang="ko-KR" sz="1400" dirty="0"/>
              <a:t>: </a:t>
            </a:r>
            <a:r>
              <a:rPr lang="ko-KR" altLang="en-US" sz="1400" dirty="0"/>
              <a:t>“남녀</a:t>
            </a:r>
            <a:r>
              <a:rPr lang="en-US" altLang="ko-KR" sz="1400" dirty="0"/>
              <a:t>(</a:t>
            </a:r>
            <a:r>
              <a:rPr lang="ko-KR" altLang="en-US" sz="1400" dirty="0"/>
              <a:t>명목척도</a:t>
            </a:r>
            <a:r>
              <a:rPr lang="en-US" altLang="ko-KR" sz="1400" dirty="0"/>
              <a:t>) </a:t>
            </a:r>
            <a:r>
              <a:rPr lang="ko-KR" altLang="en-US" sz="1400" dirty="0"/>
              <a:t>간에 선택시 맛 중요도</a:t>
            </a:r>
            <a:r>
              <a:rPr lang="en-US" altLang="ko-KR" sz="1400" dirty="0"/>
              <a:t>(</a:t>
            </a:r>
            <a:r>
              <a:rPr lang="ko-KR" altLang="en-US" sz="1400" dirty="0"/>
              <a:t>계량척도</a:t>
            </a:r>
            <a:r>
              <a:rPr lang="en-US" altLang="ko-KR" sz="1400" dirty="0"/>
              <a:t>)</a:t>
            </a:r>
            <a:r>
              <a:rPr lang="ko-KR" altLang="en-US" sz="1400" dirty="0"/>
              <a:t>가 다른가”</a:t>
            </a:r>
            <a:endParaRPr lang="en-US" altLang="ko-KR" sz="1400" dirty="0"/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ko-KR" sz="1400" dirty="0"/>
              <a:t>2-4</a:t>
            </a:r>
            <a:r>
              <a:rPr lang="ko-KR" altLang="en-US" sz="1400" dirty="0"/>
              <a:t>의 분석</a:t>
            </a:r>
          </a:p>
          <a:p>
            <a:pPr>
              <a:lnSpc>
                <a:spcPct val="100000"/>
              </a:lnSpc>
              <a:defRPr/>
            </a:pPr>
            <a:r>
              <a:rPr lang="ko-KR" altLang="en-US" sz="1400" dirty="0"/>
              <a:t>가설</a:t>
            </a:r>
            <a:r>
              <a:rPr lang="en-US" altLang="ko-KR" sz="1400" dirty="0"/>
              <a:t>: </a:t>
            </a:r>
            <a:r>
              <a:rPr lang="ko-KR" altLang="en-US" sz="1400" dirty="0"/>
              <a:t>“이용하는 음식점</a:t>
            </a:r>
            <a:r>
              <a:rPr lang="en-US" altLang="ko-KR" sz="1400" dirty="0"/>
              <a:t>(</a:t>
            </a:r>
            <a:r>
              <a:rPr lang="ko-KR" altLang="en-US" sz="1400" dirty="0"/>
              <a:t>명목척도</a:t>
            </a:r>
            <a:r>
              <a:rPr lang="en-US" altLang="ko-KR" sz="1400" dirty="0"/>
              <a:t>)</a:t>
            </a:r>
            <a:r>
              <a:rPr lang="ko-KR" altLang="en-US" sz="1400" dirty="0"/>
              <a:t>에 따라 가격 중요도</a:t>
            </a:r>
            <a:r>
              <a:rPr lang="en-US" altLang="ko-KR" sz="1400" dirty="0"/>
              <a:t>(</a:t>
            </a:r>
            <a:r>
              <a:rPr lang="ko-KR" altLang="en-US" sz="1400" dirty="0"/>
              <a:t>계량척도</a:t>
            </a:r>
            <a:r>
              <a:rPr lang="en-US" altLang="ko-KR" sz="1400" dirty="0"/>
              <a:t>)</a:t>
            </a:r>
            <a:r>
              <a:rPr lang="ko-KR" altLang="en-US" sz="1400" dirty="0"/>
              <a:t>가 다른가”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F8CC96CE-ABC3-4F7D-A561-2D29768E535F}"/>
              </a:ext>
            </a:extLst>
          </p:cNvPr>
          <p:cNvSpPr/>
          <p:nvPr/>
        </p:nvSpPr>
        <p:spPr>
          <a:xfrm>
            <a:off x="759362" y="2282755"/>
            <a:ext cx="2016224" cy="3475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sz="1600" b="1" dirty="0"/>
              <a:t>(</a:t>
            </a:r>
            <a:r>
              <a:rPr lang="ko-KR" altLang="en-US" sz="1600" b="1" dirty="0"/>
              <a:t>명목 </a:t>
            </a:r>
            <a:r>
              <a:rPr lang="en-US" altLang="ko-KR" sz="1600" b="1" dirty="0"/>
              <a:t>: </a:t>
            </a:r>
            <a:r>
              <a:rPr lang="ko-KR" altLang="en-US" sz="1600" b="1" dirty="0"/>
              <a:t>계량</a:t>
            </a:r>
            <a:r>
              <a:rPr lang="en-US" altLang="ko-KR" sz="1600" b="1" dirty="0"/>
              <a:t>)</a:t>
            </a:r>
            <a:endParaRPr lang="ko-KR" altLang="en-US" sz="1600" b="1" dirty="0"/>
          </a:p>
        </p:txBody>
      </p:sp>
      <p:sp>
        <p:nvSpPr>
          <p:cNvPr id="26" name="화살표: 오른쪽 25">
            <a:extLst>
              <a:ext uri="{FF2B5EF4-FFF2-40B4-BE49-F238E27FC236}">
                <a16:creationId xmlns:a16="http://schemas.microsoft.com/office/drawing/2014/main" id="{07E2B27D-302B-4DE9-A482-46673BDA8678}"/>
              </a:ext>
            </a:extLst>
          </p:cNvPr>
          <p:cNvSpPr/>
          <p:nvPr/>
        </p:nvSpPr>
        <p:spPr>
          <a:xfrm>
            <a:off x="9555088" y="3053031"/>
            <a:ext cx="498517" cy="3693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3D644C5E-FB01-48D4-AE49-D88D9A02DD3B}"/>
              </a:ext>
            </a:extLst>
          </p:cNvPr>
          <p:cNvSpPr/>
          <p:nvPr/>
        </p:nvSpPr>
        <p:spPr>
          <a:xfrm>
            <a:off x="10293323" y="2788527"/>
            <a:ext cx="893908" cy="898340"/>
          </a:xfrm>
          <a:prstGeom prst="ellipse">
            <a:avLst/>
          </a:prstGeom>
          <a:solidFill>
            <a:srgbClr val="FF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평균</a:t>
            </a:r>
            <a:endParaRPr lang="en-US" altLang="ko-K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비교</a:t>
            </a:r>
          </a:p>
        </p:txBody>
      </p:sp>
    </p:spTree>
    <p:extLst>
      <p:ext uri="{BB962C8B-B14F-4D97-AF65-F5344CB8AC3E}">
        <p14:creationId xmlns:p14="http://schemas.microsoft.com/office/powerpoint/2010/main" val="3803973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1"/>
          <p:cNvSpPr>
            <a:spLocks noGrp="1" noChangeArrowheads="1"/>
          </p:cNvSpPr>
          <p:nvPr>
            <p:ph type="title"/>
          </p:nvPr>
        </p:nvSpPr>
        <p:spPr>
          <a:xfrm>
            <a:off x="767408" y="365125"/>
            <a:ext cx="5472608" cy="687388"/>
          </a:xfrm>
          <a:solidFill>
            <a:srgbClr val="FFC00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sz="2700" b="1" dirty="0"/>
              <a:t>설문조사에서 문항</a:t>
            </a:r>
            <a:r>
              <a:rPr lang="en-US" altLang="ko-KR" sz="2700" b="1" dirty="0"/>
              <a:t>(</a:t>
            </a:r>
            <a:r>
              <a:rPr lang="ko-KR" altLang="en-US" sz="2700" b="1" dirty="0"/>
              <a:t>변수</a:t>
            </a:r>
            <a:r>
              <a:rPr lang="en-US" altLang="ko-KR" sz="2700" b="1" dirty="0"/>
              <a:t>)</a:t>
            </a:r>
            <a:r>
              <a:rPr lang="ko-KR" altLang="en-US" sz="2700" b="1" dirty="0"/>
              <a:t> 간의 관계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B1921F6A-31F4-44BA-AB29-20C3B97D8B0E}"/>
              </a:ext>
            </a:extLst>
          </p:cNvPr>
          <p:cNvGraphicFramePr>
            <a:graphicFrameLocks noGrp="1"/>
          </p:cNvGraphicFramePr>
          <p:nvPr/>
        </p:nvGraphicFramePr>
        <p:xfrm>
          <a:off x="767408" y="1196752"/>
          <a:ext cx="10945216" cy="3672306"/>
        </p:xfrm>
        <a:graphic>
          <a:graphicData uri="http://schemas.openxmlformats.org/drawingml/2006/table">
            <a:tbl>
              <a:tblPr/>
              <a:tblGrid>
                <a:gridCol w="1286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6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45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측도</a:t>
                      </a:r>
                      <a:endParaRPr lang="en-US" altLang="ko-KR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(scale)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문항</a:t>
                      </a:r>
                      <a:endParaRPr lang="en-US" altLang="ko-KR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변수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0" marR="91430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내 용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7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명목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귀하의 성별은 무엇입니까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남자 ② 여자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692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명목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귀하가 점심시간에 주로 이용하는 음식점은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구내식당 ② 회사주변식당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도보거리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③ 회사근거리식당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차량이동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④ 편의점 ⑤ 기타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207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척도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구간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귀하는 점심시간에 음식점을 선택할 때 ‘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맛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’에 대하여 어느 정도 중요하게 생각하십니까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전혀 중요하지 않다 ② 중요하지 않다 ③ 보통이다 ④ 중요하다 ⑤ 매우 중요하다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02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척도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구간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귀하는 점심시간에 음식점을 선택할 때 ‘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가격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’에 대하여 어느 정도 중요하게 생각하십니까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전혀 중요하지 않다 ② 중요하지 않다 ③ 보통이다 ④ 중요하다 ⑤ 매우 중요하다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그룹 1">
            <a:extLst>
              <a:ext uri="{FF2B5EF4-FFF2-40B4-BE49-F238E27FC236}">
                <a16:creationId xmlns:a16="http://schemas.microsoft.com/office/drawing/2014/main" id="{A431A5CB-9C80-4AE1-9316-6B865CFB2985}"/>
              </a:ext>
            </a:extLst>
          </p:cNvPr>
          <p:cNvGrpSpPr/>
          <p:nvPr/>
        </p:nvGrpSpPr>
        <p:grpSpPr>
          <a:xfrm>
            <a:off x="1559496" y="1988840"/>
            <a:ext cx="1440160" cy="792088"/>
            <a:chOff x="1559496" y="1988840"/>
            <a:chExt cx="1440160" cy="7920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달 12">
              <a:extLst>
                <a:ext uri="{FF2B5EF4-FFF2-40B4-BE49-F238E27FC236}">
                  <a16:creationId xmlns:a16="http://schemas.microsoft.com/office/drawing/2014/main" id="{BBFA7D59-B3B6-44F7-B22C-D10E33D1BDF0}"/>
                </a:ext>
              </a:extLst>
            </p:cNvPr>
            <p:cNvSpPr/>
            <p:nvPr/>
          </p:nvSpPr>
          <p:spPr>
            <a:xfrm>
              <a:off x="2711624" y="1988840"/>
              <a:ext cx="288032" cy="792088"/>
            </a:xfrm>
            <a:prstGeom prst="moon">
              <a:avLst>
                <a:gd name="adj" fmla="val 1549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D9E7A9-3008-4AB0-8D12-1AD40DDB337F}"/>
                </a:ext>
              </a:extLst>
            </p:cNvPr>
            <p:cNvSpPr txBox="1"/>
            <p:nvPr/>
          </p:nvSpPr>
          <p:spPr>
            <a:xfrm>
              <a:off x="1559496" y="2132856"/>
              <a:ext cx="1107996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교차분석</a:t>
              </a: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D816663C-48AF-44CB-B0B4-F5014E5E26A1}"/>
              </a:ext>
            </a:extLst>
          </p:cNvPr>
          <p:cNvGrpSpPr/>
          <p:nvPr/>
        </p:nvGrpSpPr>
        <p:grpSpPr>
          <a:xfrm>
            <a:off x="1529678" y="3645024"/>
            <a:ext cx="1440160" cy="792088"/>
            <a:chOff x="1529678" y="3645024"/>
            <a:chExt cx="1440160" cy="7920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달 15">
              <a:extLst>
                <a:ext uri="{FF2B5EF4-FFF2-40B4-BE49-F238E27FC236}">
                  <a16:creationId xmlns:a16="http://schemas.microsoft.com/office/drawing/2014/main" id="{1837A1D8-CAF9-4B43-992C-0CC4C54AA71A}"/>
                </a:ext>
              </a:extLst>
            </p:cNvPr>
            <p:cNvSpPr/>
            <p:nvPr/>
          </p:nvSpPr>
          <p:spPr>
            <a:xfrm>
              <a:off x="2681806" y="3645024"/>
              <a:ext cx="288032" cy="792088"/>
            </a:xfrm>
            <a:prstGeom prst="moon">
              <a:avLst>
                <a:gd name="adj" fmla="val 15493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3D6E2E-F98D-4C7B-A0AC-BD35C38966BE}"/>
                </a:ext>
              </a:extLst>
            </p:cNvPr>
            <p:cNvSpPr txBox="1"/>
            <p:nvPr/>
          </p:nvSpPr>
          <p:spPr>
            <a:xfrm>
              <a:off x="1529678" y="3789040"/>
              <a:ext cx="1107996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상관분석</a:t>
              </a: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72FE9A83-0D60-4CA3-B065-5F40E103FE8D}"/>
              </a:ext>
            </a:extLst>
          </p:cNvPr>
          <p:cNvGrpSpPr/>
          <p:nvPr/>
        </p:nvGrpSpPr>
        <p:grpSpPr>
          <a:xfrm>
            <a:off x="421682" y="2725346"/>
            <a:ext cx="1440160" cy="792088"/>
            <a:chOff x="421682" y="2725346"/>
            <a:chExt cx="1440160" cy="7920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달 21">
              <a:extLst>
                <a:ext uri="{FF2B5EF4-FFF2-40B4-BE49-F238E27FC236}">
                  <a16:creationId xmlns:a16="http://schemas.microsoft.com/office/drawing/2014/main" id="{83CF8617-353A-44DB-AA13-4B33AF20E4F2}"/>
                </a:ext>
              </a:extLst>
            </p:cNvPr>
            <p:cNvSpPr/>
            <p:nvPr/>
          </p:nvSpPr>
          <p:spPr>
            <a:xfrm>
              <a:off x="1573810" y="2725346"/>
              <a:ext cx="288032" cy="792088"/>
            </a:xfrm>
            <a:prstGeom prst="moon">
              <a:avLst>
                <a:gd name="adj" fmla="val 15493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F3CFF0F-8246-4564-8839-B84FAAE0853A}"/>
                </a:ext>
              </a:extLst>
            </p:cNvPr>
            <p:cNvSpPr txBox="1"/>
            <p:nvPr/>
          </p:nvSpPr>
          <p:spPr>
            <a:xfrm>
              <a:off x="421682" y="2869362"/>
              <a:ext cx="1107996" cy="369332"/>
            </a:xfrm>
            <a:prstGeom prst="rect">
              <a:avLst/>
            </a:prstGeom>
            <a:solidFill>
              <a:srgbClr val="92D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평균비교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249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67408" y="1412776"/>
            <a:ext cx="10513168" cy="4538662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100000"/>
              </a:lnSpc>
              <a:defRPr/>
            </a:pPr>
            <a:r>
              <a:rPr lang="ko-KR" altLang="en-US" sz="2400" dirty="0"/>
              <a:t>관계의 추정</a:t>
            </a:r>
            <a:endParaRPr lang="en-US" altLang="ko-KR" sz="2400" dirty="0"/>
          </a:p>
          <a:p>
            <a:pPr lvl="1">
              <a:defRPr/>
            </a:pPr>
            <a:r>
              <a:rPr lang="ko-KR" altLang="en-US" sz="2000" dirty="0"/>
              <a:t>산점도</a:t>
            </a:r>
            <a:r>
              <a:rPr lang="en-US" altLang="ko-KR" sz="2000" dirty="0"/>
              <a:t>, </a:t>
            </a:r>
            <a:r>
              <a:rPr lang="ko-KR" altLang="en-US" sz="2000" dirty="0"/>
              <a:t>공분산</a:t>
            </a:r>
            <a:r>
              <a:rPr lang="en-US" altLang="ko-KR" sz="2000" dirty="0"/>
              <a:t>, </a:t>
            </a:r>
            <a:r>
              <a:rPr lang="ko-KR" altLang="en-US" sz="2000" dirty="0"/>
              <a:t>상관계수</a:t>
            </a:r>
            <a:endParaRPr lang="en-US" altLang="ko-KR" sz="2000" dirty="0"/>
          </a:p>
          <a:p>
            <a:pPr>
              <a:lnSpc>
                <a:spcPct val="100000"/>
              </a:lnSpc>
              <a:defRPr/>
            </a:pPr>
            <a:endParaRPr lang="en-US" altLang="ko-KR" sz="2400" dirty="0"/>
          </a:p>
          <a:p>
            <a:pPr>
              <a:lnSpc>
                <a:spcPct val="100000"/>
              </a:lnSpc>
              <a:defRPr/>
            </a:pPr>
            <a:r>
              <a:rPr lang="ko-KR" altLang="en-US" sz="2400" dirty="0"/>
              <a:t>검정을 위한 </a:t>
            </a:r>
            <a:endParaRPr lang="en-US" altLang="ko-KR" sz="2400" dirty="0"/>
          </a:p>
          <a:p>
            <a:pPr lvl="1">
              <a:lnSpc>
                <a:spcPct val="100000"/>
              </a:lnSpc>
              <a:defRPr/>
            </a:pPr>
            <a:r>
              <a:rPr lang="en-US" altLang="ko-KR" sz="2000" dirty="0"/>
              <a:t>H0: </a:t>
            </a:r>
            <a:r>
              <a:rPr lang="ko-KR" altLang="en-US" sz="2000" dirty="0"/>
              <a:t>변수 간에 관계가 없다 </a:t>
            </a:r>
            <a:r>
              <a:rPr lang="en-US" altLang="ko-KR" sz="2000" dirty="0"/>
              <a:t>(</a:t>
            </a:r>
            <a:r>
              <a:rPr lang="ko-KR" altLang="en-US" sz="2000" dirty="0"/>
              <a:t>조사전</a:t>
            </a:r>
            <a:r>
              <a:rPr lang="en-US" altLang="ko-KR" sz="2000" dirty="0"/>
              <a:t> </a:t>
            </a:r>
            <a:r>
              <a:rPr lang="ko-KR" altLang="en-US" sz="2000" dirty="0"/>
              <a:t>사실</a:t>
            </a:r>
            <a:r>
              <a:rPr lang="en-US" altLang="ko-KR" sz="2000" dirty="0"/>
              <a:t>) =&gt; </a:t>
            </a:r>
            <a:r>
              <a:rPr lang="ko-KR" altLang="en-US" sz="2000" dirty="0"/>
              <a:t>귀무가설</a:t>
            </a:r>
            <a:r>
              <a:rPr lang="en-US" altLang="ko-KR" sz="2000" dirty="0"/>
              <a:t>, </a:t>
            </a:r>
            <a:r>
              <a:rPr lang="ko-KR" altLang="en-US" sz="2000" dirty="0"/>
              <a:t>영가설</a:t>
            </a:r>
            <a:endParaRPr lang="en-US" altLang="ko-KR" sz="2000" dirty="0"/>
          </a:p>
          <a:p>
            <a:pPr lvl="1">
              <a:lnSpc>
                <a:spcPct val="100000"/>
              </a:lnSpc>
              <a:defRPr/>
            </a:pPr>
            <a:r>
              <a:rPr lang="en-US" altLang="ko-KR" sz="2000" dirty="0"/>
              <a:t>H1: </a:t>
            </a:r>
            <a:r>
              <a:rPr lang="ko-KR" altLang="en-US" sz="2000" dirty="0"/>
              <a:t>변수 간에 관계가 있다 </a:t>
            </a:r>
            <a:r>
              <a:rPr lang="en-US" altLang="ko-KR" sz="2000" dirty="0"/>
              <a:t>(</a:t>
            </a:r>
            <a:r>
              <a:rPr lang="ko-KR" altLang="en-US" sz="2000" dirty="0"/>
              <a:t>조사후 주장</a:t>
            </a:r>
            <a:r>
              <a:rPr lang="en-US" altLang="ko-KR" sz="2000" dirty="0"/>
              <a:t>) =&gt; </a:t>
            </a:r>
            <a:r>
              <a:rPr lang="ko-KR" altLang="en-US" sz="2000" dirty="0"/>
              <a:t>연구가설</a:t>
            </a:r>
            <a:endParaRPr lang="en-US" altLang="ko-KR" sz="2000" dirty="0"/>
          </a:p>
          <a:p>
            <a:pPr lvl="1">
              <a:lnSpc>
                <a:spcPct val="100000"/>
              </a:lnSpc>
              <a:defRPr/>
            </a:pPr>
            <a:r>
              <a:rPr lang="ko-KR" altLang="en-US" sz="2000" dirty="0">
                <a:solidFill>
                  <a:srgbClr val="0070C0"/>
                </a:solidFill>
              </a:rPr>
              <a:t>예</a:t>
            </a:r>
            <a:r>
              <a:rPr lang="en-US" altLang="ko-KR" sz="2000" dirty="0">
                <a:solidFill>
                  <a:srgbClr val="0070C0"/>
                </a:solidFill>
              </a:rPr>
              <a:t>&gt; H0: </a:t>
            </a:r>
            <a:r>
              <a:rPr lang="ko-KR" altLang="en-US" sz="2000" dirty="0">
                <a:solidFill>
                  <a:srgbClr val="0070C0"/>
                </a:solidFill>
              </a:rPr>
              <a:t>맛중요도와 가격중요도는 관계가 없다</a:t>
            </a:r>
            <a:endParaRPr lang="en-US" altLang="ko-KR" sz="2000" dirty="0">
              <a:solidFill>
                <a:srgbClr val="0070C0"/>
              </a:solidFill>
            </a:endParaRPr>
          </a:p>
          <a:p>
            <a:pPr lvl="1">
              <a:lnSpc>
                <a:spcPct val="100000"/>
              </a:lnSpc>
              <a:defRPr/>
            </a:pPr>
            <a:endParaRPr lang="en-US" altLang="ko-KR" sz="20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ko-KR" altLang="en-US" sz="2400" dirty="0"/>
              <a:t>유의확률에 의한 검정 </a:t>
            </a:r>
            <a:r>
              <a:rPr lang="en-US" altLang="ko-KR" sz="2000" dirty="0"/>
              <a:t>(t</a:t>
            </a:r>
            <a:r>
              <a:rPr lang="ko-KR" altLang="en-US" sz="2000" dirty="0"/>
              <a:t> 검정통계량</a:t>
            </a:r>
            <a:r>
              <a:rPr lang="en-US" altLang="ko-KR" sz="2000" dirty="0"/>
              <a:t>)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ko-KR" sz="2000" dirty="0"/>
              <a:t>p-value = Pr( result | H0 is True)</a:t>
            </a:r>
          </a:p>
          <a:p>
            <a:pPr lvl="1">
              <a:defRPr/>
            </a:pPr>
            <a:r>
              <a:rPr lang="en-US" altLang="ko-KR" sz="2000" dirty="0"/>
              <a:t>If p-value&lt; 0.05, we reject H0 (accept H1)</a:t>
            </a:r>
          </a:p>
          <a:p>
            <a:pPr lvl="1">
              <a:lnSpc>
                <a:spcPct val="100000"/>
              </a:lnSpc>
              <a:defRPr/>
            </a:pPr>
            <a:r>
              <a:rPr lang="ko-KR" altLang="en-US" sz="2000" dirty="0">
                <a:solidFill>
                  <a:srgbClr val="0070C0"/>
                </a:solidFill>
              </a:rPr>
              <a:t>예</a:t>
            </a:r>
            <a:r>
              <a:rPr lang="en-US" altLang="ko-KR" sz="2000" dirty="0">
                <a:solidFill>
                  <a:srgbClr val="0070C0"/>
                </a:solidFill>
              </a:rPr>
              <a:t>&gt; </a:t>
            </a:r>
            <a:r>
              <a:rPr lang="ko-KR" altLang="en-US" sz="2000" dirty="0">
                <a:solidFill>
                  <a:srgbClr val="0070C0"/>
                </a:solidFill>
              </a:rPr>
              <a:t>만약 유의확률이 </a:t>
            </a:r>
            <a:r>
              <a:rPr lang="en-US" altLang="ko-KR" sz="2000" dirty="0">
                <a:solidFill>
                  <a:srgbClr val="0070C0"/>
                </a:solidFill>
              </a:rPr>
              <a:t>0.03 </a:t>
            </a:r>
            <a:r>
              <a:rPr lang="ko-KR" altLang="en-US" sz="2000" dirty="0">
                <a:solidFill>
                  <a:srgbClr val="0070C0"/>
                </a:solidFill>
              </a:rPr>
              <a:t>이면 기각</a:t>
            </a:r>
            <a:r>
              <a:rPr lang="en-US" altLang="ko-KR" sz="2000" dirty="0">
                <a:solidFill>
                  <a:srgbClr val="0070C0"/>
                </a:solidFill>
              </a:rPr>
              <a:t>, </a:t>
            </a:r>
            <a:r>
              <a:rPr lang="ko-KR" altLang="en-US" sz="2000" dirty="0">
                <a:solidFill>
                  <a:srgbClr val="0070C0"/>
                </a:solidFill>
              </a:rPr>
              <a:t>두 변수 간에 관계가 있다</a:t>
            </a:r>
            <a:r>
              <a:rPr lang="en-US" altLang="ko-KR" sz="2000" dirty="0">
                <a:solidFill>
                  <a:srgbClr val="0070C0"/>
                </a:solidFill>
              </a:rPr>
              <a:t>(</a:t>
            </a:r>
            <a:r>
              <a:rPr lang="el-GR" altLang="ko-KR" sz="2000" dirty="0">
                <a:solidFill>
                  <a:srgbClr val="0070C0"/>
                </a:solidFill>
              </a:rPr>
              <a:t>α</a:t>
            </a:r>
            <a:r>
              <a:rPr lang="en-US" altLang="ko-KR" sz="2000" dirty="0">
                <a:solidFill>
                  <a:srgbClr val="0070C0"/>
                </a:solidFill>
              </a:rPr>
              <a:t>=5%)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defRPr/>
            </a:pPr>
            <a:endParaRPr lang="ko-KR" altLang="en-US" sz="2000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9D4496D2-0376-46EB-B908-A946AE25383B}"/>
              </a:ext>
            </a:extLst>
          </p:cNvPr>
          <p:cNvSpPr txBox="1">
            <a:spLocks noChangeArrowheads="1"/>
          </p:cNvSpPr>
          <p:nvPr/>
        </p:nvSpPr>
        <p:spPr>
          <a:xfrm>
            <a:off x="767408" y="365125"/>
            <a:ext cx="6120680" cy="68738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o-KR" altLang="en-US" sz="2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계량 변수들 간의 관계의 추정</a:t>
            </a:r>
            <a:r>
              <a:rPr lang="en-US" altLang="ko-KR" sz="2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및 검정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BBC5BE-1BD2-4900-A9AD-C617D2FB9850}"/>
              </a:ext>
            </a:extLst>
          </p:cNvPr>
          <p:cNvSpPr txBox="1"/>
          <p:nvPr/>
        </p:nvSpPr>
        <p:spPr>
          <a:xfrm>
            <a:off x="623392" y="620688"/>
            <a:ext cx="18197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산점도</a:t>
            </a:r>
            <a:endParaRPr lang="en-US" altLang="ko-KR" sz="2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散點圖</a:t>
            </a:r>
            <a:r>
              <a:rPr lang="en-US" altLang="ko-KR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</a:p>
          <a:p>
            <a:r>
              <a:rPr lang="en-US" altLang="ko-KR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Scatter</a:t>
            </a:r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plot</a:t>
            </a:r>
            <a:endParaRPr lang="ko-KR" altLang="en-US" sz="2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4DE6E0C-64B6-486E-8F62-F248E83DB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116632"/>
            <a:ext cx="8978577" cy="585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D26743-C3C6-43BB-BD2C-002B908BCDBB}"/>
              </a:ext>
            </a:extLst>
          </p:cNvPr>
          <p:cNvSpPr txBox="1"/>
          <p:nvPr/>
        </p:nvSpPr>
        <p:spPr>
          <a:xfrm rot="16200000">
            <a:off x="2928491" y="2131739"/>
            <a:ext cx="2416175" cy="40163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000" b="1">
                <a:latin typeface="+mj-ea"/>
                <a:ea typeface="+mj-ea"/>
              </a:rPr>
              <a:t>범죄자 수감자 비율</a:t>
            </a: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5BCC1139-C42C-4098-AEDD-9F3D886A184C}"/>
              </a:ext>
            </a:extLst>
          </p:cNvPr>
          <p:cNvSpPr txBox="1">
            <a:spLocks/>
          </p:cNvSpPr>
          <p:nvPr/>
        </p:nvSpPr>
        <p:spPr bwMode="auto">
          <a:xfrm>
            <a:off x="6661415" y="5969473"/>
            <a:ext cx="2314575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ko-KR" altLang="en-US" b="1">
                <a:latin typeface="+mj-ea"/>
                <a:ea typeface="+mj-ea"/>
              </a:rPr>
              <a:t>불평등도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27A683-9112-4386-AFBC-543C274FC481}"/>
              </a:ext>
            </a:extLst>
          </p:cNvPr>
          <p:cNvSpPr txBox="1"/>
          <p:nvPr/>
        </p:nvSpPr>
        <p:spPr>
          <a:xfrm>
            <a:off x="4443677" y="6028210"/>
            <a:ext cx="696912" cy="40005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000" b="1">
                <a:latin typeface="+mj-ea"/>
                <a:ea typeface="+mj-ea"/>
              </a:rPr>
              <a:t>낮음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C0871F-05C3-4EBF-9B3D-195580DC6692}"/>
              </a:ext>
            </a:extLst>
          </p:cNvPr>
          <p:cNvSpPr txBox="1"/>
          <p:nvPr/>
        </p:nvSpPr>
        <p:spPr>
          <a:xfrm>
            <a:off x="10612702" y="6015510"/>
            <a:ext cx="696912" cy="40005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000" b="1">
                <a:latin typeface="+mj-ea"/>
                <a:ea typeface="+mj-ea"/>
              </a:rPr>
              <a:t>높음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72">
      <a:dk1>
        <a:srgbClr val="000000"/>
      </a:dk1>
      <a:lt1>
        <a:srgbClr val="FFFFFF"/>
      </a:lt1>
      <a:dk2>
        <a:srgbClr val="721821"/>
      </a:dk2>
      <a:lt2>
        <a:srgbClr val="C0C0C0"/>
      </a:lt2>
      <a:accent1>
        <a:srgbClr val="CCAB86"/>
      </a:accent1>
      <a:accent2>
        <a:srgbClr val="95BC50"/>
      </a:accent2>
      <a:accent3>
        <a:srgbClr val="FFBA3F"/>
      </a:accent3>
      <a:accent4>
        <a:srgbClr val="7EB4D8"/>
      </a:accent4>
      <a:accent5>
        <a:srgbClr val="79C5B1"/>
      </a:accent5>
      <a:accent6>
        <a:srgbClr val="7392D7"/>
      </a:accent6>
      <a:hlink>
        <a:srgbClr val="D37B94"/>
      </a:hlink>
      <a:folHlink>
        <a:srgbClr val="AB82CC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1F5B83"/>
        </a:dk2>
        <a:lt2>
          <a:srgbClr val="C0C0C0"/>
        </a:lt2>
        <a:accent1>
          <a:srgbClr val="80C8D6"/>
        </a:accent1>
        <a:accent2>
          <a:srgbClr val="D1CD3B"/>
        </a:accent2>
        <a:accent3>
          <a:srgbClr val="FFFFFF"/>
        </a:accent3>
        <a:accent4>
          <a:srgbClr val="000000"/>
        </a:accent4>
        <a:accent5>
          <a:srgbClr val="C0E0E8"/>
        </a:accent5>
        <a:accent6>
          <a:srgbClr val="BDBA35"/>
        </a:accent6>
        <a:hlink>
          <a:srgbClr val="C5996D"/>
        </a:hlink>
        <a:folHlink>
          <a:srgbClr val="7C8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721821"/>
        </a:dk2>
        <a:lt2>
          <a:srgbClr val="C0C0C0"/>
        </a:lt2>
        <a:accent1>
          <a:srgbClr val="CCAB86"/>
        </a:accent1>
        <a:accent2>
          <a:srgbClr val="95BC50"/>
        </a:accent2>
        <a:accent3>
          <a:srgbClr val="FFFFFF"/>
        </a:accent3>
        <a:accent4>
          <a:srgbClr val="000000"/>
        </a:accent4>
        <a:accent5>
          <a:srgbClr val="E2D2C3"/>
        </a:accent5>
        <a:accent6>
          <a:srgbClr val="87AA48"/>
        </a:accent6>
        <a:hlink>
          <a:srgbClr val="D37B94"/>
        </a:hlink>
        <a:folHlink>
          <a:srgbClr val="AB82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135D6F"/>
        </a:dk2>
        <a:lt2>
          <a:srgbClr val="C0C0C0"/>
        </a:lt2>
        <a:accent1>
          <a:srgbClr val="5E9EE4"/>
        </a:accent1>
        <a:accent2>
          <a:srgbClr val="36D6A4"/>
        </a:accent2>
        <a:accent3>
          <a:srgbClr val="FFFFFF"/>
        </a:accent3>
        <a:accent4>
          <a:srgbClr val="000000"/>
        </a:accent4>
        <a:accent5>
          <a:srgbClr val="B6CCEF"/>
        </a:accent5>
        <a:accent6>
          <a:srgbClr val="30C294"/>
        </a:accent6>
        <a:hlink>
          <a:srgbClr val="FFAA2D"/>
        </a:hlink>
        <a:folHlink>
          <a:srgbClr val="80B3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887TGp_village_light</Template>
  <TotalTime>3017</TotalTime>
  <Words>1846</Words>
  <Application>Microsoft Office PowerPoint</Application>
  <PresentationFormat>와이드스크린</PresentationFormat>
  <Paragraphs>389</Paragraphs>
  <Slides>30</Slides>
  <Notes>8</Notes>
  <HiddenSlides>0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9" baseType="lpstr">
      <vt:lpstr>굴림</vt:lpstr>
      <vt:lpstr>나눔고딕 ExtraBold</vt:lpstr>
      <vt:lpstr>맑은 고딕</vt:lpstr>
      <vt:lpstr>휴먼모음T</vt:lpstr>
      <vt:lpstr>Arial</vt:lpstr>
      <vt:lpstr>Cambria Math</vt:lpstr>
      <vt:lpstr>Times New Roman</vt:lpstr>
      <vt:lpstr>Default Design</vt:lpstr>
      <vt:lpstr>Equation</vt:lpstr>
      <vt:lpstr>상관분석</vt:lpstr>
      <vt:lpstr>설문조사에서 문항(변수) 간의 관계</vt:lpstr>
      <vt:lpstr>PowerPoint 프레젠테이션</vt:lpstr>
      <vt:lpstr>PowerPoint 프레젠테이션</vt:lpstr>
      <vt:lpstr>PowerPoint 프레젠테이션</vt:lpstr>
      <vt:lpstr>PowerPoint 프레젠테이션</vt:lpstr>
      <vt:lpstr>설문조사에서 문항(변수) 간의 관계</vt:lpstr>
      <vt:lpstr>PowerPoint 프레젠테이션</vt:lpstr>
      <vt:lpstr>PowerPoint 프레젠테이션</vt:lpstr>
      <vt:lpstr>연관성의  예 1</vt:lpstr>
      <vt:lpstr>연관성의  예 2</vt:lpstr>
      <vt:lpstr>연관성의  예 3</vt:lpstr>
      <vt:lpstr>PowerPoint 프레젠테이션</vt:lpstr>
      <vt:lpstr>PowerPoint 프레젠테이션</vt:lpstr>
      <vt:lpstr>공분산의 의미</vt:lpstr>
      <vt:lpstr>공분산의 의미</vt:lpstr>
      <vt:lpstr>PowerPoint 프레젠테이션</vt:lpstr>
      <vt:lpstr>상관계수 (Correlation Coefficient)</vt:lpstr>
      <vt:lpstr>상관계수의 범위</vt:lpstr>
      <vt:lpstr>PowerPoint 프레젠테이션</vt:lpstr>
      <vt:lpstr>상관분석에서 검정단계는</vt:lpstr>
      <vt:lpstr>&lt;예제&gt; 영어점수와 수학점수</vt:lpstr>
      <vt:lpstr>PowerPoint 프레젠테이션</vt:lpstr>
      <vt:lpstr>PowerPoint 프레젠테이션</vt:lpstr>
      <vt:lpstr>상관계수의 한계</vt:lpstr>
      <vt:lpstr>참고&gt; 공분산 행렬, 상관 행렬</vt:lpstr>
      <vt:lpstr>Love data</vt:lpstr>
      <vt:lpstr>PowerPoint 프레젠테이션</vt:lpstr>
      <vt:lpstr>PowerPoint 프레젠테이션</vt:lpstr>
      <vt:lpstr>연습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베이스의 정리 Bayes’ Theorem</dc:title>
  <dc:creator>user15</dc:creator>
  <cp:lastModifiedBy>Admin</cp:lastModifiedBy>
  <cp:revision>171</cp:revision>
  <dcterms:created xsi:type="dcterms:W3CDTF">2008-03-13T09:17:57Z</dcterms:created>
  <dcterms:modified xsi:type="dcterms:W3CDTF">2023-10-16T05:04:42Z</dcterms:modified>
</cp:coreProperties>
</file>