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32"/>
  </p:notesMasterIdLst>
  <p:sldIdLst>
    <p:sldId id="341" r:id="rId2"/>
    <p:sldId id="257" r:id="rId3"/>
    <p:sldId id="274" r:id="rId4"/>
    <p:sldId id="334" r:id="rId5"/>
    <p:sldId id="336" r:id="rId6"/>
    <p:sldId id="266" r:id="rId7"/>
    <p:sldId id="337" r:id="rId8"/>
    <p:sldId id="338" r:id="rId9"/>
    <p:sldId id="263" r:id="rId10"/>
    <p:sldId id="373" r:id="rId11"/>
    <p:sldId id="268" r:id="rId12"/>
    <p:sldId id="269" r:id="rId13"/>
    <p:sldId id="324" r:id="rId14"/>
    <p:sldId id="270" r:id="rId15"/>
    <p:sldId id="360" r:id="rId16"/>
    <p:sldId id="272" r:id="rId17"/>
    <p:sldId id="273" r:id="rId18"/>
    <p:sldId id="339" r:id="rId19"/>
    <p:sldId id="340" r:id="rId20"/>
    <p:sldId id="289" r:id="rId21"/>
    <p:sldId id="346" r:id="rId22"/>
    <p:sldId id="347" r:id="rId23"/>
    <p:sldId id="288" r:id="rId24"/>
    <p:sldId id="275" r:id="rId25"/>
    <p:sldId id="342" r:id="rId26"/>
    <p:sldId id="343" r:id="rId27"/>
    <p:sldId id="344" r:id="rId28"/>
    <p:sldId id="325" r:id="rId29"/>
    <p:sldId id="32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749ABF"/>
    <a:srgbClr val="3970A5"/>
    <a:srgbClr val="FF00FF"/>
    <a:srgbClr val="FFCCFF"/>
    <a:srgbClr val="9933FF"/>
    <a:srgbClr val="FF6600"/>
    <a:srgbClr val="4472C4"/>
    <a:srgbClr val="FF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69612" autoAdjust="0"/>
  </p:normalViewPr>
  <p:slideViewPr>
    <p:cSldViewPr>
      <p:cViewPr varScale="1">
        <p:scale>
          <a:sx n="76" d="100"/>
          <a:sy n="76" d="100"/>
        </p:scale>
        <p:origin x="82" y="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Sheet1!$A$10:$A$33</c:f>
              <c:numCache>
                <c:formatCode>General</c:formatCode>
                <c:ptCount val="24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  <c:pt idx="13">
                  <c:v>2.1</c:v>
                </c:pt>
                <c:pt idx="14">
                  <c:v>2.2000000000000002</c:v>
                </c:pt>
                <c:pt idx="15">
                  <c:v>2.2999999999999998</c:v>
                </c:pt>
                <c:pt idx="16">
                  <c:v>2.4</c:v>
                </c:pt>
                <c:pt idx="17">
                  <c:v>2.5</c:v>
                </c:pt>
                <c:pt idx="18">
                  <c:v>2.6</c:v>
                </c:pt>
                <c:pt idx="19">
                  <c:v>2.7</c:v>
                </c:pt>
                <c:pt idx="20">
                  <c:v>2.8</c:v>
                </c:pt>
                <c:pt idx="21">
                  <c:v>2.9</c:v>
                </c:pt>
                <c:pt idx="22">
                  <c:v>3</c:v>
                </c:pt>
                <c:pt idx="23">
                  <c:v>3.1</c:v>
                </c:pt>
              </c:numCache>
            </c:numRef>
          </c:xVal>
          <c:yVal>
            <c:numRef>
              <c:f>Sheet1!$B$10:$B$33</c:f>
              <c:numCache>
                <c:formatCode>General</c:formatCode>
                <c:ptCount val="24"/>
                <c:pt idx="0">
                  <c:v>-15.840000000000014</c:v>
                </c:pt>
                <c:pt idx="1">
                  <c:v>-6.9299999999999962</c:v>
                </c:pt>
                <c:pt idx="2">
                  <c:v>0</c:v>
                </c:pt>
                <c:pt idx="3">
                  <c:v>5.1300000000000079</c:v>
                </c:pt>
                <c:pt idx="4">
                  <c:v>8.6399999999999544</c:v>
                </c:pt>
                <c:pt idx="5">
                  <c:v>10.710000000000033</c:v>
                </c:pt>
                <c:pt idx="6">
                  <c:v>11.52000000000001</c:v>
                </c:pt>
                <c:pt idx="7">
                  <c:v>11.25</c:v>
                </c:pt>
                <c:pt idx="8">
                  <c:v>10.079999999999956</c:v>
                </c:pt>
                <c:pt idx="9">
                  <c:v>8.1900000000000972</c:v>
                </c:pt>
                <c:pt idx="10">
                  <c:v>5.7600000000000051</c:v>
                </c:pt>
                <c:pt idx="11">
                  <c:v>2.9699999999998994</c:v>
                </c:pt>
                <c:pt idx="12">
                  <c:v>0</c:v>
                </c:pt>
                <c:pt idx="13">
                  <c:v>-2.9699999999998994</c:v>
                </c:pt>
                <c:pt idx="14">
                  <c:v>-5.7600000000000051</c:v>
                </c:pt>
                <c:pt idx="15">
                  <c:v>-8.1900000000000972</c:v>
                </c:pt>
                <c:pt idx="16">
                  <c:v>-10.080000000000169</c:v>
                </c:pt>
                <c:pt idx="17">
                  <c:v>-11.25</c:v>
                </c:pt>
                <c:pt idx="18">
                  <c:v>-11.519999999999904</c:v>
                </c:pt>
                <c:pt idx="19">
                  <c:v>-10.710000000000086</c:v>
                </c:pt>
                <c:pt idx="20">
                  <c:v>-8.6400000000000077</c:v>
                </c:pt>
                <c:pt idx="21">
                  <c:v>-5.1300000000000878</c:v>
                </c:pt>
                <c:pt idx="22">
                  <c:v>0</c:v>
                </c:pt>
                <c:pt idx="23">
                  <c:v>6.9299999999998363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0FF-42C4-BE42-0FBCC9AF8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9300160"/>
        <c:axId val="1487413280"/>
      </c:scatterChart>
      <c:valAx>
        <c:axId val="148930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87413280"/>
        <c:crosses val="autoZero"/>
        <c:crossBetween val="midCat"/>
      </c:valAx>
      <c:valAx>
        <c:axId val="1487413280"/>
        <c:scaling>
          <c:orientation val="minMax"/>
          <c:max val="23"/>
          <c:min val="-20"/>
        </c:scaling>
        <c:delete val="1"/>
        <c:axPos val="l"/>
        <c:numFmt formatCode="General" sourceLinked="1"/>
        <c:majorTickMark val="none"/>
        <c:minorTickMark val="none"/>
        <c:tickLblPos val="nextTo"/>
        <c:crossAx val="148930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33F3-FD60-4033-B9FE-F1AA53162835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C9C5-2A2B-47BB-92BA-2C80B37AC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6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90E5-1E4B-4588-892B-1E58CCFF2E4E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43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62B20-6D0F-414A-A3D1-0CED540054F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85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ECE-34DC-4E1F-AE9D-A9C9D4ABAE6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223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17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17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17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B97150-B526-465F-B045-23041813A48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7903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6414"/>
            <a:ext cx="9144000" cy="8921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17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7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17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69FA0-1741-4007-B9CD-9D234BBDB43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214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43B-1D81-4A4B-BEF8-DB6AF5160F4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15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7BFA-1830-4C6E-AE9A-55BB57A847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2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31F3-0F33-4E17-8574-95B166EB831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90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F56BF-5567-4A47-A602-BC8494DE975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75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48C7-0885-450B-8251-E99DBA5FCFE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85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F740-A24E-477A-B8D9-837FC4B2186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57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9DAE-9576-47A7-BAC7-49BC7D20ADF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70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0242-E7CD-44A7-99DE-87F02590F025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24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E0455C-D155-4630-B5D0-22CA7B3BDD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4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4" r:id="rId12"/>
    <p:sldLayoutId id="21474840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20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8" Type="http://schemas.openxmlformats.org/officeDocument/2006/relationships/image" Target="../media/image350.png"/><Relationship Id="rId1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1.png"/><Relationship Id="rId10" Type="http://schemas.openxmlformats.org/officeDocument/2006/relationships/image" Target="../media/image330.png"/><Relationship Id="rId9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2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BC749D8-D397-4038-BA4F-AE2989270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5487" r="5704" b="92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64C3D-C221-4D1B-B3AB-0E4649BCB19C}"/>
              </a:ext>
            </a:extLst>
          </p:cNvPr>
          <p:cNvSpPr txBox="1"/>
          <p:nvPr/>
        </p:nvSpPr>
        <p:spPr>
          <a:xfrm rot="300524">
            <a:off x="3216566" y="295585"/>
            <a:ext cx="5993318" cy="707886"/>
          </a:xfrm>
          <a:prstGeom prst="rect">
            <a:avLst/>
          </a:prstGeom>
          <a:solidFill>
            <a:srgbClr val="B0545C"/>
          </a:solidFill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>
                  <a:lumMod val="95000"/>
                </a:schemeClr>
              </a:solidFill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430FF-C291-40F0-9EC8-8DD24248BCF9}"/>
              </a:ext>
            </a:extLst>
          </p:cNvPr>
          <p:cNvSpPr txBox="1"/>
          <p:nvPr/>
        </p:nvSpPr>
        <p:spPr>
          <a:xfrm rot="244027">
            <a:off x="1633321" y="1085243"/>
            <a:ext cx="93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B608CAF-A098-42E8-B5AE-1A5A1F3C280A}"/>
              </a:ext>
            </a:extLst>
          </p:cNvPr>
          <p:cNvCxnSpPr>
            <a:cxnSpLocks/>
          </p:cNvCxnSpPr>
          <p:nvPr/>
        </p:nvCxnSpPr>
        <p:spPr>
          <a:xfrm>
            <a:off x="3215680" y="2139701"/>
            <a:ext cx="7344816" cy="72008"/>
          </a:xfrm>
          <a:prstGeom prst="line">
            <a:avLst/>
          </a:prstGeom>
          <a:ln w="12700">
            <a:solidFill>
              <a:srgbClr val="7C6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327A4E-2473-41B0-A3D0-C5DFA6500E86}"/>
              </a:ext>
            </a:extLst>
          </p:cNvPr>
          <p:cNvSpPr txBox="1"/>
          <p:nvPr/>
        </p:nvSpPr>
        <p:spPr>
          <a:xfrm rot="244027">
            <a:off x="2749154" y="1157252"/>
            <a:ext cx="93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FD32FC7-78B5-4F00-803D-44A84AF3FD83}"/>
              </a:ext>
            </a:extLst>
          </p:cNvPr>
          <p:cNvSpPr/>
          <p:nvPr/>
        </p:nvSpPr>
        <p:spPr>
          <a:xfrm rot="178343">
            <a:off x="908545" y="4046173"/>
            <a:ext cx="1126295" cy="1226658"/>
          </a:xfrm>
          <a:prstGeom prst="rect">
            <a:avLst/>
          </a:prstGeom>
          <a:solidFill>
            <a:srgbClr val="5861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가변 교양있는글씨 L" panose="02020603020101020101" pitchFamily="18" charset="-127"/>
              <a:ea typeface="DS가변 교양있는글씨 L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246E5-F0A7-4899-B222-BE69D090F6F5}"/>
              </a:ext>
            </a:extLst>
          </p:cNvPr>
          <p:cNvSpPr txBox="1"/>
          <p:nvPr/>
        </p:nvSpPr>
        <p:spPr>
          <a:xfrm>
            <a:off x="10237564" y="4655040"/>
            <a:ext cx="553998" cy="1988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>
                <a:latin typeface="Cre명조 L" panose="02020603020101020101" pitchFamily="18" charset="-127"/>
                <a:ea typeface="Cre명조 L" panose="02020603020101020101" pitchFamily="18" charset="-127"/>
              </a:rPr>
              <a:t>단순회귀분석</a:t>
            </a:r>
            <a:endParaRPr lang="en-US" sz="2400" dirty="0">
              <a:latin typeface="Cre명조 L" panose="02020603020101020101" pitchFamily="18" charset="-127"/>
              <a:ea typeface="Cre명조 L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3C3F6F-7087-4094-AB2A-D1AA0FFA0D5A}"/>
              </a:ext>
            </a:extLst>
          </p:cNvPr>
          <p:cNvSpPr txBox="1"/>
          <p:nvPr/>
        </p:nvSpPr>
        <p:spPr>
          <a:xfrm rot="300524">
            <a:off x="8429777" y="699248"/>
            <a:ext cx="2974967" cy="584775"/>
          </a:xfrm>
          <a:prstGeom prst="rect">
            <a:avLst/>
          </a:prstGeom>
          <a:solidFill>
            <a:srgbClr val="B0545C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Regression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83843-F56B-4293-B9D8-2DC4A6F89CF6}"/>
              </a:ext>
            </a:extLst>
          </p:cNvPr>
          <p:cNvSpPr txBox="1"/>
          <p:nvPr/>
        </p:nvSpPr>
        <p:spPr>
          <a:xfrm rot="244027">
            <a:off x="10048037" y="1672103"/>
            <a:ext cx="933053" cy="35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3ABC57-AE93-4DB3-9EC3-D13C6D7395E1}"/>
              </a:ext>
            </a:extLst>
          </p:cNvPr>
          <p:cNvSpPr txBox="1"/>
          <p:nvPr/>
        </p:nvSpPr>
        <p:spPr>
          <a:xfrm rot="244027">
            <a:off x="11067647" y="1742287"/>
            <a:ext cx="84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BD90DB-097D-459E-9CB9-3CFA258F95D9}"/>
              </a:ext>
            </a:extLst>
          </p:cNvPr>
          <p:cNvSpPr txBox="1"/>
          <p:nvPr/>
        </p:nvSpPr>
        <p:spPr>
          <a:xfrm>
            <a:off x="7281542" y="2391271"/>
            <a:ext cx="1036566" cy="46166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latin typeface="Tekton Pro" panose="020F0603020208020904" pitchFamily="34" charset="0"/>
                <a:ea typeface="휴먼모음T" panose="02030504000101010101" pitchFamily="18" charset="-127"/>
              </a:rPr>
              <a:t>Simple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ekton Pro" panose="020F0603020208020904" pitchFamily="34" charset="0"/>
              <a:ea typeface="휴먼모음T" panose="02030504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41A487-3232-4711-B82C-454EFBEF914A}"/>
              </a:ext>
            </a:extLst>
          </p:cNvPr>
          <p:cNvSpPr txBox="1"/>
          <p:nvPr/>
        </p:nvSpPr>
        <p:spPr>
          <a:xfrm>
            <a:off x="7466688" y="34290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LSE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DA11F-AE72-4CE9-85FD-36F6B1FBF60C}"/>
              </a:ext>
            </a:extLst>
          </p:cNvPr>
          <p:cNvSpPr txBox="1"/>
          <p:nvPr/>
        </p:nvSpPr>
        <p:spPr>
          <a:xfrm rot="300524">
            <a:off x="2736458" y="160653"/>
            <a:ext cx="599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Regression    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CADB7EC-C45B-44BC-A4F7-CCFC4B86C5CA}"/>
              </a:ext>
            </a:extLst>
          </p:cNvPr>
          <p:cNvSpPr/>
          <p:nvPr/>
        </p:nvSpPr>
        <p:spPr>
          <a:xfrm rot="178343">
            <a:off x="870347" y="4041711"/>
            <a:ext cx="1298387" cy="1226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가변 교양있는글씨 L" panose="02020603020101020101" pitchFamily="18" charset="-127"/>
                <a:ea typeface="DS가변 교양있는글씨 L" panose="02020603020101020101" pitchFamily="18" charset="-127"/>
              </a:rPr>
              <a:t>최소제곱법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가변 교양있는글씨 L" panose="02020603020101020101" pitchFamily="18" charset="-127"/>
              <a:ea typeface="DS가변 교양있는글씨 L" panose="02020603020101020101" pitchFamily="18" charset="-127"/>
            </a:endParaRPr>
          </a:p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가변 교양있는글씨 L" panose="02020603020101020101" pitchFamily="18" charset="-127"/>
                <a:ea typeface="DS가변 교양있는글씨 L" panose="02020603020101020101" pitchFamily="18" charset="-127"/>
              </a:rPr>
              <a:t>결정계수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가변 교양있는글씨 L" panose="02020603020101020101" pitchFamily="18" charset="-127"/>
              <a:ea typeface="DS가변 교양있는글씨 L" panose="02020603020101020101" pitchFamily="18" charset="-127"/>
            </a:endParaRPr>
          </a:p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가변 교양있는글씨 L" panose="02020603020101020101" pitchFamily="18" charset="-127"/>
                <a:ea typeface="DS가변 교양있는글씨 L" panose="02020603020101020101" pitchFamily="18" charset="-127"/>
              </a:rPr>
              <a:t>분산분석표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가변 교양있는글씨 L" panose="02020603020101020101" pitchFamily="18" charset="-127"/>
              <a:ea typeface="DS가변 교양있는글씨 L" panose="02020603020101020101" pitchFamily="18" charset="-127"/>
            </a:endParaRPr>
          </a:p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가변 교양있는글씨 L" panose="02020603020101020101" pitchFamily="18" charset="-127"/>
                <a:ea typeface="DS가변 교양있는글씨 L" panose="02020603020101020101" pitchFamily="18" charset="-127"/>
              </a:rPr>
              <a:t>원점회귀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가변 교양있는글씨 L" panose="02020603020101020101" pitchFamily="18" charset="-127"/>
              <a:ea typeface="DS가변 교양있는글씨 L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3F39C-AAC2-4B03-BA85-5904D188D275}"/>
              </a:ext>
            </a:extLst>
          </p:cNvPr>
          <p:cNvSpPr txBox="1"/>
          <p:nvPr/>
        </p:nvSpPr>
        <p:spPr>
          <a:xfrm rot="300524">
            <a:off x="5848279" y="324039"/>
            <a:ext cx="257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앗싸돼지요" panose="02020603020101020101" pitchFamily="18" charset="-127"/>
                <a:ea typeface="YD앗싸돼지요" panose="02020603020101020101" pitchFamily="18" charset="-127"/>
              </a:rPr>
              <a:t>회귀분석</a:t>
            </a:r>
            <a:r>
              <a:rPr lang="en-US" altLang="ko-KR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앗싸돼지요" panose="02020603020101020101" pitchFamily="18" charset="-127"/>
                <a:ea typeface="YD앗싸돼지요" panose="02020603020101020101" pitchFamily="18" charset="-127"/>
              </a:rPr>
              <a:t>1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910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67808" y="571241"/>
            <a:ext cx="6624737" cy="1037931"/>
          </a:xfrm>
          <a:ln>
            <a:solidFill>
              <a:schemeClr val="accent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dirty="0"/>
              <a:t>최소자승법</a:t>
            </a:r>
            <a:r>
              <a:rPr lang="en-US" altLang="ko-KR" sz="2400" dirty="0"/>
              <a:t>(Ordinary Least Squares :OLS)</a:t>
            </a:r>
            <a:r>
              <a:rPr lang="ko-KR" altLang="en-US" sz="2400" dirty="0"/>
              <a:t>에 의한 최소자승추정량</a:t>
            </a:r>
            <a:r>
              <a:rPr lang="en-US" altLang="ko-KR" sz="2400" dirty="0"/>
              <a:t>(LSE: Least Square Estimates)</a:t>
            </a:r>
          </a:p>
        </p:txBody>
      </p:sp>
      <p:graphicFrame>
        <p:nvGraphicFramePr>
          <p:cNvPr id="15370" name="Object 4"/>
          <p:cNvGraphicFramePr>
            <a:graphicFrameLocks noChangeAspect="1"/>
          </p:cNvGraphicFramePr>
          <p:nvPr/>
        </p:nvGraphicFramePr>
        <p:xfrm>
          <a:off x="1127448" y="2056864"/>
          <a:ext cx="4248471" cy="48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" name="Equation" r:id="rId3" imgW="2323092" imgH="266584" progId="Equation.3">
                  <p:embed/>
                </p:oleObj>
              </mc:Choice>
              <mc:Fallback>
                <p:oleObj name="Equation" r:id="rId3" imgW="2323092" imgH="266584" progId="Equation.3">
                  <p:embed/>
                  <p:pic>
                    <p:nvPicPr>
                      <p:cNvPr id="153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056864"/>
                        <a:ext cx="4248471" cy="487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5"/>
          <p:cNvGraphicFramePr>
            <a:graphicFrameLocks noChangeAspect="1"/>
          </p:cNvGraphicFramePr>
          <p:nvPr/>
        </p:nvGraphicFramePr>
        <p:xfrm>
          <a:off x="1127448" y="2669321"/>
          <a:ext cx="3281527" cy="68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Equation" r:id="rId5" imgW="1625600" imgH="393700" progId="Equation.3">
                  <p:embed/>
                </p:oleObj>
              </mc:Choice>
              <mc:Fallback>
                <p:oleObj name="Equation" r:id="rId5" imgW="1625600" imgH="393700" progId="Equation.3">
                  <p:embed/>
                  <p:pic>
                    <p:nvPicPr>
                      <p:cNvPr id="153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669321"/>
                        <a:ext cx="3281527" cy="682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6"/>
          <p:cNvGraphicFramePr>
            <a:graphicFrameLocks noChangeAspect="1"/>
          </p:cNvGraphicFramePr>
          <p:nvPr/>
        </p:nvGraphicFramePr>
        <p:xfrm>
          <a:off x="1127448" y="3424766"/>
          <a:ext cx="3240360" cy="75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Equation" r:id="rId7" imgW="1612900" imgH="431800" progId="Equation.3">
                  <p:embed/>
                </p:oleObj>
              </mc:Choice>
              <mc:Fallback>
                <p:oleObj name="Equation" r:id="rId7" imgW="1612900" imgH="431800" progId="Equation.3">
                  <p:embed/>
                  <p:pic>
                    <p:nvPicPr>
                      <p:cNvPr id="153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3424766"/>
                        <a:ext cx="3240360" cy="752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7"/>
          <p:cNvGraphicFramePr>
            <a:graphicFrameLocks noChangeAspect="1"/>
          </p:cNvGraphicFramePr>
          <p:nvPr/>
        </p:nvGraphicFramePr>
        <p:xfrm>
          <a:off x="7937975" y="3026967"/>
          <a:ext cx="30956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" name="Equation" r:id="rId9" imgW="1511300" imgH="482600" progId="Equation.3">
                  <p:embed/>
                </p:oleObj>
              </mc:Choice>
              <mc:Fallback>
                <p:oleObj name="Equation" r:id="rId9" imgW="1511300" imgH="482600" progId="Equation.3">
                  <p:embed/>
                  <p:pic>
                    <p:nvPicPr>
                      <p:cNvPr id="153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975" y="3026967"/>
                        <a:ext cx="30956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8"/>
          <p:cNvGraphicFramePr>
            <a:graphicFrameLocks noChangeAspect="1"/>
          </p:cNvGraphicFramePr>
          <p:nvPr/>
        </p:nvGraphicFramePr>
        <p:xfrm>
          <a:off x="7896200" y="2276872"/>
          <a:ext cx="18716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5" name="Equation" r:id="rId11" imgW="799753" imgH="241195" progId="Equation.3">
                  <p:embed/>
                </p:oleObj>
              </mc:Choice>
              <mc:Fallback>
                <p:oleObj name="Equation" r:id="rId11" imgW="799753" imgH="241195" progId="Equation.3">
                  <p:embed/>
                  <p:pic>
                    <p:nvPicPr>
                      <p:cNvPr id="153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2276872"/>
                        <a:ext cx="18716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4BC9DF10-3AF2-4D55-BBAF-A5A6292CC20C}"/>
              </a:ext>
            </a:extLst>
          </p:cNvPr>
          <p:cNvSpPr/>
          <p:nvPr/>
        </p:nvSpPr>
        <p:spPr>
          <a:xfrm>
            <a:off x="6240016" y="2766059"/>
            <a:ext cx="648072" cy="565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35490A8-D175-4D33-A166-12CB50C2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8DC776-7B27-4FC1-ABFB-7759A5502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회귀계수 추정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7E48F6-2C2C-4955-ADE2-ED5BEA7A4D19}"/>
                  </a:ext>
                </a:extLst>
              </p:cNvPr>
              <p:cNvSpPr txBox="1"/>
              <p:nvPr/>
            </p:nvSpPr>
            <p:spPr>
              <a:xfrm>
                <a:off x="8262951" y="4259817"/>
                <a:ext cx="2801601" cy="770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7E48F6-2C2C-4955-ADE2-ED5BEA7A4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951" y="4259817"/>
                <a:ext cx="2801601" cy="7709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B3E8ED-F42A-4806-AEC3-8DDE9E05B611}"/>
                  </a:ext>
                </a:extLst>
              </p:cNvPr>
              <p:cNvSpPr txBox="1"/>
              <p:nvPr/>
            </p:nvSpPr>
            <p:spPr>
              <a:xfrm>
                <a:off x="8262951" y="5017290"/>
                <a:ext cx="1907317" cy="770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B3E8ED-F42A-4806-AEC3-8DDE9E05B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951" y="5017290"/>
                <a:ext cx="1907317" cy="7705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>
            <a:extLst>
              <a:ext uri="{FF2B5EF4-FFF2-40B4-BE49-F238E27FC236}">
                <a16:creationId xmlns:a16="http://schemas.microsoft.com/office/drawing/2014/main" id="{043F0785-FA83-4704-934D-6C0ECEF3EC78}"/>
              </a:ext>
            </a:extLst>
          </p:cNvPr>
          <p:cNvGrpSpPr/>
          <p:nvPr/>
        </p:nvGrpSpPr>
        <p:grpSpPr>
          <a:xfrm>
            <a:off x="4408975" y="3427947"/>
            <a:ext cx="3988283" cy="2797818"/>
            <a:chOff x="828741" y="2302910"/>
            <a:chExt cx="3988283" cy="2797818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DFF1A0CC-54E4-4079-BF3C-CDAE344CA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464" y="4869896"/>
              <a:ext cx="3200400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148718AB-F915-4702-B55C-AEE6DD21E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464" y="2302910"/>
              <a:ext cx="0" cy="2566987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BBE1A174-4CAB-4CDA-AFE3-A3D1A1D6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464" y="3807859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32B48A46-5C9F-42EE-8D43-1ECC3049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864" y="3460196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ABCA06F5-5C0F-4AB8-859D-BE7008AFC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264" y="3985659"/>
              <a:ext cx="76200" cy="8731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B0595908-F7C7-48F1-9A66-EF5B923E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264" y="4072971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82B93FB1-BC9F-4C6C-B69D-A0C186BA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064" y="3718959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DE6AB356-CEEE-49C6-A365-DFE87B89B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464" y="3364946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AD1CF48A-38F2-4BC9-9780-B7DF166AE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654" y="2952035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A5ADE3BB-9DD3-4332-9EB7-31180106A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264" y="3453846"/>
              <a:ext cx="762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21D8D19F-8171-459B-B679-94DAEE6EB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374" y="2834722"/>
              <a:ext cx="76200" cy="873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4225E2DF-A3DA-450B-B188-B0A943CA5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020" y="4639063"/>
              <a:ext cx="387004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A2C3AFB5-2BE9-4302-AA2E-C48BFA818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741" y="2302910"/>
              <a:ext cx="42673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6B1FE41C-0890-43BB-A541-E79CF3822D4A}"/>
                </a:ext>
              </a:extLst>
            </p:cNvPr>
            <p:cNvCxnSpPr/>
            <p:nvPr/>
          </p:nvCxnSpPr>
          <p:spPr>
            <a:xfrm>
              <a:off x="1271464" y="3549096"/>
              <a:ext cx="3024336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71E2646-9C0E-4D40-8793-85A0DC139B87}"/>
              </a:ext>
            </a:extLst>
          </p:cNvPr>
          <p:cNvCxnSpPr/>
          <p:nvPr/>
        </p:nvCxnSpPr>
        <p:spPr>
          <a:xfrm>
            <a:off x="6493272" y="3709054"/>
            <a:ext cx="0" cy="2269884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590A80D1-9069-4F36-8BCC-C2AB8F3138F5}"/>
              </a:ext>
            </a:extLst>
          </p:cNvPr>
          <p:cNvSpPr/>
          <p:nvPr/>
        </p:nvSpPr>
        <p:spPr>
          <a:xfrm flipH="1">
            <a:off x="6493192" y="4177357"/>
            <a:ext cx="339684" cy="496776"/>
          </a:xfrm>
          <a:prstGeom prst="rtTriangle">
            <a:avLst/>
          </a:pr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직각 삼각형 32">
            <a:extLst>
              <a:ext uri="{FF2B5EF4-FFF2-40B4-BE49-F238E27FC236}">
                <a16:creationId xmlns:a16="http://schemas.microsoft.com/office/drawing/2014/main" id="{F608331F-1E6D-4A88-9181-99E97ECE414D}"/>
              </a:ext>
            </a:extLst>
          </p:cNvPr>
          <p:cNvSpPr/>
          <p:nvPr/>
        </p:nvSpPr>
        <p:spPr>
          <a:xfrm flipH="1">
            <a:off x="6493193" y="4047072"/>
            <a:ext cx="949303" cy="627061"/>
          </a:xfrm>
          <a:prstGeom prst="rtTriangle">
            <a:avLst/>
          </a:pr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0">
            <a:extLst>
              <a:ext uri="{FF2B5EF4-FFF2-40B4-BE49-F238E27FC236}">
                <a16:creationId xmlns:a16="http://schemas.microsoft.com/office/drawing/2014/main" id="{BBEEC92D-6D63-4AE3-8BCD-5248083E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814838" y="1124744"/>
            <a:ext cx="2402517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en-US" altLang="ko-KR" sz="2400" dirty="0"/>
              <a:t>(</a:t>
            </a:r>
            <a:r>
              <a:rPr lang="ko-KR" altLang="en-US" sz="2400" dirty="0"/>
              <a:t>광고</a:t>
            </a:r>
            <a:r>
              <a:rPr lang="en-US" altLang="ko-KR" sz="2400" dirty="0"/>
              <a:t>_</a:t>
            </a:r>
            <a:r>
              <a:rPr lang="ko-KR" altLang="en-US" sz="2400" dirty="0"/>
              <a:t>매출액</a:t>
            </a:r>
            <a:r>
              <a:rPr lang="en-US" altLang="ko-KR" sz="2400" dirty="0"/>
              <a:t>.sav)</a:t>
            </a:r>
            <a:endParaRPr lang="ko-KR" altLang="en-US" sz="24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06472C-4E7C-4753-A486-C83FC47E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3F1C1E7-0E3D-4299-A95E-441C33CC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764481"/>
            <a:ext cx="7115175" cy="50673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6692027-DA02-4C70-B7FF-703DC732D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777637"/>
            <a:ext cx="7096125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0">
            <a:extLst>
              <a:ext uri="{FF2B5EF4-FFF2-40B4-BE49-F238E27FC236}">
                <a16:creationId xmlns:a16="http://schemas.microsoft.com/office/drawing/2014/main" id="{756E937F-BEDF-42B9-80A8-065E8F9B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xfrm>
            <a:off x="839416" y="1340768"/>
            <a:ext cx="2579162" cy="1335683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독립변수와 종속변수를</a:t>
            </a:r>
            <a:r>
              <a:rPr lang="en-US" altLang="ko-KR" sz="3200" dirty="0"/>
              <a:t> </a:t>
            </a:r>
            <a:r>
              <a:rPr lang="ko-KR" altLang="en-US" sz="3200" dirty="0"/>
              <a:t> 지정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83F3E4-270D-4501-A781-4195F3A8F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2AE718D-21ED-42F2-90D3-2B3B99C5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764481"/>
            <a:ext cx="523875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B7F404C-58E1-4CA0-9863-014FBB76AFC2}"/>
              </a:ext>
            </a:extLst>
          </p:cNvPr>
          <p:cNvSpPr/>
          <p:nvPr/>
        </p:nvSpPr>
        <p:spPr>
          <a:xfrm>
            <a:off x="699098" y="3429000"/>
            <a:ext cx="4316782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633172F-4CE7-4585-8E5D-7F935004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59022"/>
            <a:ext cx="5729664" cy="5718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20">
            <a:extLst>
              <a:ext uri="{FF2B5EF4-FFF2-40B4-BE49-F238E27FC236}">
                <a16:creationId xmlns:a16="http://schemas.microsoft.com/office/drawing/2014/main" id="{D2A2158C-B63D-4F72-8340-A0922E743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95649" y="1178843"/>
            <a:ext cx="2054822" cy="145806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ko-KR" sz="3200" dirty="0"/>
              <a:t>SPSS</a:t>
            </a:r>
            <a:r>
              <a:rPr lang="ko-KR" altLang="en-US" sz="3200" dirty="0"/>
              <a:t> 출력결과</a:t>
            </a:r>
            <a:br>
              <a:rPr lang="en-US" altLang="ko-KR" sz="3200" dirty="0"/>
            </a:br>
            <a:r>
              <a:rPr lang="en-US" altLang="ko-KR" sz="3200" dirty="0"/>
              <a:t>(</a:t>
            </a:r>
            <a:r>
              <a:rPr lang="ko-KR" altLang="en-US" sz="3200" dirty="0"/>
              <a:t>추정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6744072" y="4797152"/>
            <a:ext cx="936104" cy="909179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54A87A0-74FD-4C6B-883B-AC8E4E3E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BF16B87-A61D-42B2-83A7-756C9F46B6E8}"/>
                  </a:ext>
                </a:extLst>
              </p:cNvPr>
              <p:cNvSpPr/>
              <p:nvPr/>
            </p:nvSpPr>
            <p:spPr>
              <a:xfrm>
                <a:off x="1086416" y="3639373"/>
                <a:ext cx="2080313" cy="5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BF16B87-A61D-42B2-83A7-756C9F46B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16" y="3639373"/>
                <a:ext cx="2080313" cy="546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B524CDFF-B51F-4741-AD4D-C9C4EAF9AE40}"/>
                  </a:ext>
                </a:extLst>
              </p:cNvPr>
              <p:cNvSpPr/>
              <p:nvPr/>
            </p:nvSpPr>
            <p:spPr>
              <a:xfrm>
                <a:off x="1414111" y="4252078"/>
                <a:ext cx="33157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42.509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1.217 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B524CDFF-B51F-4741-AD4D-C9C4EAF9A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11" y="4252078"/>
                <a:ext cx="33157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A819761-F62C-4E59-99AD-F7D830109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53" y="764481"/>
            <a:ext cx="7115175" cy="5067300"/>
          </a:xfrm>
          <a:prstGeom prst="rect">
            <a:avLst/>
          </a:prstGeom>
        </p:spPr>
      </p:pic>
      <p:sp>
        <p:nvSpPr>
          <p:cNvPr id="5" name="Oval 20">
            <a:extLst>
              <a:ext uri="{FF2B5EF4-FFF2-40B4-BE49-F238E27FC236}">
                <a16:creationId xmlns:a16="http://schemas.microsoft.com/office/drawing/2014/main" id="{FEFC2A31-A1F6-4A07-AD4C-EA04BE70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>
          <a:xfrm>
            <a:off x="870072" y="968647"/>
            <a:ext cx="2304256" cy="1968153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그래프</a:t>
            </a:r>
            <a:r>
              <a:rPr lang="en-US" altLang="ko-KR" sz="3200" dirty="0"/>
              <a:t> </a:t>
            </a:r>
            <a:r>
              <a:rPr lang="ko-KR" altLang="en-US" sz="3200" dirty="0"/>
              <a:t>출력결과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C81C42-A191-499A-80F5-A91DDB11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C89353-C0E0-4E81-AADB-199E20ED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764704"/>
            <a:ext cx="7115175" cy="5048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AA98CA9-1436-441E-8CDF-D26CB49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2505075"/>
            <a:ext cx="3238500" cy="18478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8419E43-1224-4ED3-91E1-E47EAC139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173" y="321791"/>
            <a:ext cx="5010150" cy="593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D56F66C-AA15-446F-A5C1-203D711F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3337"/>
            <a:ext cx="12058650" cy="67913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75E8A9D-3661-4CF3-B59A-61AA85E7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33350"/>
            <a:ext cx="8153400" cy="65913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C3F4253-EBB5-4D49-B02A-0DC65123A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33350"/>
            <a:ext cx="81534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 bwMode="auto">
              <a:xfrm>
                <a:off x="3431704" y="162048"/>
                <a:ext cx="8352928" cy="5283175"/>
              </a:xfr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sz="2400" dirty="0"/>
                  <a:t>모형  </a:t>
                </a:r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ko-KR" sz="2400" dirty="0"/>
              </a:p>
              <a:p>
                <a:pPr lvl="1">
                  <a:lnSpc>
                    <a:spcPct val="130000"/>
                  </a:lnSpc>
                </a:pPr>
                <a:r>
                  <a:rPr lang="ko-KR" altLang="en-US" sz="2000" b="0" dirty="0"/>
                  <a:t>정확히는</a:t>
                </a:r>
                <a:r>
                  <a:rPr lang="en-US" altLang="ko-KR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ko-KR" sz="2000" dirty="0"/>
              </a:p>
              <a:p>
                <a:pPr>
                  <a:lnSpc>
                    <a:spcPct val="130000"/>
                  </a:lnSpc>
                </a:pPr>
                <a:r>
                  <a:rPr lang="ko-KR" altLang="en-US" sz="2400" dirty="0"/>
                  <a:t>가설  </a:t>
                </a:r>
                <a:r>
                  <a:rPr lang="en-US" altLang="ko-KR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  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vs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sz="2400" dirty="0"/>
              </a:p>
              <a:p>
                <a:pPr lvl="1">
                  <a:lnSpc>
                    <a:spcPct val="130000"/>
                  </a:lnSpc>
                  <a:buFontTx/>
                  <a:buNone/>
                </a:pPr>
                <a:r>
                  <a:rPr lang="en-US" altLang="ko-KR" sz="2000" dirty="0"/>
                  <a:t>=&gt; </a:t>
                </a:r>
                <a:r>
                  <a:rPr lang="ko-KR" altLang="en-US" sz="2000" dirty="0"/>
                  <a:t>독립변수가 종속변수에 영향을 주는가</a:t>
                </a:r>
                <a:r>
                  <a:rPr lang="en-US" altLang="ko-KR" sz="2000" dirty="0"/>
                  <a:t>?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altLang="ko-KR" sz="2000" dirty="0"/>
                  <a:t>Idea : </a:t>
                </a:r>
                <a:r>
                  <a:rPr lang="ko-KR" altLang="en-US" sz="2000" dirty="0"/>
                  <a:t>만약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sz="2000" dirty="0"/>
                  <a:t>가 </a:t>
                </a:r>
                <a:r>
                  <a:rPr lang="en-US" altLang="ko-KR" sz="2000" dirty="0"/>
                  <a:t>0</a:t>
                </a:r>
                <a:r>
                  <a:rPr lang="ko-KR" altLang="en-US" sz="2000" dirty="0"/>
                  <a:t>이라면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sz="2000" dirty="0"/>
                  <a:t>의 변화가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ko-KR" altLang="en-US" sz="2000" dirty="0"/>
                  <a:t>에 전혀 영향을 주지 못한다</a:t>
                </a:r>
                <a:endParaRPr lang="en-US" altLang="ko-KR" sz="2000" dirty="0"/>
              </a:p>
              <a:p>
                <a:pPr lvl="1">
                  <a:lnSpc>
                    <a:spcPct val="130000"/>
                  </a:lnSpc>
                </a:pPr>
                <a:r>
                  <a:rPr lang="ko-KR" altLang="en-US" sz="2000" dirty="0"/>
                  <a:t>절편에 관한 검정은 일반적으로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중요하지 않음</a:t>
                </a:r>
                <a:r>
                  <a:rPr lang="en-US" altLang="ko-KR" sz="2000" dirty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ko-KR" altLang="en-US" sz="2400" dirty="0"/>
                  <a:t>검정통계량</a:t>
                </a:r>
                <a:endParaRPr lang="en-US" altLang="ko-KR" sz="2400" dirty="0"/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𝑆𝑒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altLang="ko-KR" sz="2000" dirty="0"/>
              </a:p>
              <a:p>
                <a:pPr lvl="1">
                  <a:lnSpc>
                    <a:spcPct val="130000"/>
                  </a:lnSpc>
                </a:pPr>
                <a:r>
                  <a:rPr lang="ko-KR" altLang="en-US" sz="2000" dirty="0"/>
                  <a:t>유의확률</a:t>
                </a:r>
                <a:r>
                  <a:rPr lang="en-US" altLang="ko-KR" sz="2000" dirty="0"/>
                  <a:t>(p-</a:t>
                </a:r>
                <a:r>
                  <a:rPr lang="ko-KR" altLang="en-US" sz="2000" dirty="0"/>
                  <a:t>값</a:t>
                </a:r>
                <a:r>
                  <a:rPr lang="en-US" altLang="ko-KR" sz="2000" dirty="0"/>
                  <a:t>)</a:t>
                </a:r>
                <a:r>
                  <a:rPr lang="ko-KR" altLang="en-US" sz="2000" dirty="0"/>
                  <a:t>이 </a:t>
                </a:r>
                <a:r>
                  <a:rPr lang="en-US" altLang="ko-KR" sz="2000" dirty="0"/>
                  <a:t>0.05</a:t>
                </a:r>
                <a:r>
                  <a:rPr lang="ko-KR" altLang="en-US" sz="2000" dirty="0"/>
                  <a:t>보다 </a:t>
                </a:r>
                <a:endParaRPr lang="en-US" altLang="ko-KR" sz="200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:r>
                  <a:rPr lang="ko-KR" altLang="en-US" sz="2000" dirty="0"/>
                  <a:t>    작으면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ko-KR" sz="2000" dirty="0"/>
              </a:p>
            </p:txBody>
          </p:sp>
        </mc:Choice>
        <mc:Fallback xmlns="">
          <p:sp>
            <p:nvSpPr>
              <p:cNvPr id="2048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 bwMode="auto">
              <a:xfrm>
                <a:off x="3431704" y="162048"/>
                <a:ext cx="8352928" cy="5283175"/>
              </a:xfrm>
              <a:blipFill>
                <a:blip r:embed="rId2"/>
                <a:stretch>
                  <a:fillRect l="-948" b="-1037"/>
                </a:stretch>
              </a:blipFill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AF625241-944C-460C-AB40-0D5277E5E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F4979F-6685-42A9-9C43-6155C6ECA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회귀계수 검정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C529E0E-8DB8-45C5-AEBA-A99FCBFBB5EF}"/>
              </a:ext>
            </a:extLst>
          </p:cNvPr>
          <p:cNvGrpSpPr/>
          <p:nvPr/>
        </p:nvGrpSpPr>
        <p:grpSpPr>
          <a:xfrm>
            <a:off x="7680176" y="3284984"/>
            <a:ext cx="3864694" cy="1752446"/>
            <a:chOff x="2231306" y="2199804"/>
            <a:chExt cx="6529700" cy="326475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19D995A-EA6E-4867-9657-F2D703231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" r="39004" b="42902"/>
            <a:stretch/>
          </p:blipFill>
          <p:spPr>
            <a:xfrm>
              <a:off x="2231306" y="2199804"/>
              <a:ext cx="6529700" cy="2933377"/>
            </a:xfrm>
            <a:prstGeom prst="rect">
              <a:avLst/>
            </a:prstGeom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003FD0E4-B73C-4141-9D20-35D6CE4BE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624" y="4589463"/>
              <a:ext cx="312117" cy="51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ko-KR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1F100336-8424-4A78-971E-CFA343BAB319}"/>
                </a:ext>
              </a:extLst>
            </p:cNvPr>
            <p:cNvCxnSpPr/>
            <p:nvPr/>
          </p:nvCxnSpPr>
          <p:spPr bwMode="auto">
            <a:xfrm>
              <a:off x="5510513" y="2487836"/>
              <a:ext cx="0" cy="2441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EF88B8-CAD6-41E9-82B6-CF96E17CF26F}"/>
                </a:ext>
              </a:extLst>
            </p:cNvPr>
            <p:cNvSpPr txBox="1"/>
            <p:nvPr/>
          </p:nvSpPr>
          <p:spPr>
            <a:xfrm>
              <a:off x="5295220" y="4948515"/>
              <a:ext cx="524509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0</a:t>
              </a:r>
              <a:endParaRPr lang="ko-KR" altLang="en-US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5DDDF1-E68B-4751-8AFE-C3E34D330684}"/>
                </a:ext>
              </a:extLst>
            </p:cNvPr>
            <p:cNvSpPr txBox="1"/>
            <p:nvPr/>
          </p:nvSpPr>
          <p:spPr>
            <a:xfrm>
              <a:off x="6554173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2</a:t>
              </a:r>
              <a:endParaRPr lang="ko-KR" altLang="en-US" sz="1200" dirty="0"/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E09DB358-04D9-4C8D-BD9F-E7C0DA6B8E36}"/>
                </a:ext>
              </a:extLst>
            </p:cNvPr>
            <p:cNvCxnSpPr/>
            <p:nvPr/>
          </p:nvCxnSpPr>
          <p:spPr>
            <a:xfrm>
              <a:off x="4292600" y="4178300"/>
              <a:ext cx="0" cy="750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E45DA7-A3FE-4D65-9DEE-D476091743E1}"/>
                </a:ext>
              </a:extLst>
            </p:cNvPr>
            <p:cNvSpPr txBox="1"/>
            <p:nvPr/>
          </p:nvSpPr>
          <p:spPr>
            <a:xfrm>
              <a:off x="4042444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-2</a:t>
              </a:r>
              <a:endParaRPr lang="ko-KR" altLang="en-US" sz="1200" dirty="0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52F6D510-47B8-40A2-8E20-EF521168DEBF}"/>
                </a:ext>
              </a:extLst>
            </p:cNvPr>
            <p:cNvSpPr/>
            <p:nvPr/>
          </p:nvSpPr>
          <p:spPr>
            <a:xfrm>
              <a:off x="3703835" y="4241800"/>
              <a:ext cx="576065" cy="655691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C88BA3DA-51D9-4E99-A818-82128BF33FEE}"/>
                </a:ext>
              </a:extLst>
            </p:cNvPr>
            <p:cNvSpPr/>
            <p:nvPr/>
          </p:nvSpPr>
          <p:spPr>
            <a:xfrm>
              <a:off x="3274222" y="4635500"/>
              <a:ext cx="777078" cy="269982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7" name="Rectangle 9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719736" y="4378793"/>
                <a:ext cx="5729664" cy="1210447"/>
              </a:xfrm>
              <a:ln>
                <a:solidFill>
                  <a:srgbClr val="00B050"/>
                </a:solidFill>
              </a:ln>
            </p:spPr>
            <p:txBody>
              <a:bodyPr>
                <a:noAutofit/>
              </a:bodyPr>
              <a:lstStyle/>
              <a:p>
                <a:pPr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ko-KR" altLang="en-US" sz="1800" dirty="0"/>
                  <a:t>유의확률이 </a:t>
                </a:r>
                <a:r>
                  <a:rPr lang="en-US" altLang="ko-KR" sz="1800" dirty="0"/>
                  <a:t>5%</a:t>
                </a:r>
                <a:r>
                  <a:rPr lang="ko-KR" altLang="en-US" sz="1800" dirty="0"/>
                  <a:t>보다 적으므로 </a:t>
                </a:r>
                <a:r>
                  <a:rPr lang="en-US" altLang="ko-KR" sz="1800" dirty="0"/>
                  <a:t>(</a:t>
                </a:r>
                <a:r>
                  <a:rPr lang="ko-KR" altLang="en-US" sz="1800" dirty="0"/>
                  <a:t>귀무가설 </a:t>
                </a:r>
                <a14:m>
                  <m:oMath xmlns:m="http://schemas.openxmlformats.org/officeDocument/2006/math">
                    <m:r>
                      <a:rPr lang="ko-KR" altLang="en-US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ko-KR" altLang="en-US" sz="1800" dirty="0"/>
                  <a:t>기각</a:t>
                </a:r>
                <a:r>
                  <a:rPr lang="en-US" altLang="ko-KR" sz="1800" dirty="0"/>
                  <a:t>)</a:t>
                </a:r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ko-KR" altLang="en-US" sz="1800" dirty="0"/>
                  <a:t> </a:t>
                </a:r>
                <a14:m>
                  <m:oMath xmlns:m="http://schemas.openxmlformats.org/officeDocument/2006/math">
                    <m:r>
                      <a:rPr lang="ko-KR" altLang="en-US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≠0 ,</m:t>
                    </m:r>
                  </m:oMath>
                </a14:m>
                <a:r>
                  <a:rPr lang="ko-KR" altLang="en-US" sz="1800" dirty="0"/>
                  <a:t> 즉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회귀계수가 </a:t>
                </a:r>
                <a:r>
                  <a:rPr lang="en-US" altLang="ko-KR" sz="1800" dirty="0"/>
                  <a:t>0</a:t>
                </a:r>
                <a:r>
                  <a:rPr lang="ko-KR" altLang="en-US" sz="1800" dirty="0"/>
                  <a:t>이 아니다</a:t>
                </a:r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ko-KR" altLang="en-US" sz="1800" dirty="0"/>
                  <a:t>즉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광고시간이 매출액에 영향을 준다 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dirty="0"/>
              </a:p>
            </p:txBody>
          </p:sp>
        </mc:Choice>
        <mc:Fallback xmlns="">
          <p:sp>
            <p:nvSpPr>
              <p:cNvPr id="48137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19736" y="4378793"/>
                <a:ext cx="5729664" cy="1210447"/>
              </a:xfrm>
              <a:blipFill>
                <a:blip r:embed="rId2"/>
                <a:stretch>
                  <a:fillRect l="-531" t="-2985" b="-398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593658" y="2455357"/>
            <a:ext cx="1655763" cy="1608138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E9D76AA-4DF4-417B-B9F3-2FFE5850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FAFBCC9-4448-4FD0-A924-CFC535D1F718}"/>
              </a:ext>
            </a:extLst>
          </p:cNvPr>
          <p:cNvSpPr txBox="1">
            <a:spLocks noChangeArrowheads="1"/>
          </p:cNvSpPr>
          <p:nvPr/>
        </p:nvSpPr>
        <p:spPr>
          <a:xfrm>
            <a:off x="895649" y="1178843"/>
            <a:ext cx="2054822" cy="1458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200" dirty="0"/>
              <a:t>SPSS</a:t>
            </a:r>
            <a:r>
              <a:rPr lang="ko-KR" altLang="en-US" sz="3200" dirty="0"/>
              <a:t> 출력결과</a:t>
            </a:r>
            <a:br>
              <a:rPr lang="en-US" altLang="ko-KR" sz="3200" dirty="0"/>
            </a:br>
            <a:r>
              <a:rPr lang="en-US" altLang="ko-KR" sz="3200" dirty="0"/>
              <a:t>(</a:t>
            </a:r>
            <a:r>
              <a:rPr lang="ko-KR" altLang="en-US" sz="3200" dirty="0"/>
              <a:t>검정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8BF46FB2-EBB4-489D-846F-6E47E1E90063}"/>
                  </a:ext>
                </a:extLst>
              </p:cNvPr>
              <p:cNvSpPr/>
              <p:nvPr/>
            </p:nvSpPr>
            <p:spPr>
              <a:xfrm>
                <a:off x="9552384" y="3146354"/>
                <a:ext cx="2380516" cy="7688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1.217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0.181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=6.722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8BF46FB2-EBB4-489D-846F-6E47E1E90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3146354"/>
                <a:ext cx="2380516" cy="768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8E071CA0-EADD-4A69-BC22-6D8E7D1E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40559A1-17F5-4687-AD70-EEDF06666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481"/>
          <a:stretch/>
        </p:blipFill>
        <p:spPr>
          <a:xfrm>
            <a:off x="3719736" y="159022"/>
            <a:ext cx="5729664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uiExpand="1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>
            <a:extLst>
              <a:ext uri="{FF2B5EF4-FFF2-40B4-BE49-F238E27FC236}">
                <a16:creationId xmlns:a16="http://schemas.microsoft.com/office/drawing/2014/main" id="{37F0ABE8-8638-44E7-86CF-500FCC5270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8272" y="5157192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B0240C41-3AE8-42F4-B069-49307AF469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8272" y="2590206"/>
            <a:ext cx="0" cy="256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EBFB6A4D-32FA-4A21-801C-F3CDCC11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28" y="396079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D23917AA-56A4-4498-9EE1-185E771C0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344" y="4636244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7F38CC0-FAF9-4C68-BC1B-BB256B736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940" y="411529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29DEA86C-8DE2-4A33-8788-0D9CA235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79" y="3740142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F4E4A383-B508-4C57-96DD-E9D84FEC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100" y="361105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804F50EF-5283-4842-A930-CA94DB89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984" y="3108718"/>
            <a:ext cx="76200" cy="87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98D20C4F-B5C3-4E8F-8586-0529B5D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828" y="4926359"/>
            <a:ext cx="387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1893E37B-D899-48EB-B284-3211F25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549" y="2590206"/>
            <a:ext cx="42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462B6C3-D980-4011-8941-C4558B5647C9}"/>
              </a:ext>
            </a:extLst>
          </p:cNvPr>
          <p:cNvCxnSpPr>
            <a:cxnSpLocks/>
          </p:cNvCxnSpPr>
          <p:nvPr/>
        </p:nvCxnSpPr>
        <p:spPr>
          <a:xfrm flipH="1">
            <a:off x="2144296" y="3051871"/>
            <a:ext cx="2984376" cy="17452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41DE0B-49F4-4A54-B750-BF132FBEDBD6}"/>
                  </a:ext>
                </a:extLst>
              </p:cNvPr>
              <p:cNvSpPr txBox="1"/>
              <p:nvPr/>
            </p:nvSpPr>
            <p:spPr>
              <a:xfrm>
                <a:off x="4660384" y="2699900"/>
                <a:ext cx="1706942" cy="31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0.5+1.2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41DE0B-49F4-4A54-B750-BF132FBED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84" y="2699900"/>
                <a:ext cx="1706942" cy="316112"/>
              </a:xfrm>
              <a:prstGeom prst="rect">
                <a:avLst/>
              </a:prstGeom>
              <a:blipFill>
                <a:blip r:embed="rId2"/>
                <a:stretch>
                  <a:fillRect l="-2847" t="-26923" r="-24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10">
            <a:extLst>
              <a:ext uri="{FF2B5EF4-FFF2-40B4-BE49-F238E27FC236}">
                <a16:creationId xmlns:a16="http://schemas.microsoft.com/office/drawing/2014/main" id="{9B58CCD2-EC03-43CF-AEB9-27014A05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68" y="391634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Oval 10">
            <a:extLst>
              <a:ext uri="{FF2B5EF4-FFF2-40B4-BE49-F238E27FC236}">
                <a16:creationId xmlns:a16="http://schemas.microsoft.com/office/drawing/2014/main" id="{9A44801D-0F21-4CDA-8C46-4D8BB0760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768" y="3666153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26CE6391-8EB1-443B-B3BD-AFDEC8C5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959" y="4437112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E68EDC52-E97D-4CC4-A0E4-111BD669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792" y="411529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8588B185-10A5-4886-ABFA-D792B52D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300" y="3367658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04BE1027-E55C-4450-B64E-2287F1155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523" y="3412108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Line 4">
            <a:extLst>
              <a:ext uri="{FF2B5EF4-FFF2-40B4-BE49-F238E27FC236}">
                <a16:creationId xmlns:a16="http://schemas.microsoft.com/office/drawing/2014/main" id="{42807767-E95B-4019-8712-655221B20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5031" y="5157192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51" name="Line 5">
            <a:extLst>
              <a:ext uri="{FF2B5EF4-FFF2-40B4-BE49-F238E27FC236}">
                <a16:creationId xmlns:a16="http://schemas.microsoft.com/office/drawing/2014/main" id="{DAF78B74-667A-4951-8110-CAD159585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5031" y="2590206"/>
            <a:ext cx="0" cy="256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52" name="Oval 7">
            <a:extLst>
              <a:ext uri="{FF2B5EF4-FFF2-40B4-BE49-F238E27FC236}">
                <a16:creationId xmlns:a16="http://schemas.microsoft.com/office/drawing/2014/main" id="{50AB5558-F4EB-4FBD-B3EB-00980800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87" y="396079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8923F0A0-AAB8-4DE0-95F2-68EC1EC0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103" y="4763171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1D1829DC-96D3-4E32-BCC4-B12D0062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699" y="4619155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5" name="Oval 11">
            <a:extLst>
              <a:ext uri="{FF2B5EF4-FFF2-40B4-BE49-F238E27FC236}">
                <a16:creationId xmlns:a16="http://schemas.microsoft.com/office/drawing/2014/main" id="{67CD4CF2-60F2-43B3-874B-FED58711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4331123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407316B5-3C7F-48F1-A4C6-3DF545DD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6859" y="361105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6BC6284C-96B5-49CF-A154-6D5B4894C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743" y="3108718"/>
            <a:ext cx="76200" cy="87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559F863-3FDD-4CC7-A9A9-94B51A32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3587" y="4926359"/>
            <a:ext cx="387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8E443993-7638-466F-99F8-469A9EE7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308" y="2590206"/>
            <a:ext cx="42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</a:p>
        </p:txBody>
      </p: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28EB897A-8674-4E86-A442-96198CB2C395}"/>
              </a:ext>
            </a:extLst>
          </p:cNvPr>
          <p:cNvCxnSpPr>
            <a:cxnSpLocks/>
          </p:cNvCxnSpPr>
          <p:nvPr/>
        </p:nvCxnSpPr>
        <p:spPr>
          <a:xfrm flipH="1">
            <a:off x="7351055" y="3051871"/>
            <a:ext cx="2984376" cy="17452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2ACE94-961C-43B4-A555-2119D706BC17}"/>
                  </a:ext>
                </a:extLst>
              </p:cNvPr>
              <p:cNvSpPr txBox="1"/>
              <p:nvPr/>
            </p:nvSpPr>
            <p:spPr>
              <a:xfrm>
                <a:off x="9867143" y="2699900"/>
                <a:ext cx="1706942" cy="31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0.5+1.2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2ACE94-961C-43B4-A555-2119D706B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43" y="2699900"/>
                <a:ext cx="1706942" cy="316112"/>
              </a:xfrm>
              <a:prstGeom prst="rect">
                <a:avLst/>
              </a:prstGeom>
              <a:blipFill>
                <a:blip r:embed="rId3"/>
                <a:stretch>
                  <a:fillRect l="-3214" t="-26923" r="-250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10">
            <a:extLst>
              <a:ext uri="{FF2B5EF4-FFF2-40B4-BE49-F238E27FC236}">
                <a16:creationId xmlns:a16="http://schemas.microsoft.com/office/drawing/2014/main" id="{4854F35B-426A-47CE-85B0-D09B5AF96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327" y="391634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3" name="Oval 10">
            <a:extLst>
              <a:ext uri="{FF2B5EF4-FFF2-40B4-BE49-F238E27FC236}">
                <a16:creationId xmlns:a16="http://schemas.microsoft.com/office/drawing/2014/main" id="{D359C5DB-B1C9-4E40-A162-5BDC980DE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527" y="3339903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BCD605B6-8028-4DC3-9AC7-39C2072C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936" y="3915967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74E66E0C-7A66-4610-A7A0-732CA7A8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551" y="339501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01C5E384-12DA-424C-A90F-0D6F55D4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059" y="2691831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CCB8B4E5-FA7B-411D-A9F7-240E582F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282" y="384395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내용 개체 틀 2">
                <a:extLst>
                  <a:ext uri="{FF2B5EF4-FFF2-40B4-BE49-F238E27FC236}">
                    <a16:creationId xmlns:a16="http://schemas.microsoft.com/office/drawing/2014/main" id="{F923FE4E-99B8-480F-860F-F1227B256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4407388" y="510218"/>
                <a:ext cx="7143088" cy="1719947"/>
              </a:xfrm>
            </p:spPr>
            <p:txBody>
              <a:bodyPr wrap="square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dirty="0"/>
                  <a:t>두 회귀선을 비교</a:t>
                </a:r>
                <a:endParaRPr lang="en-US" altLang="ko-KR" sz="2400" dirty="0"/>
              </a:p>
              <a:p>
                <a:pPr lvl="1">
                  <a:lnSpc>
                    <a:spcPct val="110000"/>
                  </a:lnSpc>
                </a:pPr>
                <a:r>
                  <a:rPr lang="ko-KR" altLang="en-US" sz="2000" dirty="0"/>
                  <a:t>같은 회귀계수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두 모형 모두 다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sz="2000" dirty="0"/>
                  <a:t>가 유의함</a:t>
                </a:r>
                <a:endParaRPr lang="en-US" altLang="ko-KR" sz="2000" dirty="0"/>
              </a:p>
              <a:p>
                <a:pPr lvl="1">
                  <a:lnSpc>
                    <a:spcPct val="110000"/>
                  </a:lnSpc>
                </a:pPr>
                <a:r>
                  <a:rPr lang="ko-KR" altLang="en-US" sz="2000" dirty="0"/>
                  <a:t>왼쪽의 모형이 자료들을 잘 설명</a:t>
                </a:r>
                <a:endParaRPr lang="en-US" altLang="ko-KR" sz="2000" dirty="0"/>
              </a:p>
              <a:p>
                <a:pPr lvl="1">
                  <a:lnSpc>
                    <a:spcPct val="120000"/>
                  </a:lnSpc>
                </a:pPr>
                <a:r>
                  <a:rPr lang="ko-KR" altLang="en-US" sz="2000" dirty="0"/>
                  <a:t>자료가 회귀선 주변에 모여있는 정도를 계량화할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필요</a:t>
                </a:r>
                <a:endParaRPr lang="en-US" altLang="ko-KR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ko-KR" altLang="en-US" sz="2400" dirty="0"/>
              </a:p>
            </p:txBody>
          </p:sp>
        </mc:Choice>
        <mc:Fallback xmlns="">
          <p:sp>
            <p:nvSpPr>
              <p:cNvPr id="68" name="내용 개체 틀 2">
                <a:extLst>
                  <a:ext uri="{FF2B5EF4-FFF2-40B4-BE49-F238E27FC236}">
                    <a16:creationId xmlns:a16="http://schemas.microsoft.com/office/drawing/2014/main" id="{F923FE4E-99B8-480F-860F-F1227B256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407388" y="510218"/>
                <a:ext cx="7143088" cy="1719947"/>
              </a:xfrm>
              <a:blipFill>
                <a:blip r:embed="rId4"/>
                <a:stretch>
                  <a:fillRect l="-1195" t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4">
            <a:extLst>
              <a:ext uri="{FF2B5EF4-FFF2-40B4-BE49-F238E27FC236}">
                <a16:creationId xmlns:a16="http://schemas.microsoft.com/office/drawing/2014/main" id="{4DEAA92C-AB32-4641-962A-291125162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0B865C5F-46CA-45E1-B9F9-B6A1795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결정계수</a:t>
            </a:r>
          </a:p>
        </p:txBody>
      </p:sp>
    </p:spTree>
    <p:extLst>
      <p:ext uri="{BB962C8B-B14F-4D97-AF65-F5344CB8AC3E}">
        <p14:creationId xmlns:p14="http://schemas.microsoft.com/office/powerpoint/2010/main" val="37930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551FBD0-7FC0-4ED1-870C-6AE9D1189DAA}"/>
              </a:ext>
            </a:extLst>
          </p:cNvPr>
          <p:cNvSpPr txBox="1"/>
          <p:nvPr/>
        </p:nvSpPr>
        <p:spPr>
          <a:xfrm>
            <a:off x="5548337" y="3342539"/>
            <a:ext cx="5250150" cy="156966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결정계수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 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3B4B02-D7DD-4CC7-9CF0-1610D8436569}"/>
              </a:ext>
            </a:extLst>
          </p:cNvPr>
          <p:cNvSpPr txBox="1"/>
          <p:nvPr/>
        </p:nvSpPr>
        <p:spPr>
          <a:xfrm>
            <a:off x="5535614" y="502801"/>
            <a:ext cx="5275597" cy="206210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제곱합의</a:t>
            </a:r>
            <a:r>
              <a:rPr lang="en-US" altLang="ko-KR" sz="2400" dirty="0"/>
              <a:t> </a:t>
            </a:r>
            <a:r>
              <a:rPr lang="ko-KR" altLang="en-US" sz="2400" dirty="0"/>
              <a:t>분해</a:t>
            </a:r>
            <a:endParaRPr lang="en-US" altLang="ko-KR" sz="2400" dirty="0"/>
          </a:p>
          <a:p>
            <a:endParaRPr lang="en-US" sz="2000" dirty="0"/>
          </a:p>
          <a:p>
            <a:r>
              <a:rPr lang="en-US" sz="2000" dirty="0"/>
              <a:t>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37F0ABE8-8638-44E7-86CF-500FCC5270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115" y="4851766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B0240C41-3AE8-42F4-B069-49307AF469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115" y="2284780"/>
            <a:ext cx="0" cy="256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EBFB6A4D-32FA-4A21-801C-F3CDCC11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35" y="3610738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D23917AA-56A4-4498-9EE1-185E771C0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187" y="4330818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7F38CC0-FAF9-4C68-BC1B-BB256B736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291" y="3898770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29DEA86C-8DE2-4A33-8788-0D9CA235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339" y="312407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F4E4A383-B508-4C57-96DD-E9D84FEC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187" y="3538730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804F50EF-5283-4842-A930-CA94DB89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227" y="2564904"/>
            <a:ext cx="76200" cy="87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98D20C4F-B5C3-4E8F-8586-0529B5D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671" y="4620933"/>
            <a:ext cx="387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1893E37B-D899-48EB-B284-3211F25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284780"/>
            <a:ext cx="42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462B6C3-D980-4011-8941-C4558B5647C9}"/>
              </a:ext>
            </a:extLst>
          </p:cNvPr>
          <p:cNvCxnSpPr>
            <a:cxnSpLocks/>
          </p:cNvCxnSpPr>
          <p:nvPr/>
        </p:nvCxnSpPr>
        <p:spPr>
          <a:xfrm flipH="1">
            <a:off x="1282139" y="2746445"/>
            <a:ext cx="2984376" cy="17452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48DB21-1AF3-4B49-BD8B-E3C29A3CF683}"/>
                  </a:ext>
                </a:extLst>
              </p:cNvPr>
              <p:cNvSpPr txBox="1"/>
              <p:nvPr/>
            </p:nvSpPr>
            <p:spPr>
              <a:xfrm>
                <a:off x="6555473" y="1155973"/>
                <a:ext cx="2996911" cy="31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48DB21-1AF3-4B49-BD8B-E3C29A3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73" y="1155973"/>
                <a:ext cx="2996911" cy="316112"/>
              </a:xfrm>
              <a:prstGeom prst="rect">
                <a:avLst/>
              </a:prstGeom>
              <a:blipFill>
                <a:blip r:embed="rId2"/>
                <a:stretch>
                  <a:fillRect l="-2846" t="-27451" r="-2236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05D885-D910-4280-97E7-9F7A6982E922}"/>
                  </a:ext>
                </a:extLst>
              </p:cNvPr>
              <p:cNvSpPr txBox="1"/>
              <p:nvPr/>
            </p:nvSpPr>
            <p:spPr>
              <a:xfrm>
                <a:off x="3910146" y="2257127"/>
                <a:ext cx="252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05D885-D910-4280-97E7-9F7A6982E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6" y="2257127"/>
                <a:ext cx="252313" cy="307777"/>
              </a:xfrm>
              <a:prstGeom prst="rect">
                <a:avLst/>
              </a:prstGeom>
              <a:blipFill>
                <a:blip r:embed="rId3"/>
                <a:stretch>
                  <a:fillRect l="-21429" r="-714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5E42D4D-BBE3-4C83-8611-C7DA730CA40C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3836327" y="2652217"/>
            <a:ext cx="387" cy="2199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2EDA9F-A73F-4CE2-BF19-16E260F423E9}"/>
                  </a:ext>
                </a:extLst>
              </p:cNvPr>
              <p:cNvSpPr txBox="1"/>
              <p:nvPr/>
            </p:nvSpPr>
            <p:spPr>
              <a:xfrm>
                <a:off x="3737519" y="4927474"/>
                <a:ext cx="29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2EDA9F-A73F-4CE2-BF19-16E260F42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19" y="4927474"/>
                <a:ext cx="294311" cy="307777"/>
              </a:xfrm>
              <a:prstGeom prst="rect">
                <a:avLst/>
              </a:prstGeom>
              <a:blipFill>
                <a:blip r:embed="rId4"/>
                <a:stretch>
                  <a:fillRect l="-18750" r="-833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왼쪽 중괄호 40">
            <a:extLst>
              <a:ext uri="{FF2B5EF4-FFF2-40B4-BE49-F238E27FC236}">
                <a16:creationId xmlns:a16="http://schemas.microsoft.com/office/drawing/2014/main" id="{4825BE5F-F7A4-4C36-BA47-046BD46CAA26}"/>
              </a:ext>
            </a:extLst>
          </p:cNvPr>
          <p:cNvSpPr/>
          <p:nvPr/>
        </p:nvSpPr>
        <p:spPr>
          <a:xfrm>
            <a:off x="3622114" y="3104964"/>
            <a:ext cx="167467" cy="396044"/>
          </a:xfrm>
          <a:prstGeom prst="leftBrace">
            <a:avLst>
              <a:gd name="adj1" fmla="val 30186"/>
              <a:gd name="adj2" fmla="val 4692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B6642A-E1DC-4C70-BDAD-F046CA96BDE4}"/>
                  </a:ext>
                </a:extLst>
              </p:cNvPr>
              <p:cNvSpPr txBox="1"/>
              <p:nvPr/>
            </p:nvSpPr>
            <p:spPr>
              <a:xfrm>
                <a:off x="7227326" y="4086118"/>
                <a:ext cx="2397131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B6642A-E1DC-4C70-BDAD-F046CA96B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26" y="4086118"/>
                <a:ext cx="2397131" cy="578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E1149A9-E0BA-4ADE-8AB6-D3822FBEFBE7}"/>
              </a:ext>
            </a:extLst>
          </p:cNvPr>
          <p:cNvSpPr txBox="1"/>
          <p:nvPr/>
        </p:nvSpPr>
        <p:spPr>
          <a:xfrm>
            <a:off x="5535614" y="2788574"/>
            <a:ext cx="5250155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적합도가 높으려면 </a:t>
            </a:r>
            <a:r>
              <a:rPr lang="en-US" altLang="ko-KR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SST</a:t>
            </a:r>
            <a:r>
              <a:rPr lang="ko-KR" alt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중에서 </a:t>
            </a:r>
            <a:r>
              <a:rPr lang="en-US" altLang="ko-KR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SSR</a:t>
            </a:r>
            <a:r>
              <a:rPr lang="ko-KR" alt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의 비중이</a:t>
            </a:r>
            <a:r>
              <a:rPr lang="en-US" altLang="ko-KR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커야함 </a:t>
            </a:r>
            <a:endParaRPr lang="en-US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42F920C-8DF3-4698-85D0-E2341B31A856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1066115" y="3533953"/>
            <a:ext cx="2887540" cy="4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왼쪽 중괄호 36">
            <a:extLst>
              <a:ext uri="{FF2B5EF4-FFF2-40B4-BE49-F238E27FC236}">
                <a16:creationId xmlns:a16="http://schemas.microsoft.com/office/drawing/2014/main" id="{913212E8-A6B5-4468-8791-CC359544623A}"/>
              </a:ext>
            </a:extLst>
          </p:cNvPr>
          <p:cNvSpPr/>
          <p:nvPr/>
        </p:nvSpPr>
        <p:spPr>
          <a:xfrm>
            <a:off x="3614211" y="2631804"/>
            <a:ext cx="167466" cy="324512"/>
          </a:xfrm>
          <a:prstGeom prst="leftBrace">
            <a:avLst>
              <a:gd name="adj1" fmla="val 30186"/>
              <a:gd name="adj2" fmla="val 4692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AD5B9-6E76-4AB5-80DE-0A37B4AD1793}"/>
                  </a:ext>
                </a:extLst>
              </p:cNvPr>
              <p:cNvSpPr txBox="1"/>
              <p:nvPr/>
            </p:nvSpPr>
            <p:spPr>
              <a:xfrm>
                <a:off x="3953655" y="3380064"/>
                <a:ext cx="217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AD5B9-6E76-4AB5-80DE-0A37B4AD1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55" y="3380064"/>
                <a:ext cx="217880" cy="307777"/>
              </a:xfrm>
              <a:prstGeom prst="rect">
                <a:avLst/>
              </a:prstGeom>
              <a:blipFill>
                <a:blip r:embed="rId6"/>
                <a:stretch>
                  <a:fillRect l="-28571" r="-4285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C54AFD-ABBC-4CEC-829B-4A1EFAC6838D}"/>
                  </a:ext>
                </a:extLst>
              </p:cNvPr>
              <p:cNvSpPr txBox="1"/>
              <p:nvPr/>
            </p:nvSpPr>
            <p:spPr>
              <a:xfrm>
                <a:off x="6492269" y="1717281"/>
                <a:ext cx="4212243" cy="31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C54AFD-ABBC-4CEC-829B-4A1EFAC6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69" y="1717281"/>
                <a:ext cx="4212243" cy="316112"/>
              </a:xfrm>
              <a:prstGeom prst="rect">
                <a:avLst/>
              </a:prstGeom>
              <a:blipFill>
                <a:blip r:embed="rId7"/>
                <a:stretch>
                  <a:fillRect l="-2026" t="-26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그룹 24">
            <a:extLst>
              <a:ext uri="{FF2B5EF4-FFF2-40B4-BE49-F238E27FC236}">
                <a16:creationId xmlns:a16="http://schemas.microsoft.com/office/drawing/2014/main" id="{F3A5D3C0-48BE-4B43-88EF-99E93E197FA0}"/>
              </a:ext>
            </a:extLst>
          </p:cNvPr>
          <p:cNvGrpSpPr/>
          <p:nvPr/>
        </p:nvGrpSpPr>
        <p:grpSpPr>
          <a:xfrm>
            <a:off x="6751998" y="2060848"/>
            <a:ext cx="4131200" cy="477628"/>
            <a:chOff x="6751998" y="2130932"/>
            <a:chExt cx="4131200" cy="4776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344DEE-CFDA-496B-9845-0321C6C12A7E}"/>
                </a:ext>
              </a:extLst>
            </p:cNvPr>
            <p:cNvSpPr txBox="1"/>
            <p:nvPr/>
          </p:nvSpPr>
          <p:spPr>
            <a:xfrm>
              <a:off x="6751998" y="2146895"/>
              <a:ext cx="126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SST   =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287D1E-DAE7-476C-902F-09AC2A4E16D3}"/>
                </a:ext>
              </a:extLst>
            </p:cNvPr>
            <p:cNvSpPr txBox="1"/>
            <p:nvPr/>
          </p:nvSpPr>
          <p:spPr>
            <a:xfrm>
              <a:off x="9552384" y="2130932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SSR(reg)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4924E1-7A23-46E5-84E8-E20728874EEE}"/>
                </a:ext>
              </a:extLst>
            </p:cNvPr>
            <p:cNvSpPr txBox="1"/>
            <p:nvPr/>
          </p:nvSpPr>
          <p:spPr>
            <a:xfrm>
              <a:off x="7824192" y="2141314"/>
              <a:ext cx="1768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SSE(e</a:t>
              </a:r>
              <a:r>
                <a:rPr lang="en-US" altLang="ko-K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rror)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9B77588-40E3-451E-A4EE-10F59DE7C14E}"/>
              </a:ext>
            </a:extLst>
          </p:cNvPr>
          <p:cNvGrpSpPr/>
          <p:nvPr/>
        </p:nvGrpSpPr>
        <p:grpSpPr>
          <a:xfrm>
            <a:off x="3811772" y="2780928"/>
            <a:ext cx="350687" cy="316112"/>
            <a:chOff x="5169249" y="2780928"/>
            <a:chExt cx="350687" cy="316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8CDA4AE-0ADD-46C3-8508-CA3A3CB04E40}"/>
                    </a:ext>
                  </a:extLst>
                </p:cNvPr>
                <p:cNvSpPr txBox="1"/>
                <p:nvPr/>
              </p:nvSpPr>
              <p:spPr>
                <a:xfrm>
                  <a:off x="5267623" y="2780928"/>
                  <a:ext cx="252313" cy="316112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8CDA4AE-0ADD-46C3-8508-CA3A3CB04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623" y="2780928"/>
                  <a:ext cx="252313" cy="316112"/>
                </a:xfrm>
                <a:prstGeom prst="rect">
                  <a:avLst/>
                </a:prstGeom>
                <a:blipFill>
                  <a:blip r:embed="rId8"/>
                  <a:stretch>
                    <a:fillRect l="-21429" t="-25000" r="-57143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01D2441F-30F3-4E23-91EC-74D5F753D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249" y="2973240"/>
              <a:ext cx="45719" cy="5333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4" name="Rectangle 4">
            <a:extLst>
              <a:ext uri="{FF2B5EF4-FFF2-40B4-BE49-F238E27FC236}">
                <a16:creationId xmlns:a16="http://schemas.microsoft.com/office/drawing/2014/main" id="{020A89CE-B9A4-4B57-A6ED-4DF6D9646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85B74D8-F1FD-4183-81A6-B190F251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결정계수 유도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830FA-E051-4804-A309-50F67A543369}"/>
              </a:ext>
            </a:extLst>
          </p:cNvPr>
          <p:cNvSpPr txBox="1"/>
          <p:nvPr/>
        </p:nvSpPr>
        <p:spPr>
          <a:xfrm>
            <a:off x="3065618" y="2634685"/>
            <a:ext cx="73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오차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84D5B7-736D-4F20-8BD1-6CB7021E71D7}"/>
              </a:ext>
            </a:extLst>
          </p:cNvPr>
          <p:cNvSpPr txBox="1"/>
          <p:nvPr/>
        </p:nvSpPr>
        <p:spPr>
          <a:xfrm>
            <a:off x="2927648" y="3131551"/>
            <a:ext cx="73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회귀선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96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0" grpId="0" animBg="1"/>
      <p:bldP spid="26" grpId="0"/>
      <p:bldP spid="32" grpId="0"/>
      <p:bldP spid="41" grpId="0" animBg="1"/>
      <p:bldP spid="45" grpId="0"/>
      <p:bldP spid="44" grpId="0" animBg="1"/>
      <p:bldP spid="37" grpId="0" animBg="1"/>
      <p:bldP spid="38" grpId="0"/>
      <p:bldP spid="39" grpId="0"/>
      <p:bldP spid="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 flipV="1">
            <a:off x="5303912" y="3556394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flipV="1">
            <a:off x="5303912" y="989408"/>
            <a:ext cx="0" cy="256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446912" y="2494357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599312" y="2146694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751712" y="2672157"/>
            <a:ext cx="76200" cy="873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989712" y="2759469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7056512" y="2405457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7208912" y="2051444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7361312" y="1786332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7513712" y="2140344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7894712" y="1521220"/>
            <a:ext cx="76200" cy="87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8656712" y="329128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아버지 신장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(X)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4008512" y="635395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아들의 신장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(Y)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6696A3-3B31-41CC-8D32-D5AB2744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3999307"/>
            <a:ext cx="9981689" cy="158263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1885</a:t>
            </a:r>
            <a:r>
              <a:rPr lang="ko-KR" altLang="en-US" sz="2400" dirty="0"/>
              <a:t>년 영국의 과학자 </a:t>
            </a:r>
            <a:r>
              <a:rPr lang="en-US" altLang="ko-KR" sz="2400" dirty="0"/>
              <a:t>Galton</a:t>
            </a:r>
            <a:r>
              <a:rPr lang="ko-KR" altLang="en-US" sz="2400" dirty="0"/>
              <a:t>이</a:t>
            </a:r>
            <a:r>
              <a:rPr lang="en-US" altLang="ko-KR" sz="2400" dirty="0"/>
              <a:t> </a:t>
            </a:r>
            <a:r>
              <a:rPr lang="ko-KR" altLang="en-US" sz="2400" dirty="0"/>
              <a:t>부모의 신장의 유전에 대하여 연구</a:t>
            </a:r>
            <a:endParaRPr lang="en-US" altLang="ko-KR" sz="2400" dirty="0"/>
          </a:p>
          <a:p>
            <a:r>
              <a:rPr lang="ko-KR" altLang="en-US" sz="2400" dirty="0"/>
              <a:t>부모의 신장이 크면 자식의 신장도 큰 경향</a:t>
            </a:r>
            <a:endParaRPr lang="en-US" altLang="ko-KR" sz="2400" dirty="0"/>
          </a:p>
          <a:p>
            <a:r>
              <a:rPr lang="ko-KR" altLang="en-US" sz="2400" dirty="0"/>
              <a:t>그러나 평균으로 회귀</a:t>
            </a:r>
            <a:r>
              <a:rPr lang="en-US" altLang="ko-KR" sz="2400" dirty="0"/>
              <a:t>(regression)</a:t>
            </a:r>
            <a:endParaRPr lang="en-US" sz="2400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7F66DEB-950D-48E0-9975-FBE1EB2C9876}"/>
              </a:ext>
            </a:extLst>
          </p:cNvPr>
          <p:cNvCxnSpPr/>
          <p:nvPr/>
        </p:nvCxnSpPr>
        <p:spPr>
          <a:xfrm>
            <a:off x="5303912" y="2235594"/>
            <a:ext cx="3024336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DD5D645-A87C-4094-A97E-2E7F475D250E}"/>
              </a:ext>
            </a:extLst>
          </p:cNvPr>
          <p:cNvCxnSpPr>
            <a:cxnSpLocks/>
          </p:cNvCxnSpPr>
          <p:nvPr/>
        </p:nvCxnSpPr>
        <p:spPr>
          <a:xfrm flipH="1">
            <a:off x="5883052" y="1608533"/>
            <a:ext cx="2301180" cy="1320799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화살표: 위쪽 13">
            <a:extLst>
              <a:ext uri="{FF2B5EF4-FFF2-40B4-BE49-F238E27FC236}">
                <a16:creationId xmlns:a16="http://schemas.microsoft.com/office/drawing/2014/main" id="{CD6F18C9-68E0-4926-B862-4B8653D09205}"/>
              </a:ext>
            </a:extLst>
          </p:cNvPr>
          <p:cNvSpPr/>
          <p:nvPr/>
        </p:nvSpPr>
        <p:spPr>
          <a:xfrm>
            <a:off x="5932562" y="2338185"/>
            <a:ext cx="190499" cy="2577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B76B1F2B-435F-4E50-8EF2-B673085CB4CC}"/>
              </a:ext>
            </a:extLst>
          </p:cNvPr>
          <p:cNvSpPr/>
          <p:nvPr/>
        </p:nvSpPr>
        <p:spPr>
          <a:xfrm>
            <a:off x="7970912" y="1786332"/>
            <a:ext cx="189755" cy="265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8D0A9E2D-D9FB-4A28-89DC-ED61E5D8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548457"/>
            <a:ext cx="2447925" cy="2376487"/>
          </a:xfrm>
          <a:prstGeom prst="ellipse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97CC6A63-1E98-46A1-8CA8-E5B7792F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89" y="1130694"/>
            <a:ext cx="227118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회귀분석의 유래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내용 개체 틀 1"/>
          <p:cNvSpPr>
            <a:spLocks noGrp="1"/>
          </p:cNvSpPr>
          <p:nvPr>
            <p:ph sz="half" idx="1"/>
          </p:nvPr>
        </p:nvSpPr>
        <p:spPr bwMode="auto">
          <a:xfrm>
            <a:off x="8544271" y="1268760"/>
            <a:ext cx="3348451" cy="449958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="b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결정계수</a:t>
            </a:r>
            <a:r>
              <a:rPr lang="en-US" altLang="ko-KR" sz="2000" dirty="0"/>
              <a:t>=0.850</a:t>
            </a: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6D192532-6CF8-4F84-932B-BA659221D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1A7A6B0-E213-4058-8DA2-0BED65B96282}"/>
              </a:ext>
            </a:extLst>
          </p:cNvPr>
          <p:cNvSpPr txBox="1">
            <a:spLocks noChangeArrowheads="1"/>
          </p:cNvSpPr>
          <p:nvPr/>
        </p:nvSpPr>
        <p:spPr>
          <a:xfrm>
            <a:off x="895649" y="1178843"/>
            <a:ext cx="2054822" cy="1458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200" dirty="0"/>
              <a:t>SPSS</a:t>
            </a:r>
            <a:r>
              <a:rPr lang="ko-KR" altLang="en-US" sz="3200" dirty="0"/>
              <a:t> 출력결과</a:t>
            </a:r>
            <a:br>
              <a:rPr lang="en-US" altLang="ko-KR" sz="3200" dirty="0"/>
            </a:br>
            <a:r>
              <a:rPr lang="en-US" altLang="ko-KR" sz="3200" dirty="0"/>
              <a:t>(</a:t>
            </a:r>
            <a:r>
              <a:rPr lang="ko-KR" altLang="en-US" sz="3200" dirty="0"/>
              <a:t>결정계수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D1452D3-46CD-4237-821B-12988B182B42}"/>
              </a:ext>
            </a:extLst>
          </p:cNvPr>
          <p:cNvSpPr/>
          <p:nvPr/>
        </p:nvSpPr>
        <p:spPr>
          <a:xfrm>
            <a:off x="8628403" y="2383722"/>
            <a:ext cx="326432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2000" dirty="0"/>
              <a:t>전체제곱합 </a:t>
            </a:r>
            <a:r>
              <a:rPr lang="en-US" altLang="ko-KR" sz="2000" dirty="0"/>
              <a:t>SST=820.4</a:t>
            </a:r>
          </a:p>
          <a:p>
            <a:r>
              <a:rPr lang="ko-KR" altLang="en-US" sz="2000" dirty="0"/>
              <a:t>회귀제곱합 </a:t>
            </a:r>
            <a:r>
              <a:rPr lang="en-US" altLang="ko-KR" sz="2000" dirty="0"/>
              <a:t>SSR=697.004</a:t>
            </a:r>
          </a:p>
          <a:p>
            <a:endParaRPr lang="en-US" altLang="ko-KR" sz="2000" dirty="0"/>
          </a:p>
          <a:p>
            <a:r>
              <a:rPr lang="ko-KR" altLang="en-US" sz="2000" dirty="0"/>
              <a:t>결정계수 </a:t>
            </a:r>
            <a:r>
              <a:rPr lang="en-US" altLang="ko-KR" sz="2000" dirty="0"/>
              <a:t>R</a:t>
            </a:r>
            <a:r>
              <a:rPr lang="en-US" altLang="ko-KR" sz="2000" baseline="30000" dirty="0"/>
              <a:t>2</a:t>
            </a:r>
            <a:r>
              <a:rPr lang="en-US" altLang="ko-KR" sz="2000" dirty="0"/>
              <a:t>= SSR/SST</a:t>
            </a:r>
          </a:p>
          <a:p>
            <a:r>
              <a:rPr lang="en-US" altLang="ko-KR" sz="2000" dirty="0"/>
              <a:t>                       = 697.004/820.4</a:t>
            </a:r>
          </a:p>
          <a:p>
            <a:r>
              <a:rPr lang="en-US" altLang="ko-KR" sz="2000" dirty="0"/>
              <a:t>                       = 0.850</a:t>
            </a:r>
            <a:endParaRPr lang="ko-KR" altLang="en-US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9AC9FFE-F0A0-4077-9645-B47AE490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2A40FF9-2D5C-4F44-8553-5239ED220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00" b="35260"/>
          <a:stretch/>
        </p:blipFill>
        <p:spPr>
          <a:xfrm>
            <a:off x="3343574" y="620688"/>
            <a:ext cx="5116552" cy="37020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uiExpand="1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FE1149A9-E0BA-4ADE-8AB6-D3822FBEFBE7}"/>
              </a:ext>
            </a:extLst>
          </p:cNvPr>
          <p:cNvSpPr txBox="1"/>
          <p:nvPr/>
        </p:nvSpPr>
        <p:spPr>
          <a:xfrm>
            <a:off x="5010902" y="5238007"/>
            <a:ext cx="662971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MSE</a:t>
            </a:r>
            <a:r>
              <a:rPr lang="ko-KR" alt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에 비하여 </a:t>
            </a:r>
            <a:r>
              <a:rPr lang="en-US" altLang="ko-KR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MSR</a:t>
            </a:r>
            <a:r>
              <a:rPr lang="ko-KR" alt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 크면 회귀모형이 의미가 있다고 판단한다</a:t>
            </a:r>
            <a:endParaRPr lang="en-US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5214D8F-9427-4B68-9FF2-46C9E50A3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83697"/>
              </p:ext>
            </p:extLst>
          </p:nvPr>
        </p:nvGraphicFramePr>
        <p:xfrm>
          <a:off x="5010902" y="3309387"/>
          <a:ext cx="662971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06">
                  <a:extLst>
                    <a:ext uri="{9D8B030D-6E8A-4147-A177-3AD203B41FA5}">
                      <a16:colId xmlns:a16="http://schemas.microsoft.com/office/drawing/2014/main" val="131078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42821461"/>
                    </a:ext>
                  </a:extLst>
                </a:gridCol>
                <a:gridCol w="661784">
                  <a:extLst>
                    <a:ext uri="{9D8B030D-6E8A-4147-A177-3AD203B41FA5}">
                      <a16:colId xmlns:a16="http://schemas.microsoft.com/office/drawing/2014/main" val="1576690255"/>
                    </a:ext>
                  </a:extLst>
                </a:gridCol>
                <a:gridCol w="1282432">
                  <a:extLst>
                    <a:ext uri="{9D8B030D-6E8A-4147-A177-3AD203B41FA5}">
                      <a16:colId xmlns:a16="http://schemas.microsoft.com/office/drawing/2014/main" val="259501104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802021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0347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Source</a:t>
                      </a:r>
                    </a:p>
                    <a:p>
                      <a:pPr algn="ctr"/>
                      <a:r>
                        <a:rPr lang="ko-KR" altLang="en-US" dirty="0"/>
                        <a:t>요인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</a:t>
                      </a:r>
                    </a:p>
                    <a:p>
                      <a:pPr algn="ctr"/>
                      <a:r>
                        <a:rPr lang="ko-KR" altLang="en-US" dirty="0"/>
                        <a:t>제곱합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  <a:p>
                      <a:pPr algn="ctr"/>
                      <a:r>
                        <a:rPr lang="ko-KR" altLang="en-US" dirty="0"/>
                        <a:t>평균제곱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  <a:p>
                      <a:pPr algn="ctr"/>
                      <a:r>
                        <a:rPr lang="ko-KR" altLang="en-US" dirty="0"/>
                        <a:t>유의확률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6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회귀모형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MSR/MSE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7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오차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7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787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3C2A88-A7C3-4893-904B-576E66AC11F6}"/>
              </a:ext>
            </a:extLst>
          </p:cNvPr>
          <p:cNvSpPr txBox="1"/>
          <p:nvPr/>
        </p:nvSpPr>
        <p:spPr>
          <a:xfrm>
            <a:off x="7184336" y="2846400"/>
            <a:ext cx="289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ANOVA (</a:t>
            </a:r>
            <a:r>
              <a:rPr lang="ko-KR" altLang="en-US" sz="2400" dirty="0"/>
              <a:t>분산분석표</a:t>
            </a:r>
            <a:r>
              <a:rPr lang="en-US" sz="2400" dirty="0"/>
              <a:t>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CBA88F-0FB2-4AFD-A354-5F6E6D48EB1F}"/>
              </a:ext>
            </a:extLst>
          </p:cNvPr>
          <p:cNvGrpSpPr/>
          <p:nvPr/>
        </p:nvGrpSpPr>
        <p:grpSpPr>
          <a:xfrm>
            <a:off x="5535614" y="502801"/>
            <a:ext cx="5275597" cy="2062103"/>
            <a:chOff x="5535614" y="502801"/>
            <a:chExt cx="5275597" cy="206210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1CCE12-F59D-4B93-806D-BD34B7276237}"/>
                </a:ext>
              </a:extLst>
            </p:cNvPr>
            <p:cNvSpPr txBox="1"/>
            <p:nvPr/>
          </p:nvSpPr>
          <p:spPr>
            <a:xfrm>
              <a:off x="5535614" y="502801"/>
              <a:ext cx="5275597" cy="2062103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400" dirty="0"/>
                <a:t>제곱합의</a:t>
              </a:r>
              <a:r>
                <a:rPr lang="en-US" altLang="ko-KR" sz="2400" dirty="0"/>
                <a:t> </a:t>
              </a:r>
              <a:r>
                <a:rPr lang="ko-KR" altLang="en-US" sz="2400" dirty="0"/>
                <a:t>분해</a:t>
              </a:r>
              <a:endParaRPr lang="en-US" altLang="ko-KR" sz="2400" dirty="0"/>
            </a:p>
            <a:p>
              <a:endParaRPr lang="en-US" sz="2000" dirty="0"/>
            </a:p>
            <a:p>
              <a:r>
                <a:rPr lang="en-US" sz="2000" dirty="0"/>
                <a:t>  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FB8E31A-2703-499E-AB19-B4B77B0EDA79}"/>
                    </a:ext>
                  </a:extLst>
                </p:cNvPr>
                <p:cNvSpPr txBox="1"/>
                <p:nvPr/>
              </p:nvSpPr>
              <p:spPr>
                <a:xfrm>
                  <a:off x="6555473" y="1155973"/>
                  <a:ext cx="2996911" cy="316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a14:m>
                  <a:r>
                    <a:rPr lang="en-US" sz="2000" dirty="0"/>
                    <a:t>) 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FB8E31A-2703-499E-AB19-B4B77B0ED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473" y="1155973"/>
                  <a:ext cx="2996911" cy="316112"/>
                </a:xfrm>
                <a:prstGeom prst="rect">
                  <a:avLst/>
                </a:prstGeom>
                <a:blipFill>
                  <a:blip r:embed="rId9"/>
                  <a:stretch>
                    <a:fillRect l="-2846" t="-27451" r="-2236" b="-50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5C9A9F1-DC79-4B3D-8682-5D664262F920}"/>
                    </a:ext>
                  </a:extLst>
                </p:cNvPr>
                <p:cNvSpPr txBox="1"/>
                <p:nvPr/>
              </p:nvSpPr>
              <p:spPr>
                <a:xfrm>
                  <a:off x="6492269" y="1717281"/>
                  <a:ext cx="4212243" cy="316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5C9A9F1-DC79-4B3D-8682-5D664262F9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69" y="1717281"/>
                  <a:ext cx="4212243" cy="316112"/>
                </a:xfrm>
                <a:prstGeom prst="rect">
                  <a:avLst/>
                </a:prstGeom>
                <a:blipFill>
                  <a:blip r:embed="rId10"/>
                  <a:stretch>
                    <a:fillRect l="-2026" t="-26923" b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AD946491-B672-401B-B99B-CD561EA3081E}"/>
                </a:ext>
              </a:extLst>
            </p:cNvPr>
            <p:cNvGrpSpPr/>
            <p:nvPr/>
          </p:nvGrpSpPr>
          <p:grpSpPr>
            <a:xfrm>
              <a:off x="6751998" y="2060848"/>
              <a:ext cx="3664482" cy="477628"/>
              <a:chOff x="6751998" y="2130932"/>
              <a:chExt cx="3664482" cy="47762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1F6663-E4FF-43DE-8E51-00170FC2CB47}"/>
                  </a:ext>
                </a:extLst>
              </p:cNvPr>
              <p:cNvSpPr txBox="1"/>
              <p:nvPr/>
            </p:nvSpPr>
            <p:spPr>
              <a:xfrm>
                <a:off x="6751998" y="2146895"/>
                <a:ext cx="1421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SST     = 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5E167B-7693-418E-A1DF-110DA9E52197}"/>
                  </a:ext>
                </a:extLst>
              </p:cNvPr>
              <p:cNvSpPr txBox="1"/>
              <p:nvPr/>
            </p:nvSpPr>
            <p:spPr>
              <a:xfrm>
                <a:off x="9683587" y="2130932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SSR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7AC5E9-C4AA-4BDE-8D28-F6F056FABA9C}"/>
                  </a:ext>
                </a:extLst>
              </p:cNvPr>
              <p:cNvSpPr txBox="1"/>
              <p:nvPr/>
            </p:nvSpPr>
            <p:spPr>
              <a:xfrm>
                <a:off x="8208976" y="2141314"/>
                <a:ext cx="1273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SSE     +</a:t>
                </a:r>
              </a:p>
            </p:txBody>
          </p:sp>
        </p:grpSp>
      </p:grpSp>
      <p:sp>
        <p:nvSpPr>
          <p:cNvPr id="39" name="Rectangle 4">
            <a:extLst>
              <a:ext uri="{FF2B5EF4-FFF2-40B4-BE49-F238E27FC236}">
                <a16:creationId xmlns:a16="http://schemas.microsoft.com/office/drawing/2014/main" id="{44085BE4-0BC1-4C78-92E2-4D745436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2C789C38-C81B-4DF2-B00F-8D905401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분산분석표</a:t>
            </a: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157FB774-7CB4-4A7D-92BC-6076BB2F15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115" y="4851766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46" name="Line 5">
            <a:extLst>
              <a:ext uri="{FF2B5EF4-FFF2-40B4-BE49-F238E27FC236}">
                <a16:creationId xmlns:a16="http://schemas.microsoft.com/office/drawing/2014/main" id="{FD9378D2-CB80-4929-8B87-95D4A9C06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115" y="2284780"/>
            <a:ext cx="0" cy="256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96FA3A21-494A-4FF1-AA41-C3A56157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35" y="3610738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4" name="Oval 9">
            <a:extLst>
              <a:ext uri="{FF2B5EF4-FFF2-40B4-BE49-F238E27FC236}">
                <a16:creationId xmlns:a16="http://schemas.microsoft.com/office/drawing/2014/main" id="{B541BF62-9BE5-4260-910D-E1A0B41CE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187" y="4330818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5" name="Oval 10">
            <a:extLst>
              <a:ext uri="{FF2B5EF4-FFF2-40B4-BE49-F238E27FC236}">
                <a16:creationId xmlns:a16="http://schemas.microsoft.com/office/drawing/2014/main" id="{507A6F09-A5B0-43C0-94E7-A61F9DDE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291" y="3898770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6" name="Oval 11">
            <a:extLst>
              <a:ext uri="{FF2B5EF4-FFF2-40B4-BE49-F238E27FC236}">
                <a16:creationId xmlns:a16="http://schemas.microsoft.com/office/drawing/2014/main" id="{249E39C5-3206-48E5-BCE7-1572A6D2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339" y="312407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7" name="Oval 12">
            <a:extLst>
              <a:ext uri="{FF2B5EF4-FFF2-40B4-BE49-F238E27FC236}">
                <a16:creationId xmlns:a16="http://schemas.microsoft.com/office/drawing/2014/main" id="{47734DA2-4A98-4A89-9526-E51D5161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187" y="3538730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8" name="Oval 14">
            <a:extLst>
              <a:ext uri="{FF2B5EF4-FFF2-40B4-BE49-F238E27FC236}">
                <a16:creationId xmlns:a16="http://schemas.microsoft.com/office/drawing/2014/main" id="{B9568FF9-D644-4EB3-B61D-43D6830D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227" y="2564904"/>
            <a:ext cx="76200" cy="87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9B56E519-C006-47BC-A4E0-3E89419F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671" y="4620933"/>
            <a:ext cx="387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621B3C57-B059-4E8D-B032-5EEC4ADA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284780"/>
            <a:ext cx="42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88A46896-81E2-4DC5-86F6-4DDC1DC49AA2}"/>
              </a:ext>
            </a:extLst>
          </p:cNvPr>
          <p:cNvCxnSpPr>
            <a:cxnSpLocks/>
          </p:cNvCxnSpPr>
          <p:nvPr/>
        </p:nvCxnSpPr>
        <p:spPr>
          <a:xfrm flipH="1">
            <a:off x="1282139" y="2746445"/>
            <a:ext cx="2984376" cy="17452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D9E3B1-E2F2-40A7-AB96-D2CB7F7577F6}"/>
                  </a:ext>
                </a:extLst>
              </p:cNvPr>
              <p:cNvSpPr txBox="1"/>
              <p:nvPr/>
            </p:nvSpPr>
            <p:spPr>
              <a:xfrm>
                <a:off x="3910146" y="2257127"/>
                <a:ext cx="252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D9E3B1-E2F2-40A7-AB96-D2CB7F757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6" y="2257127"/>
                <a:ext cx="252313" cy="307777"/>
              </a:xfrm>
              <a:prstGeom prst="rect">
                <a:avLst/>
              </a:prstGeom>
              <a:blipFill>
                <a:blip r:embed="rId11"/>
                <a:stretch>
                  <a:fillRect l="-21429" r="-714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95482A06-22C7-4545-AAF9-C3185047034E}"/>
              </a:ext>
            </a:extLst>
          </p:cNvPr>
          <p:cNvCxnSpPr>
            <a:cxnSpLocks/>
            <a:stCxn id="58" idx="4"/>
          </p:cNvCxnSpPr>
          <p:nvPr/>
        </p:nvCxnSpPr>
        <p:spPr>
          <a:xfrm>
            <a:off x="3836327" y="2652217"/>
            <a:ext cx="387" cy="2199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9CE7176-FD76-4D2E-970F-D3AE07BEE1DE}"/>
                  </a:ext>
                </a:extLst>
              </p:cNvPr>
              <p:cNvSpPr txBox="1"/>
              <p:nvPr/>
            </p:nvSpPr>
            <p:spPr>
              <a:xfrm>
                <a:off x="3737519" y="4927474"/>
                <a:ext cx="29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9CE7176-FD76-4D2E-970F-D3AE07BEE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19" y="4927474"/>
                <a:ext cx="294311" cy="307777"/>
              </a:xfrm>
              <a:prstGeom prst="rect">
                <a:avLst/>
              </a:prstGeom>
              <a:blipFill>
                <a:blip r:embed="rId12"/>
                <a:stretch>
                  <a:fillRect l="-18750" r="-833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왼쪽 중괄호 64">
            <a:extLst>
              <a:ext uri="{FF2B5EF4-FFF2-40B4-BE49-F238E27FC236}">
                <a16:creationId xmlns:a16="http://schemas.microsoft.com/office/drawing/2014/main" id="{6775015B-35AB-4004-9A0A-6A6DBC952C29}"/>
              </a:ext>
            </a:extLst>
          </p:cNvPr>
          <p:cNvSpPr/>
          <p:nvPr/>
        </p:nvSpPr>
        <p:spPr>
          <a:xfrm>
            <a:off x="3622114" y="3104964"/>
            <a:ext cx="167467" cy="396044"/>
          </a:xfrm>
          <a:prstGeom prst="leftBrace">
            <a:avLst>
              <a:gd name="adj1" fmla="val 30186"/>
              <a:gd name="adj2" fmla="val 4692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83D31569-20C0-476E-AF73-FB713BE01710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1066115" y="3533953"/>
            <a:ext cx="2887540" cy="4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왼쪽 중괄호 66">
            <a:extLst>
              <a:ext uri="{FF2B5EF4-FFF2-40B4-BE49-F238E27FC236}">
                <a16:creationId xmlns:a16="http://schemas.microsoft.com/office/drawing/2014/main" id="{53152E24-9E3A-4239-876D-198A436F3A75}"/>
              </a:ext>
            </a:extLst>
          </p:cNvPr>
          <p:cNvSpPr/>
          <p:nvPr/>
        </p:nvSpPr>
        <p:spPr>
          <a:xfrm>
            <a:off x="3614211" y="2631804"/>
            <a:ext cx="167466" cy="324512"/>
          </a:xfrm>
          <a:prstGeom prst="leftBrace">
            <a:avLst>
              <a:gd name="adj1" fmla="val 30186"/>
              <a:gd name="adj2" fmla="val 4692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A4C2790-2EA4-4C31-BFE2-2F3BD7B9ABC6}"/>
                  </a:ext>
                </a:extLst>
              </p:cNvPr>
              <p:cNvSpPr txBox="1"/>
              <p:nvPr/>
            </p:nvSpPr>
            <p:spPr>
              <a:xfrm>
                <a:off x="3953655" y="3380064"/>
                <a:ext cx="217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A4C2790-2EA4-4C31-BFE2-2F3BD7B9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55" y="3380064"/>
                <a:ext cx="217880" cy="307777"/>
              </a:xfrm>
              <a:prstGeom prst="rect">
                <a:avLst/>
              </a:prstGeom>
              <a:blipFill>
                <a:blip r:embed="rId13"/>
                <a:stretch>
                  <a:fillRect l="-28571" r="-4285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그룹 68">
            <a:extLst>
              <a:ext uri="{FF2B5EF4-FFF2-40B4-BE49-F238E27FC236}">
                <a16:creationId xmlns:a16="http://schemas.microsoft.com/office/drawing/2014/main" id="{62DC266D-4153-44C9-8893-D812A0ACA850}"/>
              </a:ext>
            </a:extLst>
          </p:cNvPr>
          <p:cNvGrpSpPr/>
          <p:nvPr/>
        </p:nvGrpSpPr>
        <p:grpSpPr>
          <a:xfrm>
            <a:off x="3811772" y="2780928"/>
            <a:ext cx="350687" cy="316112"/>
            <a:chOff x="5169249" y="2780928"/>
            <a:chExt cx="350687" cy="316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C41A360-0147-4801-B49E-15DC2805661C}"/>
                    </a:ext>
                  </a:extLst>
                </p:cNvPr>
                <p:cNvSpPr txBox="1"/>
                <p:nvPr/>
              </p:nvSpPr>
              <p:spPr>
                <a:xfrm>
                  <a:off x="5267623" y="2780928"/>
                  <a:ext cx="252313" cy="316112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8CDA4AE-0ADD-46C3-8508-CA3A3CB04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623" y="2780928"/>
                  <a:ext cx="252313" cy="316112"/>
                </a:xfrm>
                <a:prstGeom prst="rect">
                  <a:avLst/>
                </a:prstGeom>
                <a:blipFill>
                  <a:blip r:embed="rId8"/>
                  <a:stretch>
                    <a:fillRect l="-21429" t="-25000" r="-57143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11">
              <a:extLst>
                <a:ext uri="{FF2B5EF4-FFF2-40B4-BE49-F238E27FC236}">
                  <a16:creationId xmlns:a16="http://schemas.microsoft.com/office/drawing/2014/main" id="{DD8C79B5-F61B-437B-8EB1-21A844E52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249" y="2973240"/>
              <a:ext cx="45719" cy="5333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F83BB14-A5EC-44A7-943E-9FC86FD38A27}"/>
              </a:ext>
            </a:extLst>
          </p:cNvPr>
          <p:cNvSpPr txBox="1"/>
          <p:nvPr/>
        </p:nvSpPr>
        <p:spPr>
          <a:xfrm>
            <a:off x="3065618" y="2634685"/>
            <a:ext cx="73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오차</a:t>
            </a:r>
            <a:endParaRPr lang="en-US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4A5C39-0847-4700-B4D0-E6F43884FAB9}"/>
              </a:ext>
            </a:extLst>
          </p:cNvPr>
          <p:cNvSpPr txBox="1"/>
          <p:nvPr/>
        </p:nvSpPr>
        <p:spPr>
          <a:xfrm>
            <a:off x="2927648" y="3131551"/>
            <a:ext cx="73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회귀선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61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" grpId="0"/>
      <p:bldP spid="62" grpId="0"/>
      <p:bldP spid="65" grpId="0" animBg="1"/>
      <p:bldP spid="67" grpId="0" animBg="1"/>
      <p:bldP spid="68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96158DD8-46CA-469A-984A-B7D076415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81"/>
          <a:stretch/>
        </p:blipFill>
        <p:spPr>
          <a:xfrm>
            <a:off x="3635808" y="393590"/>
            <a:ext cx="5729664" cy="40324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137" name="Rectangle 9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9480376" y="3068960"/>
                <a:ext cx="2520280" cy="1357079"/>
              </a:xfr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 fontAlgn="auto">
                  <a:lnSpc>
                    <a:spcPct val="100000"/>
                  </a:lnSpc>
                  <a:spcAft>
                    <a:spcPts val="0"/>
                  </a:spcAft>
                  <a:buNone/>
                  <a:defRPr/>
                </a:pPr>
                <a:r>
                  <a:rPr lang="ko-KR" altLang="en-US" sz="1800" dirty="0"/>
                  <a:t>단순회귀에서는 </a:t>
                </a:r>
                <a:r>
                  <a:rPr lang="en-US" altLang="ko-KR" sz="1800" dirty="0"/>
                  <a:t>F</a:t>
                </a:r>
                <a:r>
                  <a:rPr lang="ko-KR" altLang="en-US" sz="1800" dirty="0"/>
                  <a:t>검정과</a:t>
                </a:r>
                <a:r>
                  <a:rPr lang="en-US" altLang="ko-KR" sz="1800" dirty="0"/>
                  <a:t> t </a:t>
                </a:r>
                <a:r>
                  <a:rPr lang="ko-KR" altLang="en-US" sz="1800" dirty="0"/>
                  <a:t>검정이 동일 </a:t>
                </a:r>
                <a:r>
                  <a:rPr lang="en-US" altLang="ko-KR" sz="1800" dirty="0"/>
                  <a:t>(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dirty="0"/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en-US" altLang="ko-KR" sz="1800" dirty="0"/>
                  <a:t> </a:t>
                </a:r>
                <a:r>
                  <a:rPr lang="ko-KR" altLang="en-US" sz="1800" dirty="0"/>
                  <a:t>즉</a:t>
                </a:r>
                <a:r>
                  <a:rPr lang="en-US" altLang="ko-KR" sz="1800" dirty="0"/>
                  <a:t>,</a:t>
                </a:r>
                <a:r>
                  <a:rPr lang="en-US" altLang="ko-KR" sz="2200" dirty="0"/>
                  <a:t> </a:t>
                </a:r>
                <a:r>
                  <a:rPr lang="en-US" altLang="ko-KR" sz="1800" dirty="0"/>
                  <a:t>6.722</a:t>
                </a:r>
                <a:r>
                  <a:rPr lang="en-US" altLang="ko-KR" sz="1800" baseline="30000" dirty="0"/>
                  <a:t>2</a:t>
                </a:r>
                <a:r>
                  <a:rPr lang="en-US" altLang="ko-KR" sz="1800" dirty="0"/>
                  <a:t>=45.188</a:t>
                </a:r>
                <a:endParaRPr lang="ko-KR" altLang="en-US" sz="2200" dirty="0"/>
              </a:p>
            </p:txBody>
          </p:sp>
        </mc:Choice>
        <mc:Fallback xmlns="">
          <p:sp>
            <p:nvSpPr>
              <p:cNvPr id="48137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480376" y="3068960"/>
                <a:ext cx="2520280" cy="1357079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896200" y="3831232"/>
            <a:ext cx="533498" cy="533872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E9D76AA-4DF4-417B-B9F3-2FFE5850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FAFBCC9-4448-4FD0-A924-CFC535D1F718}"/>
              </a:ext>
            </a:extLst>
          </p:cNvPr>
          <p:cNvSpPr txBox="1">
            <a:spLocks noChangeArrowheads="1"/>
          </p:cNvSpPr>
          <p:nvPr/>
        </p:nvSpPr>
        <p:spPr>
          <a:xfrm>
            <a:off x="895649" y="1178843"/>
            <a:ext cx="2054822" cy="1458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200" dirty="0"/>
              <a:t>SPSS</a:t>
            </a:r>
            <a:r>
              <a:rPr lang="ko-KR" altLang="en-US" sz="3200" dirty="0"/>
              <a:t> 출력결과</a:t>
            </a:r>
            <a:br>
              <a:rPr lang="en-US" altLang="ko-KR" sz="3200" dirty="0"/>
            </a:br>
            <a:r>
              <a:rPr lang="en-US" altLang="ko-KR" sz="3200" dirty="0"/>
              <a:t>(</a:t>
            </a:r>
            <a:r>
              <a:rPr lang="ko-KR" altLang="en-US" sz="3200" dirty="0"/>
              <a:t>검정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E715A777-3B3A-4993-9872-BBD3BEC3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934" y="695883"/>
            <a:ext cx="716391" cy="71689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7A0DB8D-398A-4435-B3B6-755A5DB5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190B4D4-D4C1-4201-9080-0E07FB45EC34}"/>
                  </a:ext>
                </a:extLst>
              </p:cNvPr>
              <p:cNvSpPr/>
              <p:nvPr/>
            </p:nvSpPr>
            <p:spPr>
              <a:xfrm>
                <a:off x="9480376" y="695883"/>
                <a:ext cx="2520280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ko-KR" altLang="en-US" dirty="0"/>
                  <a:t>유의확률이 </a:t>
                </a:r>
                <a:r>
                  <a:rPr lang="en-US" altLang="ko-KR" dirty="0"/>
                  <a:t>5%</a:t>
                </a:r>
                <a:r>
                  <a:rPr lang="ko-KR" altLang="en-US" dirty="0"/>
                  <a:t>보다 적으므로 회귀선이 유의하다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190B4D4-D4C1-4201-9080-0E07FB45E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695883"/>
                <a:ext cx="252028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1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uiExpand="1" build="p" animBg="1"/>
      <p:bldP spid="9" grpId="0" animBg="1"/>
      <p:bldP spid="1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내용 개체 틀 2"/>
          <p:cNvSpPr>
            <a:spLocks noGrp="1"/>
          </p:cNvSpPr>
          <p:nvPr>
            <p:ph sz="half" idx="1"/>
          </p:nvPr>
        </p:nvSpPr>
        <p:spPr>
          <a:xfrm>
            <a:off x="3359696" y="476672"/>
            <a:ext cx="8352928" cy="194421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1800" dirty="0"/>
              <a:t>유의성 검정에서 회귀계수가 유의하더라도 이는 계수가 </a:t>
            </a:r>
            <a:r>
              <a:rPr lang="en-US" altLang="ko-KR" sz="1800" dirty="0"/>
              <a:t>0</a:t>
            </a:r>
            <a:r>
              <a:rPr lang="ko-KR" altLang="en-US" sz="1800" dirty="0"/>
              <a:t>이 아니라는 것뿐이지 추정된 회귀식이 전체자료를 잘 설명해 주고 있다고 판단하기는 어렵다</a:t>
            </a:r>
            <a:r>
              <a:rPr lang="en-US" altLang="ko-KR" sz="1800" dirty="0"/>
              <a:t>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1800" dirty="0"/>
              <a:t>그래서 표본자료로부터 추정된 회귀선이 그 측정자료에 어느 정도 적합한가를 측정하는 측도인 결정계수</a:t>
            </a:r>
            <a:r>
              <a:rPr lang="en-US" altLang="ko-KR" sz="1800" dirty="0"/>
              <a:t>(coefficient of determination)</a:t>
            </a:r>
            <a:r>
              <a:rPr lang="ko-KR" altLang="en-US" sz="1800" dirty="0"/>
              <a:t>가 필요하게 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21508" name="내용 개체 틀 3"/>
          <p:cNvSpPr>
            <a:spLocks noGrp="1"/>
          </p:cNvSpPr>
          <p:nvPr>
            <p:ph sz="quarter" idx="2"/>
          </p:nvPr>
        </p:nvSpPr>
        <p:spPr>
          <a:xfrm>
            <a:off x="632735" y="2672916"/>
            <a:ext cx="5265928" cy="284431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1800" dirty="0"/>
              <a:t>관측값 </a:t>
            </a:r>
            <a:r>
              <a:rPr lang="en-US" altLang="ko-KR" sz="1800" dirty="0"/>
              <a:t>y</a:t>
            </a:r>
            <a:r>
              <a:rPr lang="ko-KR" altLang="en-US" sz="1800" dirty="0"/>
              <a:t>의 총변동</a:t>
            </a:r>
            <a:r>
              <a:rPr lang="en-US" altLang="ko-KR" sz="1800" dirty="0"/>
              <a:t>(SST: total sum of squares)</a:t>
            </a:r>
            <a:r>
              <a:rPr lang="ko-KR" altLang="en-US" sz="1800" dirty="0"/>
              <a:t>은 회귀선에 의해 설명되는 변동</a:t>
            </a:r>
            <a:r>
              <a:rPr lang="en-US" altLang="ko-KR" sz="1800" dirty="0"/>
              <a:t>(SSR: sum</a:t>
            </a:r>
            <a:r>
              <a:rPr lang="ko-KR" altLang="en-US" sz="1800" dirty="0"/>
              <a:t> </a:t>
            </a:r>
            <a:r>
              <a:rPr lang="en-US" altLang="ko-KR" sz="1800" dirty="0"/>
              <a:t>of squares due to regression)</a:t>
            </a:r>
            <a:r>
              <a:rPr lang="ko-KR" altLang="en-US" sz="1800" dirty="0"/>
              <a:t>과 설명되지 않는 변동</a:t>
            </a:r>
            <a:r>
              <a:rPr lang="en-US" altLang="ko-KR" sz="1800" dirty="0"/>
              <a:t>(SSE: sum of squares due to error)</a:t>
            </a:r>
            <a:r>
              <a:rPr lang="ko-KR" altLang="en-US" sz="1800" dirty="0"/>
              <a:t>으로 나누어진다</a:t>
            </a:r>
            <a:endParaRPr lang="en-US" altLang="ko-KR" sz="1800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1800" dirty="0"/>
              <a:t>SST=SSR+SSE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1800" dirty="0"/>
              <a:t>R</a:t>
            </a:r>
            <a:r>
              <a:rPr lang="en-US" altLang="ko-KR" sz="1800" baseline="30000" dirty="0"/>
              <a:t>2</a:t>
            </a:r>
            <a:r>
              <a:rPr lang="en-US" altLang="ko-KR" sz="1800" dirty="0"/>
              <a:t>=SSR/SST</a:t>
            </a:r>
            <a:endParaRPr lang="ko-KR" altLang="en-US" sz="1800" dirty="0"/>
          </a:p>
        </p:txBody>
      </p:sp>
      <p:sp>
        <p:nvSpPr>
          <p:cNvPr id="21509" name="내용 개체 틀 4"/>
          <p:cNvSpPr>
            <a:spLocks noGrp="1"/>
          </p:cNvSpPr>
          <p:nvPr>
            <p:ph sz="quarter" idx="3"/>
          </p:nvPr>
        </p:nvSpPr>
        <p:spPr>
          <a:xfrm>
            <a:off x="6249359" y="2672916"/>
            <a:ext cx="5463265" cy="284431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1800" dirty="0"/>
              <a:t>R</a:t>
            </a:r>
            <a:r>
              <a:rPr lang="en-US" altLang="ko-KR" sz="1800" baseline="30000" dirty="0"/>
              <a:t>2</a:t>
            </a:r>
            <a:r>
              <a:rPr lang="en-US" altLang="ko-KR" sz="1800" dirty="0"/>
              <a:t>=1</a:t>
            </a:r>
            <a:r>
              <a:rPr lang="ko-KR" altLang="en-US" sz="1800" dirty="0"/>
              <a:t>이면 회귀선으로 </a:t>
            </a:r>
            <a:r>
              <a:rPr lang="en-US" altLang="ko-KR" sz="1800" dirty="0"/>
              <a:t>y</a:t>
            </a:r>
            <a:r>
              <a:rPr lang="ko-KR" altLang="en-US" sz="1800" dirty="0"/>
              <a:t>의 총변동이 완전히 설명된다는 것을 의미한다</a:t>
            </a:r>
            <a:r>
              <a:rPr lang="en-US" altLang="ko-KR" sz="1800" dirty="0"/>
              <a:t>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1800" dirty="0"/>
              <a:t>R</a:t>
            </a:r>
            <a:r>
              <a:rPr lang="en-US" altLang="ko-KR" sz="1800" baseline="30000" dirty="0"/>
              <a:t>2</a:t>
            </a:r>
            <a:r>
              <a:rPr lang="en-US" altLang="ko-KR" sz="1800" dirty="0"/>
              <a:t>=0</a:t>
            </a:r>
            <a:r>
              <a:rPr lang="ko-KR" altLang="en-US" sz="1800" dirty="0"/>
              <a:t>이면 회귀선으로 </a:t>
            </a:r>
            <a:r>
              <a:rPr lang="en-US" altLang="ko-KR" sz="1800" dirty="0"/>
              <a:t>x</a:t>
            </a:r>
            <a:r>
              <a:rPr lang="ko-KR" altLang="en-US" sz="1800" dirty="0"/>
              <a:t>와 </a:t>
            </a:r>
            <a:r>
              <a:rPr lang="en-US" altLang="ko-KR" sz="1800" dirty="0"/>
              <a:t>y</a:t>
            </a:r>
            <a:r>
              <a:rPr lang="ko-KR" altLang="en-US" sz="1800" dirty="0"/>
              <a:t>의 관계를 전혀 설명하지 못한다는 의미</a:t>
            </a:r>
            <a:endParaRPr lang="en-US" altLang="ko-KR" sz="1800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1800" dirty="0"/>
              <a:t>R</a:t>
            </a:r>
            <a:r>
              <a:rPr lang="en-US" altLang="ko-KR" sz="1800" baseline="30000" dirty="0"/>
              <a:t>2 </a:t>
            </a:r>
            <a:r>
              <a:rPr lang="ko-KR" altLang="en-US" sz="1800" dirty="0"/>
              <a:t>이 높은 모형이 더 적합한 모형이라고 간주 </a:t>
            </a:r>
            <a:r>
              <a:rPr lang="en-US" altLang="ko-KR" sz="1800" dirty="0"/>
              <a:t>(</a:t>
            </a:r>
            <a:r>
              <a:rPr lang="ko-KR" altLang="en-US" sz="1800" dirty="0"/>
              <a:t>수정결정계수 사용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15A0BB-C9D2-4FF8-B307-55B20A39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1D28F19-D5C2-4758-A02A-4600C579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결정계수 요약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  <p:bldP spid="21508" grpId="0" uiExpand="1" build="p" animBg="1"/>
      <p:bldP spid="2150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내용 개체 틀 2"/>
          <p:cNvSpPr>
            <a:spLocks noGrp="1"/>
          </p:cNvSpPr>
          <p:nvPr>
            <p:ph idx="1"/>
          </p:nvPr>
        </p:nvSpPr>
        <p:spPr bwMode="auto">
          <a:xfrm>
            <a:off x="699098" y="3284760"/>
            <a:ext cx="3812726" cy="2486961"/>
          </a:xfrm>
          <a:ln>
            <a:solidFill>
              <a:schemeClr val="accent6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/>
              <a:t>키와 몸무게 자료</a:t>
            </a:r>
            <a:endParaRPr lang="en-US" altLang="ko-KR" sz="2400" dirty="0"/>
          </a:p>
          <a:p>
            <a:pPr lvl="1">
              <a:lnSpc>
                <a:spcPct val="120000"/>
              </a:lnSpc>
            </a:pPr>
            <a:r>
              <a:rPr lang="ko-KR" altLang="en-US" sz="2000" dirty="0"/>
              <a:t>종속변수와 독립변수는</a:t>
            </a:r>
            <a:r>
              <a:rPr lang="en-US" altLang="ko-KR" sz="2000" dirty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sz="2400" dirty="0"/>
              <a:t>분석단계</a:t>
            </a:r>
            <a:endParaRPr lang="en-US" altLang="ko-KR" sz="2400" dirty="0"/>
          </a:p>
          <a:p>
            <a:pPr lvl="1">
              <a:lnSpc>
                <a:spcPct val="120000"/>
              </a:lnSpc>
            </a:pPr>
            <a:r>
              <a:rPr lang="ko-KR" altLang="en-US" sz="2000" dirty="0"/>
              <a:t>산점도</a:t>
            </a:r>
            <a:r>
              <a:rPr lang="en-US" altLang="ko-KR" sz="2000" dirty="0"/>
              <a:t>(scatter</a:t>
            </a:r>
            <a:r>
              <a:rPr lang="ko-KR" altLang="en-US" sz="2000" dirty="0"/>
              <a:t> </a:t>
            </a:r>
            <a:r>
              <a:rPr lang="en-US" altLang="ko-KR" sz="2000" dirty="0"/>
              <a:t>plot)</a:t>
            </a:r>
          </a:p>
          <a:p>
            <a:pPr lvl="1">
              <a:lnSpc>
                <a:spcPct val="120000"/>
              </a:lnSpc>
            </a:pPr>
            <a:r>
              <a:rPr lang="ko-KR" altLang="en-US" sz="2000" dirty="0"/>
              <a:t>관계식</a:t>
            </a:r>
            <a:r>
              <a:rPr lang="en-US" altLang="ko-KR" sz="2000" dirty="0"/>
              <a:t>(</a:t>
            </a:r>
            <a:r>
              <a:rPr lang="ko-KR" altLang="en-US" sz="2000" dirty="0"/>
              <a:t>회귀식</a:t>
            </a:r>
            <a:r>
              <a:rPr lang="en-US" altLang="ko-KR" sz="2000" dirty="0"/>
              <a:t>)</a:t>
            </a:r>
            <a:r>
              <a:rPr lang="ko-KR" altLang="en-US" sz="2000" dirty="0"/>
              <a:t> 추정</a:t>
            </a:r>
            <a:endParaRPr lang="en-US" altLang="ko-KR" sz="2000" dirty="0"/>
          </a:p>
          <a:p>
            <a:pPr lvl="1">
              <a:lnSpc>
                <a:spcPct val="120000"/>
              </a:lnSpc>
            </a:pPr>
            <a:r>
              <a:rPr lang="ko-KR" altLang="en-US" sz="2000" dirty="0"/>
              <a:t>관계여부 검정</a:t>
            </a:r>
            <a:endParaRPr lang="en-US" altLang="ko-KR" sz="2000" dirty="0"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E8A6A67D-A8D2-4248-9275-FB28939B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045EB7-E9C9-4614-ACE7-E85E3DEC04A3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en-US" altLang="ko-KR" sz="2400" dirty="0"/>
              <a:t>(</a:t>
            </a:r>
            <a:r>
              <a:rPr lang="ko-KR" altLang="en-US" sz="2400" dirty="0"/>
              <a:t>키</a:t>
            </a:r>
            <a:r>
              <a:rPr lang="en-US" altLang="ko-KR" sz="2400" dirty="0"/>
              <a:t>_</a:t>
            </a:r>
            <a:r>
              <a:rPr lang="ko-KR" altLang="en-US" sz="2400" dirty="0"/>
              <a:t>몸무게</a:t>
            </a:r>
            <a:r>
              <a:rPr lang="en-US" altLang="ko-KR" sz="2400" dirty="0"/>
              <a:t>.sav)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A2C39FB-DA23-4B5A-B8A6-02AC3C65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357187"/>
            <a:ext cx="4705350" cy="61436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F4A14F6-9912-486A-B414-9DF28C6C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0">
            <a:extLst>
              <a:ext uri="{FF2B5EF4-FFF2-40B4-BE49-F238E27FC236}">
                <a16:creationId xmlns:a16="http://schemas.microsoft.com/office/drawing/2014/main" id="{E8A6A67D-A8D2-4248-9275-FB28939B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045EB7-E9C9-4614-ACE7-E85E3DEC04A3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300" dirty="0"/>
              <a:t>산점도</a:t>
            </a:r>
            <a:endParaRPr lang="en-US" altLang="ko-KR" sz="36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en-US" altLang="ko-KR" sz="2500" dirty="0"/>
              <a:t>Scatter</a:t>
            </a:r>
            <a:r>
              <a:rPr lang="ko-KR" altLang="en-US" sz="2400" dirty="0"/>
              <a:t> </a:t>
            </a:r>
            <a:r>
              <a:rPr lang="en-US" altLang="ko-KR" sz="2400" dirty="0"/>
              <a:t>Plot)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784A33-63EC-493C-9340-D579F3CB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04664"/>
            <a:ext cx="6838950" cy="5791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49F23FD-8003-4366-9A74-DF855935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404664"/>
            <a:ext cx="7296150" cy="57626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A2BFE6-1521-4304-BE1B-7D0EF6D4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068960"/>
            <a:ext cx="3228975" cy="18478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7CA9625-3EAA-45DA-B2C5-C7C673A7D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892" y="404664"/>
            <a:ext cx="5019675" cy="59245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BFB772D-7649-43D9-B17F-ADF8A3D1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7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AE85F41-96AF-426F-BEC2-AFE05E77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63" y="0"/>
            <a:ext cx="9521637" cy="6858000"/>
          </a:xfrm>
          <a:prstGeom prst="rect">
            <a:avLst/>
          </a:prstGeom>
        </p:spPr>
      </p:pic>
      <p:sp>
        <p:nvSpPr>
          <p:cNvPr id="5" name="Oval 20">
            <a:extLst>
              <a:ext uri="{FF2B5EF4-FFF2-40B4-BE49-F238E27FC236}">
                <a16:creationId xmlns:a16="http://schemas.microsoft.com/office/drawing/2014/main" id="{E43E64A5-B663-48D2-83C4-289C12BC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6C0738-8C82-4400-A1F1-E00995DD7774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1196752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600" dirty="0"/>
              <a:t>산점도 결과</a:t>
            </a:r>
            <a:endParaRPr lang="en-US" altLang="ko-KR" sz="36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en-US" altLang="ko-KR" sz="2700" dirty="0"/>
              <a:t>Scatter</a:t>
            </a:r>
            <a:r>
              <a:rPr lang="ko-KR" altLang="en-US" sz="2400" dirty="0"/>
              <a:t> </a:t>
            </a:r>
            <a:r>
              <a:rPr lang="en-US" altLang="ko-KR" sz="2400" dirty="0"/>
              <a:t>Plot)</a:t>
            </a:r>
            <a:endParaRPr lang="ko-KR" altLang="en-US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E372BB-9F73-4956-9437-C646F55C8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41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0">
            <a:extLst>
              <a:ext uri="{FF2B5EF4-FFF2-40B4-BE49-F238E27FC236}">
                <a16:creationId xmlns:a16="http://schemas.microsoft.com/office/drawing/2014/main" id="{E8A6A67D-A8D2-4248-9275-FB28939B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045EB7-E9C9-4614-ACE7-E85E3DEC04A3}"/>
              </a:ext>
            </a:extLst>
          </p:cNvPr>
          <p:cNvSpPr txBox="1">
            <a:spLocks noChangeArrowheads="1"/>
          </p:cNvSpPr>
          <p:nvPr/>
        </p:nvSpPr>
        <p:spPr>
          <a:xfrm>
            <a:off x="840285" y="1304652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300" dirty="0"/>
              <a:t>선형회귀</a:t>
            </a:r>
            <a:endParaRPr lang="en-US" altLang="ko-KR" sz="3300" dirty="0"/>
          </a:p>
          <a:p>
            <a:pPr>
              <a:lnSpc>
                <a:spcPct val="150000"/>
              </a:lnSpc>
            </a:pPr>
            <a:r>
              <a:rPr lang="ko-KR" altLang="en-US" sz="3300" dirty="0"/>
              <a:t>분석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784A33-63EC-493C-9340-D579F3CB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04664"/>
            <a:ext cx="6838950" cy="57912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FEFB86F-4499-42BE-99F8-585B1A27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08" y="414189"/>
            <a:ext cx="6848475" cy="57816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0FCAF45-8D3C-45D8-A42E-A621C9720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1123801"/>
            <a:ext cx="5229225" cy="435292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86D31C8-8210-4A2A-AAB7-119115BF7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0">
            <a:extLst>
              <a:ext uri="{FF2B5EF4-FFF2-40B4-BE49-F238E27FC236}">
                <a16:creationId xmlns:a16="http://schemas.microsoft.com/office/drawing/2014/main" id="{7AF5ED20-F87E-4E32-9EAC-FB98A2B4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03F2396-6716-4D01-A4DB-BAB422CE5F86}"/>
              </a:ext>
            </a:extLst>
          </p:cNvPr>
          <p:cNvSpPr txBox="1">
            <a:spLocks noChangeArrowheads="1"/>
          </p:cNvSpPr>
          <p:nvPr/>
        </p:nvSpPr>
        <p:spPr>
          <a:xfrm>
            <a:off x="1274326" y="1124632"/>
            <a:ext cx="14401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3600" dirty="0"/>
              <a:t>출력</a:t>
            </a:r>
            <a:endParaRPr lang="en-US" altLang="ko-KR" sz="3600" dirty="0"/>
          </a:p>
          <a:p>
            <a:pPr>
              <a:lnSpc>
                <a:spcPct val="100000"/>
              </a:lnSpc>
            </a:pPr>
            <a:r>
              <a:rPr lang="ko-KR" altLang="en-US" sz="3600" dirty="0"/>
              <a:t>결과</a:t>
            </a:r>
            <a:endParaRPr lang="en-US" altLang="ko-KR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A7ADDB-4DE5-43ED-947D-709E1D309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428085"/>
            <a:ext cx="4411472" cy="141673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249BA52-F7BF-4591-94A1-9C474C10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55" y="1871504"/>
            <a:ext cx="5288268" cy="201622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8EB30C-4DD3-4556-B126-C12DC282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555" y="3573016"/>
            <a:ext cx="6036149" cy="201622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B598FE4-462D-4A45-80F6-25759DE73278}"/>
              </a:ext>
            </a:extLst>
          </p:cNvPr>
          <p:cNvSpPr/>
          <p:nvPr/>
        </p:nvSpPr>
        <p:spPr>
          <a:xfrm>
            <a:off x="8400256" y="536289"/>
            <a:ext cx="31683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600" dirty="0"/>
              <a:t>결정계수</a:t>
            </a:r>
            <a:r>
              <a:rPr lang="en-US" altLang="ko-KR" sz="1600" dirty="0"/>
              <a:t>(R</a:t>
            </a:r>
            <a:r>
              <a:rPr lang="ko-KR" altLang="en-US" sz="1600" dirty="0"/>
              <a:t>제곱</a:t>
            </a:r>
            <a:r>
              <a:rPr lang="en-US" altLang="ko-KR" sz="1600" dirty="0"/>
              <a:t>)</a:t>
            </a:r>
            <a:r>
              <a:rPr lang="ko-KR" altLang="en-US" sz="1600" dirty="0"/>
              <a:t>는 </a:t>
            </a:r>
            <a:r>
              <a:rPr lang="en-US" altLang="ko-KR" sz="1600" dirty="0"/>
              <a:t>0.680</a:t>
            </a:r>
            <a:r>
              <a:rPr lang="ko-KR" altLang="en-US" sz="1600" dirty="0"/>
              <a:t>으로 </a:t>
            </a:r>
            <a:endParaRPr lang="en-US" altLang="ko-KR" sz="1600" dirty="0"/>
          </a:p>
          <a:p>
            <a:r>
              <a:rPr lang="ko-KR" altLang="en-US" sz="1600" dirty="0"/>
              <a:t>매우 높게 나타나서 </a:t>
            </a:r>
            <a:endParaRPr lang="en-US" altLang="ko-KR" sz="1600" dirty="0"/>
          </a:p>
          <a:p>
            <a:r>
              <a:rPr lang="ko-KR" altLang="en-US" sz="1600" dirty="0"/>
              <a:t>데이터 총변동의 </a:t>
            </a:r>
            <a:r>
              <a:rPr lang="en-US" altLang="ko-KR" sz="1600" dirty="0"/>
              <a:t>68.0%</a:t>
            </a:r>
            <a:r>
              <a:rPr lang="ko-KR" altLang="en-US" sz="1600" dirty="0"/>
              <a:t>를 </a:t>
            </a:r>
            <a:endParaRPr lang="en-US" altLang="ko-KR" sz="1600" dirty="0"/>
          </a:p>
          <a:p>
            <a:r>
              <a:rPr lang="ko-KR" altLang="en-US" sz="1600" dirty="0"/>
              <a:t>회귀선에 의해서 설명된다</a:t>
            </a:r>
            <a:endParaRPr lang="en-US" sz="16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D93F5EF-C9A2-4B26-BFCF-6784CB8AFFD3}"/>
              </a:ext>
            </a:extLst>
          </p:cNvPr>
          <p:cNvSpPr/>
          <p:nvPr/>
        </p:nvSpPr>
        <p:spPr>
          <a:xfrm>
            <a:off x="8943823" y="2505307"/>
            <a:ext cx="260642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600" dirty="0"/>
              <a:t>ANOVA </a:t>
            </a:r>
            <a:r>
              <a:rPr lang="ko-KR" altLang="en-US" sz="1600" dirty="0"/>
              <a:t>분석에 의하면</a:t>
            </a:r>
            <a:endParaRPr lang="en-US" altLang="ko-KR" sz="1600" dirty="0"/>
          </a:p>
          <a:p>
            <a:r>
              <a:rPr lang="ko-KR" altLang="en-US" sz="1600" dirty="0"/>
              <a:t>회귀선이 유의함</a:t>
            </a:r>
            <a:r>
              <a:rPr lang="en-US" altLang="ko-KR" sz="1600" dirty="0"/>
              <a:t>(p=.000)</a:t>
            </a:r>
            <a:endParaRPr lang="en-US" sz="16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43626BC-6DE8-41D3-9767-CED4ED604EA7}"/>
              </a:ext>
            </a:extLst>
          </p:cNvPr>
          <p:cNvSpPr/>
          <p:nvPr/>
        </p:nvSpPr>
        <p:spPr>
          <a:xfrm>
            <a:off x="1559496" y="4653136"/>
            <a:ext cx="1728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600" dirty="0"/>
              <a:t>회귀식</a:t>
            </a:r>
            <a:endParaRPr lang="en-US" altLang="ko-KR" sz="1600" dirty="0"/>
          </a:p>
          <a:p>
            <a:r>
              <a:rPr lang="en-US" altLang="ko-KR" sz="1600" dirty="0"/>
              <a:t>Y = -162.1 + 1.32X</a:t>
            </a:r>
            <a:endParaRPr lang="en-US" sz="16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CEEBAB4-1833-448F-A5BC-598EFB0A387E}"/>
              </a:ext>
            </a:extLst>
          </p:cNvPr>
          <p:cNvSpPr/>
          <p:nvPr/>
        </p:nvSpPr>
        <p:spPr>
          <a:xfrm>
            <a:off x="9773883" y="4160693"/>
            <a:ext cx="18002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600" dirty="0"/>
              <a:t>키 회귀계수가 유의함 </a:t>
            </a:r>
            <a:r>
              <a:rPr lang="en-US" altLang="ko-KR" sz="1600" dirty="0"/>
              <a:t>(p=.000)</a:t>
            </a:r>
          </a:p>
          <a:p>
            <a:r>
              <a:rPr lang="ko-KR" altLang="en-US" sz="1600" dirty="0"/>
              <a:t>즉</a:t>
            </a:r>
            <a:r>
              <a:rPr lang="en-US" altLang="ko-KR" sz="1600" dirty="0"/>
              <a:t>, </a:t>
            </a:r>
            <a:r>
              <a:rPr lang="ko-KR" altLang="en-US" sz="1600" dirty="0"/>
              <a:t>키가 몸무게에 영향을 줌</a:t>
            </a:r>
            <a:endParaRPr lang="en-US" sz="16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E70A445-133F-4478-87DC-7D418364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0">
            <a:extLst>
              <a:ext uri="{FF2B5EF4-FFF2-40B4-BE49-F238E27FC236}">
                <a16:creationId xmlns:a16="http://schemas.microsoft.com/office/drawing/2014/main" id="{155E6195-D69A-4294-B7FF-D91B314D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010BFC-02D0-4C9A-825D-27C03C721841}"/>
              </a:ext>
            </a:extLst>
          </p:cNvPr>
          <p:cNvSpPr txBox="1">
            <a:spLocks noChangeArrowheads="1"/>
          </p:cNvSpPr>
          <p:nvPr/>
        </p:nvSpPr>
        <p:spPr>
          <a:xfrm>
            <a:off x="983432" y="1052736"/>
            <a:ext cx="2089907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2800" dirty="0"/>
              <a:t>절편없는</a:t>
            </a:r>
            <a:endParaRPr lang="en-US" altLang="ko-KR" sz="2800" dirty="0"/>
          </a:p>
          <a:p>
            <a:pPr>
              <a:lnSpc>
                <a:spcPct val="100000"/>
              </a:lnSpc>
            </a:pPr>
            <a:r>
              <a:rPr lang="ko-KR" altLang="en-US" sz="2800" dirty="0"/>
              <a:t>회귀선추정</a:t>
            </a:r>
            <a:endParaRPr lang="en-US" altLang="ko-KR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CA04B2-A5E0-427F-AD99-7B210780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2" y="620688"/>
            <a:ext cx="5210175" cy="43529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BF462DF-D7C6-48A3-8C2F-D168783D9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2348880"/>
            <a:ext cx="2486025" cy="322897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D503B03-FB48-495C-8B5F-62A4E676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20">
            <a:extLst>
              <a:ext uri="{FF2B5EF4-FFF2-40B4-BE49-F238E27FC236}">
                <a16:creationId xmlns:a16="http://schemas.microsoft.com/office/drawing/2014/main" id="{503CE524-8312-4051-8D48-F2269AF8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548457"/>
            <a:ext cx="2447925" cy="2376487"/>
          </a:xfrm>
          <a:prstGeom prst="ellipse">
            <a:avLst/>
          </a:prstGeom>
          <a:solidFill>
            <a:srgbClr val="9933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 bwMode="auto">
          <a:xfrm>
            <a:off x="3777448" y="879259"/>
            <a:ext cx="7706072" cy="1516815"/>
          </a:xfrm>
          <a:ln>
            <a:solidFill>
              <a:srgbClr val="00B050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/>
              <a:t>변수와 변수의 관계를 분석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/>
              <a:t>어느 정도 관계가 있는가</a:t>
            </a:r>
            <a:r>
              <a:rPr lang="en-US" altLang="ko-KR" dirty="0"/>
              <a:t>?(</a:t>
            </a:r>
            <a:r>
              <a:rPr lang="ko-KR" altLang="en-US" dirty="0"/>
              <a:t>추정의 문제</a:t>
            </a:r>
            <a:r>
              <a:rPr lang="en-US" altLang="ko-KR" dirty="0"/>
              <a:t>)</a:t>
            </a:r>
            <a:endParaRPr lang="en-US" altLang="ko-KR" dirty="0">
              <a:solidFill>
                <a:srgbClr val="3399FF"/>
              </a:solidFill>
            </a:endParaRPr>
          </a:p>
          <a:p>
            <a:pPr lvl="1">
              <a:lnSpc>
                <a:spcPct val="100000"/>
              </a:lnSpc>
            </a:pPr>
            <a:r>
              <a:rPr lang="ko-KR" altLang="en-US" dirty="0"/>
              <a:t>관계가 있다</a:t>
            </a:r>
            <a:r>
              <a:rPr lang="en-US" altLang="ko-KR" dirty="0"/>
              <a:t>?</a:t>
            </a:r>
            <a:r>
              <a:rPr lang="ko-KR" altLang="en-US" dirty="0"/>
              <a:t> 없다</a:t>
            </a:r>
            <a:r>
              <a:rPr lang="en-US" altLang="ko-KR" dirty="0"/>
              <a:t>?(</a:t>
            </a:r>
            <a:r>
              <a:rPr lang="ko-KR" altLang="en-US" dirty="0"/>
              <a:t>검정의 문제</a:t>
            </a:r>
            <a:r>
              <a:rPr lang="en-US" altLang="ko-KR" dirty="0"/>
              <a:t>)</a:t>
            </a:r>
          </a:p>
          <a:p>
            <a:pPr lvl="4">
              <a:lnSpc>
                <a:spcPct val="100000"/>
              </a:lnSpc>
            </a:pPr>
            <a:endParaRPr lang="en-US" altLang="ko-KR" sz="1600" dirty="0"/>
          </a:p>
          <a:p>
            <a:pPr marL="0" indent="0">
              <a:lnSpc>
                <a:spcPct val="100000"/>
              </a:lnSpc>
              <a:buNone/>
            </a:pPr>
            <a:endParaRPr lang="ko-KR" altLang="en-US" dirty="0"/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89EB15EF-50D9-4699-9DAF-DB4D84D4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19" y="1074980"/>
            <a:ext cx="23165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회귀분석의 목적</a:t>
            </a:r>
          </a:p>
        </p:txBody>
      </p:sp>
      <p:sp>
        <p:nvSpPr>
          <p:cNvPr id="88" name="Rectangle 21">
            <a:extLst>
              <a:ext uri="{FF2B5EF4-FFF2-40B4-BE49-F238E27FC236}">
                <a16:creationId xmlns:a16="http://schemas.microsoft.com/office/drawing/2014/main" id="{A6BCEE9E-1D10-4D10-A383-69601B78549A}"/>
              </a:ext>
            </a:extLst>
          </p:cNvPr>
          <p:cNvSpPr txBox="1">
            <a:spLocks noChangeArrowheads="1"/>
          </p:cNvSpPr>
          <p:nvPr/>
        </p:nvSpPr>
        <p:spPr>
          <a:xfrm>
            <a:off x="8005936" y="3603154"/>
            <a:ext cx="4092995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/>
              <a:t>일차함수식으로 표현</a:t>
            </a:r>
          </a:p>
          <a:p>
            <a:pPr>
              <a:defRPr/>
            </a:pPr>
            <a:r>
              <a:rPr lang="en-US" altLang="ko-KR" dirty="0"/>
              <a:t>90, 0.5</a:t>
            </a:r>
            <a:r>
              <a:rPr lang="ko-KR" altLang="en-US" dirty="0"/>
              <a:t>의 의미는</a:t>
            </a:r>
            <a:r>
              <a:rPr lang="en-US" altLang="ko-KR" dirty="0"/>
              <a:t>?</a:t>
            </a:r>
          </a:p>
          <a:p>
            <a:pPr>
              <a:defRPr/>
            </a:pPr>
            <a:r>
              <a:rPr lang="ko-KR" altLang="en-US" dirty="0"/>
              <a:t>절편과 기울기</a:t>
            </a:r>
            <a:r>
              <a:rPr lang="en-US" altLang="ko-KR" dirty="0"/>
              <a:t>(intercept, slope)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1EB7098-4B96-41B0-8FB6-DD7A169185CC}"/>
              </a:ext>
            </a:extLst>
          </p:cNvPr>
          <p:cNvGrpSpPr/>
          <p:nvPr/>
        </p:nvGrpSpPr>
        <p:grpSpPr>
          <a:xfrm>
            <a:off x="3000400" y="2452217"/>
            <a:ext cx="6553200" cy="3117553"/>
            <a:chOff x="3000400" y="2452217"/>
            <a:chExt cx="6553200" cy="3117553"/>
          </a:xfrm>
        </p:grpSpPr>
        <p:sp>
          <p:nvSpPr>
            <p:cNvPr id="87" name="Text Box 19">
              <a:extLst>
                <a:ext uri="{FF2B5EF4-FFF2-40B4-BE49-F238E27FC236}">
                  <a16:creationId xmlns:a16="http://schemas.microsoft.com/office/drawing/2014/main" id="{A918816E-7C43-4221-9443-68848BC25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4112" y="2972123"/>
              <a:ext cx="2209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Y= 90+0.5X</a:t>
              </a:r>
            </a:p>
          </p:txBody>
        </p:sp>
        <p:sp>
          <p:nvSpPr>
            <p:cNvPr id="89" name="Line 4">
              <a:extLst>
                <a:ext uri="{FF2B5EF4-FFF2-40B4-BE49-F238E27FC236}">
                  <a16:creationId xmlns:a16="http://schemas.microsoft.com/office/drawing/2014/main" id="{156F2819-22AF-4153-B06A-3725C86FC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5800" y="5373216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90" name="Line 5">
              <a:extLst>
                <a:ext uri="{FF2B5EF4-FFF2-40B4-BE49-F238E27FC236}">
                  <a16:creationId xmlns:a16="http://schemas.microsoft.com/office/drawing/2014/main" id="{C4A46258-2DFF-462A-A78A-E40E2D95A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5800" y="2806230"/>
              <a:ext cx="0" cy="256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91" name="Oval 6">
              <a:extLst>
                <a:ext uri="{FF2B5EF4-FFF2-40B4-BE49-F238E27FC236}">
                  <a16:creationId xmlns:a16="http://schemas.microsoft.com/office/drawing/2014/main" id="{BA70B64F-85E9-46A1-821A-1F330EE5D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800" y="4311179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2" name="Oval 7">
              <a:extLst>
                <a:ext uri="{FF2B5EF4-FFF2-40B4-BE49-F238E27FC236}">
                  <a16:creationId xmlns:a16="http://schemas.microsoft.com/office/drawing/2014/main" id="{DF75CB44-B034-4E0E-A007-145B348F1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00" y="396351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3" name="Oval 8">
              <a:extLst>
                <a:ext uri="{FF2B5EF4-FFF2-40B4-BE49-F238E27FC236}">
                  <a16:creationId xmlns:a16="http://schemas.microsoft.com/office/drawing/2014/main" id="{BE52643E-4084-4235-B89B-A1EBF0FD0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600" y="4488979"/>
              <a:ext cx="76200" cy="873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4" name="Oval 9">
              <a:extLst>
                <a:ext uri="{FF2B5EF4-FFF2-40B4-BE49-F238E27FC236}">
                  <a16:creationId xmlns:a16="http://schemas.microsoft.com/office/drawing/2014/main" id="{389564D6-DEEC-4641-85A4-8FD2ECA4F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600" y="4576291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5" name="Oval 10">
              <a:extLst>
                <a:ext uri="{FF2B5EF4-FFF2-40B4-BE49-F238E27FC236}">
                  <a16:creationId xmlns:a16="http://schemas.microsoft.com/office/drawing/2014/main" id="{4F189C0B-3828-4043-B424-86D150C82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400" y="4222279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6" name="Oval 11">
              <a:extLst>
                <a:ext uri="{FF2B5EF4-FFF2-40B4-BE49-F238E27FC236}">
                  <a16:creationId xmlns:a16="http://schemas.microsoft.com/office/drawing/2014/main" id="{0BAB4A1E-AA83-458E-9B1E-22ED9DD5B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800" y="386826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9DD897D9-924A-4B4C-BF9B-E24C5D752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200" y="3603154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8" name="Oval 13">
              <a:extLst>
                <a:ext uri="{FF2B5EF4-FFF2-40B4-BE49-F238E27FC236}">
                  <a16:creationId xmlns:a16="http://schemas.microsoft.com/office/drawing/2014/main" id="{C086FD80-A171-45F7-9BFF-9D46A22D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600" y="395716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99" name="Oval 14">
              <a:extLst>
                <a:ext uri="{FF2B5EF4-FFF2-40B4-BE49-F238E27FC236}">
                  <a16:creationId xmlns:a16="http://schemas.microsoft.com/office/drawing/2014/main" id="{8A980314-4ACB-48E0-8D44-FC418BA91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600" y="3338042"/>
              <a:ext cx="76200" cy="873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00" name="Text Box 15">
              <a:extLst>
                <a:ext uri="{FF2B5EF4-FFF2-40B4-BE49-F238E27FC236}">
                  <a16:creationId xmlns:a16="http://schemas.microsoft.com/office/drawing/2014/main" id="{5ADC420C-BF1C-4646-8DA4-15F78371A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8600" y="5108105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아버지 신장</a:t>
              </a: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(X)</a:t>
              </a:r>
            </a:p>
          </p:txBody>
        </p:sp>
        <p:sp>
          <p:nvSpPr>
            <p:cNvPr id="101" name="Text Box 16">
              <a:extLst>
                <a:ext uri="{FF2B5EF4-FFF2-40B4-BE49-F238E27FC236}">
                  <a16:creationId xmlns:a16="http://schemas.microsoft.com/office/drawing/2014/main" id="{E64E5D4C-8940-4506-BFEA-217BB5A90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400" y="2452217"/>
              <a:ext cx="1143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아들의 신장</a:t>
              </a: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(Y)</a:t>
              </a:r>
            </a:p>
          </p:txBody>
        </p:sp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B5EED577-E739-4614-A118-FC3F90906125}"/>
                </a:ext>
              </a:extLst>
            </p:cNvPr>
            <p:cNvCxnSpPr/>
            <p:nvPr/>
          </p:nvCxnSpPr>
          <p:spPr>
            <a:xfrm>
              <a:off x="4295800" y="4052416"/>
              <a:ext cx="302433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86120009-79DA-4FFA-975B-06002F2B2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4940" y="3425355"/>
              <a:ext cx="2301180" cy="1320799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0">
            <a:extLst>
              <a:ext uri="{FF2B5EF4-FFF2-40B4-BE49-F238E27FC236}">
                <a16:creationId xmlns:a16="http://schemas.microsoft.com/office/drawing/2014/main" id="{7AF5ED20-F87E-4E32-9EAC-FB98A2B4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03F2396-6716-4D01-A4DB-BAB422CE5F86}"/>
              </a:ext>
            </a:extLst>
          </p:cNvPr>
          <p:cNvSpPr txBox="1">
            <a:spLocks noChangeArrowheads="1"/>
          </p:cNvSpPr>
          <p:nvPr/>
        </p:nvSpPr>
        <p:spPr>
          <a:xfrm>
            <a:off x="919535" y="1093930"/>
            <a:ext cx="2089907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3600" dirty="0"/>
              <a:t>원점회귀출력결과</a:t>
            </a:r>
            <a:endParaRPr lang="en-US" altLang="ko-KR" sz="36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B598FE4-462D-4A45-80F6-25759DE73278}"/>
              </a:ext>
            </a:extLst>
          </p:cNvPr>
          <p:cNvSpPr/>
          <p:nvPr/>
        </p:nvSpPr>
        <p:spPr>
          <a:xfrm>
            <a:off x="8472264" y="673241"/>
            <a:ext cx="31683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600" dirty="0"/>
              <a:t>결정계수</a:t>
            </a:r>
            <a:r>
              <a:rPr lang="en-US" altLang="ko-KR" sz="1600" dirty="0"/>
              <a:t>(R</a:t>
            </a:r>
            <a:r>
              <a:rPr lang="ko-KR" altLang="en-US" sz="1600" dirty="0"/>
              <a:t>제곱</a:t>
            </a:r>
            <a:r>
              <a:rPr lang="en-US" altLang="ko-KR" sz="1600" dirty="0"/>
              <a:t>)</a:t>
            </a:r>
            <a:r>
              <a:rPr lang="ko-KR" altLang="en-US" sz="1600" dirty="0"/>
              <a:t>는 절편을 포함하는 모형에 대한 </a:t>
            </a:r>
            <a:r>
              <a:rPr lang="en-US" altLang="ko-KR" sz="1600" dirty="0"/>
              <a:t>R</a:t>
            </a:r>
            <a:r>
              <a:rPr lang="ko-KR" altLang="en-US" sz="1600" dirty="0"/>
              <a:t>제곱과 비교될 수 없음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D93F5EF-C9A2-4B26-BFCF-6784CB8AFFD3}"/>
                  </a:ext>
                </a:extLst>
              </p:cNvPr>
              <p:cNvSpPr/>
              <p:nvPr/>
            </p:nvSpPr>
            <p:spPr>
              <a:xfrm>
                <a:off x="9034191" y="2423640"/>
                <a:ext cx="2606425" cy="8899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ko-KR" sz="1600" dirty="0"/>
                  <a:t>SST</a:t>
                </a:r>
                <a:r>
                  <a:rPr lang="ko-KR" altLang="en-US" sz="1600" dirty="0"/>
                  <a:t>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Sup>
                      <m:sSubSupPr>
                        <m:ctrlPr>
                          <a:rPr lang="el-GR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ko-KR" altLang="en-US" sz="1600" dirty="0"/>
                  <a:t>으로 계산되고 </a:t>
                </a:r>
                <a:endParaRPr lang="en-US" altLang="ko-KR" sz="1600" dirty="0"/>
              </a:p>
              <a:p>
                <a:r>
                  <a:rPr lang="en-US" altLang="ko-KR" sz="1600" dirty="0"/>
                  <a:t>SSR</a:t>
                </a:r>
                <a:r>
                  <a:rPr lang="ko-KR" altLang="en-US" sz="1600" dirty="0"/>
                  <a:t>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Sup>
                      <m:sSubSupPr>
                        <m:ctrlPr>
                          <a:rPr lang="el-GR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l-GR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dirty="0"/>
                  <a:t>으로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계산됨</a:t>
                </a:r>
                <a:endParaRPr lang="en-US" altLang="ko-KR" sz="1600" dirty="0"/>
              </a:p>
              <a:p>
                <a:r>
                  <a:rPr lang="ko-KR" altLang="en-US" sz="1600" dirty="0"/>
                  <a:t>무척 큰 값을 가짐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D93F5EF-C9A2-4B26-BFCF-6784CB8AF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91" y="2423640"/>
                <a:ext cx="2606425" cy="889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B43626BC-6DE8-41D3-9767-CED4ED604EA7}"/>
              </a:ext>
            </a:extLst>
          </p:cNvPr>
          <p:cNvSpPr/>
          <p:nvPr/>
        </p:nvSpPr>
        <p:spPr>
          <a:xfrm>
            <a:off x="1861485" y="4400108"/>
            <a:ext cx="1728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600" dirty="0"/>
              <a:t>회귀식</a:t>
            </a:r>
            <a:endParaRPr lang="en-US" altLang="ko-KR" sz="1600" dirty="0"/>
          </a:p>
          <a:p>
            <a:r>
              <a:rPr lang="en-US" altLang="ko-KR" sz="1600" dirty="0"/>
              <a:t>Y = 0.370X</a:t>
            </a:r>
            <a:endParaRPr lang="en-US" sz="16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CEEBAB4-1833-448F-A5BC-598EFB0A387E}"/>
              </a:ext>
            </a:extLst>
          </p:cNvPr>
          <p:cNvSpPr/>
          <p:nvPr/>
        </p:nvSpPr>
        <p:spPr>
          <a:xfrm>
            <a:off x="9034191" y="4152400"/>
            <a:ext cx="275044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600" dirty="0"/>
              <a:t>키 회귀계수가 유의함 </a:t>
            </a:r>
            <a:r>
              <a:rPr lang="en-US" altLang="ko-KR" sz="1600" dirty="0"/>
              <a:t>(p=.000)</a:t>
            </a:r>
          </a:p>
          <a:p>
            <a:r>
              <a:rPr lang="ko-KR" altLang="en-US" sz="1600" dirty="0"/>
              <a:t>즉</a:t>
            </a:r>
            <a:r>
              <a:rPr lang="en-US" altLang="ko-KR" sz="1600" dirty="0"/>
              <a:t>, </a:t>
            </a:r>
            <a:r>
              <a:rPr lang="ko-KR" altLang="en-US" sz="1600" dirty="0"/>
              <a:t>키가 몸무게에 영향을 줌</a:t>
            </a:r>
            <a:endParaRPr lang="en-US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4E6C058-6DDE-4E22-9D78-070FD0C0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55" y="404664"/>
            <a:ext cx="4572200" cy="136815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D79CC54-4AC0-4377-9A33-4CC1E0BC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555" y="1867972"/>
            <a:ext cx="5249041" cy="16330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F1E28E5-F54F-45FD-B098-E37A24FE1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805" y="3630278"/>
            <a:ext cx="5274258" cy="1633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6D9CE4-349C-4EEA-A147-65CCD77F9FF0}"/>
                  </a:ext>
                </a:extLst>
              </p:cNvPr>
              <p:cNvSpPr txBox="1"/>
              <p:nvPr/>
            </p:nvSpPr>
            <p:spPr>
              <a:xfrm>
                <a:off x="7909466" y="1631739"/>
                <a:ext cx="3731150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6D9CE4-349C-4EEA-A147-65CCD77F9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66" y="1631739"/>
                <a:ext cx="3731150" cy="284437"/>
              </a:xfrm>
              <a:prstGeom prst="rect">
                <a:avLst/>
              </a:prstGeom>
              <a:blipFill>
                <a:blip r:embed="rId6"/>
                <a:stretch>
                  <a:fillRect l="-2121" t="-19565" r="-979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>
            <a:extLst>
              <a:ext uri="{FF2B5EF4-FFF2-40B4-BE49-F238E27FC236}">
                <a16:creationId xmlns:a16="http://schemas.microsoft.com/office/drawing/2014/main" id="{B4F0625C-ACA8-4044-82E9-7573DF6B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20">
            <a:extLst>
              <a:ext uri="{FF2B5EF4-FFF2-40B4-BE49-F238E27FC236}">
                <a16:creationId xmlns:a16="http://schemas.microsoft.com/office/drawing/2014/main" id="{503CE524-8312-4051-8D48-F2269AF8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548457"/>
            <a:ext cx="2447925" cy="2376487"/>
          </a:xfrm>
          <a:prstGeom prst="ellipse">
            <a:avLst/>
          </a:prstGeom>
          <a:solidFill>
            <a:srgbClr val="CC66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 bwMode="auto">
          <a:xfrm>
            <a:off x="3777448" y="692706"/>
            <a:ext cx="7706072" cy="223223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변수와 변수의 영향관계를 분석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영향을 주는 변수</a:t>
            </a:r>
            <a:r>
              <a:rPr lang="en-US" altLang="ko-KR" dirty="0"/>
              <a:t>: </a:t>
            </a:r>
            <a:r>
              <a:rPr lang="ko-KR" altLang="en-US" dirty="0"/>
              <a:t>독립변수</a:t>
            </a:r>
            <a:r>
              <a:rPr lang="en-US" altLang="ko-KR" dirty="0"/>
              <a:t>, independent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영향을 받는 변수</a:t>
            </a:r>
            <a:r>
              <a:rPr lang="en-US" altLang="ko-KR" dirty="0"/>
              <a:t>: </a:t>
            </a:r>
            <a:r>
              <a:rPr lang="ko-KR" altLang="en-US" dirty="0"/>
              <a:t>종속변수</a:t>
            </a:r>
            <a:r>
              <a:rPr lang="en-US" altLang="ko-KR" dirty="0"/>
              <a:t>, dependent, response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변수 수에 따른 분류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단순회귀분석</a:t>
            </a:r>
            <a:r>
              <a:rPr lang="en-US" altLang="ko-KR" dirty="0"/>
              <a:t>: </a:t>
            </a:r>
            <a:r>
              <a:rPr lang="ko-KR" altLang="en-US" dirty="0"/>
              <a:t>독립변수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종속변수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다중회귀분석</a:t>
            </a:r>
            <a:r>
              <a:rPr lang="en-US" altLang="ko-KR" dirty="0"/>
              <a:t>: </a:t>
            </a:r>
            <a:r>
              <a:rPr lang="ko-KR" altLang="en-US" dirty="0"/>
              <a:t>독립변수 </a:t>
            </a:r>
            <a:r>
              <a:rPr lang="en-US" altLang="ko-KR" dirty="0"/>
              <a:t>k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종속변수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pPr lvl="4">
              <a:lnSpc>
                <a:spcPct val="110000"/>
              </a:lnSpc>
            </a:pPr>
            <a:endParaRPr lang="en-US" altLang="ko-KR" sz="1600" dirty="0"/>
          </a:p>
          <a:p>
            <a:pPr marL="0" indent="0">
              <a:lnSpc>
                <a:spcPct val="110000"/>
              </a:lnSpc>
              <a:buNone/>
            </a:pPr>
            <a:endParaRPr lang="ko-KR" altLang="en-US" dirty="0"/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89EB15EF-50D9-4699-9DAF-DB4D84D4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66" y="1170326"/>
            <a:ext cx="23165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회귀분석의 종류</a:t>
            </a: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FAD4745-FEA0-43E8-915C-B0D846ABBB0D}"/>
              </a:ext>
            </a:extLst>
          </p:cNvPr>
          <p:cNvGrpSpPr/>
          <p:nvPr/>
        </p:nvGrpSpPr>
        <p:grpSpPr>
          <a:xfrm>
            <a:off x="1786736" y="3308400"/>
            <a:ext cx="3670461" cy="1446183"/>
            <a:chOff x="1786736" y="3308400"/>
            <a:chExt cx="3670461" cy="1446183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74F593E-D184-4041-95A7-9DB6495299B3}"/>
                </a:ext>
              </a:extLst>
            </p:cNvPr>
            <p:cNvSpPr/>
            <p:nvPr/>
          </p:nvSpPr>
          <p:spPr>
            <a:xfrm>
              <a:off x="1786736" y="4353843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X1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E983E00A-149B-46CB-AC40-314D49B5C918}"/>
                </a:ext>
              </a:extLst>
            </p:cNvPr>
            <p:cNvSpPr/>
            <p:nvPr/>
          </p:nvSpPr>
          <p:spPr>
            <a:xfrm>
              <a:off x="4550749" y="4353843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Y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71A4671B-7DDE-4DF5-B278-85807783AA26}"/>
                </a:ext>
              </a:extLst>
            </p:cNvPr>
            <p:cNvCxnSpPr>
              <a:stCxn id="54" idx="3"/>
              <a:endCxn id="56" idx="1"/>
            </p:cNvCxnSpPr>
            <p:nvPr/>
          </p:nvCxnSpPr>
          <p:spPr>
            <a:xfrm>
              <a:off x="2693184" y="4554213"/>
              <a:ext cx="18575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B72C66-A1C1-403E-97D7-9D702A9E7EC0}"/>
                </a:ext>
              </a:extLst>
            </p:cNvPr>
            <p:cNvSpPr txBox="1"/>
            <p:nvPr/>
          </p:nvSpPr>
          <p:spPr>
            <a:xfrm>
              <a:off x="2722708" y="3308400"/>
              <a:ext cx="1840953" cy="646331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단순회귀</a:t>
              </a:r>
              <a:endParaRPr lang="en-US" altLang="ko-KR" dirty="0"/>
            </a:p>
            <a:p>
              <a:r>
                <a:rPr lang="en-US" dirty="0"/>
                <a:t>Simple regression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3E4763-E484-486C-A573-3BDF494F3C02}"/>
              </a:ext>
            </a:extLst>
          </p:cNvPr>
          <p:cNvGrpSpPr/>
          <p:nvPr/>
        </p:nvGrpSpPr>
        <p:grpSpPr>
          <a:xfrm>
            <a:off x="6960096" y="3258056"/>
            <a:ext cx="3871406" cy="2459546"/>
            <a:chOff x="6960096" y="3258056"/>
            <a:chExt cx="3871406" cy="2459546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1885092-1810-4855-8438-001B5B315B38}"/>
                </a:ext>
              </a:extLst>
            </p:cNvPr>
            <p:cNvSpPr/>
            <p:nvPr/>
          </p:nvSpPr>
          <p:spPr>
            <a:xfrm>
              <a:off x="6960096" y="3381367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X1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3EAB1A9-3BF6-49BB-BDCC-AC975ED1CECA}"/>
                </a:ext>
              </a:extLst>
            </p:cNvPr>
            <p:cNvSpPr/>
            <p:nvPr/>
          </p:nvSpPr>
          <p:spPr>
            <a:xfrm>
              <a:off x="6960096" y="3867605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X2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69EF97D-4022-4441-95A8-1BE4BF9C4731}"/>
                </a:ext>
              </a:extLst>
            </p:cNvPr>
            <p:cNvSpPr/>
            <p:nvPr/>
          </p:nvSpPr>
          <p:spPr>
            <a:xfrm>
              <a:off x="6960096" y="4353843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X3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482D7DC-32CD-47C9-9856-1C014D650F9A}"/>
                </a:ext>
              </a:extLst>
            </p:cNvPr>
            <p:cNvSpPr/>
            <p:nvPr/>
          </p:nvSpPr>
          <p:spPr>
            <a:xfrm>
              <a:off x="6960096" y="5316862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</a:t>
              </a:r>
              <a:r>
                <a:rPr lang="en-US" altLang="ko-KR" baseline="-25000" dirty="0">
                  <a:solidFill>
                    <a:srgbClr val="002060"/>
                  </a:solidFill>
                </a:rPr>
                <a:t>k</a:t>
              </a:r>
              <a:endParaRPr lang="ko-KR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02759FE-A8A4-4769-9EAE-C4DF925B1942}"/>
                </a:ext>
              </a:extLst>
            </p:cNvPr>
            <p:cNvSpPr/>
            <p:nvPr/>
          </p:nvSpPr>
          <p:spPr>
            <a:xfrm>
              <a:off x="9745659" y="4353843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Y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288AF9C1-59CD-4D28-9CDD-655BE82BDCD1}"/>
                </a:ext>
              </a:extLst>
            </p:cNvPr>
            <p:cNvCxnSpPr>
              <a:stCxn id="21" idx="3"/>
              <a:endCxn id="29" idx="1"/>
            </p:cNvCxnSpPr>
            <p:nvPr/>
          </p:nvCxnSpPr>
          <p:spPr>
            <a:xfrm>
              <a:off x="7866544" y="3581737"/>
              <a:ext cx="1879115" cy="972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4A4F0BFE-CC89-4403-ACF7-B889FB3D7B2B}"/>
                </a:ext>
              </a:extLst>
            </p:cNvPr>
            <p:cNvCxnSpPr>
              <a:stCxn id="22" idx="3"/>
              <a:endCxn id="29" idx="1"/>
            </p:cNvCxnSpPr>
            <p:nvPr/>
          </p:nvCxnSpPr>
          <p:spPr>
            <a:xfrm>
              <a:off x="7866544" y="4067975"/>
              <a:ext cx="1879115" cy="486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BCB469D2-0809-4DCD-B916-5FE189FA6DF3}"/>
                </a:ext>
              </a:extLst>
            </p:cNvPr>
            <p:cNvCxnSpPr>
              <a:stCxn id="23" idx="3"/>
              <a:endCxn id="29" idx="1"/>
            </p:cNvCxnSpPr>
            <p:nvPr/>
          </p:nvCxnSpPr>
          <p:spPr>
            <a:xfrm>
              <a:off x="7866544" y="4554213"/>
              <a:ext cx="18791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4608E51E-94B5-4378-A105-64EE7BEABF1D}"/>
                </a:ext>
              </a:extLst>
            </p:cNvPr>
            <p:cNvCxnSpPr>
              <a:stCxn id="24" idx="3"/>
              <a:endCxn id="29" idx="1"/>
            </p:cNvCxnSpPr>
            <p:nvPr/>
          </p:nvCxnSpPr>
          <p:spPr>
            <a:xfrm flipV="1">
              <a:off x="7866544" y="4554213"/>
              <a:ext cx="1879115" cy="963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1D42D3-7E67-4F72-8B3D-F36344F182E8}"/>
                </a:ext>
              </a:extLst>
            </p:cNvPr>
            <p:cNvSpPr txBox="1"/>
            <p:nvPr/>
          </p:nvSpPr>
          <p:spPr>
            <a:xfrm>
              <a:off x="8778952" y="3258056"/>
              <a:ext cx="2052550" cy="646331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다중회귀</a:t>
              </a:r>
              <a:endParaRPr lang="en-US" altLang="ko-KR" dirty="0"/>
            </a:p>
            <a:p>
              <a:r>
                <a:rPr lang="en-US" dirty="0"/>
                <a:t>Multiple regression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6467A91-CE6C-4DA1-9599-D58906453370}"/>
                </a:ext>
              </a:extLst>
            </p:cNvPr>
            <p:cNvSpPr/>
            <p:nvPr/>
          </p:nvSpPr>
          <p:spPr>
            <a:xfrm>
              <a:off x="6960096" y="4830624"/>
              <a:ext cx="906448" cy="4007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⁞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3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 bwMode="auto">
          <a:xfrm>
            <a:off x="3774794" y="836712"/>
            <a:ext cx="7143088" cy="1749119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종속변수의 측도에 따른 분류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독립변수는 계량</a:t>
            </a:r>
            <a:r>
              <a:rPr lang="en-US" altLang="ko-KR" dirty="0"/>
              <a:t>, </a:t>
            </a:r>
            <a:r>
              <a:rPr lang="ko-KR" altLang="en-US" dirty="0"/>
              <a:t>범주형 모두 가능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종속변수가 계량</a:t>
            </a:r>
            <a:r>
              <a:rPr lang="en-US" altLang="ko-KR" dirty="0"/>
              <a:t>: </a:t>
            </a:r>
            <a:r>
              <a:rPr lang="ko-KR" altLang="en-US" dirty="0"/>
              <a:t>회귀분석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종속변수가 범주</a:t>
            </a:r>
            <a:r>
              <a:rPr lang="en-US" altLang="ko-KR" dirty="0"/>
              <a:t>: </a:t>
            </a:r>
            <a:r>
              <a:rPr lang="ko-KR" altLang="en-US" dirty="0"/>
              <a:t>로지스틱 회귀분석</a:t>
            </a:r>
            <a:endParaRPr lang="en-US" altLang="ko-KR" dirty="0"/>
          </a:p>
          <a:p>
            <a:pPr lvl="4">
              <a:lnSpc>
                <a:spcPct val="110000"/>
              </a:lnSpc>
            </a:pPr>
            <a:endParaRPr lang="en-US" altLang="ko-KR" sz="1600" dirty="0"/>
          </a:p>
          <a:p>
            <a:pPr marL="0" indent="0">
              <a:lnSpc>
                <a:spcPct val="110000"/>
              </a:lnSpc>
              <a:buNone/>
            </a:pP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08167AC-EF2C-42E0-9DE1-080058160D84}"/>
              </a:ext>
            </a:extLst>
          </p:cNvPr>
          <p:cNvGrpSpPr/>
          <p:nvPr/>
        </p:nvGrpSpPr>
        <p:grpSpPr>
          <a:xfrm>
            <a:off x="1366250" y="3193061"/>
            <a:ext cx="4598364" cy="2459546"/>
            <a:chOff x="1366250" y="3193061"/>
            <a:chExt cx="4598364" cy="2459546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1885092-1810-4855-8438-001B5B315B38}"/>
                </a:ext>
              </a:extLst>
            </p:cNvPr>
            <p:cNvSpPr/>
            <p:nvPr/>
          </p:nvSpPr>
          <p:spPr>
            <a:xfrm>
              <a:off x="2093208" y="3316372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X1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3EAB1A9-3BF6-49BB-BDCC-AC975ED1CECA}"/>
                </a:ext>
              </a:extLst>
            </p:cNvPr>
            <p:cNvSpPr/>
            <p:nvPr/>
          </p:nvSpPr>
          <p:spPr>
            <a:xfrm>
              <a:off x="2093208" y="3802610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X2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69EF97D-4022-4441-95A8-1BE4BF9C4731}"/>
                </a:ext>
              </a:extLst>
            </p:cNvPr>
            <p:cNvSpPr/>
            <p:nvPr/>
          </p:nvSpPr>
          <p:spPr>
            <a:xfrm>
              <a:off x="2093208" y="4288848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X3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482D7DC-32CD-47C9-9856-1C014D650F9A}"/>
                </a:ext>
              </a:extLst>
            </p:cNvPr>
            <p:cNvSpPr/>
            <p:nvPr/>
          </p:nvSpPr>
          <p:spPr>
            <a:xfrm>
              <a:off x="2093208" y="5251867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</a:t>
              </a:r>
              <a:r>
                <a:rPr lang="en-US" altLang="ko-KR" baseline="-25000" dirty="0">
                  <a:solidFill>
                    <a:srgbClr val="002060"/>
                  </a:solidFill>
                </a:rPr>
                <a:t>k</a:t>
              </a:r>
              <a:endParaRPr lang="ko-KR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02759FE-A8A4-4769-9EAE-C4DF925B1942}"/>
                </a:ext>
              </a:extLst>
            </p:cNvPr>
            <p:cNvSpPr/>
            <p:nvPr/>
          </p:nvSpPr>
          <p:spPr>
            <a:xfrm>
              <a:off x="4878771" y="4288848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Y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288AF9C1-59CD-4D28-9CDD-655BE82BDCD1}"/>
                </a:ext>
              </a:extLst>
            </p:cNvPr>
            <p:cNvCxnSpPr>
              <a:stCxn id="21" idx="3"/>
              <a:endCxn id="29" idx="1"/>
            </p:cNvCxnSpPr>
            <p:nvPr/>
          </p:nvCxnSpPr>
          <p:spPr>
            <a:xfrm>
              <a:off x="2999656" y="3516742"/>
              <a:ext cx="1879115" cy="972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4A4F0BFE-CC89-4403-ACF7-B889FB3D7B2B}"/>
                </a:ext>
              </a:extLst>
            </p:cNvPr>
            <p:cNvCxnSpPr>
              <a:stCxn id="22" idx="3"/>
              <a:endCxn id="29" idx="1"/>
            </p:cNvCxnSpPr>
            <p:nvPr/>
          </p:nvCxnSpPr>
          <p:spPr>
            <a:xfrm>
              <a:off x="2999656" y="4002980"/>
              <a:ext cx="1879115" cy="486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BCB469D2-0809-4DCD-B916-5FE189FA6DF3}"/>
                </a:ext>
              </a:extLst>
            </p:cNvPr>
            <p:cNvCxnSpPr>
              <a:stCxn id="23" idx="3"/>
              <a:endCxn id="29" idx="1"/>
            </p:cNvCxnSpPr>
            <p:nvPr/>
          </p:nvCxnSpPr>
          <p:spPr>
            <a:xfrm>
              <a:off x="2999656" y="4489218"/>
              <a:ext cx="18791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4608E51E-94B5-4378-A105-64EE7BEABF1D}"/>
                </a:ext>
              </a:extLst>
            </p:cNvPr>
            <p:cNvCxnSpPr>
              <a:stCxn id="24" idx="3"/>
              <a:endCxn id="29" idx="1"/>
            </p:cNvCxnSpPr>
            <p:nvPr/>
          </p:nvCxnSpPr>
          <p:spPr>
            <a:xfrm flipV="1">
              <a:off x="2999656" y="4489218"/>
              <a:ext cx="1879115" cy="963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1D42D3-7E67-4F72-8B3D-F36344F182E8}"/>
                </a:ext>
              </a:extLst>
            </p:cNvPr>
            <p:cNvSpPr txBox="1"/>
            <p:nvPr/>
          </p:nvSpPr>
          <p:spPr>
            <a:xfrm>
              <a:off x="3912064" y="3193061"/>
              <a:ext cx="2052550" cy="646331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다중회귀</a:t>
              </a:r>
              <a:endParaRPr lang="en-US" altLang="ko-KR" dirty="0"/>
            </a:p>
            <a:p>
              <a:r>
                <a:rPr lang="en-US" dirty="0"/>
                <a:t>Multiple regression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6467A91-CE6C-4DA1-9599-D58906453370}"/>
                </a:ext>
              </a:extLst>
            </p:cNvPr>
            <p:cNvSpPr/>
            <p:nvPr/>
          </p:nvSpPr>
          <p:spPr>
            <a:xfrm>
              <a:off x="2093208" y="4765629"/>
              <a:ext cx="906448" cy="4007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⁞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B6D01-3C82-4E50-9A29-72C82062F3DE}"/>
                </a:ext>
              </a:extLst>
            </p:cNvPr>
            <p:cNvSpPr txBox="1"/>
            <p:nvPr/>
          </p:nvSpPr>
          <p:spPr>
            <a:xfrm>
              <a:off x="1366250" y="33159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B39E78-E3BF-40DA-80AA-2EC191DE1652}"/>
                </a:ext>
              </a:extLst>
            </p:cNvPr>
            <p:cNvSpPr txBox="1"/>
            <p:nvPr/>
          </p:nvSpPr>
          <p:spPr>
            <a:xfrm>
              <a:off x="1379424" y="37908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06031F-8F6F-48BC-9F3F-416138FC526F}"/>
                </a:ext>
              </a:extLst>
            </p:cNvPr>
            <p:cNvSpPr txBox="1"/>
            <p:nvPr/>
          </p:nvSpPr>
          <p:spPr>
            <a:xfrm>
              <a:off x="1397277" y="426581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범주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EAC17C-A19E-4D66-AA35-37623E2BB418}"/>
                </a:ext>
              </a:extLst>
            </p:cNvPr>
            <p:cNvSpPr txBox="1"/>
            <p:nvPr/>
          </p:nvSpPr>
          <p:spPr>
            <a:xfrm>
              <a:off x="1399230" y="522000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5E58E6-8D08-4A40-A235-3DFD5A16E5F8}"/>
                </a:ext>
              </a:extLst>
            </p:cNvPr>
            <p:cNvSpPr txBox="1"/>
            <p:nvPr/>
          </p:nvSpPr>
          <p:spPr>
            <a:xfrm>
              <a:off x="5008829" y="476562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C98EE5F9-0489-4125-AF2D-AE6535470354}"/>
              </a:ext>
            </a:extLst>
          </p:cNvPr>
          <p:cNvGrpSpPr/>
          <p:nvPr/>
        </p:nvGrpSpPr>
        <p:grpSpPr>
          <a:xfrm>
            <a:off x="6465843" y="3193061"/>
            <a:ext cx="4603462" cy="2459546"/>
            <a:chOff x="6465843" y="3193061"/>
            <a:chExt cx="4603462" cy="2459546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4035D6D-9E44-46DE-BD0A-9A3F5C1D4CB4}"/>
                </a:ext>
              </a:extLst>
            </p:cNvPr>
            <p:cNvSpPr/>
            <p:nvPr/>
          </p:nvSpPr>
          <p:spPr>
            <a:xfrm>
              <a:off x="7346338" y="3316372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X1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E4F468C-C04A-4E23-AF1E-8822DB66EF73}"/>
                </a:ext>
              </a:extLst>
            </p:cNvPr>
            <p:cNvSpPr/>
            <p:nvPr/>
          </p:nvSpPr>
          <p:spPr>
            <a:xfrm>
              <a:off x="7346338" y="3802610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X2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6FBC44F-B703-4BE7-9404-DB6C3048BD84}"/>
                </a:ext>
              </a:extLst>
            </p:cNvPr>
            <p:cNvSpPr/>
            <p:nvPr/>
          </p:nvSpPr>
          <p:spPr>
            <a:xfrm>
              <a:off x="7346338" y="4288848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X3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1CF73C-3395-4EA1-97D8-F6D36A99ECB6}"/>
                </a:ext>
              </a:extLst>
            </p:cNvPr>
            <p:cNvSpPr/>
            <p:nvPr/>
          </p:nvSpPr>
          <p:spPr>
            <a:xfrm>
              <a:off x="7346338" y="5251867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</a:t>
              </a:r>
              <a:r>
                <a:rPr lang="en-US" altLang="ko-KR" baseline="-25000" dirty="0">
                  <a:solidFill>
                    <a:srgbClr val="002060"/>
                  </a:solidFill>
                </a:rPr>
                <a:t>k</a:t>
              </a:r>
              <a:endParaRPr lang="ko-KR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B406812-D42D-4C05-8FF2-86E8E1ECBA92}"/>
                </a:ext>
              </a:extLst>
            </p:cNvPr>
            <p:cNvSpPr/>
            <p:nvPr/>
          </p:nvSpPr>
          <p:spPr>
            <a:xfrm>
              <a:off x="10131901" y="4288848"/>
              <a:ext cx="906448" cy="4007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Y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E1B22DA5-AB8B-4F4B-8721-10792D8232FB}"/>
                </a:ext>
              </a:extLst>
            </p:cNvPr>
            <p:cNvCxnSpPr>
              <a:stCxn id="30" idx="3"/>
              <a:endCxn id="38" idx="1"/>
            </p:cNvCxnSpPr>
            <p:nvPr/>
          </p:nvCxnSpPr>
          <p:spPr>
            <a:xfrm>
              <a:off x="8252786" y="3516742"/>
              <a:ext cx="1879115" cy="972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49205ACF-FE0B-4019-BF1C-3A374E8EFC75}"/>
                </a:ext>
              </a:extLst>
            </p:cNvPr>
            <p:cNvCxnSpPr>
              <a:stCxn id="35" idx="3"/>
              <a:endCxn id="38" idx="1"/>
            </p:cNvCxnSpPr>
            <p:nvPr/>
          </p:nvCxnSpPr>
          <p:spPr>
            <a:xfrm>
              <a:off x="8252786" y="4002980"/>
              <a:ext cx="1879115" cy="486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9139105E-938F-4C7F-832F-97BB2F08110B}"/>
                </a:ext>
              </a:extLst>
            </p:cNvPr>
            <p:cNvCxnSpPr>
              <a:stCxn id="36" idx="3"/>
              <a:endCxn id="38" idx="1"/>
            </p:cNvCxnSpPr>
            <p:nvPr/>
          </p:nvCxnSpPr>
          <p:spPr>
            <a:xfrm>
              <a:off x="8252786" y="4489218"/>
              <a:ext cx="18791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E50266BE-35DC-4EB3-896B-485DAACD976F}"/>
                </a:ext>
              </a:extLst>
            </p:cNvPr>
            <p:cNvCxnSpPr>
              <a:stCxn id="37" idx="3"/>
              <a:endCxn id="38" idx="1"/>
            </p:cNvCxnSpPr>
            <p:nvPr/>
          </p:nvCxnSpPr>
          <p:spPr>
            <a:xfrm flipV="1">
              <a:off x="8252786" y="4489218"/>
              <a:ext cx="1879115" cy="963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2495F1-535F-4ADD-AD1C-D6D734039E98}"/>
                </a:ext>
              </a:extLst>
            </p:cNvPr>
            <p:cNvSpPr txBox="1"/>
            <p:nvPr/>
          </p:nvSpPr>
          <p:spPr>
            <a:xfrm>
              <a:off x="9165194" y="3193061"/>
              <a:ext cx="1904111" cy="646331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로짓회귀</a:t>
              </a:r>
              <a:endParaRPr lang="en-US" altLang="ko-KR" dirty="0"/>
            </a:p>
            <a:p>
              <a:r>
                <a:rPr lang="en-US" dirty="0"/>
                <a:t>Logistic regression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5B1BBC-46FD-4BC7-B006-4C05193FB533}"/>
                </a:ext>
              </a:extLst>
            </p:cNvPr>
            <p:cNvSpPr txBox="1"/>
            <p:nvPr/>
          </p:nvSpPr>
          <p:spPr>
            <a:xfrm>
              <a:off x="10261959" y="479079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범주</a:t>
              </a:r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AA2EBB-4AF0-422B-8C80-E42F8F38E760}"/>
                </a:ext>
              </a:extLst>
            </p:cNvPr>
            <p:cNvSpPr txBox="1"/>
            <p:nvPr/>
          </p:nvSpPr>
          <p:spPr>
            <a:xfrm>
              <a:off x="6465843" y="33477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2E407A-1675-4A5A-B87A-065227CE60CD}"/>
                </a:ext>
              </a:extLst>
            </p:cNvPr>
            <p:cNvSpPr txBox="1"/>
            <p:nvPr/>
          </p:nvSpPr>
          <p:spPr>
            <a:xfrm>
              <a:off x="6479017" y="38227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8D1067-7098-436E-AA98-1992EA7B2C78}"/>
                </a:ext>
              </a:extLst>
            </p:cNvPr>
            <p:cNvSpPr txBox="1"/>
            <p:nvPr/>
          </p:nvSpPr>
          <p:spPr>
            <a:xfrm>
              <a:off x="6496870" y="429768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범주</a:t>
              </a:r>
              <a:endParaRPr 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596C55C1-51CF-47D4-8AB9-6B990C84F315}"/>
                </a:ext>
              </a:extLst>
            </p:cNvPr>
            <p:cNvSpPr/>
            <p:nvPr/>
          </p:nvSpPr>
          <p:spPr>
            <a:xfrm>
              <a:off x="7346338" y="4765629"/>
              <a:ext cx="906448" cy="4007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⁞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0AAAF2-6070-4641-8BD3-4E9E5A847DBB}"/>
                </a:ext>
              </a:extLst>
            </p:cNvPr>
            <p:cNvSpPr txBox="1"/>
            <p:nvPr/>
          </p:nvSpPr>
          <p:spPr>
            <a:xfrm>
              <a:off x="6498823" y="525186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계량</a:t>
              </a:r>
              <a:endParaRPr lang="en-US" dirty="0"/>
            </a:p>
          </p:txBody>
        </p:sp>
      </p:grpSp>
      <p:sp>
        <p:nvSpPr>
          <p:cNvPr id="50" name="Oval 20">
            <a:extLst>
              <a:ext uri="{FF2B5EF4-FFF2-40B4-BE49-F238E27FC236}">
                <a16:creationId xmlns:a16="http://schemas.microsoft.com/office/drawing/2014/main" id="{5E28B12B-2529-4770-B3AB-C7F60F96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548457"/>
            <a:ext cx="2447925" cy="2376487"/>
          </a:xfrm>
          <a:prstGeom prst="ellipse">
            <a:avLst/>
          </a:prstGeom>
          <a:solidFill>
            <a:srgbClr val="CC66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837B1930-7F8F-4EC8-BED9-5F81A05F7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66" y="1170326"/>
            <a:ext cx="23165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회귀분석의 종류</a:t>
            </a: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8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47428" y="474889"/>
            <a:ext cx="3848471" cy="10777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5365304" y="2778450"/>
                <a:ext cx="6607138" cy="2160240"/>
              </a:xfrm>
            </p:spPr>
            <p:txBody>
              <a:bodyPr wrap="square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ko-KR" altLang="en-US" sz="2400" dirty="0">
                    <a:latin typeface="Times New Roman" panose="02020603050405020304" pitchFamily="18" charset="0"/>
                  </a:rPr>
                  <a:t>독립변수와</a:t>
                </a:r>
                <a:r>
                  <a:rPr lang="en-US" altLang="ko-KR" sz="2400" dirty="0">
                    <a:latin typeface="Times New Roman" panose="02020603050405020304" pitchFamily="18" charset="0"/>
                  </a:rPr>
                  <a:t> </a:t>
                </a:r>
                <a:r>
                  <a:rPr lang="ko-KR" altLang="en-US" sz="2400" dirty="0">
                    <a:latin typeface="Times New Roman" panose="02020603050405020304" pitchFamily="18" charset="0"/>
                  </a:rPr>
                  <a:t>종속변수의 관계식을 구함</a:t>
                </a:r>
                <a:endParaRPr lang="en-US" altLang="ko-KR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ko-KR" sz="2400" dirty="0">
                  <a:latin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ko-KR" altLang="en-US" sz="2000" dirty="0"/>
                  <a:t>추정 </a:t>
                </a:r>
                <a:r>
                  <a:rPr lang="en-US" altLang="ko-KR" sz="2000" dirty="0"/>
                  <a:t>: </a:t>
                </a:r>
                <a:r>
                  <a:rPr lang="ko-KR" altLang="en-US" sz="2000" dirty="0"/>
                  <a:t>회귀식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회귀계수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ko-KR" altLang="en-US" sz="2000" dirty="0"/>
                  <a:t>검정 </a:t>
                </a:r>
                <a:r>
                  <a:rPr lang="en-US" altLang="ko-KR" sz="2000" dirty="0"/>
                  <a:t>: </a:t>
                </a:r>
                <a:r>
                  <a:rPr lang="ko-KR" altLang="en-US" sz="2000" dirty="0"/>
                  <a:t>독립변수의 영향력</a:t>
                </a:r>
                <a:r>
                  <a:rPr lang="en-US" altLang="ko-KR" sz="2000" dirty="0"/>
                  <a:t>(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000" dirty="0"/>
                  <a:t>?), </a:t>
                </a:r>
                <a:r>
                  <a:rPr lang="ko-KR" altLang="en-US" sz="2000" dirty="0"/>
                  <a:t>모형의 적합성 등</a:t>
                </a:r>
              </a:p>
              <a:p>
                <a:pPr>
                  <a:lnSpc>
                    <a:spcPct val="100000"/>
                  </a:lnSpc>
                </a:pPr>
                <a:endParaRPr lang="ko-KR" altLang="en-US" sz="24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365304" y="2778450"/>
                <a:ext cx="6607138" cy="2160240"/>
              </a:xfrm>
              <a:blipFill>
                <a:blip r:embed="rId2"/>
                <a:stretch>
                  <a:fillRect l="-1199" t="-2542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FCC140E9-CAE6-4621-8B80-B2576F81EADE}"/>
              </a:ext>
            </a:extLst>
          </p:cNvPr>
          <p:cNvSpPr/>
          <p:nvPr/>
        </p:nvSpPr>
        <p:spPr>
          <a:xfrm>
            <a:off x="6076707" y="1552628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DDAEDEB-49BF-4644-B89E-55C6D52396C2}"/>
              </a:ext>
            </a:extLst>
          </p:cNvPr>
          <p:cNvSpPr/>
          <p:nvPr/>
        </p:nvSpPr>
        <p:spPr>
          <a:xfrm>
            <a:off x="8840720" y="1552628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Y</a:t>
            </a:r>
            <a:endParaRPr lang="ko-KR" altLang="en-US" dirty="0">
              <a:solidFill>
                <a:srgbClr val="002060"/>
              </a:solidFill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10D3DFA-6A0C-411A-AC24-99B9B25A28A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983155" y="1752998"/>
            <a:ext cx="185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1938A4-A694-4E9D-AA1C-90EE6CDC8B1C}"/>
              </a:ext>
            </a:extLst>
          </p:cNvPr>
          <p:cNvSpPr txBox="1"/>
          <p:nvPr/>
        </p:nvSpPr>
        <p:spPr>
          <a:xfrm>
            <a:off x="7012679" y="507185"/>
            <a:ext cx="184095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단순회귀</a:t>
            </a:r>
            <a:endParaRPr lang="en-US" altLang="ko-KR" dirty="0"/>
          </a:p>
          <a:p>
            <a:pPr algn="ctr"/>
            <a:r>
              <a:rPr lang="en-US" dirty="0"/>
              <a:t>Simple regression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B0AF372-4F61-4D2E-9769-7556C142C05B}"/>
              </a:ext>
            </a:extLst>
          </p:cNvPr>
          <p:cNvGrpSpPr/>
          <p:nvPr/>
        </p:nvGrpSpPr>
        <p:grpSpPr>
          <a:xfrm>
            <a:off x="828741" y="2302910"/>
            <a:ext cx="3988283" cy="2797818"/>
            <a:chOff x="828741" y="2302910"/>
            <a:chExt cx="3988283" cy="2797818"/>
          </a:xfrm>
        </p:grpSpPr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37F0ABE8-8638-44E7-86CF-500FCC527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464" y="4869896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B0240C41-3AE8-42F4-B069-49307AF46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464" y="2302910"/>
              <a:ext cx="0" cy="256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28AF9F1C-86AB-4F35-B7E4-3699AEF7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464" y="3807859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EBFB6A4D-32FA-4A21-801C-F3CDCC112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864" y="346019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DAE806FA-3A6F-4E25-95F4-6B3A3FACB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264" y="3985659"/>
              <a:ext cx="76200" cy="873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D23917AA-56A4-4498-9EE1-185E771C0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264" y="4072971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A7F38CC0-FAF9-4C68-BC1B-BB256B736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064" y="3718959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29DEA86C-8DE2-4A33-8788-0D9CA2353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464" y="336494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F4E4A383-B508-4C57-96DD-E9D84FEC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864" y="3099834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5A56DA5B-3CE2-42BE-A270-FD61091B5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264" y="345384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804F50EF-5283-4842-A930-CA94DB89A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264" y="2834722"/>
              <a:ext cx="76200" cy="873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98D20C4F-B5C3-4E8F-8586-0529B5D7B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020" y="4639063"/>
              <a:ext cx="387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1893E37B-D899-48EB-B284-3211F25D0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741" y="2302910"/>
              <a:ext cx="426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3C0A1322-9899-43DB-83E7-19F605D5C1A4}"/>
                </a:ext>
              </a:extLst>
            </p:cNvPr>
            <p:cNvCxnSpPr/>
            <p:nvPr/>
          </p:nvCxnSpPr>
          <p:spPr>
            <a:xfrm>
              <a:off x="1271464" y="3549096"/>
              <a:ext cx="302433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7462B6C3-D980-4011-8941-C4558B5647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0604" y="2922035"/>
              <a:ext cx="2301180" cy="1320799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데이터와 모형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E6C680E-43D8-4C60-95BA-43136B0FE3A2}"/>
              </a:ext>
            </a:extLst>
          </p:cNvPr>
          <p:cNvGrpSpPr/>
          <p:nvPr/>
        </p:nvGrpSpPr>
        <p:grpSpPr>
          <a:xfrm>
            <a:off x="5148971" y="416967"/>
            <a:ext cx="1815690" cy="1621141"/>
            <a:chOff x="5148971" y="412203"/>
            <a:chExt cx="1815690" cy="1621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5541D86-B6CA-44A8-BB87-B6B0A3AA3D91}"/>
                    </a:ext>
                  </a:extLst>
                </p:cNvPr>
                <p:cNvSpPr txBox="1"/>
                <p:nvPr/>
              </p:nvSpPr>
              <p:spPr>
                <a:xfrm>
                  <a:off x="6062683" y="516967"/>
                  <a:ext cx="901978" cy="15163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5541D86-B6CA-44A8-BB87-B6B0A3AA3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2683" y="516967"/>
                  <a:ext cx="901978" cy="15163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35D98E-0470-4216-A0FB-CE7067013B78}"/>
                </a:ext>
              </a:extLst>
            </p:cNvPr>
            <p:cNvSpPr txBox="1"/>
            <p:nvPr/>
          </p:nvSpPr>
          <p:spPr>
            <a:xfrm>
              <a:off x="5148971" y="412203"/>
              <a:ext cx="764697" cy="46166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706F499-3360-4C55-A910-65A37B97A774}"/>
              </a:ext>
            </a:extLst>
          </p:cNvPr>
          <p:cNvGrpSpPr/>
          <p:nvPr/>
        </p:nvGrpSpPr>
        <p:grpSpPr>
          <a:xfrm>
            <a:off x="7967133" y="460203"/>
            <a:ext cx="2821110" cy="3321960"/>
            <a:chOff x="7967133" y="460203"/>
            <a:chExt cx="2821110" cy="3321960"/>
          </a:xfrm>
        </p:grpSpPr>
        <p:graphicFrame>
          <p:nvGraphicFramePr>
            <p:cNvPr id="25" name="Group 129">
              <a:extLst>
                <a:ext uri="{FF2B5EF4-FFF2-40B4-BE49-F238E27FC236}">
                  <a16:creationId xmlns:a16="http://schemas.microsoft.com/office/drawing/2014/main" id="{66A546B3-94F6-4FA4-B1D8-3B02383426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3904692"/>
                </p:ext>
              </p:extLst>
            </p:nvPr>
          </p:nvGraphicFramePr>
          <p:xfrm>
            <a:off x="9431134" y="460203"/>
            <a:ext cx="1357109" cy="3321960"/>
          </p:xfrm>
          <a:graphic>
            <a:graphicData uri="http://schemas.openxmlformats.org/drawingml/2006/table">
              <a:tbl>
                <a:tblPr/>
                <a:tblGrid>
                  <a:gridCol w="64291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1419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7907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휴먼모음T" pitchFamily="18" charset="-127"/>
                            <a:ea typeface="휴먼모음T" pitchFamily="18" charset="-127"/>
                          </a:rPr>
                          <a:t>X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휴먼모음T" pitchFamily="18" charset="-127"/>
                            <a:ea typeface="휴먼모음T" pitchFamily="18" charset="-127"/>
                          </a:rPr>
                          <a:t>Y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160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165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165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168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167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172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170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166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173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169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175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174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178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180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180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172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2507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185</a:t>
                        </a:r>
                      </a:p>
                    </a:txBody>
                    <a:tcPr marT="45702" marB="4570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ko-KR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charset="-127"/>
                          </a:rPr>
                          <a:t>179</a:t>
                        </a:r>
                      </a:p>
                    </a:txBody>
                    <a:tcPr marT="45702" marB="4570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6CA7EE-CB01-4951-8505-DDF71416D6C5}"/>
                </a:ext>
              </a:extLst>
            </p:cNvPr>
            <p:cNvSpPr txBox="1"/>
            <p:nvPr/>
          </p:nvSpPr>
          <p:spPr>
            <a:xfrm>
              <a:off x="7967133" y="464006"/>
              <a:ext cx="1210331" cy="46166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 </a:t>
              </a:r>
              <a:r>
                <a:rPr lang="ko-KR" altLang="en-US" sz="2400" dirty="0"/>
                <a:t>예</a:t>
              </a:r>
              <a:r>
                <a:rPr lang="en-US" sz="2400" dirty="0"/>
                <a:t> 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CD7FFC0-96D6-4B02-ADDD-1078CC4984DF}"/>
              </a:ext>
            </a:extLst>
          </p:cNvPr>
          <p:cNvGrpSpPr/>
          <p:nvPr/>
        </p:nvGrpSpPr>
        <p:grpSpPr>
          <a:xfrm>
            <a:off x="5148971" y="2511512"/>
            <a:ext cx="3446336" cy="2088000"/>
            <a:chOff x="5148971" y="2511512"/>
            <a:chExt cx="3446336" cy="208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48DB21-1AF3-4B49-BD8B-E3C29A3CF683}"/>
                    </a:ext>
                  </a:extLst>
                </p:cNvPr>
                <p:cNvSpPr txBox="1"/>
                <p:nvPr/>
              </p:nvSpPr>
              <p:spPr>
                <a:xfrm>
                  <a:off x="5243364" y="3150545"/>
                  <a:ext cx="33519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=1,⋯,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48DB21-1AF3-4B49-BD8B-E3C29A3CF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64" y="3150545"/>
                  <a:ext cx="335194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4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3B4B02-D7DD-4CC7-9CF0-1610D8436569}"/>
                </a:ext>
              </a:extLst>
            </p:cNvPr>
            <p:cNvSpPr txBox="1"/>
            <p:nvPr/>
          </p:nvSpPr>
          <p:spPr>
            <a:xfrm>
              <a:off x="5148971" y="2511512"/>
              <a:ext cx="995785" cy="46166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Model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5AE6EA2-2E71-4F4C-969B-DDC916D85F9F}"/>
                    </a:ext>
                  </a:extLst>
                </p:cNvPr>
                <p:cNvSpPr txBox="1"/>
                <p:nvPr/>
              </p:nvSpPr>
              <p:spPr>
                <a:xfrm>
                  <a:off x="5642252" y="3670988"/>
                  <a:ext cx="2851102" cy="928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dirty="0"/>
                    <a:t>여기서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는 오차항으로</a:t>
                  </a:r>
                  <a:endParaRPr lang="en-US" altLang="ko-KR" dirty="0"/>
                </a:p>
                <a:p>
                  <a:r>
                    <a:rPr lang="ko-KR" altLang="en-US" dirty="0"/>
                    <a:t>평균이 </a:t>
                  </a:r>
                  <a:r>
                    <a:rPr lang="en-US" altLang="ko-KR" dirty="0"/>
                    <a:t>0</a:t>
                  </a:r>
                  <a:r>
                    <a:rPr lang="ko-KR" altLang="en-US" dirty="0"/>
                    <a:t>이고</a:t>
                  </a:r>
                  <a:r>
                    <a:rPr lang="en-US" altLang="ko-KR" dirty="0"/>
                    <a:t>,</a:t>
                  </a:r>
                  <a:r>
                    <a:rPr lang="ko-KR" altLang="en-US" dirty="0"/>
                    <a:t> 분산이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인</m:t>
                      </m:r>
                    </m:oMath>
                  </a14:m>
                  <a:endParaRPr lang="en-US" dirty="0"/>
                </a:p>
                <a:p>
                  <a:r>
                    <a:rPr lang="ko-KR" altLang="en-US" dirty="0"/>
                    <a:t>정규분포를 따른다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5AE6EA2-2E71-4F4C-969B-DDC916D85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2252" y="3670988"/>
                  <a:ext cx="2851102" cy="928524"/>
                </a:xfrm>
                <a:prstGeom prst="rect">
                  <a:avLst/>
                </a:prstGeom>
                <a:blipFill>
                  <a:blip r:embed="rId4"/>
                  <a:stretch>
                    <a:fillRect l="-1927" t="-4575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F8CE535-18C5-4F65-B18C-47004AD4F416}"/>
              </a:ext>
            </a:extLst>
          </p:cNvPr>
          <p:cNvGrpSpPr/>
          <p:nvPr/>
        </p:nvGrpSpPr>
        <p:grpSpPr>
          <a:xfrm>
            <a:off x="828741" y="2302910"/>
            <a:ext cx="3988283" cy="2797818"/>
            <a:chOff x="828741" y="2302910"/>
            <a:chExt cx="3988283" cy="2797818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9CAC4028-5BF2-474F-9612-C69568866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464" y="4869896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2" name="Line 5">
              <a:extLst>
                <a:ext uri="{FF2B5EF4-FFF2-40B4-BE49-F238E27FC236}">
                  <a16:creationId xmlns:a16="http://schemas.microsoft.com/office/drawing/2014/main" id="{57761859-DD2C-4CEF-95C8-1DBA6CD79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464" y="2302910"/>
              <a:ext cx="0" cy="256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AAA0DCC1-B0E2-43EC-86C2-1DFA80C0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464" y="3807859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A909BBAA-BA78-4DC8-8E70-CFEAC283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864" y="346019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7622F17E-664B-415C-BF99-4744EE40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264" y="3985659"/>
              <a:ext cx="76200" cy="873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5D2570DB-FB33-47C1-B90E-75256DF92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264" y="4072971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5C7232F7-858B-46F0-AE7C-5689451E0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064" y="3718959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576A0C06-9888-4526-A70C-5A81C722B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464" y="336494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A9E9958D-05F8-4433-9F2A-B579CCD8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864" y="3099834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0E7F447B-D3E1-495F-BFCF-F47EDE535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264" y="3453846"/>
              <a:ext cx="762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106FEE3-82FA-4F08-B394-F0EB27612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264" y="2834722"/>
              <a:ext cx="76200" cy="873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2BA5C9FD-E761-42A6-BAE0-3D177EDB1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020" y="4639063"/>
              <a:ext cx="387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43" name="Text Box 16">
              <a:extLst>
                <a:ext uri="{FF2B5EF4-FFF2-40B4-BE49-F238E27FC236}">
                  <a16:creationId xmlns:a16="http://schemas.microsoft.com/office/drawing/2014/main" id="{0217E6B6-D4AE-4766-BE9C-CFD1452D3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741" y="2302910"/>
              <a:ext cx="426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2A1CFBAE-3214-4FD1-942A-CC7D4DA937E7}"/>
                </a:ext>
              </a:extLst>
            </p:cNvPr>
            <p:cNvCxnSpPr/>
            <p:nvPr/>
          </p:nvCxnSpPr>
          <p:spPr>
            <a:xfrm>
              <a:off x="1271464" y="3549096"/>
              <a:ext cx="302433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415F381F-37D5-4FD1-9F90-9B3C5E719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0604" y="2922035"/>
              <a:ext cx="2301180" cy="1320799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">
            <a:extLst>
              <a:ext uri="{FF2B5EF4-FFF2-40B4-BE49-F238E27FC236}">
                <a16:creationId xmlns:a16="http://schemas.microsoft.com/office/drawing/2014/main" id="{E7DC7518-790D-4D17-8BA9-FA02C88E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6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>
            <a:extLst>
              <a:ext uri="{FF2B5EF4-FFF2-40B4-BE49-F238E27FC236}">
                <a16:creationId xmlns:a16="http://schemas.microsoft.com/office/drawing/2014/main" id="{37F0ABE8-8638-44E7-86CF-500FCC5270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3256" y="4797152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B0240C41-3AE8-42F4-B069-49307AF469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3256" y="2230166"/>
            <a:ext cx="0" cy="256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EBFB6A4D-32FA-4A21-801C-F3CDCC11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376" y="3556124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D23917AA-56A4-4498-9EE1-185E771C0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328" y="4276204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7F38CC0-FAF9-4C68-BC1B-BB256B736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432" y="384415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29DEA86C-8DE2-4A33-8788-0D9CA235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876" y="285293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F4E4A383-B508-4C57-96DD-E9D84FEC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328" y="3484116"/>
            <a:ext cx="762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804F50EF-5283-4842-A930-CA94DB89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52" y="2837631"/>
            <a:ext cx="76200" cy="87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98D20C4F-B5C3-4E8F-8586-0529B5D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812" y="4566319"/>
            <a:ext cx="387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1893E37B-D899-48EB-B284-3211F25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533" y="2230166"/>
            <a:ext cx="42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462B6C3-D980-4011-8941-C4558B5647C9}"/>
              </a:ext>
            </a:extLst>
          </p:cNvPr>
          <p:cNvCxnSpPr>
            <a:cxnSpLocks/>
          </p:cNvCxnSpPr>
          <p:nvPr/>
        </p:nvCxnSpPr>
        <p:spPr>
          <a:xfrm flipH="1">
            <a:off x="3249280" y="2691831"/>
            <a:ext cx="2984376" cy="17452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4AF6A735-652E-4525-80E8-2AA8C13F0FF9}"/>
              </a:ext>
            </a:extLst>
          </p:cNvPr>
          <p:cNvGrpSpPr/>
          <p:nvPr/>
        </p:nvGrpSpPr>
        <p:grpSpPr>
          <a:xfrm>
            <a:off x="7464152" y="476672"/>
            <a:ext cx="3446336" cy="946810"/>
            <a:chOff x="7464152" y="476672"/>
            <a:chExt cx="3446336" cy="946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48DB21-1AF3-4B49-BD8B-E3C29A3CF683}"/>
                    </a:ext>
                  </a:extLst>
                </p:cNvPr>
                <p:cNvSpPr txBox="1"/>
                <p:nvPr/>
              </p:nvSpPr>
              <p:spPr>
                <a:xfrm>
                  <a:off x="7558545" y="1115705"/>
                  <a:ext cx="33519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=1,⋯,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48DB21-1AF3-4B49-BD8B-E3C29A3CF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545" y="1115705"/>
                  <a:ext cx="3351943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727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3B4B02-D7DD-4CC7-9CF0-1610D8436569}"/>
                </a:ext>
              </a:extLst>
            </p:cNvPr>
            <p:cNvSpPr txBox="1"/>
            <p:nvPr/>
          </p:nvSpPr>
          <p:spPr>
            <a:xfrm>
              <a:off x="7464152" y="476672"/>
              <a:ext cx="800219" cy="46166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400" dirty="0"/>
                <a:t>모형</a:t>
              </a:r>
              <a:endParaRPr lang="en-US" sz="2400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516030EF-EEFA-428D-BF82-2ECFE8C80B4C}"/>
              </a:ext>
            </a:extLst>
          </p:cNvPr>
          <p:cNvGrpSpPr/>
          <p:nvPr/>
        </p:nvGrpSpPr>
        <p:grpSpPr>
          <a:xfrm>
            <a:off x="7464152" y="1768501"/>
            <a:ext cx="1549407" cy="963545"/>
            <a:chOff x="7464152" y="1768501"/>
            <a:chExt cx="1549407" cy="963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9C4E34-B53B-41F2-80BF-7C0C9526A5CF}"/>
                    </a:ext>
                  </a:extLst>
                </p:cNvPr>
                <p:cNvSpPr txBox="1"/>
                <p:nvPr/>
              </p:nvSpPr>
              <p:spPr>
                <a:xfrm>
                  <a:off x="7558545" y="2407534"/>
                  <a:ext cx="1455014" cy="3245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9C4E34-B53B-41F2-80BF-7C0C9526A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545" y="2407534"/>
                  <a:ext cx="1455014" cy="324512"/>
                </a:xfrm>
                <a:prstGeom prst="rect">
                  <a:avLst/>
                </a:prstGeom>
                <a:blipFill>
                  <a:blip r:embed="rId3"/>
                  <a:stretch>
                    <a:fillRect l="-3766" t="-24528" r="-1674"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4AD70F-8515-4427-B878-F26AFFB700B9}"/>
                </a:ext>
              </a:extLst>
            </p:cNvPr>
            <p:cNvSpPr txBox="1"/>
            <p:nvPr/>
          </p:nvSpPr>
          <p:spPr>
            <a:xfrm>
              <a:off x="7464152" y="1768501"/>
              <a:ext cx="1484702" cy="46166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400" dirty="0"/>
                <a:t>추정 모형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05D885-D910-4280-97E7-9F7A6982E922}"/>
                  </a:ext>
                </a:extLst>
              </p:cNvPr>
              <p:cNvSpPr txBox="1"/>
              <p:nvPr/>
            </p:nvSpPr>
            <p:spPr>
              <a:xfrm>
                <a:off x="4851316" y="2460998"/>
                <a:ext cx="252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05D885-D910-4280-97E7-9F7A6982E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16" y="2460998"/>
                <a:ext cx="252313" cy="307777"/>
              </a:xfrm>
              <a:prstGeom prst="rect">
                <a:avLst/>
              </a:prstGeom>
              <a:blipFill>
                <a:blip r:embed="rId4"/>
                <a:stretch>
                  <a:fillRect l="-24390" r="-9756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CDA4AE-0ADD-46C3-8508-CA3A3CB04E40}"/>
                  </a:ext>
                </a:extLst>
              </p:cNvPr>
              <p:cNvSpPr txBox="1"/>
              <p:nvPr/>
            </p:nvSpPr>
            <p:spPr>
              <a:xfrm>
                <a:off x="5015880" y="3400920"/>
                <a:ext cx="252313" cy="31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CDA4AE-0ADD-46C3-8508-CA3A3CB04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3400920"/>
                <a:ext cx="252313" cy="316112"/>
              </a:xfrm>
              <a:prstGeom prst="rect">
                <a:avLst/>
              </a:prstGeom>
              <a:blipFill>
                <a:blip r:embed="rId5"/>
                <a:stretch>
                  <a:fillRect l="-24390" t="-26923" r="-5853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41DE0B-49F4-4A54-B750-BF132FBEDBD6}"/>
                  </a:ext>
                </a:extLst>
              </p:cNvPr>
              <p:cNvSpPr txBox="1"/>
              <p:nvPr/>
            </p:nvSpPr>
            <p:spPr>
              <a:xfrm>
                <a:off x="6040129" y="2735130"/>
                <a:ext cx="1355371" cy="324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41DE0B-49F4-4A54-B750-BF132FBED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129" y="2735130"/>
                <a:ext cx="1355371" cy="324512"/>
              </a:xfrm>
              <a:prstGeom prst="rect">
                <a:avLst/>
              </a:prstGeom>
              <a:blipFill>
                <a:blip r:embed="rId6"/>
                <a:stretch>
                  <a:fillRect l="-4054" t="-24528" r="-675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5E42D4D-BBE3-4C83-8611-C7DA730CA40C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5009976" y="2941836"/>
            <a:ext cx="4480" cy="185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2EDA9F-A73F-4CE2-BF19-16E260F423E9}"/>
                  </a:ext>
                </a:extLst>
              </p:cNvPr>
              <p:cNvSpPr txBox="1"/>
              <p:nvPr/>
            </p:nvSpPr>
            <p:spPr>
              <a:xfrm>
                <a:off x="4915261" y="4872860"/>
                <a:ext cx="29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2EDA9F-A73F-4CE2-BF19-16E260F42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1" y="4872860"/>
                <a:ext cx="294311" cy="307777"/>
              </a:xfrm>
              <a:prstGeom prst="rect">
                <a:avLst/>
              </a:prstGeom>
              <a:blipFill>
                <a:blip r:embed="rId7"/>
                <a:stretch>
                  <a:fillRect l="-18367" r="-61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3AC6C2A7-12D4-427C-A6DF-21E483B9DB63}"/>
              </a:ext>
            </a:extLst>
          </p:cNvPr>
          <p:cNvGrpSpPr/>
          <p:nvPr/>
        </p:nvGrpSpPr>
        <p:grpSpPr>
          <a:xfrm>
            <a:off x="3907410" y="2955961"/>
            <a:ext cx="1100983" cy="416133"/>
            <a:chOff x="4152086" y="2955961"/>
            <a:chExt cx="861664" cy="416133"/>
          </a:xfrm>
        </p:grpSpPr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DE541890-430B-4253-86C4-D2DAC1599D70}"/>
                </a:ext>
              </a:extLst>
            </p:cNvPr>
            <p:cNvCxnSpPr/>
            <p:nvPr/>
          </p:nvCxnSpPr>
          <p:spPr>
            <a:xfrm>
              <a:off x="5013750" y="2976051"/>
              <a:ext cx="0" cy="396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왼쪽 중괄호 40">
              <a:extLst>
                <a:ext uri="{FF2B5EF4-FFF2-40B4-BE49-F238E27FC236}">
                  <a16:creationId xmlns:a16="http://schemas.microsoft.com/office/drawing/2014/main" id="{4825BE5F-F7A4-4C36-BA47-046BD46CAA26}"/>
                </a:ext>
              </a:extLst>
            </p:cNvPr>
            <p:cNvSpPr/>
            <p:nvPr/>
          </p:nvSpPr>
          <p:spPr>
            <a:xfrm>
              <a:off x="4799856" y="2971489"/>
              <a:ext cx="167467" cy="396044"/>
            </a:xfrm>
            <a:prstGeom prst="leftBrace">
              <a:avLst>
                <a:gd name="adj1" fmla="val 30186"/>
                <a:gd name="adj2" fmla="val 46920"/>
              </a:avLst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5A2D486-B135-40E9-80A4-07FB0904DF44}"/>
                    </a:ext>
                  </a:extLst>
                </p:cNvPr>
                <p:cNvSpPr txBox="1"/>
                <p:nvPr/>
              </p:nvSpPr>
              <p:spPr>
                <a:xfrm>
                  <a:off x="4152086" y="2955961"/>
                  <a:ext cx="7296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dirty="0"/>
                    <a:t>잔차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5A2D486-B135-40E9-80A4-07FB0904D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086" y="2955961"/>
                  <a:ext cx="72960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882" t="-1333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16CCEA-4485-489A-B841-2B40F1E7B14B}"/>
                  </a:ext>
                </a:extLst>
              </p:cNvPr>
              <p:cNvSpPr txBox="1"/>
              <p:nvPr/>
            </p:nvSpPr>
            <p:spPr>
              <a:xfrm>
                <a:off x="663672" y="2792768"/>
                <a:ext cx="2013243" cy="92333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회귀분석에서는 </a:t>
                </a:r>
                <a:endParaRPr lang="en-US" altLang="ko-KR" dirty="0"/>
              </a:p>
              <a:p>
                <a:r>
                  <a:rPr lang="ko-KR" altLang="en-US" dirty="0"/>
                  <a:t>오차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ko-KR" altLang="en-US" dirty="0"/>
                  <a:t>와 잔차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ko-KR" altLang="en-US" dirty="0"/>
                  <a:t>를 </a:t>
                </a:r>
                <a:endParaRPr lang="en-US" altLang="ko-KR" dirty="0"/>
              </a:p>
              <a:p>
                <a:r>
                  <a:rPr lang="ko-KR" altLang="en-US" dirty="0"/>
                  <a:t>구분함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16CCEA-4485-489A-B841-2B40F1E7B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2" y="2792768"/>
                <a:ext cx="2013243" cy="923330"/>
              </a:xfrm>
              <a:prstGeom prst="rect">
                <a:avLst/>
              </a:prstGeom>
              <a:blipFill>
                <a:blip r:embed="rId9"/>
                <a:stretch>
                  <a:fillRect l="-2410" t="-3896" b="-71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3B45D559-B807-4AB1-BE2B-2C1BB4A6C549}"/>
              </a:ext>
            </a:extLst>
          </p:cNvPr>
          <p:cNvGrpSpPr/>
          <p:nvPr/>
        </p:nvGrpSpPr>
        <p:grpSpPr>
          <a:xfrm>
            <a:off x="7464152" y="3077065"/>
            <a:ext cx="2496653" cy="1384365"/>
            <a:chOff x="7464152" y="3077065"/>
            <a:chExt cx="2496653" cy="138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B6642A-E1DC-4C70-BDAD-F046CA96BDE4}"/>
                    </a:ext>
                  </a:extLst>
                </p:cNvPr>
                <p:cNvSpPr txBox="1"/>
                <p:nvPr/>
              </p:nvSpPr>
              <p:spPr>
                <a:xfrm>
                  <a:off x="7558545" y="3716098"/>
                  <a:ext cx="2402260" cy="745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B6642A-E1DC-4C70-BDAD-F046CA96B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545" y="3716098"/>
                  <a:ext cx="2402260" cy="745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51FBD0-7FC0-4ED1-870C-6AE9D1189DAA}"/>
                </a:ext>
              </a:extLst>
            </p:cNvPr>
            <p:cNvSpPr txBox="1"/>
            <p:nvPr/>
          </p:nvSpPr>
          <p:spPr>
            <a:xfrm>
              <a:off x="7464152" y="3077065"/>
              <a:ext cx="1723549" cy="46166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400" dirty="0"/>
                <a:t>잔차제곱합</a:t>
              </a:r>
              <a:endParaRPr lang="en-US" sz="24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E1149A9-E0BA-4ADE-8AB6-D3822FBEFBE7}"/>
              </a:ext>
            </a:extLst>
          </p:cNvPr>
          <p:cNvSpPr txBox="1"/>
          <p:nvPr/>
        </p:nvSpPr>
        <p:spPr>
          <a:xfrm>
            <a:off x="7464152" y="4558969"/>
            <a:ext cx="4267515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잔차제곱합을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최소화하는 회귀식을 구함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745DC8A8-C115-49F0-9D6E-3FF1DA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D2131B71-382D-4B3F-B5BF-6E6A20DE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회귀계수 추정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98150F29-D62F-467A-AEB3-C923F8E4827D}"/>
              </a:ext>
            </a:extLst>
          </p:cNvPr>
          <p:cNvCxnSpPr>
            <a:cxnSpLocks/>
          </p:cNvCxnSpPr>
          <p:nvPr/>
        </p:nvCxnSpPr>
        <p:spPr>
          <a:xfrm flipH="1">
            <a:off x="3225521" y="2343755"/>
            <a:ext cx="2837173" cy="2134939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05434D-AA8A-43DB-B425-F32CA3D548E4}"/>
                  </a:ext>
                </a:extLst>
              </p:cNvPr>
              <p:cNvSpPr txBox="1"/>
              <p:nvPr/>
            </p:nvSpPr>
            <p:spPr>
              <a:xfrm>
                <a:off x="5702052" y="2014328"/>
                <a:ext cx="13476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05434D-AA8A-43DB-B425-F32CA3D54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52" y="2014328"/>
                <a:ext cx="1347613" cy="307777"/>
              </a:xfrm>
              <a:prstGeom prst="rect">
                <a:avLst/>
              </a:prstGeom>
              <a:blipFill>
                <a:blip r:embed="rId11"/>
                <a:stretch>
                  <a:fillRect l="-3620" r="-362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12">
            <a:extLst>
              <a:ext uri="{FF2B5EF4-FFF2-40B4-BE49-F238E27FC236}">
                <a16:creationId xmlns:a16="http://schemas.microsoft.com/office/drawing/2014/main" id="{1239BF9C-A119-424C-83C2-52968C17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309" y="3376927"/>
            <a:ext cx="45719" cy="5333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94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43" grpId="0" animBg="1"/>
      <p:bldP spid="44" grpId="0" animBg="1"/>
      <p:bldP spid="39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차트 70">
            <a:extLst>
              <a:ext uri="{FF2B5EF4-FFF2-40B4-BE49-F238E27FC236}">
                <a16:creationId xmlns:a16="http://schemas.microsoft.com/office/drawing/2014/main" id="{093D66F3-8132-472D-A77D-3D36AEACA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289426"/>
              </p:ext>
            </p:extLst>
          </p:nvPr>
        </p:nvGraphicFramePr>
        <p:xfrm>
          <a:off x="5554945" y="1191249"/>
          <a:ext cx="5655761" cy="330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67808" y="571241"/>
            <a:ext cx="6624737" cy="1037931"/>
          </a:xfrm>
          <a:ln>
            <a:solidFill>
              <a:schemeClr val="accent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dirty="0"/>
              <a:t>최소자승법</a:t>
            </a:r>
            <a:r>
              <a:rPr lang="en-US" altLang="ko-KR" sz="2400" dirty="0"/>
              <a:t>(Ordinary Least Squares :OLS)</a:t>
            </a:r>
            <a:r>
              <a:rPr lang="ko-KR" altLang="en-US" sz="2400" dirty="0"/>
              <a:t>에 의한 최소자승추정량</a:t>
            </a:r>
            <a:r>
              <a:rPr lang="en-US" altLang="ko-KR" sz="2400" dirty="0"/>
              <a:t>(LSE: Least Square Estimates)</a:t>
            </a:r>
          </a:p>
        </p:txBody>
      </p:sp>
      <p:graphicFrame>
        <p:nvGraphicFramePr>
          <p:cNvPr id="15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39527"/>
              </p:ext>
            </p:extLst>
          </p:nvPr>
        </p:nvGraphicFramePr>
        <p:xfrm>
          <a:off x="1127448" y="2056864"/>
          <a:ext cx="4248471" cy="48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9" name="Equation" r:id="rId4" imgW="2323092" imgH="266584" progId="Equation.3">
                  <p:embed/>
                </p:oleObj>
              </mc:Choice>
              <mc:Fallback>
                <p:oleObj name="Equation" r:id="rId4" imgW="2323092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056864"/>
                        <a:ext cx="4248471" cy="487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735490A8-D175-4D33-A166-12CB50C2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5" y="159022"/>
            <a:ext cx="2096083" cy="461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단순선형회귀분석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8DC776-7B27-4FC1-ABFB-7759A5502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2801697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회귀계수 추정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1559583-3A3B-4EAC-B987-58FD9687E596}"/>
              </a:ext>
            </a:extLst>
          </p:cNvPr>
          <p:cNvGrpSpPr/>
          <p:nvPr/>
        </p:nvGrpSpPr>
        <p:grpSpPr>
          <a:xfrm>
            <a:off x="6600056" y="3938572"/>
            <a:ext cx="4307090" cy="276999"/>
            <a:chOff x="6600056" y="3938572"/>
            <a:chExt cx="4307090" cy="276999"/>
          </a:xfrm>
        </p:grpSpPr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3B5799E0-1369-42A5-9C71-F399D01119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0056" y="4077072"/>
              <a:ext cx="4104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80E3868-B321-45EF-9CE6-F0F97CA57708}"/>
                    </a:ext>
                  </a:extLst>
                </p:cNvPr>
                <p:cNvSpPr txBox="1"/>
                <p:nvPr/>
              </p:nvSpPr>
              <p:spPr>
                <a:xfrm>
                  <a:off x="10723827" y="3938572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80E3868-B321-45EF-9CE6-F0F97CA57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3827" y="3938572"/>
                  <a:ext cx="18331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019F38-0939-40CE-B970-0F62BABD0010}"/>
                  </a:ext>
                </a:extLst>
              </p:cNvPr>
              <p:cNvSpPr txBox="1"/>
              <p:nvPr/>
            </p:nvSpPr>
            <p:spPr>
              <a:xfrm>
                <a:off x="10195462" y="2359913"/>
                <a:ext cx="509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019F38-0939-40CE-B970-0F62BABD0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462" y="2359913"/>
                <a:ext cx="509050" cy="276999"/>
              </a:xfrm>
              <a:prstGeom prst="rect">
                <a:avLst/>
              </a:prstGeom>
              <a:blipFill>
                <a:blip r:embed="rId7"/>
                <a:stretch>
                  <a:fillRect l="-15476" t="-2174" r="-1547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1C77FB6-12A2-497E-88AE-523F4AA1FA93}"/>
              </a:ext>
            </a:extLst>
          </p:cNvPr>
          <p:cNvCxnSpPr/>
          <p:nvPr/>
        </p:nvCxnSpPr>
        <p:spPr>
          <a:xfrm flipV="1">
            <a:off x="7176120" y="2187878"/>
            <a:ext cx="648072" cy="83503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57C2E46-B1F5-42BC-A55E-11352ED2918D}"/>
              </a:ext>
            </a:extLst>
          </p:cNvPr>
          <p:cNvCxnSpPr>
            <a:cxnSpLocks/>
          </p:cNvCxnSpPr>
          <p:nvPr/>
        </p:nvCxnSpPr>
        <p:spPr>
          <a:xfrm>
            <a:off x="8003218" y="2312470"/>
            <a:ext cx="721074" cy="62098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451044-60AF-4E09-87B9-D876570B29AE}"/>
                  </a:ext>
                </a:extLst>
              </p:cNvPr>
              <p:cNvSpPr txBox="1"/>
              <p:nvPr/>
            </p:nvSpPr>
            <p:spPr>
              <a:xfrm>
                <a:off x="6846254" y="2280813"/>
                <a:ext cx="659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451044-60AF-4E09-87B9-D876570B2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54" y="2280813"/>
                <a:ext cx="659732" cy="276999"/>
              </a:xfrm>
              <a:prstGeom prst="rect">
                <a:avLst/>
              </a:prstGeom>
              <a:blipFill>
                <a:blip r:embed="rId8"/>
                <a:stretch>
                  <a:fillRect l="-12963" t="-8696" r="-129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202A23-0E85-4DD7-8B77-4C305685FFBD}"/>
                  </a:ext>
                </a:extLst>
              </p:cNvPr>
              <p:cNvSpPr txBox="1"/>
              <p:nvPr/>
            </p:nvSpPr>
            <p:spPr>
              <a:xfrm>
                <a:off x="7392144" y="4098001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202A23-0E85-4DD7-8B77-4C305685F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4098001"/>
                <a:ext cx="281423" cy="276999"/>
              </a:xfrm>
              <a:prstGeom prst="rect">
                <a:avLst/>
              </a:prstGeom>
              <a:blipFill>
                <a:blip r:embed="rId9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C1217FF-E872-434F-B807-E5AD9C39156A}"/>
              </a:ext>
            </a:extLst>
          </p:cNvPr>
          <p:cNvCxnSpPr>
            <a:cxnSpLocks/>
          </p:cNvCxnSpPr>
          <p:nvPr/>
        </p:nvCxnSpPr>
        <p:spPr>
          <a:xfrm flipV="1">
            <a:off x="7500156" y="2578740"/>
            <a:ext cx="29748" cy="1498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DD76C477-CF46-401D-A7DF-6B260DA9302F}"/>
              </a:ext>
            </a:extLst>
          </p:cNvPr>
          <p:cNvCxnSpPr/>
          <p:nvPr/>
        </p:nvCxnSpPr>
        <p:spPr>
          <a:xfrm>
            <a:off x="9048328" y="3829298"/>
            <a:ext cx="11521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7D99D4-5CA6-4886-AC6A-FE79E0C904A9}"/>
                  </a:ext>
                </a:extLst>
              </p:cNvPr>
              <p:cNvSpPr txBox="1"/>
              <p:nvPr/>
            </p:nvSpPr>
            <p:spPr>
              <a:xfrm>
                <a:off x="8382826" y="4324267"/>
                <a:ext cx="1475019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7D99D4-5CA6-4886-AC6A-FE79E0C90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26" y="4324267"/>
                <a:ext cx="1475019" cy="52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1" grpId="0">
        <p:bldAsOne/>
      </p:bldGraphic>
      <p:bldP spid="15369" grpId="0" uiExpand="1" build="p" animBg="1"/>
      <p:bldP spid="40" grpId="0"/>
      <p:bldP spid="47" grpId="0"/>
      <p:bldP spid="48" grpId="0"/>
      <p:bldP spid="55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5239</TotalTime>
  <Words>1251</Words>
  <Application>Microsoft Office PowerPoint</Application>
  <PresentationFormat>와이드스크린</PresentationFormat>
  <Paragraphs>339</Paragraphs>
  <Slides>30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5" baseType="lpstr">
      <vt:lpstr>Cre명조 L</vt:lpstr>
      <vt:lpstr>DS가변 교양있는글씨 L</vt:lpstr>
      <vt:lpstr>Tekton Pro</vt:lpstr>
      <vt:lpstr>YD앗싸돼지요</vt:lpstr>
      <vt:lpstr>맑은 고딕</vt:lpstr>
      <vt:lpstr>휴먼모음T</vt:lpstr>
      <vt:lpstr>Algerian</vt:lpstr>
      <vt:lpstr>Arial</vt:lpstr>
      <vt:lpstr>Calibri</vt:lpstr>
      <vt:lpstr>Calibri Light</vt:lpstr>
      <vt:lpstr>Cambria Math</vt:lpstr>
      <vt:lpstr>Script MT Bold</vt:lpstr>
      <vt:lpstr>Times New Roman</vt:lpstr>
      <vt:lpstr>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SPSS 실습 (광고_매출액.sav)</vt:lpstr>
      <vt:lpstr>독립변수와 종속변수를  지정 </vt:lpstr>
      <vt:lpstr>SPSS 출력결과 (추정)</vt:lpstr>
      <vt:lpstr>그래프 출력결과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15장 회귀분석</dc:title>
  <dc:creator>이 기 훈</dc:creator>
  <cp:lastModifiedBy>Admin</cp:lastModifiedBy>
  <cp:revision>295</cp:revision>
  <dcterms:created xsi:type="dcterms:W3CDTF">2000-10-30T05:26:25Z</dcterms:created>
  <dcterms:modified xsi:type="dcterms:W3CDTF">2023-05-02T05:53:30Z</dcterms:modified>
</cp:coreProperties>
</file>