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50"/>
  </p:notesMasterIdLst>
  <p:sldIdLst>
    <p:sldId id="334" r:id="rId2"/>
    <p:sldId id="268" r:id="rId3"/>
    <p:sldId id="269" r:id="rId4"/>
    <p:sldId id="257" r:id="rId5"/>
    <p:sldId id="258" r:id="rId6"/>
    <p:sldId id="270" r:id="rId7"/>
    <p:sldId id="287" r:id="rId8"/>
    <p:sldId id="302" r:id="rId9"/>
    <p:sldId id="290" r:id="rId10"/>
    <p:sldId id="289" r:id="rId11"/>
    <p:sldId id="291" r:id="rId12"/>
    <p:sldId id="335" r:id="rId13"/>
    <p:sldId id="294" r:id="rId14"/>
    <p:sldId id="336" r:id="rId15"/>
    <p:sldId id="295" r:id="rId16"/>
    <p:sldId id="309" r:id="rId17"/>
    <p:sldId id="324" r:id="rId18"/>
    <p:sldId id="304" r:id="rId19"/>
    <p:sldId id="264" r:id="rId20"/>
    <p:sldId id="280" r:id="rId21"/>
    <p:sldId id="327" r:id="rId22"/>
    <p:sldId id="284" r:id="rId23"/>
    <p:sldId id="308" r:id="rId24"/>
    <p:sldId id="312" r:id="rId25"/>
    <p:sldId id="337" r:id="rId26"/>
    <p:sldId id="326" r:id="rId27"/>
    <p:sldId id="310" r:id="rId28"/>
    <p:sldId id="325" r:id="rId29"/>
    <p:sldId id="259" r:id="rId30"/>
    <p:sldId id="260" r:id="rId31"/>
    <p:sldId id="338" r:id="rId32"/>
    <p:sldId id="329" r:id="rId33"/>
    <p:sldId id="278" r:id="rId34"/>
    <p:sldId id="279" r:id="rId35"/>
    <p:sldId id="339" r:id="rId36"/>
    <p:sldId id="340" r:id="rId37"/>
    <p:sldId id="328" r:id="rId38"/>
    <p:sldId id="341" r:id="rId39"/>
    <p:sldId id="281" r:id="rId40"/>
    <p:sldId id="342" r:id="rId41"/>
    <p:sldId id="282" r:id="rId42"/>
    <p:sldId id="330" r:id="rId43"/>
    <p:sldId id="331" r:id="rId44"/>
    <p:sldId id="283" r:id="rId45"/>
    <p:sldId id="333" r:id="rId46"/>
    <p:sldId id="332" r:id="rId47"/>
    <p:sldId id="321" r:id="rId48"/>
    <p:sldId id="261" r:id="rId49"/>
  </p:sldIdLst>
  <p:sldSz cx="12192000" cy="6858000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B17C"/>
    <a:srgbClr val="FFFFCC"/>
    <a:srgbClr val="009900"/>
    <a:srgbClr val="FF9900"/>
    <a:srgbClr val="FFDA3B"/>
    <a:srgbClr val="FFCC00"/>
    <a:srgbClr val="C5C5FF"/>
    <a:srgbClr val="FFEAA7"/>
    <a:srgbClr val="D75B53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09" autoAdjust="0"/>
    <p:restoredTop sz="96370" autoAdjust="0"/>
  </p:normalViewPr>
  <p:slideViewPr>
    <p:cSldViewPr>
      <p:cViewPr varScale="1">
        <p:scale>
          <a:sx n="70" d="100"/>
          <a:sy n="70" d="100"/>
        </p:scale>
        <p:origin x="72" y="11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151C9-CCED-49A0-B6EF-9296943C2523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94F27-0930-47F9-AFDC-797BDB31E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26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안녕하세요</a:t>
            </a:r>
            <a:r>
              <a:rPr lang="en-US" dirty="0"/>
              <a:t>, </a:t>
            </a:r>
            <a:r>
              <a:rPr lang="ko-KR" altLang="en-US" dirty="0"/>
              <a:t>이영상에서는 탐색적 요인분석에 대하여 설명할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고유값의 개념과 요인수의 결정</a:t>
            </a:r>
            <a:r>
              <a:rPr lang="en-US" altLang="ko-KR" dirty="0"/>
              <a:t>, </a:t>
            </a:r>
            <a:r>
              <a:rPr lang="ko-KR" altLang="en-US" dirty="0"/>
              <a:t>요인의 직교회전과 사각회전</a:t>
            </a:r>
            <a:endParaRPr lang="en-US" altLang="ko-KR" dirty="0"/>
          </a:p>
          <a:p>
            <a:r>
              <a:rPr lang="ko-KR" altLang="en-US" dirty="0"/>
              <a:t>요인추출하는 주성분방법과 주축요인법 등에 대하여 설명할 것입니다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94F27-0930-47F9-AFDC-797BDB31E26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111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ko-KR" altLang="en-US" dirty="0"/>
              <a:t>개의 독립변수가 있을 때 </a:t>
            </a:r>
            <a:r>
              <a:rPr lang="en-US" altLang="ko-KR" dirty="0"/>
              <a:t>k</a:t>
            </a:r>
            <a:r>
              <a:rPr lang="ko-KR" altLang="en-US" dirty="0"/>
              <a:t>개보다 적은 </a:t>
            </a:r>
            <a:r>
              <a:rPr lang="en-US" altLang="ko-KR" dirty="0"/>
              <a:t>m</a:t>
            </a:r>
            <a:r>
              <a:rPr lang="ko-KR" altLang="en-US" dirty="0"/>
              <a:t>개의 요인으로 변수를 설명하고자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변수가 요인에의해 설명되는 않는 부분은 특별요인이라 하고 오차항과 같이 취급합니다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수학적 모형의 궁극적 목표는 적재값을 구하는 것입니다</a:t>
            </a:r>
            <a:r>
              <a:rPr lang="en-US" altLang="ko-KR" dirty="0"/>
              <a:t>. 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여기서 잠간 수학적인 이야기를 하자면 이 적재값의 해는 유일해가 아닙니다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어떤 특정한 조건만 만족해주면 되기 때문에 우리가 해석하기 쉽게 적재값을 구합니다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즉 되도록이면 한 요인에 높은 적재값이 걸리고 나머지 요인에 적은 값이 나오도록 구하는 거죠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이것을 요인회전 </a:t>
            </a:r>
            <a:r>
              <a:rPr lang="en-US" altLang="ko-KR" dirty="0"/>
              <a:t>factor rotation</a:t>
            </a:r>
            <a:r>
              <a:rPr lang="ko-KR" altLang="en-US" dirty="0"/>
              <a:t>이라 합니다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94F27-0930-47F9-AFDC-797BDB31E26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533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우리가 변수들이 갖고있는 정보를 요인으로 바꿨을 때도 그 정보를 많이 가져갈 수 있도록 적재값을 유도할 것입니다</a:t>
            </a:r>
            <a:endParaRPr lang="en-US" altLang="ko-KR" dirty="0"/>
          </a:p>
          <a:p>
            <a:r>
              <a:rPr lang="ko-KR" altLang="en-US" dirty="0"/>
              <a:t>각 변수들의 정보는 어디에 구해져 있나요</a:t>
            </a:r>
            <a:r>
              <a:rPr lang="en-US" altLang="ko-KR" dirty="0"/>
              <a:t>. </a:t>
            </a:r>
            <a:r>
              <a:rPr lang="ko-KR" altLang="en-US" dirty="0"/>
              <a:t>앞의 분산분석 영상에서 분산은 정보라고</a:t>
            </a:r>
            <a:r>
              <a:rPr lang="en-US" altLang="ko-KR" dirty="0"/>
              <a:t> </a:t>
            </a:r>
            <a:r>
              <a:rPr lang="ko-KR" altLang="en-US" dirty="0"/>
              <a:t>이야기했죠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데이터들이 분산을 가지고 있어야 데이터들로부터 왜 큰값이 나오는지 왜 작은 값이 나오는지</a:t>
            </a:r>
            <a:endParaRPr lang="en-US" altLang="ko-KR" dirty="0"/>
          </a:p>
          <a:p>
            <a:r>
              <a:rPr lang="ko-KR" altLang="en-US" dirty="0"/>
              <a:t>그 이유를 분석해낼 수 있다고 했죠</a:t>
            </a:r>
            <a:r>
              <a:rPr lang="en-US" altLang="ko-KR" dirty="0"/>
              <a:t>, </a:t>
            </a:r>
            <a:r>
              <a:rPr lang="ko-KR" altLang="en-US" dirty="0"/>
              <a:t>그래서 변수들의 분산과 공분산을 적은 공분산 행렬이 정보의 요약값이라 할 수있습니다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그런데 만약 우리가 공분산행렬을 기준으로 하면 어떤 변수는 분산이 커서 정보가 많고 어떤 변수는 분산이 작아 정보가 적다고 할 수 있을 텐데</a:t>
            </a:r>
            <a:endParaRPr lang="en-US" altLang="ko-KR" dirty="0"/>
          </a:p>
          <a:p>
            <a:r>
              <a:rPr lang="ko-KR" altLang="en-US" dirty="0"/>
              <a:t>그게 측정단위의 문제이거나 모든 변수의 중요도가 같다고 가정해야할 때는 공분산 행렬보다는 이를 표준화해줄 필요가 있습니다</a:t>
            </a:r>
            <a:r>
              <a:rPr lang="en-US" altLang="ko-KR" dirty="0"/>
              <a:t>.</a:t>
            </a:r>
            <a:r>
              <a:rPr lang="ko-KR" altLang="en-US" dirty="0"/>
              <a:t>   </a:t>
            </a:r>
            <a:endParaRPr lang="en-US" altLang="ko-KR" dirty="0"/>
          </a:p>
          <a:p>
            <a:r>
              <a:rPr lang="ko-KR" altLang="en-US" dirty="0"/>
              <a:t>공분산을 각 변수의 표준편차로 표준화해준 값이 바로 상관계수죠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이렇게 각 </a:t>
            </a:r>
            <a:r>
              <a:rPr lang="ko-KR" altLang="en-US" sz="1200" dirty="0">
                <a:latin typeface="맑은 고딕" panose="020B0503020000020004" pitchFamily="50" charset="-127"/>
                <a:ea typeface="+mn-ea"/>
              </a:rPr>
              <a:t>변수의 정보의 양이 같다는 가정으로 공분산을 표준화한 상관행렬을 이용해서 요인 적재값을 유도합니다</a:t>
            </a:r>
            <a:r>
              <a:rPr lang="en-US" altLang="ko-KR" sz="1200" dirty="0">
                <a:latin typeface="맑은 고딕" panose="020B0503020000020004" pitchFamily="50" charset="-127"/>
                <a:ea typeface="+mn-ea"/>
              </a:rPr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94F27-0930-47F9-AFDC-797BDB31E26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77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요인적재값을</a:t>
            </a:r>
            <a:r>
              <a:rPr lang="en-US" altLang="ko-KR" dirty="0"/>
              <a:t> </a:t>
            </a:r>
            <a:r>
              <a:rPr lang="ko-KR" altLang="en-US" dirty="0"/>
              <a:t>유도하는 개념은 다음과 같습니다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우리가 변수들의 정보를 요인으로 되도록 많이 설명할 수 있도록 변환을 해주는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이는 결론적으로 상관행렬의 고유값과 고유벡터를 구하게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이때 고유값은 공통요인의 분산 즉 정보의 양을 표시하고요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고유벡터는 요인적재값의 추정값이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예를 들어 다음 그림과 같은 관계를 가진 두 변수가 있다고 가정해보겠습니다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두변수의 상관계수행열은 이렇게 될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표준화 시켰으니까 </a:t>
            </a:r>
            <a:r>
              <a:rPr lang="en-US" altLang="ko-KR" dirty="0"/>
              <a:t>X1</a:t>
            </a:r>
            <a:r>
              <a:rPr lang="ko-KR" altLang="en-US" dirty="0"/>
              <a:t>의 정보도 </a:t>
            </a:r>
            <a:r>
              <a:rPr lang="en-US" altLang="ko-KR" dirty="0"/>
              <a:t>1, X2</a:t>
            </a:r>
            <a:r>
              <a:rPr lang="ko-KR" altLang="en-US" dirty="0"/>
              <a:t>의 분산도 </a:t>
            </a:r>
            <a:r>
              <a:rPr lang="en-US" altLang="ko-KR" dirty="0"/>
              <a:t>1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이때 상관행렬의 고유값을 구하면 </a:t>
            </a:r>
            <a:r>
              <a:rPr lang="en-US" altLang="ko-KR" dirty="0"/>
              <a:t>1.5, 0.5</a:t>
            </a:r>
            <a:r>
              <a:rPr lang="ko-KR" altLang="en-US" dirty="0"/>
              <a:t>가 됩니다</a:t>
            </a:r>
            <a:r>
              <a:rPr lang="en-US" altLang="ko-KR" dirty="0"/>
              <a:t>.(</a:t>
            </a:r>
            <a:r>
              <a:rPr lang="ko-KR" altLang="en-US" dirty="0"/>
              <a:t>계산방법은 뒤에서 한번 더 설명합니다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이때 두 변수의 정보를 보존하는 요인축을 잡으면 그림과 같이 </a:t>
            </a:r>
            <a:r>
              <a:rPr lang="en-US" altLang="ko-KR" dirty="0"/>
              <a:t>F1, F2</a:t>
            </a:r>
            <a:r>
              <a:rPr lang="ko-KR" altLang="en-US" dirty="0"/>
              <a:t>를 유도할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이때 앞에서 구한 고유값 </a:t>
            </a:r>
            <a:r>
              <a:rPr lang="en-US" altLang="ko-KR" dirty="0"/>
              <a:t>1.5</a:t>
            </a:r>
            <a:r>
              <a:rPr lang="ko-KR" altLang="en-US" dirty="0"/>
              <a:t>는 가장 정보가 많은 </a:t>
            </a:r>
            <a:r>
              <a:rPr lang="en-US" altLang="ko-KR" dirty="0"/>
              <a:t>F1</a:t>
            </a:r>
            <a:r>
              <a:rPr lang="ko-KR" altLang="en-US" dirty="0"/>
              <a:t>축의 분산이되고요</a:t>
            </a:r>
            <a:r>
              <a:rPr lang="en-US" altLang="ko-KR" dirty="0"/>
              <a:t>, </a:t>
            </a:r>
            <a:r>
              <a:rPr lang="ko-KR" altLang="en-US" dirty="0"/>
              <a:t>또다른 고유값 </a:t>
            </a:r>
            <a:r>
              <a:rPr lang="en-US" altLang="ko-KR" dirty="0"/>
              <a:t>0.5</a:t>
            </a:r>
            <a:r>
              <a:rPr lang="ko-KR" altLang="en-US" dirty="0"/>
              <a:t>는 다음 요인 </a:t>
            </a:r>
            <a:r>
              <a:rPr lang="en-US" altLang="ko-KR" dirty="0"/>
              <a:t>F2</a:t>
            </a:r>
            <a:r>
              <a:rPr lang="ko-KR" altLang="en-US" dirty="0"/>
              <a:t>의 분산이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축을 유도하는 방법은 상관행렬을 분해하는 것인데 고유값과 고유벡터를 이용해서 이렇게 써줄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이때 이 두 고유벡터가 요인축의 방향이 되는 것이고 이 고유벡터 값이 요인 적재값이 됩니다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94F27-0930-47F9-AFDC-797BDB31E26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75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다음은 간단한 예를 들어보겠습니다</a:t>
            </a:r>
            <a:r>
              <a:rPr lang="en-US" altLang="ko-KR" dirty="0"/>
              <a:t>.</a:t>
            </a:r>
          </a:p>
          <a:p>
            <a:r>
              <a:rPr lang="en-US" dirty="0"/>
              <a:t>6</a:t>
            </a:r>
            <a:r>
              <a:rPr lang="ko-KR" altLang="en-US" dirty="0"/>
              <a:t>개 교과목의 성적에 대한 상관계수행렬입니다</a:t>
            </a:r>
            <a:r>
              <a:rPr lang="en-US" altLang="ko-KR" dirty="0"/>
              <a:t>.</a:t>
            </a:r>
          </a:p>
          <a:p>
            <a:r>
              <a:rPr lang="en-US" dirty="0"/>
              <a:t>6</a:t>
            </a:r>
            <a:r>
              <a:rPr lang="ko-KR" altLang="en-US" dirty="0"/>
              <a:t>과목 중 각각 </a:t>
            </a:r>
            <a:r>
              <a:rPr lang="en-US" altLang="ko-KR" dirty="0"/>
              <a:t>3</a:t>
            </a:r>
            <a:r>
              <a:rPr lang="ko-KR" altLang="en-US" dirty="0"/>
              <a:t>과목들끼리 상관관계가 높은 것을 알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이런 상관계수 행렬을 이용해서 요인분석을 해 보겠습니다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94F27-0930-47F9-AFDC-797BDB31E26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957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참고적으로 </a:t>
            </a:r>
            <a:r>
              <a:rPr lang="en-US" altLang="ko-KR" dirty="0"/>
              <a:t>SPSS</a:t>
            </a:r>
            <a:r>
              <a:rPr lang="ko-KR" altLang="en-US" dirty="0"/>
              <a:t>에서 원자료가 아닌 상관행렬을 이용해 요인분석하려면 명령문을 이용해야 합니다</a:t>
            </a:r>
            <a:r>
              <a:rPr lang="en-US" altLang="ko-KR" dirty="0"/>
              <a:t>.</a:t>
            </a:r>
          </a:p>
          <a:p>
            <a:endParaRPr lang="en-US" dirty="0"/>
          </a:p>
          <a:p>
            <a:r>
              <a:rPr lang="en-US" dirty="0"/>
              <a:t>matrix data </a:t>
            </a:r>
          </a:p>
          <a:p>
            <a:r>
              <a:rPr lang="en-US" dirty="0"/>
              <a:t>variables=rowtype_ </a:t>
            </a:r>
            <a:r>
              <a:rPr lang="ko-KR" altLang="en-US" dirty="0"/>
              <a:t>국어 영어 국사 물리 대수학 기하학</a:t>
            </a:r>
            <a:r>
              <a:rPr lang="en-US" altLang="ko-KR" dirty="0"/>
              <a:t>.</a:t>
            </a:r>
          </a:p>
          <a:p>
            <a:r>
              <a:rPr lang="en-US" dirty="0"/>
              <a:t>begin data </a:t>
            </a:r>
          </a:p>
          <a:p>
            <a:r>
              <a:rPr lang="en-US" dirty="0"/>
              <a:t>N 220 220 220 220 220 220 </a:t>
            </a:r>
          </a:p>
          <a:p>
            <a:r>
              <a:rPr lang="en-US" dirty="0"/>
              <a:t>corr 1.000 </a:t>
            </a:r>
          </a:p>
          <a:p>
            <a:r>
              <a:rPr lang="en-US" dirty="0"/>
              <a:t>corr 0.439 1.000</a:t>
            </a:r>
          </a:p>
          <a:p>
            <a:r>
              <a:rPr lang="en-US" dirty="0"/>
              <a:t>corr 0.410 0.351 1.000 </a:t>
            </a:r>
          </a:p>
          <a:p>
            <a:r>
              <a:rPr lang="en-US" dirty="0"/>
              <a:t>corr 0.288 0.354 0.164 1.000 </a:t>
            </a:r>
          </a:p>
          <a:p>
            <a:r>
              <a:rPr lang="en-US" dirty="0"/>
              <a:t>corr 0.329 0.320 0.190 0.595 1.000</a:t>
            </a:r>
          </a:p>
          <a:p>
            <a:r>
              <a:rPr lang="en-US" dirty="0"/>
              <a:t>corr 0.248 0.329 0.181 0.470 0.464 1.000 </a:t>
            </a:r>
          </a:p>
          <a:p>
            <a:r>
              <a:rPr lang="en-US" dirty="0"/>
              <a:t>end data.</a:t>
            </a:r>
          </a:p>
          <a:p>
            <a:r>
              <a:rPr lang="en-US" dirty="0"/>
              <a:t>FACTOR</a:t>
            </a:r>
          </a:p>
          <a:p>
            <a:r>
              <a:rPr lang="en-US" dirty="0"/>
              <a:t>  /MATRIX IN(COR=*)</a:t>
            </a:r>
          </a:p>
          <a:p>
            <a:r>
              <a:rPr lang="en-US" dirty="0"/>
              <a:t>  /MISSING LISTWISE </a:t>
            </a:r>
          </a:p>
          <a:p>
            <a:r>
              <a:rPr lang="en-US" dirty="0"/>
              <a:t>  /ANALYSIS </a:t>
            </a:r>
            <a:r>
              <a:rPr lang="ko-KR" altLang="en-US" dirty="0"/>
              <a:t>국어 영어 국사 물리 대수학 기하학</a:t>
            </a:r>
          </a:p>
          <a:p>
            <a:r>
              <a:rPr lang="ko-KR" altLang="en-US" dirty="0"/>
              <a:t>  </a:t>
            </a:r>
            <a:r>
              <a:rPr lang="en-US" altLang="ko-KR" dirty="0"/>
              <a:t>/</a:t>
            </a:r>
            <a:r>
              <a:rPr lang="en-US" dirty="0"/>
              <a:t>PRINT INITIAL EXTRACTION ROTATION</a:t>
            </a:r>
          </a:p>
          <a:p>
            <a:r>
              <a:rPr lang="en-US" dirty="0"/>
              <a:t>  /CRITERIA MINEIGEN(1) ITERATE(25)</a:t>
            </a:r>
          </a:p>
          <a:p>
            <a:r>
              <a:rPr lang="en-US" dirty="0"/>
              <a:t>  /EXTRACTION PC</a:t>
            </a:r>
          </a:p>
          <a:p>
            <a:r>
              <a:rPr lang="en-US" dirty="0"/>
              <a:t>  /CRITERIA ITERATE(25)</a:t>
            </a:r>
          </a:p>
          <a:p>
            <a:r>
              <a:rPr lang="en-US" dirty="0"/>
              <a:t>  /ROTATION VARIMAX</a:t>
            </a:r>
          </a:p>
          <a:p>
            <a:r>
              <a:rPr lang="en-US" dirty="0"/>
              <a:t>  /METHOD=CORRELATION.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94F27-0930-47F9-AFDC-797BDB31E26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120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출력결과를 보시겠습니다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요인은 </a:t>
            </a:r>
            <a:r>
              <a:rPr lang="en-US" altLang="ko-KR" dirty="0"/>
              <a:t>2</a:t>
            </a:r>
            <a:r>
              <a:rPr lang="ko-KR" altLang="en-US" dirty="0"/>
              <a:t>개 선택되었고 각 변수별로 요인적재값이 표시되었습니다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예를 들어 </a:t>
            </a:r>
            <a:r>
              <a:rPr lang="en-US" altLang="ko-KR" dirty="0"/>
              <a:t>X1=0.23F1+0.76F2</a:t>
            </a:r>
            <a:r>
              <a:rPr lang="ko-KR" altLang="en-US" dirty="0"/>
              <a:t>라는 의미이고요</a:t>
            </a:r>
            <a:r>
              <a:rPr lang="en-US" altLang="ko-KR" dirty="0"/>
              <a:t>. </a:t>
            </a:r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dirty="0"/>
              <a:t>국어점수는 </a:t>
            </a:r>
            <a:r>
              <a:rPr lang="en-US" altLang="ko-KR" dirty="0"/>
              <a:t>F2</a:t>
            </a:r>
            <a:r>
              <a:rPr lang="ko-KR" altLang="en-US" dirty="0"/>
              <a:t>에 더 영향을 받는 것이죠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그리고 커뮤날리티는 두 요인에 의해서 설명되는 분산의 크기</a:t>
            </a:r>
            <a:r>
              <a:rPr lang="en-US" altLang="ko-KR" dirty="0"/>
              <a:t>, </a:t>
            </a:r>
            <a:r>
              <a:rPr lang="ko-KR" altLang="en-US" dirty="0"/>
              <a:t>즉 정보의 양인데요</a:t>
            </a:r>
            <a:r>
              <a:rPr lang="en-US" altLang="ko-KR" dirty="0"/>
              <a:t>.</a:t>
            </a:r>
          </a:p>
          <a:p>
            <a:r>
              <a:rPr lang="en-US" dirty="0"/>
              <a:t>X1</a:t>
            </a:r>
            <a:r>
              <a:rPr lang="ko-KR" altLang="en-US" dirty="0"/>
              <a:t>은 두 요인에 의해 </a:t>
            </a:r>
            <a:r>
              <a:rPr lang="en-US" altLang="ko-KR" dirty="0"/>
              <a:t>63%</a:t>
            </a:r>
            <a:r>
              <a:rPr lang="ko-KR" altLang="en-US" dirty="0"/>
              <a:t>의 분산이 설명된다는 것이죠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이값은 </a:t>
            </a:r>
            <a:r>
              <a:rPr lang="en-US" altLang="ko-KR" dirty="0"/>
              <a:t>0.5</a:t>
            </a:r>
            <a:r>
              <a:rPr lang="ko-KR" altLang="en-US" dirty="0"/>
              <a:t>가 넘어야 적당하다고 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그리고 각 요인의 고유값은 </a:t>
            </a:r>
            <a:r>
              <a:rPr lang="en-US" altLang="ko-KR" dirty="0"/>
              <a:t>2.73, 1.13</a:t>
            </a:r>
            <a:r>
              <a:rPr lang="ko-KR" altLang="en-US" dirty="0"/>
              <a:t>으로 전체 분산의 </a:t>
            </a:r>
            <a:r>
              <a:rPr lang="en-US" altLang="ko-KR" dirty="0"/>
              <a:t>64.4%</a:t>
            </a:r>
            <a:r>
              <a:rPr lang="ko-KR" altLang="en-US" dirty="0"/>
              <a:t>를 두 요인에 의해 설명한다는 의미입니다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이것을 그림으로 표현하면 </a:t>
            </a:r>
            <a:r>
              <a:rPr lang="en-US" altLang="ko-KR" dirty="0"/>
              <a:t>X1, X2, X3</a:t>
            </a:r>
            <a:r>
              <a:rPr lang="ko-KR" altLang="en-US" dirty="0"/>
              <a:t>는 </a:t>
            </a:r>
            <a:r>
              <a:rPr lang="en-US" altLang="ko-KR" dirty="0"/>
              <a:t>F2, X4, X5, X6</a:t>
            </a:r>
            <a:r>
              <a:rPr lang="ko-KR" altLang="en-US" dirty="0"/>
              <a:t>은 </a:t>
            </a:r>
            <a:r>
              <a:rPr lang="en-US" altLang="ko-KR" dirty="0"/>
              <a:t>F1</a:t>
            </a:r>
            <a:r>
              <a:rPr lang="ko-KR" altLang="en-US" dirty="0"/>
              <a:t>에 영향을 받는다는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이렇게 고유값이 </a:t>
            </a:r>
            <a:r>
              <a:rPr lang="en-US" altLang="ko-KR" dirty="0"/>
              <a:t>1</a:t>
            </a:r>
            <a:r>
              <a:rPr lang="ko-KR" altLang="en-US" dirty="0"/>
              <a:t>인 요인이 </a:t>
            </a:r>
            <a:r>
              <a:rPr lang="en-US" altLang="ko-KR" dirty="0"/>
              <a:t>2</a:t>
            </a:r>
            <a:r>
              <a:rPr lang="ko-KR" altLang="en-US" dirty="0"/>
              <a:t>개 있는데 이들 요인에 이름을 붙여주면 </a:t>
            </a:r>
            <a:r>
              <a:rPr lang="en-US" altLang="ko-KR" dirty="0"/>
              <a:t>F2</a:t>
            </a:r>
            <a:r>
              <a:rPr lang="ko-KR" altLang="en-US" dirty="0"/>
              <a:t>는 문리적요인</a:t>
            </a:r>
            <a:r>
              <a:rPr lang="en-US" altLang="ko-KR" dirty="0"/>
              <a:t>, F1</a:t>
            </a:r>
            <a:r>
              <a:rPr lang="ko-KR" altLang="en-US" dirty="0"/>
              <a:t>은 수리적요인이라</a:t>
            </a:r>
            <a:r>
              <a:rPr lang="en-US" altLang="ko-KR" dirty="0"/>
              <a:t> </a:t>
            </a:r>
            <a:r>
              <a:rPr lang="ko-KR" altLang="en-US" dirty="0"/>
              <a:t>할 수 있겠죠</a:t>
            </a:r>
            <a:r>
              <a:rPr lang="en-US" altLang="ko-KR" dirty="0"/>
              <a:t>. 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94F27-0930-47F9-AFDC-797BDB31E26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761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ko-KR" altLang="en-US" dirty="0"/>
              <a:t>개의 요인을 선택하게 된 경위에 대하여 좀더 자세히 설명하면 다음과 같습니다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변수 수가 </a:t>
            </a:r>
            <a:r>
              <a:rPr lang="en-US" altLang="ko-KR" dirty="0"/>
              <a:t>6</a:t>
            </a:r>
            <a:r>
              <a:rPr lang="ko-KR" altLang="en-US" dirty="0"/>
              <a:t>개 이므로 변수가 갖고 있는 총 정보의 크기는 </a:t>
            </a:r>
            <a:r>
              <a:rPr lang="en-US" altLang="ko-KR" dirty="0"/>
              <a:t>6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고유값이 각 요인이 갖고 있는 정보의 양이라 했으니 두요인이 가지는 정보의 양은 </a:t>
            </a:r>
            <a:r>
              <a:rPr lang="en-US" altLang="ko-KR" dirty="0"/>
              <a:t>2.73+1.13</a:t>
            </a:r>
            <a:r>
              <a:rPr lang="ko-KR" altLang="en-US" dirty="0"/>
              <a:t>이고 이는 전체정보의 </a:t>
            </a:r>
            <a:r>
              <a:rPr lang="en-US" altLang="ko-KR" dirty="0"/>
              <a:t>64.378%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pPr eaLnBrk="1" hangingPunct="1">
              <a:lnSpc>
                <a:spcPct val="110000"/>
              </a:lnSpc>
            </a:pPr>
            <a:r>
              <a:rPr lang="ko-KR" altLang="en-US" dirty="0"/>
              <a:t>여기서 왜 </a:t>
            </a:r>
            <a:r>
              <a:rPr lang="ko-KR" altLang="en-US" sz="2000" dirty="0">
                <a:solidFill>
                  <a:srgbClr val="FF0066"/>
                </a:solidFill>
                <a:latin typeface="맑은 고딕" panose="020B0503020000020004" pitchFamily="50" charset="-127"/>
                <a:ea typeface="+mn-ea"/>
              </a:rPr>
              <a:t>고유값이 </a:t>
            </a:r>
            <a:r>
              <a:rPr lang="en-US" altLang="ko-KR" sz="2000" dirty="0">
                <a:solidFill>
                  <a:srgbClr val="FF0066"/>
                </a:solidFill>
                <a:latin typeface="맑은 고딕" panose="020B0503020000020004" pitchFamily="50" charset="-127"/>
                <a:ea typeface="+mn-ea"/>
              </a:rPr>
              <a:t>1</a:t>
            </a:r>
            <a:r>
              <a:rPr lang="ko-KR" altLang="en-US" sz="2000" dirty="0">
                <a:solidFill>
                  <a:srgbClr val="FF0066"/>
                </a:solidFill>
                <a:latin typeface="맑은 고딕" panose="020B0503020000020004" pitchFamily="50" charset="-127"/>
                <a:ea typeface="+mn-ea"/>
              </a:rPr>
              <a:t>이상인 요인만 선택하는지 그이유를 설명하면 </a:t>
            </a:r>
            <a:endParaRPr lang="en-US" altLang="ko-KR" sz="2000" dirty="0">
              <a:solidFill>
                <a:srgbClr val="FF0066"/>
              </a:solidFill>
              <a:latin typeface="맑은 고딕" panose="020B0503020000020004" pitchFamily="50" charset="-127"/>
              <a:ea typeface="+mn-ea"/>
            </a:endParaRPr>
          </a:p>
          <a:p>
            <a:pPr eaLnBrk="1" hangingPunct="1">
              <a:lnSpc>
                <a:spcPct val="110000"/>
              </a:lnSpc>
            </a:pPr>
            <a:r>
              <a:rPr lang="ko-KR" altLang="en-US" sz="2000" dirty="0">
                <a:latin typeface="맑은 고딕" panose="020B0503020000020004" pitchFamily="50" charset="-127"/>
                <a:ea typeface="+mn-ea"/>
              </a:rPr>
              <a:t>원래 한 변수의 정보의 양이 </a:t>
            </a:r>
            <a:r>
              <a:rPr lang="en-US" altLang="ko-KR" sz="2000" dirty="0">
                <a:latin typeface="맑은 고딕" panose="020B0503020000020004" pitchFamily="50" charset="-127"/>
                <a:ea typeface="+mn-ea"/>
              </a:rPr>
              <a:t>1</a:t>
            </a:r>
            <a:r>
              <a:rPr lang="ko-KR" altLang="en-US" sz="2000" dirty="0">
                <a:latin typeface="맑은 고딕" panose="020B0503020000020004" pitchFamily="50" charset="-127"/>
                <a:ea typeface="+mn-ea"/>
              </a:rPr>
              <a:t>인데 </a:t>
            </a:r>
            <a:endParaRPr lang="en-US" altLang="ko-KR" sz="2000" dirty="0">
              <a:latin typeface="맑은 고딕" panose="020B0503020000020004" pitchFamily="50" charset="-127"/>
              <a:ea typeface="+mn-ea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ko-KR" sz="2000" dirty="0">
                <a:latin typeface="맑은 고딕" panose="020B0503020000020004" pitchFamily="50" charset="-127"/>
                <a:ea typeface="+mn-ea"/>
              </a:rPr>
              <a:t>1</a:t>
            </a:r>
            <a:r>
              <a:rPr lang="ko-KR" altLang="en-US" sz="2000" dirty="0">
                <a:latin typeface="맑은 고딕" panose="020B0503020000020004" pitchFamily="50" charset="-127"/>
                <a:ea typeface="+mn-ea"/>
              </a:rPr>
              <a:t>미만의 정보를 갖는 요인으로 대체하는건 불합리하다고 생각하기 때문입니다</a:t>
            </a:r>
            <a:r>
              <a:rPr lang="en-US" altLang="ko-KR" sz="2000" dirty="0">
                <a:latin typeface="맑은 고딕" panose="020B0503020000020004" pitchFamily="50" charset="-127"/>
                <a:ea typeface="+mn-ea"/>
              </a:rPr>
              <a:t>.</a:t>
            </a:r>
            <a:endParaRPr lang="ko-KR" altLang="en-US" sz="2000" dirty="0">
              <a:latin typeface="맑은 고딕" panose="020B0503020000020004" pitchFamily="50" charset="-127"/>
              <a:ea typeface="+mn-ea"/>
            </a:endParaRP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94F27-0930-47F9-AFDC-797BDB31E26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907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우리가 구한 요인의 해석을 위해서는 요인회전이 필수입니다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최초로 계산된 성분행렬을 통해서는 각변수에 어떤 요인이 가장 큰 영향을 주는지를 알기가 어렵습니다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여기서는 베리맥스회전을 통해서 해석이 용이하도록 만들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베리맥스회전은 대표적인 직교회전으로 요인들간에 서로 독립적이라는 가정을 유지하는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요인들이 서로 독립적이라고 가정하는 것은 </a:t>
            </a:r>
            <a:endParaRPr lang="en-US" altLang="ko-KR" dirty="0"/>
          </a:p>
          <a:p>
            <a:r>
              <a:rPr lang="ko-KR" altLang="en-US" dirty="0"/>
              <a:t>적재값을 유도할 때 요인간의 독립성을 가정하고 유도하기 때문입니다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뒤에서 직교회전이 아닌 방법에 대해서도 이야기할 예정입니다</a:t>
            </a:r>
            <a:r>
              <a:rPr lang="en-US" altLang="ko-KR" dirty="0"/>
              <a:t>.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94F27-0930-47F9-AFDC-797BDB31E26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7640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 예제는 원자료를 </a:t>
            </a:r>
            <a:r>
              <a:rPr lang="en-US" altLang="ko-KR" dirty="0"/>
              <a:t>SPSS</a:t>
            </a:r>
            <a:r>
              <a:rPr lang="ko-KR" altLang="en-US" dirty="0"/>
              <a:t>를 이용해 요인분석하는 예제입니다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소비자들은 라면을 선택할 때 여러가지를 고려할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이러한 고려 요인을 찾기 위해서 소비자들에게 각 속성에 대한 중요도를 측정하였습니다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latin typeface="맑은 고딕" panose="020B0503020000020004" pitchFamily="50" charset="-127"/>
                <a:ea typeface="+mn-ea"/>
              </a:rPr>
              <a:t>면</a:t>
            </a:r>
            <a:r>
              <a:rPr lang="en-US" altLang="ko-KR" sz="1200" dirty="0">
                <a:latin typeface="맑은 고딕" panose="020B0503020000020004" pitchFamily="50" charset="-127"/>
                <a:ea typeface="+mn-ea"/>
              </a:rPr>
              <a:t>, </a:t>
            </a:r>
            <a:r>
              <a:rPr lang="ko-KR" altLang="en-US" sz="1200" dirty="0">
                <a:latin typeface="맑은 고딕" panose="020B0503020000020004" pitchFamily="50" charset="-127"/>
                <a:ea typeface="+mn-ea"/>
              </a:rPr>
              <a:t>국물맛</a:t>
            </a:r>
            <a:r>
              <a:rPr lang="en-US" altLang="ko-KR" sz="1200" dirty="0">
                <a:latin typeface="맑은 고딕" panose="020B0503020000020004" pitchFamily="50" charset="-127"/>
                <a:ea typeface="+mn-ea"/>
              </a:rPr>
              <a:t>, </a:t>
            </a:r>
            <a:r>
              <a:rPr lang="ko-KR" altLang="en-US" sz="1200" dirty="0">
                <a:latin typeface="맑은 고딕" panose="020B0503020000020004" pitchFamily="50" charset="-127"/>
                <a:ea typeface="+mn-ea"/>
              </a:rPr>
              <a:t>영양가</a:t>
            </a:r>
            <a:r>
              <a:rPr lang="en-US" altLang="ko-KR" sz="1200" dirty="0">
                <a:latin typeface="맑은 고딕" panose="020B0503020000020004" pitchFamily="50" charset="-127"/>
                <a:ea typeface="+mn-ea"/>
              </a:rPr>
              <a:t>, </a:t>
            </a:r>
            <a:r>
              <a:rPr lang="ko-KR" altLang="en-US" sz="1200" dirty="0">
                <a:latin typeface="맑은 고딕" panose="020B0503020000020004" pitchFamily="50" charset="-127"/>
                <a:ea typeface="+mn-ea"/>
              </a:rPr>
              <a:t>양</a:t>
            </a:r>
            <a:r>
              <a:rPr lang="en-US" altLang="ko-KR" sz="1200" dirty="0">
                <a:latin typeface="맑은 고딕" panose="020B0503020000020004" pitchFamily="50" charset="-127"/>
                <a:ea typeface="+mn-ea"/>
              </a:rPr>
              <a:t>, </a:t>
            </a:r>
            <a:r>
              <a:rPr lang="ko-KR" altLang="en-US" sz="1200" dirty="0">
                <a:latin typeface="맑은 고딕" panose="020B0503020000020004" pitchFamily="50" charset="-127"/>
                <a:ea typeface="+mn-ea"/>
              </a:rPr>
              <a:t>가격</a:t>
            </a:r>
            <a:r>
              <a:rPr lang="en-US" altLang="ko-KR" sz="1200" dirty="0">
                <a:latin typeface="맑은 고딕" panose="020B0503020000020004" pitchFamily="50" charset="-127"/>
                <a:ea typeface="+mn-ea"/>
              </a:rPr>
              <a:t>, </a:t>
            </a:r>
            <a:r>
              <a:rPr lang="ko-KR" altLang="en-US" sz="1200" dirty="0">
                <a:latin typeface="맑은 고딕" panose="020B0503020000020004" pitchFamily="50" charset="-127"/>
                <a:ea typeface="+mn-ea"/>
              </a:rPr>
              <a:t>브랜드</a:t>
            </a:r>
            <a:r>
              <a:rPr lang="en-US" altLang="ko-KR" sz="1200" dirty="0">
                <a:latin typeface="맑은 고딕" panose="020B0503020000020004" pitchFamily="50" charset="-127"/>
                <a:ea typeface="+mn-ea"/>
              </a:rPr>
              <a:t>, </a:t>
            </a:r>
            <a:r>
              <a:rPr lang="ko-KR" altLang="en-US" sz="1200" dirty="0">
                <a:latin typeface="맑은 고딕" panose="020B0503020000020004" pitchFamily="50" charset="-127"/>
                <a:ea typeface="+mn-ea"/>
              </a:rPr>
              <a:t>신제품</a:t>
            </a:r>
            <a:r>
              <a:rPr lang="en-US" altLang="ko-KR" sz="1200" dirty="0">
                <a:latin typeface="맑은 고딕" panose="020B0503020000020004" pitchFamily="50" charset="-127"/>
                <a:ea typeface="+mn-ea"/>
              </a:rPr>
              <a:t>, </a:t>
            </a:r>
            <a:r>
              <a:rPr lang="ko-KR" altLang="en-US" sz="1200" dirty="0">
                <a:latin typeface="맑은 고딕" panose="020B0503020000020004" pitchFamily="50" charset="-127"/>
                <a:ea typeface="+mn-ea"/>
              </a:rPr>
              <a:t>주변평가에 대한 중요도를 </a:t>
            </a:r>
            <a:endParaRPr lang="en-US" altLang="ko-KR" sz="1200" dirty="0">
              <a:latin typeface="맑은 고딕" panose="020B0503020000020004" pitchFamily="50" charset="-127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맑은 고딕" panose="020B0503020000020004" pitchFamily="50" charset="-127"/>
                <a:ea typeface="+mn-ea"/>
              </a:rPr>
              <a:t>5</a:t>
            </a:r>
            <a:r>
              <a:rPr lang="ko-KR" altLang="en-US" sz="1200" dirty="0">
                <a:latin typeface="맑은 고딕" panose="020B0503020000020004" pitchFamily="50" charset="-127"/>
                <a:ea typeface="+mn-ea"/>
              </a:rPr>
              <a:t>점 리커트 척도로 측정하였습니다</a:t>
            </a:r>
            <a:r>
              <a:rPr lang="en-US" altLang="ko-KR" sz="1200" dirty="0">
                <a:latin typeface="맑은 고딕" panose="020B0503020000020004" pitchFamily="50" charset="-127"/>
                <a:ea typeface="+mn-ea"/>
              </a:rPr>
              <a:t>.</a:t>
            </a:r>
            <a:endParaRPr lang="ko-KR" altLang="en-US" sz="1200" dirty="0">
              <a:latin typeface="맑은 고딕" panose="020B0503020000020004" pitchFamily="50" charset="-127"/>
              <a:ea typeface="+mn-ea"/>
            </a:endParaRP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94F27-0930-47F9-AFDC-797BDB31E26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02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라면데이터를 먼저 분석에 가셔서요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차원축소</a:t>
            </a:r>
            <a:r>
              <a:rPr lang="en-US" altLang="ko-KR" dirty="0"/>
              <a:t>-</a:t>
            </a:r>
            <a:r>
              <a:rPr lang="ko-KR" altLang="en-US" dirty="0"/>
              <a:t>요인분석 클릭합니다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94F27-0930-47F9-AFDC-797BDB31E26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424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요인분석은 </a:t>
            </a:r>
            <a:r>
              <a:rPr lang="en-US" altLang="ko-KR" dirty="0"/>
              <a:t>2</a:t>
            </a:r>
            <a:r>
              <a:rPr lang="ko-KR" altLang="en-US" dirty="0"/>
              <a:t>가지 형태로 분류할 수 잇는데요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탐색적 요인분석과 확인적 요인분석입니다</a:t>
            </a:r>
            <a:r>
              <a:rPr lang="en-US" altLang="ko-KR" dirty="0"/>
              <a:t>.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ko-KR" altLang="en-US" dirty="0"/>
              <a:t>탐색적 요인분석은 변수를 관측하여 </a:t>
            </a:r>
            <a:r>
              <a:rPr lang="ko-KR" altLang="en-US" sz="2000" dirty="0">
                <a:latin typeface="맑은 고딕" panose="020B0503020000020004" pitchFamily="50" charset="-127"/>
                <a:ea typeface="+mn-ea"/>
              </a:rPr>
              <a:t>새로운 요인을 추출하고자 할 때 사용하며 </a:t>
            </a:r>
            <a:r>
              <a:rPr lang="en-US" altLang="ko-KR" sz="2000" dirty="0">
                <a:latin typeface="맑은 고딕" panose="020B0503020000020004" pitchFamily="50" charset="-127"/>
                <a:ea typeface="+mn-ea"/>
              </a:rPr>
              <a:t>SPSS</a:t>
            </a:r>
            <a:r>
              <a:rPr lang="ko-KR" altLang="en-US" sz="2000" dirty="0">
                <a:latin typeface="맑은 고딕" panose="020B0503020000020004" pitchFamily="50" charset="-127"/>
                <a:ea typeface="+mn-ea"/>
              </a:rPr>
              <a:t>를 이용해서 분석합니다</a:t>
            </a:r>
            <a:r>
              <a:rPr lang="en-US" altLang="ko-KR" sz="2000" dirty="0">
                <a:latin typeface="맑은 고딕" panose="020B0503020000020004" pitchFamily="50" charset="-127"/>
                <a:ea typeface="+mn-ea"/>
              </a:rPr>
              <a:t>.</a:t>
            </a:r>
          </a:p>
          <a:p>
            <a:r>
              <a:rPr lang="ko-KR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확인적요인분석은 과거의 이</a:t>
            </a:r>
            <a:r>
              <a:rPr lang="ko-KR" altLang="en-US" sz="2000" dirty="0">
                <a:latin typeface="맑은 고딕" panose="020B0503020000020004" pitchFamily="50" charset="-127"/>
                <a:ea typeface="+mn-ea"/>
              </a:rPr>
              <a:t>론으로 정해진 요인과 변수의 관계모형이 적절한지 확인할 때 사용하며 </a:t>
            </a:r>
            <a:r>
              <a:rPr lang="en-US" altLang="ko-KR" sz="2000" dirty="0">
                <a:latin typeface="맑은 고딕" panose="020B0503020000020004" pitchFamily="50" charset="-127"/>
                <a:ea typeface="+mn-ea"/>
              </a:rPr>
              <a:t>AMOS</a:t>
            </a:r>
            <a:r>
              <a:rPr lang="ko-KR" altLang="en-US" sz="2000" dirty="0">
                <a:latin typeface="맑은 고딕" panose="020B0503020000020004" pitchFamily="50" charset="-127"/>
                <a:ea typeface="+mn-ea"/>
              </a:rPr>
              <a:t>를 이용해서 분석합니다</a:t>
            </a:r>
            <a:r>
              <a:rPr lang="en-US" altLang="ko-KR" sz="2000" dirty="0">
                <a:latin typeface="맑은 고딕" panose="020B0503020000020004" pitchFamily="50" charset="-127"/>
                <a:ea typeface="+mn-ea"/>
              </a:rPr>
              <a:t>.</a:t>
            </a:r>
          </a:p>
          <a:p>
            <a:r>
              <a:rPr lang="ko-KR" altLang="en-US" sz="2000" dirty="0">
                <a:latin typeface="맑은 고딕" panose="020B0503020000020004" pitchFamily="50" charset="-127"/>
                <a:ea typeface="+mn-ea"/>
              </a:rPr>
              <a:t>이번 영상에서에서는 탐색적 요인분석에 대해서 설명하겠습니다</a:t>
            </a:r>
            <a:r>
              <a:rPr lang="en-US" altLang="ko-KR" sz="2000" dirty="0">
                <a:latin typeface="맑은 고딕" panose="020B0503020000020004" pitchFamily="50" charset="-127"/>
                <a:ea typeface="+mn-ea"/>
              </a:rPr>
              <a:t>.</a:t>
            </a:r>
            <a:endParaRPr 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US" altLang="ko-KR" sz="2000" dirty="0">
              <a:latin typeface="맑은 고딕" panose="020B0503020000020004" pitchFamily="50" charset="-127"/>
              <a:ea typeface="+mn-ea"/>
            </a:endParaRP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94F27-0930-47F9-AFDC-797BDB31E26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48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요인분석에 사용할 변수들을 선택합니다</a:t>
            </a:r>
            <a:r>
              <a:rPr lang="en-US" altLang="ko-KR" dirty="0"/>
              <a:t>. </a:t>
            </a:r>
            <a:r>
              <a:rPr lang="ko-KR" altLang="en-US" dirty="0"/>
              <a:t>중요도 변수 </a:t>
            </a:r>
            <a:r>
              <a:rPr lang="en-US" altLang="ko-KR" dirty="0"/>
              <a:t>8</a:t>
            </a:r>
            <a:r>
              <a:rPr lang="ko-KR" altLang="en-US" dirty="0"/>
              <a:t>개 변수를 보내고요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요인추출을 클릭합니다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여기서 요인적재값을 구하는 방법은 주성분방법이고</a:t>
            </a:r>
            <a:endParaRPr lang="en-US" altLang="ko-KR" dirty="0"/>
          </a:p>
          <a:p>
            <a:r>
              <a:rPr lang="ko-KR" altLang="en-US" dirty="0"/>
              <a:t>분석대상은 공분산행렬이 아닌 상관행렬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그리고 고유값기준은 </a:t>
            </a:r>
            <a:r>
              <a:rPr lang="en-US" altLang="ko-KR" dirty="0"/>
              <a:t>1, </a:t>
            </a:r>
            <a:r>
              <a:rPr lang="ko-KR" altLang="en-US" dirty="0"/>
              <a:t>변경하는 것 없이 이상태로 계속 누릅니다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94F27-0930-47F9-AFDC-797BDB31E26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3440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요인회전은 직교회전인 베리맥스를 선택하고요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옵션들어가서</a:t>
            </a:r>
            <a:endParaRPr lang="en-US" altLang="ko-KR" dirty="0"/>
          </a:p>
          <a:p>
            <a:r>
              <a:rPr lang="ko-KR" altLang="en-US" dirty="0"/>
              <a:t>크기순 정렬에 체크하고요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요인점수는 아직 저장하진 않겠습니다</a:t>
            </a:r>
            <a:r>
              <a:rPr lang="en-US" altLang="ko-KR" dirty="0"/>
              <a:t>.</a:t>
            </a:r>
            <a:r>
              <a:rPr lang="ko-KR" altLang="en-US" dirty="0"/>
              <a:t> 계속 누르고 확인 누르시면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94F27-0930-47F9-AFDC-797BDB31E26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313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출력결과</a:t>
            </a:r>
            <a:r>
              <a:rPr lang="en-US" dirty="0"/>
              <a:t> </a:t>
            </a:r>
            <a:r>
              <a:rPr lang="ko-KR" altLang="en-US" dirty="0"/>
              <a:t>첫 표에는 각 변수의 커뮤날리티가 표시됩니다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우측에 보시면 </a:t>
            </a:r>
            <a:r>
              <a:rPr lang="en-US" altLang="ko-KR" dirty="0"/>
              <a:t>3</a:t>
            </a:r>
            <a:r>
              <a:rPr lang="ko-KR" altLang="en-US" dirty="0"/>
              <a:t>개의 요인이 선택되었는데 각 변수가 </a:t>
            </a:r>
            <a:r>
              <a:rPr lang="en-US" altLang="ko-KR" dirty="0"/>
              <a:t>3</a:t>
            </a:r>
            <a:r>
              <a:rPr lang="ko-KR" altLang="en-US" dirty="0"/>
              <a:t>개의 요인에 의해 설명되는 분산의 양을 표시합니다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원칙적으로 </a:t>
            </a:r>
            <a:r>
              <a:rPr lang="en-US" altLang="ko-KR" dirty="0"/>
              <a:t>0.5</a:t>
            </a:r>
            <a:r>
              <a:rPr lang="ko-KR" altLang="en-US" dirty="0"/>
              <a:t>이상이 되는 변수만이 유효합니다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여기서는 한 변수에서 약간의 문제가 있어 제거해야되지만 </a:t>
            </a:r>
            <a:endParaRPr lang="en-US" altLang="ko-KR" dirty="0"/>
          </a:p>
          <a:p>
            <a:r>
              <a:rPr lang="ko-KR" altLang="en-US" dirty="0"/>
              <a:t>일단 계속해보겠습니다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고유값 </a:t>
            </a:r>
            <a:r>
              <a:rPr lang="en-US" altLang="ko-KR" dirty="0"/>
              <a:t>1</a:t>
            </a:r>
            <a:r>
              <a:rPr lang="ko-KR" altLang="en-US" dirty="0"/>
              <a:t>이상인 요인의 수가 </a:t>
            </a:r>
            <a:r>
              <a:rPr lang="en-US" altLang="ko-KR" dirty="0"/>
              <a:t>3</a:t>
            </a:r>
            <a:r>
              <a:rPr lang="ko-KR" altLang="en-US" dirty="0"/>
              <a:t>개이고요</a:t>
            </a:r>
            <a:r>
              <a:rPr lang="en-US" altLang="ko-KR" dirty="0"/>
              <a:t>.</a:t>
            </a:r>
          </a:p>
          <a:p>
            <a:r>
              <a:rPr lang="en-US" dirty="0"/>
              <a:t>3</a:t>
            </a:r>
            <a:r>
              <a:rPr lang="ko-KR" altLang="en-US" dirty="0"/>
              <a:t>개의 요인에 의해 설명되는 전체 분산의 양은 </a:t>
            </a:r>
            <a:r>
              <a:rPr lang="en-US" altLang="ko-KR" dirty="0"/>
              <a:t>61.998%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회전을 했을 때 각 요인들의 비중이 조금 균등해지면서 존체 설명되는 분산양은 똑같아집니다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94F27-0930-47F9-AFDC-797BDB31E26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3742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출력결과는 회전된 성분행렬을 보셔야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여기서는 직교회전인 배리맥스 방업으로 회전을 시켰습니다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각 요인별 크기순으로 변수를 정렬하면 이 </a:t>
            </a:r>
            <a:r>
              <a:rPr lang="en-US" altLang="ko-KR" dirty="0"/>
              <a:t>3</a:t>
            </a:r>
            <a:r>
              <a:rPr lang="ko-KR" altLang="en-US" dirty="0"/>
              <a:t>개의 변수가 첫번째 요인에 의해 주로 설명이 되고</a:t>
            </a:r>
            <a:endParaRPr lang="en-US" altLang="ko-KR" dirty="0"/>
          </a:p>
          <a:p>
            <a:r>
              <a:rPr lang="ko-KR" altLang="en-US" dirty="0"/>
              <a:t>이 </a:t>
            </a:r>
            <a:r>
              <a:rPr lang="en-US" altLang="ko-KR" dirty="0"/>
              <a:t>3</a:t>
            </a:r>
            <a:r>
              <a:rPr lang="ko-KR" altLang="en-US" dirty="0"/>
              <a:t>개 변수는 두번째 요인</a:t>
            </a:r>
            <a:r>
              <a:rPr lang="en-US" altLang="ko-KR" dirty="0"/>
              <a:t>, </a:t>
            </a:r>
            <a:r>
              <a:rPr lang="ko-KR" altLang="en-US" dirty="0"/>
              <a:t>나머지 </a:t>
            </a:r>
            <a:r>
              <a:rPr lang="en-US" altLang="ko-KR" dirty="0"/>
              <a:t>2</a:t>
            </a:r>
            <a:r>
              <a:rPr lang="ko-KR" altLang="en-US" dirty="0"/>
              <a:t>개 변수는 </a:t>
            </a:r>
            <a:r>
              <a:rPr lang="en-US" altLang="ko-KR" dirty="0"/>
              <a:t>3</a:t>
            </a:r>
            <a:r>
              <a:rPr lang="ko-KR" altLang="en-US" dirty="0"/>
              <a:t>번째 요인에 의해 주로 설명됩니다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변수들의 속성을 고려해서 이제 세 요인에 대해 이름을 정해줍니다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라면을 고를 때 가격</a:t>
            </a:r>
            <a:r>
              <a:rPr lang="en-US" altLang="ko-KR" dirty="0"/>
              <a:t>, </a:t>
            </a:r>
            <a:r>
              <a:rPr lang="ko-KR" altLang="en-US" dirty="0"/>
              <a:t>양</a:t>
            </a:r>
            <a:r>
              <a:rPr lang="en-US" altLang="ko-KR" dirty="0"/>
              <a:t>, </a:t>
            </a:r>
            <a:r>
              <a:rPr lang="ko-KR" altLang="en-US" dirty="0"/>
              <a:t>영양을 고려한다는 것은 실용적인 요인이라 할 수 있을 겁니다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면</a:t>
            </a:r>
            <a:r>
              <a:rPr lang="en-US" altLang="ko-KR" dirty="0"/>
              <a:t>, </a:t>
            </a:r>
            <a:r>
              <a:rPr lang="ko-KR" altLang="en-US" dirty="0"/>
              <a:t>신제품</a:t>
            </a:r>
            <a:r>
              <a:rPr lang="en-US" altLang="ko-KR" dirty="0"/>
              <a:t>, </a:t>
            </a:r>
            <a:r>
              <a:rPr lang="ko-KR" altLang="en-US" dirty="0"/>
              <a:t>국물 변수는 맛요인에 의해 설명된다 할 수 있고</a:t>
            </a:r>
            <a:endParaRPr lang="en-US" altLang="ko-KR" dirty="0"/>
          </a:p>
          <a:p>
            <a:r>
              <a:rPr lang="ko-KR" altLang="en-US" dirty="0"/>
              <a:t>주변의 추천</a:t>
            </a:r>
            <a:r>
              <a:rPr lang="en-US" altLang="ko-KR" dirty="0"/>
              <a:t>, </a:t>
            </a:r>
            <a:r>
              <a:rPr lang="ko-KR" altLang="en-US" dirty="0"/>
              <a:t>브랜드 변수는 상표요인에 의해 설명된다 할 수 있겠습니다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여러분이 더 적절한 요인의 이름을 정해줄 수도 있고요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실제로는 여러분이 요인을 먼저 생각하고 이런 요인들에 적합한 변수를 선택하여</a:t>
            </a:r>
            <a:endParaRPr lang="en-US" altLang="ko-KR" dirty="0"/>
          </a:p>
          <a:p>
            <a:r>
              <a:rPr lang="ko-KR" altLang="en-US" dirty="0"/>
              <a:t>실험을 한거니까 이름을 짓는데 큰  어려움은 없을거라 생각합니다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94F27-0930-47F9-AFDC-797BDB31E26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3120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우리가 탐색적 요인분석을 행할 때 고려해야 할 점들을 요약해보겠습니다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문항수와 </a:t>
            </a:r>
            <a:r>
              <a:rPr lang="ko-KR" altLang="en-US" dirty="0" err="1"/>
              <a:t>표본수입니다</a:t>
            </a:r>
            <a:r>
              <a:rPr lang="en-US" altLang="ko-KR" dirty="0"/>
              <a:t>.</a:t>
            </a:r>
            <a:r>
              <a:rPr lang="ko-KR" altLang="en-US" dirty="0"/>
              <a:t>한 요인에 최소 </a:t>
            </a:r>
            <a:r>
              <a:rPr lang="en-US" altLang="ko-KR" dirty="0"/>
              <a:t>5</a:t>
            </a:r>
            <a:r>
              <a:rPr lang="ko-KR" altLang="en-US" dirty="0"/>
              <a:t>개의 변수가 포함되도록 설계합니다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원칙적으로 한 개념을 </a:t>
            </a:r>
            <a:r>
              <a:rPr lang="en-US" altLang="ko-KR" dirty="0"/>
              <a:t>2</a:t>
            </a:r>
            <a:r>
              <a:rPr lang="ko-KR" altLang="en-US" dirty="0"/>
              <a:t>개 이상의 변수로 구성하도록 하지만 일반적으로는 </a:t>
            </a:r>
            <a:r>
              <a:rPr lang="en-US" altLang="ko-KR" dirty="0"/>
              <a:t>3-4</a:t>
            </a:r>
            <a:r>
              <a:rPr lang="ko-KR" altLang="en-US" dirty="0"/>
              <a:t>개 변수가 적당하고</a:t>
            </a:r>
            <a:endParaRPr lang="en-US" altLang="ko-KR" dirty="0"/>
          </a:p>
          <a:p>
            <a:r>
              <a:rPr lang="ko-KR" altLang="en-US" dirty="0"/>
              <a:t>커뮤날리티나 신뢰성 등을 고려해 나중에 제거될 수 있는 가능성을 생각하여 한요인에 대해 </a:t>
            </a:r>
            <a:r>
              <a:rPr lang="en-US" altLang="ko-KR" dirty="0"/>
              <a:t>5</a:t>
            </a:r>
            <a:r>
              <a:rPr lang="ko-KR" altLang="en-US" dirty="0"/>
              <a:t>개 정도 변수가 적당합니다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/>
              <a:t>기본적으로 최소 표본수는 </a:t>
            </a:r>
            <a:r>
              <a:rPr lang="en-US" altLang="ko-KR" sz="1200" dirty="0"/>
              <a:t>50</a:t>
            </a:r>
            <a:r>
              <a:rPr lang="ko-KR" altLang="en-US" sz="1200" dirty="0"/>
              <a:t>개 이상인데 변수수의 </a:t>
            </a:r>
            <a:r>
              <a:rPr lang="en-US" altLang="ko-KR" sz="1200" dirty="0"/>
              <a:t>5</a:t>
            </a:r>
            <a:r>
              <a:rPr lang="ko-KR" altLang="en-US" sz="1200" dirty="0"/>
              <a:t>배 표본수가 필요한 것이 원칙입니다</a:t>
            </a:r>
            <a:r>
              <a:rPr lang="en-US" altLang="ko-KR" sz="1200" dirty="0"/>
              <a:t>. </a:t>
            </a:r>
            <a:r>
              <a:rPr lang="ko-KR" altLang="en-US" sz="1200" dirty="0"/>
              <a:t>그러나 좀더 일관성 있는 결과를 원하신다면 변수수의 </a:t>
            </a:r>
            <a:r>
              <a:rPr lang="en-US" altLang="ko-KR" sz="1200" dirty="0"/>
              <a:t>10</a:t>
            </a:r>
            <a:r>
              <a:rPr lang="ko-KR" altLang="en-US" sz="1200" dirty="0"/>
              <a:t>배가 권장된다</a:t>
            </a:r>
            <a:r>
              <a:rPr lang="en-US" altLang="ko-KR" sz="12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/>
              <a:t>예를 들어 변수수가 </a:t>
            </a:r>
            <a:r>
              <a:rPr lang="en-US" altLang="ko-KR" sz="1200" dirty="0"/>
              <a:t>30</a:t>
            </a:r>
            <a:r>
              <a:rPr lang="ko-KR" altLang="en-US" sz="1200" dirty="0"/>
              <a:t>개이면 </a:t>
            </a:r>
            <a:r>
              <a:rPr lang="en-US" altLang="ko-KR" sz="1200" dirty="0"/>
              <a:t>300</a:t>
            </a:r>
            <a:r>
              <a:rPr lang="ko-KR" altLang="en-US" sz="1200" dirty="0"/>
              <a:t>명정도의 표본이 필요합니다</a:t>
            </a:r>
            <a:r>
              <a:rPr lang="en-US" altLang="ko-KR" sz="12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/>
              <a:t>데이터를 얻고나면 이 데이터가 요인분석의 가정을 만족하는지를 검정해야 합니다</a:t>
            </a:r>
            <a:r>
              <a:rPr lang="en-US" altLang="ko-KR" sz="12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/>
              <a:t>요인이 존재하는지를 검정하는 거죠</a:t>
            </a:r>
            <a:r>
              <a:rPr lang="en-US" altLang="ko-KR" sz="12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/>
              <a:t>바트렛의 구형성 검정은 상관계수 행렬이 단위행렬인가를 검정하는 것인데 </a:t>
            </a:r>
            <a:endParaRPr lang="en-US" altLang="ko-K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/>
              <a:t>귀무가설이 이런 형태이죠</a:t>
            </a:r>
            <a:r>
              <a:rPr lang="en-US" altLang="ko-KR" sz="1200" dirty="0"/>
              <a:t>, </a:t>
            </a:r>
            <a:r>
              <a:rPr lang="ko-KR" altLang="en-US" sz="1200" dirty="0"/>
              <a:t>즉</a:t>
            </a:r>
            <a:r>
              <a:rPr lang="en-US" altLang="ko-KR" sz="1200" dirty="0"/>
              <a:t> </a:t>
            </a:r>
            <a:r>
              <a:rPr lang="ko-KR" altLang="en-US" sz="1200" dirty="0"/>
              <a:t>변수들끼리 완전 독립인가를 보는 건데 그러면 변수들간에 상관관계가 없어</a:t>
            </a:r>
            <a:endParaRPr lang="en-US" altLang="ko-K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/>
              <a:t>요인으로 변수가 묶여지지 않겠죠</a:t>
            </a:r>
            <a:r>
              <a:rPr lang="en-US" altLang="ko-KR" sz="1200" dirty="0"/>
              <a:t>. P-</a:t>
            </a:r>
            <a:r>
              <a:rPr lang="ko-KR" altLang="en-US" sz="1200" dirty="0"/>
              <a:t>값이</a:t>
            </a:r>
            <a:r>
              <a:rPr lang="en-US" altLang="ko-KR" sz="1200" dirty="0"/>
              <a:t> </a:t>
            </a:r>
            <a:r>
              <a:rPr lang="ko-KR" altLang="en-US" sz="1200" dirty="0"/>
              <a:t>작으면 귀무가설 기각할테고</a:t>
            </a:r>
            <a:endParaRPr lang="en-US" altLang="ko-KR" sz="1200" dirty="0"/>
          </a:p>
          <a:p>
            <a:r>
              <a:rPr lang="en-US" dirty="0"/>
              <a:t> </a:t>
            </a:r>
            <a:r>
              <a:rPr lang="ko-KR" altLang="en-US" dirty="0"/>
              <a:t>변수 간에 상관관계가 존재하니 요인분석이 가능합니다</a:t>
            </a:r>
            <a:r>
              <a:rPr lang="en-US" altLang="ko-KR" dirty="0"/>
              <a:t>. </a:t>
            </a:r>
          </a:p>
          <a:p>
            <a:r>
              <a:rPr lang="en-US" dirty="0"/>
              <a:t>KMO</a:t>
            </a:r>
            <a:r>
              <a:rPr lang="ko-KR" altLang="en-US" dirty="0"/>
              <a:t>는 </a:t>
            </a:r>
            <a:r>
              <a:rPr lang="ko-KR" altLang="en-US" sz="1200" dirty="0"/>
              <a:t>전체분산</a:t>
            </a:r>
            <a:r>
              <a:rPr lang="en-US" altLang="ko-KR" sz="1200" dirty="0"/>
              <a:t>(</a:t>
            </a:r>
            <a:r>
              <a:rPr lang="ko-KR" altLang="en-US" sz="1200" dirty="0"/>
              <a:t>정보</a:t>
            </a:r>
            <a:r>
              <a:rPr lang="en-US" altLang="ko-KR" sz="1200" dirty="0"/>
              <a:t>)</a:t>
            </a:r>
            <a:r>
              <a:rPr lang="ko-KR" altLang="en-US" sz="1200" dirty="0"/>
              <a:t> 중에 요인이 갖는 분산의 비율로 </a:t>
            </a:r>
            <a:r>
              <a:rPr lang="en-US" altLang="ko-KR" sz="1200" dirty="0"/>
              <a:t>0.5</a:t>
            </a:r>
            <a:r>
              <a:rPr lang="ko-KR" altLang="en-US" sz="1200" dirty="0"/>
              <a:t>이상이 되면 적당하다고 봅니다</a:t>
            </a:r>
            <a:r>
              <a:rPr lang="en-US" altLang="ko-KR" sz="1200" dirty="0"/>
              <a:t>.</a:t>
            </a:r>
          </a:p>
          <a:p>
            <a:r>
              <a:rPr lang="ko-KR" altLang="en-US" sz="1200" dirty="0"/>
              <a:t>이러한 검증은 정상적으로 데이터를 얻었다면 거의 대부분 통과될 것입니다</a:t>
            </a:r>
            <a:r>
              <a:rPr lang="en-US" altLang="ko-KR" sz="1200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94F27-0930-47F9-AFDC-797BDB31E26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0102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앞에서 인자의 수 결정하는 방법은 고유값 </a:t>
            </a:r>
            <a:r>
              <a:rPr lang="en-US" altLang="ko-KR" dirty="0"/>
              <a:t>1</a:t>
            </a:r>
            <a:r>
              <a:rPr lang="ko-KR" altLang="en-US" dirty="0"/>
              <a:t>이 기준이었습니다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그런데 이렇게 구한 요인수가</a:t>
            </a:r>
            <a:r>
              <a:rPr lang="en-US" altLang="ko-KR" dirty="0"/>
              <a:t> </a:t>
            </a:r>
            <a:r>
              <a:rPr lang="ko-KR" altLang="en-US" dirty="0"/>
              <a:t>원하는 요인수가 아닐때도 있겟죠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사전 연구에 의해 결정한 요인수와 다를 수도 잇고요</a:t>
            </a:r>
            <a:r>
              <a:rPr lang="en-US" altLang="ko-KR" dirty="0"/>
              <a:t>. </a:t>
            </a:r>
            <a:r>
              <a:rPr lang="ko-KR" altLang="en-US" dirty="0"/>
              <a:t>누적 분산양이 </a:t>
            </a:r>
            <a:r>
              <a:rPr lang="en-US" altLang="ko-KR" dirty="0"/>
              <a:t>60%</a:t>
            </a:r>
            <a:r>
              <a:rPr lang="ko-KR" altLang="en-US" dirty="0"/>
              <a:t>에 미치지 않을 수도 잇죠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그때 이론적으로 도움을 줄 수 있는 방법이 스크리 도표입니다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</a:t>
            </a:r>
            <a:r>
              <a:rPr lang="ko-KR" altLang="en-US" dirty="0"/>
              <a:t>참고</a:t>
            </a:r>
            <a:r>
              <a:rPr lang="en-US" altLang="ko-KR" dirty="0"/>
              <a:t>1</a:t>
            </a:r>
            <a:r>
              <a:rPr lang="ko-KR" altLang="en-US" dirty="0"/>
              <a:t>로 이동</a:t>
            </a:r>
            <a:r>
              <a:rPr lang="en-US" altLang="ko-KR" dirty="0"/>
              <a:t>)</a:t>
            </a:r>
          </a:p>
          <a:p>
            <a:r>
              <a:rPr lang="en-US" dirty="0"/>
              <a:t>4</a:t>
            </a:r>
            <a:r>
              <a:rPr lang="ko-KR" altLang="en-US" dirty="0"/>
              <a:t>번째 체크할 사항으로 요인회전방법의 결정입니다</a:t>
            </a:r>
            <a:r>
              <a:rPr lang="en-US" altLang="ko-KR" dirty="0"/>
              <a:t>.</a:t>
            </a:r>
          </a:p>
          <a:p>
            <a:r>
              <a:rPr lang="ko-KR" altLang="en-US" sz="1800" dirty="0"/>
              <a:t>직교회전법은</a:t>
            </a:r>
            <a:r>
              <a:rPr lang="en-US" altLang="ko-KR" sz="1800" dirty="0"/>
              <a:t> </a:t>
            </a:r>
            <a:r>
              <a:rPr lang="ko-KR" altLang="en-US" sz="1800" dirty="0"/>
              <a:t>가장 널리 사용되는 방법인데</a:t>
            </a:r>
            <a:r>
              <a:rPr lang="en-US" altLang="ko-KR" sz="1800" dirty="0"/>
              <a:t> </a:t>
            </a:r>
            <a:r>
              <a:rPr lang="ko-KR" altLang="en-US" sz="1800" dirty="0"/>
              <a:t>변수수를 줄이거나 차후에 결과를 다른 분석에 사용하고자 할 때</a:t>
            </a:r>
            <a:endParaRPr lang="en-US" altLang="ko-KR" sz="1800" dirty="0"/>
          </a:p>
          <a:p>
            <a:r>
              <a:rPr lang="ko-KR" altLang="en-US" sz="1800" dirty="0"/>
              <a:t>사각회전법은</a:t>
            </a:r>
            <a:r>
              <a:rPr lang="en-US" altLang="ko-KR" sz="1800" dirty="0"/>
              <a:t> </a:t>
            </a:r>
            <a:r>
              <a:rPr lang="ko-KR" altLang="en-US" sz="1800" dirty="0"/>
              <a:t>요인축 간의 각도가 직각이 아니다라는 가정으로 변환시키는 겁니다</a:t>
            </a:r>
            <a:r>
              <a:rPr lang="en-US" altLang="ko-KR" sz="1800" dirty="0"/>
              <a:t>.</a:t>
            </a:r>
          </a:p>
          <a:p>
            <a:r>
              <a:rPr lang="ko-KR" altLang="en-US" sz="1800" dirty="0"/>
              <a:t>요인간 종속이 현실적이므로 이론적으로 의미 있고 해석이 가능한 요인을 선택하고자 할 때 사용합니다 </a:t>
            </a:r>
            <a:r>
              <a:rPr lang="en-US" altLang="ko-KR" sz="1800" dirty="0"/>
              <a:t>(</a:t>
            </a:r>
            <a:r>
              <a:rPr lang="ko-KR" altLang="en-US" sz="1800" dirty="0"/>
              <a:t>참고 </a:t>
            </a:r>
            <a:r>
              <a:rPr lang="en-US" altLang="ko-KR" sz="1800" dirty="0"/>
              <a:t>2</a:t>
            </a:r>
            <a:r>
              <a:rPr lang="ko-KR" altLang="en-US" sz="1800" dirty="0"/>
              <a:t>로 이동</a:t>
            </a:r>
            <a:r>
              <a:rPr lang="en-US" altLang="ko-KR" sz="1800" dirty="0"/>
              <a:t>)</a:t>
            </a:r>
          </a:p>
          <a:p>
            <a:r>
              <a:rPr lang="ko-KR" altLang="en-US" sz="1800" dirty="0"/>
              <a:t>적재값을 유도할 때 </a:t>
            </a:r>
            <a:r>
              <a:rPr lang="en-US" altLang="ko-KR" sz="1800" dirty="0"/>
              <a:t>SPSS</a:t>
            </a:r>
            <a:r>
              <a:rPr lang="ko-KR" altLang="en-US" sz="1800" dirty="0"/>
              <a:t>에서는 디폴트가 주성분방법으로 되어있는데 주축요인방법</a:t>
            </a:r>
            <a:r>
              <a:rPr lang="en-US" altLang="ko-KR" sz="1800" dirty="0"/>
              <a:t>(principal axis factoring)</a:t>
            </a:r>
            <a:r>
              <a:rPr lang="ko-KR" altLang="en-US" sz="1800" dirty="0"/>
              <a:t>을 써야된다고 주장하는 학자들이 많습니다</a:t>
            </a:r>
            <a:r>
              <a:rPr lang="en-US" altLang="ko-KR" sz="18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800" dirty="0"/>
              <a:t>주성분은 자료의 </a:t>
            </a:r>
            <a:r>
              <a:rPr lang="en-US" altLang="ko-KR" sz="1800" dirty="0"/>
              <a:t>100% </a:t>
            </a:r>
            <a:r>
              <a:rPr lang="ko-KR" altLang="en-US" sz="1800" dirty="0"/>
              <a:t>분산을 요인이 가져간다는 가정으로 유도한거지만 각 변수의</a:t>
            </a:r>
            <a:r>
              <a:rPr lang="en-US" altLang="ko-KR" sz="1800" dirty="0"/>
              <a:t> </a:t>
            </a:r>
            <a:r>
              <a:rPr lang="ko-KR" altLang="en-US" sz="1800" dirty="0"/>
              <a:t>커뮤날리티가 </a:t>
            </a:r>
            <a:r>
              <a:rPr lang="en-US" altLang="ko-KR" sz="1800" dirty="0"/>
              <a:t>100%</a:t>
            </a:r>
            <a:r>
              <a:rPr lang="ko-KR" altLang="en-US" sz="1800" dirty="0"/>
              <a:t>가 되지못하는 것이 사실이죠</a:t>
            </a:r>
            <a:endParaRPr lang="en-US" altLang="ko-KR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800" dirty="0"/>
              <a:t>주축방법은 각 변수의 정보양이 </a:t>
            </a:r>
            <a:r>
              <a:rPr lang="en-US" altLang="ko-KR" sz="1800" dirty="0"/>
              <a:t>1</a:t>
            </a:r>
            <a:r>
              <a:rPr lang="ko-KR" altLang="en-US" sz="1800" dirty="0"/>
              <a:t>이 아니라 각 변수의 </a:t>
            </a:r>
            <a:r>
              <a:rPr lang="ko-KR" altLang="en-US" sz="1800" dirty="0" err="1"/>
              <a:t>커뮤날리티라고</a:t>
            </a:r>
            <a:r>
              <a:rPr lang="ko-KR" altLang="en-US" sz="1800" dirty="0"/>
              <a:t> 가정하고 이 </a:t>
            </a:r>
            <a:r>
              <a:rPr lang="ko-KR" altLang="en-US" sz="1800" dirty="0" err="1"/>
              <a:t>커뮤날리티를</a:t>
            </a:r>
            <a:r>
              <a:rPr lang="ko-KR" altLang="en-US" sz="1800" dirty="0"/>
              <a:t> 반복적으로 추정하면서 요인 </a:t>
            </a:r>
            <a:r>
              <a:rPr lang="ko-KR" altLang="en-US" sz="1800" dirty="0" err="1"/>
              <a:t>적재값을</a:t>
            </a:r>
            <a:r>
              <a:rPr lang="ko-KR" altLang="en-US" sz="1800" dirty="0"/>
              <a:t> 추정합니다</a:t>
            </a:r>
            <a:r>
              <a:rPr lang="en-US" altLang="ko-KR" sz="1800" dirty="0"/>
              <a:t>.(</a:t>
            </a:r>
            <a:r>
              <a:rPr lang="ko-KR" altLang="en-US" sz="1800" dirty="0"/>
              <a:t>참고 </a:t>
            </a:r>
            <a:r>
              <a:rPr lang="en-US" altLang="ko-KR" sz="1800" dirty="0"/>
              <a:t>3</a:t>
            </a:r>
            <a:r>
              <a:rPr lang="ko-KR" altLang="en-US" sz="1800" dirty="0"/>
              <a:t>으로 이동</a:t>
            </a:r>
            <a:r>
              <a:rPr lang="en-US" altLang="ko-KR" sz="1800" dirty="0"/>
              <a:t>)</a:t>
            </a:r>
          </a:p>
          <a:p>
            <a:endParaRPr lang="en-US" altLang="ko-KR" sz="1800" dirty="0"/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94F27-0930-47F9-AFDC-797BDB31E26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2674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2000" dirty="0" err="1"/>
              <a:t>여섯번째</a:t>
            </a:r>
            <a:r>
              <a:rPr lang="en-US" altLang="ko-KR" sz="2000" dirty="0"/>
              <a:t> </a:t>
            </a:r>
            <a:r>
              <a:rPr lang="ko-KR" altLang="en-US" sz="2000" dirty="0"/>
              <a:t>이슈로 요인 </a:t>
            </a:r>
            <a:r>
              <a:rPr lang="ko-KR" altLang="en-US" sz="2000" dirty="0" err="1"/>
              <a:t>적재값의</a:t>
            </a:r>
            <a:r>
              <a:rPr lang="en-US" altLang="ko-KR" sz="2000" dirty="0"/>
              <a:t> </a:t>
            </a:r>
            <a:r>
              <a:rPr lang="ko-KR" altLang="en-US" sz="2000" dirty="0"/>
              <a:t>해석입니다</a:t>
            </a:r>
            <a:r>
              <a:rPr lang="en-US" altLang="ko-KR" sz="2000" dirty="0"/>
              <a:t>.</a:t>
            </a:r>
          </a:p>
          <a:p>
            <a:r>
              <a:rPr lang="ko-KR" altLang="en-US" sz="2000" dirty="0"/>
              <a:t>요인회전을 통해 </a:t>
            </a:r>
            <a:r>
              <a:rPr lang="ko-KR" altLang="en-US" sz="1800" dirty="0"/>
              <a:t>높은 </a:t>
            </a:r>
            <a:r>
              <a:rPr lang="ko-KR" altLang="en-US" sz="1800" dirty="0" err="1"/>
              <a:t>적재값이</a:t>
            </a:r>
            <a:r>
              <a:rPr lang="ko-KR" altLang="en-US" sz="1800" dirty="0"/>
              <a:t> 한 요인에만 걸려있도록 합니다</a:t>
            </a:r>
            <a:r>
              <a:rPr lang="en-US" altLang="ko-KR" sz="1800" dirty="0"/>
              <a:t>. </a:t>
            </a:r>
            <a:r>
              <a:rPr lang="ko-KR" altLang="en-US" sz="1800" dirty="0"/>
              <a:t>그때 그 </a:t>
            </a:r>
            <a:r>
              <a:rPr lang="ko-KR" altLang="en-US" sz="1800" dirty="0" err="1"/>
              <a:t>적재값은</a:t>
            </a:r>
            <a:r>
              <a:rPr lang="ko-KR" altLang="en-US" sz="1800" dirty="0"/>
              <a:t> </a:t>
            </a:r>
            <a:r>
              <a:rPr lang="en-US" altLang="ko-KR" sz="1800" dirty="0"/>
              <a:t>± 0.5 </a:t>
            </a:r>
            <a:r>
              <a:rPr lang="ko-KR" altLang="en-US" sz="1800" dirty="0"/>
              <a:t>이상이어야 합니다</a:t>
            </a:r>
            <a:r>
              <a:rPr lang="en-US" altLang="ko-KR" sz="1800" dirty="0"/>
              <a:t>.</a:t>
            </a:r>
          </a:p>
          <a:p>
            <a:r>
              <a:rPr lang="ko-KR" altLang="en-US" sz="1800" dirty="0"/>
              <a:t>만약 두 요인에 동시에 높은 </a:t>
            </a:r>
            <a:r>
              <a:rPr lang="ko-KR" altLang="en-US" sz="1800" dirty="0" err="1"/>
              <a:t>적재값을</a:t>
            </a:r>
            <a:r>
              <a:rPr lang="ko-KR" altLang="en-US" sz="1800" dirty="0"/>
              <a:t> 가지면 그 변수는 지우는 것이 좋습니다</a:t>
            </a:r>
            <a:r>
              <a:rPr lang="en-US" altLang="ko-KR" sz="1800" dirty="0"/>
              <a:t>.</a:t>
            </a:r>
          </a:p>
          <a:p>
            <a:r>
              <a:rPr lang="ko-KR" altLang="en-US" sz="1800" dirty="0"/>
              <a:t>그리고 변수의 </a:t>
            </a:r>
            <a:r>
              <a:rPr lang="ko-KR" altLang="en-US" sz="1800" dirty="0" err="1"/>
              <a:t>커뮤날리티가</a:t>
            </a:r>
            <a:r>
              <a:rPr lang="ko-KR" altLang="en-US" sz="1800" dirty="0"/>
              <a:t> </a:t>
            </a:r>
            <a:r>
              <a:rPr lang="en-US" altLang="ko-KR" sz="1800" dirty="0"/>
              <a:t>50% </a:t>
            </a:r>
            <a:r>
              <a:rPr lang="ko-KR" altLang="en-US" sz="1800" dirty="0"/>
              <a:t>이상인 변수만 모형에 남기고</a:t>
            </a:r>
            <a:endParaRPr lang="en-US" altLang="ko-KR" sz="1800" dirty="0"/>
          </a:p>
          <a:p>
            <a:r>
              <a:rPr lang="ko-KR" altLang="en-US" sz="1800" dirty="0"/>
              <a:t>요인에 의한</a:t>
            </a:r>
            <a:r>
              <a:rPr lang="en-US" altLang="ko-KR" sz="1800" dirty="0"/>
              <a:t> </a:t>
            </a:r>
            <a:r>
              <a:rPr lang="ko-KR" altLang="en-US" sz="1800" dirty="0"/>
              <a:t>누적 분산</a:t>
            </a:r>
            <a:r>
              <a:rPr lang="en-US" altLang="ko-KR" sz="1800" dirty="0"/>
              <a:t>(</a:t>
            </a:r>
            <a:r>
              <a:rPr lang="ko-KR" altLang="en-US" sz="1800" dirty="0"/>
              <a:t>설명</a:t>
            </a:r>
            <a:r>
              <a:rPr lang="en-US" altLang="ko-KR" sz="1800" dirty="0"/>
              <a:t>)</a:t>
            </a:r>
            <a:r>
              <a:rPr lang="ko-KR" altLang="en-US" sz="1800" dirty="0"/>
              <a:t>양이 </a:t>
            </a:r>
            <a:r>
              <a:rPr lang="en-US" altLang="ko-KR" sz="1800" dirty="0"/>
              <a:t>60% </a:t>
            </a:r>
            <a:r>
              <a:rPr lang="ko-KR" altLang="en-US" sz="1800" dirty="0"/>
              <a:t>이상 되는 것이 바람직합니다</a:t>
            </a:r>
            <a:r>
              <a:rPr lang="en-US" altLang="ko-KR" sz="1800" dirty="0"/>
              <a:t>.</a:t>
            </a:r>
          </a:p>
          <a:p>
            <a:r>
              <a:rPr lang="ko-KR" altLang="en-US" sz="1800" dirty="0"/>
              <a:t>요인의 </a:t>
            </a:r>
            <a:r>
              <a:rPr lang="ko-KR" altLang="en-US" sz="1800" dirty="0" err="1"/>
              <a:t>추정값을</a:t>
            </a:r>
            <a:r>
              <a:rPr lang="ko-KR" altLang="en-US" sz="1800" dirty="0"/>
              <a:t> 다음 분석에 사용하고자 할 때 요인의 </a:t>
            </a:r>
            <a:r>
              <a:rPr lang="ko-KR" altLang="en-US" sz="1800" dirty="0" err="1"/>
              <a:t>추정값으로</a:t>
            </a:r>
            <a:r>
              <a:rPr lang="ko-KR" altLang="en-US" sz="1800" dirty="0"/>
              <a:t> 해당되는 변수의 합</a:t>
            </a:r>
            <a:r>
              <a:rPr lang="en-US" altLang="ko-KR" sz="1800" dirty="0"/>
              <a:t>(</a:t>
            </a:r>
            <a:r>
              <a:rPr lang="ko-KR" altLang="en-US" sz="1800" dirty="0"/>
              <a:t>또는 평균</a:t>
            </a:r>
            <a:r>
              <a:rPr lang="en-US" altLang="ko-KR" sz="1800" dirty="0"/>
              <a:t>)</a:t>
            </a:r>
            <a:r>
              <a:rPr lang="ko-KR" altLang="en-US" sz="1800" dirty="0"/>
              <a:t>을 사용하는 것이 추천됩니다</a:t>
            </a:r>
            <a:r>
              <a:rPr lang="en-US" altLang="ko-KR" sz="1800" dirty="0"/>
              <a:t>.</a:t>
            </a:r>
          </a:p>
          <a:p>
            <a:r>
              <a:rPr lang="ko-KR" altLang="en-US" sz="1800" dirty="0"/>
              <a:t>그러기 위해서는 우선 요인내 변수들의 </a:t>
            </a:r>
            <a:r>
              <a:rPr lang="ko-KR" altLang="en-US" sz="1800" dirty="0" err="1"/>
              <a:t>내적일관성을</a:t>
            </a:r>
            <a:r>
              <a:rPr lang="ko-KR" altLang="en-US" sz="1800" dirty="0"/>
              <a:t> 체크하기 위해 </a:t>
            </a:r>
            <a:r>
              <a:rPr lang="ko-KR" altLang="en-US" sz="1800" dirty="0" err="1"/>
              <a:t>크론바흐알파가</a:t>
            </a:r>
            <a:r>
              <a:rPr lang="ko-KR" altLang="en-US" sz="1800" dirty="0"/>
              <a:t> </a:t>
            </a:r>
            <a:r>
              <a:rPr lang="en-US" altLang="ko-KR" sz="1800" dirty="0"/>
              <a:t>0.7</a:t>
            </a:r>
            <a:r>
              <a:rPr lang="ko-KR" altLang="en-US" sz="1800" dirty="0"/>
              <a:t>이상인지 </a:t>
            </a:r>
            <a:r>
              <a:rPr lang="ko-KR" altLang="en-US" sz="1800" dirty="0" err="1"/>
              <a:t>확인하셔야되고요</a:t>
            </a:r>
            <a:r>
              <a:rPr lang="en-US" altLang="ko-KR" sz="1800" dirty="0"/>
              <a:t>.</a:t>
            </a:r>
          </a:p>
          <a:p>
            <a:r>
              <a:rPr lang="ko-KR" altLang="en-US" sz="1800" dirty="0"/>
              <a:t>다음 영상에서 설명할 수렴타당도와 판별타당도를 </a:t>
            </a:r>
            <a:r>
              <a:rPr lang="ko-KR" altLang="en-US" sz="1800" dirty="0" err="1"/>
              <a:t>체크하셔야겠죠</a:t>
            </a:r>
            <a:r>
              <a:rPr lang="en-US" altLang="ko-KR" sz="1800" dirty="0"/>
              <a:t>. </a:t>
            </a:r>
          </a:p>
          <a:p>
            <a:r>
              <a:rPr lang="ko-KR" altLang="en-US" sz="1800" dirty="0"/>
              <a:t>이런 경우 요인이 포함된 변수들의 합으로 요인을 대체할 수 있는데 이 방법이 </a:t>
            </a:r>
            <a:endParaRPr lang="en-US" altLang="ko-KR" sz="1800" dirty="0"/>
          </a:p>
          <a:p>
            <a:r>
              <a:rPr lang="ko-KR" altLang="en-US" sz="1800" dirty="0"/>
              <a:t>한 변수만으로 대체하거나 요인점수</a:t>
            </a:r>
            <a:r>
              <a:rPr lang="en-US" altLang="ko-KR" sz="1800" dirty="0"/>
              <a:t>(factor score)</a:t>
            </a:r>
            <a:r>
              <a:rPr lang="ko-KR" altLang="en-US" sz="1800" dirty="0"/>
              <a:t>를 사용하는 것의 절충안으로 확장성이 좋다고</a:t>
            </a:r>
            <a:r>
              <a:rPr lang="en-US" altLang="ko-KR" sz="1800" dirty="0"/>
              <a:t> </a:t>
            </a:r>
            <a:r>
              <a:rPr lang="ko-KR" altLang="en-US" sz="1800" dirty="0"/>
              <a:t>알려져 있습니다</a:t>
            </a:r>
            <a:r>
              <a:rPr lang="en-US" altLang="ko-KR" sz="1800" dirty="0"/>
              <a:t>.</a:t>
            </a:r>
            <a:r>
              <a:rPr lang="ko-KR" altLang="en-US" sz="1800" dirty="0"/>
              <a:t>   </a:t>
            </a:r>
            <a:endParaRPr lang="en-US" altLang="ko-KR" sz="1800" dirty="0"/>
          </a:p>
          <a:p>
            <a:pPr lvl="1"/>
            <a:endParaRPr lang="en-US" altLang="ko-KR" sz="1800" dirty="0"/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94F27-0930-47F9-AFDC-797BDB31E26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710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ko-KR" altLang="en-US" dirty="0">
                <a:latin typeface="맑은 고딕" panose="020B0503020000020004" pitchFamily="50" charset="-127"/>
                <a:ea typeface="+mn-ea"/>
                <a:cs typeface="Times New Roman" panose="02020603050405020304" pitchFamily="18" charset="0"/>
              </a:rPr>
              <a:t>일반적인</a:t>
            </a:r>
            <a:r>
              <a:rPr lang="en-US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dirty="0" err="1">
                <a:latin typeface="맑은 고딕" panose="020B0503020000020004" pitchFamily="50" charset="-127"/>
                <a:ea typeface="+mn-ea"/>
                <a:cs typeface="Times New Roman" panose="02020603050405020304" pitchFamily="18" charset="0"/>
              </a:rPr>
              <a:t>요인수</a:t>
            </a:r>
            <a:r>
              <a:rPr lang="ko-KR" altLang="en-US" dirty="0">
                <a:latin typeface="맑은 고딕" panose="020B0503020000020004" pitchFamily="50" charset="-127"/>
                <a:ea typeface="+mn-ea"/>
                <a:cs typeface="Times New Roman" panose="02020603050405020304" pitchFamily="18" charset="0"/>
              </a:rPr>
              <a:t> 결정방법은</a:t>
            </a:r>
            <a:r>
              <a:rPr lang="en-US" altLang="ko-KR" dirty="0">
                <a:latin typeface="맑은 고딕" panose="020B0503020000020004" pitchFamily="50" charset="-127"/>
                <a:ea typeface="+mn-ea"/>
                <a:cs typeface="Times New Roman" panose="02020603050405020304" pitchFamily="18" charset="0"/>
              </a:rPr>
              <a:t> </a:t>
            </a:r>
            <a:r>
              <a:rPr lang="ko-KR" altLang="en-US" dirty="0">
                <a:latin typeface="맑은 고딕" panose="020B0503020000020004" pitchFamily="50" charset="-127"/>
                <a:ea typeface="+mn-ea"/>
                <a:cs typeface="Times New Roman" panose="02020603050405020304" pitchFamily="18" charset="0"/>
              </a:rPr>
              <a:t>고유값이 </a:t>
            </a:r>
            <a:r>
              <a:rPr lang="en-US" altLang="ko-KR" dirty="0">
                <a:latin typeface="맑은 고딕" panose="020B0503020000020004" pitchFamily="50" charset="-127"/>
                <a:ea typeface="+mn-ea"/>
                <a:cs typeface="Times New Roman" panose="02020603050405020304" pitchFamily="18" charset="0"/>
              </a:rPr>
              <a:t>1</a:t>
            </a:r>
            <a:r>
              <a:rPr lang="ko-KR" altLang="en-US" dirty="0">
                <a:latin typeface="맑은 고딕" panose="020B0503020000020004" pitchFamily="50" charset="-127"/>
                <a:ea typeface="+mn-ea"/>
                <a:cs typeface="Times New Roman" panose="02020603050405020304" pitchFamily="18" charset="0"/>
              </a:rPr>
              <a:t>이상인 경우만 선택하는데 반해</a:t>
            </a:r>
            <a:endParaRPr lang="en-US" altLang="ko-KR" dirty="0">
              <a:latin typeface="맑은 고딕" panose="020B0503020000020004" pitchFamily="50" charset="-127"/>
              <a:ea typeface="+mn-ea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ko-KR" altLang="en-US" dirty="0">
                <a:latin typeface="맑은 고딕" panose="020B0503020000020004" pitchFamily="50" charset="-127"/>
                <a:ea typeface="+mn-ea"/>
                <a:cs typeface="Times New Roman" panose="02020603050405020304" pitchFamily="18" charset="0"/>
              </a:rPr>
              <a:t>스크리 검정법은 고유값의 감소형태로 고유값 수를 결정합니다</a:t>
            </a:r>
            <a:r>
              <a:rPr lang="en-US" altLang="ko-KR" dirty="0">
                <a:latin typeface="맑은 고딕" panose="020B0503020000020004" pitchFamily="50" charset="-127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o-KR" altLang="en-US" dirty="0">
                <a:latin typeface="맑은 고딕" panose="020B0503020000020004" pitchFamily="50" charset="-127"/>
                <a:ea typeface="+mn-ea"/>
                <a:cs typeface="Times New Roman" panose="02020603050405020304" pitchFamily="18" charset="0"/>
              </a:rPr>
              <a:t>요인수가 증가함에 따라 고유값은 감소하는데 어느 순간부터 감소하는 기울기가 완만해지면 그 전의 요인수까지 선택하는 방법입니다</a:t>
            </a:r>
            <a:r>
              <a:rPr lang="en-US" altLang="ko-KR" dirty="0">
                <a:latin typeface="맑은 고딕" panose="020B0503020000020004" pitchFamily="50" charset="-127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o-KR" altLang="en-US" dirty="0">
                <a:latin typeface="맑은 고딕" panose="020B0503020000020004" pitchFamily="50" charset="-127"/>
                <a:ea typeface="+mn-ea"/>
                <a:cs typeface="Times New Roman" panose="02020603050405020304" pitchFamily="18" charset="0"/>
              </a:rPr>
              <a:t>고유값의 크기가 크게 줄어들지 않는 요인부터는 가치가 없다고 판단하는 것이죠</a:t>
            </a:r>
            <a:endParaRPr lang="en-US" altLang="ko-KR" dirty="0">
              <a:latin typeface="맑은 고딕" panose="020B0503020000020004" pitchFamily="50" charset="-127"/>
              <a:ea typeface="+mn-ea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ko-KR" dirty="0">
              <a:latin typeface="맑은 고딕" panose="020B0503020000020004" pitchFamily="50" charset="-127"/>
              <a:ea typeface="+mn-ea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ko-KR" altLang="en-US" dirty="0">
                <a:latin typeface="맑은 고딕" panose="020B0503020000020004" pitchFamily="50" charset="-127"/>
                <a:ea typeface="+mn-ea"/>
                <a:cs typeface="Times New Roman" panose="02020603050405020304" pitchFamily="18" charset="0"/>
              </a:rPr>
              <a:t>우측의 그림에서 고유값 </a:t>
            </a:r>
            <a:r>
              <a:rPr lang="en-US" altLang="ko-KR" dirty="0">
                <a:latin typeface="맑은 고딕" panose="020B0503020000020004" pitchFamily="50" charset="-127"/>
                <a:ea typeface="+mn-ea"/>
                <a:cs typeface="Times New Roman" panose="02020603050405020304" pitchFamily="18" charset="0"/>
              </a:rPr>
              <a:t>1</a:t>
            </a:r>
            <a:r>
              <a:rPr lang="ko-KR" altLang="en-US" dirty="0">
                <a:latin typeface="맑은 고딕" panose="020B0503020000020004" pitchFamily="50" charset="-127"/>
                <a:ea typeface="+mn-ea"/>
                <a:cs typeface="Times New Roman" panose="02020603050405020304" pitchFamily="18" charset="0"/>
              </a:rPr>
              <a:t>기준으로는 </a:t>
            </a:r>
            <a:r>
              <a:rPr lang="en-US" altLang="ko-KR" dirty="0">
                <a:latin typeface="맑은 고딕" panose="020B0503020000020004" pitchFamily="50" charset="-127"/>
                <a:ea typeface="+mn-ea"/>
                <a:cs typeface="Times New Roman" panose="02020603050405020304" pitchFamily="18" charset="0"/>
              </a:rPr>
              <a:t>2</a:t>
            </a:r>
            <a:r>
              <a:rPr lang="ko-KR" altLang="en-US" dirty="0">
                <a:latin typeface="맑은 고딕" panose="020B0503020000020004" pitchFamily="50" charset="-127"/>
                <a:ea typeface="+mn-ea"/>
                <a:cs typeface="Times New Roman" panose="02020603050405020304" pitchFamily="18" charset="0"/>
              </a:rPr>
              <a:t>개의 요인이 선택되지만</a:t>
            </a:r>
            <a:endParaRPr lang="en-US" altLang="ko-KR" dirty="0">
              <a:latin typeface="맑은 고딕" panose="020B0503020000020004" pitchFamily="50" charset="-127"/>
              <a:ea typeface="+mn-ea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ko-KR" altLang="en-US" dirty="0">
                <a:latin typeface="맑은 고딕" panose="020B0503020000020004" pitchFamily="50" charset="-127"/>
                <a:ea typeface="+mn-ea"/>
                <a:cs typeface="Times New Roman" panose="02020603050405020304" pitchFamily="18" charset="0"/>
              </a:rPr>
              <a:t>스크리 검정 기준으로는 </a:t>
            </a:r>
            <a:r>
              <a:rPr lang="en-US" altLang="ko-KR" dirty="0">
                <a:latin typeface="맑은 고딕" panose="020B0503020000020004" pitchFamily="50" charset="-127"/>
                <a:ea typeface="+mn-ea"/>
                <a:cs typeface="Times New Roman" panose="02020603050405020304" pitchFamily="18" charset="0"/>
              </a:rPr>
              <a:t>4</a:t>
            </a:r>
            <a:r>
              <a:rPr lang="ko-KR" altLang="en-US" dirty="0">
                <a:latin typeface="맑은 고딕" panose="020B0503020000020004" pitchFamily="50" charset="-127"/>
                <a:ea typeface="+mn-ea"/>
                <a:cs typeface="Times New Roman" panose="02020603050405020304" pitchFamily="18" charset="0"/>
              </a:rPr>
              <a:t>번째부터 고유값의 변화가 거의 없으므로 요인수는 </a:t>
            </a:r>
            <a:r>
              <a:rPr lang="en-US" altLang="ko-KR" dirty="0">
                <a:latin typeface="맑은 고딕" panose="020B0503020000020004" pitchFamily="50" charset="-127"/>
                <a:ea typeface="+mn-ea"/>
                <a:cs typeface="Times New Roman" panose="02020603050405020304" pitchFamily="18" charset="0"/>
              </a:rPr>
              <a:t>3</a:t>
            </a:r>
            <a:r>
              <a:rPr lang="ko-KR" altLang="en-US" dirty="0">
                <a:latin typeface="맑은 고딕" panose="020B0503020000020004" pitchFamily="50" charset="-127"/>
                <a:ea typeface="+mn-ea"/>
                <a:cs typeface="Times New Roman" panose="02020603050405020304" pitchFamily="18" charset="0"/>
              </a:rPr>
              <a:t>으로 선택하는 것입니다</a:t>
            </a:r>
            <a:r>
              <a:rPr lang="en-US" altLang="ko-KR" dirty="0">
                <a:latin typeface="맑은 고딕" panose="020B0503020000020004" pitchFamily="50" charset="-127"/>
                <a:ea typeface="+mn-ea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94F27-0930-47F9-AFDC-797BDB31E26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926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적재값의 추정방법에 대한 의견을 갖기 위해서는 약간의 수학적인 설명이 필요하다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변수 </a:t>
            </a:r>
            <a:r>
              <a:rPr lang="en-US" altLang="ko-KR" dirty="0"/>
              <a:t>X</a:t>
            </a:r>
            <a:r>
              <a:rPr lang="ko-KR" altLang="en-US" dirty="0"/>
              <a:t>와 요인 </a:t>
            </a:r>
            <a:r>
              <a:rPr lang="en-US" altLang="ko-KR" dirty="0"/>
              <a:t>F</a:t>
            </a:r>
            <a:r>
              <a:rPr lang="ko-KR" altLang="en-US" dirty="0"/>
              <a:t>의 관계식을 다음과 같다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이를 행렬로 표현하면 다음과 같고 우리는 여기서 계수행렬 </a:t>
            </a:r>
            <a:r>
              <a:rPr lang="en-US" altLang="ko-KR" dirty="0"/>
              <a:t>L</a:t>
            </a:r>
            <a:r>
              <a:rPr lang="ko-KR" altLang="en-US" dirty="0"/>
              <a:t>을 구하려고 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이는 다중회귀분석에서 계수의 추정과 같은 형태인데 </a:t>
            </a:r>
            <a:r>
              <a:rPr lang="ko-KR" altLang="en-US" dirty="0" err="1"/>
              <a:t>다른점은</a:t>
            </a:r>
            <a:r>
              <a:rPr lang="ko-KR" altLang="en-US" dirty="0"/>
              <a:t> 우리가 </a:t>
            </a:r>
            <a:r>
              <a:rPr lang="en-US" altLang="ko-KR" dirty="0"/>
              <a:t>F </a:t>
            </a:r>
            <a:r>
              <a:rPr lang="ko-KR" altLang="en-US" dirty="0"/>
              <a:t>값을 모른다는 것입니다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94F27-0930-47F9-AFDC-797BDB31E26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263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수학에서 미지수를 구할 때 미지수 수보다 식이 적으면 다른 가정을 더해주죠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예를 들어 양의 정수이다</a:t>
            </a:r>
            <a:r>
              <a:rPr lang="en-US" altLang="ko-KR" dirty="0"/>
              <a:t>, </a:t>
            </a:r>
            <a:r>
              <a:rPr lang="ko-KR" altLang="en-US" dirty="0"/>
              <a:t>합한 값이 </a:t>
            </a:r>
            <a:r>
              <a:rPr lang="en-US" altLang="ko-KR" dirty="0"/>
              <a:t>0</a:t>
            </a:r>
            <a:r>
              <a:rPr lang="ko-KR" altLang="en-US" dirty="0"/>
              <a:t>이다 등등</a:t>
            </a:r>
            <a:endParaRPr lang="en-US" altLang="ko-KR" dirty="0"/>
          </a:p>
          <a:p>
            <a:r>
              <a:rPr lang="ko-KR" altLang="en-US" dirty="0"/>
              <a:t>그래서 여기서도 불능인 방정식을 풀기위해 몇 개의 추가적인 가정을 하게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요인의 </a:t>
            </a:r>
            <a:r>
              <a:rPr lang="ko-KR" altLang="en-US" dirty="0" err="1"/>
              <a:t>기대값은</a:t>
            </a:r>
            <a:r>
              <a:rPr lang="ko-KR" altLang="en-US" dirty="0"/>
              <a:t> </a:t>
            </a:r>
            <a:r>
              <a:rPr lang="en-US" altLang="ko-KR" dirty="0"/>
              <a:t>0</a:t>
            </a:r>
            <a:r>
              <a:rPr lang="ko-KR" altLang="en-US" dirty="0"/>
              <a:t>이다</a:t>
            </a:r>
            <a:r>
              <a:rPr lang="en-US" altLang="ko-KR" dirty="0"/>
              <a:t>. </a:t>
            </a:r>
            <a:r>
              <a:rPr lang="ko-KR" altLang="en-US" dirty="0"/>
              <a:t>요인들 간의 관계는 독립이다</a:t>
            </a:r>
            <a:r>
              <a:rPr lang="en-US" altLang="ko-KR" dirty="0"/>
              <a:t>. </a:t>
            </a:r>
            <a:r>
              <a:rPr lang="ko-KR" altLang="en-US" dirty="0" err="1"/>
              <a:t>오차항</a:t>
            </a:r>
            <a:r>
              <a:rPr lang="en-US" altLang="ko-KR" dirty="0"/>
              <a:t>, </a:t>
            </a:r>
            <a:r>
              <a:rPr lang="ko-KR" altLang="en-US" dirty="0"/>
              <a:t>즉 특별요인의 공분산행렬은 </a:t>
            </a:r>
            <a:r>
              <a:rPr lang="ko-KR" altLang="en-US" dirty="0" err="1"/>
              <a:t>프사이이다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그리고 오차항과 요인과는 서로 독립이다</a:t>
            </a:r>
            <a:r>
              <a:rPr lang="en-US" altLang="ko-KR" dirty="0"/>
              <a:t> </a:t>
            </a:r>
            <a:r>
              <a:rPr lang="ko-KR" altLang="en-US" dirty="0"/>
              <a:t>등입니다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그랬을 때 공분산 행렬은 </a:t>
            </a:r>
            <a:r>
              <a:rPr lang="en-US" altLang="ko-KR" dirty="0"/>
              <a:t>LL’</a:t>
            </a:r>
            <a:r>
              <a:rPr lang="ko-KR" altLang="en-US" dirty="0"/>
              <a:t>과 특별요인의 공분산행렬 </a:t>
            </a:r>
            <a:r>
              <a:rPr lang="ko-KR" altLang="en-US" dirty="0" err="1"/>
              <a:t>프사이의</a:t>
            </a:r>
            <a:r>
              <a:rPr lang="ko-KR" altLang="en-US" dirty="0"/>
              <a:t> 합으로 표시됩니다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이제 공분산행렬을 잘 풀어주면 </a:t>
            </a:r>
            <a:r>
              <a:rPr lang="ko-KR" altLang="en-US" dirty="0" err="1"/>
              <a:t>계수값행렬을</a:t>
            </a:r>
            <a:r>
              <a:rPr lang="ko-KR" altLang="en-US" dirty="0"/>
              <a:t> 구할 수 있습니다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94F27-0930-47F9-AFDC-797BDB31E26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요인분석은 다음 </a:t>
            </a:r>
            <a:r>
              <a:rPr lang="en-US" altLang="ko-KR" dirty="0"/>
              <a:t>3</a:t>
            </a:r>
            <a:r>
              <a:rPr lang="ko-KR" altLang="en-US" dirty="0"/>
              <a:t>가지 목적을 가지고 실행하는 분석입니다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첫째 변수축소의 방법입니다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독립변수의 수를 정리하고 싶을 때 사용합니다</a:t>
            </a:r>
            <a:r>
              <a:rPr lang="en-US" altLang="ko-KR" dirty="0"/>
              <a:t>. </a:t>
            </a:r>
            <a:r>
              <a:rPr lang="ko-KR" altLang="en-US" dirty="0"/>
              <a:t>과다한 변수는 해석에 어려움을 주기때문에 변수를 요인으로 축소하는 것이죠</a:t>
            </a:r>
            <a:endParaRPr lang="en-US" altLang="ko-KR" dirty="0"/>
          </a:p>
          <a:p>
            <a:r>
              <a:rPr lang="ko-KR" altLang="en-US" dirty="0"/>
              <a:t>두번째 독립변수를 구성하는 공통요인을 찾아내고자 할 때 사용합니다</a:t>
            </a:r>
            <a:endParaRPr lang="en-US" altLang="ko-KR" dirty="0"/>
          </a:p>
          <a:p>
            <a:r>
              <a:rPr lang="ko-KR" altLang="en-US" dirty="0"/>
              <a:t>내가 원하는 개념에 대하여 조작적 정의를 하고 변수로 측정을 했을 때</a:t>
            </a:r>
            <a:endParaRPr lang="en-US" altLang="ko-KR" dirty="0"/>
          </a:p>
          <a:p>
            <a:r>
              <a:rPr lang="ko-KR" altLang="en-US" dirty="0"/>
              <a:t>이들 변수가 어떤 속성</a:t>
            </a:r>
            <a:r>
              <a:rPr lang="en-US" altLang="ko-KR" dirty="0"/>
              <a:t>, </a:t>
            </a:r>
            <a:r>
              <a:rPr lang="ko-KR" altLang="en-US" dirty="0"/>
              <a:t>요인으로 구성되어 있는가를 찾고자 할 때 사용할 것입니다</a:t>
            </a:r>
            <a:r>
              <a:rPr lang="en-US" altLang="ko-KR" dirty="0"/>
              <a:t>.</a:t>
            </a:r>
          </a:p>
          <a:p>
            <a:r>
              <a:rPr lang="en-US" dirty="0"/>
              <a:t>3</a:t>
            </a:r>
            <a:r>
              <a:rPr lang="ko-KR" altLang="en-US" dirty="0"/>
              <a:t>번째는 우리가 관측할 수 없는 </a:t>
            </a:r>
            <a:r>
              <a:rPr lang="ko-KR" altLang="en-US" dirty="0" err="1"/>
              <a:t>요인값을</a:t>
            </a:r>
            <a:r>
              <a:rPr lang="ko-KR" altLang="en-US" dirty="0"/>
              <a:t> </a:t>
            </a:r>
            <a:r>
              <a:rPr lang="ko-KR" altLang="en-US" dirty="0" err="1"/>
              <a:t>정량화하고자</a:t>
            </a:r>
            <a:r>
              <a:rPr lang="ko-KR" altLang="en-US" dirty="0"/>
              <a:t> 할 때 사용할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요인분석에서 요인점수로 </a:t>
            </a:r>
            <a:r>
              <a:rPr lang="ko-KR" altLang="en-US" dirty="0" err="1"/>
              <a:t>요인값을</a:t>
            </a:r>
            <a:r>
              <a:rPr lang="ko-KR" altLang="en-US" dirty="0"/>
              <a:t> 추정할 수 있는데 이를 </a:t>
            </a:r>
            <a:r>
              <a:rPr lang="ko-KR" altLang="en-US" dirty="0" err="1"/>
              <a:t>구조방정식모형</a:t>
            </a:r>
            <a:r>
              <a:rPr lang="en-US" altLang="ko-KR" dirty="0"/>
              <a:t>, </a:t>
            </a:r>
            <a:r>
              <a:rPr lang="ko-KR" altLang="en-US" dirty="0"/>
              <a:t>회귀분석</a:t>
            </a:r>
            <a:r>
              <a:rPr lang="en-US" altLang="ko-KR" dirty="0"/>
              <a:t> </a:t>
            </a:r>
            <a:r>
              <a:rPr lang="ko-KR" altLang="en-US" dirty="0"/>
              <a:t>등을 통해 요인들의 인과관계를 검증할 수 있고</a:t>
            </a:r>
            <a:endParaRPr lang="en-US" altLang="ko-KR" dirty="0"/>
          </a:p>
          <a:p>
            <a:r>
              <a:rPr lang="ko-KR" altLang="en-US" dirty="0"/>
              <a:t>집단 간의 요인 차이 검증을 수행할 </a:t>
            </a:r>
            <a:r>
              <a:rPr lang="ko-KR" altLang="en-US"/>
              <a:t>수 있잇습니다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94F27-0930-47F9-AFDC-797BDB31E2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799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 식을 푸는 방법은 몇가지가 존재합니다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가장 많이 사용하는 방법이 </a:t>
            </a:r>
            <a:r>
              <a:rPr lang="ko-KR" altLang="en-US" dirty="0" err="1"/>
              <a:t>주성분방법입니다</a:t>
            </a:r>
            <a:r>
              <a:rPr lang="en-US" altLang="ko-KR" dirty="0"/>
              <a:t>.  SPSS</a:t>
            </a:r>
            <a:r>
              <a:rPr lang="ko-KR" altLang="en-US" dirty="0"/>
              <a:t>에서는 주성분방법이 디폴트로 되어있죠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주성분방법은 여기서 특별요인 공분산은 없다</a:t>
            </a:r>
            <a:r>
              <a:rPr lang="en-US" altLang="ko-KR" dirty="0"/>
              <a:t>. </a:t>
            </a:r>
            <a:r>
              <a:rPr lang="ko-KR" altLang="en-US" dirty="0"/>
              <a:t>모두 </a:t>
            </a:r>
            <a:r>
              <a:rPr lang="en-US" altLang="ko-KR" dirty="0"/>
              <a:t>X</a:t>
            </a:r>
            <a:r>
              <a:rPr lang="ko-KR" altLang="en-US" dirty="0"/>
              <a:t>의 분산이 공통요인에 의해 </a:t>
            </a:r>
            <a:r>
              <a:rPr lang="en-US" altLang="ko-KR" dirty="0"/>
              <a:t>100% </a:t>
            </a:r>
            <a:r>
              <a:rPr lang="ko-KR" altLang="en-US" dirty="0"/>
              <a:t>설명된다 이렇게 가정하는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이렇게 가정하면 상관행렬 </a:t>
            </a:r>
            <a:r>
              <a:rPr lang="en-US" altLang="ko-KR" dirty="0"/>
              <a:t>R</a:t>
            </a:r>
            <a:r>
              <a:rPr lang="ko-KR" altLang="en-US" dirty="0"/>
              <a:t>을 이렇게 주성분 분해할 수 잇습니다</a:t>
            </a:r>
            <a:r>
              <a:rPr lang="en-US" altLang="ko-KR" dirty="0"/>
              <a:t>..</a:t>
            </a:r>
          </a:p>
          <a:p>
            <a:r>
              <a:rPr lang="ko-KR" altLang="en-US" dirty="0"/>
              <a:t>대칭행렬이 고유값과 고유벡터들의 곱으로 분해되는 것을 </a:t>
            </a:r>
            <a:r>
              <a:rPr lang="en-US" altLang="ko-KR" dirty="0"/>
              <a:t>spectral</a:t>
            </a:r>
            <a:r>
              <a:rPr lang="ko-KR" altLang="en-US" dirty="0"/>
              <a:t> </a:t>
            </a:r>
            <a:r>
              <a:rPr lang="en-US" altLang="ko-KR" dirty="0"/>
              <a:t>decomposition</a:t>
            </a:r>
            <a:r>
              <a:rPr lang="ko-KR" altLang="en-US" dirty="0"/>
              <a:t>이라고 하는데 수학적인 내용은 설명하지 않겠습니다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이들 중 고유값이 </a:t>
            </a:r>
            <a:r>
              <a:rPr lang="en-US" altLang="ko-KR" dirty="0"/>
              <a:t>1</a:t>
            </a:r>
            <a:r>
              <a:rPr lang="ko-KR" altLang="en-US" dirty="0"/>
              <a:t>이상인 </a:t>
            </a:r>
            <a:r>
              <a:rPr lang="en-US" altLang="ko-KR" dirty="0"/>
              <a:t>m</a:t>
            </a:r>
            <a:r>
              <a:rPr lang="ko-KR" altLang="en-US" dirty="0"/>
              <a:t>개의 </a:t>
            </a:r>
            <a:r>
              <a:rPr lang="ko-KR" altLang="en-US" dirty="0" err="1"/>
              <a:t>고유값</a:t>
            </a:r>
            <a:r>
              <a:rPr lang="en-US" altLang="ko-KR" dirty="0"/>
              <a:t>+</a:t>
            </a:r>
            <a:r>
              <a:rPr lang="ko-KR" altLang="en-US" dirty="0" err="1"/>
              <a:t>프사이로</a:t>
            </a:r>
            <a:r>
              <a:rPr lang="ko-KR" altLang="en-US" dirty="0"/>
              <a:t> 표시하고 이때 </a:t>
            </a:r>
            <a:r>
              <a:rPr lang="en-US" altLang="ko-KR" dirty="0"/>
              <a:t>m</a:t>
            </a:r>
            <a:r>
              <a:rPr lang="ko-KR" altLang="en-US" dirty="0"/>
              <a:t>개의 고유벡터가 주성분 방법에 의한 적재값의 해가 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Principal</a:t>
            </a:r>
            <a:r>
              <a:rPr lang="ko-KR" altLang="en-US" dirty="0"/>
              <a:t> </a:t>
            </a:r>
            <a:r>
              <a:rPr lang="en-US" altLang="ko-KR" dirty="0"/>
              <a:t>axis factoring </a:t>
            </a:r>
            <a:r>
              <a:rPr lang="ko-KR" altLang="en-US" dirty="0"/>
              <a:t>주축방법은 </a:t>
            </a:r>
            <a:r>
              <a:rPr lang="ko-KR" altLang="en-US" dirty="0" err="1"/>
              <a:t>프사이를</a:t>
            </a:r>
            <a:r>
              <a:rPr lang="ko-KR" altLang="en-US" dirty="0"/>
              <a:t> 반복적으로 추정하면서 </a:t>
            </a:r>
            <a:r>
              <a:rPr lang="ko-KR" altLang="en-US" dirty="0" err="1"/>
              <a:t>적재값을</a:t>
            </a:r>
            <a:r>
              <a:rPr lang="en-US" altLang="ko-KR" dirty="0"/>
              <a:t> </a:t>
            </a:r>
            <a:r>
              <a:rPr lang="ko-KR" altLang="en-US" dirty="0"/>
              <a:t>추정하는</a:t>
            </a:r>
            <a:r>
              <a:rPr lang="en-US" altLang="ko-KR" dirty="0"/>
              <a:t> </a:t>
            </a:r>
            <a:r>
              <a:rPr lang="ko-KR" altLang="en-US" dirty="0"/>
              <a:t>방법인데</a:t>
            </a:r>
            <a:endParaRPr lang="en-US" altLang="ko-KR" dirty="0"/>
          </a:p>
          <a:p>
            <a:r>
              <a:rPr lang="ko-KR" altLang="en-US" dirty="0"/>
              <a:t>개념적으로 대각원소가 모두 </a:t>
            </a:r>
            <a:r>
              <a:rPr lang="en-US" altLang="ko-KR" dirty="0"/>
              <a:t>1</a:t>
            </a:r>
            <a:r>
              <a:rPr lang="ko-KR" altLang="en-US" dirty="0"/>
              <a:t>인 상관계수행렬이 아닌 대각원소가 각 변수의 </a:t>
            </a:r>
            <a:r>
              <a:rPr lang="ko-KR" altLang="en-US" dirty="0" err="1"/>
              <a:t>커뮤날리티를</a:t>
            </a:r>
            <a:r>
              <a:rPr lang="ko-KR" altLang="en-US" dirty="0"/>
              <a:t> 이용해 추정하는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데이터가 정규분포라는 가정하에서 구하는 </a:t>
            </a:r>
            <a:r>
              <a:rPr lang="ko-KR" altLang="en-US" dirty="0" err="1"/>
              <a:t>최대우도통계법은</a:t>
            </a:r>
            <a:r>
              <a:rPr lang="ko-KR" altLang="en-US" dirty="0"/>
              <a:t> 대부분 결과가 </a:t>
            </a:r>
            <a:r>
              <a:rPr lang="en-US" altLang="ko-KR" dirty="0"/>
              <a:t>PAF</a:t>
            </a:r>
            <a:r>
              <a:rPr lang="ko-KR" altLang="en-US" dirty="0"/>
              <a:t>와</a:t>
            </a:r>
            <a:r>
              <a:rPr lang="en-US" altLang="ko-KR" dirty="0"/>
              <a:t> </a:t>
            </a:r>
            <a:r>
              <a:rPr lang="ko-KR" altLang="en-US" dirty="0"/>
              <a:t>유사하다고 합니다</a:t>
            </a:r>
            <a:r>
              <a:rPr lang="en-US" altLang="ko-KR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>
                <a:latin typeface="맑은 고딕" panose="020B0503020000020004" pitchFamily="50" charset="-127"/>
                <a:ea typeface="+mn-ea"/>
              </a:rPr>
              <a:t>PAF </a:t>
            </a:r>
            <a:r>
              <a:rPr lang="ko-KR" altLang="en-US" dirty="0">
                <a:latin typeface="맑은 고딕" panose="020B0503020000020004" pitchFamily="50" charset="-127"/>
                <a:ea typeface="+mn-ea"/>
              </a:rPr>
              <a:t>방법을</a:t>
            </a:r>
            <a:r>
              <a:rPr lang="en-US" altLang="ko-KR" dirty="0">
                <a:latin typeface="맑은 고딕" panose="020B0503020000020004" pitchFamily="50" charset="-127"/>
                <a:ea typeface="+mn-ea"/>
              </a:rPr>
              <a:t> </a:t>
            </a:r>
            <a:r>
              <a:rPr lang="ko-KR" altLang="en-US" dirty="0">
                <a:latin typeface="맑은 고딕" panose="020B0503020000020004" pitchFamily="50" charset="-127"/>
                <a:ea typeface="+mn-ea"/>
              </a:rPr>
              <a:t>사용시에는 </a:t>
            </a:r>
            <a:r>
              <a:rPr lang="ko-KR" altLang="en-US" dirty="0" err="1">
                <a:latin typeface="맑은 고딕" panose="020B0503020000020004" pitchFamily="50" charset="-127"/>
                <a:ea typeface="+mn-ea"/>
              </a:rPr>
              <a:t>고유값</a:t>
            </a:r>
            <a:r>
              <a:rPr lang="ko-KR" altLang="en-US" dirty="0">
                <a:latin typeface="맑은 고딕" panose="020B0503020000020004" pitchFamily="50" charset="-127"/>
                <a:ea typeface="+mn-ea"/>
              </a:rPr>
              <a:t> </a:t>
            </a:r>
            <a:r>
              <a:rPr lang="en-US" altLang="ko-KR" dirty="0">
                <a:latin typeface="맑은 고딕" panose="020B0503020000020004" pitchFamily="50" charset="-127"/>
                <a:ea typeface="+mn-ea"/>
              </a:rPr>
              <a:t>1</a:t>
            </a:r>
            <a:r>
              <a:rPr lang="ko-KR" altLang="en-US" dirty="0">
                <a:latin typeface="맑은 고딕" panose="020B0503020000020004" pitchFamily="50" charset="-127"/>
                <a:ea typeface="+mn-ea"/>
              </a:rPr>
              <a:t>기준보다는 </a:t>
            </a:r>
            <a:r>
              <a:rPr lang="ko-KR" altLang="en-US" dirty="0" err="1">
                <a:latin typeface="맑은 고딕" panose="020B0503020000020004" pitchFamily="50" charset="-127"/>
                <a:ea typeface="+mn-ea"/>
              </a:rPr>
              <a:t>스크리도표를</a:t>
            </a:r>
            <a:r>
              <a:rPr lang="ko-KR" altLang="en-US" dirty="0">
                <a:latin typeface="맑은 고딕" panose="020B0503020000020004" pitchFamily="50" charset="-127"/>
                <a:ea typeface="+mn-ea"/>
              </a:rPr>
              <a:t> 보는 것이 </a:t>
            </a:r>
            <a:r>
              <a:rPr lang="ko-KR" altLang="en-US" dirty="0" err="1">
                <a:latin typeface="맑은 고딕" panose="020B0503020000020004" pitchFamily="50" charset="-127"/>
                <a:ea typeface="+mn-ea"/>
              </a:rPr>
              <a:t>요인수</a:t>
            </a:r>
            <a:r>
              <a:rPr lang="ko-KR" altLang="en-US" dirty="0">
                <a:latin typeface="맑은 고딕" panose="020B0503020000020004" pitchFamily="50" charset="-127"/>
                <a:ea typeface="+mn-ea"/>
              </a:rPr>
              <a:t> 과대추정을 </a:t>
            </a:r>
            <a:r>
              <a:rPr lang="ko-KR" altLang="en-US" dirty="0" err="1">
                <a:latin typeface="맑은 고딕" panose="020B0503020000020004" pitchFamily="50" charset="-127"/>
                <a:ea typeface="+mn-ea"/>
              </a:rPr>
              <a:t>막아줌</a:t>
            </a:r>
            <a:endParaRPr lang="ko-KR" altLang="en-US" dirty="0">
              <a:latin typeface="맑은 고딕" panose="020B0503020000020004" pitchFamily="50" charset="-127"/>
              <a:ea typeface="+mn-ea"/>
            </a:endParaRPr>
          </a:p>
          <a:p>
            <a:endParaRPr lang="en-US" altLang="ko-KR" dirty="0"/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94F27-0930-47F9-AFDC-797BDB31E26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4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다음은 </a:t>
            </a:r>
            <a:r>
              <a:rPr lang="en-US" altLang="ko-KR" dirty="0"/>
              <a:t>EFA, </a:t>
            </a:r>
            <a:r>
              <a:rPr lang="ko-KR" altLang="en-US" dirty="0"/>
              <a:t>탐색적 요인분석을 통해 요인을 추출하는 예제입니다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예제를 통해 왜 </a:t>
            </a:r>
            <a:r>
              <a:rPr lang="en-US" altLang="ko-KR" dirty="0"/>
              <a:t>CFA,</a:t>
            </a:r>
            <a:r>
              <a:rPr lang="ko-KR" altLang="en-US" dirty="0"/>
              <a:t>확인적요인분석이 왜 필요한지 알게 될 것입니다</a:t>
            </a:r>
            <a:r>
              <a:rPr lang="en-US" altLang="ko-KR" dirty="0"/>
              <a:t>.</a:t>
            </a:r>
            <a:r>
              <a:rPr lang="ko-KR" altLang="en-US" dirty="0"/>
              <a:t>  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94F27-0930-47F9-AFDC-797BDB31E26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59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모바일 앱을 사용함에 있어 사용동기에 대한 요인분석 예제입니다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이론적인 문헌연구에 의해 </a:t>
            </a:r>
            <a:r>
              <a:rPr lang="en-US" altLang="ko-KR" dirty="0"/>
              <a:t>3</a:t>
            </a:r>
            <a:r>
              <a:rPr lang="ko-KR" altLang="en-US" dirty="0"/>
              <a:t>개의 요인으로 </a:t>
            </a:r>
            <a:r>
              <a:rPr lang="ko-KR" altLang="en-US" dirty="0" err="1"/>
              <a:t>이루어져있을거라</a:t>
            </a:r>
            <a:r>
              <a:rPr lang="ko-KR" altLang="en-US" dirty="0"/>
              <a:t> 기대하고</a:t>
            </a:r>
            <a:endParaRPr lang="en-US" altLang="ko-KR" dirty="0"/>
          </a:p>
          <a:p>
            <a:r>
              <a:rPr lang="ko-KR" altLang="en-US" dirty="0"/>
              <a:t>각 요인별로 </a:t>
            </a:r>
            <a:r>
              <a:rPr lang="en-US" altLang="ko-KR" dirty="0"/>
              <a:t>3-4</a:t>
            </a:r>
            <a:r>
              <a:rPr lang="ko-KR" altLang="en-US" dirty="0"/>
              <a:t>개의 변수를 측정하였습니다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예상한 요인은 사용하기 편리하기 때문에</a:t>
            </a:r>
            <a:r>
              <a:rPr lang="en-US" altLang="ko-KR" dirty="0"/>
              <a:t>. </a:t>
            </a:r>
            <a:r>
              <a:rPr lang="ko-KR" altLang="en-US" dirty="0"/>
              <a:t>유용하기 때문에</a:t>
            </a:r>
            <a:r>
              <a:rPr lang="en-US" altLang="ko-KR" dirty="0"/>
              <a:t>. </a:t>
            </a:r>
            <a:r>
              <a:rPr lang="ko-KR" altLang="en-US" dirty="0"/>
              <a:t>타인과의 관계성 때문에 등입니다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94F27-0930-47F9-AFDC-797BDB31E26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136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측정한 </a:t>
            </a:r>
            <a:r>
              <a:rPr lang="en-US" altLang="ko-KR" dirty="0"/>
              <a:t>11</a:t>
            </a:r>
            <a:r>
              <a:rPr lang="ko-KR" altLang="en-US" dirty="0"/>
              <a:t>개의 변수가 이렇게 </a:t>
            </a:r>
            <a:r>
              <a:rPr lang="en-US" altLang="ko-KR" dirty="0"/>
              <a:t>3</a:t>
            </a:r>
            <a:r>
              <a:rPr lang="ko-KR" altLang="en-US" dirty="0"/>
              <a:t>개의 요인으로 정리되길 기대하는 것이죠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94F27-0930-47F9-AFDC-797BDB31E26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771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KMO </a:t>
            </a:r>
            <a:r>
              <a:rPr lang="ko-KR" altLang="en-US" dirty="0"/>
              <a:t>검정 결과 </a:t>
            </a:r>
            <a:r>
              <a:rPr lang="en-US" altLang="ko-KR" dirty="0"/>
              <a:t>0.885</a:t>
            </a:r>
            <a:r>
              <a:rPr lang="ko-KR" altLang="en-US" dirty="0"/>
              <a:t>가 나왔으므로 표본은 적절하고</a:t>
            </a:r>
            <a:endParaRPr lang="en-US" altLang="ko-KR" dirty="0"/>
          </a:p>
          <a:p>
            <a:r>
              <a:rPr lang="ko-KR" altLang="en-US" dirty="0"/>
              <a:t>구형성검정결과 유의확률이 </a:t>
            </a:r>
            <a:r>
              <a:rPr lang="en-US" altLang="ko-KR" dirty="0"/>
              <a:t>0.05</a:t>
            </a:r>
            <a:r>
              <a:rPr lang="ko-KR" altLang="en-US" dirty="0"/>
              <a:t>보다 작으므로 요인분석에 적합한 자료라 할 수 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각 변수의 </a:t>
            </a:r>
            <a:r>
              <a:rPr lang="ko-KR" altLang="en-US" dirty="0" err="1"/>
              <a:t>커뮤날리티를</a:t>
            </a:r>
            <a:r>
              <a:rPr lang="ko-KR" altLang="en-US" dirty="0"/>
              <a:t> 보면 추출된 요인들에 의해 각변수의 분산양이 모두 </a:t>
            </a:r>
            <a:r>
              <a:rPr lang="en-US" altLang="ko-KR" dirty="0"/>
              <a:t>50%</a:t>
            </a:r>
            <a:r>
              <a:rPr lang="ko-KR" altLang="en-US" dirty="0"/>
              <a:t>이상 설명되므로 각변수의 공통성에 문제가 없다</a:t>
            </a:r>
            <a:r>
              <a:rPr lang="en-US" altLang="ko-KR" dirty="0"/>
              <a:t>.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94F27-0930-47F9-AFDC-797BDB31E26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579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고유값이</a:t>
            </a:r>
            <a:r>
              <a:rPr lang="ko-KR" altLang="en-US" dirty="0"/>
              <a:t> </a:t>
            </a:r>
            <a:r>
              <a:rPr lang="en-US" altLang="ko-KR" dirty="0"/>
              <a:t>1</a:t>
            </a:r>
            <a:r>
              <a:rPr lang="ko-KR" altLang="en-US" dirty="0"/>
              <a:t>이상인 요인으로 </a:t>
            </a:r>
            <a:r>
              <a:rPr lang="en-US" altLang="ko-KR" dirty="0"/>
              <a:t>2</a:t>
            </a:r>
            <a:r>
              <a:rPr lang="ko-KR" altLang="en-US" dirty="0"/>
              <a:t>개의 요인으로 전체분산의 </a:t>
            </a:r>
            <a:r>
              <a:rPr lang="en-US" altLang="ko-KR" dirty="0"/>
              <a:t>69.875%</a:t>
            </a:r>
            <a:r>
              <a:rPr lang="ko-KR" altLang="en-US" dirty="0"/>
              <a:t>를 설명하므로 변수를 적절히 요인으로 대체할 수 있다고 할 수 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그러나 이론적으로는 </a:t>
            </a:r>
            <a:r>
              <a:rPr lang="en-US" altLang="ko-KR" dirty="0"/>
              <a:t>3</a:t>
            </a:r>
            <a:r>
              <a:rPr lang="ko-KR" altLang="en-US" dirty="0"/>
              <a:t>개의 요인이 추출되어야 했음에도 </a:t>
            </a:r>
            <a:r>
              <a:rPr lang="en-US" altLang="ko-KR" dirty="0"/>
              <a:t>2</a:t>
            </a:r>
            <a:r>
              <a:rPr lang="ko-KR" altLang="en-US" dirty="0"/>
              <a:t>개의 요인만 추출된 것이 문제이다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94F27-0930-47F9-AFDC-797BDB31E26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162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회전된 성분행렬에 의해 </a:t>
            </a:r>
            <a:r>
              <a:rPr lang="ko-KR" altLang="en-US" dirty="0" err="1"/>
              <a:t>적재값의</a:t>
            </a:r>
            <a:r>
              <a:rPr lang="ko-KR" altLang="en-US" dirty="0"/>
              <a:t> 크기순으로 정리하면 다음과 같다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여기서 </a:t>
            </a:r>
            <a:r>
              <a:rPr lang="en-US" altLang="ko-KR" dirty="0"/>
              <a:t>A</a:t>
            </a:r>
            <a:r>
              <a:rPr lang="ko-KR" altLang="en-US" dirty="0"/>
              <a:t>문항과 </a:t>
            </a:r>
            <a:r>
              <a:rPr lang="en-US" altLang="ko-KR" dirty="0"/>
              <a:t>B</a:t>
            </a:r>
            <a:r>
              <a:rPr lang="ko-KR" altLang="en-US" dirty="0"/>
              <a:t>문항이 같은 요인으로 묶이고 있어 사용편의성과 유용성이 구별되지 않고있다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이런 현상은 실재로 흔히 발생하는 현상으로 편의성과 유용성 요인이 서로 높은 상관관계가 있어서 나타나는 현상이다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94F27-0930-47F9-AFDC-797BDB31E26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922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일단 추출되는 요인수를 변경하도록 한다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요인수</a:t>
            </a:r>
            <a:r>
              <a:rPr lang="ko-KR" altLang="en-US" dirty="0"/>
              <a:t> 변경의 근거는 사전 연구결과이다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요인추출 클릭하고 요인수를 </a:t>
            </a:r>
            <a:r>
              <a:rPr lang="en-US" altLang="ko-KR" dirty="0"/>
              <a:t>3</a:t>
            </a:r>
            <a:r>
              <a:rPr lang="ko-KR" altLang="en-US" dirty="0"/>
              <a:t>으로 고정한다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스크리</a:t>
            </a:r>
            <a:r>
              <a:rPr lang="ko-KR" altLang="en-US" dirty="0"/>
              <a:t> 조표에 의해서 요인수를 체크해볼 수도 있으나 일반적으로 </a:t>
            </a:r>
            <a:r>
              <a:rPr lang="ko-KR" altLang="en-US" dirty="0" err="1"/>
              <a:t>스크리</a:t>
            </a:r>
            <a:r>
              <a:rPr lang="ko-KR" altLang="en-US" dirty="0"/>
              <a:t> 검정은</a:t>
            </a:r>
            <a:endParaRPr lang="en-US" altLang="ko-KR" dirty="0"/>
          </a:p>
          <a:p>
            <a:r>
              <a:rPr lang="ko-KR" altLang="en-US" dirty="0"/>
              <a:t>요인수를 늘리고자 할 때는 별 도움이 안되는 경향이 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94F27-0930-47F9-AFDC-797BDB31E26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220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요인수를 </a:t>
            </a:r>
            <a:r>
              <a:rPr lang="en-US" altLang="ko-KR" dirty="0"/>
              <a:t>3</a:t>
            </a:r>
            <a:r>
              <a:rPr lang="ko-KR" altLang="en-US" dirty="0"/>
              <a:t>으로 고정하면 </a:t>
            </a:r>
            <a:r>
              <a:rPr lang="en-US" altLang="ko-KR" dirty="0"/>
              <a:t>3</a:t>
            </a:r>
            <a:r>
              <a:rPr lang="ko-KR" altLang="en-US" dirty="0"/>
              <a:t>개의 요인에 의해 전체 분산의 </a:t>
            </a:r>
            <a:r>
              <a:rPr lang="en-US" altLang="ko-KR" dirty="0"/>
              <a:t>76.877%</a:t>
            </a:r>
            <a:r>
              <a:rPr lang="ko-KR" altLang="en-US" dirty="0"/>
              <a:t>를 요인에 의해 </a:t>
            </a:r>
            <a:r>
              <a:rPr lang="ko-KR" altLang="en-US" dirty="0" err="1"/>
              <a:t>설명가능하다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회전을 통해 각 요인들의 </a:t>
            </a:r>
            <a:r>
              <a:rPr lang="ko-KR" altLang="en-US" dirty="0" err="1"/>
              <a:t>고유값이</a:t>
            </a:r>
            <a:r>
              <a:rPr lang="ko-KR" altLang="en-US" dirty="0"/>
              <a:t> 균형적이 된다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94F27-0930-47F9-AFDC-797BDB31E26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42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회전된 성분행렬을 보면 편의성요인과 유용성요인이 분류가 되었다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그런데 </a:t>
            </a:r>
            <a:r>
              <a:rPr lang="en-US" altLang="ko-KR" dirty="0"/>
              <a:t>A,B</a:t>
            </a:r>
            <a:r>
              <a:rPr lang="ko-KR" altLang="en-US" dirty="0"/>
              <a:t>의 변수들이 두 요인에 동시에 높게 적재되는 현상이 벌어지고있다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이것은 두 요인간에 종속성이 존재하기 때문일 것이다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우리가 직교회전을 할 때는 요인간의 독립을 가정하지만 사회과학의 데이터에서는</a:t>
            </a:r>
            <a:endParaRPr lang="en-US" altLang="ko-KR" dirty="0"/>
          </a:p>
          <a:p>
            <a:r>
              <a:rPr lang="ko-KR" altLang="en-US" dirty="0"/>
              <a:t>요인 간 서로 연관성이 존재하기 마련이다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이럴 때는 사각회전을 하는 것이 요인의 해석에 도움이 될 것이다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94F27-0930-47F9-AFDC-797BDB31E26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37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변수를 축소하는 의미에 대해서 설명하면요</a:t>
            </a:r>
            <a:r>
              <a:rPr lang="en-US" altLang="ko-KR" dirty="0"/>
              <a:t>. </a:t>
            </a:r>
            <a:r>
              <a:rPr lang="ko-KR" altLang="en-US" dirty="0"/>
              <a:t> 예를 들어 </a:t>
            </a:r>
            <a:r>
              <a:rPr lang="en-US" altLang="ko-KR" dirty="0"/>
              <a:t>9</a:t>
            </a:r>
            <a:r>
              <a:rPr lang="ko-KR" altLang="en-US" dirty="0"/>
              <a:t>개의 독립변수가 있는 회귀분석문제에서는</a:t>
            </a:r>
            <a:endParaRPr lang="en-US" altLang="ko-KR" dirty="0"/>
          </a:p>
          <a:p>
            <a:r>
              <a:rPr lang="ko-KR" altLang="en-US" dirty="0"/>
              <a:t>독립변수의 수가 너무 많아 해석이 어렵거나 </a:t>
            </a:r>
            <a:endParaRPr lang="en-US" altLang="ko-KR" dirty="0"/>
          </a:p>
          <a:p>
            <a:r>
              <a:rPr lang="ko-KR" altLang="en-US" dirty="0"/>
              <a:t>변수 간에 상관관계가 높아서 다중공선성의 문제가 발생할 수도 잇습니다</a:t>
            </a:r>
            <a:endParaRPr lang="en-US" altLang="ko-KR" dirty="0"/>
          </a:p>
          <a:p>
            <a:r>
              <a:rPr lang="ko-KR" altLang="en-US" dirty="0"/>
              <a:t>그래서 변수의 수를 줄여서 모형을 좀더 간단하게 만들고 싶을 때가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이와 같이 </a:t>
            </a:r>
            <a:r>
              <a:rPr lang="en-US" altLang="ko-KR" dirty="0"/>
              <a:t>9</a:t>
            </a:r>
            <a:r>
              <a:rPr lang="ko-KR" altLang="en-US" dirty="0"/>
              <a:t>개의 변수를 </a:t>
            </a:r>
            <a:r>
              <a:rPr lang="en-US" altLang="ko-KR" dirty="0"/>
              <a:t>3</a:t>
            </a:r>
            <a:r>
              <a:rPr lang="ko-KR" altLang="en-US" dirty="0"/>
              <a:t>개의 요인으로 축소한다면 모형은 좀더 간단해지고 모형을 해석하는 것도 좀더 쉬워질 것입니다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94F27-0930-47F9-AFDC-797BDB31E26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4043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사각회전을 하기 전에 요인추출 방법을 주축요인추출방법으로 변화시킨다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요인수는 </a:t>
            </a:r>
            <a:r>
              <a:rPr lang="en-US" altLang="ko-KR" dirty="0"/>
              <a:t>3</a:t>
            </a:r>
            <a:r>
              <a:rPr lang="ko-KR" altLang="en-US" dirty="0"/>
              <a:t>으로 고정한다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요인회전은 </a:t>
            </a:r>
            <a:r>
              <a:rPr lang="ko-KR" altLang="en-US" dirty="0" err="1"/>
              <a:t>오블리민</a:t>
            </a:r>
            <a:r>
              <a:rPr lang="ko-KR" altLang="en-US" dirty="0"/>
              <a:t> 방법보다 </a:t>
            </a:r>
            <a:r>
              <a:rPr lang="ko-KR" altLang="en-US" dirty="0" err="1"/>
              <a:t>프로맥스</a:t>
            </a:r>
            <a:r>
              <a:rPr lang="ko-KR" altLang="en-US" dirty="0"/>
              <a:t> 방법을 쓰도록 하겠다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프로맥스는</a:t>
            </a:r>
            <a:r>
              <a:rPr lang="ko-KR" altLang="en-US" dirty="0"/>
              <a:t> 우선 직교회전을 한 뒤에 연관성에 따라 변환시키는 절충적인 방법이다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옵션에서 </a:t>
            </a:r>
            <a:r>
              <a:rPr lang="ko-KR" altLang="en-US" dirty="0" err="1"/>
              <a:t>적재값이</a:t>
            </a:r>
            <a:r>
              <a:rPr lang="ko-KR" altLang="en-US" dirty="0"/>
              <a:t> </a:t>
            </a:r>
            <a:r>
              <a:rPr lang="en-US" altLang="ko-KR" dirty="0"/>
              <a:t>0.3</a:t>
            </a:r>
            <a:r>
              <a:rPr lang="ko-KR" altLang="en-US" dirty="0"/>
              <a:t>보다 작은 값은 표시하지 않도록 정해준다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94F27-0930-47F9-AFDC-797BDB31E26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036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프로맥스에</a:t>
            </a:r>
            <a:r>
              <a:rPr lang="ko-KR" altLang="en-US" dirty="0"/>
              <a:t> 의한 패턴행렬은 다음과 같이 </a:t>
            </a:r>
            <a:r>
              <a:rPr lang="en-US" altLang="ko-KR" dirty="0"/>
              <a:t>3</a:t>
            </a:r>
            <a:r>
              <a:rPr lang="ko-KR" altLang="en-US" dirty="0"/>
              <a:t>개의 요인이 깔끔하게 구분되는 것을 알 수 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그리고 세 요인 간의 상관계수도 구해진다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94F27-0930-47F9-AFDC-797BDB31E26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341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여기서는 다행히 사각회전을 통해 </a:t>
            </a:r>
            <a:r>
              <a:rPr lang="en-US" altLang="ko-KR" dirty="0"/>
              <a:t>3</a:t>
            </a:r>
            <a:r>
              <a:rPr lang="ko-KR" altLang="en-US" dirty="0"/>
              <a:t>개의 요인을 추출했지만 많은 경우에 우리가 원하는 형태의 구조를 얻지 못할 수 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그만큼 요인분석이 데이터에 따라 민감하게 반응하기 때문이다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그래서 백지상태에서 요인을 찾아내는 탐색적요인분석보다는 </a:t>
            </a:r>
            <a:endParaRPr lang="en-US" altLang="ko-KR" dirty="0"/>
          </a:p>
          <a:p>
            <a:r>
              <a:rPr lang="ko-KR" altLang="en-US" dirty="0"/>
              <a:t>요인구조를 안다는 가정아래 요인의 구조가 적절한지를 확인하는 </a:t>
            </a:r>
            <a:endParaRPr lang="en-US" altLang="ko-KR" dirty="0"/>
          </a:p>
          <a:p>
            <a:r>
              <a:rPr lang="ko-KR" altLang="en-US" dirty="0"/>
              <a:t>확인적요인분석을 사용하는 것이 또 하나의 해결방법이다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AMOS</a:t>
            </a:r>
            <a:r>
              <a:rPr lang="ko-KR" altLang="en-US" dirty="0"/>
              <a:t>에 의한 확인적요인분석은 다음 영상에서 설명하도록 하겠다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94F27-0930-47F9-AFDC-797BDB31E26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18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이것을 좀더 정확한 그림으로 표현하면 다음과 같습니다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요인분석은 변수들을 요인들로 설명하는 것을 의미합니다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여기 노란색 부분이 요인분석이라 할 수 있습니다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94F27-0930-47F9-AFDC-797BDB31E26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317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앞으로 요인과 변수라는 단어가 자주 나올텐데 그 차이를 구분할 줄 알아야합니다</a:t>
            </a:r>
            <a:endParaRPr lang="en-US" altLang="ko-KR" dirty="0"/>
          </a:p>
          <a:p>
            <a:pPr eaLnBrk="1" hangingPunct="1">
              <a:spcBef>
                <a:spcPct val="0"/>
              </a:spcBef>
            </a:pPr>
            <a:r>
              <a:rPr lang="ko-KR" altLang="en-US" sz="1200" dirty="0">
                <a:solidFill>
                  <a:srgbClr val="4D4D4D"/>
                </a:solidFill>
                <a:latin typeface="맑은 고딕" panose="020B0503020000020004" pitchFamily="50" charset="-127"/>
                <a:ea typeface="+mn-ea"/>
              </a:rPr>
              <a:t>변수는 우리가 관측이 가능한 값이고 </a:t>
            </a:r>
          </a:p>
          <a:p>
            <a:pPr eaLnBrk="1" hangingPunct="1">
              <a:spcBef>
                <a:spcPct val="0"/>
              </a:spcBef>
            </a:pPr>
            <a:r>
              <a:rPr lang="ko-KR" altLang="en-US" sz="1200" dirty="0">
                <a:solidFill>
                  <a:srgbClr val="4D4D4D"/>
                </a:solidFill>
                <a:latin typeface="맑은 고딕" panose="020B0503020000020004" pitchFamily="50" charset="-127"/>
                <a:ea typeface="+mn-ea"/>
              </a:rPr>
              <a:t>요인은 관측이 불가능하지만 해석은 가능한 값입니다</a:t>
            </a:r>
            <a:r>
              <a:rPr lang="en-US" altLang="ko-KR" sz="1200" dirty="0">
                <a:solidFill>
                  <a:srgbClr val="4D4D4D"/>
                </a:solidFill>
                <a:latin typeface="맑은 고딕" panose="020B0503020000020004" pitchFamily="50" charset="-127"/>
                <a:ea typeface="+mn-ea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ko-KR" altLang="en-US" sz="1200" dirty="0">
                <a:solidFill>
                  <a:srgbClr val="4D4D4D"/>
                </a:solidFill>
                <a:latin typeface="맑은 고딕" panose="020B0503020000020004" pitchFamily="50" charset="-127"/>
                <a:ea typeface="+mn-ea"/>
              </a:rPr>
              <a:t>그림으로 표시할 때 변수는 사각형으로 표시하고 요인은 원으로 표시할 것입니다</a:t>
            </a:r>
            <a:r>
              <a:rPr lang="en-US" altLang="ko-KR" sz="1200" dirty="0">
                <a:solidFill>
                  <a:srgbClr val="4D4D4D"/>
                </a:solidFill>
                <a:latin typeface="맑은 고딕" panose="020B0503020000020004" pitchFamily="50" charset="-127"/>
                <a:ea typeface="+mn-ea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ko-KR" altLang="en-US" sz="1200" dirty="0">
                <a:solidFill>
                  <a:srgbClr val="4D4D4D"/>
                </a:solidFill>
                <a:latin typeface="맑은 고딕" panose="020B0503020000020004" pitchFamily="50" charset="-127"/>
                <a:ea typeface="+mn-ea"/>
              </a:rPr>
              <a:t>개념적 정의를 요인이라하고 조작적정의를 변수라 생각할 수 있습니다</a:t>
            </a:r>
            <a:r>
              <a:rPr lang="en-US" altLang="ko-KR" sz="1200" dirty="0">
                <a:solidFill>
                  <a:srgbClr val="4D4D4D"/>
                </a:solidFill>
                <a:latin typeface="맑은 고딕" panose="020B0503020000020004" pitchFamily="50" charset="-127"/>
                <a:ea typeface="+mn-ea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ko-KR" altLang="en-US" sz="1200" dirty="0">
                <a:solidFill>
                  <a:srgbClr val="4D4D4D"/>
                </a:solidFill>
                <a:latin typeface="맑은 고딕" panose="020B0503020000020004" pitchFamily="50" charset="-127"/>
                <a:ea typeface="+mn-ea"/>
              </a:rPr>
              <a:t>입사시험때 업무능력을 알아보기 위해 대학성적과 토익점수를 보는 것과 같은 이치입니다</a:t>
            </a:r>
            <a:r>
              <a:rPr lang="en-US" altLang="ko-KR" sz="1200" dirty="0">
                <a:solidFill>
                  <a:srgbClr val="4D4D4D"/>
                </a:solidFill>
                <a:latin typeface="맑은 고딕" panose="020B0503020000020004" pitchFamily="50" charset="-127"/>
                <a:ea typeface="+mn-ea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ko-KR" altLang="en-US" sz="1200" dirty="0">
                <a:solidFill>
                  <a:srgbClr val="4D4D4D"/>
                </a:solidFill>
                <a:latin typeface="맑은 고딕" panose="020B0503020000020004" pitchFamily="50" charset="-127"/>
                <a:ea typeface="+mn-ea"/>
              </a:rPr>
              <a:t>측정할 수 없는 요인값은 측정할 수 있는 변수를 이용해서 측정합니다</a:t>
            </a:r>
            <a:r>
              <a:rPr lang="en-US" altLang="ko-KR" sz="1200" dirty="0">
                <a:solidFill>
                  <a:srgbClr val="4D4D4D"/>
                </a:solidFill>
                <a:latin typeface="맑은 고딕" panose="020B0503020000020004" pitchFamily="50" charset="-127"/>
                <a:ea typeface="+mn-ea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ko-KR" altLang="en-US" sz="1200" dirty="0">
                <a:solidFill>
                  <a:srgbClr val="4D4D4D"/>
                </a:solidFill>
                <a:latin typeface="맑은 고딕" panose="020B0503020000020004" pitchFamily="50" charset="-127"/>
                <a:ea typeface="+mn-ea"/>
              </a:rPr>
              <a:t>사람이 행복한 정도는 어떻게 알 수 있을 까요</a:t>
            </a:r>
            <a:r>
              <a:rPr lang="en-US" altLang="ko-KR" sz="1200" dirty="0">
                <a:solidFill>
                  <a:srgbClr val="4D4D4D"/>
                </a:solidFill>
                <a:latin typeface="맑은 고딕" panose="020B0503020000020004" pitchFamily="50" charset="-127"/>
                <a:ea typeface="+mn-ea"/>
              </a:rPr>
              <a:t>? </a:t>
            </a:r>
            <a:r>
              <a:rPr lang="ko-KR" altLang="en-US" sz="1200" dirty="0">
                <a:solidFill>
                  <a:srgbClr val="4D4D4D"/>
                </a:solidFill>
                <a:latin typeface="맑은 고딕" panose="020B0503020000020004" pitchFamily="50" charset="-127"/>
                <a:ea typeface="+mn-ea"/>
              </a:rPr>
              <a:t>인간관계만족도</a:t>
            </a:r>
            <a:r>
              <a:rPr lang="en-US" altLang="ko-KR" sz="1200" dirty="0">
                <a:solidFill>
                  <a:srgbClr val="4D4D4D"/>
                </a:solidFill>
                <a:latin typeface="맑은 고딕" panose="020B0503020000020004" pitchFamily="50" charset="-127"/>
                <a:ea typeface="+mn-ea"/>
              </a:rPr>
              <a:t>, </a:t>
            </a:r>
            <a:r>
              <a:rPr lang="ko-KR" altLang="en-US" sz="1200" dirty="0">
                <a:solidFill>
                  <a:srgbClr val="4D4D4D"/>
                </a:solidFill>
                <a:latin typeface="맑은 고딕" panose="020B0503020000020004" pitchFamily="50" charset="-127"/>
                <a:ea typeface="+mn-ea"/>
              </a:rPr>
              <a:t>긍정적인 태도</a:t>
            </a:r>
            <a:r>
              <a:rPr lang="en-US" altLang="ko-KR" sz="1200" dirty="0">
                <a:solidFill>
                  <a:srgbClr val="4D4D4D"/>
                </a:solidFill>
                <a:latin typeface="맑은 고딕" panose="020B0503020000020004" pitchFamily="50" charset="-127"/>
                <a:ea typeface="+mn-ea"/>
              </a:rPr>
              <a:t>, </a:t>
            </a:r>
            <a:r>
              <a:rPr lang="ko-KR" altLang="en-US" sz="1200" dirty="0">
                <a:solidFill>
                  <a:srgbClr val="4D4D4D"/>
                </a:solidFill>
                <a:latin typeface="맑은 고딕" panose="020B0503020000020004" pitchFamily="50" charset="-127"/>
                <a:ea typeface="+mn-ea"/>
              </a:rPr>
              <a:t>성취감에 관련한 변수를 측정하여 </a:t>
            </a:r>
            <a:endParaRPr lang="en-US" altLang="ko-KR" sz="1200" dirty="0">
              <a:solidFill>
                <a:srgbClr val="4D4D4D"/>
              </a:solidFill>
              <a:latin typeface="맑은 고딕" panose="020B0503020000020004" pitchFamily="50" charset="-127"/>
              <a:ea typeface="+mn-ea"/>
            </a:endParaRPr>
          </a:p>
          <a:p>
            <a:pPr eaLnBrk="1" hangingPunct="1">
              <a:spcBef>
                <a:spcPct val="0"/>
              </a:spcBef>
            </a:pPr>
            <a:r>
              <a:rPr lang="ko-KR" altLang="en-US" sz="1200" dirty="0">
                <a:solidFill>
                  <a:srgbClr val="4D4D4D"/>
                </a:solidFill>
                <a:latin typeface="맑은 고딕" panose="020B0503020000020004" pitchFamily="50" charset="-127"/>
                <a:ea typeface="+mn-ea"/>
              </a:rPr>
              <a:t>행복한 정도를 알 수 있습니다</a:t>
            </a:r>
            <a:r>
              <a:rPr lang="en-US" altLang="ko-KR" sz="1200" dirty="0">
                <a:solidFill>
                  <a:srgbClr val="4D4D4D"/>
                </a:solidFill>
                <a:latin typeface="맑은 고딕" panose="020B0503020000020004" pitchFamily="50" charset="-127"/>
                <a:ea typeface="+mn-ea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ko-KR" altLang="en-US" sz="1200" dirty="0">
                <a:solidFill>
                  <a:srgbClr val="4D4D4D"/>
                </a:solidFill>
                <a:latin typeface="맑은 고딕" panose="020B0503020000020004" pitchFamily="50" charset="-127"/>
                <a:ea typeface="+mn-ea"/>
              </a:rPr>
              <a:t>어떤 제품에 대한 만족도는 가격만족도</a:t>
            </a:r>
            <a:r>
              <a:rPr lang="en-US" altLang="ko-KR" sz="1200" dirty="0">
                <a:solidFill>
                  <a:srgbClr val="4D4D4D"/>
                </a:solidFill>
                <a:latin typeface="맑은 고딕" panose="020B0503020000020004" pitchFamily="50" charset="-127"/>
                <a:ea typeface="+mn-ea"/>
              </a:rPr>
              <a:t>, </a:t>
            </a:r>
            <a:r>
              <a:rPr lang="ko-KR" altLang="en-US" sz="1200" dirty="0">
                <a:solidFill>
                  <a:srgbClr val="4D4D4D"/>
                </a:solidFill>
                <a:latin typeface="맑은 고딕" panose="020B0503020000020004" pitchFamily="50" charset="-127"/>
                <a:ea typeface="+mn-ea"/>
              </a:rPr>
              <a:t>성능</a:t>
            </a:r>
            <a:r>
              <a:rPr lang="en-US" altLang="ko-KR" sz="1200" dirty="0">
                <a:solidFill>
                  <a:srgbClr val="4D4D4D"/>
                </a:solidFill>
                <a:latin typeface="맑은 고딕" panose="020B0503020000020004" pitchFamily="50" charset="-127"/>
                <a:ea typeface="+mn-ea"/>
              </a:rPr>
              <a:t>, </a:t>
            </a:r>
            <a:r>
              <a:rPr lang="ko-KR" altLang="en-US" sz="1200" dirty="0">
                <a:solidFill>
                  <a:srgbClr val="4D4D4D"/>
                </a:solidFill>
                <a:latin typeface="맑은 고딕" panose="020B0503020000020004" pitchFamily="50" charset="-127"/>
                <a:ea typeface="+mn-ea"/>
              </a:rPr>
              <a:t>디자인</a:t>
            </a:r>
            <a:r>
              <a:rPr lang="en-US" altLang="ko-KR" sz="1200" dirty="0">
                <a:solidFill>
                  <a:srgbClr val="4D4D4D"/>
                </a:solidFill>
                <a:latin typeface="맑은 고딕" panose="020B0503020000020004" pitchFamily="50" charset="-127"/>
                <a:ea typeface="+mn-ea"/>
              </a:rPr>
              <a:t>, </a:t>
            </a:r>
            <a:r>
              <a:rPr lang="ko-KR" altLang="en-US" sz="1200" dirty="0">
                <a:solidFill>
                  <a:srgbClr val="4D4D4D"/>
                </a:solidFill>
                <a:latin typeface="맑은 고딕" panose="020B0503020000020004" pitchFamily="50" charset="-127"/>
                <a:ea typeface="+mn-ea"/>
              </a:rPr>
              <a:t>에이에스</a:t>
            </a:r>
            <a:r>
              <a:rPr lang="en-US" altLang="ko-KR" sz="1200" dirty="0">
                <a:solidFill>
                  <a:srgbClr val="4D4D4D"/>
                </a:solidFill>
                <a:latin typeface="맑은 고딕" panose="020B0503020000020004" pitchFamily="50" charset="-127"/>
                <a:ea typeface="+mn-ea"/>
              </a:rPr>
              <a:t>, </a:t>
            </a:r>
            <a:r>
              <a:rPr lang="ko-KR" altLang="en-US" sz="1200" dirty="0">
                <a:solidFill>
                  <a:srgbClr val="4D4D4D"/>
                </a:solidFill>
                <a:latin typeface="맑은 고딕" panose="020B0503020000020004" pitchFamily="50" charset="-127"/>
                <a:ea typeface="+mn-ea"/>
              </a:rPr>
              <a:t>브랜드 만족정도를 변수로 측정하여 정할 수 있을 겁니다</a:t>
            </a:r>
            <a:r>
              <a:rPr lang="en-US" altLang="ko-KR" sz="1200" dirty="0">
                <a:solidFill>
                  <a:srgbClr val="4D4D4D"/>
                </a:solidFill>
                <a:latin typeface="맑은 고딕" panose="020B0503020000020004" pitchFamily="50" charset="-127"/>
                <a:ea typeface="+mn-ea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ko-KR" altLang="en-US" sz="1200" dirty="0">
                <a:solidFill>
                  <a:srgbClr val="4D4D4D"/>
                </a:solidFill>
                <a:latin typeface="맑은 고딕" panose="020B0503020000020004" pitchFamily="50" charset="-127"/>
                <a:ea typeface="+mn-ea"/>
              </a:rPr>
              <a:t>궁극적으로 우리는 좀더 어디에 관심을 가질까요</a:t>
            </a:r>
            <a:r>
              <a:rPr lang="en-US" altLang="ko-KR" sz="1200" dirty="0">
                <a:solidFill>
                  <a:srgbClr val="4D4D4D"/>
                </a:solidFill>
                <a:latin typeface="맑은 고딕" panose="020B0503020000020004" pitchFamily="50" charset="-127"/>
                <a:ea typeface="+mn-ea"/>
              </a:rPr>
              <a:t>? </a:t>
            </a:r>
            <a:r>
              <a:rPr lang="ko-KR" altLang="en-US" sz="1200" dirty="0">
                <a:solidFill>
                  <a:srgbClr val="4D4D4D"/>
                </a:solidFill>
                <a:latin typeface="맑은 고딕" panose="020B0503020000020004" pitchFamily="50" charset="-127"/>
                <a:ea typeface="+mn-ea"/>
              </a:rPr>
              <a:t>우리가 논문제목에서 많이 보는 </a:t>
            </a:r>
            <a:r>
              <a:rPr lang="en-US" altLang="ko-KR" sz="1200" dirty="0">
                <a:solidFill>
                  <a:srgbClr val="4D4D4D"/>
                </a:solidFill>
                <a:latin typeface="맑은 고딕" panose="020B0503020000020004" pitchFamily="50" charset="-127"/>
                <a:ea typeface="+mn-ea"/>
              </a:rPr>
              <a:t>A</a:t>
            </a:r>
            <a:r>
              <a:rPr lang="ko-KR" altLang="en-US" sz="1200" dirty="0">
                <a:solidFill>
                  <a:srgbClr val="4D4D4D"/>
                </a:solidFill>
                <a:latin typeface="맑은 고딕" panose="020B0503020000020004" pitchFamily="50" charset="-127"/>
                <a:ea typeface="+mn-ea"/>
              </a:rPr>
              <a:t>가 </a:t>
            </a:r>
            <a:r>
              <a:rPr lang="en-US" altLang="ko-KR" sz="1200" dirty="0">
                <a:solidFill>
                  <a:srgbClr val="4D4D4D"/>
                </a:solidFill>
                <a:latin typeface="맑은 고딕" panose="020B0503020000020004" pitchFamily="50" charset="-127"/>
                <a:ea typeface="+mn-ea"/>
              </a:rPr>
              <a:t>B</a:t>
            </a:r>
            <a:r>
              <a:rPr lang="ko-KR" altLang="en-US" sz="1200" dirty="0">
                <a:solidFill>
                  <a:srgbClr val="4D4D4D"/>
                </a:solidFill>
                <a:latin typeface="맑은 고딕" panose="020B0503020000020004" pitchFamily="50" charset="-127"/>
                <a:ea typeface="+mn-ea"/>
              </a:rPr>
              <a:t>에</a:t>
            </a:r>
            <a:r>
              <a:rPr lang="en-US" altLang="ko-KR" sz="1200" dirty="0">
                <a:solidFill>
                  <a:srgbClr val="4D4D4D"/>
                </a:solidFill>
                <a:latin typeface="맑은 고딕" panose="020B0503020000020004" pitchFamily="50" charset="-127"/>
                <a:ea typeface="+mn-ea"/>
              </a:rPr>
              <a:t> </a:t>
            </a:r>
            <a:r>
              <a:rPr lang="ko-KR" altLang="en-US" sz="1200" dirty="0">
                <a:solidFill>
                  <a:srgbClr val="4D4D4D"/>
                </a:solidFill>
                <a:latin typeface="맑은 고딕" panose="020B0503020000020004" pitchFamily="50" charset="-127"/>
                <a:ea typeface="+mn-ea"/>
              </a:rPr>
              <a:t>미치는</a:t>
            </a:r>
            <a:r>
              <a:rPr lang="en-US" altLang="ko-KR" sz="1200" dirty="0">
                <a:solidFill>
                  <a:srgbClr val="4D4D4D"/>
                </a:solidFill>
                <a:latin typeface="맑은 고딕" panose="020B0503020000020004" pitchFamily="50" charset="-127"/>
                <a:ea typeface="+mn-ea"/>
              </a:rPr>
              <a:t> </a:t>
            </a:r>
            <a:r>
              <a:rPr lang="ko-KR" altLang="en-US" sz="1200" dirty="0">
                <a:solidFill>
                  <a:srgbClr val="4D4D4D"/>
                </a:solidFill>
                <a:latin typeface="맑은 고딕" panose="020B0503020000020004" pitchFamily="50" charset="-127"/>
                <a:ea typeface="+mn-ea"/>
              </a:rPr>
              <a:t>영향에</a:t>
            </a:r>
            <a:r>
              <a:rPr lang="en-US" altLang="ko-KR" sz="1200" dirty="0">
                <a:solidFill>
                  <a:srgbClr val="4D4D4D"/>
                </a:solidFill>
                <a:latin typeface="맑은 고딕" panose="020B0503020000020004" pitchFamily="50" charset="-127"/>
                <a:ea typeface="+mn-ea"/>
              </a:rPr>
              <a:t> </a:t>
            </a:r>
            <a:r>
              <a:rPr lang="ko-KR" altLang="en-US" sz="1200" dirty="0">
                <a:solidFill>
                  <a:srgbClr val="4D4D4D"/>
                </a:solidFill>
                <a:latin typeface="맑은 고딕" panose="020B0503020000020004" pitchFamily="50" charset="-127"/>
                <a:ea typeface="+mn-ea"/>
              </a:rPr>
              <a:t>관한 연구 이럴 때 대부분</a:t>
            </a:r>
            <a:r>
              <a:rPr lang="en-US" altLang="ko-KR" sz="1200" dirty="0">
                <a:solidFill>
                  <a:srgbClr val="4D4D4D"/>
                </a:solidFill>
                <a:latin typeface="맑은 고딕" panose="020B0503020000020004" pitchFamily="50" charset="-127"/>
                <a:ea typeface="+mn-ea"/>
              </a:rPr>
              <a:t> A</a:t>
            </a:r>
            <a:r>
              <a:rPr lang="ko-KR" altLang="en-US" sz="1200" dirty="0">
                <a:solidFill>
                  <a:srgbClr val="4D4D4D"/>
                </a:solidFill>
                <a:latin typeface="맑은 고딕" panose="020B0503020000020004" pitchFamily="50" charset="-127"/>
                <a:ea typeface="+mn-ea"/>
              </a:rPr>
              <a:t>와 </a:t>
            </a:r>
            <a:r>
              <a:rPr lang="en-US" altLang="ko-KR" sz="1200" dirty="0">
                <a:solidFill>
                  <a:srgbClr val="4D4D4D"/>
                </a:solidFill>
                <a:latin typeface="맑은 고딕" panose="020B0503020000020004" pitchFamily="50" charset="-127"/>
                <a:ea typeface="+mn-ea"/>
              </a:rPr>
              <a:t>B</a:t>
            </a:r>
            <a:r>
              <a:rPr lang="ko-KR" altLang="en-US" sz="1200" dirty="0">
                <a:solidFill>
                  <a:srgbClr val="4D4D4D"/>
                </a:solidFill>
                <a:latin typeface="맑은 고딕" panose="020B0503020000020004" pitchFamily="50" charset="-127"/>
                <a:ea typeface="+mn-ea"/>
              </a:rPr>
              <a:t>는 요인입니다</a:t>
            </a:r>
            <a:r>
              <a:rPr lang="en-US" altLang="ko-KR" sz="1200" dirty="0">
                <a:solidFill>
                  <a:srgbClr val="4D4D4D"/>
                </a:solidFill>
                <a:latin typeface="맑은 고딕" panose="020B0503020000020004" pitchFamily="50" charset="-127"/>
                <a:ea typeface="+mn-ea"/>
              </a:rPr>
              <a:t>.</a:t>
            </a:r>
            <a:endParaRPr lang="ko-KR" altLang="en-US" sz="1200" dirty="0">
              <a:solidFill>
                <a:srgbClr val="4D4D4D"/>
              </a:solidFill>
              <a:latin typeface="맑은 고딕" panose="020B0503020000020004" pitchFamily="50" charset="-127"/>
              <a:ea typeface="+mn-ea"/>
            </a:endParaRPr>
          </a:p>
          <a:p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94F27-0930-47F9-AFDC-797BDB31E26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59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그렇다면</a:t>
            </a:r>
            <a:r>
              <a:rPr lang="en-US" dirty="0"/>
              <a:t> </a:t>
            </a:r>
            <a:r>
              <a:rPr lang="ko-KR" altLang="en-US" dirty="0"/>
              <a:t>요인과 변수의 관계는 어떨까요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변수가 요인들로 이루어져 있을까요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요인이 변수들로 이루어져 있을까요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우리가 착각할 수 있지만 변수가 요인들로 이루어져 있는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에를 들어 수학성적은 우리가 측정할 수 있는 변수죠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어떤 사람의 수학성적은 그 사람의 계산력</a:t>
            </a:r>
            <a:r>
              <a:rPr lang="en-US" altLang="ko-KR" dirty="0"/>
              <a:t>, </a:t>
            </a:r>
            <a:r>
              <a:rPr lang="ko-KR" altLang="en-US" dirty="0"/>
              <a:t>논리력</a:t>
            </a:r>
            <a:r>
              <a:rPr lang="en-US" altLang="ko-KR" dirty="0"/>
              <a:t>, </a:t>
            </a:r>
            <a:r>
              <a:rPr lang="ko-KR" altLang="en-US" dirty="0"/>
              <a:t>언어해독력</a:t>
            </a:r>
            <a:r>
              <a:rPr lang="en-US" altLang="ko-KR" dirty="0"/>
              <a:t>, </a:t>
            </a:r>
            <a:r>
              <a:rPr lang="ko-KR" altLang="en-US" dirty="0"/>
              <a:t>창의력에 의해서 결정되겠죠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또한 국어성적도 그 사람의 계산력</a:t>
            </a:r>
            <a:r>
              <a:rPr lang="en-US" altLang="ko-KR" dirty="0"/>
              <a:t>, </a:t>
            </a:r>
            <a:r>
              <a:rPr lang="ko-KR" altLang="en-US" dirty="0"/>
              <a:t>논리력</a:t>
            </a:r>
            <a:r>
              <a:rPr lang="en-US" altLang="ko-KR" dirty="0"/>
              <a:t>, </a:t>
            </a:r>
            <a:r>
              <a:rPr lang="ko-KR" altLang="en-US" dirty="0"/>
              <a:t>언어해독력</a:t>
            </a:r>
            <a:r>
              <a:rPr lang="en-US" altLang="ko-KR" dirty="0"/>
              <a:t>, </a:t>
            </a:r>
            <a:r>
              <a:rPr lang="ko-KR" altLang="en-US" dirty="0"/>
              <a:t>창의력에 의해서 결정되겠죠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시험성적에 영향을 주는 요인은 과목마다 동일하지만 비중은 다를 것입니다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비슷한</a:t>
            </a:r>
            <a:r>
              <a:rPr lang="en-US" altLang="ko-KR" dirty="0"/>
              <a:t> </a:t>
            </a:r>
            <a:r>
              <a:rPr lang="ko-KR" altLang="en-US" dirty="0"/>
              <a:t>예로 스포츠 기록을 생각해볼 수 있습니다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100</a:t>
            </a:r>
            <a:r>
              <a:rPr lang="ko-KR" altLang="en-US" dirty="0"/>
              <a:t>미터 기록은 여러가지 신체적 능력에 의해 만들어질 것입니다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마라톤 기록도 공통적인 신체적인 능력으로 만들어질테고요</a:t>
            </a:r>
            <a:endParaRPr lang="en-US" altLang="ko-K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100</a:t>
            </a:r>
            <a:r>
              <a:rPr lang="ko-KR" altLang="en-US" dirty="0"/>
              <a:t>미터 기록에는 순발력과 근력이 영향을 많이 줄 것이고</a:t>
            </a:r>
            <a:endParaRPr lang="en-US" altLang="ko-K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마라톤 기록에는 지구력이 영향을 더 많이 줄 것입니다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이렇게 동일한 속성을 측정하고자 하는 변수는 공통요인으로 이루어져 있고 요인의 영향력이 다르게 주어지는 것입니다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이제 변수가 요인으로 이루어져 있다는 것을 이해하셨죠</a:t>
            </a:r>
            <a:endParaRPr lang="en-US" altLang="ko-KR" dirty="0"/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94F27-0930-47F9-AFDC-797BDB31E26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5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변수와 공통요인의 관계를 앞으로 우리가 자주 보게될 그림 형태로 표시하면</a:t>
            </a:r>
            <a:r>
              <a:rPr lang="en-US" altLang="ko-KR" dirty="0"/>
              <a:t> </a:t>
            </a:r>
            <a:r>
              <a:rPr lang="ko-KR" altLang="en-US" dirty="0"/>
              <a:t>다음과 같습니다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변수들이 공통요인에 의해 설명됩니다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그런데 여기서 수학적인 절차를 거쳐 </a:t>
            </a:r>
            <a:endParaRPr lang="en-US" altLang="ko-KR" dirty="0"/>
          </a:p>
          <a:p>
            <a:r>
              <a:rPr lang="ko-KR" altLang="en-US" dirty="0"/>
              <a:t>요인과 변수의 관계가 한쪽으로 집중되도록 변형시키면</a:t>
            </a:r>
            <a:endParaRPr lang="en-US" altLang="ko-KR" dirty="0"/>
          </a:p>
          <a:p>
            <a:r>
              <a:rPr lang="ko-KR" altLang="en-US" dirty="0"/>
              <a:t>우리가 요인에 대한 해석이 용이해집니다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94F27-0930-47F9-AFDC-797BDB31E26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378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복잡한 수학적 모형에 대해서 설명하기 전에 간단한 예부터 보겠습니다</a:t>
            </a:r>
            <a:r>
              <a:rPr lang="en-US" altLang="ko-KR" dirty="0"/>
              <a:t>.</a:t>
            </a:r>
          </a:p>
          <a:p>
            <a:r>
              <a:rPr lang="en-US" dirty="0"/>
              <a:t>2</a:t>
            </a:r>
            <a:r>
              <a:rPr lang="ko-KR" altLang="en-US" dirty="0"/>
              <a:t>개의 독립변수가 있습니다</a:t>
            </a:r>
            <a:r>
              <a:rPr lang="en-US" altLang="ko-KR" dirty="0"/>
              <a:t>. X1</a:t>
            </a:r>
            <a:r>
              <a:rPr lang="ko-KR" altLang="en-US" dirty="0"/>
              <a:t>은 영어성적이고 </a:t>
            </a:r>
            <a:r>
              <a:rPr lang="en-US" altLang="ko-KR" dirty="0"/>
              <a:t>X2</a:t>
            </a:r>
            <a:r>
              <a:rPr lang="ko-KR" altLang="en-US" dirty="0"/>
              <a:t>는 수학성적입니다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변수들의 값이 </a:t>
            </a:r>
            <a:r>
              <a:rPr lang="en-US" altLang="ko-KR" dirty="0"/>
              <a:t>2</a:t>
            </a:r>
            <a:r>
              <a:rPr lang="ko-KR" altLang="en-US" dirty="0"/>
              <a:t>개의 요인에 의해 설명된다고 가정하겠습니다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변수와 요인에 대한 수학적 모형이 다음과 같습니다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X1</a:t>
            </a:r>
            <a:r>
              <a:rPr lang="ko-KR" altLang="en-US" dirty="0"/>
              <a:t>은 </a:t>
            </a:r>
            <a:r>
              <a:rPr lang="en-US" altLang="ko-KR" dirty="0"/>
              <a:t>F1</a:t>
            </a:r>
            <a:r>
              <a:rPr lang="ko-KR" altLang="en-US" dirty="0"/>
              <a:t>에 영향을 많이 받고 </a:t>
            </a:r>
            <a:r>
              <a:rPr lang="en-US" altLang="ko-KR" dirty="0"/>
              <a:t>X2</a:t>
            </a:r>
            <a:r>
              <a:rPr lang="ko-KR" altLang="en-US" dirty="0"/>
              <a:t>는 </a:t>
            </a:r>
            <a:r>
              <a:rPr lang="en-US" altLang="ko-KR" dirty="0"/>
              <a:t>F2</a:t>
            </a:r>
            <a:r>
              <a:rPr lang="ko-KR" altLang="en-US" dirty="0"/>
              <a:t>요인의 영향을 많이 받습니다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이때 이 계수값은 적재값</a:t>
            </a:r>
            <a:r>
              <a:rPr lang="en-US" altLang="ko-KR" dirty="0"/>
              <a:t>, loading</a:t>
            </a:r>
            <a:r>
              <a:rPr lang="ko-KR" altLang="en-US" dirty="0"/>
              <a:t>이라 부릅니다</a:t>
            </a:r>
            <a:r>
              <a:rPr lang="en-US" altLang="ko-KR" dirty="0"/>
              <a:t>. </a:t>
            </a:r>
            <a:r>
              <a:rPr lang="ko-KR" altLang="en-US" dirty="0"/>
              <a:t>이때 </a:t>
            </a:r>
            <a:r>
              <a:rPr lang="en-US" altLang="ko-KR" dirty="0"/>
              <a:t>F1, F2</a:t>
            </a:r>
            <a:r>
              <a:rPr lang="ko-KR" altLang="en-US" dirty="0"/>
              <a:t>두 요인은 어떤 요인을 의미할까요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영어성적에 영향을 주는 요인</a:t>
            </a:r>
            <a:r>
              <a:rPr lang="en-US" altLang="ko-KR" dirty="0"/>
              <a:t>, </a:t>
            </a:r>
            <a:r>
              <a:rPr lang="ko-KR" altLang="en-US" dirty="0"/>
              <a:t>수학성적에 영향을 주는 요인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이름을 어떻게 붙여줄까요</a:t>
            </a:r>
            <a:r>
              <a:rPr lang="en-US" altLang="ko-KR" dirty="0"/>
              <a:t>. F1</a:t>
            </a:r>
            <a:r>
              <a:rPr lang="ko-KR" altLang="en-US" dirty="0"/>
              <a:t>은 언어능력</a:t>
            </a:r>
            <a:r>
              <a:rPr lang="en-US" altLang="ko-KR" dirty="0"/>
              <a:t>, F2</a:t>
            </a:r>
            <a:r>
              <a:rPr lang="ko-KR" altLang="en-US" dirty="0"/>
              <a:t>는 수리능력</a:t>
            </a:r>
            <a:r>
              <a:rPr lang="en-US" altLang="ko-KR" dirty="0"/>
              <a:t>, </a:t>
            </a:r>
            <a:r>
              <a:rPr lang="ko-KR" altLang="en-US" dirty="0"/>
              <a:t>이런 네이밍이 적당할 거 같습니다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 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94F27-0930-47F9-AFDC-797BDB31E26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49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a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b="14493"/>
          <a:stretch>
            <a:fillRect/>
          </a:stretch>
        </p:blipFill>
        <p:spPr bwMode="gray">
          <a:xfrm>
            <a:off x="0" y="2362200"/>
            <a:ext cx="12192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1579034" y="3365501"/>
            <a:ext cx="9313333" cy="2466975"/>
            <a:chOff x="650" y="2016"/>
            <a:chExt cx="4400" cy="1562"/>
          </a:xfrm>
        </p:grpSpPr>
        <p:pic>
          <p:nvPicPr>
            <p:cNvPr id="7" name="Picture 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716"/>
            <a:stretch>
              <a:fillRect/>
            </a:stretch>
          </p:blipFill>
          <p:spPr bwMode="gray">
            <a:xfrm>
              <a:off x="4015" y="2016"/>
              <a:ext cx="1035" cy="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716"/>
            <a:stretch>
              <a:fillRect/>
            </a:stretch>
          </p:blipFill>
          <p:spPr bwMode="gray">
            <a:xfrm>
              <a:off x="2888" y="2016"/>
              <a:ext cx="1035" cy="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716"/>
            <a:stretch>
              <a:fillRect/>
            </a:stretch>
          </p:blipFill>
          <p:spPr bwMode="gray">
            <a:xfrm>
              <a:off x="1761" y="2016"/>
              <a:ext cx="1035" cy="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716"/>
            <a:stretch>
              <a:fillRect/>
            </a:stretch>
          </p:blipFill>
          <p:spPr bwMode="gray">
            <a:xfrm>
              <a:off x="650" y="2016"/>
              <a:ext cx="1035" cy="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34"/>
          <p:cNvSpPr>
            <a:spLocks noChangeArrowheads="1"/>
          </p:cNvSpPr>
          <p:nvPr/>
        </p:nvSpPr>
        <p:spPr bwMode="gray">
          <a:xfrm>
            <a:off x="10464800" y="2743200"/>
            <a:ext cx="812800" cy="381000"/>
          </a:xfrm>
          <a:prstGeom prst="rightArrow">
            <a:avLst>
              <a:gd name="adj1" fmla="val 36667"/>
              <a:gd name="adj2" fmla="val 70000"/>
            </a:avLst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defRPr/>
            </a:pPr>
            <a:endParaRPr lang="ko-KR" altLang="en-US"/>
          </a:p>
        </p:txBody>
      </p:sp>
      <p:sp>
        <p:nvSpPr>
          <p:cNvPr id="12" name="AutoShape 35"/>
          <p:cNvSpPr>
            <a:spLocks noChangeArrowheads="1"/>
          </p:cNvSpPr>
          <p:nvPr/>
        </p:nvSpPr>
        <p:spPr bwMode="gray">
          <a:xfrm>
            <a:off x="11074400" y="3124200"/>
            <a:ext cx="812800" cy="381000"/>
          </a:xfrm>
          <a:prstGeom prst="rightArrow">
            <a:avLst>
              <a:gd name="adj1" fmla="val 36667"/>
              <a:gd name="adj2" fmla="val 70000"/>
            </a:avLst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defRPr/>
            </a:pPr>
            <a:endParaRPr lang="ko-KR" altLang="en-US"/>
          </a:p>
        </p:txBody>
      </p:sp>
      <p:sp>
        <p:nvSpPr>
          <p:cNvPr id="17" name="AutoShape 40"/>
          <p:cNvSpPr>
            <a:spLocks noChangeArrowheads="1"/>
          </p:cNvSpPr>
          <p:nvPr/>
        </p:nvSpPr>
        <p:spPr bwMode="gray">
          <a:xfrm>
            <a:off x="2235200" y="5257800"/>
            <a:ext cx="812800" cy="381000"/>
          </a:xfrm>
          <a:prstGeom prst="rightArrow">
            <a:avLst>
              <a:gd name="adj1" fmla="val 36667"/>
              <a:gd name="adj2" fmla="val 70000"/>
            </a:avLst>
          </a:pr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defRPr/>
            </a:pPr>
            <a:endParaRPr lang="ko-KR" altLang="en-US"/>
          </a:p>
        </p:txBody>
      </p:sp>
      <p:sp>
        <p:nvSpPr>
          <p:cNvPr id="39960" name="Rectangle 24"/>
          <p:cNvSpPr>
            <a:spLocks noGrp="1" noChangeArrowheads="1"/>
          </p:cNvSpPr>
          <p:nvPr>
            <p:ph type="ctrTitle"/>
          </p:nvPr>
        </p:nvSpPr>
        <p:spPr>
          <a:xfrm>
            <a:off x="1524000" y="1981201"/>
            <a:ext cx="9448800" cy="1222375"/>
          </a:xfrm>
          <a:effectLst>
            <a:outerShdw dist="17961" dir="2700000" algn="ctr" rotWithShape="0">
              <a:schemeClr val="bg1">
                <a:alpha val="50000"/>
              </a:schemeClr>
            </a:outerShdw>
          </a:effectLst>
        </p:spPr>
        <p:txBody>
          <a:bodyPr/>
          <a:lstStyle>
            <a:lvl1pPr algn="ctr">
              <a:defRPr sz="4400" b="0" i="0" smtClean="0"/>
            </a:lvl1pPr>
          </a:lstStyle>
          <a:p>
            <a:r>
              <a:rPr lang="ko-KR" altLang="en-US"/>
              <a:t>마스터 제목 스타일 편집</a:t>
            </a:r>
            <a:endParaRPr lang="en-US" altLang="ko-KR"/>
          </a:p>
        </p:txBody>
      </p:sp>
      <p:sp>
        <p:nvSpPr>
          <p:cNvPr id="39977" name="Rectangle 41"/>
          <p:cNvSpPr>
            <a:spLocks noGrp="1" noChangeArrowheads="1"/>
          </p:cNvSpPr>
          <p:nvPr>
            <p:ph type="subTitle" idx="1"/>
          </p:nvPr>
        </p:nvSpPr>
        <p:spPr>
          <a:xfrm>
            <a:off x="1117600" y="5181600"/>
            <a:ext cx="10058400" cy="609600"/>
          </a:xfrm>
          <a:ln algn="ctr"/>
        </p:spPr>
        <p:txBody>
          <a:bodyPr/>
          <a:lstStyle>
            <a:lvl1pPr marL="0" indent="0" algn="ctr">
              <a:buClr>
                <a:schemeClr val="hlink"/>
              </a:buClr>
              <a:buFont typeface="Wingdings" pitchFamily="2" charset="2"/>
              <a:buNone/>
              <a:defRPr sz="2200" b="1" smtClean="0">
                <a:latin typeface="Verdana" pitchFamily="34" charset="0"/>
                <a:cs typeface="Arial" charset="0"/>
              </a:defRPr>
            </a:lvl1pPr>
          </a:lstStyle>
          <a:p>
            <a:r>
              <a:rPr lang="ko-KR" altLang="en-US"/>
              <a:t>마스터 부제목 스타일 편집</a:t>
            </a:r>
            <a:endParaRPr lang="en-US" altLang="ko-KR"/>
          </a:p>
        </p:txBody>
      </p:sp>
      <p:sp>
        <p:nvSpPr>
          <p:cNvPr id="18" name="Rectangle 25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609600" y="6477001"/>
            <a:ext cx="2844800" cy="244475"/>
          </a:xfrm>
        </p:spPr>
        <p:txBody>
          <a:bodyPr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" name="Rectangle 26"/>
          <p:cNvSpPr>
            <a:spLocks noGrp="1" noChangeArrowheads="1"/>
          </p:cNvSpPr>
          <p:nvPr>
            <p:ph type="ftr" sz="quarter" idx="11"/>
          </p:nvPr>
        </p:nvSpPr>
        <p:spPr bwMode="gray">
          <a:xfrm>
            <a:off x="4165600" y="6477001"/>
            <a:ext cx="3860800" cy="244475"/>
          </a:xfrm>
        </p:spPr>
        <p:txBody>
          <a:bodyPr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" name="Rectangle 27"/>
          <p:cNvSpPr>
            <a:spLocks noGrp="1" noChangeArrowheads="1"/>
          </p:cNvSpPr>
          <p:nvPr>
            <p:ph type="sldNum" sz="quarter" idx="12"/>
          </p:nvPr>
        </p:nvSpPr>
        <p:spPr bwMode="gray">
          <a:xfrm>
            <a:off x="8737600" y="6477001"/>
            <a:ext cx="2844800" cy="244475"/>
          </a:xfrm>
        </p:spPr>
        <p:txBody>
          <a:bodyPr/>
          <a:lstStyle>
            <a:lvl1pPr eaLnBrk="1" hangingPunct="1">
              <a:defRPr sz="1200"/>
            </a:lvl1pPr>
          </a:lstStyle>
          <a:p>
            <a:pPr>
              <a:defRPr/>
            </a:pPr>
            <a:fld id="{45D3F562-162F-4086-B63A-5F7DBF3CA0E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73448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57271-4F77-416D-866A-C481E2B0D1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7130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2588"/>
            <a:ext cx="2743200" cy="5789612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2588"/>
            <a:ext cx="8026400" cy="578961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F83EA-B65B-4C0D-9966-3B4E8CFB3E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44315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917" y="382588"/>
            <a:ext cx="8041216" cy="6858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5384800" cy="47244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47244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4BA45-BC2E-464F-94CD-B21AB7145E0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28927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제목 및 텍스트/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917" y="382588"/>
            <a:ext cx="8041216" cy="6858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10972800" cy="22860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886200"/>
            <a:ext cx="10972800" cy="22860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C2417-B089-4915-88A2-17558BF12B8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183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917" y="382588"/>
            <a:ext cx="8041216" cy="6858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447800"/>
            <a:ext cx="10972800" cy="4724400"/>
          </a:xfrm>
        </p:spPr>
        <p:txBody>
          <a:bodyPr/>
          <a:lstStyle/>
          <a:p>
            <a:pPr lvl="0"/>
            <a:r>
              <a:rPr lang="ko-KR" altLang="en-US" noProof="0"/>
              <a:t>표를 추가하려면 아이콘을 클릭하십시오</a:t>
            </a:r>
            <a:endParaRPr lang="en-US" noProof="0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AAC10-63C0-42F2-86A2-D4F09F89BD2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7448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B274A-C0BB-4291-9B24-1B576C19B2D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6809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18B19-1CAB-4631-8974-C078E81B412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6956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538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6B0EF-734C-4BE3-B4A7-03934C36F44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4660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31C73-A3E0-4261-92E0-E8751A226A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9976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B2F98-E5AE-469A-A0A0-965C2F81DD2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82913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E36EA-4D79-4DD1-82E6-70E18407454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9552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8BEA5-0CFF-4570-91C3-A13146BA585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72213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23908-C358-41E0-B698-3B6F5FD461F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9771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1" descr="a_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b="2899"/>
          <a:stretch>
            <a:fillRect/>
          </a:stretch>
        </p:blipFill>
        <p:spPr bwMode="ltGray">
          <a:xfrm>
            <a:off x="0" y="1752600"/>
            <a:ext cx="12192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5"/>
          <p:cNvSpPr>
            <a:spLocks noGrp="1" noChangeArrowheads="1"/>
          </p:cNvSpPr>
          <p:nvPr>
            <p:ph type="title"/>
          </p:nvPr>
        </p:nvSpPr>
        <p:spPr bwMode="gray">
          <a:xfrm>
            <a:off x="1068917" y="382588"/>
            <a:ext cx="804121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  <a:endParaRPr lang="en-US" altLang="ko-KR"/>
          </a:p>
        </p:txBody>
      </p:sp>
      <p:pic>
        <p:nvPicPr>
          <p:cNvPr id="1028" name="Picture 4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16"/>
          <a:stretch>
            <a:fillRect/>
          </a:stretch>
        </p:blipFill>
        <p:spPr bwMode="gray">
          <a:xfrm>
            <a:off x="7698317" y="228600"/>
            <a:ext cx="131868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AutoShape 54"/>
          <p:cNvSpPr>
            <a:spLocks noChangeArrowheads="1"/>
          </p:cNvSpPr>
          <p:nvPr/>
        </p:nvSpPr>
        <p:spPr bwMode="gray">
          <a:xfrm>
            <a:off x="11176000" y="1447800"/>
            <a:ext cx="812800" cy="381000"/>
          </a:xfrm>
          <a:prstGeom prst="rightArrow">
            <a:avLst>
              <a:gd name="adj1" fmla="val 36667"/>
              <a:gd name="adj2" fmla="val 70000"/>
            </a:avLst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defRPr/>
            </a:pPr>
            <a:endParaRPr lang="ko-KR" altLang="ko-KR">
              <a:cs typeface="Arial" panose="020B0604020202020204" pitchFamily="34" charset="0"/>
            </a:endParaRPr>
          </a:p>
        </p:txBody>
      </p:sp>
      <p:sp>
        <p:nvSpPr>
          <p:cNvPr id="1030" name="AutoShape 55"/>
          <p:cNvSpPr>
            <a:spLocks noChangeArrowheads="1"/>
          </p:cNvSpPr>
          <p:nvPr/>
        </p:nvSpPr>
        <p:spPr bwMode="gray">
          <a:xfrm>
            <a:off x="10566400" y="1752600"/>
            <a:ext cx="812800" cy="381000"/>
          </a:xfrm>
          <a:prstGeom prst="rightArrow">
            <a:avLst>
              <a:gd name="adj1" fmla="val 36667"/>
              <a:gd name="adj2" fmla="val 70000"/>
            </a:avLst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defRPr/>
            </a:pPr>
            <a:endParaRPr lang="ko-KR" altLang="ko-KR">
              <a:cs typeface="Arial" panose="020B0604020202020204" pitchFamily="34" charset="0"/>
            </a:endParaRPr>
          </a:p>
        </p:txBody>
      </p:sp>
      <p:sp>
        <p:nvSpPr>
          <p:cNvPr id="1031" name="Rectangle 36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447800"/>
            <a:ext cx="10972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altLang="ko-KR"/>
          </a:p>
        </p:txBody>
      </p:sp>
      <p:sp>
        <p:nvSpPr>
          <p:cNvPr id="2083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88101"/>
            <a:ext cx="2844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latinLnBrk="1" hangingPunct="0">
              <a:defRPr sz="1400">
                <a:latin typeface="굴림" charset="-127"/>
                <a:ea typeface="굴림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84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88101"/>
            <a:ext cx="3860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latinLnBrk="1" hangingPunct="0">
              <a:defRPr sz="1400">
                <a:latin typeface="굴림" charset="-127"/>
                <a:ea typeface="굴림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85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88101"/>
            <a:ext cx="2844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latinLnBrk="1" hangingPunct="0">
              <a:defRPr sz="14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FA789DB-30D6-45A5-8B27-4C9153FE32D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11.png"/><Relationship Id="rId4" Type="http://schemas.openxmlformats.org/officeDocument/2006/relationships/image" Target="../media/image1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7.png"/><Relationship Id="rId7" Type="http://schemas.openxmlformats.org/officeDocument/2006/relationships/image" Target="../media/image130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1.png"/><Relationship Id="rId5" Type="http://schemas.openxmlformats.org/officeDocument/2006/relationships/image" Target="../media/image9.png"/><Relationship Id="rId10" Type="http://schemas.openxmlformats.org/officeDocument/2006/relationships/image" Target="../media/image161.png"/><Relationship Id="rId4" Type="http://schemas.openxmlformats.org/officeDocument/2006/relationships/image" Target="../media/image8.png"/><Relationship Id="rId9" Type="http://schemas.openxmlformats.org/officeDocument/2006/relationships/image" Target="../media/image15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10.png"/><Relationship Id="rId7" Type="http://schemas.openxmlformats.org/officeDocument/2006/relationships/image" Target="../media/image50.png"/><Relationship Id="rId12" Type="http://schemas.openxmlformats.org/officeDocument/2006/relationships/image" Target="../media/image29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90.png"/><Relationship Id="rId5" Type="http://schemas.openxmlformats.org/officeDocument/2006/relationships/image" Target="../media/image32.png"/><Relationship Id="rId10" Type="http://schemas.openxmlformats.org/officeDocument/2006/relationships/image" Target="../media/image80.png"/><Relationship Id="rId4" Type="http://schemas.openxmlformats.org/officeDocument/2006/relationships/image" Target="../media/image210.png"/><Relationship Id="rId9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3.png"/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5.png"/><Relationship Id="rId10" Type="http://schemas.openxmlformats.org/officeDocument/2006/relationships/image" Target="../media/image38.png"/><Relationship Id="rId4" Type="http://schemas.openxmlformats.org/officeDocument/2006/relationships/image" Target="../media/image31.png"/><Relationship Id="rId9" Type="http://schemas.openxmlformats.org/officeDocument/2006/relationships/image" Target="../media/image37.png"/><Relationship Id="rId1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6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5.png"/><Relationship Id="rId5" Type="http://schemas.openxmlformats.org/officeDocument/2006/relationships/image" Target="../media/image48.png"/><Relationship Id="rId10" Type="http://schemas.openxmlformats.org/officeDocument/2006/relationships/image" Target="../media/image54.png"/><Relationship Id="rId4" Type="http://schemas.openxmlformats.org/officeDocument/2006/relationships/image" Target="../media/image47.png"/><Relationship Id="rId9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7.png"/><Relationship Id="rId7" Type="http://schemas.openxmlformats.org/officeDocument/2006/relationships/image" Target="../media/image6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9.png"/><Relationship Id="rId10" Type="http://schemas.openxmlformats.org/officeDocument/2006/relationships/image" Target="../media/image65.png"/><Relationship Id="rId4" Type="http://schemas.openxmlformats.org/officeDocument/2006/relationships/image" Target="../media/image58.png"/><Relationship Id="rId9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4A50DC86-5E20-441C-86ED-2FBA8E003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F95B286A-D670-49F6-B142-1BF779907A02}"/>
              </a:ext>
            </a:extLst>
          </p:cNvPr>
          <p:cNvSpPr/>
          <p:nvPr/>
        </p:nvSpPr>
        <p:spPr>
          <a:xfrm>
            <a:off x="2181119" y="1208946"/>
            <a:ext cx="2114681" cy="707886"/>
          </a:xfrm>
          <a:prstGeom prst="rect">
            <a:avLst/>
          </a:prstGeom>
          <a:solidFill>
            <a:srgbClr val="FDECDC">
              <a:alpha val="69804"/>
            </a:srgbClr>
          </a:solidFill>
        </p:spPr>
        <p:txBody>
          <a:bodyPr wrap="none">
            <a:spAutoFit/>
          </a:bodyPr>
          <a:lstStyle/>
          <a:p>
            <a:r>
              <a:rPr lang="ko-KR" altLang="en-US" sz="40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요인분석</a:t>
            </a:r>
            <a:endParaRPr 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498755-2F59-4964-AF92-A6CC04269CF7}"/>
              </a:ext>
            </a:extLst>
          </p:cNvPr>
          <p:cNvSpPr txBox="1"/>
          <p:nvPr/>
        </p:nvSpPr>
        <p:spPr>
          <a:xfrm>
            <a:off x="6888088" y="2780928"/>
            <a:ext cx="278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stellar" panose="020A0402060406010301" pitchFamily="18" charset="0"/>
              </a:rPr>
              <a:t>Factor Analysis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E36867-542A-4471-B88F-F2997213F5EB}"/>
              </a:ext>
            </a:extLst>
          </p:cNvPr>
          <p:cNvSpPr txBox="1"/>
          <p:nvPr/>
        </p:nvSpPr>
        <p:spPr>
          <a:xfrm>
            <a:off x="4871864" y="2636912"/>
            <a:ext cx="160332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50" panose="02020603020101020101" pitchFamily="18" charset="-127"/>
                <a:ea typeface="YD윤고딕 150" panose="02020603020101020101" pitchFamily="18" charset="-127"/>
              </a:rPr>
              <a:t>직교회전</a:t>
            </a:r>
            <a:endParaRPr lang="en-U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D윤고딕 150" panose="02020603020101020101" pitchFamily="18" charset="-127"/>
              <a:ea typeface="YD윤고딕 150" panose="02020603020101020101" pitchFamily="18" charset="-127"/>
            </a:endParaRPr>
          </a:p>
          <a:p>
            <a:r>
              <a:rPr lang="ko-KR" alt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50" panose="02020603020101020101" pitchFamily="18" charset="-127"/>
                <a:ea typeface="YD윤고딕 150" panose="02020603020101020101" pitchFamily="18" charset="-127"/>
              </a:rPr>
              <a:t>사각회전</a:t>
            </a:r>
            <a:endParaRPr lang="en-US" altLang="ko-KR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D윤고딕 150" panose="02020603020101020101" pitchFamily="18" charset="-127"/>
              <a:ea typeface="YD윤고딕 150" panose="02020603020101020101" pitchFamily="18" charset="-127"/>
            </a:endParaRPr>
          </a:p>
          <a:p>
            <a:r>
              <a:rPr lang="ko-KR" alt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50" panose="02020603020101020101" pitchFamily="18" charset="-127"/>
                <a:ea typeface="YD윤고딕 150" panose="02020603020101020101" pitchFamily="18" charset="-127"/>
              </a:rPr>
              <a:t>고유값</a:t>
            </a:r>
            <a:endParaRPr lang="en-US" altLang="ko-KR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D윤고딕 150" panose="02020603020101020101" pitchFamily="18" charset="-127"/>
              <a:ea typeface="YD윤고딕 150" panose="02020603020101020101" pitchFamily="18" charset="-127"/>
            </a:endParaRPr>
          </a:p>
          <a:p>
            <a:r>
              <a:rPr lang="ko-KR" alt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50" panose="02020603020101020101" pitchFamily="18" charset="-127"/>
                <a:ea typeface="YD윤고딕 150" panose="02020603020101020101" pitchFamily="18" charset="-127"/>
              </a:rPr>
              <a:t>커뮤날리티</a:t>
            </a:r>
            <a:endParaRPr lang="en-US" altLang="ko-KR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D윤고딕 150" panose="02020603020101020101" pitchFamily="18" charset="-127"/>
              <a:ea typeface="YD윤고딕 150" panose="02020603020101020101" pitchFamily="18" charset="-127"/>
            </a:endParaRPr>
          </a:p>
          <a:p>
            <a:r>
              <a:rPr lang="ko-KR" alt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50" panose="02020603020101020101" pitchFamily="18" charset="-127"/>
                <a:ea typeface="YD윤고딕 150" panose="02020603020101020101" pitchFamily="18" charset="-127"/>
              </a:rPr>
              <a:t>주성분</a:t>
            </a:r>
            <a:endParaRPr lang="en-US" altLang="ko-KR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D윤고딕 150" panose="02020603020101020101" pitchFamily="18" charset="-127"/>
              <a:ea typeface="YD윤고딕 150" panose="02020603020101020101" pitchFamily="18" charset="-127"/>
            </a:endParaRPr>
          </a:p>
          <a:p>
            <a:r>
              <a:rPr lang="ko-KR" alt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50" panose="02020603020101020101" pitchFamily="18" charset="-127"/>
                <a:ea typeface="YD윤고딕 150" panose="02020603020101020101" pitchFamily="18" charset="-127"/>
              </a:rPr>
              <a:t>주축요인</a:t>
            </a:r>
            <a:endParaRPr lang="en-US" altLang="ko-KR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D윤고딕 150" panose="02020603020101020101" pitchFamily="18" charset="-127"/>
              <a:ea typeface="YD윤고딕 150" panose="02020603020101020101" pitchFamily="18" charset="-127"/>
            </a:endParaRPr>
          </a:p>
          <a:p>
            <a:r>
              <a:rPr lang="ko-KR" altLang="en-US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50" panose="02020603020101020101" pitchFamily="18" charset="-127"/>
                <a:ea typeface="YD윤고딕 150" panose="02020603020101020101" pitchFamily="18" charset="-127"/>
              </a:rPr>
              <a:t>스크리도표</a:t>
            </a:r>
            <a:endParaRPr lang="en-US" altLang="ko-KR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D윤고딕 150" panose="02020603020101020101" pitchFamily="18" charset="-127"/>
              <a:ea typeface="YD윤고딕 150" panose="0202060302010102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85F769-DE31-491F-8DCF-08885CD56061}"/>
              </a:ext>
            </a:extLst>
          </p:cNvPr>
          <p:cNvSpPr txBox="1"/>
          <p:nvPr/>
        </p:nvSpPr>
        <p:spPr>
          <a:xfrm>
            <a:off x="2261141" y="2458631"/>
            <a:ext cx="210666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HY목각파임B" panose="02030600000101010101" pitchFamily="18" charset="-127"/>
              </a:rPr>
              <a:t>Varimax</a:t>
            </a:r>
          </a:p>
          <a:p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HY목각파임B" panose="02030600000101010101" pitchFamily="18" charset="-127"/>
              </a:rPr>
              <a:t>Promax</a:t>
            </a:r>
          </a:p>
          <a:p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HY목각파임B" panose="02030600000101010101" pitchFamily="18" charset="-127"/>
              </a:rPr>
              <a:t>Eigenvalue</a:t>
            </a:r>
          </a:p>
          <a:p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HY목각파임B" panose="02030600000101010101" pitchFamily="18" charset="-127"/>
              </a:rPr>
              <a:t>Commuality</a:t>
            </a:r>
          </a:p>
          <a:p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HY목각파임B" panose="02030600000101010101" pitchFamily="18" charset="-127"/>
              </a:rPr>
              <a:t>Principal</a:t>
            </a:r>
          </a:p>
          <a:p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HY목각파임B" panose="02030600000101010101" pitchFamily="18" charset="-127"/>
              </a:rPr>
              <a:t>Component</a:t>
            </a:r>
          </a:p>
          <a:p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HY목각파임B" panose="02030600000101010101" pitchFamily="18" charset="-127"/>
              </a:rPr>
              <a:t>Principal Axis</a:t>
            </a:r>
          </a:p>
          <a:p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HY목각파임B" panose="02030600000101010101" pitchFamily="18" charset="-127"/>
              </a:rPr>
              <a:t>Scree Plot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ea typeface="HY목각파임B" panose="02030600000101010101" pitchFamily="18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CA75014-2362-46A8-8132-E9E737D7CAFB}"/>
              </a:ext>
            </a:extLst>
          </p:cNvPr>
          <p:cNvSpPr/>
          <p:nvPr/>
        </p:nvSpPr>
        <p:spPr>
          <a:xfrm>
            <a:off x="6816080" y="1700808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EFA: </a:t>
            </a:r>
          </a:p>
          <a:p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Exploratory Factor Analysis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839A65A-B101-48DB-B501-B531BE7E44DD}"/>
              </a:ext>
            </a:extLst>
          </p:cNvPr>
          <p:cNvSpPr/>
          <p:nvPr/>
        </p:nvSpPr>
        <p:spPr>
          <a:xfrm>
            <a:off x="7293687" y="601524"/>
            <a:ext cx="30507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b="1" dirty="0">
                <a:solidFill>
                  <a:schemeClr val="bg1"/>
                </a:solidFill>
                <a:latin typeface="나눔고딕 Light"/>
                <a:ea typeface="나눔고딕 ExtraBold" panose="020D0904000000000000" pitchFamily="50" charset="-127"/>
              </a:rPr>
              <a:t>탐색적    요인분석</a:t>
            </a:r>
            <a:endParaRPr lang="en-US" sz="1200" dirty="0">
              <a:solidFill>
                <a:schemeClr val="bg1"/>
              </a:solidFill>
              <a:latin typeface="나눔고딕 Light"/>
              <a:ea typeface="나눔고딕 ExtraBold" panose="020D0904000000000000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913B14B-E66D-46E5-8654-C1B4A3627116}"/>
              </a:ext>
            </a:extLst>
          </p:cNvPr>
          <p:cNvSpPr/>
          <p:nvPr/>
        </p:nvSpPr>
        <p:spPr>
          <a:xfrm>
            <a:off x="7245723" y="4819464"/>
            <a:ext cx="209063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ko-KR" alt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주의</a:t>
            </a:r>
            <a:r>
              <a:rPr lang="en-US" altLang="ko-KR" sz="20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: </a:t>
            </a:r>
            <a:r>
              <a:rPr lang="ko-KR" alt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난이도 있음</a:t>
            </a:r>
            <a:endParaRPr lang="en-US" sz="1050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D윤고딕 140" panose="02020603020101020101" pitchFamily="18" charset="-127"/>
              <a:ea typeface="YD윤고딕 14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335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5"/>
          <p:cNvSpPr>
            <a:spLocks noChangeArrowheads="1"/>
          </p:cNvSpPr>
          <p:nvPr/>
        </p:nvSpPr>
        <p:spPr bwMode="auto">
          <a:xfrm>
            <a:off x="767408" y="213671"/>
            <a:ext cx="2999305" cy="2999305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solidFill>
                <a:schemeClr val="bg1"/>
              </a:solidFill>
              <a:latin typeface="굴림" panose="020B0600000101010101" pitchFamily="50" charset="-127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844371" y="908720"/>
            <a:ext cx="2952328" cy="1440160"/>
          </a:xfrm>
          <a:noFill/>
        </p:spPr>
        <p:txBody>
          <a:bodyPr/>
          <a:lstStyle/>
          <a:p>
            <a:pPr eaLnBrk="1" hangingPunct="1"/>
            <a:r>
              <a:rPr lang="ko-KR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수학적 모형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8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367808" y="437404"/>
                <a:ext cx="6768752" cy="2952328"/>
              </a:xfrm>
            </p:spPr>
            <p:txBody>
              <a:bodyPr/>
              <a:lstStyle/>
              <a:p>
                <a:pPr eaLnBrk="1" hangingPunct="1"/>
                <a:r>
                  <a:rPr lang="ko-KR" altLang="en-US" sz="28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독립변수</a:t>
                </a:r>
                <a:r>
                  <a:rPr lang="en-US" altLang="ko-KR" sz="20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</a:t>
                </a:r>
                <a:r>
                  <a:rPr lang="ko-KR" altLang="en-US" sz="20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종속변수는 없음</a:t>
                </a:r>
                <a:r>
                  <a:rPr lang="en-US" altLang="ko-KR" sz="20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)</a:t>
                </a:r>
              </a:p>
              <a:p>
                <a:pPr lvl="1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𝑋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1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휴먼모음T" panose="02030504000101010101" pitchFamily="18" charset="-127"/>
                      </a:rPr>
                      <m:t>,</m:t>
                    </m:r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𝑋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2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휴먼모음T" panose="02030504000101010101" pitchFamily="18" charset="-127"/>
                      </a:rPr>
                      <m:t>, 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ko-KR" sz="24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</a:p>
              <a:p>
                <a:pPr eaLnBrk="1" hangingPunct="1"/>
                <a:r>
                  <a:rPr lang="ko-KR" altLang="en-US" sz="28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공통요인</a:t>
                </a:r>
                <a:r>
                  <a:rPr lang="en-US" altLang="ko-KR" sz="28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</a:t>
                </a:r>
                <a:r>
                  <a:rPr lang="ko-KR" altLang="en-US" sz="28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인자</a:t>
                </a:r>
                <a:r>
                  <a:rPr lang="en-US" altLang="ko-KR" sz="28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factor)</a:t>
                </a:r>
              </a:p>
              <a:p>
                <a:pPr lvl="1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𝐹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1</m:t>
                        </m:r>
                      </m:sub>
                    </m:sSub>
                    <m:r>
                      <a:rPr lang="en-US" altLang="ko-KR" sz="2400" i="1">
                        <a:latin typeface="Cambria Math" panose="02040503050406030204" pitchFamily="18" charset="0"/>
                        <a:ea typeface="휴먼모음T" panose="02030504000101010101" pitchFamily="18" charset="-127"/>
                      </a:rPr>
                      <m:t>,</m:t>
                    </m:r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𝐹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2</m:t>
                        </m:r>
                      </m:sub>
                    </m:sSub>
                    <m:r>
                      <a:rPr lang="en-US" altLang="ko-KR" sz="2400" i="1">
                        <a:latin typeface="Cambria Math" panose="02040503050406030204" pitchFamily="18" charset="0"/>
                        <a:ea typeface="휴먼모음T" panose="02030504000101010101" pitchFamily="18" charset="-127"/>
                      </a:rPr>
                      <m:t>, </m:t>
                    </m:r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altLang="ko-KR" sz="2400" baseline="-250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eaLnBrk="1" hangingPunct="1"/>
                <a:r>
                  <a:rPr lang="ko-KR" altLang="en-US" sz="28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변수 </a:t>
                </a:r>
                <a:r>
                  <a:rPr lang="en-US" altLang="ko-KR" sz="28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= </a:t>
                </a:r>
                <a:r>
                  <a:rPr lang="ko-KR" altLang="en-US" sz="28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공통요인 </a:t>
                </a:r>
                <a:r>
                  <a:rPr lang="en-US" altLang="ko-KR" sz="28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+ </a:t>
                </a:r>
                <a:r>
                  <a:rPr lang="ko-KR" altLang="en-US" sz="28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특별요인</a:t>
                </a:r>
              </a:p>
              <a:p>
                <a:pPr eaLnBrk="1" hangingPunct="1"/>
                <a:endParaRPr lang="en-US" altLang="ko-KR" sz="2800" baseline="-250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80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67808" y="437404"/>
                <a:ext cx="6768752" cy="2952328"/>
              </a:xfrm>
              <a:blipFill>
                <a:blip r:embed="rId3"/>
                <a:stretch>
                  <a:fillRect l="-2162" t="-3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그룹 6">
            <a:extLst>
              <a:ext uri="{FF2B5EF4-FFF2-40B4-BE49-F238E27FC236}">
                <a16:creationId xmlns:a16="http://schemas.microsoft.com/office/drawing/2014/main" id="{91E3EA1A-0488-40D7-BEA6-9143FC2254B5}"/>
              </a:ext>
            </a:extLst>
          </p:cNvPr>
          <p:cNvGrpSpPr/>
          <p:nvPr/>
        </p:nvGrpSpPr>
        <p:grpSpPr>
          <a:xfrm>
            <a:off x="5087888" y="2924944"/>
            <a:ext cx="5164776" cy="2238078"/>
            <a:chOff x="4257520" y="1914277"/>
            <a:chExt cx="4488409" cy="12468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C1CB1CE-8FFA-463F-B526-0AA496B61916}"/>
                    </a:ext>
                  </a:extLst>
                </p:cNvPr>
                <p:cNvSpPr txBox="1"/>
                <p:nvPr/>
              </p:nvSpPr>
              <p:spPr>
                <a:xfrm>
                  <a:off x="4257522" y="1914277"/>
                  <a:ext cx="4164299" cy="1714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⋯+</m:t>
                        </m:r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20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7522" y="1914277"/>
                  <a:ext cx="4164299" cy="171469"/>
                </a:xfrm>
                <a:prstGeom prst="rect">
                  <a:avLst/>
                </a:prstGeom>
                <a:blipFill>
                  <a:blip r:embed="rId4"/>
                  <a:stretch>
                    <a:fillRect l="-509" b="-26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0110803-B326-4EB4-B463-B7CB6FBD2590}"/>
                    </a:ext>
                  </a:extLst>
                </p:cNvPr>
                <p:cNvSpPr txBox="1"/>
                <p:nvPr/>
              </p:nvSpPr>
              <p:spPr>
                <a:xfrm>
                  <a:off x="4257522" y="2269157"/>
                  <a:ext cx="4195392" cy="1714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⋯+</m:t>
                        </m:r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20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7522" y="2269157"/>
                  <a:ext cx="4195392" cy="171469"/>
                </a:xfrm>
                <a:prstGeom prst="rect">
                  <a:avLst/>
                </a:prstGeom>
                <a:blipFill>
                  <a:blip r:embed="rId5"/>
                  <a:stretch>
                    <a:fillRect l="-505" b="-2549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B131C49-AE83-4B8E-A62C-80022755128E}"/>
                    </a:ext>
                  </a:extLst>
                </p:cNvPr>
                <p:cNvSpPr txBox="1"/>
                <p:nvPr/>
              </p:nvSpPr>
              <p:spPr>
                <a:xfrm>
                  <a:off x="4257521" y="2989690"/>
                  <a:ext cx="4230665" cy="1714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⋯+</m:t>
                        </m:r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𝑘𝑚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20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B131C49-AE83-4B8E-A62C-8002275512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7521" y="2989690"/>
                  <a:ext cx="4230665" cy="171469"/>
                </a:xfrm>
                <a:prstGeom prst="rect">
                  <a:avLst/>
                </a:prstGeom>
                <a:blipFill>
                  <a:blip r:embed="rId6"/>
                  <a:stretch>
                    <a:fillRect l="-501" b="-254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BECAC9D-3A4F-414E-8D15-1181782B0976}"/>
                    </a:ext>
                  </a:extLst>
                </p:cNvPr>
                <p:cNvSpPr txBox="1"/>
                <p:nvPr/>
              </p:nvSpPr>
              <p:spPr>
                <a:xfrm>
                  <a:off x="4257520" y="2686934"/>
                  <a:ext cx="4488409" cy="17146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  <m:r>
                          <a:rPr lang="en-US" altLang="ko-K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                                     ⋮                         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7520" y="2686934"/>
                  <a:ext cx="4488409" cy="171469"/>
                </a:xfrm>
                <a:prstGeom prst="rect">
                  <a:avLst/>
                </a:prstGeom>
                <a:blipFill>
                  <a:blip r:embed="rId7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9E80E4F-5412-4652-BF3F-82CD7A71A2A5}"/>
              </a:ext>
            </a:extLst>
          </p:cNvPr>
          <p:cNvSpPr txBox="1"/>
          <p:nvPr/>
        </p:nvSpPr>
        <p:spPr>
          <a:xfrm>
            <a:off x="939387" y="3869709"/>
            <a:ext cx="2762295" cy="461665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목표</a:t>
            </a: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: </a:t>
            </a: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적재값의 계산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D윤고딕 140" panose="02020603020101020101" pitchFamily="18" charset="-127"/>
              <a:ea typeface="YD윤고딕 140" panose="02020603020101020101" pitchFamily="18" charset="-127"/>
            </a:endParaRPr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C9C6B868-E295-4D28-93ED-4146C820B122}"/>
              </a:ext>
            </a:extLst>
          </p:cNvPr>
          <p:cNvSpPr/>
          <p:nvPr/>
        </p:nvSpPr>
        <p:spPr bwMode="auto">
          <a:xfrm>
            <a:off x="6240016" y="2924944"/>
            <a:ext cx="526210" cy="52621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C156AD8A-34AB-44B0-A41A-514ED8FBF75D}"/>
              </a:ext>
            </a:extLst>
          </p:cNvPr>
          <p:cNvSpPr/>
          <p:nvPr/>
        </p:nvSpPr>
        <p:spPr bwMode="auto">
          <a:xfrm>
            <a:off x="7104112" y="2894233"/>
            <a:ext cx="526210" cy="52621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800C96FA-E853-4C60-A346-A7F7FA431106}"/>
              </a:ext>
            </a:extLst>
          </p:cNvPr>
          <p:cNvSpPr/>
          <p:nvPr/>
        </p:nvSpPr>
        <p:spPr bwMode="auto">
          <a:xfrm>
            <a:off x="8544272" y="2863522"/>
            <a:ext cx="526210" cy="52621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CD91D358-119A-41A7-8A8B-CBC059D85EF4}"/>
              </a:ext>
            </a:extLst>
          </p:cNvPr>
          <p:cNvSpPr/>
          <p:nvPr/>
        </p:nvSpPr>
        <p:spPr bwMode="auto">
          <a:xfrm>
            <a:off x="6240016" y="3555781"/>
            <a:ext cx="526210" cy="52621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840342D8-7D55-4E7B-BB1F-C9478761D6CB}"/>
              </a:ext>
            </a:extLst>
          </p:cNvPr>
          <p:cNvSpPr/>
          <p:nvPr/>
        </p:nvSpPr>
        <p:spPr bwMode="auto">
          <a:xfrm>
            <a:off x="7104112" y="3525070"/>
            <a:ext cx="526210" cy="52621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E516DD7F-2854-4533-AE66-5D2271918AD4}"/>
              </a:ext>
            </a:extLst>
          </p:cNvPr>
          <p:cNvSpPr/>
          <p:nvPr/>
        </p:nvSpPr>
        <p:spPr bwMode="auto">
          <a:xfrm>
            <a:off x="8544272" y="3494359"/>
            <a:ext cx="526210" cy="52621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94EB96F5-165D-477E-8BDF-B411EF4FDEB6}"/>
              </a:ext>
            </a:extLst>
          </p:cNvPr>
          <p:cNvSpPr/>
          <p:nvPr/>
        </p:nvSpPr>
        <p:spPr bwMode="auto">
          <a:xfrm>
            <a:off x="6240016" y="4829308"/>
            <a:ext cx="526210" cy="52621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EE390F7E-5842-4D27-BD99-092340BA09EE}"/>
              </a:ext>
            </a:extLst>
          </p:cNvPr>
          <p:cNvSpPr/>
          <p:nvPr/>
        </p:nvSpPr>
        <p:spPr bwMode="auto">
          <a:xfrm>
            <a:off x="7104112" y="4798597"/>
            <a:ext cx="526210" cy="52621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611F94EC-3D39-4C00-8C08-815836B493A8}"/>
              </a:ext>
            </a:extLst>
          </p:cNvPr>
          <p:cNvSpPr/>
          <p:nvPr/>
        </p:nvSpPr>
        <p:spPr bwMode="auto">
          <a:xfrm>
            <a:off x="8544272" y="4767886"/>
            <a:ext cx="526210" cy="52621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  <p:bldP spid="2" grpId="0" animBg="1"/>
      <p:bldP spid="4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5231904" y="248666"/>
            <a:ext cx="6595244" cy="2448272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각 변수들의 정보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분산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을 공통요인으로 되도록 많이 설명하도록 유도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lnSpc>
                <a:spcPct val="120000"/>
              </a:lnSpc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변수들의 정보는 공분산행렬에 수록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lnSpc>
                <a:spcPct val="120000"/>
              </a:lnSpc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각 변수의 정보의 양이 같다는 가정으로 공분산을 표준화한 상관행렬을 이용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D28717BA-CB08-4780-8FBE-675ED19DF557}"/>
                  </a:ext>
                </a:extLst>
              </p:cNvPr>
              <p:cNvSpPr/>
              <p:nvPr/>
            </p:nvSpPr>
            <p:spPr>
              <a:xfrm>
                <a:off x="3263008" y="3394988"/>
                <a:ext cx="8928992" cy="1289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altLang="ko-KR" sz="2000" i="0">
                                  <a:latin typeface="Cambria Math" panose="02040503050406030204" pitchFamily="18" charset="0"/>
                                </a:rPr>
                                <m:t>Var</m:t>
                              </m:r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altLang="ko-KR" sz="2000" b="0" i="0" smtClean="0">
                                  <a:latin typeface="Cambria Math" panose="02040503050406030204" pitchFamily="18" charset="0"/>
                                </a:rPr>
                                <m:t>Cov</m:t>
                              </m:r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altLang="ko-KR" sz="200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altLang="ko-KR" sz="2000" i="0">
                                  <a:latin typeface="Cambria Math" panose="02040503050406030204" pitchFamily="18" charset="0"/>
                                </a:rPr>
                                <m:t>Cov</m:t>
                              </m:r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altLang="ko-KR" sz="2000" i="0">
                                  <a:latin typeface="Cambria Math" panose="02040503050406030204" pitchFamily="18" charset="0"/>
                                </a:rPr>
                                <m:t>Cov</m:t>
                              </m:r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altLang="ko-KR" sz="2000" i="0">
                                  <a:latin typeface="Cambria Math" panose="02040503050406030204" pitchFamily="18" charset="0"/>
                                </a:rPr>
                                <m:t>Var</m:t>
                              </m:r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altLang="ko-K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altLang="ko-KR" sz="2000" i="0">
                                  <a:latin typeface="Cambria Math" panose="02040503050406030204" pitchFamily="18" charset="0"/>
                                </a:rPr>
                                <m:t>Cov</m:t>
                              </m:r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ko-K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ko-K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altLang="ko-K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altLang="ko-KR" sz="2000" i="0">
                                  <a:latin typeface="Cambria Math" panose="02040503050406030204" pitchFamily="18" charset="0"/>
                                </a:rPr>
                                <m:t>Cov</m:t>
                              </m:r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altLang="ko-KR" sz="2000" i="0">
                                  <a:latin typeface="Cambria Math" panose="02040503050406030204" pitchFamily="18" charset="0"/>
                                </a:rPr>
                                <m:t>Cov</m:t>
                              </m:r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altLang="ko-KR" sz="200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altLang="ko-KR" sz="2000" i="0">
                                  <a:latin typeface="Cambria Math" panose="02040503050406030204" pitchFamily="18" charset="0"/>
                                </a:rPr>
                                <m:t>Var</m:t>
                              </m:r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ko-K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00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𝑘𝑘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D28717BA-CB08-4780-8FBE-675ED19DF5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008" y="3394988"/>
                <a:ext cx="8928992" cy="12893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8633D127-1B5B-4F43-9E3E-D8F29D6C6A0E}"/>
                  </a:ext>
                </a:extLst>
              </p:cNvPr>
              <p:cNvSpPr/>
              <p:nvPr/>
            </p:nvSpPr>
            <p:spPr>
              <a:xfrm>
                <a:off x="3263008" y="4737734"/>
                <a:ext cx="8928992" cy="12893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altLang="ko-KR" sz="2000" b="0" i="0" smtClean="0">
                                  <a:latin typeface="Cambria Math" panose="02040503050406030204" pitchFamily="18" charset="0"/>
                                </a:rPr>
                                <m:t>Corr</m:t>
                              </m:r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altLang="ko-KR" sz="2000" b="0" i="0" smtClean="0">
                                  <a:latin typeface="Cambria Math" panose="02040503050406030204" pitchFamily="18" charset="0"/>
                                </a:rPr>
                                <m:t>Corr</m:t>
                              </m:r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altLang="ko-KR" sz="200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altLang="ko-KR" sz="2000" i="0">
                                  <a:latin typeface="Cambria Math" panose="02040503050406030204" pitchFamily="18" charset="0"/>
                                </a:rPr>
                                <m:t>Co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2000" b="0" i="0" smtClean="0">
                                  <a:latin typeface="Cambria Math" panose="02040503050406030204" pitchFamily="18" charset="0"/>
                                </a:rPr>
                                <m:t>rr</m:t>
                              </m:r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altLang="ko-KR" sz="2000" i="0">
                                  <a:latin typeface="Cambria Math" panose="02040503050406030204" pitchFamily="18" charset="0"/>
                                </a:rPr>
                                <m:t>Co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2000" b="0" i="0" smtClean="0">
                                  <a:latin typeface="Cambria Math" panose="02040503050406030204" pitchFamily="18" charset="0"/>
                                </a:rPr>
                                <m:t>rr</m:t>
                              </m:r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altLang="ko-KR" sz="2000">
                                  <a:latin typeface="Cambria Math" panose="02040503050406030204" pitchFamily="18" charset="0"/>
                                </a:rPr>
                                <m:t>Corr</m:t>
                              </m:r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altLang="ko-K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altLang="ko-KR" sz="2000">
                                  <a:latin typeface="Cambria Math" panose="02040503050406030204" pitchFamily="18" charset="0"/>
                                </a:rPr>
                                <m:t>Corr</m:t>
                              </m:r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ko-K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ko-K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altLang="ko-K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altLang="ko-KR" sz="2000">
                                  <a:latin typeface="Cambria Math" panose="02040503050406030204" pitchFamily="18" charset="0"/>
                                </a:rPr>
                                <m:t>Corr</m:t>
                              </m:r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altLang="ko-KR" sz="2000" i="0">
                                  <a:latin typeface="Cambria Math" panose="02040503050406030204" pitchFamily="18" charset="0"/>
                                </a:rPr>
                                <m:t>Co</m:t>
                              </m:r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𝑟𝑟</m:t>
                              </m:r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altLang="ko-KR" sz="200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altLang="ko-KR" sz="2000">
                                  <a:latin typeface="Cambria Math" panose="02040503050406030204" pitchFamily="18" charset="0"/>
                                </a:rPr>
                                <m:t>Corr</m:t>
                              </m:r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00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00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00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00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00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00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8633D127-1B5B-4F43-9E3E-D8F29D6C6A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008" y="4737734"/>
                <a:ext cx="8928992" cy="12893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제목 1">
            <a:extLst>
              <a:ext uri="{FF2B5EF4-FFF2-40B4-BE49-F238E27FC236}">
                <a16:creationId xmlns:a16="http://schemas.microsoft.com/office/drawing/2014/main" id="{EEBAA537-F2FE-4382-90A2-A0C43BD9CCF9}"/>
              </a:ext>
            </a:extLst>
          </p:cNvPr>
          <p:cNvSpPr txBox="1">
            <a:spLocks/>
          </p:cNvSpPr>
          <p:nvPr/>
        </p:nvSpPr>
        <p:spPr bwMode="gray">
          <a:xfrm>
            <a:off x="0" y="248666"/>
            <a:ext cx="4824536" cy="697623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요인적재값의 유도 개념</a:t>
            </a:r>
            <a:endParaRPr kumimoji="0" lang="ko-KR" altLang="en-US" b="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D윤고딕 140" panose="02020603020101020101" pitchFamily="18" charset="-127"/>
              <a:ea typeface="YD윤고딕 140" panose="02020603020101020101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0392305-CEE6-46D9-ADAE-D7196DAF3231}"/>
              </a:ext>
            </a:extLst>
          </p:cNvPr>
          <p:cNvSpPr/>
          <p:nvPr/>
        </p:nvSpPr>
        <p:spPr bwMode="auto">
          <a:xfrm>
            <a:off x="695400" y="1268760"/>
            <a:ext cx="1584176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X1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의 정보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CF90A9B-D271-43EB-B83A-D0A87042E885}"/>
              </a:ext>
            </a:extLst>
          </p:cNvPr>
          <p:cNvSpPr/>
          <p:nvPr/>
        </p:nvSpPr>
        <p:spPr bwMode="auto">
          <a:xfrm>
            <a:off x="695400" y="1628800"/>
            <a:ext cx="1584176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X2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의 정보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90E87BF-C82D-47EC-BD5E-E3D8CC9C9133}"/>
              </a:ext>
            </a:extLst>
          </p:cNvPr>
          <p:cNvSpPr/>
          <p:nvPr/>
        </p:nvSpPr>
        <p:spPr bwMode="auto">
          <a:xfrm>
            <a:off x="695400" y="1988840"/>
            <a:ext cx="1584176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X3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의 정보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C2A08E9A-F7DC-48E1-B738-0016D3B68CE1}"/>
              </a:ext>
            </a:extLst>
          </p:cNvPr>
          <p:cNvSpPr/>
          <p:nvPr/>
        </p:nvSpPr>
        <p:spPr bwMode="auto">
          <a:xfrm>
            <a:off x="695400" y="2348880"/>
            <a:ext cx="1584176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X4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의 정보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EF4B2E5-9D61-4D32-A081-121C3337E36D}"/>
              </a:ext>
            </a:extLst>
          </p:cNvPr>
          <p:cNvSpPr/>
          <p:nvPr/>
        </p:nvSpPr>
        <p:spPr bwMode="auto">
          <a:xfrm>
            <a:off x="695400" y="2708920"/>
            <a:ext cx="1584176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X5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의 정보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DBB1636E-CF9C-4AE6-BD5F-E6027A6C54F7}"/>
              </a:ext>
            </a:extLst>
          </p:cNvPr>
          <p:cNvSpPr/>
          <p:nvPr/>
        </p:nvSpPr>
        <p:spPr bwMode="auto">
          <a:xfrm>
            <a:off x="695400" y="1412400"/>
            <a:ext cx="1584176" cy="72008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F95BAE63-8503-46A6-B439-A1C11DDC422A}"/>
              </a:ext>
            </a:extLst>
          </p:cNvPr>
          <p:cNvSpPr/>
          <p:nvPr/>
        </p:nvSpPr>
        <p:spPr bwMode="auto">
          <a:xfrm>
            <a:off x="695400" y="2208797"/>
            <a:ext cx="1584176" cy="72008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B225810A-7272-45F8-A7AF-8A964AFBF073}"/>
              </a:ext>
            </a:extLst>
          </p:cNvPr>
          <p:cNvSpPr/>
          <p:nvPr/>
        </p:nvSpPr>
        <p:spPr bwMode="auto">
          <a:xfrm>
            <a:off x="695400" y="1412400"/>
            <a:ext cx="1584176" cy="7200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F1</a:t>
            </a:r>
            <a:r>
              <a:rPr kumimoji="0"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정보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71E349C5-6B94-432E-87AB-B01B0569AC42}"/>
              </a:ext>
            </a:extLst>
          </p:cNvPr>
          <p:cNvSpPr/>
          <p:nvPr/>
        </p:nvSpPr>
        <p:spPr bwMode="auto">
          <a:xfrm>
            <a:off x="695400" y="2208797"/>
            <a:ext cx="1584176" cy="7200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F2</a:t>
            </a:r>
            <a:r>
              <a:rPr kumimoji="0"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정보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54524D-067C-4BAF-ABAA-5253A35B3165}"/>
              </a:ext>
            </a:extLst>
          </p:cNvPr>
          <p:cNvSpPr txBox="1"/>
          <p:nvPr/>
        </p:nvSpPr>
        <p:spPr>
          <a:xfrm>
            <a:off x="1094591" y="3104251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100%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3FB0AA-7869-4399-9006-980635DA850D}"/>
              </a:ext>
            </a:extLst>
          </p:cNvPr>
          <p:cNvSpPr txBox="1"/>
          <p:nvPr/>
        </p:nvSpPr>
        <p:spPr>
          <a:xfrm>
            <a:off x="3431704" y="3104251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70%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19492 -3.33333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0.19492 2.96296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-0.00377 -0.1879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uiExpand="1" build="p"/>
      <p:bldP spid="6" grpId="0"/>
      <p:bldP spid="7" grpId="0" animBg="1"/>
      <p:bldP spid="7" grpId="1" animBg="1"/>
      <p:bldP spid="22" grpId="0" animBg="1"/>
      <p:bldP spid="23" grpId="0" animBg="1"/>
      <p:bldP spid="11" grpId="0" animBg="1"/>
      <p:bldP spid="11" grpId="1" animBg="1"/>
      <p:bldP spid="21" grpId="0" animBg="1"/>
      <p:bldP spid="21" grpId="1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5159896" y="248666"/>
            <a:ext cx="6595244" cy="224423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상관행렬의 고유값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(eigenvalue)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 고유벡터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(eigenvector)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구함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eaLnBrk="1" hangingPunct="1">
              <a:lnSpc>
                <a:spcPct val="120000"/>
              </a:lnSpc>
            </a:pP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고유값은 공통요인의 분산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정보의 양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lvl="1" eaLnBrk="1" hangingPunct="1">
              <a:lnSpc>
                <a:spcPct val="120000"/>
              </a:lnSpc>
            </a:pP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고유벡터는 적재값의 추정값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9C526527-2DD7-473E-9390-1E3555A7ADC1}"/>
              </a:ext>
            </a:extLst>
          </p:cNvPr>
          <p:cNvSpPr txBox="1">
            <a:spLocks/>
          </p:cNvSpPr>
          <p:nvPr/>
        </p:nvSpPr>
        <p:spPr bwMode="gray">
          <a:xfrm>
            <a:off x="0" y="248666"/>
            <a:ext cx="4824536" cy="697623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Light" panose="020D0904000000000000" pitchFamily="50" charset="-127"/>
                <a:ea typeface="나눔고딕 Light" panose="020D0904000000000000" pitchFamily="50" charset="-127"/>
              </a:rPr>
              <a:t>요인적재값의 유도 개념</a:t>
            </a:r>
            <a:endParaRPr kumimoji="0" lang="ko-KR" altLang="en-US" b="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D윤고딕 140" panose="02020603020101020101" pitchFamily="18" charset="-127"/>
              <a:ea typeface="YD윤고딕 140" panose="02020603020101020101" pitchFamily="18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E9A8EC9-2A58-4F96-BFEE-762D0DED8CC7}"/>
                  </a:ext>
                </a:extLst>
              </p:cNvPr>
              <p:cNvSpPr txBox="1"/>
              <p:nvPr/>
            </p:nvSpPr>
            <p:spPr>
              <a:xfrm>
                <a:off x="709962" y="2434881"/>
                <a:ext cx="2041264" cy="4675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ko-KR" altLang="en-US" b="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예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&gt;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ko-K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E9A8EC9-2A58-4F96-BFEE-762D0DED8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62" y="2434881"/>
                <a:ext cx="2041264" cy="467564"/>
              </a:xfrm>
              <a:prstGeom prst="rect">
                <a:avLst/>
              </a:prstGeom>
              <a:blipFill>
                <a:blip r:embed="rId3"/>
                <a:stretch>
                  <a:fillRect l="-6866"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982576E7-28ED-4CD8-8F86-6A9D0CC8F16E}"/>
                  </a:ext>
                </a:extLst>
              </p:cNvPr>
              <p:cNvSpPr/>
              <p:nvPr/>
            </p:nvSpPr>
            <p:spPr>
              <a:xfrm>
                <a:off x="1156161" y="3940261"/>
                <a:ext cx="13636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ko-K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=1.5, 0.5</m:t>
                      </m:r>
                    </m:oMath>
                  </m:oMathPara>
                </a14:m>
                <a:endParaRPr lang="ko-KR" altLang="en-US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982576E7-28ED-4CD8-8F86-6A9D0CC8F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161" y="3940261"/>
                <a:ext cx="136364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A851DE-683D-44F7-AAEE-7E071EBF608A}"/>
                  </a:ext>
                </a:extLst>
              </p:cNvPr>
              <p:cNvSpPr txBox="1"/>
              <p:nvPr/>
            </p:nvSpPr>
            <p:spPr>
              <a:xfrm>
                <a:off x="1026837" y="5201133"/>
                <a:ext cx="9806210" cy="634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1.5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ko-K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0.5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1.5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type m:val="lin"/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eqArr>
                        </m:e>
                      </m:d>
                      <m:d>
                        <m:d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f>
                            <m:fPr>
                              <m:type m:val="lin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type m:val="lin"/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eqArr>
                        </m:e>
                      </m:d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type m:val="lin"/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 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A851DE-683D-44F7-AAEE-7E071EBF6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837" y="5201133"/>
                <a:ext cx="9806210" cy="6344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FD2D16-F0D5-4865-B04D-C118E5186135}"/>
                  </a:ext>
                </a:extLst>
              </p:cNvPr>
              <p:cNvSpPr txBox="1"/>
              <p:nvPr/>
            </p:nvSpPr>
            <p:spPr>
              <a:xfrm>
                <a:off x="1481883" y="3114941"/>
                <a:ext cx="1378454" cy="5130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ko-K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ko-K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FD2D16-F0D5-4865-B04D-C118E5186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883" y="3114941"/>
                <a:ext cx="1378454" cy="513026"/>
              </a:xfrm>
              <a:prstGeom prst="rect">
                <a:avLst/>
              </a:prstGeom>
              <a:blipFill>
                <a:blip r:embed="rId6"/>
                <a:stretch>
                  <a:fillRect r="-9735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그룹 12">
            <a:extLst>
              <a:ext uri="{FF2B5EF4-FFF2-40B4-BE49-F238E27FC236}">
                <a16:creationId xmlns:a16="http://schemas.microsoft.com/office/drawing/2014/main" id="{1C15E471-337B-40B4-8D37-6CA2EA6D3009}"/>
              </a:ext>
            </a:extLst>
          </p:cNvPr>
          <p:cNvGrpSpPr/>
          <p:nvPr/>
        </p:nvGrpSpPr>
        <p:grpSpPr>
          <a:xfrm>
            <a:off x="3268471" y="2437199"/>
            <a:ext cx="3483017" cy="2489307"/>
            <a:chOff x="2488420" y="2332503"/>
            <a:chExt cx="3483017" cy="2489307"/>
          </a:xfrm>
        </p:grpSpPr>
        <p:cxnSp>
          <p:nvCxnSpPr>
            <p:cNvPr id="14" name="직선 화살표 연결선 13">
              <a:extLst>
                <a:ext uri="{FF2B5EF4-FFF2-40B4-BE49-F238E27FC236}">
                  <a16:creationId xmlns:a16="http://schemas.microsoft.com/office/drawing/2014/main" id="{84BBD103-FA8F-49A8-ACEE-7BEC2C57AFDE}"/>
                </a:ext>
              </a:extLst>
            </p:cNvPr>
            <p:cNvCxnSpPr/>
            <p:nvPr/>
          </p:nvCxnSpPr>
          <p:spPr>
            <a:xfrm>
              <a:off x="2735892" y="4452478"/>
              <a:ext cx="32040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화살표 연결선 14">
              <a:extLst>
                <a:ext uri="{FF2B5EF4-FFF2-40B4-BE49-F238E27FC236}">
                  <a16:creationId xmlns:a16="http://schemas.microsoft.com/office/drawing/2014/main" id="{813F9C6C-DDFB-4BD1-A3CC-6F1B10EA523E}"/>
                </a:ext>
              </a:extLst>
            </p:cNvPr>
            <p:cNvCxnSpPr/>
            <p:nvPr/>
          </p:nvCxnSpPr>
          <p:spPr>
            <a:xfrm flipV="1">
              <a:off x="2983364" y="2435474"/>
              <a:ext cx="0" cy="23531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88B05E03-DD66-4807-8CF7-9334AF73FBD7}"/>
                </a:ext>
              </a:extLst>
            </p:cNvPr>
            <p:cNvSpPr/>
            <p:nvPr/>
          </p:nvSpPr>
          <p:spPr>
            <a:xfrm>
              <a:off x="3448631" y="376494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7A537A17-EB37-43F1-AF71-F3E36A7BEBB1}"/>
                </a:ext>
              </a:extLst>
            </p:cNvPr>
            <p:cNvSpPr/>
            <p:nvPr/>
          </p:nvSpPr>
          <p:spPr>
            <a:xfrm>
              <a:off x="5237049" y="307461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249984FB-9B6C-46B6-85B6-15A29492127F}"/>
                </a:ext>
              </a:extLst>
            </p:cNvPr>
            <p:cNvSpPr/>
            <p:nvPr/>
          </p:nvSpPr>
          <p:spPr>
            <a:xfrm>
              <a:off x="3978216" y="337524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CF13577A-97A8-4081-8971-5D7C2C38071A}"/>
                </a:ext>
              </a:extLst>
            </p:cNvPr>
            <p:cNvSpPr/>
            <p:nvPr/>
          </p:nvSpPr>
          <p:spPr>
            <a:xfrm>
              <a:off x="4210884" y="316672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52F1FF89-4BCC-4BCE-A3FB-065636BA86AE}"/>
                </a:ext>
              </a:extLst>
            </p:cNvPr>
            <p:cNvSpPr/>
            <p:nvPr/>
          </p:nvSpPr>
          <p:spPr>
            <a:xfrm>
              <a:off x="4545684" y="307293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552229D3-09A6-469B-99AB-63B48B7CE6F5}"/>
                </a:ext>
              </a:extLst>
            </p:cNvPr>
            <p:cNvSpPr/>
            <p:nvPr/>
          </p:nvSpPr>
          <p:spPr>
            <a:xfrm>
              <a:off x="3619321" y="351182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251B0B41-A03A-4497-9DC3-935E14D5A5DC}"/>
                </a:ext>
              </a:extLst>
            </p:cNvPr>
            <p:cNvSpPr/>
            <p:nvPr/>
          </p:nvSpPr>
          <p:spPr>
            <a:xfrm>
              <a:off x="3752220" y="367251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E14615ED-7CD8-4155-B9D8-06D85AF46E68}"/>
                </a:ext>
              </a:extLst>
            </p:cNvPr>
            <p:cNvSpPr/>
            <p:nvPr/>
          </p:nvSpPr>
          <p:spPr>
            <a:xfrm>
              <a:off x="3979407" y="378780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BE9D6C44-9ADE-467A-8126-553229159C65}"/>
                </a:ext>
              </a:extLst>
            </p:cNvPr>
            <p:cNvSpPr/>
            <p:nvPr/>
          </p:nvSpPr>
          <p:spPr>
            <a:xfrm>
              <a:off x="4165165" y="362679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560AF63C-D569-4C4D-A2F0-3F88EA83432B}"/>
                </a:ext>
              </a:extLst>
            </p:cNvPr>
            <p:cNvSpPr/>
            <p:nvPr/>
          </p:nvSpPr>
          <p:spPr>
            <a:xfrm>
              <a:off x="4392961" y="378780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B1DDAA6B-DA6E-4223-8572-23227AEF11CB}"/>
                </a:ext>
              </a:extLst>
            </p:cNvPr>
            <p:cNvSpPr/>
            <p:nvPr/>
          </p:nvSpPr>
          <p:spPr>
            <a:xfrm>
              <a:off x="3978215" y="396472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DF512CAD-4629-45DA-BCA6-496223BA0C97}"/>
                </a:ext>
              </a:extLst>
            </p:cNvPr>
            <p:cNvSpPr/>
            <p:nvPr/>
          </p:nvSpPr>
          <p:spPr>
            <a:xfrm>
              <a:off x="4415820" y="341214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CBD6E09B-AB6B-472D-97E6-BAFFB1745236}"/>
                </a:ext>
              </a:extLst>
            </p:cNvPr>
            <p:cNvSpPr/>
            <p:nvPr/>
          </p:nvSpPr>
          <p:spPr>
            <a:xfrm>
              <a:off x="4599027" y="356978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B9B01834-E5C1-4CBB-B9A9-FE88BFA7CABA}"/>
                </a:ext>
              </a:extLst>
            </p:cNvPr>
            <p:cNvSpPr/>
            <p:nvPr/>
          </p:nvSpPr>
          <p:spPr>
            <a:xfrm>
              <a:off x="4818163" y="322616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F3B8758A-8951-4D33-8A2E-19331A9911C9}"/>
                </a:ext>
              </a:extLst>
            </p:cNvPr>
            <p:cNvSpPr/>
            <p:nvPr/>
          </p:nvSpPr>
          <p:spPr>
            <a:xfrm>
              <a:off x="4929997" y="298395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33CF61B5-1CD8-4FB3-8A4A-53FDB3FF8D95}"/>
                </a:ext>
              </a:extLst>
            </p:cNvPr>
            <p:cNvSpPr/>
            <p:nvPr/>
          </p:nvSpPr>
          <p:spPr>
            <a:xfrm>
              <a:off x="4953375" y="337308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F3765A88-CE5B-4B60-8B43-A223D1E3B310}"/>
                </a:ext>
              </a:extLst>
            </p:cNvPr>
            <p:cNvSpPr/>
            <p:nvPr/>
          </p:nvSpPr>
          <p:spPr>
            <a:xfrm>
              <a:off x="3264117" y="396216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타원 32">
              <a:extLst>
                <a:ext uri="{FF2B5EF4-FFF2-40B4-BE49-F238E27FC236}">
                  <a16:creationId xmlns:a16="http://schemas.microsoft.com/office/drawing/2014/main" id="{6C555C2B-560D-41AE-8A00-D922E869D930}"/>
                </a:ext>
              </a:extLst>
            </p:cNvPr>
            <p:cNvSpPr/>
            <p:nvPr/>
          </p:nvSpPr>
          <p:spPr>
            <a:xfrm>
              <a:off x="3643568" y="395860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직사각형 33">
                  <a:extLst>
                    <a:ext uri="{FF2B5EF4-FFF2-40B4-BE49-F238E27FC236}">
                      <a16:creationId xmlns:a16="http://schemas.microsoft.com/office/drawing/2014/main" id="{9591833E-CAFC-41DC-AAAE-81D8E6BD2B5E}"/>
                    </a:ext>
                  </a:extLst>
                </p:cNvPr>
                <p:cNvSpPr/>
                <p:nvPr/>
              </p:nvSpPr>
              <p:spPr>
                <a:xfrm>
                  <a:off x="2488420" y="2332503"/>
                  <a:ext cx="47089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직사각형 74">
                  <a:extLst>
                    <a:ext uri="{FF2B5EF4-FFF2-40B4-BE49-F238E27FC236}">
                      <a16:creationId xmlns:a16="http://schemas.microsoft.com/office/drawing/2014/main" id="{AA60E92A-FFB5-43C7-89B2-A5A0988C1C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8420" y="2332503"/>
                  <a:ext cx="47089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직사각형 34">
                  <a:extLst>
                    <a:ext uri="{FF2B5EF4-FFF2-40B4-BE49-F238E27FC236}">
                      <a16:creationId xmlns:a16="http://schemas.microsoft.com/office/drawing/2014/main" id="{7E3CC830-0CB5-4921-8432-B51491EE1DB9}"/>
                    </a:ext>
                  </a:extLst>
                </p:cNvPr>
                <p:cNvSpPr/>
                <p:nvPr/>
              </p:nvSpPr>
              <p:spPr>
                <a:xfrm>
                  <a:off x="5505860" y="4452478"/>
                  <a:ext cx="46557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직사각형 75">
                  <a:extLst>
                    <a:ext uri="{FF2B5EF4-FFF2-40B4-BE49-F238E27FC236}">
                      <a16:creationId xmlns:a16="http://schemas.microsoft.com/office/drawing/2014/main" id="{09CB0B02-0A48-4FA7-B9C8-73475B6769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5860" y="4452478"/>
                  <a:ext cx="465577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직선 화살표 연결선 35">
              <a:extLst>
                <a:ext uri="{FF2B5EF4-FFF2-40B4-BE49-F238E27FC236}">
                  <a16:creationId xmlns:a16="http://schemas.microsoft.com/office/drawing/2014/main" id="{40094746-621E-4292-90FD-C3A1C135C513}"/>
                </a:ext>
              </a:extLst>
            </p:cNvPr>
            <p:cNvCxnSpPr>
              <a:cxnSpLocks/>
            </p:cNvCxnSpPr>
            <p:nvPr/>
          </p:nvCxnSpPr>
          <p:spPr>
            <a:xfrm>
              <a:off x="2798858" y="2771163"/>
              <a:ext cx="0" cy="155503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화살표 연결선 36">
              <a:extLst>
                <a:ext uri="{FF2B5EF4-FFF2-40B4-BE49-F238E27FC236}">
                  <a16:creationId xmlns:a16="http://schemas.microsoft.com/office/drawing/2014/main" id="{F7030F4B-6B21-4464-946B-A9B4671C866E}"/>
                </a:ext>
              </a:extLst>
            </p:cNvPr>
            <p:cNvCxnSpPr>
              <a:cxnSpLocks/>
            </p:cNvCxnSpPr>
            <p:nvPr/>
          </p:nvCxnSpPr>
          <p:spPr>
            <a:xfrm>
              <a:off x="3268806" y="4637144"/>
              <a:ext cx="1946643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E0A04A63-28F4-49A6-9AA2-3E8931A636B4}"/>
                </a:ext>
              </a:extLst>
            </p:cNvPr>
            <p:cNvSpPr/>
            <p:nvPr/>
          </p:nvSpPr>
          <p:spPr>
            <a:xfrm rot="19737735">
              <a:off x="3078290" y="3125434"/>
              <a:ext cx="2405163" cy="766808"/>
            </a:xfrm>
            <a:prstGeom prst="ellipse">
              <a:avLst/>
            </a:prstGeom>
            <a:solidFill>
              <a:srgbClr val="5B9BD5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DA015991-DA60-421B-8EDA-7920A36E2CF8}"/>
              </a:ext>
            </a:extLst>
          </p:cNvPr>
          <p:cNvGrpSpPr/>
          <p:nvPr/>
        </p:nvGrpSpPr>
        <p:grpSpPr>
          <a:xfrm>
            <a:off x="7767232" y="2420888"/>
            <a:ext cx="3483017" cy="2489307"/>
            <a:chOff x="6247230" y="2470050"/>
            <a:chExt cx="3483017" cy="2489307"/>
          </a:xfrm>
        </p:grpSpPr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626B21FC-6C43-42F9-8735-59C0B7B5759E}"/>
                </a:ext>
              </a:extLst>
            </p:cNvPr>
            <p:cNvGrpSpPr/>
            <p:nvPr/>
          </p:nvGrpSpPr>
          <p:grpSpPr>
            <a:xfrm>
              <a:off x="6247230" y="2470050"/>
              <a:ext cx="3483017" cy="2489307"/>
              <a:chOff x="2488420" y="2332503"/>
              <a:chExt cx="3483017" cy="2489307"/>
            </a:xfrm>
          </p:grpSpPr>
          <p:cxnSp>
            <p:nvCxnSpPr>
              <p:cNvPr id="43" name="직선 화살표 연결선 42">
                <a:extLst>
                  <a:ext uri="{FF2B5EF4-FFF2-40B4-BE49-F238E27FC236}">
                    <a16:creationId xmlns:a16="http://schemas.microsoft.com/office/drawing/2014/main" id="{49FEFE87-DB54-47B7-A541-C7826E345507}"/>
                  </a:ext>
                </a:extLst>
              </p:cNvPr>
              <p:cNvCxnSpPr/>
              <p:nvPr/>
            </p:nvCxnSpPr>
            <p:spPr>
              <a:xfrm>
                <a:off x="2735892" y="4452478"/>
                <a:ext cx="320404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직선 화살표 연결선 43">
                <a:extLst>
                  <a:ext uri="{FF2B5EF4-FFF2-40B4-BE49-F238E27FC236}">
                    <a16:creationId xmlns:a16="http://schemas.microsoft.com/office/drawing/2014/main" id="{D6E8D00C-1291-42D8-869D-6270C599B44D}"/>
                  </a:ext>
                </a:extLst>
              </p:cNvPr>
              <p:cNvCxnSpPr/>
              <p:nvPr/>
            </p:nvCxnSpPr>
            <p:spPr>
              <a:xfrm flipV="1">
                <a:off x="2983364" y="2435474"/>
                <a:ext cx="0" cy="235310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타원 44">
                <a:extLst>
                  <a:ext uri="{FF2B5EF4-FFF2-40B4-BE49-F238E27FC236}">
                    <a16:creationId xmlns:a16="http://schemas.microsoft.com/office/drawing/2014/main" id="{3A2DD553-1ADE-4B68-A933-3089030CDBF7}"/>
                  </a:ext>
                </a:extLst>
              </p:cNvPr>
              <p:cNvSpPr/>
              <p:nvPr/>
            </p:nvSpPr>
            <p:spPr>
              <a:xfrm>
                <a:off x="3448631" y="376494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타원 45">
                <a:extLst>
                  <a:ext uri="{FF2B5EF4-FFF2-40B4-BE49-F238E27FC236}">
                    <a16:creationId xmlns:a16="http://schemas.microsoft.com/office/drawing/2014/main" id="{0F70951E-75FB-4584-B8EB-93E2D6B5870F}"/>
                  </a:ext>
                </a:extLst>
              </p:cNvPr>
              <p:cNvSpPr/>
              <p:nvPr/>
            </p:nvSpPr>
            <p:spPr>
              <a:xfrm>
                <a:off x="5237049" y="307461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타원 46">
                <a:extLst>
                  <a:ext uri="{FF2B5EF4-FFF2-40B4-BE49-F238E27FC236}">
                    <a16:creationId xmlns:a16="http://schemas.microsoft.com/office/drawing/2014/main" id="{E8A5D114-9356-41C5-BC7B-979A303F3787}"/>
                  </a:ext>
                </a:extLst>
              </p:cNvPr>
              <p:cNvSpPr/>
              <p:nvPr/>
            </p:nvSpPr>
            <p:spPr>
              <a:xfrm>
                <a:off x="3978216" y="337524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타원 47">
                <a:extLst>
                  <a:ext uri="{FF2B5EF4-FFF2-40B4-BE49-F238E27FC236}">
                    <a16:creationId xmlns:a16="http://schemas.microsoft.com/office/drawing/2014/main" id="{AC3464B6-7704-4479-BF76-DAF39BE1AA25}"/>
                  </a:ext>
                </a:extLst>
              </p:cNvPr>
              <p:cNvSpPr/>
              <p:nvPr/>
            </p:nvSpPr>
            <p:spPr>
              <a:xfrm>
                <a:off x="4210884" y="316672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타원 48">
                <a:extLst>
                  <a:ext uri="{FF2B5EF4-FFF2-40B4-BE49-F238E27FC236}">
                    <a16:creationId xmlns:a16="http://schemas.microsoft.com/office/drawing/2014/main" id="{834DB9B7-B5B9-4DB6-8892-BF50C90A8CEA}"/>
                  </a:ext>
                </a:extLst>
              </p:cNvPr>
              <p:cNvSpPr/>
              <p:nvPr/>
            </p:nvSpPr>
            <p:spPr>
              <a:xfrm>
                <a:off x="4545684" y="307293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타원 49">
                <a:extLst>
                  <a:ext uri="{FF2B5EF4-FFF2-40B4-BE49-F238E27FC236}">
                    <a16:creationId xmlns:a16="http://schemas.microsoft.com/office/drawing/2014/main" id="{0B70AA6D-5B84-41AC-B2A8-8DD0EA163C31}"/>
                  </a:ext>
                </a:extLst>
              </p:cNvPr>
              <p:cNvSpPr/>
              <p:nvPr/>
            </p:nvSpPr>
            <p:spPr>
              <a:xfrm>
                <a:off x="3619321" y="3511829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타원 50">
                <a:extLst>
                  <a:ext uri="{FF2B5EF4-FFF2-40B4-BE49-F238E27FC236}">
                    <a16:creationId xmlns:a16="http://schemas.microsoft.com/office/drawing/2014/main" id="{09595F09-6FE0-486F-90EA-62B197F09FAF}"/>
                  </a:ext>
                </a:extLst>
              </p:cNvPr>
              <p:cNvSpPr/>
              <p:nvPr/>
            </p:nvSpPr>
            <p:spPr>
              <a:xfrm>
                <a:off x="3752220" y="367251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타원 51">
                <a:extLst>
                  <a:ext uri="{FF2B5EF4-FFF2-40B4-BE49-F238E27FC236}">
                    <a16:creationId xmlns:a16="http://schemas.microsoft.com/office/drawing/2014/main" id="{C1F3F7FC-1CA0-48F8-93C4-56C53840F248}"/>
                  </a:ext>
                </a:extLst>
              </p:cNvPr>
              <p:cNvSpPr/>
              <p:nvPr/>
            </p:nvSpPr>
            <p:spPr>
              <a:xfrm>
                <a:off x="3979407" y="378780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타원 52">
                <a:extLst>
                  <a:ext uri="{FF2B5EF4-FFF2-40B4-BE49-F238E27FC236}">
                    <a16:creationId xmlns:a16="http://schemas.microsoft.com/office/drawing/2014/main" id="{B525152C-93D8-4B5B-950D-5ACB0EB24B0C}"/>
                  </a:ext>
                </a:extLst>
              </p:cNvPr>
              <p:cNvSpPr/>
              <p:nvPr/>
            </p:nvSpPr>
            <p:spPr>
              <a:xfrm>
                <a:off x="4165165" y="362679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타원 53">
                <a:extLst>
                  <a:ext uri="{FF2B5EF4-FFF2-40B4-BE49-F238E27FC236}">
                    <a16:creationId xmlns:a16="http://schemas.microsoft.com/office/drawing/2014/main" id="{C2A5E12B-5995-45A8-9CD6-4C029B6BE31B}"/>
                  </a:ext>
                </a:extLst>
              </p:cNvPr>
              <p:cNvSpPr/>
              <p:nvPr/>
            </p:nvSpPr>
            <p:spPr>
              <a:xfrm>
                <a:off x="4392961" y="378780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타원 54">
                <a:extLst>
                  <a:ext uri="{FF2B5EF4-FFF2-40B4-BE49-F238E27FC236}">
                    <a16:creationId xmlns:a16="http://schemas.microsoft.com/office/drawing/2014/main" id="{6475BD91-4A6F-4903-956A-BBD276FD31C2}"/>
                  </a:ext>
                </a:extLst>
              </p:cNvPr>
              <p:cNvSpPr/>
              <p:nvPr/>
            </p:nvSpPr>
            <p:spPr>
              <a:xfrm>
                <a:off x="3978215" y="396472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타원 55">
                <a:extLst>
                  <a:ext uri="{FF2B5EF4-FFF2-40B4-BE49-F238E27FC236}">
                    <a16:creationId xmlns:a16="http://schemas.microsoft.com/office/drawing/2014/main" id="{A5A3D513-B418-442F-B698-C5BC42D127F6}"/>
                  </a:ext>
                </a:extLst>
              </p:cNvPr>
              <p:cNvSpPr/>
              <p:nvPr/>
            </p:nvSpPr>
            <p:spPr>
              <a:xfrm>
                <a:off x="4415820" y="341214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타원 56">
                <a:extLst>
                  <a:ext uri="{FF2B5EF4-FFF2-40B4-BE49-F238E27FC236}">
                    <a16:creationId xmlns:a16="http://schemas.microsoft.com/office/drawing/2014/main" id="{7BE44859-0EC5-479B-82A0-A5D43E3A913B}"/>
                  </a:ext>
                </a:extLst>
              </p:cNvPr>
              <p:cNvSpPr/>
              <p:nvPr/>
            </p:nvSpPr>
            <p:spPr>
              <a:xfrm>
                <a:off x="4599027" y="356978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타원 57">
                <a:extLst>
                  <a:ext uri="{FF2B5EF4-FFF2-40B4-BE49-F238E27FC236}">
                    <a16:creationId xmlns:a16="http://schemas.microsoft.com/office/drawing/2014/main" id="{9800D9B0-DE3B-4829-A20A-BED67E807F77}"/>
                  </a:ext>
                </a:extLst>
              </p:cNvPr>
              <p:cNvSpPr/>
              <p:nvPr/>
            </p:nvSpPr>
            <p:spPr>
              <a:xfrm>
                <a:off x="4818163" y="322616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타원 58">
                <a:extLst>
                  <a:ext uri="{FF2B5EF4-FFF2-40B4-BE49-F238E27FC236}">
                    <a16:creationId xmlns:a16="http://schemas.microsoft.com/office/drawing/2014/main" id="{C5A329C1-856E-40FF-B815-815A0B0D548B}"/>
                  </a:ext>
                </a:extLst>
              </p:cNvPr>
              <p:cNvSpPr/>
              <p:nvPr/>
            </p:nvSpPr>
            <p:spPr>
              <a:xfrm>
                <a:off x="4929997" y="298395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타원 59">
                <a:extLst>
                  <a:ext uri="{FF2B5EF4-FFF2-40B4-BE49-F238E27FC236}">
                    <a16:creationId xmlns:a16="http://schemas.microsoft.com/office/drawing/2014/main" id="{E4D38655-802D-42E7-B0E6-DEB4213034E0}"/>
                  </a:ext>
                </a:extLst>
              </p:cNvPr>
              <p:cNvSpPr/>
              <p:nvPr/>
            </p:nvSpPr>
            <p:spPr>
              <a:xfrm>
                <a:off x="4953375" y="337308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타원 60">
                <a:extLst>
                  <a:ext uri="{FF2B5EF4-FFF2-40B4-BE49-F238E27FC236}">
                    <a16:creationId xmlns:a16="http://schemas.microsoft.com/office/drawing/2014/main" id="{90E84BBF-2F20-45A7-BA60-753E7E5A76EB}"/>
                  </a:ext>
                </a:extLst>
              </p:cNvPr>
              <p:cNvSpPr/>
              <p:nvPr/>
            </p:nvSpPr>
            <p:spPr>
              <a:xfrm>
                <a:off x="3264117" y="396216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타원 61">
                <a:extLst>
                  <a:ext uri="{FF2B5EF4-FFF2-40B4-BE49-F238E27FC236}">
                    <a16:creationId xmlns:a16="http://schemas.microsoft.com/office/drawing/2014/main" id="{2C1925AB-B12D-48EC-9E66-8F1DEB67AAAE}"/>
                  </a:ext>
                </a:extLst>
              </p:cNvPr>
              <p:cNvSpPr/>
              <p:nvPr/>
            </p:nvSpPr>
            <p:spPr>
              <a:xfrm>
                <a:off x="3643568" y="395860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직사각형 62">
                    <a:extLst>
                      <a:ext uri="{FF2B5EF4-FFF2-40B4-BE49-F238E27FC236}">
                        <a16:creationId xmlns:a16="http://schemas.microsoft.com/office/drawing/2014/main" id="{33227709-5243-4DCA-BA98-1D7667F89115}"/>
                      </a:ext>
                    </a:extLst>
                  </p:cNvPr>
                  <p:cNvSpPr/>
                  <p:nvPr/>
                </p:nvSpPr>
                <p:spPr>
                  <a:xfrm>
                    <a:off x="2488420" y="2332503"/>
                    <a:ext cx="47089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4" name="직사각형 103">
                    <a:extLst>
                      <a:ext uri="{FF2B5EF4-FFF2-40B4-BE49-F238E27FC236}">
                        <a16:creationId xmlns:a16="http://schemas.microsoft.com/office/drawing/2014/main" id="{8DF12C7D-7A42-471C-A890-E96D235A98B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8420" y="2332503"/>
                    <a:ext cx="470898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직사각형 63">
                    <a:extLst>
                      <a:ext uri="{FF2B5EF4-FFF2-40B4-BE49-F238E27FC236}">
                        <a16:creationId xmlns:a16="http://schemas.microsoft.com/office/drawing/2014/main" id="{54A7B19C-9A0E-4E0B-8747-052CE25B4107}"/>
                      </a:ext>
                    </a:extLst>
                  </p:cNvPr>
                  <p:cNvSpPr/>
                  <p:nvPr/>
                </p:nvSpPr>
                <p:spPr>
                  <a:xfrm>
                    <a:off x="5505860" y="4452478"/>
                    <a:ext cx="46557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5" name="직사각형 104">
                    <a:extLst>
                      <a:ext uri="{FF2B5EF4-FFF2-40B4-BE49-F238E27FC236}">
                        <a16:creationId xmlns:a16="http://schemas.microsoft.com/office/drawing/2014/main" id="{729263C0-59B1-4205-86C5-D132583DD67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05860" y="4452478"/>
                    <a:ext cx="465577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5" name="직선 화살표 연결선 64">
                <a:extLst>
                  <a:ext uri="{FF2B5EF4-FFF2-40B4-BE49-F238E27FC236}">
                    <a16:creationId xmlns:a16="http://schemas.microsoft.com/office/drawing/2014/main" id="{77C8E3EC-18CE-4D03-B68D-B53617A499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2717" y="3837521"/>
                <a:ext cx="456759" cy="799238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직선 화살표 연결선 65">
                <a:extLst>
                  <a:ext uri="{FF2B5EF4-FFF2-40B4-BE49-F238E27FC236}">
                    <a16:creationId xmlns:a16="http://schemas.microsoft.com/office/drawing/2014/main" id="{82321C73-6486-464B-9D49-30E132962D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04530" y="3412623"/>
                <a:ext cx="2109202" cy="1276754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타원 66">
                <a:extLst>
                  <a:ext uri="{FF2B5EF4-FFF2-40B4-BE49-F238E27FC236}">
                    <a16:creationId xmlns:a16="http://schemas.microsoft.com/office/drawing/2014/main" id="{0B59C4AC-60AF-48E9-A676-ECD0E76E47B4}"/>
                  </a:ext>
                </a:extLst>
              </p:cNvPr>
              <p:cNvSpPr/>
              <p:nvPr/>
            </p:nvSpPr>
            <p:spPr>
              <a:xfrm rot="19649656">
                <a:off x="3082120" y="3125434"/>
                <a:ext cx="2405163" cy="766808"/>
              </a:xfrm>
              <a:prstGeom prst="ellipse">
                <a:avLst/>
              </a:prstGeom>
              <a:solidFill>
                <a:srgbClr val="5B9BD5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1" name="직선 화살표 연결선 40">
              <a:extLst>
                <a:ext uri="{FF2B5EF4-FFF2-40B4-BE49-F238E27FC236}">
                  <a16:creationId xmlns:a16="http://schemas.microsoft.com/office/drawing/2014/main" id="{AA0CE166-DB61-468D-9BB2-61BBF5E01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52354" y="2758082"/>
              <a:ext cx="2620188" cy="170332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화살표 연결선 41">
              <a:extLst>
                <a:ext uri="{FF2B5EF4-FFF2-40B4-BE49-F238E27FC236}">
                  <a16:creationId xmlns:a16="http://schemas.microsoft.com/office/drawing/2014/main" id="{F8473011-19F7-4598-AFAE-5D3CC5FE38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55382" y="2934070"/>
              <a:ext cx="816602" cy="138008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직사각형 67">
                <a:extLst>
                  <a:ext uri="{FF2B5EF4-FFF2-40B4-BE49-F238E27FC236}">
                    <a16:creationId xmlns:a16="http://schemas.microsoft.com/office/drawing/2014/main" id="{7E7933B7-104B-43E6-9662-C842C18F82B8}"/>
                  </a:ext>
                </a:extLst>
              </p:cNvPr>
              <p:cNvSpPr/>
              <p:nvPr/>
            </p:nvSpPr>
            <p:spPr>
              <a:xfrm>
                <a:off x="10882364" y="2669190"/>
                <a:ext cx="45095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직사각형 67">
                <a:extLst>
                  <a:ext uri="{FF2B5EF4-FFF2-40B4-BE49-F238E27FC236}">
                    <a16:creationId xmlns:a16="http://schemas.microsoft.com/office/drawing/2014/main" id="{7E7933B7-104B-43E6-9662-C842C18F8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2364" y="2669190"/>
                <a:ext cx="450957" cy="369332"/>
              </a:xfrm>
              <a:prstGeom prst="rect">
                <a:avLst/>
              </a:prstGeom>
              <a:blipFill>
                <a:blip r:embed="rId1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직사각형 68">
                <a:extLst>
                  <a:ext uri="{FF2B5EF4-FFF2-40B4-BE49-F238E27FC236}">
                    <a16:creationId xmlns:a16="http://schemas.microsoft.com/office/drawing/2014/main" id="{E7C80CA1-4ADE-4726-A02B-6C230B37B2CE}"/>
                  </a:ext>
                </a:extLst>
              </p:cNvPr>
              <p:cNvSpPr/>
              <p:nvPr/>
            </p:nvSpPr>
            <p:spPr>
              <a:xfrm>
                <a:off x="8894012" y="2471656"/>
                <a:ext cx="45627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직사각형 68">
                <a:extLst>
                  <a:ext uri="{FF2B5EF4-FFF2-40B4-BE49-F238E27FC236}">
                    <a16:creationId xmlns:a16="http://schemas.microsoft.com/office/drawing/2014/main" id="{E7C80CA1-4ADE-4726-A02B-6C230B37B2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4012" y="2471656"/>
                <a:ext cx="45627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오른쪽 화살표 109">
            <a:extLst>
              <a:ext uri="{FF2B5EF4-FFF2-40B4-BE49-F238E27FC236}">
                <a16:creationId xmlns:a16="http://schemas.microsoft.com/office/drawing/2014/main" id="{C20DCD75-9F15-425D-A235-1EEF7EA4AF2F}"/>
              </a:ext>
            </a:extLst>
          </p:cNvPr>
          <p:cNvSpPr/>
          <p:nvPr/>
        </p:nvSpPr>
        <p:spPr>
          <a:xfrm>
            <a:off x="7087323" y="3384306"/>
            <a:ext cx="532738" cy="5855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76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  <p:bldP spid="9" grpId="0"/>
      <p:bldP spid="10" grpId="0"/>
      <p:bldP spid="11" grpId="0"/>
      <p:bldP spid="12" grpId="0"/>
      <p:bldP spid="68" grpId="0"/>
      <p:bldP spid="69" grpId="0"/>
      <p:bldP spid="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78"/>
          <p:cNvSpPr>
            <a:spLocks noChangeArrowheads="1"/>
          </p:cNvSpPr>
          <p:nvPr/>
        </p:nvSpPr>
        <p:spPr bwMode="auto">
          <a:xfrm>
            <a:off x="382780" y="2049735"/>
            <a:ext cx="3048923" cy="1739305"/>
          </a:xfrm>
          <a:prstGeom prst="roundRect">
            <a:avLst>
              <a:gd name="adj" fmla="val 10162"/>
            </a:avLst>
          </a:prstGeom>
          <a:solidFill>
            <a:srgbClr val="3399FF"/>
          </a:soli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개 교과목을 </a:t>
            </a:r>
            <a:endParaRPr lang="en-US" altLang="ko-K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개의 요인으로 축소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3575720" y="504206"/>
            <a:ext cx="38862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상관계수 행렬</a:t>
            </a:r>
          </a:p>
        </p:txBody>
      </p:sp>
      <p:graphicFrame>
        <p:nvGraphicFramePr>
          <p:cNvPr id="88141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863335"/>
              </p:ext>
            </p:extLst>
          </p:nvPr>
        </p:nvGraphicFramePr>
        <p:xfrm>
          <a:off x="3647728" y="1160748"/>
          <a:ext cx="8161491" cy="3627435"/>
        </p:xfrm>
        <a:graphic>
          <a:graphicData uri="http://schemas.openxmlformats.org/drawingml/2006/table">
            <a:tbl>
              <a:tblPr/>
              <a:tblGrid>
                <a:gridCol w="1332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7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4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8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38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24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8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국어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영어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국사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물리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대수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기하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국어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영어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.439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국사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.410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.351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물리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.288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.354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.164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대수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.329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.320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.190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.595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기하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.248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.329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.181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.470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.464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타원 1">
            <a:extLst>
              <a:ext uri="{FF2B5EF4-FFF2-40B4-BE49-F238E27FC236}">
                <a16:creationId xmlns:a16="http://schemas.microsoft.com/office/drawing/2014/main" id="{AFE46750-E83B-4389-A512-12557F9C34E7}"/>
              </a:ext>
            </a:extLst>
          </p:cNvPr>
          <p:cNvSpPr/>
          <p:nvPr/>
        </p:nvSpPr>
        <p:spPr bwMode="auto">
          <a:xfrm>
            <a:off x="407368" y="404664"/>
            <a:ext cx="1512168" cy="1512168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50" panose="02020603020101020101" pitchFamily="18" charset="-127"/>
                <a:ea typeface="YD윤고딕 150" panose="02020603020101020101" pitchFamily="18" charset="-127"/>
              </a:rPr>
              <a:t>예제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D윤고딕 150" panose="02020603020101020101" pitchFamily="18" charset="-127"/>
              <a:ea typeface="YD윤고딕 150" panose="0202060302010102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62DC36B-AF11-4F1D-8C4A-84727E791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116632"/>
            <a:ext cx="8856984" cy="639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74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6"/>
          <p:cNvSpPr>
            <a:spLocks noChangeArrowheads="1"/>
          </p:cNvSpPr>
          <p:nvPr/>
        </p:nvSpPr>
        <p:spPr bwMode="auto">
          <a:xfrm>
            <a:off x="26510" y="354015"/>
            <a:ext cx="2088232" cy="576263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760" y="398464"/>
            <a:ext cx="1920974" cy="533400"/>
          </a:xfrm>
          <a:noFill/>
        </p:spPr>
        <p:txBody>
          <a:bodyPr/>
          <a:lstStyle/>
          <a:p>
            <a:pPr algn="ctr" eaLnBrk="1" hangingPunct="1"/>
            <a:r>
              <a:rPr lang="ko-KR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출력결과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1919536" y="4455190"/>
            <a:ext cx="10081120" cy="914400"/>
          </a:xfrm>
        </p:spPr>
        <p:txBody>
          <a:bodyPr/>
          <a:lstStyle/>
          <a:p>
            <a:pPr eaLnBrk="1" hangingPunct="1"/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고유값이 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이상인 요인이 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이들은 문리적요인과 수리적요인으로 판단된다</a:t>
            </a:r>
            <a:r>
              <a:rPr lang="en-US" altLang="ko-KR" sz="2400" dirty="0">
                <a:solidFill>
                  <a:srgbClr val="FF006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(naming)</a:t>
            </a:r>
          </a:p>
        </p:txBody>
      </p:sp>
      <p:graphicFrame>
        <p:nvGraphicFramePr>
          <p:cNvPr id="89113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526196"/>
              </p:ext>
            </p:extLst>
          </p:nvPr>
        </p:nvGraphicFramePr>
        <p:xfrm>
          <a:off x="2393094" y="398464"/>
          <a:ext cx="5071058" cy="3749675"/>
        </p:xfrm>
        <a:graphic>
          <a:graphicData uri="http://schemas.openxmlformats.org/drawingml/2006/table">
            <a:tbl>
              <a:tblPr/>
              <a:tblGrid>
                <a:gridCol w="1582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3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1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변수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요인적재값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F1    F2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Comunalities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5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X1(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국어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X2(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영어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X3(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국사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X4(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물리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X5(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대수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X6(</a:t>
                      </a: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기하</a:t>
                      </a: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0.23  0.76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0.35  0.66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0.00  0.82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0.83  0.15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0.81  0.18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0.74  0.15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0.63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0.56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0.67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0.72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0.69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0.59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1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고유값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누적분산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2.73  1.13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45.6% 64.4%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9110" name="Rectangle 22"/>
          <p:cNvSpPr>
            <a:spLocks noChangeArrowheads="1"/>
          </p:cNvSpPr>
          <p:nvPr/>
        </p:nvSpPr>
        <p:spPr bwMode="auto">
          <a:xfrm>
            <a:off x="4871864" y="1181101"/>
            <a:ext cx="719137" cy="1079500"/>
          </a:xfrm>
          <a:prstGeom prst="rect">
            <a:avLst/>
          </a:prstGeom>
          <a:noFill/>
          <a:ln w="38100">
            <a:solidFill>
              <a:srgbClr val="FF33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</a:endParaRPr>
          </a:p>
        </p:txBody>
      </p:sp>
      <p:sp>
        <p:nvSpPr>
          <p:cNvPr id="89111" name="Rectangle 23"/>
          <p:cNvSpPr>
            <a:spLocks noChangeArrowheads="1"/>
          </p:cNvSpPr>
          <p:nvPr/>
        </p:nvSpPr>
        <p:spPr bwMode="auto">
          <a:xfrm>
            <a:off x="4224164" y="2260602"/>
            <a:ext cx="647700" cy="1081087"/>
          </a:xfrm>
          <a:prstGeom prst="rect">
            <a:avLst/>
          </a:prstGeom>
          <a:noFill/>
          <a:ln w="38100">
            <a:solidFill>
              <a:srgbClr val="FF33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820F5F39-C641-4C2E-A37E-A9269B16A0F5}"/>
              </a:ext>
            </a:extLst>
          </p:cNvPr>
          <p:cNvGrpSpPr/>
          <p:nvPr/>
        </p:nvGrpSpPr>
        <p:grpSpPr>
          <a:xfrm>
            <a:off x="8280722" y="487530"/>
            <a:ext cx="2682642" cy="3539341"/>
            <a:chOff x="8280722" y="487530"/>
            <a:chExt cx="2682642" cy="353934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84D7FA4-0615-4C3E-8FDE-4ACEB7C510A9}"/>
                </a:ext>
              </a:extLst>
            </p:cNvPr>
            <p:cNvSpPr txBox="1"/>
            <p:nvPr/>
          </p:nvSpPr>
          <p:spPr>
            <a:xfrm>
              <a:off x="8286739" y="487530"/>
              <a:ext cx="23182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6</a:t>
              </a:r>
              <a:r>
                <a:rPr lang="ko-KR" altLang="en-US" b="1" dirty="0">
                  <a:solidFill>
                    <a:srgbClr val="7030A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개의 변수가</a:t>
              </a:r>
              <a:endParaRPr lang="en-US" altLang="ko-KR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r>
                <a:rPr lang="en-US" b="1" dirty="0">
                  <a:solidFill>
                    <a:srgbClr val="7030A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  <a:r>
                <a:rPr lang="ko-KR" altLang="en-US" b="1" dirty="0">
                  <a:solidFill>
                    <a:srgbClr val="7030A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개의 요인으로 축소</a:t>
              </a:r>
              <a:endParaRPr lang="en-US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" name="직사각형 4">
              <a:extLst>
                <a:ext uri="{FF2B5EF4-FFF2-40B4-BE49-F238E27FC236}">
                  <a16:creationId xmlns:a16="http://schemas.microsoft.com/office/drawing/2014/main" id="{21A42FE3-8325-4DDB-B037-BB5AC48D7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1000" y="1258186"/>
              <a:ext cx="648073" cy="36036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latinLnBrk="0" hangingPunct="1">
                <a:spcBef>
                  <a:spcPct val="0"/>
                </a:spcBef>
                <a:buFontTx/>
                <a:buNone/>
              </a:pPr>
              <a:r>
                <a:rPr kumimoji="0" lang="en-US" altLang="ko-KR" sz="1800" dirty="0"/>
                <a:t>X1</a:t>
              </a:r>
            </a:p>
          </p:txBody>
        </p:sp>
        <p:sp>
          <p:nvSpPr>
            <p:cNvPr id="10" name="직사각형 5">
              <a:extLst>
                <a:ext uri="{FF2B5EF4-FFF2-40B4-BE49-F238E27FC236}">
                  <a16:creationId xmlns:a16="http://schemas.microsoft.com/office/drawing/2014/main" id="{C60A622C-23DF-422B-9BD5-075FAB67F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6739" y="1742872"/>
              <a:ext cx="648073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latinLnBrk="0" hangingPunct="1">
                <a:spcBef>
                  <a:spcPct val="0"/>
                </a:spcBef>
                <a:buFontTx/>
                <a:buNone/>
              </a:pPr>
              <a:r>
                <a:rPr kumimoji="0" lang="en-US" altLang="ko-KR" sz="1800" dirty="0"/>
                <a:t>X2</a:t>
              </a:r>
            </a:p>
          </p:txBody>
        </p:sp>
        <p:sp>
          <p:nvSpPr>
            <p:cNvPr id="11" name="직사각형 6">
              <a:extLst>
                <a:ext uri="{FF2B5EF4-FFF2-40B4-BE49-F238E27FC236}">
                  <a16:creationId xmlns:a16="http://schemas.microsoft.com/office/drawing/2014/main" id="{57BEED0B-2F84-4FEA-B581-C9E75E6EB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5512" y="2210081"/>
              <a:ext cx="648073" cy="36036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latinLnBrk="0" hangingPunct="1">
                <a:spcBef>
                  <a:spcPct val="0"/>
                </a:spcBef>
                <a:buFontTx/>
                <a:buNone/>
              </a:pPr>
              <a:r>
                <a:rPr kumimoji="0" lang="en-US" altLang="ko-KR" sz="1800" dirty="0"/>
                <a:t>X3</a:t>
              </a:r>
            </a:p>
          </p:txBody>
        </p:sp>
        <p:sp>
          <p:nvSpPr>
            <p:cNvPr id="12" name="직사각형 7">
              <a:extLst>
                <a:ext uri="{FF2B5EF4-FFF2-40B4-BE49-F238E27FC236}">
                  <a16:creationId xmlns:a16="http://schemas.microsoft.com/office/drawing/2014/main" id="{B514FB1F-29DB-46C7-ACE3-90D26E8BE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0722" y="2734856"/>
              <a:ext cx="648073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latinLnBrk="0" hangingPunct="1">
                <a:spcBef>
                  <a:spcPct val="0"/>
                </a:spcBef>
                <a:buFontTx/>
                <a:buNone/>
              </a:pPr>
              <a:r>
                <a:rPr kumimoji="0" lang="en-US" altLang="ko-KR" sz="1800" dirty="0"/>
                <a:t>X4</a:t>
              </a:r>
            </a:p>
          </p:txBody>
        </p:sp>
        <p:sp>
          <p:nvSpPr>
            <p:cNvPr id="13" name="직사각형 8">
              <a:extLst>
                <a:ext uri="{FF2B5EF4-FFF2-40B4-BE49-F238E27FC236}">
                  <a16:creationId xmlns:a16="http://schemas.microsoft.com/office/drawing/2014/main" id="{AB082BD2-8026-4AFE-9309-21C05AA8B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0722" y="3195432"/>
              <a:ext cx="648073" cy="36036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latinLnBrk="0" hangingPunct="1">
                <a:spcBef>
                  <a:spcPct val="0"/>
                </a:spcBef>
                <a:buFontTx/>
                <a:buNone/>
              </a:pPr>
              <a:r>
                <a:rPr kumimoji="0" lang="en-US" altLang="ko-KR" sz="1800" dirty="0"/>
                <a:t>X5</a:t>
              </a:r>
            </a:p>
          </p:txBody>
        </p:sp>
        <p:sp>
          <p:nvSpPr>
            <p:cNvPr id="14" name="직사각형 9">
              <a:extLst>
                <a:ext uri="{FF2B5EF4-FFF2-40B4-BE49-F238E27FC236}">
                  <a16:creationId xmlns:a16="http://schemas.microsoft.com/office/drawing/2014/main" id="{10A86099-3FBD-42A1-B92A-F9C89AC7A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9644" y="3666508"/>
              <a:ext cx="648073" cy="360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latinLnBrk="0" hangingPunct="1">
                <a:spcBef>
                  <a:spcPct val="0"/>
                </a:spcBef>
                <a:buFontTx/>
                <a:buNone/>
              </a:pPr>
              <a:r>
                <a:rPr kumimoji="0" lang="en-US" altLang="ko-KR" sz="1800" dirty="0"/>
                <a:t>X6</a:t>
              </a:r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8F831B62-F3D6-4474-B874-E584B04A65EA}"/>
                </a:ext>
              </a:extLst>
            </p:cNvPr>
            <p:cNvSpPr/>
            <p:nvPr/>
          </p:nvSpPr>
          <p:spPr bwMode="auto">
            <a:xfrm>
              <a:off x="9942923" y="1592298"/>
              <a:ext cx="1020441" cy="669925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r>
                <a:rPr lang="en-US" altLang="ko-KR" dirty="0">
                  <a:latin typeface="+mn-lt"/>
                </a:rPr>
                <a:t>F2</a:t>
              </a:r>
              <a:endParaRPr lang="ko-KR" altLang="en-US" dirty="0">
                <a:latin typeface="+mn-lt"/>
              </a:endParaRPr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743D961D-5BB0-4506-A047-96B318F270B3}"/>
                </a:ext>
              </a:extLst>
            </p:cNvPr>
            <p:cNvSpPr/>
            <p:nvPr/>
          </p:nvSpPr>
          <p:spPr bwMode="auto">
            <a:xfrm>
              <a:off x="9942922" y="3007520"/>
              <a:ext cx="1020441" cy="668337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r>
                <a:rPr lang="en-US" altLang="ko-KR" dirty="0">
                  <a:latin typeface="+mn-lt"/>
                </a:rPr>
                <a:t>F1</a:t>
              </a:r>
              <a:endParaRPr lang="ko-KR" altLang="en-US" dirty="0">
                <a:latin typeface="+mn-lt"/>
              </a:endParaRPr>
            </a:p>
          </p:txBody>
        </p:sp>
        <p:cxnSp>
          <p:nvCxnSpPr>
            <p:cNvPr id="19" name="직선 화살표 연결선 17">
              <a:extLst>
                <a:ext uri="{FF2B5EF4-FFF2-40B4-BE49-F238E27FC236}">
                  <a16:creationId xmlns:a16="http://schemas.microsoft.com/office/drawing/2014/main" id="{EFFCEF23-D393-4057-AC14-D4080CCF05ED}"/>
                </a:ext>
              </a:extLst>
            </p:cNvPr>
            <p:cNvCxnSpPr>
              <a:cxnSpLocks noChangeShapeType="1"/>
              <a:stCxn id="17" idx="2"/>
              <a:endCxn id="9" idx="3"/>
            </p:cNvCxnSpPr>
            <p:nvPr/>
          </p:nvCxnSpPr>
          <p:spPr bwMode="auto">
            <a:xfrm flipH="1" flipV="1">
              <a:off x="8949073" y="1438367"/>
              <a:ext cx="993850" cy="48889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EAFC6B82-3D8E-4742-9B11-F4B5E6C81375}"/>
                </a:ext>
              </a:extLst>
            </p:cNvPr>
            <p:cNvCxnSpPr>
              <a:cxnSpLocks noChangeShapeType="1"/>
              <a:stCxn id="17" idx="2"/>
              <a:endCxn id="10" idx="3"/>
            </p:cNvCxnSpPr>
            <p:nvPr/>
          </p:nvCxnSpPr>
          <p:spPr bwMode="auto">
            <a:xfrm flipH="1" flipV="1">
              <a:off x="8934812" y="1923054"/>
              <a:ext cx="1008111" cy="420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직선 화살표 연결선 2">
              <a:extLst>
                <a:ext uri="{FF2B5EF4-FFF2-40B4-BE49-F238E27FC236}">
                  <a16:creationId xmlns:a16="http://schemas.microsoft.com/office/drawing/2014/main" id="{CC86CC58-3E62-40B2-9F76-E6ACB112360A}"/>
                </a:ext>
              </a:extLst>
            </p:cNvPr>
            <p:cNvCxnSpPr>
              <a:cxnSpLocks noChangeShapeType="1"/>
              <a:stCxn id="17" idx="2"/>
              <a:endCxn id="11" idx="3"/>
            </p:cNvCxnSpPr>
            <p:nvPr/>
          </p:nvCxnSpPr>
          <p:spPr bwMode="auto">
            <a:xfrm flipH="1">
              <a:off x="8933585" y="1927261"/>
              <a:ext cx="1009338" cy="46300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직선 화살표 연결선 30">
              <a:extLst>
                <a:ext uri="{FF2B5EF4-FFF2-40B4-BE49-F238E27FC236}">
                  <a16:creationId xmlns:a16="http://schemas.microsoft.com/office/drawing/2014/main" id="{357B54EA-02D0-4829-977A-F34B7EA04881}"/>
                </a:ext>
              </a:extLst>
            </p:cNvPr>
            <p:cNvCxnSpPr>
              <a:cxnSpLocks noChangeShapeType="1"/>
              <a:stCxn id="18" idx="2"/>
              <a:endCxn id="12" idx="3"/>
            </p:cNvCxnSpPr>
            <p:nvPr/>
          </p:nvCxnSpPr>
          <p:spPr bwMode="auto">
            <a:xfrm flipH="1" flipV="1">
              <a:off x="8928795" y="2915038"/>
              <a:ext cx="1014127" cy="42665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직선 화살표 연결선 31">
              <a:extLst>
                <a:ext uri="{FF2B5EF4-FFF2-40B4-BE49-F238E27FC236}">
                  <a16:creationId xmlns:a16="http://schemas.microsoft.com/office/drawing/2014/main" id="{9AC697D6-042D-4491-A05A-E06587B42468}"/>
                </a:ext>
              </a:extLst>
            </p:cNvPr>
            <p:cNvCxnSpPr>
              <a:cxnSpLocks noChangeShapeType="1"/>
              <a:stCxn id="18" idx="2"/>
              <a:endCxn id="13" idx="3"/>
            </p:cNvCxnSpPr>
            <p:nvPr/>
          </p:nvCxnSpPr>
          <p:spPr bwMode="auto">
            <a:xfrm flipH="1">
              <a:off x="8928795" y="3341689"/>
              <a:ext cx="1014127" cy="3392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직선 화살표 연결선 32">
              <a:extLst>
                <a:ext uri="{FF2B5EF4-FFF2-40B4-BE49-F238E27FC236}">
                  <a16:creationId xmlns:a16="http://schemas.microsoft.com/office/drawing/2014/main" id="{C4995488-EA1D-4B71-98EA-580C66919AA6}"/>
                </a:ext>
              </a:extLst>
            </p:cNvPr>
            <p:cNvCxnSpPr>
              <a:cxnSpLocks noChangeShapeType="1"/>
              <a:stCxn id="18" idx="2"/>
              <a:endCxn id="14" idx="3"/>
            </p:cNvCxnSpPr>
            <p:nvPr/>
          </p:nvCxnSpPr>
          <p:spPr bwMode="auto">
            <a:xfrm flipH="1">
              <a:off x="8937717" y="3341689"/>
              <a:ext cx="1005205" cy="50500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F9D6E09-AF0C-48C2-848D-04F7894A10C8}"/>
              </a:ext>
            </a:extLst>
          </p:cNvPr>
          <p:cNvSpPr txBox="1"/>
          <p:nvPr/>
        </p:nvSpPr>
        <p:spPr>
          <a:xfrm>
            <a:off x="263079" y="1181101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X1=0.23F1+0.76F2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38FF86-F9F2-48B5-AEA9-C373EFB36964}"/>
              </a:ext>
            </a:extLst>
          </p:cNvPr>
          <p:cNvSpPr txBox="1"/>
          <p:nvPr/>
        </p:nvSpPr>
        <p:spPr>
          <a:xfrm>
            <a:off x="6960096" y="955424"/>
            <a:ext cx="2276585" cy="646331"/>
          </a:xfrm>
          <a:prstGeom prst="rect">
            <a:avLst/>
          </a:prstGeom>
          <a:solidFill>
            <a:srgbClr val="FFFFCC"/>
          </a:solidFill>
          <a:ln>
            <a:solidFill>
              <a:srgbClr val="FFEAA7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두</a:t>
            </a:r>
            <a:r>
              <a:rPr 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요인에</a:t>
            </a:r>
            <a:r>
              <a:rPr 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의해서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설명되는 정보의 양</a:t>
            </a:r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  <p:bldP spid="89110" grpId="0" animBg="1"/>
      <p:bldP spid="89111" grpId="0" animBg="1"/>
      <p:bldP spid="3" grpId="0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758" y="376372"/>
            <a:ext cx="8172588" cy="28730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0582818" y="1399501"/>
            <a:ext cx="134215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개의 요인 선택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A83A476A-AE03-4A7F-9AB9-E696971779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55440" y="3545632"/>
            <a:ext cx="10852390" cy="233164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고유값은 각 요인이 설명하는 정보의 양</a:t>
            </a:r>
          </a:p>
          <a:p>
            <a:pPr eaLnBrk="1" hangingPunct="1">
              <a:lnSpc>
                <a:spcPct val="110000"/>
              </a:lnSpc>
            </a:pP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변수는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개이므로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이들의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정보의 양은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</a:p>
          <a:p>
            <a:pPr eaLnBrk="1" hangingPunct="1">
              <a:lnSpc>
                <a:spcPct val="110000"/>
              </a:lnSpc>
            </a:pP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두 요인에 의해 설명되는 정보의 양은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(2.73+1.13)/6=64.378%</a:t>
            </a:r>
          </a:p>
          <a:p>
            <a:pPr eaLnBrk="1" hangingPunct="1">
              <a:lnSpc>
                <a:spcPct val="110000"/>
              </a:lnSpc>
            </a:pPr>
            <a:r>
              <a:rPr lang="ko-KR" altLang="en-US" sz="2000" dirty="0">
                <a:solidFill>
                  <a:srgbClr val="FF006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고유값이 </a:t>
            </a:r>
            <a:r>
              <a:rPr lang="en-US" altLang="ko-KR" sz="2000" dirty="0">
                <a:solidFill>
                  <a:srgbClr val="FF006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2000" dirty="0">
                <a:solidFill>
                  <a:srgbClr val="FF006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이상인 요인만 선택한다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eaLnBrk="1" hangingPunct="1">
              <a:lnSpc>
                <a:spcPct val="110000"/>
              </a:lnSpc>
            </a:pP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원래 한 변수의 정보의 양이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인데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미만의 정보를 갖는 요인으로 대체하는건 불합리</a:t>
            </a:r>
          </a:p>
        </p:txBody>
      </p:sp>
      <p:sp>
        <p:nvSpPr>
          <p:cNvPr id="8" name="AutoShape 26">
            <a:extLst>
              <a:ext uri="{FF2B5EF4-FFF2-40B4-BE49-F238E27FC236}">
                <a16:creationId xmlns:a16="http://schemas.microsoft.com/office/drawing/2014/main" id="{61C9DE1A-2D0D-48DA-9988-407166159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0" y="354015"/>
            <a:ext cx="2088232" cy="576263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7738A24-7809-4EA8-A810-E31118D00B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760" y="398464"/>
            <a:ext cx="1920974" cy="533400"/>
          </a:xfrm>
          <a:noFill/>
        </p:spPr>
        <p:txBody>
          <a:bodyPr/>
          <a:lstStyle/>
          <a:p>
            <a:pPr algn="ctr" eaLnBrk="1" hangingPunct="1"/>
            <a:r>
              <a:rPr lang="ko-KR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출력결과</a:t>
            </a:r>
          </a:p>
        </p:txBody>
      </p:sp>
    </p:spTree>
    <p:extLst>
      <p:ext uri="{BB962C8B-B14F-4D97-AF65-F5344CB8AC3E}">
        <p14:creationId xmlns:p14="http://schemas.microsoft.com/office/powerpoint/2010/main" val="409589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b="14126"/>
          <a:stretch/>
        </p:blipFill>
        <p:spPr>
          <a:xfrm>
            <a:off x="2423592" y="106983"/>
            <a:ext cx="2594916" cy="289577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rcRect b="31850"/>
          <a:stretch/>
        </p:blipFill>
        <p:spPr>
          <a:xfrm>
            <a:off x="6972390" y="198201"/>
            <a:ext cx="2913355" cy="2765705"/>
          </a:xfrm>
          <a:prstGeom prst="rect">
            <a:avLst/>
          </a:prstGeom>
        </p:spPr>
      </p:pic>
      <p:sp>
        <p:nvSpPr>
          <p:cNvPr id="3" name="오른쪽 화살표 2"/>
          <p:cNvSpPr/>
          <p:nvPr/>
        </p:nvSpPr>
        <p:spPr>
          <a:xfrm>
            <a:off x="5638963" y="1350303"/>
            <a:ext cx="1031145" cy="134324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요인회전</a:t>
            </a: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8999056" y="1208627"/>
            <a:ext cx="592774" cy="843868"/>
          </a:xfrm>
          <a:prstGeom prst="rect">
            <a:avLst/>
          </a:prstGeom>
          <a:noFill/>
          <a:ln w="38100">
            <a:solidFill>
              <a:srgbClr val="FF33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8213301" y="2096305"/>
            <a:ext cx="546536" cy="840642"/>
          </a:xfrm>
          <a:prstGeom prst="rect">
            <a:avLst/>
          </a:prstGeom>
          <a:noFill/>
          <a:ln w="38100">
            <a:solidFill>
              <a:srgbClr val="FF33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5E84C469-9FBD-44CC-8F44-B3C67B35CB64}"/>
              </a:ext>
            </a:extLst>
          </p:cNvPr>
          <p:cNvGrpSpPr>
            <a:grpSpLocks/>
          </p:cNvGrpSpPr>
          <p:nvPr/>
        </p:nvGrpSpPr>
        <p:grpSpPr bwMode="auto">
          <a:xfrm>
            <a:off x="1582357" y="3338607"/>
            <a:ext cx="3562354" cy="3197225"/>
            <a:chOff x="111" y="2304"/>
            <a:chExt cx="2244" cy="2014"/>
          </a:xfrm>
        </p:grpSpPr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51BFCD5E-C355-4EDB-8E92-CBE5C88A17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3504"/>
              <a:ext cx="20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/>
            </a:p>
          </p:txBody>
        </p:sp>
        <p:sp>
          <p:nvSpPr>
            <p:cNvPr id="12" name="Line 7">
              <a:extLst>
                <a:ext uri="{FF2B5EF4-FFF2-40B4-BE49-F238E27FC236}">
                  <a16:creationId xmlns:a16="http://schemas.microsoft.com/office/drawing/2014/main" id="{BE833CB9-0545-4138-B9C2-6BA222C465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6" y="2496"/>
              <a:ext cx="0" cy="18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/>
            </a:p>
          </p:txBody>
        </p:sp>
        <p:sp>
          <p:nvSpPr>
            <p:cNvPr id="13" name="Text Box 8">
              <a:extLst>
                <a:ext uri="{FF2B5EF4-FFF2-40B4-BE49-F238E27FC236}">
                  <a16:creationId xmlns:a16="http://schemas.microsoft.com/office/drawing/2014/main" id="{3C89D2C9-CF9D-4D89-8601-A092AD7DF9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1" y="3223"/>
              <a:ext cx="384" cy="231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ko-KR" sz="1800" b="1" dirty="0">
                  <a:latin typeface="Times New Roman" panose="02020603050405020304" pitchFamily="18" charset="0"/>
                  <a:ea typeface="맑은 고딕" panose="020B0503020000020004" pitchFamily="50" charset="-127"/>
                </a:rPr>
                <a:t>F1</a:t>
              </a:r>
            </a:p>
          </p:txBody>
        </p:sp>
        <p:sp>
          <p:nvSpPr>
            <p:cNvPr id="14" name="Text Box 9">
              <a:extLst>
                <a:ext uri="{FF2B5EF4-FFF2-40B4-BE49-F238E27FC236}">
                  <a16:creationId xmlns:a16="http://schemas.microsoft.com/office/drawing/2014/main" id="{86A08916-230A-4F48-857E-E1966AEDBD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" y="2304"/>
              <a:ext cx="384" cy="231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ko-KR" sz="1800" b="1" dirty="0">
                  <a:latin typeface="Times New Roman" panose="02020603050405020304" pitchFamily="18" charset="0"/>
                  <a:ea typeface="맑은 고딕" panose="020B0503020000020004" pitchFamily="50" charset="-127"/>
                </a:rPr>
                <a:t>F2</a:t>
              </a:r>
            </a:p>
          </p:txBody>
        </p:sp>
        <p:sp>
          <p:nvSpPr>
            <p:cNvPr id="15" name="Oval 10">
              <a:extLst>
                <a:ext uri="{FF2B5EF4-FFF2-40B4-BE49-F238E27FC236}">
                  <a16:creationId xmlns:a16="http://schemas.microsoft.com/office/drawing/2014/main" id="{8EE72BFB-37F1-4FC3-B550-4DC4C912D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0" y="286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</a:endParaRPr>
            </a:p>
          </p:txBody>
        </p:sp>
        <p:sp>
          <p:nvSpPr>
            <p:cNvPr id="16" name="Text Box 11">
              <a:extLst>
                <a:ext uri="{FF2B5EF4-FFF2-40B4-BE49-F238E27FC236}">
                  <a16:creationId xmlns:a16="http://schemas.microsoft.com/office/drawing/2014/main" id="{B27947D1-6966-46BF-94F7-48DB28E80F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9" y="2815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ko-KR" sz="1800" dirty="0">
                  <a:latin typeface="Times New Roman" panose="02020603050405020304" pitchFamily="18" charset="0"/>
                  <a:ea typeface="맑은 고딕" panose="020B0503020000020004" pitchFamily="50" charset="-127"/>
                </a:rPr>
                <a:t>X</a:t>
              </a:r>
              <a:r>
                <a:rPr lang="en-US" altLang="ko-KR" sz="1800" baseline="-25000" dirty="0">
                  <a:latin typeface="Times New Roman" panose="02020603050405020304" pitchFamily="18" charset="0"/>
                  <a:ea typeface="맑은 고딕" panose="020B0503020000020004" pitchFamily="50" charset="-127"/>
                </a:rPr>
                <a:t>1</a:t>
              </a:r>
            </a:p>
          </p:txBody>
        </p:sp>
        <p:sp>
          <p:nvSpPr>
            <p:cNvPr id="17" name="Oval 12">
              <a:extLst>
                <a:ext uri="{FF2B5EF4-FFF2-40B4-BE49-F238E27FC236}">
                  <a16:creationId xmlns:a16="http://schemas.microsoft.com/office/drawing/2014/main" id="{1616D6A7-04BC-41C7-BAD2-4C2781D3B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" y="263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</a:endParaRPr>
            </a:p>
          </p:txBody>
        </p:sp>
        <p:sp>
          <p:nvSpPr>
            <p:cNvPr id="18" name="Text Box 13">
              <a:extLst>
                <a:ext uri="{FF2B5EF4-FFF2-40B4-BE49-F238E27FC236}">
                  <a16:creationId xmlns:a16="http://schemas.microsoft.com/office/drawing/2014/main" id="{DB460D11-EDB0-492D-A7C4-3E6BBF6EF8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8" y="3012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ko-KR" sz="1800" dirty="0">
                  <a:latin typeface="Times New Roman" panose="02020603050405020304" pitchFamily="18" charset="0"/>
                  <a:ea typeface="맑은 고딕" panose="020B0503020000020004" pitchFamily="50" charset="-127"/>
                </a:rPr>
                <a:t>X</a:t>
              </a:r>
              <a:r>
                <a:rPr lang="en-US" altLang="ko-KR" sz="1800" baseline="-25000" dirty="0">
                  <a:latin typeface="Times New Roman" panose="02020603050405020304" pitchFamily="18" charset="0"/>
                  <a:ea typeface="맑은 고딕" panose="020B0503020000020004" pitchFamily="50" charset="-127"/>
                </a:rPr>
                <a:t>2</a:t>
              </a:r>
            </a:p>
          </p:txBody>
        </p:sp>
        <p:sp>
          <p:nvSpPr>
            <p:cNvPr id="19" name="Oval 14">
              <a:extLst>
                <a:ext uri="{FF2B5EF4-FFF2-40B4-BE49-F238E27FC236}">
                  <a16:creationId xmlns:a16="http://schemas.microsoft.com/office/drawing/2014/main" id="{3999301D-298F-4A0A-AF0E-8044F42AD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7" y="308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</a:endParaRPr>
            </a:p>
          </p:txBody>
        </p:sp>
        <p:sp>
          <p:nvSpPr>
            <p:cNvPr id="20" name="Text Box 15">
              <a:extLst>
                <a:ext uri="{FF2B5EF4-FFF2-40B4-BE49-F238E27FC236}">
                  <a16:creationId xmlns:a16="http://schemas.microsoft.com/office/drawing/2014/main" id="{3BB2B07F-F862-4B0B-A70B-F181DE66A7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5" y="2497"/>
              <a:ext cx="28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ko-KR" sz="1800" dirty="0">
                  <a:latin typeface="Times New Roman" panose="02020603050405020304" pitchFamily="18" charset="0"/>
                  <a:ea typeface="맑은 고딕" panose="020B0503020000020004" pitchFamily="50" charset="-127"/>
                </a:rPr>
                <a:t>X</a:t>
              </a:r>
              <a:r>
                <a:rPr lang="en-US" altLang="ko-KR" sz="1800" baseline="-25000" dirty="0">
                  <a:latin typeface="Times New Roman" panose="02020603050405020304" pitchFamily="18" charset="0"/>
                  <a:ea typeface="맑은 고딕" panose="020B0503020000020004" pitchFamily="50" charset="-127"/>
                </a:rPr>
                <a:t>3</a:t>
              </a:r>
            </a:p>
          </p:txBody>
        </p:sp>
        <p:sp>
          <p:nvSpPr>
            <p:cNvPr id="21" name="Oval 16">
              <a:extLst>
                <a:ext uri="{FF2B5EF4-FFF2-40B4-BE49-F238E27FC236}">
                  <a16:creationId xmlns:a16="http://schemas.microsoft.com/office/drawing/2014/main" id="{49B2AF79-6851-4623-97DA-122503C68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1" y="399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</a:endParaRPr>
            </a:p>
          </p:txBody>
        </p:sp>
        <p:sp>
          <p:nvSpPr>
            <p:cNvPr id="22" name="Text Box 17">
              <a:extLst>
                <a:ext uri="{FF2B5EF4-FFF2-40B4-BE49-F238E27FC236}">
                  <a16:creationId xmlns:a16="http://schemas.microsoft.com/office/drawing/2014/main" id="{5D733995-932E-4D9E-A443-D4F7354EB9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" y="3944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ko-KR" sz="1800" dirty="0">
                  <a:latin typeface="Times New Roman" panose="02020603050405020304" pitchFamily="18" charset="0"/>
                  <a:ea typeface="맑은 고딕" panose="020B0503020000020004" pitchFamily="50" charset="-127"/>
                </a:rPr>
                <a:t>X</a:t>
              </a:r>
              <a:r>
                <a:rPr lang="en-US" altLang="ko-KR" sz="1800" baseline="-25000" dirty="0">
                  <a:latin typeface="Times New Roman" panose="02020603050405020304" pitchFamily="18" charset="0"/>
                  <a:ea typeface="맑은 고딕" panose="020B0503020000020004" pitchFamily="50" charset="-127"/>
                </a:rPr>
                <a:t>4</a:t>
              </a:r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8A340746-9626-4451-8C8C-E218061B1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" y="393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</a:endParaRPr>
            </a:p>
          </p:txBody>
        </p:sp>
        <p:sp>
          <p:nvSpPr>
            <p:cNvPr id="24" name="Text Box 19">
              <a:extLst>
                <a:ext uri="{FF2B5EF4-FFF2-40B4-BE49-F238E27FC236}">
                  <a16:creationId xmlns:a16="http://schemas.microsoft.com/office/drawing/2014/main" id="{9ADAF9FA-230B-40FC-B386-C36D7D363C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3808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ko-KR" sz="1800" dirty="0">
                  <a:latin typeface="Times New Roman" panose="02020603050405020304" pitchFamily="18" charset="0"/>
                  <a:ea typeface="맑은 고딕" panose="020B0503020000020004" pitchFamily="50" charset="-127"/>
                </a:rPr>
                <a:t>X</a:t>
              </a:r>
              <a:r>
                <a:rPr lang="en-US" altLang="ko-KR" sz="1800" baseline="-25000" dirty="0">
                  <a:latin typeface="Times New Roman" panose="02020603050405020304" pitchFamily="18" charset="0"/>
                  <a:ea typeface="맑은 고딕" panose="020B0503020000020004" pitchFamily="50" charset="-127"/>
                </a:rPr>
                <a:t>5</a:t>
              </a:r>
            </a:p>
          </p:txBody>
        </p:sp>
        <p:sp>
          <p:nvSpPr>
            <p:cNvPr id="41" name="Text Box 19">
              <a:extLst>
                <a:ext uri="{FF2B5EF4-FFF2-40B4-BE49-F238E27FC236}">
                  <a16:creationId xmlns:a16="http://schemas.microsoft.com/office/drawing/2014/main" id="{B4A50E96-45A3-4353-A904-6F5133154A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1" y="3672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ko-KR" sz="1800" dirty="0">
                  <a:latin typeface="Times New Roman" panose="02020603050405020304" pitchFamily="18" charset="0"/>
                  <a:ea typeface="맑은 고딕" panose="020B0503020000020004" pitchFamily="50" charset="-127"/>
                </a:rPr>
                <a:t>X</a:t>
              </a:r>
              <a:r>
                <a:rPr lang="en-US" altLang="ko-KR" sz="1800" baseline="-25000" dirty="0">
                  <a:latin typeface="Times New Roman" panose="02020603050405020304" pitchFamily="18" charset="0"/>
                  <a:ea typeface="맑은 고딕" panose="020B0503020000020004" pitchFamily="50" charset="-127"/>
                </a:rPr>
                <a:t>6</a:t>
              </a:r>
            </a:p>
          </p:txBody>
        </p:sp>
        <p:sp>
          <p:nvSpPr>
            <p:cNvPr id="42" name="Oval 16">
              <a:extLst>
                <a:ext uri="{FF2B5EF4-FFF2-40B4-BE49-F238E27FC236}">
                  <a16:creationId xmlns:a16="http://schemas.microsoft.com/office/drawing/2014/main" id="{788507C8-D003-404E-9877-7D8A10126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" y="390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</a:endParaRPr>
            </a:p>
          </p:txBody>
        </p:sp>
      </p:grpSp>
      <p:grpSp>
        <p:nvGrpSpPr>
          <p:cNvPr id="64" name="Group 5">
            <a:extLst>
              <a:ext uri="{FF2B5EF4-FFF2-40B4-BE49-F238E27FC236}">
                <a16:creationId xmlns:a16="http://schemas.microsoft.com/office/drawing/2014/main" id="{07538E5F-84DA-4AF9-9953-9521D0959392}"/>
              </a:ext>
            </a:extLst>
          </p:cNvPr>
          <p:cNvGrpSpPr>
            <a:grpSpLocks/>
          </p:cNvGrpSpPr>
          <p:nvPr/>
        </p:nvGrpSpPr>
        <p:grpSpPr bwMode="auto">
          <a:xfrm>
            <a:off x="6838576" y="3592612"/>
            <a:ext cx="3217864" cy="2892428"/>
            <a:chOff x="192" y="2496"/>
            <a:chExt cx="2027" cy="1822"/>
          </a:xfrm>
        </p:grpSpPr>
        <p:sp>
          <p:nvSpPr>
            <p:cNvPr id="65" name="Line 6">
              <a:extLst>
                <a:ext uri="{FF2B5EF4-FFF2-40B4-BE49-F238E27FC236}">
                  <a16:creationId xmlns:a16="http://schemas.microsoft.com/office/drawing/2014/main" id="{3517FE0F-046F-438D-8A67-7885FD3FA8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3504"/>
              <a:ext cx="20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/>
            </a:p>
          </p:txBody>
        </p:sp>
        <p:sp>
          <p:nvSpPr>
            <p:cNvPr id="66" name="Line 7">
              <a:extLst>
                <a:ext uri="{FF2B5EF4-FFF2-40B4-BE49-F238E27FC236}">
                  <a16:creationId xmlns:a16="http://schemas.microsoft.com/office/drawing/2014/main" id="{28C962BC-34D1-4913-821E-37D8515A21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6" y="2496"/>
              <a:ext cx="0" cy="18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/>
            </a:p>
          </p:txBody>
        </p:sp>
        <p:sp>
          <p:nvSpPr>
            <p:cNvPr id="69" name="Oval 10">
              <a:extLst>
                <a:ext uri="{FF2B5EF4-FFF2-40B4-BE49-F238E27FC236}">
                  <a16:creationId xmlns:a16="http://schemas.microsoft.com/office/drawing/2014/main" id="{902E7658-9EF8-4560-955E-733812A5B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0" y="286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</a:endParaRPr>
            </a:p>
          </p:txBody>
        </p:sp>
        <p:sp>
          <p:nvSpPr>
            <p:cNvPr id="70" name="Text Box 11">
              <a:extLst>
                <a:ext uri="{FF2B5EF4-FFF2-40B4-BE49-F238E27FC236}">
                  <a16:creationId xmlns:a16="http://schemas.microsoft.com/office/drawing/2014/main" id="{B35FAAFD-270B-4D48-A624-85D5642B4A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9" y="2815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ko-KR" sz="1800" dirty="0">
                  <a:latin typeface="Times New Roman" panose="02020603050405020304" pitchFamily="18" charset="0"/>
                  <a:ea typeface="맑은 고딕" panose="020B0503020000020004" pitchFamily="50" charset="-127"/>
                </a:rPr>
                <a:t>X</a:t>
              </a:r>
              <a:r>
                <a:rPr lang="en-US" altLang="ko-KR" sz="1800" baseline="-25000" dirty="0">
                  <a:latin typeface="Times New Roman" panose="02020603050405020304" pitchFamily="18" charset="0"/>
                  <a:ea typeface="맑은 고딕" panose="020B0503020000020004" pitchFamily="50" charset="-127"/>
                </a:rPr>
                <a:t>1</a:t>
              </a:r>
            </a:p>
          </p:txBody>
        </p:sp>
        <p:sp>
          <p:nvSpPr>
            <p:cNvPr id="71" name="Oval 12">
              <a:extLst>
                <a:ext uri="{FF2B5EF4-FFF2-40B4-BE49-F238E27FC236}">
                  <a16:creationId xmlns:a16="http://schemas.microsoft.com/office/drawing/2014/main" id="{9BA2CC54-C3A4-4A79-93AE-BC0C1B790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" y="263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</a:endParaRPr>
            </a:p>
          </p:txBody>
        </p:sp>
        <p:sp>
          <p:nvSpPr>
            <p:cNvPr id="72" name="Text Box 13">
              <a:extLst>
                <a:ext uri="{FF2B5EF4-FFF2-40B4-BE49-F238E27FC236}">
                  <a16:creationId xmlns:a16="http://schemas.microsoft.com/office/drawing/2014/main" id="{7EE4F0D3-CD42-4C95-A687-2CA0E8FD15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8" y="3012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ko-KR" sz="1800" dirty="0">
                  <a:latin typeface="Times New Roman" panose="02020603050405020304" pitchFamily="18" charset="0"/>
                  <a:ea typeface="맑은 고딕" panose="020B0503020000020004" pitchFamily="50" charset="-127"/>
                </a:rPr>
                <a:t>X</a:t>
              </a:r>
              <a:r>
                <a:rPr lang="en-US" altLang="ko-KR" sz="1800" baseline="-25000" dirty="0">
                  <a:latin typeface="Times New Roman" panose="02020603050405020304" pitchFamily="18" charset="0"/>
                  <a:ea typeface="맑은 고딕" panose="020B0503020000020004" pitchFamily="50" charset="-127"/>
                </a:rPr>
                <a:t>2</a:t>
              </a:r>
            </a:p>
          </p:txBody>
        </p:sp>
        <p:sp>
          <p:nvSpPr>
            <p:cNvPr id="73" name="Oval 14">
              <a:extLst>
                <a:ext uri="{FF2B5EF4-FFF2-40B4-BE49-F238E27FC236}">
                  <a16:creationId xmlns:a16="http://schemas.microsoft.com/office/drawing/2014/main" id="{100E8048-4315-47D7-9A7E-12ED8B1B8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7" y="308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</a:endParaRPr>
            </a:p>
          </p:txBody>
        </p:sp>
        <p:sp>
          <p:nvSpPr>
            <p:cNvPr id="74" name="Text Box 15">
              <a:extLst>
                <a:ext uri="{FF2B5EF4-FFF2-40B4-BE49-F238E27FC236}">
                  <a16:creationId xmlns:a16="http://schemas.microsoft.com/office/drawing/2014/main" id="{33962666-203C-4727-AC6F-294A05458A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5" y="2497"/>
              <a:ext cx="28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ko-KR" sz="1800" dirty="0">
                  <a:latin typeface="Times New Roman" panose="02020603050405020304" pitchFamily="18" charset="0"/>
                  <a:ea typeface="맑은 고딕" panose="020B0503020000020004" pitchFamily="50" charset="-127"/>
                </a:rPr>
                <a:t>X</a:t>
              </a:r>
              <a:r>
                <a:rPr lang="en-US" altLang="ko-KR" sz="1800" baseline="-25000" dirty="0">
                  <a:latin typeface="Times New Roman" panose="02020603050405020304" pitchFamily="18" charset="0"/>
                  <a:ea typeface="맑은 고딕" panose="020B0503020000020004" pitchFamily="50" charset="-127"/>
                </a:rPr>
                <a:t>3</a:t>
              </a:r>
            </a:p>
          </p:txBody>
        </p:sp>
        <p:sp>
          <p:nvSpPr>
            <p:cNvPr id="75" name="Oval 16">
              <a:extLst>
                <a:ext uri="{FF2B5EF4-FFF2-40B4-BE49-F238E27FC236}">
                  <a16:creationId xmlns:a16="http://schemas.microsoft.com/office/drawing/2014/main" id="{10B1AB23-6844-4815-BB6F-B61A1FCBB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1" y="399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</a:endParaRPr>
            </a:p>
          </p:txBody>
        </p:sp>
        <p:sp>
          <p:nvSpPr>
            <p:cNvPr id="76" name="Text Box 17">
              <a:extLst>
                <a:ext uri="{FF2B5EF4-FFF2-40B4-BE49-F238E27FC236}">
                  <a16:creationId xmlns:a16="http://schemas.microsoft.com/office/drawing/2014/main" id="{35126E20-492C-47C2-BC0C-DF56FC821B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" y="3944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ko-KR" sz="1800" dirty="0">
                  <a:latin typeface="Times New Roman" panose="02020603050405020304" pitchFamily="18" charset="0"/>
                  <a:ea typeface="맑은 고딕" panose="020B0503020000020004" pitchFamily="50" charset="-127"/>
                </a:rPr>
                <a:t>X</a:t>
              </a:r>
              <a:r>
                <a:rPr lang="en-US" altLang="ko-KR" sz="1800" baseline="-25000" dirty="0">
                  <a:latin typeface="Times New Roman" panose="02020603050405020304" pitchFamily="18" charset="0"/>
                  <a:ea typeface="맑은 고딕" panose="020B0503020000020004" pitchFamily="50" charset="-127"/>
                </a:rPr>
                <a:t>4</a:t>
              </a:r>
            </a:p>
          </p:txBody>
        </p:sp>
        <p:sp>
          <p:nvSpPr>
            <p:cNvPr id="77" name="Oval 18">
              <a:extLst>
                <a:ext uri="{FF2B5EF4-FFF2-40B4-BE49-F238E27FC236}">
                  <a16:creationId xmlns:a16="http://schemas.microsoft.com/office/drawing/2014/main" id="{7091BB1B-D4B7-4F8D-B331-B516F4146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" y="393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</a:endParaRPr>
            </a:p>
          </p:txBody>
        </p:sp>
        <p:sp>
          <p:nvSpPr>
            <p:cNvPr id="78" name="Text Box 19">
              <a:extLst>
                <a:ext uri="{FF2B5EF4-FFF2-40B4-BE49-F238E27FC236}">
                  <a16:creationId xmlns:a16="http://schemas.microsoft.com/office/drawing/2014/main" id="{FA7F97E6-9BD9-4481-B227-A517666173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3808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ko-KR" sz="1800" dirty="0">
                  <a:latin typeface="Times New Roman" panose="02020603050405020304" pitchFamily="18" charset="0"/>
                  <a:ea typeface="맑은 고딕" panose="020B0503020000020004" pitchFamily="50" charset="-127"/>
                </a:rPr>
                <a:t>X</a:t>
              </a:r>
              <a:r>
                <a:rPr lang="en-US" altLang="ko-KR" sz="1800" baseline="-25000" dirty="0">
                  <a:latin typeface="Times New Roman" panose="02020603050405020304" pitchFamily="18" charset="0"/>
                  <a:ea typeface="맑은 고딕" panose="020B0503020000020004" pitchFamily="50" charset="-127"/>
                </a:rPr>
                <a:t>5</a:t>
              </a:r>
            </a:p>
          </p:txBody>
        </p:sp>
        <p:sp>
          <p:nvSpPr>
            <p:cNvPr id="79" name="Text Box 19">
              <a:extLst>
                <a:ext uri="{FF2B5EF4-FFF2-40B4-BE49-F238E27FC236}">
                  <a16:creationId xmlns:a16="http://schemas.microsoft.com/office/drawing/2014/main" id="{8068C782-AFB4-400E-AB98-13DA0E275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1" y="3672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ko-KR" sz="1800" dirty="0">
                  <a:latin typeface="Times New Roman" panose="02020603050405020304" pitchFamily="18" charset="0"/>
                  <a:ea typeface="맑은 고딕" panose="020B0503020000020004" pitchFamily="50" charset="-127"/>
                </a:rPr>
                <a:t>X</a:t>
              </a:r>
              <a:r>
                <a:rPr lang="en-US" altLang="ko-KR" sz="1800" baseline="-25000" dirty="0">
                  <a:latin typeface="Times New Roman" panose="02020603050405020304" pitchFamily="18" charset="0"/>
                  <a:ea typeface="맑은 고딕" panose="020B0503020000020004" pitchFamily="50" charset="-127"/>
                </a:rPr>
                <a:t>6</a:t>
              </a:r>
            </a:p>
          </p:txBody>
        </p:sp>
        <p:sp>
          <p:nvSpPr>
            <p:cNvPr id="80" name="Oval 16">
              <a:extLst>
                <a:ext uri="{FF2B5EF4-FFF2-40B4-BE49-F238E27FC236}">
                  <a16:creationId xmlns:a16="http://schemas.microsoft.com/office/drawing/2014/main" id="{30B08477-9014-472B-9672-167B8501C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" y="390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 dirty="0">
                <a:latin typeface="굴림" panose="020B0600000101010101" pitchFamily="50" charset="-127"/>
              </a:endParaRPr>
            </a:p>
          </p:txBody>
        </p:sp>
      </p:grp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94384B4D-CF2B-424C-AAC1-7EBB69B9EE9F}"/>
              </a:ext>
            </a:extLst>
          </p:cNvPr>
          <p:cNvSpPr/>
          <p:nvPr/>
        </p:nvSpPr>
        <p:spPr>
          <a:xfrm>
            <a:off x="9820789" y="3115255"/>
            <a:ext cx="2226351" cy="163121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직교회전</a:t>
            </a:r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해석이 용이하도록 회전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두개의 요인이 서로 독립적이라는 가정은 유지</a:t>
            </a:r>
          </a:p>
        </p:txBody>
      </p:sp>
      <p:sp>
        <p:nvSpPr>
          <p:cNvPr id="48" name="AutoShape 26">
            <a:extLst>
              <a:ext uri="{FF2B5EF4-FFF2-40B4-BE49-F238E27FC236}">
                <a16:creationId xmlns:a16="http://schemas.microsoft.com/office/drawing/2014/main" id="{19117464-D91D-44F0-A039-35D88D26C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0" y="354015"/>
            <a:ext cx="2088232" cy="576263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54E97CCF-E434-4DBD-878B-DF1E9EDB60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760" y="398464"/>
            <a:ext cx="1920974" cy="533400"/>
          </a:xfrm>
          <a:noFill/>
        </p:spPr>
        <p:txBody>
          <a:bodyPr/>
          <a:lstStyle/>
          <a:p>
            <a:pPr algn="ctr" eaLnBrk="1" hangingPunct="1"/>
            <a:r>
              <a:rPr lang="ko-KR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출력결과</a:t>
            </a: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255E7121-9213-44B5-B76C-FDF662F4D8A8}"/>
              </a:ext>
            </a:extLst>
          </p:cNvPr>
          <p:cNvGrpSpPr/>
          <p:nvPr/>
        </p:nvGrpSpPr>
        <p:grpSpPr>
          <a:xfrm>
            <a:off x="5658380" y="3383626"/>
            <a:ext cx="3599625" cy="3626252"/>
            <a:chOff x="369252" y="2722297"/>
            <a:chExt cx="2981853" cy="3003910"/>
          </a:xfrm>
        </p:grpSpPr>
        <p:sp>
          <p:nvSpPr>
            <p:cNvPr id="62" name="Line 7">
              <a:extLst>
                <a:ext uri="{FF2B5EF4-FFF2-40B4-BE49-F238E27FC236}">
                  <a16:creationId xmlns:a16="http://schemas.microsoft.com/office/drawing/2014/main" id="{EDCC1625-9F43-4FB6-A8F9-86E0DB934C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56406" y="2744351"/>
              <a:ext cx="0" cy="298185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/>
            </a:p>
          </p:txBody>
        </p:sp>
        <p:sp>
          <p:nvSpPr>
            <p:cNvPr id="63" name="Line 7">
              <a:extLst>
                <a:ext uri="{FF2B5EF4-FFF2-40B4-BE49-F238E27FC236}">
                  <a16:creationId xmlns:a16="http://schemas.microsoft.com/office/drawing/2014/main" id="{AE3A589A-AB8D-472C-9546-4FC90A8518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252" y="4221088"/>
              <a:ext cx="294983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dirty="0"/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E3D8F5CB-7F8F-462F-AB26-41FC8A54225C}"/>
                </a:ext>
              </a:extLst>
            </p:cNvPr>
            <p:cNvSpPr/>
            <p:nvPr/>
          </p:nvSpPr>
          <p:spPr bwMode="auto">
            <a:xfrm>
              <a:off x="369252" y="2722297"/>
              <a:ext cx="2981853" cy="298185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4" name="Text Box 9">
            <a:extLst>
              <a:ext uri="{FF2B5EF4-FFF2-40B4-BE49-F238E27FC236}">
                <a16:creationId xmlns:a16="http://schemas.microsoft.com/office/drawing/2014/main" id="{9119599A-71F9-4D8E-8800-817584759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8738" y="3269044"/>
            <a:ext cx="609600" cy="366713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 b="1" dirty="0">
                <a:latin typeface="Times New Roman" panose="02020603050405020304" pitchFamily="18" charset="0"/>
                <a:ea typeface="맑은 고딕" panose="020B0503020000020004" pitchFamily="50" charset="-127"/>
              </a:rPr>
              <a:t>F2*</a:t>
            </a:r>
          </a:p>
        </p:txBody>
      </p:sp>
      <p:sp>
        <p:nvSpPr>
          <p:cNvPr id="55" name="Text Box 8">
            <a:extLst>
              <a:ext uri="{FF2B5EF4-FFF2-40B4-BE49-F238E27FC236}">
                <a16:creationId xmlns:a16="http://schemas.microsoft.com/office/drawing/2014/main" id="{25CD56D3-0F9A-4A01-86DD-29AD26A33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301" y="6247275"/>
            <a:ext cx="609600" cy="366713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 b="1" dirty="0">
                <a:latin typeface="Times New Roman" panose="02020603050405020304" pitchFamily="18" charset="0"/>
                <a:ea typeface="맑은 고딕" panose="020B0503020000020004" pitchFamily="50" charset="-127"/>
              </a:rPr>
              <a:t>F1*</a:t>
            </a:r>
          </a:p>
        </p:txBody>
      </p:sp>
      <p:sp>
        <p:nvSpPr>
          <p:cNvPr id="40" name="AutoShape 35">
            <a:extLst>
              <a:ext uri="{FF2B5EF4-FFF2-40B4-BE49-F238E27FC236}">
                <a16:creationId xmlns:a16="http://schemas.microsoft.com/office/drawing/2014/main" id="{602940D1-F952-44D2-AC31-4EBE5E545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2453" y="4354861"/>
            <a:ext cx="1177384" cy="1464240"/>
          </a:xfrm>
          <a:prstGeom prst="rightArrow">
            <a:avLst>
              <a:gd name="adj1" fmla="val 50000"/>
              <a:gd name="adj2" fmla="val 54545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b="1" dirty="0">
                <a:latin typeface="Times New Roman" panose="02020603050405020304" pitchFamily="18" charset="0"/>
                <a:ea typeface="맑은 고딕" panose="020B0503020000020004" pitchFamily="50" charset="-127"/>
              </a:rPr>
              <a:t>베리맥스</a:t>
            </a:r>
            <a:endParaRPr lang="en-US" altLang="ko-KR" sz="1800" b="1" dirty="0">
              <a:latin typeface="Times New Roman" panose="02020603050405020304" pitchFamily="18" charset="0"/>
              <a:ea typeface="맑은 고딕" panose="020B0503020000020004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b="1" dirty="0">
                <a:latin typeface="Times New Roman" panose="02020603050405020304" pitchFamily="18" charset="0"/>
                <a:ea typeface="맑은 고딕" panose="020B0503020000020004" pitchFamily="50" charset="-127"/>
              </a:rPr>
              <a:t>회전</a:t>
            </a:r>
          </a:p>
        </p:txBody>
      </p:sp>
    </p:spTree>
    <p:extLst>
      <p:ext uri="{BB962C8B-B14F-4D97-AF65-F5344CB8AC3E}">
        <p14:creationId xmlns:p14="http://schemas.microsoft.com/office/powerpoint/2010/main" val="74390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81" grpId="0" animBg="1"/>
      <p:bldP spid="54" grpId="0" animBg="1"/>
      <p:bldP spid="55" grpId="0" animBg="1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107"/>
          <p:cNvSpPr>
            <a:spLocks noChangeArrowheads="1"/>
          </p:cNvSpPr>
          <p:nvPr/>
        </p:nvSpPr>
        <p:spPr bwMode="auto">
          <a:xfrm>
            <a:off x="623392" y="314597"/>
            <a:ext cx="1764159" cy="1764159"/>
          </a:xfrm>
          <a:prstGeom prst="ellipse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785936" y="800595"/>
            <a:ext cx="1871663" cy="792162"/>
          </a:xfrm>
          <a:noFill/>
          <a:effectLst>
            <a:prstShdw prst="shdw17" dist="53882" dir="2700000">
              <a:srgbClr val="7A9999"/>
            </a:prstShdw>
          </a:effectLst>
        </p:spPr>
        <p:txBody>
          <a:bodyPr/>
          <a:lstStyle/>
          <a:p>
            <a:pPr eaLnBrk="1" hangingPunct="1"/>
            <a:r>
              <a:rPr lang="ko-KR" altLang="en-US" sz="3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예제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2927648" y="620714"/>
            <a:ext cx="8352928" cy="5256558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소비자가 라면을 선택시 고려사항의 구성 요인은 어떻게 정리될 수 있는가</a:t>
            </a: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  <a:p>
            <a:pPr eaLnBrk="1" hangingPunct="1">
              <a:lnSpc>
                <a:spcPct val="120000"/>
              </a:lnSpc>
            </a:pPr>
            <a:endParaRPr lang="en-US" altLang="ko-KR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lnSpc>
                <a:spcPct val="120000"/>
              </a:lnSpc>
            </a:pP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소비자에게 측정하는 변수</a:t>
            </a: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중요도</a:t>
            </a: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lvl="1" eaLnBrk="1" hangingPunct="1">
              <a:lnSpc>
                <a:spcPct val="120000"/>
              </a:lnSpc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면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국물맛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영양가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양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가격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브랜드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신제품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주변평가 </a:t>
            </a:r>
          </a:p>
          <a:p>
            <a:pPr eaLnBrk="1" hangingPunct="1">
              <a:lnSpc>
                <a:spcPct val="120000"/>
              </a:lnSpc>
            </a:pPr>
            <a:endParaRPr lang="en-US" altLang="ko-KR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Data: ramen.sav</a:t>
            </a:r>
          </a:p>
          <a:p>
            <a:pPr eaLnBrk="1" hangingPunct="1">
              <a:lnSpc>
                <a:spcPct val="120000"/>
              </a:lnSpc>
            </a:pPr>
            <a:endParaRPr lang="en-US" altLang="ko-KR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Oval 5"/>
          <p:cNvSpPr>
            <a:spLocks noChangeArrowheads="1"/>
          </p:cNvSpPr>
          <p:nvPr/>
        </p:nvSpPr>
        <p:spPr bwMode="auto">
          <a:xfrm>
            <a:off x="278423" y="232439"/>
            <a:ext cx="1800200" cy="1800200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450907" y="313275"/>
            <a:ext cx="1800200" cy="1638528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ko-KR" sz="24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SPSS</a:t>
            </a:r>
            <a:r>
              <a:rPr lang="ko-KR" altLang="en-US" sz="24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 </a:t>
            </a:r>
            <a:br>
              <a:rPr lang="en-US" altLang="ko-KR" sz="24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24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의한 </a:t>
            </a:r>
            <a:br>
              <a:rPr lang="en-US" altLang="ko-KR" sz="24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24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요인분석</a:t>
            </a:r>
            <a:r>
              <a:rPr lang="en-US" altLang="ko-KR" sz="24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sz="24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0AFC92B-CE80-4A9A-8A7D-BDCF58AEF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92" y="232439"/>
            <a:ext cx="9229725" cy="663892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D9810974-C1F9-4DAB-9C6A-F8821FF4E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591" y="241180"/>
            <a:ext cx="9229725" cy="663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9376" y="384860"/>
            <a:ext cx="11377263" cy="609601"/>
          </a:xfrm>
          <a:solidFill>
            <a:srgbClr val="D75B5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eaLnBrk="1" hangingPunct="1"/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요인분석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(factor analysis)</a:t>
            </a: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의 종류</a:t>
            </a:r>
            <a:endParaRPr lang="en-US" altLang="ko-K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AE6B9E1-5469-4ACB-96BC-557B0D8F240A}"/>
              </a:ext>
            </a:extLst>
          </p:cNvPr>
          <p:cNvSpPr/>
          <p:nvPr/>
        </p:nvSpPr>
        <p:spPr>
          <a:xfrm>
            <a:off x="479376" y="1182231"/>
            <a:ext cx="5445133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513013" indent="-2513013"/>
            <a:r>
              <a:rPr lang="en-US" altLang="ko-KR" sz="2000" dirty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-</a:t>
            </a:r>
            <a:r>
              <a:rPr lang="ko-KR" altLang="en-US" sz="2000" dirty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탐색적요인분석</a:t>
            </a:r>
            <a:r>
              <a:rPr lang="en-US" altLang="ko-KR" sz="2000" dirty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en-US" altLang="ko-KR" dirty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EFA: Exploratory Factor  Analysis</a:t>
            </a:r>
            <a:r>
              <a:rPr lang="en-US" altLang="ko-KR" sz="2000" dirty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새로운 요인을 추출하고 할 때 사용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EFA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SPSS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에서 실행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5D8DA51-5860-40A2-939C-98A13B086E31}"/>
              </a:ext>
            </a:extLst>
          </p:cNvPr>
          <p:cNvSpPr/>
          <p:nvPr/>
        </p:nvSpPr>
        <p:spPr>
          <a:xfrm>
            <a:off x="6267494" y="1176189"/>
            <a:ext cx="5589146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598738" indent="-2598738"/>
            <a:r>
              <a:rPr lang="en-US" altLang="ko-KR" sz="2000" dirty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-</a:t>
            </a:r>
            <a:r>
              <a:rPr lang="ko-KR" altLang="en-US" sz="2000" dirty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확인적요인분석</a:t>
            </a:r>
            <a:r>
              <a:rPr lang="en-US" altLang="ko-KR" sz="2000" dirty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en-US" altLang="ko-KR" dirty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CFA: Confirmatory Factor Analysis</a:t>
            </a:r>
            <a:r>
              <a:rPr lang="en-US" altLang="ko-KR" sz="2000" dirty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이론으로 정해진 모형이 적절한지 확인할 때 사용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CFA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AMOS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에서 실행</a:t>
            </a:r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3607E28F-70A0-40DE-AF29-A97D9F0EC705}"/>
              </a:ext>
            </a:extLst>
          </p:cNvPr>
          <p:cNvGrpSpPr/>
          <p:nvPr/>
        </p:nvGrpSpPr>
        <p:grpSpPr>
          <a:xfrm>
            <a:off x="1830074" y="2451485"/>
            <a:ext cx="906448" cy="3157405"/>
            <a:chOff x="1830074" y="2451485"/>
            <a:chExt cx="906448" cy="3157405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BB7E5205-D620-4F3D-9BE7-7653FDFD270E}"/>
                </a:ext>
              </a:extLst>
            </p:cNvPr>
            <p:cNvSpPr/>
            <p:nvPr/>
          </p:nvSpPr>
          <p:spPr>
            <a:xfrm>
              <a:off x="1830074" y="2451485"/>
              <a:ext cx="906448" cy="277085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002060"/>
                  </a:solidFill>
                </a:rPr>
                <a:t>X1</a:t>
              </a:r>
              <a:endParaRPr lang="ko-KR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8D11BC05-AFCA-4E19-872A-4083C64B7FA8}"/>
                </a:ext>
              </a:extLst>
            </p:cNvPr>
            <p:cNvSpPr/>
            <p:nvPr/>
          </p:nvSpPr>
          <p:spPr>
            <a:xfrm>
              <a:off x="1830074" y="2811525"/>
              <a:ext cx="906448" cy="277085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002060"/>
                  </a:solidFill>
                </a:rPr>
                <a:t>X2</a:t>
              </a:r>
              <a:endParaRPr lang="ko-KR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9FE21607-3324-495A-A787-471F95D53A76}"/>
                </a:ext>
              </a:extLst>
            </p:cNvPr>
            <p:cNvSpPr/>
            <p:nvPr/>
          </p:nvSpPr>
          <p:spPr>
            <a:xfrm>
              <a:off x="1830074" y="3171565"/>
              <a:ext cx="906448" cy="277085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002060"/>
                  </a:solidFill>
                </a:rPr>
                <a:t>X3</a:t>
              </a:r>
              <a:endParaRPr lang="ko-KR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9E6D4685-1FE2-417D-B3E9-87A952E17D36}"/>
                </a:ext>
              </a:extLst>
            </p:cNvPr>
            <p:cNvSpPr/>
            <p:nvPr/>
          </p:nvSpPr>
          <p:spPr>
            <a:xfrm>
              <a:off x="1830074" y="3531605"/>
              <a:ext cx="906448" cy="277085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002060"/>
                  </a:solidFill>
                </a:rPr>
                <a:t>X4</a:t>
              </a:r>
              <a:endParaRPr lang="ko-KR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5797200E-854A-49D8-B60D-99020203813F}"/>
                </a:ext>
              </a:extLst>
            </p:cNvPr>
            <p:cNvSpPr/>
            <p:nvPr/>
          </p:nvSpPr>
          <p:spPr>
            <a:xfrm>
              <a:off x="1830074" y="3891645"/>
              <a:ext cx="906448" cy="277085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002060"/>
                  </a:solidFill>
                </a:rPr>
                <a:t>X5</a:t>
              </a:r>
              <a:endParaRPr lang="ko-KR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7B7D827D-8B2A-48B0-B7FB-F5D3D9D95871}"/>
                </a:ext>
              </a:extLst>
            </p:cNvPr>
            <p:cNvSpPr/>
            <p:nvPr/>
          </p:nvSpPr>
          <p:spPr>
            <a:xfrm>
              <a:off x="1830074" y="4251685"/>
              <a:ext cx="906448" cy="277085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002060"/>
                  </a:solidFill>
                </a:rPr>
                <a:t>X6</a:t>
              </a:r>
              <a:endParaRPr lang="ko-KR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B036E1B3-BCDE-4768-A920-CE13025D23B9}"/>
                </a:ext>
              </a:extLst>
            </p:cNvPr>
            <p:cNvSpPr/>
            <p:nvPr/>
          </p:nvSpPr>
          <p:spPr>
            <a:xfrm>
              <a:off x="1830074" y="4611725"/>
              <a:ext cx="906448" cy="277085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002060"/>
                  </a:solidFill>
                </a:rPr>
                <a:t>X7</a:t>
              </a:r>
              <a:endParaRPr lang="ko-KR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6ABB7FA3-6B6C-40D7-AB5C-4F6519B27379}"/>
                </a:ext>
              </a:extLst>
            </p:cNvPr>
            <p:cNvSpPr/>
            <p:nvPr/>
          </p:nvSpPr>
          <p:spPr>
            <a:xfrm>
              <a:off x="1830074" y="4971765"/>
              <a:ext cx="906448" cy="277085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002060"/>
                  </a:solidFill>
                </a:rPr>
                <a:t>X8</a:t>
              </a:r>
              <a:endParaRPr lang="ko-KR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37514D38-F204-4822-9267-A94E1E343826}"/>
                </a:ext>
              </a:extLst>
            </p:cNvPr>
            <p:cNvSpPr/>
            <p:nvPr/>
          </p:nvSpPr>
          <p:spPr>
            <a:xfrm>
              <a:off x="1830074" y="5331805"/>
              <a:ext cx="906448" cy="277085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002060"/>
                  </a:solidFill>
                </a:rPr>
                <a:t>X9</a:t>
              </a:r>
              <a:endParaRPr lang="ko-KR" altLang="en-US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980E8EA6-922D-4507-8F94-D04596CADBE1}"/>
              </a:ext>
            </a:extLst>
          </p:cNvPr>
          <p:cNvGrpSpPr/>
          <p:nvPr/>
        </p:nvGrpSpPr>
        <p:grpSpPr>
          <a:xfrm>
            <a:off x="2736522" y="2590028"/>
            <a:ext cx="1601630" cy="720080"/>
            <a:chOff x="2736522" y="2590028"/>
            <a:chExt cx="1601630" cy="720080"/>
          </a:xfrm>
        </p:grpSpPr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6CE42BFA-E94B-4A82-AE42-D980E09DB6FA}"/>
                </a:ext>
              </a:extLst>
            </p:cNvPr>
            <p:cNvSpPr/>
            <p:nvPr/>
          </p:nvSpPr>
          <p:spPr>
            <a:xfrm>
              <a:off x="3431704" y="2678356"/>
              <a:ext cx="906448" cy="543421"/>
            </a:xfrm>
            <a:prstGeom prst="ellipse">
              <a:avLst/>
            </a:prstGeom>
            <a:solidFill>
              <a:srgbClr val="C5E0B4">
                <a:alpha val="80000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>
                  <a:solidFill>
                    <a:srgbClr val="FF0000"/>
                  </a:solidFill>
                </a:rPr>
                <a:t>F1</a:t>
              </a:r>
              <a:endParaRPr lang="ko-KR" altLang="en-US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" name="직선 연결선 3">
              <a:extLst>
                <a:ext uri="{FF2B5EF4-FFF2-40B4-BE49-F238E27FC236}">
                  <a16:creationId xmlns:a16="http://schemas.microsoft.com/office/drawing/2014/main" id="{EB0C0A1E-7E49-490A-B4E9-829CAE93B2B6}"/>
                </a:ext>
              </a:extLst>
            </p:cNvPr>
            <p:cNvCxnSpPr>
              <a:stCxn id="7" idx="3"/>
              <a:endCxn id="16" idx="2"/>
            </p:cNvCxnSpPr>
            <p:nvPr/>
          </p:nvCxnSpPr>
          <p:spPr bwMode="auto">
            <a:xfrm>
              <a:off x="2736522" y="2590028"/>
              <a:ext cx="695182" cy="360039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366DD279-BD8F-4DB3-837B-C55ACC82AEF8}"/>
                </a:ext>
              </a:extLst>
            </p:cNvPr>
            <p:cNvCxnSpPr>
              <a:stCxn id="8" idx="3"/>
              <a:endCxn id="16" idx="2"/>
            </p:cNvCxnSpPr>
            <p:nvPr/>
          </p:nvCxnSpPr>
          <p:spPr bwMode="auto">
            <a:xfrm flipV="1">
              <a:off x="2736522" y="2950067"/>
              <a:ext cx="695182" cy="1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D04F9114-6561-4F51-BB38-C2C27CC49DE3}"/>
                </a:ext>
              </a:extLst>
            </p:cNvPr>
            <p:cNvCxnSpPr>
              <a:stCxn id="9" idx="3"/>
              <a:endCxn id="16" idx="2"/>
            </p:cNvCxnSpPr>
            <p:nvPr/>
          </p:nvCxnSpPr>
          <p:spPr bwMode="auto">
            <a:xfrm flipV="1">
              <a:off x="2736522" y="2950067"/>
              <a:ext cx="695182" cy="360041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BA20032A-F731-4B09-A1CC-1EFCFF74652A}"/>
              </a:ext>
            </a:extLst>
          </p:cNvPr>
          <p:cNvGrpSpPr/>
          <p:nvPr/>
        </p:nvGrpSpPr>
        <p:grpSpPr>
          <a:xfrm>
            <a:off x="2736522" y="3670148"/>
            <a:ext cx="1601630" cy="720080"/>
            <a:chOff x="2736522" y="3670148"/>
            <a:chExt cx="1601630" cy="720080"/>
          </a:xfrm>
        </p:grpSpPr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E650874C-7B3E-41A0-BFD6-849A148F0E0B}"/>
                </a:ext>
              </a:extLst>
            </p:cNvPr>
            <p:cNvSpPr/>
            <p:nvPr/>
          </p:nvSpPr>
          <p:spPr>
            <a:xfrm>
              <a:off x="3431704" y="3755910"/>
              <a:ext cx="906448" cy="543421"/>
            </a:xfrm>
            <a:prstGeom prst="ellipse">
              <a:avLst/>
            </a:prstGeom>
            <a:solidFill>
              <a:srgbClr val="C5E0B4">
                <a:alpha val="80000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>
                  <a:solidFill>
                    <a:srgbClr val="FF0000"/>
                  </a:solidFill>
                </a:rPr>
                <a:t>F2</a:t>
              </a:r>
              <a:endParaRPr lang="ko-KR" altLang="en-US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327488C9-EE31-42CC-9C7E-7629439EC7E6}"/>
                </a:ext>
              </a:extLst>
            </p:cNvPr>
            <p:cNvCxnSpPr>
              <a:stCxn id="10" idx="3"/>
              <a:endCxn id="17" idx="2"/>
            </p:cNvCxnSpPr>
            <p:nvPr/>
          </p:nvCxnSpPr>
          <p:spPr bwMode="auto">
            <a:xfrm>
              <a:off x="2736522" y="3670148"/>
              <a:ext cx="695182" cy="357473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E6404AE8-8027-429D-8E86-56FCD210BF46}"/>
                </a:ext>
              </a:extLst>
            </p:cNvPr>
            <p:cNvCxnSpPr>
              <a:stCxn id="11" idx="3"/>
              <a:endCxn id="17" idx="2"/>
            </p:cNvCxnSpPr>
            <p:nvPr/>
          </p:nvCxnSpPr>
          <p:spPr bwMode="auto">
            <a:xfrm flipV="1">
              <a:off x="2736522" y="4027621"/>
              <a:ext cx="695182" cy="2567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F78F3DE7-0034-4FE1-99F4-8472691F25C6}"/>
                </a:ext>
              </a:extLst>
            </p:cNvPr>
            <p:cNvCxnSpPr>
              <a:stCxn id="12" idx="3"/>
              <a:endCxn id="17" idx="2"/>
            </p:cNvCxnSpPr>
            <p:nvPr/>
          </p:nvCxnSpPr>
          <p:spPr bwMode="auto">
            <a:xfrm flipV="1">
              <a:off x="2736522" y="4027621"/>
              <a:ext cx="695182" cy="362607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656C4A7D-8311-4BEE-A0F1-94577BBB9E5B}"/>
              </a:ext>
            </a:extLst>
          </p:cNvPr>
          <p:cNvGrpSpPr/>
          <p:nvPr/>
        </p:nvGrpSpPr>
        <p:grpSpPr>
          <a:xfrm>
            <a:off x="2736522" y="4750268"/>
            <a:ext cx="1626358" cy="720080"/>
            <a:chOff x="2708696" y="4746054"/>
            <a:chExt cx="1626358" cy="720080"/>
          </a:xfrm>
        </p:grpSpPr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BEDE5AD4-112B-4525-A82B-4AB1BFFAFCD4}"/>
                </a:ext>
              </a:extLst>
            </p:cNvPr>
            <p:cNvSpPr/>
            <p:nvPr/>
          </p:nvSpPr>
          <p:spPr>
            <a:xfrm>
              <a:off x="3428606" y="4834382"/>
              <a:ext cx="906448" cy="543421"/>
            </a:xfrm>
            <a:prstGeom prst="ellipse">
              <a:avLst/>
            </a:prstGeom>
            <a:solidFill>
              <a:srgbClr val="C5E0B4">
                <a:alpha val="80000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>
                  <a:solidFill>
                    <a:srgbClr val="FF0000"/>
                  </a:solidFill>
                </a:rPr>
                <a:t>F3</a:t>
              </a:r>
              <a:endParaRPr lang="ko-KR" altLang="en-US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0" name="직선 연결선 29">
              <a:extLst>
                <a:ext uri="{FF2B5EF4-FFF2-40B4-BE49-F238E27FC236}">
                  <a16:creationId xmlns:a16="http://schemas.microsoft.com/office/drawing/2014/main" id="{2D635E75-BC1C-498D-A9FA-FDB2DFA1D4C5}"/>
                </a:ext>
              </a:extLst>
            </p:cNvPr>
            <p:cNvCxnSpPr>
              <a:cxnSpLocks/>
              <a:stCxn id="13" idx="3"/>
              <a:endCxn id="18" idx="2"/>
            </p:cNvCxnSpPr>
            <p:nvPr/>
          </p:nvCxnSpPr>
          <p:spPr bwMode="auto">
            <a:xfrm>
              <a:off x="2708696" y="4746054"/>
              <a:ext cx="719910" cy="360039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id="{B44A4EBB-1375-4372-A0A7-9625B0906261}"/>
                </a:ext>
              </a:extLst>
            </p:cNvPr>
            <p:cNvCxnSpPr>
              <a:cxnSpLocks/>
              <a:stCxn id="14" idx="3"/>
              <a:endCxn id="18" idx="2"/>
            </p:cNvCxnSpPr>
            <p:nvPr/>
          </p:nvCxnSpPr>
          <p:spPr bwMode="auto">
            <a:xfrm flipV="1">
              <a:off x="2708696" y="5106093"/>
              <a:ext cx="719910" cy="1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직선 연결선 33">
              <a:extLst>
                <a:ext uri="{FF2B5EF4-FFF2-40B4-BE49-F238E27FC236}">
                  <a16:creationId xmlns:a16="http://schemas.microsoft.com/office/drawing/2014/main" id="{78388DF0-9E20-4DEC-A30E-429886B000F5}"/>
                </a:ext>
              </a:extLst>
            </p:cNvPr>
            <p:cNvCxnSpPr>
              <a:cxnSpLocks/>
              <a:stCxn id="15" idx="3"/>
              <a:endCxn id="18" idx="2"/>
            </p:cNvCxnSpPr>
            <p:nvPr/>
          </p:nvCxnSpPr>
          <p:spPr bwMode="auto">
            <a:xfrm flipV="1">
              <a:off x="2708696" y="5106093"/>
              <a:ext cx="719910" cy="360041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085" name="그룹 3084">
            <a:extLst>
              <a:ext uri="{FF2B5EF4-FFF2-40B4-BE49-F238E27FC236}">
                <a16:creationId xmlns:a16="http://schemas.microsoft.com/office/drawing/2014/main" id="{FCBE0F65-1DBE-45A8-A162-D9427C1F8D5E}"/>
              </a:ext>
            </a:extLst>
          </p:cNvPr>
          <p:cNvGrpSpPr/>
          <p:nvPr/>
        </p:nvGrpSpPr>
        <p:grpSpPr>
          <a:xfrm>
            <a:off x="9113925" y="2688423"/>
            <a:ext cx="919418" cy="2672735"/>
            <a:chOff x="9113925" y="2688423"/>
            <a:chExt cx="919418" cy="2672735"/>
          </a:xfrm>
        </p:grpSpPr>
        <p:sp>
          <p:nvSpPr>
            <p:cNvPr id="46" name="타원 45">
              <a:extLst>
                <a:ext uri="{FF2B5EF4-FFF2-40B4-BE49-F238E27FC236}">
                  <a16:creationId xmlns:a16="http://schemas.microsoft.com/office/drawing/2014/main" id="{FB7846FB-7D8D-41F2-A2BC-E52AFF603534}"/>
                </a:ext>
              </a:extLst>
            </p:cNvPr>
            <p:cNvSpPr/>
            <p:nvPr/>
          </p:nvSpPr>
          <p:spPr>
            <a:xfrm>
              <a:off x="9126895" y="2688423"/>
              <a:ext cx="906448" cy="543421"/>
            </a:xfrm>
            <a:prstGeom prst="ellipse">
              <a:avLst/>
            </a:prstGeom>
            <a:solidFill>
              <a:srgbClr val="C5E0B4">
                <a:alpha val="80000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>
                  <a:solidFill>
                    <a:srgbClr val="FF0000"/>
                  </a:solidFill>
                </a:rPr>
                <a:t>F1</a:t>
              </a:r>
              <a:endParaRPr lang="ko-KR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7" name="타원 46">
              <a:extLst>
                <a:ext uri="{FF2B5EF4-FFF2-40B4-BE49-F238E27FC236}">
                  <a16:creationId xmlns:a16="http://schemas.microsoft.com/office/drawing/2014/main" id="{A1D7F5EA-B488-498C-A575-5304F792E71F}"/>
                </a:ext>
              </a:extLst>
            </p:cNvPr>
            <p:cNvSpPr/>
            <p:nvPr/>
          </p:nvSpPr>
          <p:spPr>
            <a:xfrm>
              <a:off x="9120336" y="3755909"/>
              <a:ext cx="906448" cy="543421"/>
            </a:xfrm>
            <a:prstGeom prst="ellipse">
              <a:avLst/>
            </a:prstGeom>
            <a:solidFill>
              <a:srgbClr val="C5E0B4">
                <a:alpha val="80000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>
                  <a:solidFill>
                    <a:srgbClr val="FF0000"/>
                  </a:solidFill>
                </a:rPr>
                <a:t>F2</a:t>
              </a:r>
              <a:endParaRPr lang="ko-KR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타원 47">
              <a:extLst>
                <a:ext uri="{FF2B5EF4-FFF2-40B4-BE49-F238E27FC236}">
                  <a16:creationId xmlns:a16="http://schemas.microsoft.com/office/drawing/2014/main" id="{055769D9-7D36-483A-94B5-B785329233E4}"/>
                </a:ext>
              </a:extLst>
            </p:cNvPr>
            <p:cNvSpPr/>
            <p:nvPr/>
          </p:nvSpPr>
          <p:spPr>
            <a:xfrm>
              <a:off x="9113925" y="4817737"/>
              <a:ext cx="906448" cy="543421"/>
            </a:xfrm>
            <a:prstGeom prst="ellipse">
              <a:avLst/>
            </a:prstGeom>
            <a:solidFill>
              <a:srgbClr val="C5E0B4">
                <a:alpha val="80000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>
                  <a:solidFill>
                    <a:srgbClr val="FF0000"/>
                  </a:solidFill>
                </a:rPr>
                <a:t>F3</a:t>
              </a:r>
              <a:endParaRPr lang="ko-KR" alt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86" name="그룹 3085">
            <a:extLst>
              <a:ext uri="{FF2B5EF4-FFF2-40B4-BE49-F238E27FC236}">
                <a16:creationId xmlns:a16="http://schemas.microsoft.com/office/drawing/2014/main" id="{B24DB595-0B09-47B8-BD07-C4B44DD81D76}"/>
              </a:ext>
            </a:extLst>
          </p:cNvPr>
          <p:cNvGrpSpPr/>
          <p:nvPr/>
        </p:nvGrpSpPr>
        <p:grpSpPr>
          <a:xfrm>
            <a:off x="7518706" y="2451485"/>
            <a:ext cx="1608189" cy="997165"/>
            <a:chOff x="7518706" y="2451485"/>
            <a:chExt cx="1608189" cy="997165"/>
          </a:xfrm>
        </p:grpSpPr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6D17E19C-2D3F-46F3-941C-0ED2C9084EFA}"/>
                </a:ext>
              </a:extLst>
            </p:cNvPr>
            <p:cNvSpPr/>
            <p:nvPr/>
          </p:nvSpPr>
          <p:spPr>
            <a:xfrm>
              <a:off x="7518706" y="2451485"/>
              <a:ext cx="906448" cy="277085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002060"/>
                  </a:solidFill>
                </a:rPr>
                <a:t>X1</a:t>
              </a:r>
              <a:endParaRPr lang="ko-KR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E5895F72-C523-4049-84FF-CE8D6168B7E2}"/>
                </a:ext>
              </a:extLst>
            </p:cNvPr>
            <p:cNvSpPr/>
            <p:nvPr/>
          </p:nvSpPr>
          <p:spPr>
            <a:xfrm>
              <a:off x="7518706" y="2811525"/>
              <a:ext cx="906448" cy="277085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002060"/>
                  </a:solidFill>
                </a:rPr>
                <a:t>X2</a:t>
              </a:r>
              <a:endParaRPr lang="ko-KR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B3DAEA39-7F77-446E-869B-B6F7E81BDCAB}"/>
                </a:ext>
              </a:extLst>
            </p:cNvPr>
            <p:cNvSpPr/>
            <p:nvPr/>
          </p:nvSpPr>
          <p:spPr>
            <a:xfrm>
              <a:off x="7518706" y="3171565"/>
              <a:ext cx="906448" cy="277085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002060"/>
                  </a:solidFill>
                </a:rPr>
                <a:t>X3</a:t>
              </a:r>
              <a:endParaRPr lang="ko-KR" altLang="en-US" dirty="0">
                <a:solidFill>
                  <a:srgbClr val="002060"/>
                </a:solidFill>
              </a:endParaRPr>
            </a:p>
          </p:txBody>
        </p: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C24C3280-2D28-418D-83D5-31E557BEE432}"/>
                </a:ext>
              </a:extLst>
            </p:cNvPr>
            <p:cNvCxnSpPr>
              <a:stCxn id="37" idx="3"/>
              <a:endCxn id="46" idx="2"/>
            </p:cNvCxnSpPr>
            <p:nvPr/>
          </p:nvCxnSpPr>
          <p:spPr bwMode="auto">
            <a:xfrm>
              <a:off x="8425154" y="2590028"/>
              <a:ext cx="701741" cy="370106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직선 연결선 49">
              <a:extLst>
                <a:ext uri="{FF2B5EF4-FFF2-40B4-BE49-F238E27FC236}">
                  <a16:creationId xmlns:a16="http://schemas.microsoft.com/office/drawing/2014/main" id="{B94B880A-ED32-4A57-884B-CE805180D3CF}"/>
                </a:ext>
              </a:extLst>
            </p:cNvPr>
            <p:cNvCxnSpPr>
              <a:stCxn id="38" idx="3"/>
              <a:endCxn id="46" idx="2"/>
            </p:cNvCxnSpPr>
            <p:nvPr/>
          </p:nvCxnSpPr>
          <p:spPr bwMode="auto">
            <a:xfrm>
              <a:off x="8425154" y="2950068"/>
              <a:ext cx="701741" cy="10066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직선 연결선 50">
              <a:extLst>
                <a:ext uri="{FF2B5EF4-FFF2-40B4-BE49-F238E27FC236}">
                  <a16:creationId xmlns:a16="http://schemas.microsoft.com/office/drawing/2014/main" id="{2EA3B78F-F180-41C7-A7AE-6F3E8D058238}"/>
                </a:ext>
              </a:extLst>
            </p:cNvPr>
            <p:cNvCxnSpPr>
              <a:stCxn id="39" idx="3"/>
              <a:endCxn id="46" idx="2"/>
            </p:cNvCxnSpPr>
            <p:nvPr/>
          </p:nvCxnSpPr>
          <p:spPr bwMode="auto">
            <a:xfrm flipV="1">
              <a:off x="8425154" y="2960134"/>
              <a:ext cx="701741" cy="349974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087" name="그룹 3086">
            <a:extLst>
              <a:ext uri="{FF2B5EF4-FFF2-40B4-BE49-F238E27FC236}">
                <a16:creationId xmlns:a16="http://schemas.microsoft.com/office/drawing/2014/main" id="{FFEA1521-8314-46C3-A75B-683E9103ED25}"/>
              </a:ext>
            </a:extLst>
          </p:cNvPr>
          <p:cNvGrpSpPr/>
          <p:nvPr/>
        </p:nvGrpSpPr>
        <p:grpSpPr>
          <a:xfrm>
            <a:off x="7518706" y="3531605"/>
            <a:ext cx="1601630" cy="997165"/>
            <a:chOff x="7518706" y="3531605"/>
            <a:chExt cx="1601630" cy="997165"/>
          </a:xfrm>
        </p:grpSpPr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314CD949-9B61-4410-B7F5-71E6193A2A4E}"/>
                </a:ext>
              </a:extLst>
            </p:cNvPr>
            <p:cNvSpPr/>
            <p:nvPr/>
          </p:nvSpPr>
          <p:spPr>
            <a:xfrm>
              <a:off x="7518706" y="3531605"/>
              <a:ext cx="906448" cy="277085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002060"/>
                  </a:solidFill>
                </a:rPr>
                <a:t>X4</a:t>
              </a:r>
              <a:endParaRPr lang="ko-KR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C9F93DB2-8777-4ECD-86EC-FF1DD3A81DD9}"/>
                </a:ext>
              </a:extLst>
            </p:cNvPr>
            <p:cNvSpPr/>
            <p:nvPr/>
          </p:nvSpPr>
          <p:spPr>
            <a:xfrm>
              <a:off x="7518706" y="3891645"/>
              <a:ext cx="906448" cy="277085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002060"/>
                  </a:solidFill>
                </a:rPr>
                <a:t>X5</a:t>
              </a:r>
              <a:endParaRPr lang="ko-KR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AA17506A-7FC2-4E36-879B-66FF3A60E98D}"/>
                </a:ext>
              </a:extLst>
            </p:cNvPr>
            <p:cNvSpPr/>
            <p:nvPr/>
          </p:nvSpPr>
          <p:spPr>
            <a:xfrm>
              <a:off x="7518706" y="4251685"/>
              <a:ext cx="906448" cy="277085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002060"/>
                  </a:solidFill>
                </a:rPr>
                <a:t>X6</a:t>
              </a:r>
              <a:endParaRPr lang="ko-KR" altLang="en-US" dirty="0">
                <a:solidFill>
                  <a:srgbClr val="002060"/>
                </a:solidFill>
              </a:endParaRPr>
            </a:p>
          </p:txBody>
        </p:sp>
        <p:cxnSp>
          <p:nvCxnSpPr>
            <p:cNvPr id="52" name="직선 연결선 51">
              <a:extLst>
                <a:ext uri="{FF2B5EF4-FFF2-40B4-BE49-F238E27FC236}">
                  <a16:creationId xmlns:a16="http://schemas.microsoft.com/office/drawing/2014/main" id="{62F5061E-124A-4CBE-B9AC-60BC1A954C2D}"/>
                </a:ext>
              </a:extLst>
            </p:cNvPr>
            <p:cNvCxnSpPr>
              <a:stCxn id="40" idx="3"/>
              <a:endCxn id="47" idx="2"/>
            </p:cNvCxnSpPr>
            <p:nvPr/>
          </p:nvCxnSpPr>
          <p:spPr bwMode="auto">
            <a:xfrm>
              <a:off x="8425154" y="3670148"/>
              <a:ext cx="695182" cy="357472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08D8A275-8911-4B30-B5F0-E0B3CE8F7AB4}"/>
                </a:ext>
              </a:extLst>
            </p:cNvPr>
            <p:cNvCxnSpPr>
              <a:stCxn id="41" idx="3"/>
              <a:endCxn id="47" idx="2"/>
            </p:cNvCxnSpPr>
            <p:nvPr/>
          </p:nvCxnSpPr>
          <p:spPr bwMode="auto">
            <a:xfrm flipV="1">
              <a:off x="8425154" y="4027620"/>
              <a:ext cx="695182" cy="2568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직선 연결선 53">
              <a:extLst>
                <a:ext uri="{FF2B5EF4-FFF2-40B4-BE49-F238E27FC236}">
                  <a16:creationId xmlns:a16="http://schemas.microsoft.com/office/drawing/2014/main" id="{EB375C8D-6617-47BB-B7BF-E93899B526DB}"/>
                </a:ext>
              </a:extLst>
            </p:cNvPr>
            <p:cNvCxnSpPr>
              <a:stCxn id="42" idx="3"/>
              <a:endCxn id="47" idx="2"/>
            </p:cNvCxnSpPr>
            <p:nvPr/>
          </p:nvCxnSpPr>
          <p:spPr bwMode="auto">
            <a:xfrm flipV="1">
              <a:off x="8425154" y="4027620"/>
              <a:ext cx="695182" cy="362608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088" name="그룹 3087">
            <a:extLst>
              <a:ext uri="{FF2B5EF4-FFF2-40B4-BE49-F238E27FC236}">
                <a16:creationId xmlns:a16="http://schemas.microsoft.com/office/drawing/2014/main" id="{17DF5E87-E6A9-40C4-9D95-9E8EBAF0FA8F}"/>
              </a:ext>
            </a:extLst>
          </p:cNvPr>
          <p:cNvGrpSpPr/>
          <p:nvPr/>
        </p:nvGrpSpPr>
        <p:grpSpPr>
          <a:xfrm>
            <a:off x="7518706" y="4611725"/>
            <a:ext cx="1595219" cy="997165"/>
            <a:chOff x="7518706" y="4611725"/>
            <a:chExt cx="1595219" cy="997165"/>
          </a:xfrm>
        </p:grpSpPr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6DE0A23B-3E74-4475-A9BF-8E28224DD7E9}"/>
                </a:ext>
              </a:extLst>
            </p:cNvPr>
            <p:cNvSpPr/>
            <p:nvPr/>
          </p:nvSpPr>
          <p:spPr>
            <a:xfrm>
              <a:off x="7518706" y="4611725"/>
              <a:ext cx="906448" cy="277085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002060"/>
                  </a:solidFill>
                </a:rPr>
                <a:t>X7</a:t>
              </a:r>
              <a:endParaRPr lang="ko-KR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82543374-3B2E-4E68-B48C-753E678D6B72}"/>
                </a:ext>
              </a:extLst>
            </p:cNvPr>
            <p:cNvSpPr/>
            <p:nvPr/>
          </p:nvSpPr>
          <p:spPr>
            <a:xfrm>
              <a:off x="7518706" y="4971765"/>
              <a:ext cx="906448" cy="277085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002060"/>
                  </a:solidFill>
                </a:rPr>
                <a:t>X8</a:t>
              </a:r>
              <a:endParaRPr lang="ko-KR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0BCDF0E3-E53A-4DA1-A7FF-16EE2EEF60AC}"/>
                </a:ext>
              </a:extLst>
            </p:cNvPr>
            <p:cNvSpPr/>
            <p:nvPr/>
          </p:nvSpPr>
          <p:spPr>
            <a:xfrm>
              <a:off x="7518706" y="5331805"/>
              <a:ext cx="906448" cy="277085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002060"/>
                  </a:solidFill>
                </a:rPr>
                <a:t>X9</a:t>
              </a:r>
              <a:endParaRPr lang="ko-KR" altLang="en-US" dirty="0">
                <a:solidFill>
                  <a:srgbClr val="002060"/>
                </a:solidFill>
              </a:endParaRPr>
            </a:p>
          </p:txBody>
        </p:sp>
        <p:cxnSp>
          <p:nvCxnSpPr>
            <p:cNvPr id="55" name="직선 연결선 54">
              <a:extLst>
                <a:ext uri="{FF2B5EF4-FFF2-40B4-BE49-F238E27FC236}">
                  <a16:creationId xmlns:a16="http://schemas.microsoft.com/office/drawing/2014/main" id="{6277EC30-E358-4B51-BBB9-3614D556EEC4}"/>
                </a:ext>
              </a:extLst>
            </p:cNvPr>
            <p:cNvCxnSpPr>
              <a:stCxn id="43" idx="3"/>
              <a:endCxn id="48" idx="2"/>
            </p:cNvCxnSpPr>
            <p:nvPr/>
          </p:nvCxnSpPr>
          <p:spPr bwMode="auto">
            <a:xfrm>
              <a:off x="8425154" y="4750268"/>
              <a:ext cx="688771" cy="339180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직선 연결선 55">
              <a:extLst>
                <a:ext uri="{FF2B5EF4-FFF2-40B4-BE49-F238E27FC236}">
                  <a16:creationId xmlns:a16="http://schemas.microsoft.com/office/drawing/2014/main" id="{38E0527E-4DBA-411B-8FD4-650A28F758EB}"/>
                </a:ext>
              </a:extLst>
            </p:cNvPr>
            <p:cNvCxnSpPr>
              <a:stCxn id="44" idx="3"/>
              <a:endCxn id="48" idx="2"/>
            </p:cNvCxnSpPr>
            <p:nvPr/>
          </p:nvCxnSpPr>
          <p:spPr bwMode="auto">
            <a:xfrm flipV="1">
              <a:off x="8425154" y="5089448"/>
              <a:ext cx="688771" cy="20860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B3A6E5E3-DA89-4483-870F-F9752A51A021}"/>
                </a:ext>
              </a:extLst>
            </p:cNvPr>
            <p:cNvCxnSpPr>
              <a:cxnSpLocks/>
              <a:stCxn id="45" idx="3"/>
              <a:endCxn id="48" idx="2"/>
            </p:cNvCxnSpPr>
            <p:nvPr/>
          </p:nvCxnSpPr>
          <p:spPr bwMode="auto">
            <a:xfrm flipV="1">
              <a:off x="8425154" y="5089448"/>
              <a:ext cx="688771" cy="380900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75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75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>
          <a:xfrm>
            <a:off x="677353" y="476673"/>
            <a:ext cx="1818248" cy="576064"/>
          </a:xfr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ko-KR" altLang="en-US" sz="28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변수선택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A8E849A-4496-403F-9E9B-F095DD7196D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700238" y="476671"/>
            <a:ext cx="1818248" cy="57606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kumimoji="0" lang="ko-KR" altLang="en-US" sz="2800" b="0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요인추출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EAB5CA1-4948-4674-95BB-90171E54B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53" y="1338262"/>
            <a:ext cx="5353050" cy="418147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1A48065-CE75-43D0-A312-60F1FF19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814" y="1338262"/>
            <a:ext cx="411480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92AFFE73-7B16-463F-80A7-56B5D6AA8C5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88665" y="404665"/>
            <a:ext cx="1800200" cy="57606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kumimoji="0" lang="ko-KR" altLang="en-US" sz="2800" b="0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요인회전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82EEA1D-7A68-4E38-AC95-78BE963537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42525" y="404665"/>
            <a:ext cx="1800200" cy="576064"/>
          </a:xfr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ko-KR" altLang="en-US" sz="28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옵션선택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E3B868B3-1E88-4D00-BD25-5C0F4017F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65" y="1240755"/>
            <a:ext cx="2590800" cy="313372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EEBF2EC-5066-4DC9-BFF5-59B734A1D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2525" y="1241796"/>
            <a:ext cx="2343150" cy="29337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80C8616-D354-4FC6-B448-C5FF46F6BD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9091" y="4374480"/>
            <a:ext cx="1962150" cy="233362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846B01D-15A4-4FD1-907F-DF1B7590CC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6385" y="404665"/>
            <a:ext cx="535305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7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174EEC0-2D11-4ADC-84DD-26A7FF646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38" y="1412776"/>
            <a:ext cx="3007596" cy="3528392"/>
          </a:xfrm>
          <a:prstGeom prst="rect">
            <a:avLst/>
          </a:prstGeom>
        </p:spPr>
      </p:pic>
      <p:sp>
        <p:nvSpPr>
          <p:cNvPr id="23554" name="Rectangle 5"/>
          <p:cNvSpPr>
            <a:spLocks noGrp="1" noChangeArrowheads="1"/>
          </p:cNvSpPr>
          <p:nvPr>
            <p:ph type="title"/>
          </p:nvPr>
        </p:nvSpPr>
        <p:spPr>
          <a:xfrm>
            <a:off x="501738" y="384728"/>
            <a:ext cx="2232248" cy="648072"/>
          </a:xfrm>
          <a:solidFill>
            <a:srgbClr val="FF00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ko-KR" altLang="en-US" sz="3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출력결과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9776" y="386469"/>
            <a:ext cx="496926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개의 요인 선택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개의 요인이 전체 변동의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61.998%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설명</a:t>
            </a:r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7130201-C668-41FE-8235-3A5C9D73E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776" y="1412776"/>
            <a:ext cx="8051039" cy="35283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22">
            <a:extLst>
              <a:ext uri="{FF2B5EF4-FFF2-40B4-BE49-F238E27FC236}">
                <a16:creationId xmlns:a16="http://schemas.microsoft.com/office/drawing/2014/main" id="{4C0D3FA7-4D03-4686-8525-D9AE50C04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1153" y="2348880"/>
            <a:ext cx="697452" cy="893079"/>
          </a:xfrm>
          <a:prstGeom prst="rect">
            <a:avLst/>
          </a:prstGeom>
          <a:noFill/>
          <a:ln w="38100">
            <a:solidFill>
              <a:srgbClr val="FF33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</a:endParaRPr>
          </a:p>
        </p:txBody>
      </p:sp>
      <p:sp>
        <p:nvSpPr>
          <p:cNvPr id="8" name="Rectangle 22">
            <a:extLst>
              <a:ext uri="{FF2B5EF4-FFF2-40B4-BE49-F238E27FC236}">
                <a16:creationId xmlns:a16="http://schemas.microsoft.com/office/drawing/2014/main" id="{DE19AB37-ACD8-4AC0-B753-DFA05CB0D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7608" y="2132856"/>
            <a:ext cx="826388" cy="2448272"/>
          </a:xfrm>
          <a:prstGeom prst="rect">
            <a:avLst/>
          </a:prstGeom>
          <a:noFill/>
          <a:ln w="38100">
            <a:solidFill>
              <a:srgbClr val="FF33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7D5EB0-84BF-4E7F-8DC8-E30E3E5B4375}"/>
              </a:ext>
            </a:extLst>
          </p:cNvPr>
          <p:cNvSpPr txBox="1"/>
          <p:nvPr/>
        </p:nvSpPr>
        <p:spPr>
          <a:xfrm>
            <a:off x="524015" y="5107567"/>
            <a:ext cx="607604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Communality: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요인에 의해서 설명되는 변수의 분산 양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원칙적으로 </a:t>
            </a:r>
            <a:r>
              <a:rPr 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0.5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이상이 되어야 함</a:t>
            </a:r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F230AAB-6C14-48B6-9540-8CDD3C958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882" y="1377447"/>
            <a:ext cx="3575680" cy="3405948"/>
          </a:xfrm>
          <a:prstGeom prst="rect">
            <a:avLst/>
          </a:prstGeom>
        </p:spPr>
      </p:pic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6771847" y="2280793"/>
            <a:ext cx="582023" cy="792162"/>
          </a:xfrm>
          <a:prstGeom prst="rect">
            <a:avLst/>
          </a:prstGeom>
          <a:noFill/>
          <a:ln w="38100">
            <a:solidFill>
              <a:srgbClr val="FF006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</a:endParaRP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7554800" y="3064087"/>
            <a:ext cx="582023" cy="792162"/>
          </a:xfrm>
          <a:prstGeom prst="rect">
            <a:avLst/>
          </a:prstGeom>
          <a:noFill/>
          <a:ln w="38100">
            <a:solidFill>
              <a:srgbClr val="FF006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600" b="1" dirty="0">
              <a:latin typeface="굴림" panose="020B0600000101010101" pitchFamily="50" charset="-127"/>
            </a:endParaRP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8332620" y="3856249"/>
            <a:ext cx="643700" cy="476666"/>
          </a:xfrm>
          <a:prstGeom prst="rect">
            <a:avLst/>
          </a:prstGeom>
          <a:noFill/>
          <a:ln w="38100">
            <a:solidFill>
              <a:srgbClr val="FF006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</a:endParaRPr>
          </a:p>
        </p:txBody>
      </p:sp>
      <p:sp>
        <p:nvSpPr>
          <p:cNvPr id="74762" name="AutoShape 10"/>
          <p:cNvSpPr>
            <a:spLocks noChangeArrowheads="1"/>
          </p:cNvSpPr>
          <p:nvPr/>
        </p:nvSpPr>
        <p:spPr bwMode="auto">
          <a:xfrm>
            <a:off x="7062858" y="1032524"/>
            <a:ext cx="1728787" cy="792162"/>
          </a:xfrm>
          <a:prstGeom prst="wedgeEllipseCallout">
            <a:avLst>
              <a:gd name="adj1" fmla="val -31880"/>
              <a:gd name="adj2" fmla="val 106514"/>
            </a:avLst>
          </a:prstGeom>
          <a:solidFill>
            <a:srgbClr val="FFFF00"/>
          </a:solidFill>
          <a:ln w="9525">
            <a:solidFill>
              <a:srgbClr val="FFCC66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실용요인</a:t>
            </a:r>
          </a:p>
        </p:txBody>
      </p:sp>
      <p:sp>
        <p:nvSpPr>
          <p:cNvPr id="74763" name="AutoShape 11"/>
          <p:cNvSpPr>
            <a:spLocks noChangeArrowheads="1"/>
          </p:cNvSpPr>
          <p:nvPr/>
        </p:nvSpPr>
        <p:spPr bwMode="auto">
          <a:xfrm>
            <a:off x="7927251" y="2048304"/>
            <a:ext cx="1655762" cy="792163"/>
          </a:xfrm>
          <a:prstGeom prst="wedgeEllipseCallout">
            <a:avLst>
              <a:gd name="adj1" fmla="val -37440"/>
              <a:gd name="adj2" fmla="val 82065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맛요인</a:t>
            </a:r>
          </a:p>
        </p:txBody>
      </p:sp>
      <p:sp>
        <p:nvSpPr>
          <p:cNvPr id="74764" name="AutoShape 12"/>
          <p:cNvSpPr>
            <a:spLocks noChangeArrowheads="1"/>
          </p:cNvSpPr>
          <p:nvPr/>
        </p:nvSpPr>
        <p:spPr bwMode="auto">
          <a:xfrm>
            <a:off x="8878463" y="2812940"/>
            <a:ext cx="1727200" cy="792163"/>
          </a:xfrm>
          <a:prstGeom prst="wedgeEllipseCallout">
            <a:avLst>
              <a:gd name="adj1" fmla="val -45972"/>
              <a:gd name="adj2" fmla="val 79060"/>
            </a:avLst>
          </a:prstGeom>
          <a:solidFill>
            <a:srgbClr val="FFCCFF"/>
          </a:solidFill>
          <a:ln w="9525">
            <a:solidFill>
              <a:srgbClr val="FF66CC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상표요인</a:t>
            </a:r>
          </a:p>
        </p:txBody>
      </p:sp>
      <p:sp>
        <p:nvSpPr>
          <p:cNvPr id="13" name="왼쪽 화살표 설명선 12">
            <a:extLst>
              <a:ext uri="{FF2B5EF4-FFF2-40B4-BE49-F238E27FC236}">
                <a16:creationId xmlns:a16="http://schemas.microsoft.com/office/drawing/2014/main" id="{1B9BBC6A-FAC9-4301-9594-030F4EC46845}"/>
              </a:ext>
            </a:extLst>
          </p:cNvPr>
          <p:cNvSpPr/>
          <p:nvPr/>
        </p:nvSpPr>
        <p:spPr>
          <a:xfrm rot="19469005">
            <a:off x="9106941" y="780023"/>
            <a:ext cx="1720291" cy="121739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35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Naming?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6C76DF6A-3A90-4B70-9DFD-8E7F3698AB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1738" y="384728"/>
            <a:ext cx="2232248" cy="648072"/>
          </a:xfrm>
          <a:solidFill>
            <a:srgbClr val="FF00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ko-KR" altLang="en-US" sz="3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출력결과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9887EB0-ED3B-4C38-B55F-67739C19C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93" y="1265864"/>
            <a:ext cx="3347351" cy="3629115"/>
          </a:xfrm>
          <a:prstGeom prst="rect">
            <a:avLst/>
          </a:prstGeom>
        </p:spPr>
      </p:pic>
      <p:sp>
        <p:nvSpPr>
          <p:cNvPr id="15" name="AutoShape 35">
            <a:extLst>
              <a:ext uri="{FF2B5EF4-FFF2-40B4-BE49-F238E27FC236}">
                <a16:creationId xmlns:a16="http://schemas.microsoft.com/office/drawing/2014/main" id="{1FFD6F84-CE4D-4B72-ABE5-FC79EFB1D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7306" y="2521295"/>
            <a:ext cx="1177384" cy="1464240"/>
          </a:xfrm>
          <a:prstGeom prst="rightArrow">
            <a:avLst>
              <a:gd name="adj1" fmla="val 50000"/>
              <a:gd name="adj2" fmla="val 54545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b="1" dirty="0">
                <a:latin typeface="Times New Roman" panose="02020603050405020304" pitchFamily="18" charset="0"/>
                <a:ea typeface="맑은 고딕" panose="020B0503020000020004" pitchFamily="50" charset="-127"/>
              </a:rPr>
              <a:t>베리맥스</a:t>
            </a:r>
            <a:endParaRPr lang="en-US" altLang="ko-KR" sz="1800" b="1" dirty="0">
              <a:latin typeface="Times New Roman" panose="02020603050405020304" pitchFamily="18" charset="0"/>
              <a:ea typeface="맑은 고딕" panose="020B0503020000020004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b="1" dirty="0">
                <a:latin typeface="Times New Roman" panose="02020603050405020304" pitchFamily="18" charset="0"/>
                <a:ea typeface="맑은 고딕" panose="020B0503020000020004" pitchFamily="50" charset="-127"/>
              </a:rPr>
              <a:t>회전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animBg="1"/>
      <p:bldP spid="74760" grpId="0" animBg="1"/>
      <p:bldP spid="74761" grpId="0" animBg="1"/>
      <p:bldP spid="74762" grpId="0" animBg="1"/>
      <p:bldP spid="74763" grpId="0" animBg="1"/>
      <p:bldP spid="74764" grpId="0" animBg="1"/>
      <p:bldP spid="13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1F74168-2EE9-43BE-92C4-BA06E9A5C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08178"/>
            <a:ext cx="10972800" cy="4209053"/>
          </a:xfrm>
        </p:spPr>
        <p:txBody>
          <a:bodyPr/>
          <a:lstStyle/>
          <a:p>
            <a:r>
              <a:rPr lang="en-US" altLang="ko-KR" sz="2000" dirty="0">
                <a:solidFill>
                  <a:srgbClr val="FF0000"/>
                </a:solidFill>
              </a:rPr>
              <a:t>Check</a:t>
            </a:r>
            <a:r>
              <a:rPr lang="ko-KR" altLang="en-US" sz="2000" dirty="0">
                <a:solidFill>
                  <a:srgbClr val="FF0000"/>
                </a:solidFill>
              </a:rPr>
              <a:t> </a:t>
            </a:r>
            <a:r>
              <a:rPr lang="en-US" altLang="ko-KR" sz="2000" dirty="0">
                <a:solidFill>
                  <a:srgbClr val="FF0000"/>
                </a:solidFill>
              </a:rPr>
              <a:t>1</a:t>
            </a:r>
            <a:r>
              <a:rPr lang="en-US" altLang="ko-KR" sz="2000" dirty="0"/>
              <a:t> </a:t>
            </a:r>
            <a:r>
              <a:rPr lang="ko-KR" altLang="en-US" sz="2000" dirty="0"/>
              <a:t>문항수와 표본수</a:t>
            </a:r>
            <a:endParaRPr lang="en-US" altLang="ko-KR" sz="2000" dirty="0"/>
          </a:p>
          <a:p>
            <a:pPr lvl="1"/>
            <a:r>
              <a:rPr lang="ko-KR" altLang="en-US" sz="1800" dirty="0"/>
              <a:t>한 요인에 최소 </a:t>
            </a:r>
            <a:r>
              <a:rPr lang="en-US" altLang="ko-KR" sz="1800" dirty="0"/>
              <a:t>5</a:t>
            </a:r>
            <a:r>
              <a:rPr lang="ko-KR" altLang="en-US" sz="1800" dirty="0"/>
              <a:t>개의 변수가 포함되도록 설계한다</a:t>
            </a:r>
            <a:endParaRPr lang="en-US" altLang="ko-KR" sz="1800" dirty="0"/>
          </a:p>
          <a:p>
            <a:pPr lvl="1"/>
            <a:r>
              <a:rPr lang="ko-KR" altLang="en-US" sz="1800" dirty="0"/>
              <a:t>최소 표본수는 </a:t>
            </a:r>
            <a:r>
              <a:rPr lang="en-US" altLang="ko-KR" sz="1800" dirty="0"/>
              <a:t>50</a:t>
            </a:r>
            <a:r>
              <a:rPr lang="ko-KR" altLang="en-US" sz="1800" dirty="0"/>
              <a:t>개 이상인데 변수수의 </a:t>
            </a:r>
            <a:r>
              <a:rPr lang="en-US" altLang="ko-KR" sz="1800" dirty="0"/>
              <a:t>5</a:t>
            </a:r>
            <a:r>
              <a:rPr lang="ko-KR" altLang="en-US" sz="1800" dirty="0"/>
              <a:t>배 표본수가 필요한데 일반적으로는 변수수의 </a:t>
            </a:r>
            <a:r>
              <a:rPr lang="en-US" altLang="ko-KR" sz="1800" dirty="0"/>
              <a:t>10</a:t>
            </a:r>
            <a:r>
              <a:rPr lang="ko-KR" altLang="en-US" sz="1800" dirty="0"/>
              <a:t>배가 권장된다 </a:t>
            </a:r>
            <a:endParaRPr lang="en-US" altLang="ko-KR" sz="1800" dirty="0"/>
          </a:p>
          <a:p>
            <a:pPr lvl="1"/>
            <a:endParaRPr lang="en-US" altLang="ko-KR" sz="1800" dirty="0"/>
          </a:p>
          <a:p>
            <a:pPr lvl="1"/>
            <a:endParaRPr lang="en-US" altLang="ko-KR" sz="1800" dirty="0"/>
          </a:p>
          <a:p>
            <a:r>
              <a:rPr lang="en-US" altLang="ko-KR" sz="2000" dirty="0">
                <a:solidFill>
                  <a:srgbClr val="FF0000"/>
                </a:solidFill>
              </a:rPr>
              <a:t>Check</a:t>
            </a:r>
            <a:r>
              <a:rPr lang="ko-KR" altLang="en-US" sz="2000" dirty="0">
                <a:solidFill>
                  <a:srgbClr val="FF0000"/>
                </a:solidFill>
              </a:rPr>
              <a:t> </a:t>
            </a:r>
            <a:r>
              <a:rPr lang="en-US" altLang="ko-KR" sz="2000" dirty="0">
                <a:solidFill>
                  <a:srgbClr val="FF0000"/>
                </a:solidFill>
              </a:rPr>
              <a:t>2</a:t>
            </a:r>
            <a:r>
              <a:rPr lang="en-US" altLang="ko-KR" sz="2000" dirty="0"/>
              <a:t> </a:t>
            </a:r>
            <a:r>
              <a:rPr lang="ko-KR" altLang="en-US" sz="2000" dirty="0"/>
              <a:t>요인분석 가정 만족하는지 검정</a:t>
            </a:r>
            <a:endParaRPr lang="en-US" altLang="ko-KR" sz="2000" dirty="0"/>
          </a:p>
          <a:p>
            <a:pPr lvl="1"/>
            <a:r>
              <a:rPr lang="ko-KR" altLang="en-US" sz="1800" dirty="0"/>
              <a:t>요인이 존재한다고 볼 수 있는지를 검정</a:t>
            </a:r>
            <a:endParaRPr lang="en-US" altLang="ko-KR" sz="1800" dirty="0"/>
          </a:p>
          <a:p>
            <a:pPr lvl="1"/>
            <a:r>
              <a:rPr lang="ko-KR" altLang="en-US" sz="1800" dirty="0"/>
              <a:t>바틀렛의 구형성 검정</a:t>
            </a:r>
            <a:r>
              <a:rPr lang="en-US" altLang="ko-KR" sz="1800" dirty="0"/>
              <a:t>(Bartlett’s Sphericity test) : </a:t>
            </a:r>
            <a:r>
              <a:rPr lang="ko-KR" altLang="en-US" sz="1800" dirty="0"/>
              <a:t>상관계수행렬이 단위행렬인가를</a:t>
            </a:r>
            <a:r>
              <a:rPr lang="en-US" altLang="ko-KR" sz="1800" dirty="0"/>
              <a:t> </a:t>
            </a:r>
            <a:r>
              <a:rPr lang="ko-KR" altLang="en-US" sz="1800" dirty="0"/>
              <a:t>검정하므로 </a:t>
            </a:r>
            <a:r>
              <a:rPr lang="en-US" altLang="ko-KR" sz="1800" dirty="0"/>
              <a:t>(</a:t>
            </a:r>
            <a:r>
              <a:rPr lang="ko-KR" altLang="en-US" sz="1800" dirty="0"/>
              <a:t>단위행렬이면</a:t>
            </a:r>
            <a:r>
              <a:rPr lang="en-US" altLang="ko-KR" sz="1800" dirty="0"/>
              <a:t> </a:t>
            </a:r>
            <a:r>
              <a:rPr lang="ko-KR" altLang="en-US" sz="1800" dirty="0"/>
              <a:t>변수들간의 상관관계 없음</a:t>
            </a:r>
            <a:r>
              <a:rPr lang="en-US" altLang="ko-KR" sz="1800" dirty="0"/>
              <a:t>) p&lt;0.05</a:t>
            </a:r>
            <a:r>
              <a:rPr lang="ko-KR" altLang="en-US" sz="1800" dirty="0"/>
              <a:t>이어야 함</a:t>
            </a:r>
            <a:endParaRPr lang="en-US" altLang="ko-KR" sz="1800" dirty="0"/>
          </a:p>
          <a:p>
            <a:pPr lvl="1"/>
            <a:r>
              <a:rPr lang="en-US" sz="1800" dirty="0"/>
              <a:t>Kaiser-Meyer-Olkin (KMO) Test : Measure of sampling adequacy</a:t>
            </a:r>
            <a:r>
              <a:rPr lang="ko-KR" altLang="en-US" sz="1800" dirty="0"/>
              <a:t>는 전체분산</a:t>
            </a:r>
            <a:r>
              <a:rPr lang="en-US" altLang="ko-KR" sz="1800" dirty="0"/>
              <a:t>(</a:t>
            </a:r>
            <a:r>
              <a:rPr lang="ko-KR" altLang="en-US" sz="1800" dirty="0"/>
              <a:t>정보</a:t>
            </a:r>
            <a:r>
              <a:rPr lang="en-US" altLang="ko-KR" sz="1800" dirty="0"/>
              <a:t>)</a:t>
            </a:r>
            <a:r>
              <a:rPr lang="ko-KR" altLang="en-US" sz="1800" dirty="0"/>
              <a:t> 중에 요인이 갖는 분산의 비율이므로 </a:t>
            </a:r>
            <a:r>
              <a:rPr lang="en-US" altLang="ko-KR" sz="1800" dirty="0"/>
              <a:t>0.5</a:t>
            </a:r>
            <a:r>
              <a:rPr lang="ko-KR" altLang="en-US" sz="1800" dirty="0"/>
              <a:t>이상이 되어야함</a:t>
            </a:r>
            <a:r>
              <a:rPr lang="en-US" altLang="ko-KR" sz="1800" dirty="0"/>
              <a:t>. </a:t>
            </a:r>
            <a:r>
              <a:rPr lang="ko-KR" altLang="en-US" sz="1800" dirty="0"/>
              <a:t>표본수</a:t>
            </a:r>
            <a:r>
              <a:rPr lang="en-US" altLang="ko-KR" sz="1800" dirty="0"/>
              <a:t>, </a:t>
            </a:r>
            <a:r>
              <a:rPr lang="ko-KR" altLang="en-US" sz="1800" dirty="0"/>
              <a:t>변수수</a:t>
            </a:r>
            <a:r>
              <a:rPr lang="en-US" altLang="ko-KR" sz="1800" dirty="0"/>
              <a:t>, </a:t>
            </a:r>
            <a:r>
              <a:rPr lang="ko-KR" altLang="en-US" sz="1800" dirty="0"/>
              <a:t>상관계수의 평균에 따라 증가함</a:t>
            </a:r>
            <a:endParaRPr lang="en-US" altLang="ko-KR" sz="1800" dirty="0"/>
          </a:p>
          <a:p>
            <a:pPr lvl="1"/>
            <a:endParaRPr lang="en-US" sz="1800" dirty="0"/>
          </a:p>
          <a:p>
            <a:pPr marL="0" indent="0">
              <a:buNone/>
            </a:pPr>
            <a:endParaRPr lang="en-US" altLang="ko-KR" sz="2000" dirty="0"/>
          </a:p>
          <a:p>
            <a:endParaRPr lang="en-US" sz="2000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4367EE54-189F-446A-B135-2A8ACB7DA3E1}"/>
              </a:ext>
            </a:extLst>
          </p:cNvPr>
          <p:cNvSpPr txBox="1">
            <a:spLocks/>
          </p:cNvSpPr>
          <p:nvPr/>
        </p:nvSpPr>
        <p:spPr bwMode="gray">
          <a:xfrm>
            <a:off x="0" y="188640"/>
            <a:ext cx="1219200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kumimoji="0" lang="en-US" altLang="ko-KR" kern="0" dirty="0">
                <a:solidFill>
                  <a:schemeClr val="bg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	Exploratory Factor analysis (EFA) summary</a:t>
            </a:r>
            <a:endParaRPr kumimoji="0" lang="ko-KR" altLang="en-US" kern="0" dirty="0">
              <a:solidFill>
                <a:schemeClr val="bg1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직사각형 1">
                <a:extLst>
                  <a:ext uri="{FF2B5EF4-FFF2-40B4-BE49-F238E27FC236}">
                    <a16:creationId xmlns:a16="http://schemas.microsoft.com/office/drawing/2014/main" id="{AEDBFF43-A253-4187-9128-D55C8CEFE7F2}"/>
                  </a:ext>
                </a:extLst>
              </p:cNvPr>
              <p:cNvSpPr/>
              <p:nvPr/>
            </p:nvSpPr>
            <p:spPr>
              <a:xfrm>
                <a:off x="7032104" y="2780928"/>
                <a:ext cx="2505173" cy="1047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ko-KR" altLang="en-US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en-US" altLang="ko-KR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altLang="ko-KR" b="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ko-KR" b="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altLang="ko-KR" b="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0 </m:t>
                                    </m:r>
                                    <m:r>
                                      <a:rPr lang="en-US" altLang="ko-KR" i="1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 ⋯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altLang="ko-KR" b="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r>
                                  <a:rPr lang="en-US" altLang="ko-KR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ko-KR" i="1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  <m:r>
                                  <a:rPr lang="en-US" altLang="ko-KR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 ⋱</m:t>
                                </m:r>
                              </m:e>
                              <m:e>
                                <m:r>
                                  <a:rPr lang="en-US" altLang="ko-KR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 ⋯</m:t>
                                </m:r>
                              </m:e>
                              <m:e>
                                <m:r>
                                  <a:rPr lang="en-US" altLang="ko-KR" b="0" i="1" smtClean="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직사각형 1">
                <a:extLst>
                  <a:ext uri="{FF2B5EF4-FFF2-40B4-BE49-F238E27FC236}">
                    <a16:creationId xmlns:a16="http://schemas.microsoft.com/office/drawing/2014/main" id="{AEDBFF43-A253-4187-9128-D55C8CEFE7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104" y="2780928"/>
                <a:ext cx="2505173" cy="10475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694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1F74168-2EE9-43BE-92C4-BA06E9A5C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268760"/>
            <a:ext cx="11377264" cy="4536504"/>
          </a:xfrm>
        </p:spPr>
        <p:txBody>
          <a:bodyPr/>
          <a:lstStyle/>
          <a:p>
            <a:r>
              <a:rPr lang="en-US" altLang="ko-KR" sz="2000" dirty="0">
                <a:solidFill>
                  <a:srgbClr val="FF0000"/>
                </a:solidFill>
              </a:rPr>
              <a:t>Check 3</a:t>
            </a:r>
            <a:r>
              <a:rPr lang="en-US" altLang="ko-KR" sz="2000" dirty="0"/>
              <a:t> </a:t>
            </a:r>
            <a:r>
              <a:rPr lang="ko-KR" altLang="en-US" sz="2000" dirty="0"/>
              <a:t>인자의 수 결정</a:t>
            </a:r>
            <a:endParaRPr lang="en-US" altLang="ko-KR" sz="2000" dirty="0"/>
          </a:p>
          <a:p>
            <a:pPr lvl="1"/>
            <a:r>
              <a:rPr lang="ko-KR" altLang="en-US" sz="1800" dirty="0"/>
              <a:t>고유값이 </a:t>
            </a:r>
            <a:r>
              <a:rPr lang="en-US" altLang="ko-KR" sz="1800" dirty="0"/>
              <a:t>1</a:t>
            </a:r>
            <a:r>
              <a:rPr lang="ko-KR" altLang="en-US" sz="1800" dirty="0"/>
              <a:t>이상인 요인만 선택</a:t>
            </a:r>
            <a:endParaRPr lang="en-US" altLang="ko-KR" sz="1800" dirty="0"/>
          </a:p>
          <a:p>
            <a:pPr lvl="1"/>
            <a:r>
              <a:rPr lang="ko-KR" altLang="en-US" sz="1800" dirty="0"/>
              <a:t>사전연구에 의해 결정된 인자의 수로 결정</a:t>
            </a:r>
            <a:endParaRPr lang="en-US" altLang="ko-KR" sz="1800" dirty="0"/>
          </a:p>
          <a:p>
            <a:pPr lvl="1"/>
            <a:r>
              <a:rPr lang="ko-KR" altLang="en-US" sz="1800" dirty="0"/>
              <a:t>누적 분산</a:t>
            </a:r>
            <a:r>
              <a:rPr lang="en-US" altLang="ko-KR" sz="1800" dirty="0"/>
              <a:t>(</a:t>
            </a:r>
            <a:r>
              <a:rPr lang="ko-KR" altLang="en-US" sz="1800" dirty="0"/>
              <a:t>설명</a:t>
            </a:r>
            <a:r>
              <a:rPr lang="en-US" altLang="ko-KR" sz="1800" dirty="0"/>
              <a:t>)</a:t>
            </a:r>
            <a:r>
              <a:rPr lang="ko-KR" altLang="en-US" sz="1800" dirty="0"/>
              <a:t>양이 </a:t>
            </a:r>
            <a:r>
              <a:rPr lang="en-US" altLang="ko-KR" sz="1800" dirty="0"/>
              <a:t>60% </a:t>
            </a:r>
            <a:r>
              <a:rPr lang="ko-KR" altLang="en-US" sz="1800" dirty="0"/>
              <a:t>이상이 되도록 선택</a:t>
            </a:r>
            <a:endParaRPr lang="en-US" altLang="ko-KR" sz="1800" dirty="0"/>
          </a:p>
          <a:p>
            <a:pPr lvl="1"/>
            <a:r>
              <a:rPr lang="en-US" altLang="ko-KR" sz="1800" dirty="0"/>
              <a:t>Scree </a:t>
            </a:r>
            <a:r>
              <a:rPr lang="ko-KR" altLang="en-US" sz="1800" dirty="0"/>
              <a:t>도표에 의해 고유값이 완만하게 감소하기 직전 요인까지 선택</a:t>
            </a:r>
            <a:r>
              <a:rPr lang="en-US" altLang="ko-KR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ko-KR" altLang="en-U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참고</a:t>
            </a:r>
            <a:r>
              <a:rPr lang="en-US" altLang="ko-KR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1)</a:t>
            </a:r>
          </a:p>
          <a:p>
            <a:pPr lvl="1"/>
            <a:endParaRPr lang="en-US" altLang="ko-KR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altLang="ko-KR" sz="2000" dirty="0">
                <a:solidFill>
                  <a:srgbClr val="FF0000"/>
                </a:solidFill>
              </a:rPr>
              <a:t>Check</a:t>
            </a:r>
            <a:r>
              <a:rPr lang="ko-KR" altLang="en-US" sz="2000" dirty="0">
                <a:solidFill>
                  <a:srgbClr val="FF0000"/>
                </a:solidFill>
              </a:rPr>
              <a:t> </a:t>
            </a:r>
            <a:r>
              <a:rPr lang="en-US" altLang="ko-KR" sz="2000" dirty="0">
                <a:solidFill>
                  <a:srgbClr val="FF0000"/>
                </a:solidFill>
              </a:rPr>
              <a:t>4</a:t>
            </a:r>
            <a:r>
              <a:rPr lang="en-US" altLang="ko-KR" sz="2000" dirty="0"/>
              <a:t> </a:t>
            </a:r>
            <a:r>
              <a:rPr lang="ko-KR" altLang="en-US" sz="2000" dirty="0"/>
              <a:t>요인회전방법의 결정</a:t>
            </a:r>
            <a:r>
              <a:rPr lang="en-US" altLang="ko-KR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ko-KR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참고</a:t>
            </a:r>
            <a:r>
              <a:rPr lang="en-US" altLang="ko-KR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2)</a:t>
            </a:r>
            <a:endParaRPr lang="en-US" altLang="ko-KR" sz="2000" dirty="0"/>
          </a:p>
          <a:p>
            <a:pPr lvl="1"/>
            <a:r>
              <a:rPr lang="ko-KR" altLang="en-US" sz="1800" dirty="0"/>
              <a:t>직교회전법</a:t>
            </a:r>
            <a:r>
              <a:rPr lang="en-US" altLang="ko-KR" sz="1800" dirty="0"/>
              <a:t>: </a:t>
            </a:r>
            <a:r>
              <a:rPr lang="ko-KR" altLang="en-US" sz="1800" dirty="0"/>
              <a:t>가장 널리 사용되는 방법</a:t>
            </a:r>
            <a:r>
              <a:rPr lang="en-US" altLang="ko-KR" sz="1800" dirty="0"/>
              <a:t>, </a:t>
            </a:r>
            <a:r>
              <a:rPr lang="ko-KR" altLang="en-US" sz="1800" dirty="0"/>
              <a:t>변수수를 줄이거나 차후에 결과를 다른 분석에 사용하고자 할 때</a:t>
            </a:r>
            <a:endParaRPr lang="en-US" altLang="ko-KR" sz="1800" dirty="0"/>
          </a:p>
          <a:p>
            <a:pPr lvl="1"/>
            <a:r>
              <a:rPr lang="ko-KR" altLang="en-US" sz="1800" dirty="0"/>
              <a:t>사각회전법</a:t>
            </a:r>
            <a:r>
              <a:rPr lang="en-US" altLang="ko-KR" sz="1800" dirty="0"/>
              <a:t>: </a:t>
            </a:r>
            <a:r>
              <a:rPr lang="ko-KR" altLang="en-US" sz="1800" dirty="0"/>
              <a:t>요인간 종속이 현실적이므로 이론적으로 의미 있는 요인을 선택하고자 할 때</a:t>
            </a:r>
            <a:endParaRPr lang="en-US" altLang="ko-KR" sz="1800" dirty="0"/>
          </a:p>
          <a:p>
            <a:pPr lvl="1"/>
            <a:endParaRPr lang="en-US" altLang="ko-KR" sz="1800" dirty="0"/>
          </a:p>
          <a:p>
            <a:r>
              <a:rPr lang="en-US" altLang="ko-KR" sz="2000" dirty="0">
                <a:solidFill>
                  <a:srgbClr val="FF0000"/>
                </a:solidFill>
              </a:rPr>
              <a:t>Check</a:t>
            </a:r>
            <a:r>
              <a:rPr lang="ko-KR" altLang="en-US" sz="2000" dirty="0">
                <a:solidFill>
                  <a:srgbClr val="FF0000"/>
                </a:solidFill>
              </a:rPr>
              <a:t> </a:t>
            </a:r>
            <a:r>
              <a:rPr lang="en-US" altLang="ko-KR" sz="2000" dirty="0">
                <a:solidFill>
                  <a:srgbClr val="FF0000"/>
                </a:solidFill>
              </a:rPr>
              <a:t>5</a:t>
            </a:r>
            <a:r>
              <a:rPr lang="en-US" altLang="ko-KR" sz="2000" dirty="0"/>
              <a:t> </a:t>
            </a:r>
            <a:r>
              <a:rPr lang="ko-KR" altLang="en-US" sz="2000" dirty="0"/>
              <a:t>적재값의 유도</a:t>
            </a:r>
            <a:r>
              <a:rPr lang="en-US" altLang="ko-KR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ko-KR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참고</a:t>
            </a:r>
            <a:r>
              <a:rPr lang="en-US" altLang="ko-KR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3)</a:t>
            </a:r>
            <a:endParaRPr lang="en-US" altLang="ko-KR" sz="2000" dirty="0"/>
          </a:p>
          <a:p>
            <a:pPr lvl="1"/>
            <a:r>
              <a:rPr lang="ko-KR" altLang="en-US" sz="1800" dirty="0"/>
              <a:t>주성분방법</a:t>
            </a:r>
            <a:r>
              <a:rPr lang="en-US" altLang="ko-KR" sz="1800" dirty="0"/>
              <a:t>(principal</a:t>
            </a:r>
            <a:r>
              <a:rPr lang="ko-KR" altLang="en-US" sz="1800" dirty="0"/>
              <a:t> </a:t>
            </a:r>
            <a:r>
              <a:rPr lang="en-US" altLang="ko-KR" sz="1800" dirty="0"/>
              <a:t>component method)</a:t>
            </a:r>
            <a:r>
              <a:rPr lang="ko-KR" altLang="en-US" sz="1800" dirty="0"/>
              <a:t>보다는 주축요인방법</a:t>
            </a:r>
            <a:r>
              <a:rPr lang="en-US" altLang="ko-KR" sz="1800" dirty="0"/>
              <a:t>(principal axis factoring)</a:t>
            </a:r>
            <a:r>
              <a:rPr lang="ko-KR" altLang="en-US" sz="1800" dirty="0"/>
              <a:t>을 더 추천</a:t>
            </a:r>
            <a:endParaRPr lang="en-US" altLang="ko-KR" sz="1800" dirty="0"/>
          </a:p>
          <a:p>
            <a:pPr lvl="1"/>
            <a:r>
              <a:rPr lang="ko-KR" altLang="en-US" sz="1800" dirty="0"/>
              <a:t>주성분은 자료의 </a:t>
            </a:r>
            <a:r>
              <a:rPr lang="en-US" altLang="ko-KR" sz="1800" dirty="0"/>
              <a:t>100% </a:t>
            </a:r>
            <a:r>
              <a:rPr lang="ko-KR" altLang="en-US" sz="1800" dirty="0"/>
              <a:t>분산을 요인이 가져간다는 가정으로 유도</a:t>
            </a:r>
            <a:r>
              <a:rPr lang="en-US" altLang="ko-KR" sz="1800" dirty="0"/>
              <a:t>(BUT, </a:t>
            </a:r>
            <a:r>
              <a:rPr lang="ko-KR" altLang="en-US" sz="1800" dirty="0"/>
              <a:t>커뮤날리티가 </a:t>
            </a:r>
            <a:r>
              <a:rPr lang="en-US" altLang="ko-KR" sz="1800" dirty="0"/>
              <a:t>70% </a:t>
            </a:r>
            <a:r>
              <a:rPr lang="ko-KR" altLang="en-US" sz="1800" dirty="0"/>
              <a:t>내외</a:t>
            </a:r>
            <a:r>
              <a:rPr lang="en-US" altLang="ko-KR" sz="1800" dirty="0"/>
              <a:t>)</a:t>
            </a:r>
          </a:p>
          <a:p>
            <a:pPr lvl="1"/>
            <a:endParaRPr lang="en-US" altLang="ko-KR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altLang="ko-KR" sz="2000" dirty="0"/>
          </a:p>
          <a:p>
            <a:endParaRPr lang="en-US" sz="2000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4367EE54-189F-446A-B135-2A8ACB7DA3E1}"/>
              </a:ext>
            </a:extLst>
          </p:cNvPr>
          <p:cNvSpPr txBox="1">
            <a:spLocks/>
          </p:cNvSpPr>
          <p:nvPr/>
        </p:nvSpPr>
        <p:spPr bwMode="gray">
          <a:xfrm>
            <a:off x="0" y="188640"/>
            <a:ext cx="1219200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kumimoji="0" lang="en-US" altLang="ko-KR" kern="0" dirty="0">
                <a:solidFill>
                  <a:schemeClr val="bg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	Exploratory Factor analysis (EFA) summary</a:t>
            </a:r>
            <a:endParaRPr kumimoji="0" lang="ko-KR" altLang="en-US" kern="0" dirty="0">
              <a:solidFill>
                <a:schemeClr val="bg1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51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1F74168-2EE9-43BE-92C4-BA06E9A5C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268760"/>
            <a:ext cx="11305256" cy="4896544"/>
          </a:xfrm>
        </p:spPr>
        <p:txBody>
          <a:bodyPr/>
          <a:lstStyle/>
          <a:p>
            <a:r>
              <a:rPr lang="en-US" altLang="ko-KR" sz="2000" dirty="0">
                <a:solidFill>
                  <a:srgbClr val="FF0000"/>
                </a:solidFill>
              </a:rPr>
              <a:t>Check 6</a:t>
            </a:r>
            <a:r>
              <a:rPr lang="en-US" altLang="ko-KR" sz="2000" dirty="0"/>
              <a:t> </a:t>
            </a:r>
            <a:r>
              <a:rPr lang="ko-KR" altLang="en-US" sz="2000" dirty="0"/>
              <a:t>요인 적재값의</a:t>
            </a:r>
            <a:r>
              <a:rPr lang="en-US" altLang="ko-KR" sz="2000" dirty="0"/>
              <a:t> </a:t>
            </a:r>
            <a:r>
              <a:rPr lang="ko-KR" altLang="en-US" sz="2000" dirty="0"/>
              <a:t>해석</a:t>
            </a:r>
            <a:endParaRPr lang="en-US" altLang="ko-KR" sz="2000" dirty="0"/>
          </a:p>
          <a:p>
            <a:pPr lvl="1"/>
            <a:r>
              <a:rPr lang="ko-KR" altLang="en-US" sz="1800" dirty="0"/>
              <a:t>높은 적재값이 한 요인에만 </a:t>
            </a:r>
            <a:r>
              <a:rPr lang="ko-KR" altLang="en-US" sz="1800" dirty="0" err="1"/>
              <a:t>걸려있어야함</a:t>
            </a:r>
            <a:r>
              <a:rPr lang="ko-KR" altLang="en-US" sz="1800" dirty="0"/>
              <a:t> </a:t>
            </a:r>
            <a:r>
              <a:rPr lang="en-US" altLang="ko-KR" sz="1800" dirty="0"/>
              <a:t>(± 0.5 </a:t>
            </a:r>
            <a:r>
              <a:rPr lang="ko-KR" altLang="en-US" sz="1800" dirty="0"/>
              <a:t>이상</a:t>
            </a:r>
            <a:r>
              <a:rPr lang="en-US" altLang="ko-KR" sz="1800" dirty="0"/>
              <a:t>, </a:t>
            </a:r>
            <a:r>
              <a:rPr lang="ko-KR" altLang="en-US" sz="1800" dirty="0"/>
              <a:t>최소 </a:t>
            </a:r>
            <a:r>
              <a:rPr lang="en-US" altLang="ko-KR" sz="1800" dirty="0"/>
              <a:t>± 0.3)</a:t>
            </a:r>
          </a:p>
          <a:p>
            <a:pPr lvl="1"/>
            <a:r>
              <a:rPr lang="ko-KR" altLang="en-US" sz="1800" dirty="0"/>
              <a:t>두 요인에 높은 적재값을 가지면 그 변수는 지우도록 함</a:t>
            </a:r>
            <a:endParaRPr lang="en-US" altLang="ko-KR" sz="1800" dirty="0"/>
          </a:p>
          <a:p>
            <a:pPr lvl="1"/>
            <a:r>
              <a:rPr lang="ko-KR" altLang="en-US" sz="1800" dirty="0"/>
              <a:t>커뮤날리티가 </a:t>
            </a:r>
            <a:r>
              <a:rPr lang="en-US" altLang="ko-KR" sz="1800" dirty="0"/>
              <a:t>50% </a:t>
            </a:r>
            <a:r>
              <a:rPr lang="ko-KR" altLang="en-US" sz="1800" dirty="0"/>
              <a:t>이상인 변수만 남김</a:t>
            </a:r>
            <a:r>
              <a:rPr lang="en-US" altLang="ko-KR" sz="1800" dirty="0"/>
              <a:t>, </a:t>
            </a:r>
            <a:r>
              <a:rPr lang="ko-KR" altLang="en-US" sz="1800" dirty="0"/>
              <a:t>누적 분산</a:t>
            </a:r>
            <a:r>
              <a:rPr lang="en-US" altLang="ko-KR" sz="1800" dirty="0"/>
              <a:t>(</a:t>
            </a:r>
            <a:r>
              <a:rPr lang="ko-KR" altLang="en-US" sz="1800" dirty="0"/>
              <a:t>설명</a:t>
            </a:r>
            <a:r>
              <a:rPr lang="en-US" altLang="ko-KR" sz="1800" dirty="0"/>
              <a:t>)</a:t>
            </a:r>
            <a:r>
              <a:rPr lang="ko-KR" altLang="en-US" sz="1800" dirty="0"/>
              <a:t>양이 </a:t>
            </a:r>
            <a:r>
              <a:rPr lang="en-US" altLang="ko-KR" sz="1800" dirty="0"/>
              <a:t>60% </a:t>
            </a:r>
            <a:r>
              <a:rPr lang="ko-KR" altLang="en-US" sz="1800" dirty="0"/>
              <a:t>이상</a:t>
            </a:r>
            <a:endParaRPr lang="en-US" altLang="ko-KR" sz="1800" dirty="0"/>
          </a:p>
          <a:p>
            <a:pPr lvl="1"/>
            <a:endParaRPr lang="en-US" altLang="ko-KR" sz="1800" dirty="0"/>
          </a:p>
          <a:p>
            <a:pPr lvl="1"/>
            <a:endParaRPr lang="en-US" altLang="ko-KR" sz="1800" dirty="0"/>
          </a:p>
          <a:p>
            <a:r>
              <a:rPr lang="en-US" altLang="ko-KR" sz="2000" dirty="0">
                <a:solidFill>
                  <a:srgbClr val="FF0000"/>
                </a:solidFill>
              </a:rPr>
              <a:t>Check 7</a:t>
            </a:r>
            <a:r>
              <a:rPr lang="en-US" altLang="ko-KR" sz="2000" dirty="0"/>
              <a:t> </a:t>
            </a:r>
            <a:r>
              <a:rPr lang="ko-KR" altLang="en-US" sz="2000" dirty="0"/>
              <a:t>요인의 </a:t>
            </a:r>
            <a:r>
              <a:rPr lang="ko-KR" altLang="en-US" sz="2000" dirty="0" err="1"/>
              <a:t>추정값으로</a:t>
            </a:r>
            <a:r>
              <a:rPr lang="ko-KR" altLang="en-US" sz="2000" dirty="0"/>
              <a:t> 합산척도의 사용</a:t>
            </a:r>
            <a:endParaRPr lang="en-US" altLang="ko-KR" sz="2000" dirty="0"/>
          </a:p>
          <a:p>
            <a:pPr lvl="1"/>
            <a:r>
              <a:rPr lang="ko-KR" altLang="en-US" sz="1800" dirty="0" err="1"/>
              <a:t>크론바흐</a:t>
            </a:r>
            <a:r>
              <a:rPr lang="ko-KR" altLang="en-US" sz="1800" dirty="0"/>
              <a:t> 알파가 </a:t>
            </a:r>
            <a:r>
              <a:rPr lang="en-US" altLang="ko-KR" sz="1800" dirty="0"/>
              <a:t>0.7</a:t>
            </a:r>
            <a:r>
              <a:rPr lang="ko-KR" altLang="en-US" sz="1800" dirty="0"/>
              <a:t>이상</a:t>
            </a:r>
            <a:r>
              <a:rPr lang="en-US" altLang="ko-KR" sz="1800" dirty="0"/>
              <a:t>(</a:t>
            </a:r>
            <a:r>
              <a:rPr lang="ko-KR" altLang="en-US" sz="1800" dirty="0"/>
              <a:t>또는 </a:t>
            </a:r>
            <a:r>
              <a:rPr lang="en-US" altLang="ko-KR" sz="1800" dirty="0"/>
              <a:t>0.6)</a:t>
            </a:r>
          </a:p>
          <a:p>
            <a:pPr lvl="1"/>
            <a:r>
              <a:rPr lang="ko-KR" altLang="en-US" sz="1800" dirty="0"/>
              <a:t>수렴타당도와 판별타당도를 평가</a:t>
            </a:r>
            <a:endParaRPr lang="en-US" altLang="ko-KR" sz="1800" dirty="0"/>
          </a:p>
          <a:p>
            <a:pPr lvl="1"/>
            <a:r>
              <a:rPr lang="ko-KR" altLang="en-US" sz="1800" dirty="0"/>
              <a:t>위 값을 만족할 때 요인이 포함된 변수들의 합으로 요인을 대체할 수 있다</a:t>
            </a:r>
            <a:endParaRPr lang="en-US" altLang="ko-KR" sz="1800" dirty="0"/>
          </a:p>
          <a:p>
            <a:pPr lvl="1"/>
            <a:r>
              <a:rPr lang="ko-KR" altLang="en-US" sz="1800" dirty="0"/>
              <a:t>한 변수만으로 대체하거나 요인점수를 사용하는 것의 절충안으로 확장성이 좋음</a:t>
            </a:r>
            <a:endParaRPr lang="en-US" sz="2000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8204B4C0-B78B-4A32-889F-3C8D6607DB03}"/>
              </a:ext>
            </a:extLst>
          </p:cNvPr>
          <p:cNvSpPr txBox="1">
            <a:spLocks/>
          </p:cNvSpPr>
          <p:nvPr/>
        </p:nvSpPr>
        <p:spPr bwMode="gray">
          <a:xfrm>
            <a:off x="0" y="188640"/>
            <a:ext cx="1219200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kumimoji="0" lang="en-US" altLang="ko-KR" kern="0" dirty="0">
                <a:solidFill>
                  <a:schemeClr val="bg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	Exploratory Factor analysis (EFA) summary</a:t>
            </a:r>
            <a:endParaRPr kumimoji="0" lang="ko-KR" altLang="en-US" kern="0" dirty="0">
              <a:solidFill>
                <a:schemeClr val="bg1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56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6125CC-9980-4ABB-97BF-CB391A4BD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2900"/>
            <a:ext cx="9086800" cy="685800"/>
          </a:xfr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참고 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1: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SCREE TEST CRITERION</a:t>
            </a:r>
            <a:r>
              <a:rPr lang="ko-KR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에 의한 </a:t>
            </a:r>
            <a:r>
              <a:rPr lang="ko-KR" alt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요인수</a:t>
            </a:r>
            <a:r>
              <a:rPr lang="ko-KR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결정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B0320BD-E467-44DE-B700-3C8C39A77497}"/>
              </a:ext>
            </a:extLst>
          </p:cNvPr>
          <p:cNvSpPr/>
          <p:nvPr/>
        </p:nvSpPr>
        <p:spPr>
          <a:xfrm>
            <a:off x="479376" y="1196752"/>
            <a:ext cx="38164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일반적인</a:t>
            </a:r>
            <a:r>
              <a:rPr lang="en-US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요인수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결정방법은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고유값이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1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이상인 경우만 선택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스크리 검정법은 고유값의 감소형태로 결정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요인수에 따라 고유값은 감소하는데 어느 순간부터 감소하는 기울기가 완만해지면 그 전의 요인수까지 선택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우측의 그림에서 고유값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1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기준으로는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2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개의 요인이 선택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스크리 기준으로는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4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번째부터 고유값의 변화가 거의 없으므로 요인수는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3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으로 선택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grpSp>
        <p:nvGrpSpPr>
          <p:cNvPr id="92" name="그룹 91">
            <a:extLst>
              <a:ext uri="{FF2B5EF4-FFF2-40B4-BE49-F238E27FC236}">
                <a16:creationId xmlns:a16="http://schemas.microsoft.com/office/drawing/2014/main" id="{8F861DFD-5B2D-436E-89BA-026675981B3E}"/>
              </a:ext>
            </a:extLst>
          </p:cNvPr>
          <p:cNvGrpSpPr/>
          <p:nvPr/>
        </p:nvGrpSpPr>
        <p:grpSpPr>
          <a:xfrm>
            <a:off x="5375920" y="1700808"/>
            <a:ext cx="5965447" cy="4096845"/>
            <a:chOff x="5646218" y="1443682"/>
            <a:chExt cx="5965447" cy="4096845"/>
          </a:xfrm>
        </p:grpSpPr>
        <p:cxnSp>
          <p:nvCxnSpPr>
            <p:cNvPr id="6" name="직선 화살표 연결선 5">
              <a:extLst>
                <a:ext uri="{FF2B5EF4-FFF2-40B4-BE49-F238E27FC236}">
                  <a16:creationId xmlns:a16="http://schemas.microsoft.com/office/drawing/2014/main" id="{6964B7C3-B25E-4A3F-AB10-DEA8B8C8882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383535" y="4977432"/>
              <a:ext cx="4537001" cy="53951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" name="직선 화살표 연결선 7">
              <a:extLst>
                <a:ext uri="{FF2B5EF4-FFF2-40B4-BE49-F238E27FC236}">
                  <a16:creationId xmlns:a16="http://schemas.microsoft.com/office/drawing/2014/main" id="{D109A293-83EB-4DCE-B143-60AAFF12178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396235" y="1443682"/>
              <a:ext cx="0" cy="360040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ACE07F6-2751-49BF-833B-554E4311773C}"/>
                </a:ext>
              </a:extLst>
            </p:cNvPr>
            <p:cNvSpPr txBox="1"/>
            <p:nvPr/>
          </p:nvSpPr>
          <p:spPr>
            <a:xfrm>
              <a:off x="10734502" y="5171195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>
                  <a:latin typeface="맑은 고딕" panose="020B0503020000020004" pitchFamily="50" charset="-127"/>
                  <a:ea typeface="맑은 고딕" panose="020B0503020000020004" pitchFamily="50" charset="-127"/>
                </a:rPr>
                <a:t>요인수</a:t>
              </a:r>
              <a:endParaRPr 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67B0B42-1C1C-4595-AB41-0187C548D767}"/>
                </a:ext>
              </a:extLst>
            </p:cNvPr>
            <p:cNvSpPr txBox="1"/>
            <p:nvPr/>
          </p:nvSpPr>
          <p:spPr>
            <a:xfrm>
              <a:off x="5646218" y="1443682"/>
              <a:ext cx="461665" cy="82811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ko-KR" altLang="en-US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고유값</a:t>
              </a:r>
              <a:endParaRPr 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4DF80792-A0CF-4203-880F-22A6CE4C9415}"/>
                </a:ext>
              </a:extLst>
            </p:cNvPr>
            <p:cNvSpPr/>
            <p:nvPr/>
          </p:nvSpPr>
          <p:spPr bwMode="auto">
            <a:xfrm>
              <a:off x="7032261" y="2010323"/>
              <a:ext cx="68862" cy="68862"/>
            </a:xfrm>
            <a:prstGeom prst="ellipse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F1366074-DF78-4BC4-BA37-A34B5B08C928}"/>
                </a:ext>
              </a:extLst>
            </p:cNvPr>
            <p:cNvSpPr/>
            <p:nvPr/>
          </p:nvSpPr>
          <p:spPr bwMode="auto">
            <a:xfrm>
              <a:off x="7590434" y="3289769"/>
              <a:ext cx="68862" cy="68862"/>
            </a:xfrm>
            <a:prstGeom prst="ellipse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654EEE92-3D89-43D2-9B5B-6A4C9496F930}"/>
                </a:ext>
              </a:extLst>
            </p:cNvPr>
            <p:cNvSpPr/>
            <p:nvPr/>
          </p:nvSpPr>
          <p:spPr bwMode="auto">
            <a:xfrm>
              <a:off x="9457682" y="4740990"/>
              <a:ext cx="68862" cy="68862"/>
            </a:xfrm>
            <a:prstGeom prst="ellipse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D1F8EDAF-B661-466F-B205-009A9860BDEF}"/>
                </a:ext>
              </a:extLst>
            </p:cNvPr>
            <p:cNvSpPr/>
            <p:nvPr/>
          </p:nvSpPr>
          <p:spPr bwMode="auto">
            <a:xfrm>
              <a:off x="8213708" y="4223735"/>
              <a:ext cx="68862" cy="68862"/>
            </a:xfrm>
            <a:prstGeom prst="ellipse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2F98267D-127D-41A4-9A4C-DA0B976EE055}"/>
                </a:ext>
              </a:extLst>
            </p:cNvPr>
            <p:cNvSpPr/>
            <p:nvPr/>
          </p:nvSpPr>
          <p:spPr bwMode="auto">
            <a:xfrm>
              <a:off x="8837311" y="4685123"/>
              <a:ext cx="68862" cy="68862"/>
            </a:xfrm>
            <a:prstGeom prst="ellipse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D9F6A94A-26F7-4158-91BC-25483893235A}"/>
                </a:ext>
              </a:extLst>
            </p:cNvPr>
            <p:cNvSpPr/>
            <p:nvPr/>
          </p:nvSpPr>
          <p:spPr bwMode="auto">
            <a:xfrm>
              <a:off x="10066220" y="4800298"/>
              <a:ext cx="68862" cy="68862"/>
            </a:xfrm>
            <a:prstGeom prst="ellipse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BBDB34EE-AB48-4F7E-897E-A1DDD501608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96235" y="4149080"/>
              <a:ext cx="131813" cy="0"/>
            </a:xfrm>
            <a:prstGeom prst="line">
              <a:avLst/>
            </a:prstGeom>
            <a:noFill/>
            <a:ln w="9525" cap="flat" cmpd="sng" algn="ctr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90FB5F80-66E7-4FBD-BC55-C784B5A5DD8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96235" y="3356992"/>
              <a:ext cx="131813" cy="0"/>
            </a:xfrm>
            <a:prstGeom prst="line">
              <a:avLst/>
            </a:prstGeom>
            <a:noFill/>
            <a:ln w="9525" cap="flat" cmpd="sng" algn="ctr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8FC0B867-0B73-4A3F-9504-3DC19C924BA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96235" y="2564904"/>
              <a:ext cx="131813" cy="0"/>
            </a:xfrm>
            <a:prstGeom prst="line">
              <a:avLst/>
            </a:prstGeom>
            <a:noFill/>
            <a:ln w="9525" cap="flat" cmpd="sng" algn="ctr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895E4BE0-E09A-4FAC-8241-D0135B286E4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96235" y="1772816"/>
              <a:ext cx="131813" cy="0"/>
            </a:xfrm>
            <a:prstGeom prst="line">
              <a:avLst/>
            </a:prstGeom>
            <a:noFill/>
            <a:ln w="9525" cap="flat" cmpd="sng" algn="ctr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직선 연결선 30">
              <a:extLst>
                <a:ext uri="{FF2B5EF4-FFF2-40B4-BE49-F238E27FC236}">
                  <a16:creationId xmlns:a16="http://schemas.microsoft.com/office/drawing/2014/main" id="{F5870910-2066-449A-93BC-014E70193CDB}"/>
                </a:ext>
              </a:extLst>
            </p:cNvPr>
            <p:cNvCxnSpPr/>
            <p:nvPr/>
          </p:nvCxnSpPr>
          <p:spPr bwMode="auto">
            <a:xfrm flipV="1">
              <a:off x="7076197" y="4896478"/>
              <a:ext cx="0" cy="134904"/>
            </a:xfrm>
            <a:prstGeom prst="line">
              <a:avLst/>
            </a:prstGeom>
            <a:noFill/>
            <a:ln w="9525" cap="flat" cmpd="sng" algn="ctr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id="{6048099B-FB36-40CB-BBCF-7B01963722EA}"/>
                </a:ext>
              </a:extLst>
            </p:cNvPr>
            <p:cNvCxnSpPr/>
            <p:nvPr/>
          </p:nvCxnSpPr>
          <p:spPr bwMode="auto">
            <a:xfrm flipV="1">
              <a:off x="7680176" y="4899480"/>
              <a:ext cx="0" cy="134904"/>
            </a:xfrm>
            <a:prstGeom prst="line">
              <a:avLst/>
            </a:prstGeom>
            <a:noFill/>
            <a:ln w="9525" cap="flat" cmpd="sng" algn="ctr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id="{B950CC1B-7251-4034-9068-BE7D5B02CC69}"/>
                </a:ext>
              </a:extLst>
            </p:cNvPr>
            <p:cNvCxnSpPr/>
            <p:nvPr/>
          </p:nvCxnSpPr>
          <p:spPr bwMode="auto">
            <a:xfrm flipV="1">
              <a:off x="8284155" y="4869160"/>
              <a:ext cx="0" cy="134904"/>
            </a:xfrm>
            <a:prstGeom prst="line">
              <a:avLst/>
            </a:prstGeom>
            <a:noFill/>
            <a:ln w="9525" cap="flat" cmpd="sng" algn="ctr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직선 연결선 33">
              <a:extLst>
                <a:ext uri="{FF2B5EF4-FFF2-40B4-BE49-F238E27FC236}">
                  <a16:creationId xmlns:a16="http://schemas.microsoft.com/office/drawing/2014/main" id="{8AE527BB-12D7-4740-A18C-2BC921F2956F}"/>
                </a:ext>
              </a:extLst>
            </p:cNvPr>
            <p:cNvCxnSpPr/>
            <p:nvPr/>
          </p:nvCxnSpPr>
          <p:spPr bwMode="auto">
            <a:xfrm flipV="1">
              <a:off x="8888134" y="4869160"/>
              <a:ext cx="0" cy="134904"/>
            </a:xfrm>
            <a:prstGeom prst="line">
              <a:avLst/>
            </a:prstGeom>
            <a:noFill/>
            <a:ln w="9525" cap="flat" cmpd="sng" algn="ctr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A5BCB3B5-834B-4022-9E26-4DCCCE2851BA}"/>
                </a:ext>
              </a:extLst>
            </p:cNvPr>
            <p:cNvCxnSpPr/>
            <p:nvPr/>
          </p:nvCxnSpPr>
          <p:spPr bwMode="auto">
            <a:xfrm flipV="1">
              <a:off x="9492113" y="4881860"/>
              <a:ext cx="0" cy="134904"/>
            </a:xfrm>
            <a:prstGeom prst="line">
              <a:avLst/>
            </a:prstGeom>
            <a:noFill/>
            <a:ln w="9525" cap="flat" cmpd="sng" algn="ctr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A1D1B90E-90E2-4636-B796-65218538A22B}"/>
                </a:ext>
              </a:extLst>
            </p:cNvPr>
            <p:cNvCxnSpPr/>
            <p:nvPr/>
          </p:nvCxnSpPr>
          <p:spPr bwMode="auto">
            <a:xfrm flipV="1">
              <a:off x="10096092" y="4869160"/>
              <a:ext cx="0" cy="134904"/>
            </a:xfrm>
            <a:prstGeom prst="line">
              <a:avLst/>
            </a:prstGeom>
            <a:noFill/>
            <a:ln w="9525" cap="flat" cmpd="sng" algn="ctr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직선 연결선 36">
              <a:extLst>
                <a:ext uri="{FF2B5EF4-FFF2-40B4-BE49-F238E27FC236}">
                  <a16:creationId xmlns:a16="http://schemas.microsoft.com/office/drawing/2014/main" id="{99B81D4C-85F6-4636-B95C-E4CF897DA5F1}"/>
                </a:ext>
              </a:extLst>
            </p:cNvPr>
            <p:cNvCxnSpPr/>
            <p:nvPr/>
          </p:nvCxnSpPr>
          <p:spPr bwMode="auto">
            <a:xfrm flipV="1">
              <a:off x="10700071" y="4862810"/>
              <a:ext cx="0" cy="134904"/>
            </a:xfrm>
            <a:prstGeom prst="line">
              <a:avLst/>
            </a:prstGeom>
            <a:noFill/>
            <a:ln w="9525" cap="flat" cmpd="sng" algn="ctr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DA7DA6FE-DBC0-4A8E-86D1-5AB6D8AA9B12}"/>
                </a:ext>
              </a:extLst>
            </p:cNvPr>
            <p:cNvSpPr/>
            <p:nvPr/>
          </p:nvSpPr>
          <p:spPr bwMode="auto">
            <a:xfrm>
              <a:off x="10665640" y="4814590"/>
              <a:ext cx="68862" cy="68862"/>
            </a:xfrm>
            <a:prstGeom prst="ellipse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1061372-175C-4E53-A1D6-9373960FE39D}"/>
                </a:ext>
              </a:extLst>
            </p:cNvPr>
            <p:cNvSpPr txBox="1"/>
            <p:nvPr/>
          </p:nvSpPr>
          <p:spPr>
            <a:xfrm>
              <a:off x="6977082" y="5085184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3BBB60A-C6D8-4333-9957-C1F5D8460D2A}"/>
                </a:ext>
              </a:extLst>
            </p:cNvPr>
            <p:cNvSpPr txBox="1"/>
            <p:nvPr/>
          </p:nvSpPr>
          <p:spPr>
            <a:xfrm>
              <a:off x="7580594" y="5077196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5E3600A-E28A-4E8A-A3E9-4BC765BBE272}"/>
                </a:ext>
              </a:extLst>
            </p:cNvPr>
            <p:cNvSpPr txBox="1"/>
            <p:nvPr/>
          </p:nvSpPr>
          <p:spPr>
            <a:xfrm>
              <a:off x="8185740" y="5085184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7A2D9F4-608E-4BFB-A596-F9A25321430E}"/>
                </a:ext>
              </a:extLst>
            </p:cNvPr>
            <p:cNvSpPr txBox="1"/>
            <p:nvPr/>
          </p:nvSpPr>
          <p:spPr>
            <a:xfrm>
              <a:off x="8798562" y="5087894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4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958A0D4-EF51-4A31-8168-787927B6FBE5}"/>
                </a:ext>
              </a:extLst>
            </p:cNvPr>
            <p:cNvSpPr txBox="1"/>
            <p:nvPr/>
          </p:nvSpPr>
          <p:spPr>
            <a:xfrm>
              <a:off x="9396226" y="5091562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5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55F5920-BF43-4088-87B9-20480A9B621D}"/>
                </a:ext>
              </a:extLst>
            </p:cNvPr>
            <p:cNvSpPr txBox="1"/>
            <p:nvPr/>
          </p:nvSpPr>
          <p:spPr>
            <a:xfrm>
              <a:off x="9993265" y="5087894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6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C2C3534-799A-452A-AA37-51FBA7EE97F5}"/>
                </a:ext>
              </a:extLst>
            </p:cNvPr>
            <p:cNvSpPr txBox="1"/>
            <p:nvPr/>
          </p:nvSpPr>
          <p:spPr>
            <a:xfrm>
              <a:off x="10563655" y="5078862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7</a:t>
              </a:r>
            </a:p>
          </p:txBody>
        </p: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993EB8AB-7B33-4601-8878-E5FD2A3FF138}"/>
                </a:ext>
              </a:extLst>
            </p:cNvPr>
            <p:cNvCxnSpPr>
              <a:cxnSpLocks/>
              <a:stCxn id="18" idx="5"/>
              <a:endCxn id="19" idx="5"/>
            </p:cNvCxnSpPr>
            <p:nvPr/>
          </p:nvCxnSpPr>
          <p:spPr bwMode="auto">
            <a:xfrm>
              <a:off x="7091038" y="2069100"/>
              <a:ext cx="558173" cy="1279446"/>
            </a:xfrm>
            <a:prstGeom prst="lin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8E0BB12-97AA-42CA-9054-25BB9D5EEDD1}"/>
                </a:ext>
              </a:extLst>
            </p:cNvPr>
            <p:cNvSpPr txBox="1"/>
            <p:nvPr/>
          </p:nvSpPr>
          <p:spPr>
            <a:xfrm>
              <a:off x="6107787" y="4022430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F8E3F0B-CAF5-4799-9944-25D35835EB0D}"/>
                </a:ext>
              </a:extLst>
            </p:cNvPr>
            <p:cNvSpPr txBox="1"/>
            <p:nvPr/>
          </p:nvSpPr>
          <p:spPr>
            <a:xfrm>
              <a:off x="6107787" y="3218492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2185945-54FD-44D3-BB17-27F5FDC7DCCA}"/>
                </a:ext>
              </a:extLst>
            </p:cNvPr>
            <p:cNvSpPr txBox="1"/>
            <p:nvPr/>
          </p:nvSpPr>
          <p:spPr>
            <a:xfrm>
              <a:off x="6107787" y="2414554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3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1CCCD02-64D2-4D02-9B1F-77BCA98FED73}"/>
                </a:ext>
              </a:extLst>
            </p:cNvPr>
            <p:cNvSpPr txBox="1"/>
            <p:nvPr/>
          </p:nvSpPr>
          <p:spPr>
            <a:xfrm>
              <a:off x="6107787" y="1610616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4</a:t>
              </a:r>
            </a:p>
          </p:txBody>
        </p:sp>
        <p:cxnSp>
          <p:nvCxnSpPr>
            <p:cNvPr id="56" name="직선 연결선 55">
              <a:extLst>
                <a:ext uri="{FF2B5EF4-FFF2-40B4-BE49-F238E27FC236}">
                  <a16:creationId xmlns:a16="http://schemas.microsoft.com/office/drawing/2014/main" id="{8492F5EE-8767-421C-A289-676041C35602}"/>
                </a:ext>
              </a:extLst>
            </p:cNvPr>
            <p:cNvCxnSpPr>
              <a:cxnSpLocks/>
              <a:stCxn id="19" idx="5"/>
              <a:endCxn id="21" idx="1"/>
            </p:cNvCxnSpPr>
            <p:nvPr/>
          </p:nvCxnSpPr>
          <p:spPr bwMode="auto">
            <a:xfrm>
              <a:off x="7649211" y="3348546"/>
              <a:ext cx="574582" cy="885274"/>
            </a:xfrm>
            <a:prstGeom prst="lin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3E5F03C4-2D31-46A6-BD1F-2E069056097D}"/>
                </a:ext>
              </a:extLst>
            </p:cNvPr>
            <p:cNvCxnSpPr>
              <a:cxnSpLocks/>
              <a:stCxn id="21" idx="5"/>
              <a:endCxn id="22" idx="1"/>
            </p:cNvCxnSpPr>
            <p:nvPr/>
          </p:nvCxnSpPr>
          <p:spPr bwMode="auto">
            <a:xfrm>
              <a:off x="8272485" y="4282512"/>
              <a:ext cx="574911" cy="412696"/>
            </a:xfrm>
            <a:prstGeom prst="lin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직선 연결선 57">
              <a:extLst>
                <a:ext uri="{FF2B5EF4-FFF2-40B4-BE49-F238E27FC236}">
                  <a16:creationId xmlns:a16="http://schemas.microsoft.com/office/drawing/2014/main" id="{A72A9A6E-6F15-4C07-A8B2-C2150C2D8691}"/>
                </a:ext>
              </a:extLst>
            </p:cNvPr>
            <p:cNvCxnSpPr>
              <a:cxnSpLocks/>
              <a:stCxn id="22" idx="6"/>
              <a:endCxn id="20" idx="2"/>
            </p:cNvCxnSpPr>
            <p:nvPr/>
          </p:nvCxnSpPr>
          <p:spPr bwMode="auto">
            <a:xfrm>
              <a:off x="8906173" y="4719554"/>
              <a:ext cx="551509" cy="55867"/>
            </a:xfrm>
            <a:prstGeom prst="lin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직선 연결선 58">
              <a:extLst>
                <a:ext uri="{FF2B5EF4-FFF2-40B4-BE49-F238E27FC236}">
                  <a16:creationId xmlns:a16="http://schemas.microsoft.com/office/drawing/2014/main" id="{77AC69CE-85F0-45EB-B67B-F52D484DF6AA}"/>
                </a:ext>
              </a:extLst>
            </p:cNvPr>
            <p:cNvCxnSpPr>
              <a:cxnSpLocks/>
              <a:stCxn id="20" idx="6"/>
              <a:endCxn id="23" idx="2"/>
            </p:cNvCxnSpPr>
            <p:nvPr/>
          </p:nvCxnSpPr>
          <p:spPr bwMode="auto">
            <a:xfrm>
              <a:off x="9526544" y="4775421"/>
              <a:ext cx="539676" cy="59308"/>
            </a:xfrm>
            <a:prstGeom prst="lin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직선 연결선 67">
              <a:extLst>
                <a:ext uri="{FF2B5EF4-FFF2-40B4-BE49-F238E27FC236}">
                  <a16:creationId xmlns:a16="http://schemas.microsoft.com/office/drawing/2014/main" id="{31E104D9-7F30-46FD-8DBF-19F11C05E61C}"/>
                </a:ext>
              </a:extLst>
            </p:cNvPr>
            <p:cNvCxnSpPr>
              <a:cxnSpLocks/>
              <a:stCxn id="23" idx="6"/>
              <a:endCxn id="38" idx="2"/>
            </p:cNvCxnSpPr>
            <p:nvPr/>
          </p:nvCxnSpPr>
          <p:spPr bwMode="auto">
            <a:xfrm>
              <a:off x="10135082" y="4834729"/>
              <a:ext cx="530558" cy="14292"/>
            </a:xfrm>
            <a:prstGeom prst="lin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직선 연결선 80">
              <a:extLst>
                <a:ext uri="{FF2B5EF4-FFF2-40B4-BE49-F238E27FC236}">
                  <a16:creationId xmlns:a16="http://schemas.microsoft.com/office/drawing/2014/main" id="{6016D3E1-9A93-4666-9EF7-BE0CC93F166A}"/>
                </a:ext>
              </a:extLst>
            </p:cNvPr>
            <p:cNvCxnSpPr>
              <a:stCxn id="51" idx="3"/>
            </p:cNvCxnSpPr>
            <p:nvPr/>
          </p:nvCxnSpPr>
          <p:spPr bwMode="auto">
            <a:xfrm flipV="1">
              <a:off x="6380619" y="4149080"/>
              <a:ext cx="4375654" cy="11850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FD95B5A6-960C-4C4E-93D4-81A0C49348EB}"/>
              </a:ext>
            </a:extLst>
          </p:cNvPr>
          <p:cNvSpPr txBox="1"/>
          <p:nvPr/>
        </p:nvSpPr>
        <p:spPr>
          <a:xfrm>
            <a:off x="7378913" y="132502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스크리 도표</a:t>
            </a:r>
            <a:endParaRPr lang="en-US" b="1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9864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6125CC-9980-4ABB-97BF-CB391A4BD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2900"/>
            <a:ext cx="8041216" cy="685800"/>
          </a:xfr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참고 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2: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직교회전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? 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사각회전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A9484FC-3FD1-4F51-8AB3-D4B034BB6CE6}"/>
              </a:ext>
            </a:extLst>
          </p:cNvPr>
          <p:cNvSpPr/>
          <p:nvPr/>
        </p:nvSpPr>
        <p:spPr>
          <a:xfrm>
            <a:off x="609600" y="1141937"/>
            <a:ext cx="110172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OBLIQUE ROTATION METHODS (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사각회전</a:t>
            </a:r>
            <a:r>
              <a:rPr lang="en-US" sz="20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) </a:t>
            </a:r>
          </a:p>
          <a:p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직교회전은 요인들 간의 독립성을 가정하나 사각회전은 요인들 간의 연관성을 가정한다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r>
              <a:rPr lang="en-US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SPSS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는 </a:t>
            </a:r>
            <a:r>
              <a:rPr lang="en-US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OBLIMIN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과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PROMAX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방법을 제공한다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직교회전에 비해 요인 간의 관계를 가정할 수 있다면 이 방법을 고려하는 것이 좋다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 PROMAX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방법은 먼저 직교회전을 한 뒤 요인 간의 상관관계를 고려해주는 절충형 방법이다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해석이 더 용이하며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Maximum Likelihood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추정방법과 결과가 유사하며 요인 간 상관계수를 구할 수 있다는 장점이 있다</a:t>
            </a:r>
            <a:endParaRPr lang="en-US" sz="16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F7676D73-D46A-4416-B45F-3C496A811556}"/>
              </a:ext>
            </a:extLst>
          </p:cNvPr>
          <p:cNvGrpSpPr/>
          <p:nvPr/>
        </p:nvGrpSpPr>
        <p:grpSpPr>
          <a:xfrm>
            <a:off x="911424" y="2708920"/>
            <a:ext cx="4407861" cy="3140075"/>
            <a:chOff x="911424" y="2708920"/>
            <a:chExt cx="4407861" cy="3140075"/>
          </a:xfrm>
        </p:grpSpPr>
        <p:sp>
          <p:nvSpPr>
            <p:cNvPr id="4" name="Line 7">
              <a:extLst>
                <a:ext uri="{FF2B5EF4-FFF2-40B4-BE49-F238E27FC236}">
                  <a16:creationId xmlns:a16="http://schemas.microsoft.com/office/drawing/2014/main" id="{4DF9A2A5-62FE-4C8A-9B97-8013773E09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1024" y="2830624"/>
              <a:ext cx="1331911" cy="172614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" name="Line 7">
              <a:extLst>
                <a:ext uri="{FF2B5EF4-FFF2-40B4-BE49-F238E27FC236}">
                  <a16:creationId xmlns:a16="http://schemas.microsoft.com/office/drawing/2014/main" id="{BE03F24F-739F-4D5D-BCA2-D7C457ABD5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1024" y="4556765"/>
              <a:ext cx="1820786" cy="126053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1C59BB6-8128-4EF4-8F85-0A41B8FAD3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1424" y="2708920"/>
              <a:ext cx="3217865" cy="3140075"/>
              <a:chOff x="192" y="2340"/>
              <a:chExt cx="2027" cy="1978"/>
            </a:xfrm>
          </p:grpSpPr>
          <p:sp>
            <p:nvSpPr>
              <p:cNvPr id="7" name="Line 6">
                <a:extLst>
                  <a:ext uri="{FF2B5EF4-FFF2-40B4-BE49-F238E27FC236}">
                    <a16:creationId xmlns:a16="http://schemas.microsoft.com/office/drawing/2014/main" id="{049CDF96-ED54-4F62-AEE2-6F35B88C36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" y="3504"/>
                <a:ext cx="20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" name="Line 7">
                <a:extLst>
                  <a:ext uri="{FF2B5EF4-FFF2-40B4-BE49-F238E27FC236}">
                    <a16:creationId xmlns:a16="http://schemas.microsoft.com/office/drawing/2014/main" id="{051A7A2D-8255-4A27-8E80-B052C41904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6" y="2496"/>
                <a:ext cx="0" cy="18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" name="Text Box 8">
                <a:extLst>
                  <a:ext uri="{FF2B5EF4-FFF2-40B4-BE49-F238E27FC236}">
                    <a16:creationId xmlns:a16="http://schemas.microsoft.com/office/drawing/2014/main" id="{5E612924-AA8A-4F02-92DC-554804D791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1" y="4067"/>
                <a:ext cx="384" cy="231"/>
              </a:xfrm>
              <a:prstGeom prst="rect">
                <a:avLst/>
              </a:prstGeom>
              <a:solidFill>
                <a:srgbClr val="FF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ko-KR" sz="1800" b="1" dirty="0">
                    <a:latin typeface="Times New Roman" panose="02020603050405020304" pitchFamily="18" charset="0"/>
                    <a:ea typeface="맑은 고딕" panose="020B0503020000020004" pitchFamily="50" charset="-127"/>
                  </a:rPr>
                  <a:t>F1*</a:t>
                </a:r>
              </a:p>
            </p:txBody>
          </p:sp>
          <p:sp>
            <p:nvSpPr>
              <p:cNvPr id="10" name="Text Box 9">
                <a:extLst>
                  <a:ext uri="{FF2B5EF4-FFF2-40B4-BE49-F238E27FC236}">
                    <a16:creationId xmlns:a16="http://schemas.microsoft.com/office/drawing/2014/main" id="{34A2CC8A-F4BC-4A82-B573-7234064E46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8" y="2340"/>
                <a:ext cx="384" cy="231"/>
              </a:xfrm>
              <a:prstGeom prst="rect">
                <a:avLst/>
              </a:prstGeom>
              <a:solidFill>
                <a:srgbClr val="FF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ko-KR" sz="1800" b="1" dirty="0">
                    <a:latin typeface="Times New Roman" panose="02020603050405020304" pitchFamily="18" charset="0"/>
                    <a:ea typeface="맑은 고딕" panose="020B0503020000020004" pitchFamily="50" charset="-127"/>
                  </a:rPr>
                  <a:t>F2*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E5D0B4E-8E19-46D6-9A08-7C1E72E1A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0" y="286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>
                  <a:latin typeface="굴림" panose="020B0600000101010101" pitchFamily="50" charset="-127"/>
                </a:endParaRPr>
              </a:p>
            </p:txBody>
          </p:sp>
          <p:sp>
            <p:nvSpPr>
              <p:cNvPr id="12" name="Text Box 11">
                <a:extLst>
                  <a:ext uri="{FF2B5EF4-FFF2-40B4-BE49-F238E27FC236}">
                    <a16:creationId xmlns:a16="http://schemas.microsoft.com/office/drawing/2014/main" id="{EDFE3FFB-5037-4FA5-81B2-3DEC677437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9" y="2815"/>
                <a:ext cx="33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ko-KR" sz="1800" dirty="0">
                    <a:latin typeface="Times New Roman" panose="02020603050405020304" pitchFamily="18" charset="0"/>
                    <a:ea typeface="맑은 고딕" panose="020B0503020000020004" pitchFamily="50" charset="-127"/>
                  </a:rPr>
                  <a:t>X</a:t>
                </a:r>
                <a:r>
                  <a:rPr lang="en-US" altLang="ko-KR" sz="1800" baseline="-25000" dirty="0">
                    <a:latin typeface="Times New Roman" panose="02020603050405020304" pitchFamily="18" charset="0"/>
                    <a:ea typeface="맑은 고딕" panose="020B0503020000020004" pitchFamily="50" charset="-127"/>
                  </a:rPr>
                  <a:t>1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9AB2DAC-2289-40C4-9927-A7810D9056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3" y="263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>
                  <a:latin typeface="굴림" panose="020B0600000101010101" pitchFamily="50" charset="-127"/>
                </a:endParaRPr>
              </a:p>
            </p:txBody>
          </p:sp>
          <p:sp>
            <p:nvSpPr>
              <p:cNvPr id="14" name="Text Box 13">
                <a:extLst>
                  <a:ext uri="{FF2B5EF4-FFF2-40B4-BE49-F238E27FC236}">
                    <a16:creationId xmlns:a16="http://schemas.microsoft.com/office/drawing/2014/main" id="{8107E0F8-7AA6-4176-8FAB-88E362BE61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68" y="3012"/>
                <a:ext cx="33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ko-KR" sz="1800" dirty="0">
                    <a:latin typeface="Times New Roman" panose="02020603050405020304" pitchFamily="18" charset="0"/>
                    <a:ea typeface="맑은 고딕" panose="020B0503020000020004" pitchFamily="50" charset="-127"/>
                  </a:rPr>
                  <a:t>X</a:t>
                </a:r>
                <a:r>
                  <a:rPr lang="en-US" altLang="ko-KR" sz="1800" baseline="-25000" dirty="0">
                    <a:latin typeface="Times New Roman" panose="02020603050405020304" pitchFamily="18" charset="0"/>
                    <a:ea typeface="맑은 고딕" panose="020B0503020000020004" pitchFamily="50" charset="-127"/>
                  </a:rPr>
                  <a:t>2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554B5C7-7EEC-4905-9210-DF920489CB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7" y="3087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>
                  <a:latin typeface="굴림" panose="020B0600000101010101" pitchFamily="50" charset="-127"/>
                </a:endParaRPr>
              </a:p>
            </p:txBody>
          </p:sp>
          <p:sp>
            <p:nvSpPr>
              <p:cNvPr id="16" name="Text Box 15">
                <a:extLst>
                  <a:ext uri="{FF2B5EF4-FFF2-40B4-BE49-F238E27FC236}">
                    <a16:creationId xmlns:a16="http://schemas.microsoft.com/office/drawing/2014/main" id="{F0A08C0B-A20D-402A-9B96-808E8E8682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5" y="2497"/>
                <a:ext cx="28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ko-KR" sz="1800" dirty="0">
                    <a:latin typeface="Times New Roman" panose="02020603050405020304" pitchFamily="18" charset="0"/>
                    <a:ea typeface="맑은 고딕" panose="020B0503020000020004" pitchFamily="50" charset="-127"/>
                  </a:rPr>
                  <a:t>X</a:t>
                </a:r>
                <a:r>
                  <a:rPr lang="en-US" altLang="ko-KR" sz="1800" baseline="-25000" dirty="0">
                    <a:latin typeface="Times New Roman" panose="02020603050405020304" pitchFamily="18" charset="0"/>
                    <a:ea typeface="맑은 고딕" panose="020B0503020000020004" pitchFamily="50" charset="-127"/>
                  </a:rPr>
                  <a:t>3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6A20A92-2625-4D0B-9DEE-92A4AD9DA3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1" y="3991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>
                  <a:latin typeface="굴림" panose="020B0600000101010101" pitchFamily="50" charset="-127"/>
                </a:endParaRPr>
              </a:p>
            </p:txBody>
          </p:sp>
          <p:sp>
            <p:nvSpPr>
              <p:cNvPr id="18" name="Text Box 17">
                <a:extLst>
                  <a:ext uri="{FF2B5EF4-FFF2-40B4-BE49-F238E27FC236}">
                    <a16:creationId xmlns:a16="http://schemas.microsoft.com/office/drawing/2014/main" id="{DC084A2B-8B59-40E3-BE88-C72B5148F7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5" y="3944"/>
                <a:ext cx="33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ko-KR" sz="1800" dirty="0">
                    <a:latin typeface="Times New Roman" panose="02020603050405020304" pitchFamily="18" charset="0"/>
                    <a:ea typeface="맑은 고딕" panose="020B0503020000020004" pitchFamily="50" charset="-127"/>
                  </a:rPr>
                  <a:t>X</a:t>
                </a:r>
                <a:r>
                  <a:rPr lang="en-US" altLang="ko-KR" sz="1800" baseline="-25000" dirty="0">
                    <a:latin typeface="Times New Roman" panose="02020603050405020304" pitchFamily="18" charset="0"/>
                    <a:ea typeface="맑은 고딕" panose="020B0503020000020004" pitchFamily="50" charset="-127"/>
                  </a:rPr>
                  <a:t>4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80D73145-57E5-484D-9801-24D6B6E36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4" y="393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>
                  <a:latin typeface="굴림" panose="020B0600000101010101" pitchFamily="50" charset="-127"/>
                </a:endParaRPr>
              </a:p>
            </p:txBody>
          </p:sp>
          <p:sp>
            <p:nvSpPr>
              <p:cNvPr id="20" name="Text Box 19">
                <a:extLst>
                  <a:ext uri="{FF2B5EF4-FFF2-40B4-BE49-F238E27FC236}">
                    <a16:creationId xmlns:a16="http://schemas.microsoft.com/office/drawing/2014/main" id="{55D16A12-DD67-40AA-B0B3-91A092E236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0" y="3808"/>
                <a:ext cx="33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ko-KR" sz="1800" dirty="0">
                    <a:latin typeface="Times New Roman" panose="02020603050405020304" pitchFamily="18" charset="0"/>
                    <a:ea typeface="맑은 고딕" panose="020B0503020000020004" pitchFamily="50" charset="-127"/>
                  </a:rPr>
                  <a:t>X</a:t>
                </a:r>
                <a:r>
                  <a:rPr lang="en-US" altLang="ko-KR" sz="1800" baseline="-25000" dirty="0">
                    <a:latin typeface="Times New Roman" panose="02020603050405020304" pitchFamily="18" charset="0"/>
                    <a:ea typeface="맑은 고딕" panose="020B0503020000020004" pitchFamily="50" charset="-127"/>
                  </a:rPr>
                  <a:t>5</a:t>
                </a:r>
              </a:p>
            </p:txBody>
          </p:sp>
          <p:sp>
            <p:nvSpPr>
              <p:cNvPr id="21" name="Text Box 19">
                <a:extLst>
                  <a:ext uri="{FF2B5EF4-FFF2-40B4-BE49-F238E27FC236}">
                    <a16:creationId xmlns:a16="http://schemas.microsoft.com/office/drawing/2014/main" id="{6770CBA2-F93C-4D26-85CF-B2DC74C02A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1" y="3672"/>
                <a:ext cx="33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ko-KR" sz="1800" dirty="0">
                    <a:latin typeface="Times New Roman" panose="02020603050405020304" pitchFamily="18" charset="0"/>
                    <a:ea typeface="맑은 고딕" panose="020B0503020000020004" pitchFamily="50" charset="-127"/>
                  </a:rPr>
                  <a:t>X</a:t>
                </a:r>
                <a:r>
                  <a:rPr lang="en-US" altLang="ko-KR" sz="1800" baseline="-25000" dirty="0">
                    <a:latin typeface="Times New Roman" panose="02020603050405020304" pitchFamily="18" charset="0"/>
                    <a:ea typeface="맑은 고딕" panose="020B0503020000020004" pitchFamily="50" charset="-127"/>
                  </a:rPr>
                  <a:t>6</a:t>
                </a:r>
              </a:p>
            </p:txBody>
          </p:sp>
          <p:sp>
            <p:nvSpPr>
              <p:cNvPr id="22" name="Oval 16">
                <a:extLst>
                  <a:ext uri="{FF2B5EF4-FFF2-40B4-BE49-F238E27FC236}">
                    <a16:creationId xmlns:a16="http://schemas.microsoft.com/office/drawing/2014/main" id="{6313D018-127F-4B53-A830-902CC14F5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8" y="3901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>
                  <a:latin typeface="굴림" panose="020B0600000101010101" pitchFamily="50" charset="-127"/>
                </a:endParaRPr>
              </a:p>
            </p:txBody>
          </p:sp>
        </p:grpSp>
        <p:sp>
          <p:nvSpPr>
            <p:cNvPr id="23" name="화살표: 위쪽 22">
              <a:extLst>
                <a:ext uri="{FF2B5EF4-FFF2-40B4-BE49-F238E27FC236}">
                  <a16:creationId xmlns:a16="http://schemas.microsoft.com/office/drawing/2014/main" id="{4BDB2D69-1D8D-450E-B48C-AF290FEDD15E}"/>
                </a:ext>
              </a:extLst>
            </p:cNvPr>
            <p:cNvSpPr/>
            <p:nvPr/>
          </p:nvSpPr>
          <p:spPr bwMode="auto">
            <a:xfrm rot="7361796">
              <a:off x="1703878" y="3534420"/>
              <a:ext cx="267148" cy="249238"/>
            </a:xfrm>
            <a:prstGeom prst="upArrow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화살표: 위쪽 23">
              <a:extLst>
                <a:ext uri="{FF2B5EF4-FFF2-40B4-BE49-F238E27FC236}">
                  <a16:creationId xmlns:a16="http://schemas.microsoft.com/office/drawing/2014/main" id="{D8D4C93A-F5F1-433B-9F5C-D071B144840D}"/>
                </a:ext>
              </a:extLst>
            </p:cNvPr>
            <p:cNvSpPr/>
            <p:nvPr/>
          </p:nvSpPr>
          <p:spPr bwMode="auto">
            <a:xfrm rot="12149044">
              <a:off x="2112145" y="4680261"/>
              <a:ext cx="267148" cy="249238"/>
            </a:xfrm>
            <a:prstGeom prst="upArrow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9B1F7AB-F366-46C2-9BDD-28FA239AD052}"/>
                </a:ext>
              </a:extLst>
            </p:cNvPr>
            <p:cNvSpPr txBox="1"/>
            <p:nvPr/>
          </p:nvSpPr>
          <p:spPr>
            <a:xfrm>
              <a:off x="4223792" y="3362919"/>
              <a:ext cx="1095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YD윤고딕 160" panose="02020603020101020101" pitchFamily="18" charset="-127"/>
                  <a:ea typeface="YD윤고딕 160" panose="02020603020101020101" pitchFamily="18" charset="-127"/>
                </a:rPr>
                <a:t>Varimax</a:t>
              </a: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5A1F6483-D71B-430D-9626-5267B5E6EF95}"/>
              </a:ext>
            </a:extLst>
          </p:cNvPr>
          <p:cNvGrpSpPr/>
          <p:nvPr/>
        </p:nvGrpSpPr>
        <p:grpSpPr>
          <a:xfrm>
            <a:off x="6628719" y="2924192"/>
            <a:ext cx="4334186" cy="2906713"/>
            <a:chOff x="6628719" y="2924192"/>
            <a:chExt cx="4334186" cy="2906713"/>
          </a:xfrm>
        </p:grpSpPr>
        <p:sp>
          <p:nvSpPr>
            <p:cNvPr id="28" name="Line 7">
              <a:extLst>
                <a:ext uri="{FF2B5EF4-FFF2-40B4-BE49-F238E27FC236}">
                  <a16:creationId xmlns:a16="http://schemas.microsoft.com/office/drawing/2014/main" id="{F04340BC-DA3A-4986-A4DD-6E3F22AD6A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38320" y="3174057"/>
              <a:ext cx="1531936" cy="1364609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" name="Line 7">
              <a:extLst>
                <a:ext uri="{FF2B5EF4-FFF2-40B4-BE49-F238E27FC236}">
                  <a16:creationId xmlns:a16="http://schemas.microsoft.com/office/drawing/2014/main" id="{C80070DE-3263-487F-A75B-A04663141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8320" y="4533904"/>
              <a:ext cx="2026025" cy="988091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30" name="Group 5">
              <a:extLst>
                <a:ext uri="{FF2B5EF4-FFF2-40B4-BE49-F238E27FC236}">
                  <a16:creationId xmlns:a16="http://schemas.microsoft.com/office/drawing/2014/main" id="{3F6B8801-1A33-4709-BB9D-6E0E13F78C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28719" y="2924192"/>
              <a:ext cx="3500442" cy="2906713"/>
              <a:chOff x="192" y="2487"/>
              <a:chExt cx="2205" cy="1831"/>
            </a:xfrm>
          </p:grpSpPr>
          <p:sp>
            <p:nvSpPr>
              <p:cNvPr id="31" name="Line 6">
                <a:extLst>
                  <a:ext uri="{FF2B5EF4-FFF2-40B4-BE49-F238E27FC236}">
                    <a16:creationId xmlns:a16="http://schemas.microsoft.com/office/drawing/2014/main" id="{CDC41BB6-269F-412F-B229-154CCD3367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" y="3504"/>
                <a:ext cx="20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" name="Line 7">
                <a:extLst>
                  <a:ext uri="{FF2B5EF4-FFF2-40B4-BE49-F238E27FC236}">
                    <a16:creationId xmlns:a16="http://schemas.microsoft.com/office/drawing/2014/main" id="{67F288C4-73AC-46D0-8A45-3F5B510F90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6" y="2496"/>
                <a:ext cx="0" cy="18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3" name="Text Box 8">
                <a:extLst>
                  <a:ext uri="{FF2B5EF4-FFF2-40B4-BE49-F238E27FC236}">
                    <a16:creationId xmlns:a16="http://schemas.microsoft.com/office/drawing/2014/main" id="{6EDE039C-C210-4146-8FA7-7601B22D20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3" y="3982"/>
                <a:ext cx="464" cy="233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ko-KR" sz="1800" b="1" dirty="0">
                    <a:latin typeface="Times New Roman" panose="02020603050405020304" pitchFamily="18" charset="0"/>
                    <a:ea typeface="맑은 고딕" panose="020B0503020000020004" pitchFamily="50" charset="-127"/>
                  </a:rPr>
                  <a:t>F1**</a:t>
                </a:r>
              </a:p>
            </p:txBody>
          </p:sp>
          <p:sp>
            <p:nvSpPr>
              <p:cNvPr id="34" name="Text Box 9">
                <a:extLst>
                  <a:ext uri="{FF2B5EF4-FFF2-40B4-BE49-F238E27FC236}">
                    <a16:creationId xmlns:a16="http://schemas.microsoft.com/office/drawing/2014/main" id="{248F0184-FCD0-446C-91BA-D3807D1191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59" y="2487"/>
                <a:ext cx="431" cy="233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ko-KR" sz="1800" b="1" dirty="0">
                    <a:latin typeface="Times New Roman" panose="02020603050405020304" pitchFamily="18" charset="0"/>
                    <a:ea typeface="맑은 고딕" panose="020B0503020000020004" pitchFamily="50" charset="-127"/>
                  </a:rPr>
                  <a:t>F2**</a:t>
                </a:r>
              </a:p>
            </p:txBody>
          </p:sp>
          <p:sp>
            <p:nvSpPr>
              <p:cNvPr id="35" name="Oval 10">
                <a:extLst>
                  <a:ext uri="{FF2B5EF4-FFF2-40B4-BE49-F238E27FC236}">
                    <a16:creationId xmlns:a16="http://schemas.microsoft.com/office/drawing/2014/main" id="{A1220F9C-08D8-4433-B6F7-0F9B4B6A82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0" y="286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>
                  <a:latin typeface="굴림" panose="020B0600000101010101" pitchFamily="50" charset="-127"/>
                </a:endParaRPr>
              </a:p>
            </p:txBody>
          </p:sp>
          <p:sp>
            <p:nvSpPr>
              <p:cNvPr id="36" name="Text Box 11">
                <a:extLst>
                  <a:ext uri="{FF2B5EF4-FFF2-40B4-BE49-F238E27FC236}">
                    <a16:creationId xmlns:a16="http://schemas.microsoft.com/office/drawing/2014/main" id="{70ED58AF-0AE4-495B-A1B1-15AD63A7B3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9" y="2815"/>
                <a:ext cx="33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ko-KR" sz="1800" dirty="0">
                    <a:latin typeface="Times New Roman" panose="02020603050405020304" pitchFamily="18" charset="0"/>
                    <a:ea typeface="맑은 고딕" panose="020B0503020000020004" pitchFamily="50" charset="-127"/>
                  </a:rPr>
                  <a:t>X</a:t>
                </a:r>
                <a:r>
                  <a:rPr lang="en-US" altLang="ko-KR" sz="1800" baseline="-25000" dirty="0">
                    <a:latin typeface="Times New Roman" panose="02020603050405020304" pitchFamily="18" charset="0"/>
                    <a:ea typeface="맑은 고딕" panose="020B0503020000020004" pitchFamily="50" charset="-127"/>
                  </a:rPr>
                  <a:t>1</a:t>
                </a:r>
              </a:p>
            </p:txBody>
          </p:sp>
          <p:sp>
            <p:nvSpPr>
              <p:cNvPr id="37" name="Oval 12">
                <a:extLst>
                  <a:ext uri="{FF2B5EF4-FFF2-40B4-BE49-F238E27FC236}">
                    <a16:creationId xmlns:a16="http://schemas.microsoft.com/office/drawing/2014/main" id="{8FBC8B4D-541D-4E23-9530-9DEE0F8D26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3" y="2633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>
                  <a:latin typeface="굴림" panose="020B0600000101010101" pitchFamily="50" charset="-127"/>
                </a:endParaRPr>
              </a:p>
            </p:txBody>
          </p:sp>
          <p:sp>
            <p:nvSpPr>
              <p:cNvPr id="38" name="Text Box 13">
                <a:extLst>
                  <a:ext uri="{FF2B5EF4-FFF2-40B4-BE49-F238E27FC236}">
                    <a16:creationId xmlns:a16="http://schemas.microsoft.com/office/drawing/2014/main" id="{101396B4-F60D-4F58-B7A9-FF26303F99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68" y="3012"/>
                <a:ext cx="33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ko-KR" sz="1800" dirty="0">
                    <a:latin typeface="Times New Roman" panose="02020603050405020304" pitchFamily="18" charset="0"/>
                    <a:ea typeface="맑은 고딕" panose="020B0503020000020004" pitchFamily="50" charset="-127"/>
                  </a:rPr>
                  <a:t>X</a:t>
                </a:r>
                <a:r>
                  <a:rPr lang="en-US" altLang="ko-KR" sz="1800" baseline="-25000" dirty="0">
                    <a:latin typeface="Times New Roman" panose="02020603050405020304" pitchFamily="18" charset="0"/>
                    <a:ea typeface="맑은 고딕" panose="020B0503020000020004" pitchFamily="50" charset="-127"/>
                  </a:rPr>
                  <a:t>2</a:t>
                </a:r>
              </a:p>
            </p:txBody>
          </p:sp>
          <p:sp>
            <p:nvSpPr>
              <p:cNvPr id="39" name="Oval 14">
                <a:extLst>
                  <a:ext uri="{FF2B5EF4-FFF2-40B4-BE49-F238E27FC236}">
                    <a16:creationId xmlns:a16="http://schemas.microsoft.com/office/drawing/2014/main" id="{047BFCC6-675B-4BE3-80ED-EA9BA837C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7" y="3087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>
                  <a:latin typeface="굴림" panose="020B0600000101010101" pitchFamily="50" charset="-127"/>
                </a:endParaRPr>
              </a:p>
            </p:txBody>
          </p:sp>
          <p:sp>
            <p:nvSpPr>
              <p:cNvPr id="40" name="Text Box 15">
                <a:extLst>
                  <a:ext uri="{FF2B5EF4-FFF2-40B4-BE49-F238E27FC236}">
                    <a16:creationId xmlns:a16="http://schemas.microsoft.com/office/drawing/2014/main" id="{62D07BEC-FEBA-4918-93BD-4D8D79E24B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5" y="2497"/>
                <a:ext cx="28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ko-KR" sz="1800" dirty="0">
                    <a:latin typeface="Times New Roman" panose="02020603050405020304" pitchFamily="18" charset="0"/>
                    <a:ea typeface="맑은 고딕" panose="020B0503020000020004" pitchFamily="50" charset="-127"/>
                  </a:rPr>
                  <a:t>X</a:t>
                </a:r>
                <a:r>
                  <a:rPr lang="en-US" altLang="ko-KR" sz="1800" baseline="-25000" dirty="0">
                    <a:latin typeface="Times New Roman" panose="02020603050405020304" pitchFamily="18" charset="0"/>
                    <a:ea typeface="맑은 고딕" panose="020B0503020000020004" pitchFamily="50" charset="-127"/>
                  </a:rPr>
                  <a:t>3</a:t>
                </a:r>
              </a:p>
            </p:txBody>
          </p:sp>
          <p:sp>
            <p:nvSpPr>
              <p:cNvPr id="41" name="Oval 16">
                <a:extLst>
                  <a:ext uri="{FF2B5EF4-FFF2-40B4-BE49-F238E27FC236}">
                    <a16:creationId xmlns:a16="http://schemas.microsoft.com/office/drawing/2014/main" id="{DCAA4696-22EF-4324-93C1-5409F58976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1" y="3991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>
                  <a:latin typeface="굴림" panose="020B0600000101010101" pitchFamily="50" charset="-127"/>
                </a:endParaRPr>
              </a:p>
            </p:txBody>
          </p:sp>
          <p:sp>
            <p:nvSpPr>
              <p:cNvPr id="42" name="Text Box 17">
                <a:extLst>
                  <a:ext uri="{FF2B5EF4-FFF2-40B4-BE49-F238E27FC236}">
                    <a16:creationId xmlns:a16="http://schemas.microsoft.com/office/drawing/2014/main" id="{E66BF404-CA05-47E1-82D4-A5454724B3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5" y="3944"/>
                <a:ext cx="33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ko-KR" sz="1800" dirty="0">
                    <a:latin typeface="Times New Roman" panose="02020603050405020304" pitchFamily="18" charset="0"/>
                    <a:ea typeface="맑은 고딕" panose="020B0503020000020004" pitchFamily="50" charset="-127"/>
                  </a:rPr>
                  <a:t>X</a:t>
                </a:r>
                <a:r>
                  <a:rPr lang="en-US" altLang="ko-KR" sz="1800" baseline="-25000" dirty="0">
                    <a:latin typeface="Times New Roman" panose="02020603050405020304" pitchFamily="18" charset="0"/>
                    <a:ea typeface="맑은 고딕" panose="020B0503020000020004" pitchFamily="50" charset="-127"/>
                  </a:rPr>
                  <a:t>4</a:t>
                </a:r>
              </a:p>
            </p:txBody>
          </p:sp>
          <p:sp>
            <p:nvSpPr>
              <p:cNvPr id="43" name="Oval 18">
                <a:extLst>
                  <a:ext uri="{FF2B5EF4-FFF2-40B4-BE49-F238E27FC236}">
                    <a16:creationId xmlns:a16="http://schemas.microsoft.com/office/drawing/2014/main" id="{6E7317B7-AA5E-4B68-A2FB-231D05223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4" y="393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>
                  <a:latin typeface="굴림" panose="020B0600000101010101" pitchFamily="50" charset="-127"/>
                </a:endParaRPr>
              </a:p>
            </p:txBody>
          </p:sp>
          <p:sp>
            <p:nvSpPr>
              <p:cNvPr id="44" name="Text Box 19">
                <a:extLst>
                  <a:ext uri="{FF2B5EF4-FFF2-40B4-BE49-F238E27FC236}">
                    <a16:creationId xmlns:a16="http://schemas.microsoft.com/office/drawing/2014/main" id="{EEAB717A-C3AC-4C08-A3F6-2E8D01CEC0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0" y="3808"/>
                <a:ext cx="33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ko-KR" sz="1800" dirty="0">
                    <a:latin typeface="Times New Roman" panose="02020603050405020304" pitchFamily="18" charset="0"/>
                    <a:ea typeface="맑은 고딕" panose="020B0503020000020004" pitchFamily="50" charset="-127"/>
                  </a:rPr>
                  <a:t>X</a:t>
                </a:r>
                <a:r>
                  <a:rPr lang="en-US" altLang="ko-KR" sz="1800" baseline="-25000" dirty="0">
                    <a:latin typeface="Times New Roman" panose="02020603050405020304" pitchFamily="18" charset="0"/>
                    <a:ea typeface="맑은 고딕" panose="020B0503020000020004" pitchFamily="50" charset="-127"/>
                  </a:rPr>
                  <a:t>5</a:t>
                </a:r>
              </a:p>
            </p:txBody>
          </p:sp>
          <p:sp>
            <p:nvSpPr>
              <p:cNvPr id="45" name="Text Box 19">
                <a:extLst>
                  <a:ext uri="{FF2B5EF4-FFF2-40B4-BE49-F238E27FC236}">
                    <a16:creationId xmlns:a16="http://schemas.microsoft.com/office/drawing/2014/main" id="{B9AECF63-1011-4057-A7B4-6998A41D78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1" y="3672"/>
                <a:ext cx="33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ko-KR" sz="1800" dirty="0">
                    <a:latin typeface="Times New Roman" panose="02020603050405020304" pitchFamily="18" charset="0"/>
                    <a:ea typeface="맑은 고딕" panose="020B0503020000020004" pitchFamily="50" charset="-127"/>
                  </a:rPr>
                  <a:t>X</a:t>
                </a:r>
                <a:r>
                  <a:rPr lang="en-US" altLang="ko-KR" sz="1800" baseline="-25000" dirty="0">
                    <a:latin typeface="Times New Roman" panose="02020603050405020304" pitchFamily="18" charset="0"/>
                    <a:ea typeface="맑은 고딕" panose="020B0503020000020004" pitchFamily="50" charset="-127"/>
                  </a:rPr>
                  <a:t>6</a:t>
                </a:r>
              </a:p>
            </p:txBody>
          </p:sp>
          <p:sp>
            <p:nvSpPr>
              <p:cNvPr id="46" name="Oval 16">
                <a:extLst>
                  <a:ext uri="{FF2B5EF4-FFF2-40B4-BE49-F238E27FC236}">
                    <a16:creationId xmlns:a16="http://schemas.microsoft.com/office/drawing/2014/main" id="{134C1467-E875-4D83-A1D8-2BAD055924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8" y="3901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800">
                  <a:latin typeface="굴림" panose="020B0600000101010101" pitchFamily="50" charset="-127"/>
                </a:endParaRPr>
              </a:p>
            </p:txBody>
          </p:sp>
        </p:grpSp>
        <p:sp>
          <p:nvSpPr>
            <p:cNvPr id="47" name="화살표: 위쪽 46">
              <a:extLst>
                <a:ext uri="{FF2B5EF4-FFF2-40B4-BE49-F238E27FC236}">
                  <a16:creationId xmlns:a16="http://schemas.microsoft.com/office/drawing/2014/main" id="{F18CE9A9-582D-43A9-85BE-2F036860A525}"/>
                </a:ext>
              </a:extLst>
            </p:cNvPr>
            <p:cNvSpPr/>
            <p:nvPr/>
          </p:nvSpPr>
          <p:spPr bwMode="auto">
            <a:xfrm rot="7361796">
              <a:off x="7458717" y="3758754"/>
              <a:ext cx="267148" cy="249238"/>
            </a:xfrm>
            <a:prstGeom prst="upArrow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화살표: 위쪽 47">
              <a:extLst>
                <a:ext uri="{FF2B5EF4-FFF2-40B4-BE49-F238E27FC236}">
                  <a16:creationId xmlns:a16="http://schemas.microsoft.com/office/drawing/2014/main" id="{B986C61F-F40B-4F11-A606-70470C811C92}"/>
                </a:ext>
              </a:extLst>
            </p:cNvPr>
            <p:cNvSpPr/>
            <p:nvPr/>
          </p:nvSpPr>
          <p:spPr bwMode="auto">
            <a:xfrm rot="1947402">
              <a:off x="7631835" y="5006658"/>
              <a:ext cx="267148" cy="249238"/>
            </a:xfrm>
            <a:prstGeom prst="upArrow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0F75129-2714-49EA-87E7-9EEA0D135414}"/>
                </a:ext>
              </a:extLst>
            </p:cNvPr>
            <p:cNvSpPr txBox="1"/>
            <p:nvPr/>
          </p:nvSpPr>
          <p:spPr>
            <a:xfrm>
              <a:off x="9941087" y="3344828"/>
              <a:ext cx="1021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YD윤고딕 160" panose="02020603020101020101" pitchFamily="18" charset="-127"/>
                  <a:ea typeface="YD윤고딕 160" panose="02020603020101020101" pitchFamily="18" charset="-127"/>
                </a:rPr>
                <a:t>Promax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335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392" y="363953"/>
            <a:ext cx="5256584" cy="61581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참고 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 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적재값의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추정방법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95400" y="1886628"/>
            <a:ext cx="2930719" cy="131514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관측가능한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변수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X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관측불가능한 요인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F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식으로 표현 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4170056" y="1825625"/>
            <a:ext cx="4488409" cy="1373828"/>
            <a:chOff x="4257520" y="1914277"/>
            <a:chExt cx="4488409" cy="13738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4257522" y="1914277"/>
                  <a:ext cx="43735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⋯+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7522" y="1914277"/>
                  <a:ext cx="4373569" cy="276999"/>
                </a:xfrm>
                <a:prstGeom prst="rect">
                  <a:avLst/>
                </a:prstGeom>
                <a:blipFill>
                  <a:blip r:embed="rId3"/>
                  <a:stretch>
                    <a:fillRect b="-2608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257522" y="2269157"/>
                  <a:ext cx="442024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⋯+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7522" y="2269157"/>
                  <a:ext cx="4420249" cy="276999"/>
                </a:xfrm>
                <a:prstGeom prst="rect">
                  <a:avLst/>
                </a:prstGeom>
                <a:blipFill>
                  <a:blip r:embed="rId4"/>
                  <a:stretch>
                    <a:fillRect b="-2666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257521" y="2989690"/>
                  <a:ext cx="4488408" cy="2984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altLang="ko-KR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⋯+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𝑝𝑚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7521" y="2989690"/>
                  <a:ext cx="4488408" cy="298415"/>
                </a:xfrm>
                <a:prstGeom prst="rect">
                  <a:avLst/>
                </a:prstGeom>
                <a:blipFill>
                  <a:blip r:embed="rId5"/>
                  <a:stretch>
                    <a:fillRect b="-2449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257520" y="2686934"/>
                  <a:ext cx="4488409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  <m: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                                     ⋮                         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7520" y="2686934"/>
                  <a:ext cx="4488409" cy="276999"/>
                </a:xfrm>
                <a:prstGeom prst="rect">
                  <a:avLst/>
                </a:prstGeom>
                <a:blipFill>
                  <a:blip r:embed="rId6"/>
                  <a:stretch>
                    <a:fillRect b="-869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직사각형 8"/>
              <p:cNvSpPr/>
              <p:nvPr/>
            </p:nvSpPr>
            <p:spPr>
              <a:xfrm>
                <a:off x="3849247" y="3648404"/>
                <a:ext cx="5279843" cy="1189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ko-KR" altLang="en-US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e>
                                        <m:sub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⋮     ⋮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𝑝𝑚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ko-KR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9" name="직사각형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247" y="3648404"/>
                <a:ext cx="5279843" cy="11898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74641" y="5163476"/>
                <a:ext cx="379714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b="1" i="1" smtClean="0"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      </m:t>
                      </m:r>
                      <m:r>
                        <a:rPr lang="ko-KR" altLang="en-US" b="1" i="1" smtClean="0">
                          <a:latin typeface="Cambria Math" panose="02040503050406030204" pitchFamily="18" charset="0"/>
                        </a:rPr>
                        <m:t>𝜺</m:t>
                      </m:r>
                    </m:oMath>
                  </m:oMathPara>
                </a14:m>
                <a:endParaRPr lang="ko-KR" altLang="en-US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641" y="5163476"/>
                <a:ext cx="3797149" cy="276999"/>
              </a:xfrm>
              <a:prstGeom prst="rect">
                <a:avLst/>
              </a:prstGeom>
              <a:blipFill>
                <a:blip r:embed="rId8"/>
                <a:stretch>
                  <a:fillRect b="-288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70056" y="5601238"/>
                <a:ext cx="9029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056" y="5601238"/>
                <a:ext cx="902939" cy="276999"/>
              </a:xfrm>
              <a:prstGeom prst="rect">
                <a:avLst/>
              </a:prstGeom>
              <a:blipFill>
                <a:blip r:embed="rId9"/>
                <a:stretch>
                  <a:fillRect b="-3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84564" y="5600133"/>
                <a:ext cx="17588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×1) 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564" y="5600133"/>
                <a:ext cx="1758878" cy="276999"/>
              </a:xfrm>
              <a:prstGeom prst="rect">
                <a:avLst/>
              </a:prstGeom>
              <a:blipFill>
                <a:blip r:embed="rId10"/>
                <a:stretch>
                  <a:fillRect r="-1042" b="-4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354956" y="5600132"/>
                <a:ext cx="9029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956" y="5600132"/>
                <a:ext cx="902939" cy="276999"/>
              </a:xfrm>
              <a:prstGeom prst="rect">
                <a:avLst/>
              </a:prstGeom>
              <a:blipFill>
                <a:blip r:embed="rId11"/>
                <a:stretch>
                  <a:fillRect b="-3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내용 개체 틀 2"/>
              <p:cNvSpPr txBox="1">
                <a:spLocks/>
              </p:cNvSpPr>
              <p:nvPr/>
            </p:nvSpPr>
            <p:spPr>
              <a:xfrm>
                <a:off x="9336360" y="3656943"/>
                <a:ext cx="2523332" cy="150653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multiple regression</a:t>
                </a:r>
                <a:r>
                  <a:rPr lang="ko-KR" altLang="en-US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과 같은 형태</a:t>
                </a:r>
                <a:endParaRPr lang="en-US" altLang="ko-KR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But</a:t>
                </a:r>
                <a:r>
                  <a:rPr lang="ko-KR" altLang="en-US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요인 </a:t>
                </a: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F</a:t>
                </a:r>
                <a:r>
                  <a:rPr lang="ko-KR" altLang="en-US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값도 모르고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ko-KR" altLang="en-US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값도</a:t>
                </a:r>
                <a:r>
                  <a:rPr lang="en-US" altLang="ko-KR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ko-KR" altLang="en-US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모름 </a:t>
                </a:r>
              </a:p>
            </p:txBody>
          </p:sp>
        </mc:Choice>
        <mc:Fallback xmlns="">
          <p:sp>
            <p:nvSpPr>
              <p:cNvPr id="15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6360" y="3656943"/>
                <a:ext cx="2523332" cy="1506533"/>
              </a:xfrm>
              <a:prstGeom prst="rect">
                <a:avLst/>
              </a:prstGeom>
              <a:blipFill>
                <a:blip r:embed="rId12"/>
                <a:stretch>
                  <a:fillRect l="-2663" t="-2429" r="-1211" b="-2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제목 1">
            <a:extLst>
              <a:ext uri="{FF2B5EF4-FFF2-40B4-BE49-F238E27FC236}">
                <a16:creationId xmlns:a16="http://schemas.microsoft.com/office/drawing/2014/main" id="{B356415C-37B9-468A-A3F1-8F239448532C}"/>
              </a:ext>
            </a:extLst>
          </p:cNvPr>
          <p:cNvSpPr txBox="1">
            <a:spLocks/>
          </p:cNvSpPr>
          <p:nvPr/>
        </p:nvSpPr>
        <p:spPr bwMode="gray">
          <a:xfrm>
            <a:off x="623392" y="946442"/>
            <a:ext cx="6317974" cy="73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kumimoji="0" lang="en-US" altLang="ko-KR" sz="2400" b="0" kern="0" dirty="0">
                <a:solidFill>
                  <a:srgbClr val="0070C0"/>
                </a:solidFill>
              </a:rPr>
              <a:t>1) Factor</a:t>
            </a:r>
            <a:r>
              <a:rPr kumimoji="0" lang="ko-KR" altLang="en-US" sz="2400" b="0" kern="0" dirty="0">
                <a:solidFill>
                  <a:srgbClr val="0070C0"/>
                </a:solidFill>
              </a:rPr>
              <a:t> </a:t>
            </a:r>
            <a:r>
              <a:rPr kumimoji="0" lang="en-US" altLang="ko-KR" sz="2400" b="0" kern="0" dirty="0">
                <a:solidFill>
                  <a:srgbClr val="0070C0"/>
                </a:solidFill>
              </a:rPr>
              <a:t>Analysis Model</a:t>
            </a:r>
            <a:endParaRPr kumimoji="0" lang="ko-KR" altLang="en-US" sz="2400" b="0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02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4"/>
          <p:cNvSpPr>
            <a:spLocks noChangeArrowheads="1"/>
          </p:cNvSpPr>
          <p:nvPr/>
        </p:nvSpPr>
        <p:spPr bwMode="auto">
          <a:xfrm>
            <a:off x="551384" y="332656"/>
            <a:ext cx="3311525" cy="3311525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굴림" panose="020B0600000101010101" pitchFamily="50" charset="-127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726008" y="416942"/>
            <a:ext cx="2962275" cy="3009900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ko-KR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요인분석의 </a:t>
            </a: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EFA</a:t>
            </a:r>
            <a:br>
              <a:rPr lang="en-US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목적은</a:t>
            </a:r>
            <a:r>
              <a:rPr lang="en-US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295800" y="476672"/>
            <a:ext cx="7416824" cy="5522912"/>
          </a:xfrm>
        </p:spPr>
        <p:txBody>
          <a:bodyPr/>
          <a:lstStyle/>
          <a:p>
            <a:pPr eaLnBrk="1" hangingPunct="1"/>
            <a:r>
              <a:rPr lang="ko-KR" altLang="en-US" sz="2400" b="1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변수축소의 방법</a:t>
            </a:r>
            <a:endParaRPr lang="en-US" altLang="ko-KR" sz="2400" b="1" dirty="0">
              <a:solidFill>
                <a:srgbClr val="4D4D4D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eaLnBrk="1" hangingPunct="1"/>
            <a:r>
              <a:rPr lang="ko-KR" altLang="en-US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독립변수의 수를 정리하고 싶을 때</a:t>
            </a:r>
            <a:endParaRPr lang="en-US" altLang="ko-KR" sz="2000" dirty="0">
              <a:solidFill>
                <a:srgbClr val="4D4D4D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eaLnBrk="1" hangingPunct="1"/>
            <a:r>
              <a:rPr lang="ko-KR" altLang="en-US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과다한 변수는 해석의 어려움</a:t>
            </a:r>
            <a:endParaRPr lang="en-US" altLang="ko-KR" sz="2000" dirty="0">
              <a:solidFill>
                <a:srgbClr val="4D4D4D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eaLnBrk="1" hangingPunct="1"/>
            <a:endParaRPr lang="ko-KR" altLang="en-US" sz="2000" dirty="0">
              <a:solidFill>
                <a:srgbClr val="4D4D4D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/>
            <a:r>
              <a:rPr lang="ko-KR" altLang="en-US" sz="2400" b="1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독립변수를 구성하는 공통요인을 발견</a:t>
            </a:r>
            <a:endParaRPr lang="en-US" altLang="ko-KR" sz="2400" b="1" dirty="0">
              <a:solidFill>
                <a:srgbClr val="4D4D4D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eaLnBrk="1" hangingPunct="1"/>
            <a:r>
              <a:rPr lang="ko-KR" altLang="en-US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내가 원하는 개념을 조작적 정의에 의한 변수로 측정하였을 때</a:t>
            </a:r>
            <a:endParaRPr lang="en-US" altLang="ko-KR" sz="2000" dirty="0">
              <a:solidFill>
                <a:srgbClr val="4D4D4D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eaLnBrk="1" hangingPunct="1"/>
            <a:r>
              <a:rPr lang="ko-KR" altLang="en-US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변수가 어떠한 구성</a:t>
            </a:r>
            <a:r>
              <a:rPr lang="en-US" altLang="ko-KR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내재하는 속성</a:t>
            </a:r>
            <a:r>
              <a:rPr lang="en-US" altLang="ko-KR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으로 이루어져 있는가</a:t>
            </a:r>
            <a:endParaRPr lang="en-US" altLang="ko-KR" sz="2000" dirty="0">
              <a:solidFill>
                <a:srgbClr val="4D4D4D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eaLnBrk="1" hangingPunct="1"/>
            <a:endParaRPr lang="ko-KR" altLang="en-US" sz="2000" dirty="0">
              <a:solidFill>
                <a:srgbClr val="4D4D4D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/>
            <a:r>
              <a:rPr lang="ko-KR" altLang="en-US" sz="2400" b="1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우리가 관측할 수 없는 요인을 정량화</a:t>
            </a:r>
            <a:endParaRPr lang="en-US" altLang="ko-KR" sz="2400" b="1" dirty="0">
              <a:solidFill>
                <a:srgbClr val="4D4D4D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eaLnBrk="1" hangingPunct="1"/>
            <a:r>
              <a:rPr lang="ko-KR" altLang="en-US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요인점수로 요인을 추정하여</a:t>
            </a:r>
            <a:endParaRPr lang="en-US" altLang="ko-KR" sz="2000" dirty="0">
              <a:solidFill>
                <a:srgbClr val="4D4D4D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eaLnBrk="1" hangingPunct="1"/>
            <a:r>
              <a:rPr lang="ko-KR" altLang="en-US" sz="2000" dirty="0" err="1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구조방정식모형</a:t>
            </a:r>
            <a:r>
              <a:rPr lang="en-US" altLang="ko-KR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(SEM), </a:t>
            </a:r>
            <a:r>
              <a:rPr lang="ko-KR" altLang="en-US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회귀분석</a:t>
            </a:r>
            <a:r>
              <a:rPr lang="en-US" altLang="ko-KR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분산분석</a:t>
            </a:r>
            <a:r>
              <a:rPr lang="en-US" altLang="ko-KR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 차후 분석이 가능하다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6561102" y="3176451"/>
            <a:ext cx="5379249" cy="17275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838200" y="2558484"/>
            <a:ext cx="4713565" cy="29587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079631"/>
            <a:ext cx="3499022" cy="528318"/>
          </a:xfrm>
        </p:spPr>
        <p:txBody>
          <a:bodyPr>
            <a:normAutofit/>
          </a:bodyPr>
          <a:lstStyle/>
          <a:p>
            <a:r>
              <a:rPr lang="en-US" altLang="ko-KR" sz="2400" b="0" dirty="0">
                <a:solidFill>
                  <a:srgbClr val="0070C0"/>
                </a:solidFill>
              </a:rPr>
              <a:t>2) </a:t>
            </a:r>
            <a:r>
              <a:rPr lang="ko-KR" altLang="en-US" sz="2400" b="0" dirty="0">
                <a:solidFill>
                  <a:srgbClr val="0070C0"/>
                </a:solidFill>
              </a:rPr>
              <a:t>수학적 가정의 추가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81223" y="1614369"/>
                <a:ext cx="415214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altLang="ko-KR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sz="2000" b="1" i="1" smtClean="0"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en-US" altLang="ko-KR" sz="2000" b="1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ko-KR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b="1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altLang="ko-KR" sz="2000" b="1" i="1" smtClean="0"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altLang="ko-KR" sz="2000" b="1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altLang="ko-KR" sz="2000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altLang="ko-KR" sz="2000" b="1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+      </m:t>
                      </m:r>
                      <m:r>
                        <a:rPr lang="ko-KR" altLang="en-US" sz="2000" b="1" i="1" smtClean="0">
                          <a:latin typeface="Cambria Math" panose="02040503050406030204" pitchFamily="18" charset="0"/>
                        </a:rPr>
                        <m:t>𝜺</m:t>
                      </m:r>
                    </m:oMath>
                  </m:oMathPara>
                </a14:m>
                <a:endParaRPr lang="ko-KR" altLang="en-US" sz="2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223" y="1614369"/>
                <a:ext cx="4152145" cy="307777"/>
              </a:xfrm>
              <a:prstGeom prst="rect">
                <a:avLst/>
              </a:prstGeom>
              <a:blipFill>
                <a:blip r:embed="rId3"/>
                <a:stretch>
                  <a:fillRect l="-294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222492" y="1969095"/>
                <a:ext cx="99527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492" y="1969095"/>
                <a:ext cx="995272" cy="307777"/>
              </a:xfrm>
              <a:prstGeom prst="rect">
                <a:avLst/>
              </a:prstGeom>
              <a:blipFill>
                <a:blip r:embed="rId4"/>
                <a:stretch>
                  <a:fillRect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29462" y="1967990"/>
                <a:ext cx="19419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×1) 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462" y="1967990"/>
                <a:ext cx="1941942" cy="307777"/>
              </a:xfrm>
              <a:prstGeom prst="rect">
                <a:avLst/>
              </a:prstGeom>
              <a:blipFill>
                <a:blip r:embed="rId5"/>
                <a:stretch>
                  <a:fillRect r="-943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835732" y="1967989"/>
                <a:ext cx="99527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732" y="1967989"/>
                <a:ext cx="995272" cy="307777"/>
              </a:xfrm>
              <a:prstGeom prst="rect">
                <a:avLst/>
              </a:prstGeom>
              <a:blipFill>
                <a:blip r:embed="rId6"/>
                <a:stretch>
                  <a:fillRect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096000" y="1622391"/>
            <a:ext cx="4286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이식을 풀기 위해 몇가지 가정이 필요함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직사각형 2"/>
              <p:cNvSpPr/>
              <p:nvPr/>
            </p:nvSpPr>
            <p:spPr>
              <a:xfrm>
                <a:off x="1103380" y="2634436"/>
                <a:ext cx="12466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d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직사각형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380" y="2634436"/>
                <a:ext cx="124668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직사각형 8"/>
              <p:cNvSpPr/>
              <p:nvPr/>
            </p:nvSpPr>
            <p:spPr>
              <a:xfrm>
                <a:off x="2458863" y="2634436"/>
                <a:ext cx="24331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d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  <m:sSup>
                            <m:sSupPr>
                              <m:ctrlP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p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9" name="직사각형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863" y="2634436"/>
                <a:ext cx="243310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직사각형 9"/>
              <p:cNvSpPr/>
              <p:nvPr/>
            </p:nvSpPr>
            <p:spPr>
              <a:xfrm>
                <a:off x="1103380" y="3176450"/>
                <a:ext cx="12466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b="1" i="1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</m:d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0" name="직사각형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380" y="3176450"/>
                <a:ext cx="124668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직사각형 10"/>
              <p:cNvSpPr/>
              <p:nvPr/>
            </p:nvSpPr>
            <p:spPr>
              <a:xfrm>
                <a:off x="2458863" y="3176450"/>
                <a:ext cx="24395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b="1" i="1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</m:d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b="1" i="1" smtClean="0">
                              <a:latin typeface="Cambria Math" panose="02040503050406030204" pitchFamily="18" charset="0"/>
                            </a:rPr>
                            <m:t>𝜺</m:t>
                          </m:r>
                          <m:sSup>
                            <m:sSupPr>
                              <m:ctrlP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b="1" i="1" smtClean="0"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p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b="1" i="1" smtClean="0">
                          <a:latin typeface="Cambria Math" panose="02040503050406030204" pitchFamily="18" charset="0"/>
                        </a:rPr>
                        <m:t>𝚿</m:t>
                      </m:r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" name="직사각형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863" y="3176450"/>
                <a:ext cx="243951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/>
              <p:cNvSpPr/>
              <p:nvPr/>
            </p:nvSpPr>
            <p:spPr>
              <a:xfrm>
                <a:off x="2539157" y="3720826"/>
                <a:ext cx="2683363" cy="11832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b="1" i="1" smtClean="0">
                          <a:latin typeface="Cambria Math" panose="02040503050406030204" pitchFamily="18" charset="0"/>
                        </a:rPr>
                        <m:t>𝚿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o-KR" altLang="en-US" i="1">
                                            <a:latin typeface="Cambria Math" panose="02040503050406030204" pitchFamily="18" charset="0"/>
                                          </a:rPr>
                                          <m:t>𝜓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 0</m:t>
                                    </m:r>
                                  </m:e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 0</m:t>
                                    </m:r>
                                    <m:sSub>
                                      <m:sSubPr>
                                        <m:ctrlP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b="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  </m:t>
                                        </m:r>
                                        <m:r>
                                          <a:rPr lang="ko-KR" altLang="en-US" i="1" smtClean="0">
                                            <a:latin typeface="Cambria Math" panose="02040503050406030204" pitchFamily="18" charset="0"/>
                                          </a:rPr>
                                          <m:t>𝜓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⋮     ⋮</m:t>
                                </m:r>
                              </m:e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    0</m:t>
                                </m:r>
                              </m:e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" name="직사각형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157" y="3720826"/>
                <a:ext cx="2683363" cy="118320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직사각형 4"/>
              <p:cNvSpPr/>
              <p:nvPr/>
            </p:nvSpPr>
            <p:spPr>
              <a:xfrm>
                <a:off x="2511570" y="5079080"/>
                <a:ext cx="2651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mtClean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b="1" i="1">
                              <a:latin typeface="Cambria Math" panose="02040503050406030204" pitchFamily="18" charset="0"/>
                            </a:rPr>
                            <m:t>𝜺</m:t>
                          </m:r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ko-KR" altLang="en-US" b="1" i="1">
                          <a:latin typeface="Cambria Math" panose="02040503050406030204" pitchFamily="18" charset="0"/>
                        </a:rPr>
                        <m:t>𝜺</m:t>
                      </m:r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" name="직사각형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570" y="5079080"/>
                <a:ext cx="2651880" cy="369332"/>
              </a:xfrm>
              <a:prstGeom prst="rect">
                <a:avLst/>
              </a:prstGeom>
              <a:blipFill>
                <a:blip r:embed="rId12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오른쪽 화살표 6"/>
          <p:cNvSpPr/>
          <p:nvPr/>
        </p:nvSpPr>
        <p:spPr>
          <a:xfrm>
            <a:off x="5724939" y="3738818"/>
            <a:ext cx="391656" cy="60494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336824" y="2254381"/>
            <a:ext cx="1002751" cy="42957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rgbClr val="FF0000"/>
                </a:solidFill>
              </a:rPr>
              <a:t>가정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직사각형 20"/>
              <p:cNvSpPr/>
              <p:nvPr/>
            </p:nvSpPr>
            <p:spPr>
              <a:xfrm>
                <a:off x="6561102" y="3400294"/>
                <a:ext cx="416854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b="1" i="1" smtClean="0">
                          <a:latin typeface="Cambria Math" panose="02040503050406030204" pitchFamily="18" charset="0"/>
                        </a:rPr>
                        <m:t>𝚺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ko-KR" altLang="en-US" b="1" i="1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</m:d>
                      <m:sSup>
                        <m:sSup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ko-KR" altLang="en-US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</m:d>
                        </m:e>
                        <m:sup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ko-KR" altLang="en-US" b="1" dirty="0"/>
              </a:p>
            </p:txBody>
          </p:sp>
        </mc:Choice>
        <mc:Fallback xmlns="">
          <p:sp>
            <p:nvSpPr>
              <p:cNvPr id="21" name="직사각형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102" y="3400294"/>
                <a:ext cx="4168548" cy="369332"/>
              </a:xfrm>
              <a:prstGeom prst="rect">
                <a:avLst/>
              </a:prstGeom>
              <a:blipFill>
                <a:blip r:embed="rId1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직사각형 21"/>
              <p:cNvSpPr/>
              <p:nvPr/>
            </p:nvSpPr>
            <p:spPr>
              <a:xfrm>
                <a:off x="7122240" y="3796187"/>
                <a:ext cx="47939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𝑭</m:t>
                      </m:r>
                      <m:sSup>
                        <m:sSup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ko-KR" altLang="en-US" b="1" i="1">
                          <a:latin typeface="Cambria Math" panose="02040503050406030204" pitchFamily="18" charset="0"/>
                        </a:rPr>
                        <m:t>𝜺</m:t>
                      </m:r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𝑭</m:t>
                      </m:r>
                      <m:sSup>
                        <m:sSup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b="1" i="1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p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ko-KR" altLang="en-US" b="1" i="1">
                          <a:latin typeface="Cambria Math" panose="02040503050406030204" pitchFamily="18" charset="0"/>
                        </a:rPr>
                        <m:t>𝜺</m:t>
                      </m:r>
                      <m:sSup>
                        <m:sSup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b="1" i="1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p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b="1" dirty="0"/>
              </a:p>
            </p:txBody>
          </p:sp>
        </mc:Choice>
        <mc:Fallback xmlns="">
          <p:sp>
            <p:nvSpPr>
              <p:cNvPr id="22" name="직사각형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240" y="3796187"/>
                <a:ext cx="4793940" cy="369332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직사각형 22"/>
              <p:cNvSpPr/>
              <p:nvPr/>
            </p:nvSpPr>
            <p:spPr>
              <a:xfrm>
                <a:off x="7160502" y="4192382"/>
                <a:ext cx="13018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𝑳</m:t>
                      </m:r>
                      <m:sSup>
                        <m:sSup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p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b="1" i="1">
                          <a:latin typeface="Cambria Math" panose="02040503050406030204" pitchFamily="18" charset="0"/>
                        </a:rPr>
                        <m:t>𝚿</m:t>
                      </m:r>
                    </m:oMath>
                  </m:oMathPara>
                </a14:m>
                <a:endParaRPr lang="ko-KR" altLang="en-US" b="1" dirty="0"/>
              </a:p>
            </p:txBody>
          </p:sp>
        </mc:Choice>
        <mc:Fallback xmlns="">
          <p:sp>
            <p:nvSpPr>
              <p:cNvPr id="23" name="직사각형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502" y="4192382"/>
                <a:ext cx="130189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타원 24"/>
          <p:cNvSpPr/>
          <p:nvPr/>
        </p:nvSpPr>
        <p:spPr>
          <a:xfrm>
            <a:off x="6176409" y="2887489"/>
            <a:ext cx="1002751" cy="42957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FF0000"/>
                </a:solidFill>
              </a:rPr>
              <a:t>결과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E882DA-3756-4E3D-B976-4CE057FFBE23}"/>
              </a:ext>
            </a:extLst>
          </p:cNvPr>
          <p:cNvSpPr txBox="1"/>
          <p:nvPr/>
        </p:nvSpPr>
        <p:spPr>
          <a:xfrm>
            <a:off x="6640237" y="5046066"/>
            <a:ext cx="3571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공분산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상관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행렬이 계수행렬과 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오차항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공분산행렬로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표시됨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4F3189-5E18-4EA8-B43A-02322684EEBC}"/>
              </a:ext>
            </a:extLst>
          </p:cNvPr>
          <p:cNvSpPr txBox="1"/>
          <p:nvPr/>
        </p:nvSpPr>
        <p:spPr>
          <a:xfrm>
            <a:off x="802698" y="5589240"/>
            <a:ext cx="479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요인들 간의 독립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오차항과의 독립이 가정됨</a:t>
            </a:r>
          </a:p>
        </p:txBody>
      </p:sp>
      <p:sp>
        <p:nvSpPr>
          <p:cNvPr id="32" name="제목 1">
            <a:extLst>
              <a:ext uri="{FF2B5EF4-FFF2-40B4-BE49-F238E27FC236}">
                <a16:creationId xmlns:a16="http://schemas.microsoft.com/office/drawing/2014/main" id="{DA3311AD-44F1-4979-847E-66058FDE47BC}"/>
              </a:ext>
            </a:extLst>
          </p:cNvPr>
          <p:cNvSpPr txBox="1">
            <a:spLocks/>
          </p:cNvSpPr>
          <p:nvPr/>
        </p:nvSpPr>
        <p:spPr bwMode="gray">
          <a:xfrm>
            <a:off x="623392" y="363953"/>
            <a:ext cx="5256584" cy="615810"/>
          </a:xfrm>
          <a:prstGeom prst="rect">
            <a:avLst/>
          </a:prstGeom>
          <a:solidFill>
            <a:srgbClr val="C5C5FF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kumimoji="0" lang="ko-KR" altLang="en-US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참고 </a:t>
            </a:r>
            <a:r>
              <a:rPr kumimoji="0" lang="en-US" altLang="ko-KR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 </a:t>
            </a:r>
            <a:r>
              <a:rPr kumimoji="0" lang="ko-KR" altLang="en-US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적재값의</a:t>
            </a:r>
            <a:r>
              <a:rPr kumimoji="0" lang="en-US" altLang="ko-KR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0" lang="ko-KR" altLang="en-US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추정방법</a:t>
            </a:r>
            <a:endParaRPr kumimoji="0" lang="ko-KR" altLang="en-US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02954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6561102" y="2850374"/>
            <a:ext cx="5379249" cy="20907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838200" y="2850375"/>
            <a:ext cx="4713565" cy="2090794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02698" y="958815"/>
            <a:ext cx="11018440" cy="742596"/>
          </a:xfrm>
        </p:spPr>
        <p:txBody>
          <a:bodyPr>
            <a:normAutofit/>
          </a:bodyPr>
          <a:lstStyle/>
          <a:p>
            <a:r>
              <a:rPr lang="en-US" altLang="ko-KR" sz="2400" b="0" dirty="0">
                <a:solidFill>
                  <a:srgbClr val="0070C0"/>
                </a:solidFill>
              </a:rPr>
              <a:t>3) </a:t>
            </a:r>
            <a:r>
              <a:rPr lang="ko-KR" altLang="en-US" sz="2400" b="0" dirty="0">
                <a:solidFill>
                  <a:srgbClr val="0070C0"/>
                </a:solidFill>
              </a:rPr>
              <a:t>주성분</a:t>
            </a:r>
            <a:r>
              <a:rPr lang="en-US" altLang="ko-KR" sz="2400" b="0" dirty="0">
                <a:solidFill>
                  <a:srgbClr val="0070C0"/>
                </a:solidFill>
              </a:rPr>
              <a:t>(</a:t>
            </a:r>
            <a:r>
              <a:rPr lang="en-US" altLang="ko-KR" sz="2000" b="0" dirty="0">
                <a:solidFill>
                  <a:srgbClr val="0070C0"/>
                </a:solidFill>
              </a:rPr>
              <a:t>Principal Component</a:t>
            </a:r>
            <a:r>
              <a:rPr lang="en-US" altLang="ko-KR" sz="2400" b="0" dirty="0">
                <a:solidFill>
                  <a:srgbClr val="0070C0"/>
                </a:solidFill>
              </a:rPr>
              <a:t>)</a:t>
            </a:r>
            <a:r>
              <a:rPr lang="ko-KR" altLang="en-US" sz="2400" b="0" dirty="0">
                <a:solidFill>
                  <a:srgbClr val="0070C0"/>
                </a:solidFill>
              </a:rPr>
              <a:t>과</a:t>
            </a:r>
            <a:r>
              <a:rPr lang="en-US" altLang="ko-KR" sz="2400" b="0" dirty="0">
                <a:solidFill>
                  <a:srgbClr val="0070C0"/>
                </a:solidFill>
              </a:rPr>
              <a:t> </a:t>
            </a:r>
            <a:r>
              <a:rPr lang="ko-KR" altLang="en-US" sz="2400" b="0" dirty="0">
                <a:solidFill>
                  <a:srgbClr val="0070C0"/>
                </a:solidFill>
              </a:rPr>
              <a:t>주축</a:t>
            </a:r>
            <a:r>
              <a:rPr lang="en-US" altLang="ko-KR" sz="2400" b="0" dirty="0">
                <a:solidFill>
                  <a:srgbClr val="0070C0"/>
                </a:solidFill>
              </a:rPr>
              <a:t>(</a:t>
            </a:r>
            <a:r>
              <a:rPr lang="en-US" altLang="ko-KR" sz="2000" b="0" dirty="0">
                <a:solidFill>
                  <a:srgbClr val="0070C0"/>
                </a:solidFill>
              </a:rPr>
              <a:t>Principal Axis Factoring</a:t>
            </a:r>
            <a:r>
              <a:rPr lang="en-US" altLang="ko-KR" sz="2400" b="0" dirty="0">
                <a:solidFill>
                  <a:srgbClr val="0070C0"/>
                </a:solidFill>
              </a:rPr>
              <a:t>)</a:t>
            </a:r>
            <a:r>
              <a:rPr lang="ko-KR" altLang="en-US" sz="2400" b="0" dirty="0">
                <a:solidFill>
                  <a:srgbClr val="0070C0"/>
                </a:solidFill>
              </a:rPr>
              <a:t> 해법의 차이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19065" y="1844809"/>
            <a:ext cx="374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이식을 푸는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몇가지 방법이 존재함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E882DA-3756-4E3D-B976-4CE057FFBE23}"/>
              </a:ext>
            </a:extLst>
          </p:cNvPr>
          <p:cNvSpPr txBox="1"/>
          <p:nvPr/>
        </p:nvSpPr>
        <p:spPr>
          <a:xfrm>
            <a:off x="6502723" y="5035120"/>
            <a:ext cx="45881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변수들의 정보를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커뮤날리티로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한정함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최대우도추정법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(ML)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 결과가 유사함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PAF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방법을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사용시에는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고유값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기준보다는 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스크리검정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기준이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요인수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과대추정을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막아줌</a:t>
            </a:r>
            <a:endParaRPr lang="ko-KR" altLang="en-US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4F3189-5E18-4EA8-B43A-02322684EEBC}"/>
              </a:ext>
            </a:extLst>
          </p:cNvPr>
          <p:cNvSpPr txBox="1"/>
          <p:nvPr/>
        </p:nvSpPr>
        <p:spPr>
          <a:xfrm>
            <a:off x="737213" y="5104363"/>
            <a:ext cx="5028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변수들의 정보를 요인에 의해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100%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설명한다고 가정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015B41F9-59A4-4798-BDCB-333E9F5D93C4}"/>
                  </a:ext>
                </a:extLst>
              </p:cNvPr>
              <p:cNvSpPr/>
              <p:nvPr/>
            </p:nvSpPr>
            <p:spPr>
              <a:xfrm>
                <a:off x="1160377" y="3576679"/>
                <a:ext cx="8274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𝑳</m:t>
                      </m:r>
                      <m:sSup>
                        <m:sSup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p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015B41F9-59A4-4798-BDCB-333E9F5D93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377" y="3576679"/>
                <a:ext cx="82740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직사각형 27">
                <a:extLst>
                  <a:ext uri="{FF2B5EF4-FFF2-40B4-BE49-F238E27FC236}">
                    <a16:creationId xmlns:a16="http://schemas.microsoft.com/office/drawing/2014/main" id="{95A7A925-F560-4A4D-ADB7-B7ED90B3AA44}"/>
                  </a:ext>
                </a:extLst>
              </p:cNvPr>
              <p:cNvSpPr/>
              <p:nvPr/>
            </p:nvSpPr>
            <p:spPr>
              <a:xfrm>
                <a:off x="1184624" y="4008727"/>
                <a:ext cx="3611117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Sup>
                        <m:sSubSup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직사각형 27">
                <a:extLst>
                  <a:ext uri="{FF2B5EF4-FFF2-40B4-BE49-F238E27FC236}">
                    <a16:creationId xmlns:a16="http://schemas.microsoft.com/office/drawing/2014/main" id="{95A7A925-F560-4A4D-ADB7-B7ED90B3AA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624" y="4008727"/>
                <a:ext cx="3611117" cy="390748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직사각형 28">
                <a:extLst>
                  <a:ext uri="{FF2B5EF4-FFF2-40B4-BE49-F238E27FC236}">
                    <a16:creationId xmlns:a16="http://schemas.microsoft.com/office/drawing/2014/main" id="{7D3F7D38-30C6-4C9C-951D-844A16F4845C}"/>
                  </a:ext>
                </a:extLst>
              </p:cNvPr>
              <p:cNvSpPr/>
              <p:nvPr/>
            </p:nvSpPr>
            <p:spPr>
              <a:xfrm>
                <a:off x="1128328" y="4395253"/>
                <a:ext cx="4290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ko-KR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ko-KR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Sup>
                      <m:sSubSupPr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ko-KR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ko-KR" altLang="en-US" b="1" i="1">
                        <a:latin typeface="Cambria Math" panose="02040503050406030204" pitchFamily="18" charset="0"/>
                      </a:rPr>
                      <m:t>𝚿</m:t>
                    </m:r>
                  </m:oMath>
                </a14:m>
                <a:r>
                  <a:rPr lang="en-US" dirty="0"/>
                  <a:t>*</a:t>
                </a:r>
              </a:p>
            </p:txBody>
          </p:sp>
        </mc:Choice>
        <mc:Fallback xmlns="">
          <p:sp>
            <p:nvSpPr>
              <p:cNvPr id="29" name="직사각형 28">
                <a:extLst>
                  <a:ext uri="{FF2B5EF4-FFF2-40B4-BE49-F238E27FC236}">
                    <a16:creationId xmlns:a16="http://schemas.microsoft.com/office/drawing/2014/main" id="{7D3F7D38-30C6-4C9C-951D-844A16F484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328" y="4395253"/>
                <a:ext cx="4290084" cy="369332"/>
              </a:xfrm>
              <a:prstGeom prst="rect">
                <a:avLst/>
              </a:prstGeom>
              <a:blipFill>
                <a:blip r:embed="rId5"/>
                <a:stretch>
                  <a:fillRect t="-11475" r="-1136"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79082040-D6A5-4DC7-B542-C5FC9DDCB8F2}"/>
                  </a:ext>
                </a:extLst>
              </p:cNvPr>
              <p:cNvSpPr/>
              <p:nvPr/>
            </p:nvSpPr>
            <p:spPr>
              <a:xfrm>
                <a:off x="2218182" y="1844809"/>
                <a:ext cx="19687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altLang="ko-KR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400" b="1" i="1">
                          <a:latin typeface="Cambria Math" panose="02040503050406030204" pitchFamily="18" charset="0"/>
                        </a:rPr>
                        <m:t>𝑳</m:t>
                      </m:r>
                      <m:sSup>
                        <m:sSupPr>
                          <m:ctrlPr>
                            <a:rPr lang="en-US" altLang="ko-KR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p>
                          <m:r>
                            <a:rPr lang="en-US" altLang="ko-KR" sz="24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b="1" i="1">
                          <a:latin typeface="Cambria Math" panose="02040503050406030204" pitchFamily="18" charset="0"/>
                        </a:rPr>
                        <m:t>𝚿</m:t>
                      </m:r>
                    </m:oMath>
                  </m:oMathPara>
                </a14:m>
                <a:endParaRPr lang="ko-KR" altLang="en-US" sz="2400" b="1" dirty="0"/>
              </a:p>
            </p:txBody>
          </p:sp>
        </mc:Choice>
        <mc:Fallback xmlns=""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79082040-D6A5-4DC7-B542-C5FC9DDCB8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182" y="1844809"/>
                <a:ext cx="196874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D8CEF0D8-7A63-447E-A8D6-889910AB9B37}"/>
              </a:ext>
            </a:extLst>
          </p:cNvPr>
          <p:cNvSpPr/>
          <p:nvPr/>
        </p:nvSpPr>
        <p:spPr bwMode="auto">
          <a:xfrm>
            <a:off x="1103380" y="2496559"/>
            <a:ext cx="3408444" cy="49227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ko-KR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PC: Principal Component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5CC7D6C6-62EE-4805-96FA-89443FEF4DE5}"/>
              </a:ext>
            </a:extLst>
          </p:cNvPr>
          <p:cNvSpPr/>
          <p:nvPr/>
        </p:nvSpPr>
        <p:spPr bwMode="auto">
          <a:xfrm>
            <a:off x="7036308" y="2454308"/>
            <a:ext cx="3408444" cy="49227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ko-KR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PAF: Principal Axis Factoring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id="{5AEC8C21-A850-4734-9B89-48615A531D4B}"/>
                  </a:ext>
                </a:extLst>
              </p:cNvPr>
              <p:cNvSpPr/>
              <p:nvPr/>
            </p:nvSpPr>
            <p:spPr>
              <a:xfrm>
                <a:off x="935799" y="3144631"/>
                <a:ext cx="15138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𝑳</m:t>
                      </m:r>
                      <m:sSup>
                        <m:sSup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p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b="1" i="1">
                          <a:latin typeface="Cambria Math" panose="02040503050406030204" pitchFamily="18" charset="0"/>
                        </a:rPr>
                        <m:t>𝚿</m:t>
                      </m:r>
                    </m:oMath>
                  </m:oMathPara>
                </a14:m>
                <a:endParaRPr lang="ko-KR" altLang="en-US" b="1" dirty="0"/>
              </a:p>
            </p:txBody>
          </p:sp>
        </mc:Choice>
        <mc:Fallback xmlns=""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id="{5AEC8C21-A850-4734-9B89-48615A531D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799" y="3144631"/>
                <a:ext cx="151381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2D116FF6-4B55-4341-86E7-F595606AE2F2}"/>
                  </a:ext>
                </a:extLst>
              </p:cNvPr>
              <p:cNvSpPr/>
              <p:nvPr/>
            </p:nvSpPr>
            <p:spPr>
              <a:xfrm>
                <a:off x="6384032" y="3504671"/>
                <a:ext cx="1943144" cy="376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ko-KR" altLang="en-US" b="1" i="1">
                              <a:latin typeface="Cambria Math" panose="02040503050406030204" pitchFamily="18" charset="0"/>
                            </a:rPr>
                            <m:t>𝚿</m:t>
                          </m:r>
                        </m:e>
                      </m:acc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𝑳</m:t>
                      </m:r>
                      <m:sSup>
                        <m:sSup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p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2D116FF6-4B55-4341-86E7-F595606AE2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032" y="3504671"/>
                <a:ext cx="1943144" cy="3767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1E6F41E2-0E28-44DA-9D70-3774CCA7A1B2}"/>
                  </a:ext>
                </a:extLst>
              </p:cNvPr>
              <p:cNvSpPr/>
              <p:nvPr/>
            </p:nvSpPr>
            <p:spPr>
              <a:xfrm>
                <a:off x="7309419" y="3936719"/>
                <a:ext cx="3611117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Sup>
                        <m:sSubSup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1E6F41E2-0E28-44DA-9D70-3774CCA7A1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419" y="3936719"/>
                <a:ext cx="3611117" cy="390748"/>
              </a:xfrm>
              <a:prstGeom prst="rect">
                <a:avLst/>
              </a:prstGeom>
              <a:blipFill>
                <a:blip r:embed="rId9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12DD51A6-AD9E-4D14-998B-FAB20952D493}"/>
                  </a:ext>
                </a:extLst>
              </p:cNvPr>
              <p:cNvSpPr/>
              <p:nvPr/>
            </p:nvSpPr>
            <p:spPr>
              <a:xfrm>
                <a:off x="7278524" y="4359475"/>
                <a:ext cx="4288482" cy="376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Sup>
                        <m:sSubSup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ko-KR" altLang="en-US" b="1" i="1">
                              <a:latin typeface="Cambria Math" panose="02040503050406030204" pitchFamily="18" charset="0"/>
                            </a:rPr>
                            <m:t>𝚿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12DD51A6-AD9E-4D14-998B-FAB20952D4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524" y="4359475"/>
                <a:ext cx="4288482" cy="376963"/>
              </a:xfrm>
              <a:prstGeom prst="rect">
                <a:avLst/>
              </a:prstGeom>
              <a:blipFill>
                <a:blip r:embed="rId10"/>
                <a:stretch>
                  <a:fillRect r="-6259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B0DB7C09-ADA7-4CDF-A235-607E3E7D1195}"/>
                  </a:ext>
                </a:extLst>
              </p:cNvPr>
              <p:cNvSpPr/>
              <p:nvPr/>
            </p:nvSpPr>
            <p:spPr>
              <a:xfrm>
                <a:off x="7096377" y="3072623"/>
                <a:ext cx="1519903" cy="376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𝑳</m:t>
                      </m:r>
                      <m:sSup>
                        <m:sSup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p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ko-KR" altLang="en-US" b="1" i="1">
                              <a:latin typeface="Cambria Math" panose="02040503050406030204" pitchFamily="18" charset="0"/>
                            </a:rPr>
                            <m:t>𝚿</m:t>
                          </m:r>
                        </m:e>
                      </m:acc>
                    </m:oMath>
                  </m:oMathPara>
                </a14:m>
                <a:endParaRPr lang="ko-KR" altLang="en-US" b="1" dirty="0"/>
              </a:p>
            </p:txBody>
          </p:sp>
        </mc:Choice>
        <mc:Fallback xmlns=""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B0DB7C09-ADA7-4CDF-A235-607E3E7D11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377" y="3072623"/>
                <a:ext cx="1519903" cy="376770"/>
              </a:xfrm>
              <a:prstGeom prst="rect">
                <a:avLst/>
              </a:prstGeom>
              <a:blipFill>
                <a:blip r:embed="rId11"/>
                <a:stretch>
                  <a:fillRect r="-18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제목 1">
            <a:extLst>
              <a:ext uri="{FF2B5EF4-FFF2-40B4-BE49-F238E27FC236}">
                <a16:creationId xmlns:a16="http://schemas.microsoft.com/office/drawing/2014/main" id="{D5865069-5C55-4162-A3C6-60F85A37B204}"/>
              </a:ext>
            </a:extLst>
          </p:cNvPr>
          <p:cNvSpPr txBox="1">
            <a:spLocks/>
          </p:cNvSpPr>
          <p:nvPr/>
        </p:nvSpPr>
        <p:spPr bwMode="gray">
          <a:xfrm>
            <a:off x="623392" y="363953"/>
            <a:ext cx="5256584" cy="615810"/>
          </a:xfrm>
          <a:prstGeom prst="rect">
            <a:avLst/>
          </a:prstGeom>
          <a:solidFill>
            <a:srgbClr val="C5C5FF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kumimoji="0" lang="ko-KR" altLang="en-US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참고 </a:t>
            </a:r>
            <a:r>
              <a:rPr kumimoji="0" lang="en-US" altLang="ko-KR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 </a:t>
            </a:r>
            <a:r>
              <a:rPr kumimoji="0" lang="ko-KR" altLang="en-US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적재값의</a:t>
            </a:r>
            <a:r>
              <a:rPr kumimoji="0" lang="en-US" altLang="ko-KR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0" lang="ko-KR" altLang="en-US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추정방법</a:t>
            </a:r>
            <a:endParaRPr kumimoji="0" lang="ko-KR" altLang="en-US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18967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EC29307-366F-4FE2-A7CD-6E85BFD8D9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12192000" cy="3156505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FBE6C111-5B5D-4F46-BDAE-D5F8D04BA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836712"/>
            <a:ext cx="4176464" cy="685800"/>
          </a:xfrm>
        </p:spPr>
        <p:txBody>
          <a:bodyPr/>
          <a:lstStyle/>
          <a:p>
            <a:r>
              <a:rPr lang="en-US" altLang="ko-KR" sz="4400" dirty="0"/>
              <a:t>NEXT!</a:t>
            </a:r>
            <a:endParaRPr lang="en-US" sz="44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22F6013-96E8-4E2A-8C24-BF686ABAE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44" y="3284984"/>
            <a:ext cx="3816424" cy="57606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Let’s </a:t>
            </a:r>
            <a:r>
              <a:rPr lang="en-US" sz="4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move</a:t>
            </a: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 to CFA</a:t>
            </a:r>
          </a:p>
        </p:txBody>
      </p:sp>
    </p:spTree>
    <p:extLst>
      <p:ext uri="{BB962C8B-B14F-4D97-AF65-F5344CB8AC3E}">
        <p14:creationId xmlns:p14="http://schemas.microsoft.com/office/powerpoint/2010/main" val="40256556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77136" y="310314"/>
            <a:ext cx="6591713" cy="858194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altLang="ko-KR" dirty="0"/>
              <a:t>Example:</a:t>
            </a:r>
            <a:r>
              <a:rPr lang="ko-KR" altLang="en-US" dirty="0" err="1"/>
              <a:t>모바일앱</a:t>
            </a:r>
            <a:r>
              <a:rPr lang="ko-KR" altLang="en-US" dirty="0"/>
              <a:t> 사용동기</a:t>
            </a:r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id="{A6A9B866-0E7F-4A81-BE5D-A51D27E00310}"/>
              </a:ext>
            </a:extLst>
          </p:cNvPr>
          <p:cNvSpPr/>
          <p:nvPr/>
        </p:nvSpPr>
        <p:spPr>
          <a:xfrm>
            <a:off x="2677136" y="1543053"/>
            <a:ext cx="2967682" cy="3419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사용하기 쉽기 때문에</a:t>
            </a:r>
            <a:endParaRPr lang="ko-KR" altLang="en-US" sz="1600" b="0" i="0" u="none" strike="noStrike" kern="1200" cap="none" spc="0" baseline="0" noProof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6EC6CB9B-FD35-4B48-8DDC-F60D640A7C5E}"/>
              </a:ext>
            </a:extLst>
          </p:cNvPr>
          <p:cNvSpPr/>
          <p:nvPr/>
        </p:nvSpPr>
        <p:spPr>
          <a:xfrm>
            <a:off x="2677136" y="1946010"/>
            <a:ext cx="2967682" cy="3435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가지고 다닐 수 있으니까 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691D00D2-06E1-462E-B80A-0706540279D0}"/>
              </a:ext>
            </a:extLst>
          </p:cNvPr>
          <p:cNvSpPr/>
          <p:nvPr/>
        </p:nvSpPr>
        <p:spPr>
          <a:xfrm>
            <a:off x="2677136" y="2361288"/>
            <a:ext cx="2967682" cy="3419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사용법을 배우기 쉽기에 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C473DE3A-6E17-467B-AB5E-35829E394330}"/>
              </a:ext>
            </a:extLst>
          </p:cNvPr>
          <p:cNvSpPr/>
          <p:nvPr/>
        </p:nvSpPr>
        <p:spPr>
          <a:xfrm>
            <a:off x="2677136" y="2776564"/>
            <a:ext cx="2967682" cy="3419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사용법을 빨리 배웠기에 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E5E2AE51-DCBE-400A-A6CA-30AA948C841A}"/>
              </a:ext>
            </a:extLst>
          </p:cNvPr>
          <p:cNvSpPr/>
          <p:nvPr/>
        </p:nvSpPr>
        <p:spPr>
          <a:xfrm>
            <a:off x="2677136" y="3191840"/>
            <a:ext cx="2967682" cy="3419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시간을 절약 해 주니까 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CCFF15B8-4348-4F3E-A519-08B6DF702293}"/>
              </a:ext>
            </a:extLst>
          </p:cNvPr>
          <p:cNvSpPr/>
          <p:nvPr/>
        </p:nvSpPr>
        <p:spPr>
          <a:xfrm>
            <a:off x="2677136" y="3574919"/>
            <a:ext cx="2967682" cy="3419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효율성을 증진시켜 주니까 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3B1A4682-F3B4-411D-A719-9D0F66908F98}"/>
              </a:ext>
            </a:extLst>
          </p:cNvPr>
          <p:cNvSpPr/>
          <p:nvPr/>
        </p:nvSpPr>
        <p:spPr>
          <a:xfrm>
            <a:off x="2677136" y="3968732"/>
            <a:ext cx="2967682" cy="3419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유용하기 때문에 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7D77F336-802E-45D9-9E6C-B050103269FE}"/>
              </a:ext>
            </a:extLst>
          </p:cNvPr>
          <p:cNvSpPr/>
          <p:nvPr/>
        </p:nvSpPr>
        <p:spPr>
          <a:xfrm>
            <a:off x="2677136" y="4394739"/>
            <a:ext cx="2967682" cy="4038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사람들에게 질투심 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B8537D9E-D98B-427A-BE97-78E71300F5C5}"/>
              </a:ext>
            </a:extLst>
          </p:cNvPr>
          <p:cNvSpPr/>
          <p:nvPr/>
        </p:nvSpPr>
        <p:spPr>
          <a:xfrm>
            <a:off x="2687868" y="4849256"/>
            <a:ext cx="2967682" cy="3419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사용해야한다고 생각 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1A2C42B1-4C18-4024-9D7F-60D5828A5386}"/>
              </a:ext>
            </a:extLst>
          </p:cNvPr>
          <p:cNvSpPr/>
          <p:nvPr/>
        </p:nvSpPr>
        <p:spPr>
          <a:xfrm>
            <a:off x="2687868" y="5264534"/>
            <a:ext cx="2967682" cy="3419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비슷한 사람들이 사용 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FFC8E663-18F9-4990-B82C-B951910F84AC}"/>
              </a:ext>
            </a:extLst>
          </p:cNvPr>
          <p:cNvSpPr/>
          <p:nvPr/>
        </p:nvSpPr>
        <p:spPr>
          <a:xfrm>
            <a:off x="2687868" y="5669078"/>
            <a:ext cx="2967682" cy="3419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내가 사용할 것으로 기대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5" name="Straight Arrow Connector 16">
            <a:extLst>
              <a:ext uri="{FF2B5EF4-FFF2-40B4-BE49-F238E27FC236}">
                <a16:creationId xmlns:a16="http://schemas.microsoft.com/office/drawing/2014/main" id="{BAA31A72-A523-4A40-81CD-FD64BC26E471}"/>
              </a:ext>
            </a:extLst>
          </p:cNvPr>
          <p:cNvCxnSpPr>
            <a:cxnSpLocks/>
            <a:stCxn id="26" idx="2"/>
            <a:endCxn id="4" idx="3"/>
          </p:cNvCxnSpPr>
          <p:nvPr/>
        </p:nvCxnSpPr>
        <p:spPr>
          <a:xfrm flipH="1" flipV="1">
            <a:off x="5644818" y="1714010"/>
            <a:ext cx="1099254" cy="6801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6" name="Straight Arrow Connector 19">
            <a:extLst>
              <a:ext uri="{FF2B5EF4-FFF2-40B4-BE49-F238E27FC236}">
                <a16:creationId xmlns:a16="http://schemas.microsoft.com/office/drawing/2014/main" id="{6D1C960C-D543-406D-A942-CACD4624E07F}"/>
              </a:ext>
            </a:extLst>
          </p:cNvPr>
          <p:cNvCxnSpPr>
            <a:cxnSpLocks/>
            <a:stCxn id="26" idx="2"/>
            <a:endCxn id="5" idx="3"/>
          </p:cNvCxnSpPr>
          <p:nvPr/>
        </p:nvCxnSpPr>
        <p:spPr>
          <a:xfrm flipH="1" flipV="1">
            <a:off x="5644818" y="2117777"/>
            <a:ext cx="1099254" cy="2764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7" name="Straight Arrow Connector 20">
            <a:extLst>
              <a:ext uri="{FF2B5EF4-FFF2-40B4-BE49-F238E27FC236}">
                <a16:creationId xmlns:a16="http://schemas.microsoft.com/office/drawing/2014/main" id="{18C1370A-E69E-47C7-97FA-4804B402E5C5}"/>
              </a:ext>
            </a:extLst>
          </p:cNvPr>
          <p:cNvCxnSpPr>
            <a:cxnSpLocks/>
            <a:stCxn id="26" idx="2"/>
            <a:endCxn id="6" idx="3"/>
          </p:cNvCxnSpPr>
          <p:nvPr/>
        </p:nvCxnSpPr>
        <p:spPr>
          <a:xfrm flipH="1">
            <a:off x="5644818" y="2394204"/>
            <a:ext cx="1099254" cy="1380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8" name="Straight Arrow Connector 2">
            <a:extLst>
              <a:ext uri="{FF2B5EF4-FFF2-40B4-BE49-F238E27FC236}">
                <a16:creationId xmlns:a16="http://schemas.microsoft.com/office/drawing/2014/main" id="{ACB4AE17-EE40-42C1-ADA6-44230F767627}"/>
              </a:ext>
            </a:extLst>
          </p:cNvPr>
          <p:cNvCxnSpPr>
            <a:cxnSpLocks/>
            <a:stCxn id="26" idx="2"/>
            <a:endCxn id="7" idx="3"/>
          </p:cNvCxnSpPr>
          <p:nvPr/>
        </p:nvCxnSpPr>
        <p:spPr>
          <a:xfrm flipH="1">
            <a:off x="5644818" y="2394204"/>
            <a:ext cx="1099254" cy="5533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9" name="Straight Arrow Connector 14">
            <a:extLst>
              <a:ext uri="{FF2B5EF4-FFF2-40B4-BE49-F238E27FC236}">
                <a16:creationId xmlns:a16="http://schemas.microsoft.com/office/drawing/2014/main" id="{D1649F33-A89F-400E-96AA-E72302D14464}"/>
              </a:ext>
            </a:extLst>
          </p:cNvPr>
          <p:cNvCxnSpPr>
            <a:cxnSpLocks/>
            <a:stCxn id="28" idx="2"/>
            <a:endCxn id="12" idx="3"/>
          </p:cNvCxnSpPr>
          <p:nvPr/>
        </p:nvCxnSpPr>
        <p:spPr>
          <a:xfrm flipH="1">
            <a:off x="5655550" y="4971539"/>
            <a:ext cx="1088522" cy="486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0" name="Straight Arrow Connector 15">
            <a:extLst>
              <a:ext uri="{FF2B5EF4-FFF2-40B4-BE49-F238E27FC236}">
                <a16:creationId xmlns:a16="http://schemas.microsoft.com/office/drawing/2014/main" id="{42E0C6C5-E998-4A6F-A766-8A0E29B1D9AD}"/>
              </a:ext>
            </a:extLst>
          </p:cNvPr>
          <p:cNvCxnSpPr>
            <a:cxnSpLocks/>
            <a:stCxn id="27" idx="2"/>
            <a:endCxn id="10" idx="3"/>
          </p:cNvCxnSpPr>
          <p:nvPr/>
        </p:nvCxnSpPr>
        <p:spPr>
          <a:xfrm flipH="1">
            <a:off x="5644818" y="3707254"/>
            <a:ext cx="1099254" cy="4324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1" name="Straight Arrow Connector 18">
            <a:extLst>
              <a:ext uri="{FF2B5EF4-FFF2-40B4-BE49-F238E27FC236}">
                <a16:creationId xmlns:a16="http://schemas.microsoft.com/office/drawing/2014/main" id="{AE46F983-AA80-4CE5-9243-A5C7D71A04C1}"/>
              </a:ext>
            </a:extLst>
          </p:cNvPr>
          <p:cNvCxnSpPr>
            <a:cxnSpLocks/>
            <a:stCxn id="27" idx="2"/>
            <a:endCxn id="9" idx="3"/>
          </p:cNvCxnSpPr>
          <p:nvPr/>
        </p:nvCxnSpPr>
        <p:spPr>
          <a:xfrm flipH="1">
            <a:off x="5644818" y="3707254"/>
            <a:ext cx="1099254" cy="386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2" name="Straight Arrow Connector 26">
            <a:extLst>
              <a:ext uri="{FF2B5EF4-FFF2-40B4-BE49-F238E27FC236}">
                <a16:creationId xmlns:a16="http://schemas.microsoft.com/office/drawing/2014/main" id="{33B0E180-8C53-486B-9ADC-F39814AFCE86}"/>
              </a:ext>
            </a:extLst>
          </p:cNvPr>
          <p:cNvCxnSpPr>
            <a:cxnSpLocks/>
            <a:stCxn id="28" idx="2"/>
            <a:endCxn id="14" idx="3"/>
          </p:cNvCxnSpPr>
          <p:nvPr/>
        </p:nvCxnSpPr>
        <p:spPr>
          <a:xfrm flipH="1">
            <a:off x="5655550" y="4971539"/>
            <a:ext cx="1088522" cy="8684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3" name="Straight Arrow Connector 27">
            <a:extLst>
              <a:ext uri="{FF2B5EF4-FFF2-40B4-BE49-F238E27FC236}">
                <a16:creationId xmlns:a16="http://schemas.microsoft.com/office/drawing/2014/main" id="{56E21F33-4A25-4FC5-A30F-545E2FE1C026}"/>
              </a:ext>
            </a:extLst>
          </p:cNvPr>
          <p:cNvCxnSpPr>
            <a:cxnSpLocks/>
            <a:stCxn id="28" idx="2"/>
            <a:endCxn id="13" idx="3"/>
          </p:cNvCxnSpPr>
          <p:nvPr/>
        </p:nvCxnSpPr>
        <p:spPr>
          <a:xfrm flipH="1">
            <a:off x="5655550" y="4971539"/>
            <a:ext cx="1088522" cy="4639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4" name="Straight Arrow Connector 28">
            <a:extLst>
              <a:ext uri="{FF2B5EF4-FFF2-40B4-BE49-F238E27FC236}">
                <a16:creationId xmlns:a16="http://schemas.microsoft.com/office/drawing/2014/main" id="{2B2740BF-9833-4F98-AD5B-E934F5A1AEF1}"/>
              </a:ext>
            </a:extLst>
          </p:cNvPr>
          <p:cNvCxnSpPr>
            <a:cxnSpLocks/>
            <a:stCxn id="28" idx="2"/>
            <a:endCxn id="11" idx="3"/>
          </p:cNvCxnSpPr>
          <p:nvPr/>
        </p:nvCxnSpPr>
        <p:spPr>
          <a:xfrm flipH="1" flipV="1">
            <a:off x="5644818" y="4596656"/>
            <a:ext cx="1099254" cy="3748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DB889A9-6604-4312-BDCA-57369D51E925}"/>
              </a:ext>
            </a:extLst>
          </p:cNvPr>
          <p:cNvCxnSpPr>
            <a:cxnSpLocks/>
            <a:stCxn id="27" idx="2"/>
            <a:endCxn id="8" idx="3"/>
          </p:cNvCxnSpPr>
          <p:nvPr/>
        </p:nvCxnSpPr>
        <p:spPr>
          <a:xfrm flipH="1" flipV="1">
            <a:off x="5644818" y="3362797"/>
            <a:ext cx="1099254" cy="3444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6" name="Oval 17">
            <a:extLst>
              <a:ext uri="{FF2B5EF4-FFF2-40B4-BE49-F238E27FC236}">
                <a16:creationId xmlns:a16="http://schemas.microsoft.com/office/drawing/2014/main" id="{33D50A50-3BA4-4BB6-8DFE-1AA4FC6F5DCE}"/>
              </a:ext>
            </a:extLst>
          </p:cNvPr>
          <p:cNvSpPr/>
          <p:nvPr/>
        </p:nvSpPr>
        <p:spPr>
          <a:xfrm>
            <a:off x="6744072" y="1921347"/>
            <a:ext cx="2524777" cy="9457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편리성</a:t>
            </a:r>
            <a:endParaRPr lang="en-US" altLang="ko-KR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Perceived Ease of Use</a:t>
            </a:r>
            <a:endParaRPr lang="ko-KR" altLang="en-US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Oval 37">
            <a:extLst>
              <a:ext uri="{FF2B5EF4-FFF2-40B4-BE49-F238E27FC236}">
                <a16:creationId xmlns:a16="http://schemas.microsoft.com/office/drawing/2014/main" id="{E389AB0D-8125-4637-A72F-BF3CEBABEC22}"/>
              </a:ext>
            </a:extLst>
          </p:cNvPr>
          <p:cNvSpPr/>
          <p:nvPr/>
        </p:nvSpPr>
        <p:spPr>
          <a:xfrm>
            <a:off x="6744072" y="3244835"/>
            <a:ext cx="2524777" cy="9248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유용성</a:t>
            </a:r>
            <a:endParaRPr lang="en-US" altLang="ko-KR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Perceived Usefulness</a:t>
            </a:r>
            <a:endParaRPr lang="ko-KR" altLang="en-US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Oval 38">
            <a:extLst>
              <a:ext uri="{FF2B5EF4-FFF2-40B4-BE49-F238E27FC236}">
                <a16:creationId xmlns:a16="http://schemas.microsoft.com/office/drawing/2014/main" id="{084D6EAA-28B7-4386-BCCD-D0CD72413A53}"/>
              </a:ext>
            </a:extLst>
          </p:cNvPr>
          <p:cNvSpPr/>
          <p:nvPr/>
        </p:nvSpPr>
        <p:spPr>
          <a:xfrm>
            <a:off x="6744072" y="4509120"/>
            <a:ext cx="2524777" cy="9248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관계성</a:t>
            </a:r>
            <a:endParaRPr lang="en-US" altLang="ko-KR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Social Relationship</a:t>
            </a:r>
            <a:endParaRPr lang="ko-KR" altLang="en-US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850716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669147"/>
              </p:ext>
            </p:extLst>
          </p:nvPr>
        </p:nvGraphicFramePr>
        <p:xfrm>
          <a:off x="593124" y="1198602"/>
          <a:ext cx="11047492" cy="4318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6412">
                  <a:extLst>
                    <a:ext uri="{9D8B030D-6E8A-4147-A177-3AD203B41FA5}">
                      <a16:colId xmlns:a16="http://schemas.microsoft.com/office/drawing/2014/main" val="1785504495"/>
                    </a:ext>
                  </a:extLst>
                </a:gridCol>
                <a:gridCol w="7940440">
                  <a:extLst>
                    <a:ext uri="{9D8B030D-6E8A-4147-A177-3AD203B41FA5}">
                      <a16:colId xmlns:a16="http://schemas.microsoft.com/office/drawing/2014/main" val="827848915"/>
                    </a:ext>
                  </a:extLst>
                </a:gridCol>
                <a:gridCol w="809725">
                  <a:extLst>
                    <a:ext uri="{9D8B030D-6E8A-4147-A177-3AD203B41FA5}">
                      <a16:colId xmlns:a16="http://schemas.microsoft.com/office/drawing/2014/main" val="3561832831"/>
                    </a:ext>
                  </a:extLst>
                </a:gridCol>
                <a:gridCol w="970915">
                  <a:extLst>
                    <a:ext uri="{9D8B030D-6E8A-4147-A177-3AD203B41FA5}">
                      <a16:colId xmlns:a16="http://schemas.microsoft.com/office/drawing/2014/main" val="3890167656"/>
                    </a:ext>
                  </a:extLst>
                </a:gridCol>
              </a:tblGrid>
              <a:tr h="35988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800" b="0" i="0" u="none" strike="noStrike" dirty="0">
                          <a:solidFill>
                            <a:srgbClr val="333399"/>
                          </a:solidFill>
                          <a:effectLst/>
                          <a:latin typeface="+mn-lt"/>
                          <a:ea typeface="Gulim" panose="020B0600000101010101" pitchFamily="50" charset="-127"/>
                        </a:rPr>
                        <a:t>Factor</a:t>
                      </a:r>
                      <a:r>
                        <a:rPr lang="ko-KR" altLang="en-US" sz="1800" b="0" i="0" u="none" strike="noStrike" dirty="0">
                          <a:solidFill>
                            <a:srgbClr val="333399"/>
                          </a:solidFill>
                          <a:effectLst/>
                          <a:latin typeface="+mn-lt"/>
                          <a:ea typeface="Gulim" panose="020B0600000101010101" pitchFamily="50" charset="-127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800" u="none" strike="noStrike" dirty="0">
                          <a:effectLst/>
                        </a:rPr>
                        <a:t>　</a:t>
                      </a:r>
                      <a:r>
                        <a:rPr lang="en-US" altLang="ko-KR" sz="1800" u="none" strike="noStrike" dirty="0">
                          <a:effectLst/>
                        </a:rPr>
                        <a:t>Measurements</a:t>
                      </a:r>
                      <a:endParaRPr lang="ko-KR" altLang="en-US" sz="1800" b="0" i="0" u="none" strike="noStrike" dirty="0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800" u="none" strike="noStrike" dirty="0">
                          <a:effectLst/>
                        </a:rPr>
                        <a:t>평균</a:t>
                      </a:r>
                      <a:endParaRPr lang="ko-KR" altLang="en-US" sz="1800" b="0" i="0" u="none" strike="noStrike" dirty="0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800" u="none" strike="noStrike" dirty="0">
                          <a:effectLst/>
                        </a:rPr>
                        <a:t>표준편차</a:t>
                      </a:r>
                      <a:endParaRPr lang="ko-KR" altLang="en-US" sz="1800" b="0" i="0" u="none" strike="noStrike" dirty="0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782216"/>
                  </a:ext>
                </a:extLst>
              </a:tr>
              <a:tr h="359886"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US" altLang="ko-KR" sz="1800" b="0" i="0" u="none" strike="noStrike" dirty="0">
                          <a:solidFill>
                            <a:srgbClr val="333399"/>
                          </a:solidFill>
                          <a:effectLst/>
                          <a:latin typeface="+mn-lt"/>
                          <a:ea typeface="Gulim" panose="020B0600000101010101" pitchFamily="50" charset="-127"/>
                        </a:rPr>
                        <a:t>PEU</a:t>
                      </a:r>
                      <a:endParaRPr lang="ko-KR" altLang="en-US" sz="1800" b="0" i="0" u="none" strike="noStrike" dirty="0">
                        <a:solidFill>
                          <a:srgbClr val="333399"/>
                        </a:solidFill>
                        <a:effectLst/>
                        <a:latin typeface="+mn-lt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FFDA3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600" u="none" strike="noStrike" dirty="0">
                          <a:effectLst/>
                        </a:rPr>
                        <a:t>A-1. </a:t>
                      </a:r>
                      <a:r>
                        <a:rPr lang="ko-KR" altLang="en-US" sz="1600" u="none" strike="noStrike" dirty="0">
                          <a:effectLst/>
                        </a:rPr>
                        <a:t>스마트폰 앱은 사용하기 쉽기 때문에</a:t>
                      </a:r>
                      <a:endParaRPr lang="ko-KR" altLang="en-US" sz="1600" b="0" i="0" u="none" strike="noStrike" dirty="0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800" u="none" strike="noStrike" dirty="0">
                          <a:effectLst/>
                        </a:rPr>
                        <a:t>3.59</a:t>
                      </a:r>
                      <a:endParaRPr lang="en-US" altLang="ko-KR" sz="18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800" u="none" strike="noStrike">
                          <a:effectLst/>
                        </a:rPr>
                        <a:t>1.019</a:t>
                      </a:r>
                      <a:endParaRPr lang="en-US" altLang="ko-KR" sz="18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0409449"/>
                  </a:ext>
                </a:extLst>
              </a:tr>
              <a:tr h="359886">
                <a:tc vMerge="1">
                  <a:txBody>
                    <a:bodyPr/>
                    <a:lstStyle/>
                    <a:p>
                      <a:pPr algn="l" fontAlgn="t"/>
                      <a:endParaRPr lang="ko-KR" altLang="en-US" sz="1800" b="0" i="0" u="none" strike="noStrike" dirty="0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600" u="none" strike="noStrike" dirty="0">
                          <a:effectLst/>
                        </a:rPr>
                        <a:t>A-2. </a:t>
                      </a:r>
                      <a:r>
                        <a:rPr lang="ko-KR" altLang="en-US" sz="1600" u="none" strike="noStrike" dirty="0">
                          <a:effectLst/>
                        </a:rPr>
                        <a:t>가지고 다닐 수 있으니까</a:t>
                      </a:r>
                      <a:endParaRPr lang="ko-KR" altLang="en-US" sz="1600" b="0" i="0" u="none" strike="noStrike" dirty="0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800" u="none" strike="noStrike" dirty="0">
                          <a:effectLst/>
                        </a:rPr>
                        <a:t>4.11</a:t>
                      </a:r>
                      <a:endParaRPr lang="en-US" altLang="ko-KR" sz="18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800" u="none" strike="noStrike" dirty="0">
                          <a:effectLst/>
                        </a:rPr>
                        <a:t>0.880</a:t>
                      </a:r>
                      <a:endParaRPr lang="en-US" altLang="ko-KR" sz="18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3712740"/>
                  </a:ext>
                </a:extLst>
              </a:tr>
              <a:tr h="359886">
                <a:tc vMerge="1">
                  <a:txBody>
                    <a:bodyPr/>
                    <a:lstStyle/>
                    <a:p>
                      <a:pPr algn="l" fontAlgn="t"/>
                      <a:endParaRPr lang="ko-KR" altLang="en-US" sz="1800" b="0" i="0" u="none" strike="noStrike" dirty="0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600" u="none" strike="noStrike" dirty="0">
                          <a:effectLst/>
                        </a:rPr>
                        <a:t>A-3. </a:t>
                      </a:r>
                      <a:r>
                        <a:rPr lang="ko-KR" altLang="en-US" sz="1600" u="none" strike="noStrike" dirty="0">
                          <a:effectLst/>
                        </a:rPr>
                        <a:t>스마트폰 앱 사용법을 배우는 게 나에게 쉽기 때문에</a:t>
                      </a:r>
                      <a:endParaRPr lang="ko-KR" altLang="en-US" sz="1600" b="0" i="0" u="none" strike="noStrike" dirty="0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800" u="none" strike="noStrike">
                          <a:effectLst/>
                        </a:rPr>
                        <a:t>3.54</a:t>
                      </a:r>
                      <a:endParaRPr lang="en-US" altLang="ko-KR" sz="18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800" u="none" strike="noStrike">
                          <a:effectLst/>
                        </a:rPr>
                        <a:t>1.022</a:t>
                      </a:r>
                      <a:endParaRPr lang="en-US" altLang="ko-KR" sz="18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83971294"/>
                  </a:ext>
                </a:extLst>
              </a:tr>
              <a:tr h="359886">
                <a:tc vMerge="1">
                  <a:txBody>
                    <a:bodyPr/>
                    <a:lstStyle/>
                    <a:p>
                      <a:pPr algn="l" fontAlgn="t"/>
                      <a:endParaRPr lang="ko-KR" altLang="en-US" sz="1800" b="0" i="0" u="none" strike="noStrike" dirty="0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600" u="none" strike="noStrike" dirty="0">
                          <a:effectLst/>
                        </a:rPr>
                        <a:t>A-4. </a:t>
                      </a:r>
                      <a:r>
                        <a:rPr lang="ko-KR" altLang="en-US" sz="1600" u="none" strike="noStrike" dirty="0">
                          <a:effectLst/>
                        </a:rPr>
                        <a:t>나는 스마트폰 앱 사용법을 빨리 배웠기 때문에</a:t>
                      </a:r>
                      <a:endParaRPr lang="ko-KR" altLang="en-US" sz="1600" b="0" i="0" u="none" strike="noStrike" dirty="0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800" u="none" strike="noStrike">
                          <a:effectLst/>
                        </a:rPr>
                        <a:t>3.41</a:t>
                      </a:r>
                      <a:endParaRPr lang="en-US" altLang="ko-KR" sz="18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800" u="none" strike="noStrike" dirty="0">
                          <a:effectLst/>
                        </a:rPr>
                        <a:t>1.026</a:t>
                      </a:r>
                      <a:endParaRPr lang="en-US" altLang="ko-KR" sz="18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6596721"/>
                  </a:ext>
                </a:extLst>
              </a:tr>
              <a:tr h="359886"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altLang="ko-KR" sz="1800" b="0" i="0" u="none" strike="noStrike" dirty="0">
                          <a:solidFill>
                            <a:srgbClr val="333399"/>
                          </a:solidFill>
                          <a:effectLst/>
                          <a:latin typeface="+mn-lt"/>
                          <a:ea typeface="Gulim" panose="020B0600000101010101" pitchFamily="50" charset="-127"/>
                        </a:rPr>
                        <a:t>PU</a:t>
                      </a:r>
                      <a:endParaRPr lang="ko-KR" altLang="en-US" sz="1800" b="0" i="0" u="none" strike="noStrike" dirty="0">
                        <a:solidFill>
                          <a:srgbClr val="333399"/>
                        </a:solidFill>
                        <a:effectLst/>
                        <a:latin typeface="+mn-lt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600" u="none" strike="noStrike" dirty="0">
                          <a:effectLst/>
                        </a:rPr>
                        <a:t>B-1. </a:t>
                      </a:r>
                      <a:r>
                        <a:rPr lang="ko-KR" altLang="en-US" sz="1600" u="none" strike="noStrike" dirty="0">
                          <a:effectLst/>
                        </a:rPr>
                        <a:t>스마트폰 앱을 사용하는 것이 나의 시간을 절약해 주니까</a:t>
                      </a:r>
                      <a:endParaRPr lang="ko-KR" altLang="en-US" sz="1600" b="0" i="0" u="none" strike="noStrike" dirty="0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800" u="none" strike="noStrike">
                          <a:effectLst/>
                        </a:rPr>
                        <a:t>3.51</a:t>
                      </a:r>
                      <a:endParaRPr lang="en-US" altLang="ko-KR" sz="18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800" u="none" strike="noStrike">
                          <a:effectLst/>
                        </a:rPr>
                        <a:t>1.036</a:t>
                      </a:r>
                      <a:endParaRPr lang="en-US" altLang="ko-KR" sz="18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6491904"/>
                  </a:ext>
                </a:extLst>
              </a:tr>
              <a:tr h="359886">
                <a:tc vMerge="1">
                  <a:txBody>
                    <a:bodyPr/>
                    <a:lstStyle/>
                    <a:p>
                      <a:pPr algn="l" fontAlgn="t"/>
                      <a:endParaRPr lang="ko-KR" altLang="en-US" sz="1800" b="0" i="0" u="none" strike="noStrike" dirty="0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600" u="none" strike="noStrike" dirty="0">
                          <a:effectLst/>
                        </a:rPr>
                        <a:t>B-2. </a:t>
                      </a:r>
                      <a:r>
                        <a:rPr lang="ko-KR" altLang="en-US" sz="1600" u="none" strike="noStrike" dirty="0">
                          <a:effectLst/>
                        </a:rPr>
                        <a:t>스마트폰 앱 사용은 나의 효율성을 증진시켜주니까</a:t>
                      </a:r>
                      <a:endParaRPr lang="ko-KR" altLang="en-US" sz="1600" b="0" i="0" u="none" strike="noStrike" dirty="0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800" u="none" strike="noStrike">
                          <a:effectLst/>
                        </a:rPr>
                        <a:t>3.78</a:t>
                      </a:r>
                      <a:endParaRPr lang="en-US" altLang="ko-KR" sz="18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800" u="none" strike="noStrike">
                          <a:effectLst/>
                        </a:rPr>
                        <a:t>1.027</a:t>
                      </a:r>
                      <a:endParaRPr lang="en-US" altLang="ko-KR" sz="18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8209310"/>
                  </a:ext>
                </a:extLst>
              </a:tr>
              <a:tr h="359886">
                <a:tc vMerge="1">
                  <a:txBody>
                    <a:bodyPr/>
                    <a:lstStyle/>
                    <a:p>
                      <a:pPr algn="l" fontAlgn="t"/>
                      <a:endParaRPr lang="ko-KR" altLang="en-US" sz="1800" b="0" i="0" u="none" strike="noStrike" dirty="0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600" u="none" strike="noStrike" dirty="0">
                          <a:effectLst/>
                        </a:rPr>
                        <a:t>B-3. </a:t>
                      </a:r>
                      <a:r>
                        <a:rPr lang="ko-KR" altLang="en-US" sz="1600" u="none" strike="noStrike" dirty="0">
                          <a:effectLst/>
                        </a:rPr>
                        <a:t>스마트폰 앱은 나에게 유용하기 때문에</a:t>
                      </a:r>
                      <a:endParaRPr lang="ko-KR" altLang="en-US" sz="1600" b="0" i="0" u="none" strike="noStrike" dirty="0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800" u="none" strike="noStrike">
                          <a:effectLst/>
                        </a:rPr>
                        <a:t>3.93</a:t>
                      </a:r>
                      <a:endParaRPr lang="en-US" altLang="ko-KR" sz="18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800" u="none" strike="noStrike">
                          <a:effectLst/>
                        </a:rPr>
                        <a:t>0.921</a:t>
                      </a:r>
                      <a:endParaRPr lang="en-US" altLang="ko-KR" sz="18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7065671"/>
                  </a:ext>
                </a:extLst>
              </a:tr>
              <a:tr h="359886"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US" altLang="ko-KR" sz="1800" b="0" i="0" u="none" strike="noStrike" dirty="0">
                          <a:solidFill>
                            <a:srgbClr val="333399"/>
                          </a:solidFill>
                          <a:effectLst/>
                          <a:latin typeface="+mn-lt"/>
                          <a:ea typeface="Gulim" panose="020B0600000101010101" pitchFamily="50" charset="-127"/>
                        </a:rPr>
                        <a:t>SR</a:t>
                      </a:r>
                      <a:endParaRPr lang="ko-KR" altLang="en-US" sz="1800" b="0" i="0" u="none" strike="noStrike" dirty="0">
                        <a:solidFill>
                          <a:srgbClr val="333399"/>
                        </a:solidFill>
                        <a:effectLst/>
                        <a:latin typeface="+mn-lt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600" u="none" strike="noStrike" dirty="0">
                          <a:effectLst/>
                        </a:rPr>
                        <a:t>C-1. </a:t>
                      </a:r>
                      <a:r>
                        <a:rPr lang="ko-KR" altLang="en-US" sz="1600" u="none" strike="noStrike" dirty="0">
                          <a:effectLst/>
                        </a:rPr>
                        <a:t>그것을 가진 사람들에게 질투심이 드니까</a:t>
                      </a:r>
                      <a:endParaRPr lang="ko-KR" altLang="en-US" sz="1600" b="0" i="0" u="none" strike="noStrike" dirty="0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800" u="none" strike="noStrike">
                          <a:effectLst/>
                        </a:rPr>
                        <a:t>1.95</a:t>
                      </a:r>
                      <a:endParaRPr lang="en-US" altLang="ko-KR" sz="18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800" u="none" strike="noStrike" dirty="0">
                          <a:effectLst/>
                        </a:rPr>
                        <a:t>1.019</a:t>
                      </a:r>
                      <a:endParaRPr lang="en-US" altLang="ko-KR" sz="18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65481268"/>
                  </a:ext>
                </a:extLst>
              </a:tr>
              <a:tr h="359886">
                <a:tc vMerge="1">
                  <a:txBody>
                    <a:bodyPr/>
                    <a:lstStyle/>
                    <a:p>
                      <a:pPr algn="l" fontAlgn="t"/>
                      <a:endParaRPr lang="ko-KR" altLang="en-US" sz="1800" b="0" i="0" u="none" strike="noStrike" dirty="0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600" u="none" strike="noStrike" dirty="0">
                          <a:effectLst/>
                        </a:rPr>
                        <a:t>C-2. </a:t>
                      </a:r>
                      <a:r>
                        <a:rPr lang="ko-KR" altLang="en-US" sz="1600" u="none" strike="noStrike" dirty="0">
                          <a:effectLst/>
                        </a:rPr>
                        <a:t>내게 중요한 사람들이 내가 스마트폰 앱을 사용해야 한다고 생각하니까</a:t>
                      </a:r>
                      <a:endParaRPr lang="ko-KR" altLang="en-US" sz="1600" b="0" i="0" u="none" strike="noStrike" dirty="0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800" u="none" strike="noStrike">
                          <a:effectLst/>
                        </a:rPr>
                        <a:t>2.17</a:t>
                      </a:r>
                      <a:endParaRPr lang="en-US" altLang="ko-KR" sz="18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800" u="none" strike="noStrike" dirty="0">
                          <a:effectLst/>
                        </a:rPr>
                        <a:t>1.091</a:t>
                      </a:r>
                      <a:endParaRPr lang="en-US" altLang="ko-KR" sz="18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7931819"/>
                  </a:ext>
                </a:extLst>
              </a:tr>
              <a:tr h="359886">
                <a:tc vMerge="1">
                  <a:txBody>
                    <a:bodyPr/>
                    <a:lstStyle/>
                    <a:p>
                      <a:pPr algn="l" fontAlgn="t"/>
                      <a:endParaRPr lang="ko-KR" altLang="en-US" sz="1800" b="0" i="0" u="none" strike="noStrike" dirty="0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600" u="none" strike="noStrike" dirty="0">
                          <a:effectLst/>
                        </a:rPr>
                        <a:t>C-3. </a:t>
                      </a:r>
                      <a:r>
                        <a:rPr lang="ko-KR" altLang="en-US" sz="1600" u="none" strike="noStrike" dirty="0">
                          <a:effectLst/>
                        </a:rPr>
                        <a:t>나와 비슷한 사람들이 그것을 사용할 것 같아서</a:t>
                      </a:r>
                      <a:endParaRPr lang="ko-KR" altLang="en-US" sz="1600" b="0" i="0" u="none" strike="noStrike" dirty="0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800" u="none" strike="noStrike">
                          <a:effectLst/>
                        </a:rPr>
                        <a:t>2.35</a:t>
                      </a:r>
                      <a:endParaRPr lang="en-US" altLang="ko-KR" sz="18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800" u="none" strike="noStrike" dirty="0">
                          <a:effectLst/>
                        </a:rPr>
                        <a:t>1.113</a:t>
                      </a:r>
                      <a:endParaRPr lang="en-US" altLang="ko-KR" sz="18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4463354"/>
                  </a:ext>
                </a:extLst>
              </a:tr>
              <a:tr h="359886">
                <a:tc vMerge="1">
                  <a:txBody>
                    <a:bodyPr/>
                    <a:lstStyle/>
                    <a:p>
                      <a:pPr algn="l" fontAlgn="t"/>
                      <a:endParaRPr lang="ko-KR" altLang="en-US" sz="1800" b="0" i="0" u="none" strike="noStrike" dirty="0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600" u="none" strike="noStrike" dirty="0">
                          <a:effectLst/>
                        </a:rPr>
                        <a:t>C-4. </a:t>
                      </a:r>
                      <a:r>
                        <a:rPr lang="ko-KR" altLang="en-US" sz="1600" u="none" strike="noStrike" dirty="0">
                          <a:effectLst/>
                        </a:rPr>
                        <a:t>내가 존경하는 사람들이 내가 그것을 사용할 것으로 기대하니까</a:t>
                      </a:r>
                      <a:endParaRPr lang="ko-KR" altLang="en-US" sz="1600" b="0" i="0" u="none" strike="noStrike" dirty="0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800" u="none" strike="noStrike" dirty="0">
                          <a:effectLst/>
                        </a:rPr>
                        <a:t>2.04</a:t>
                      </a:r>
                      <a:endParaRPr lang="en-US" altLang="ko-KR" sz="18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800" u="none" strike="noStrike" dirty="0">
                          <a:effectLst/>
                        </a:rPr>
                        <a:t>1.029</a:t>
                      </a:r>
                      <a:endParaRPr lang="en-US" altLang="ko-KR" sz="18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4517545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3394" y="543690"/>
            <a:ext cx="6163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11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개의 변수가 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개의 요인이 되기를 기대함</a:t>
            </a:r>
          </a:p>
        </p:txBody>
      </p:sp>
    </p:spTree>
    <p:extLst>
      <p:ext uri="{BB962C8B-B14F-4D97-AF65-F5344CB8AC3E}">
        <p14:creationId xmlns:p14="http://schemas.microsoft.com/office/powerpoint/2010/main" val="2359769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AABB034-2AF4-4AD2-BBE2-E44F17EF3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0"/>
            <a:ext cx="9893068" cy="68580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6FFA186-1FB9-4293-AB01-613F024F0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0"/>
            <a:ext cx="9893068" cy="6858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EF687D5-7C05-45B9-AFB3-224E58F26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1774" y="1052736"/>
            <a:ext cx="5353050" cy="418147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E0A4E27-FC66-4F3F-8309-1EB8A76272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1774" y="1052735"/>
            <a:ext cx="5353050" cy="418147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8FCAC70-A2AB-4E06-9241-2A64B63927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1774" y="1052735"/>
            <a:ext cx="5353050" cy="418147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F6C09D23-D4B4-45F5-BE85-C4DD374C3A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3314" y="564660"/>
            <a:ext cx="2419350" cy="28575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3189DD49-49AC-4001-9D0F-EED6AADAFB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525" y="564660"/>
            <a:ext cx="4114800" cy="382905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A8CBF08-FF68-4782-9697-1ADD4B6D83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5525" y="2826847"/>
            <a:ext cx="2590800" cy="313372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3DF26009-9F62-4A5A-B0C0-89EC897FBE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36360" y="3015440"/>
            <a:ext cx="23431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9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5894F50-ADEE-4547-B6AF-07A563128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1196752"/>
            <a:ext cx="4214799" cy="172819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5EA620C-2B9A-44D0-8394-AC902553F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064" y="233196"/>
            <a:ext cx="3436584" cy="639160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55E51C-9124-4F78-9336-DDB951428227}"/>
              </a:ext>
            </a:extLst>
          </p:cNvPr>
          <p:cNvSpPr txBox="1"/>
          <p:nvPr/>
        </p:nvSpPr>
        <p:spPr>
          <a:xfrm>
            <a:off x="5087888" y="1556792"/>
            <a:ext cx="748923" cy="369332"/>
          </a:xfrm>
          <a:prstGeom prst="rect">
            <a:avLst/>
          </a:prstGeom>
          <a:solidFill>
            <a:srgbClr val="FFFFCC"/>
          </a:solidFill>
          <a:ln>
            <a:solidFill>
              <a:srgbClr val="E6B17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 0.7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161526-8C56-4475-A404-C798DB814E56}"/>
              </a:ext>
            </a:extLst>
          </p:cNvPr>
          <p:cNvSpPr txBox="1"/>
          <p:nvPr/>
        </p:nvSpPr>
        <p:spPr>
          <a:xfrm>
            <a:off x="5083704" y="2420888"/>
            <a:ext cx="859531" cy="369332"/>
          </a:xfrm>
          <a:prstGeom prst="rect">
            <a:avLst/>
          </a:prstGeom>
          <a:solidFill>
            <a:srgbClr val="FFFFCC"/>
          </a:solidFill>
          <a:ln>
            <a:solidFill>
              <a:srgbClr val="E6B17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 0.05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02B981-9D6D-41AE-9763-366DFACF22E5}"/>
              </a:ext>
            </a:extLst>
          </p:cNvPr>
          <p:cNvSpPr txBox="1"/>
          <p:nvPr/>
        </p:nvSpPr>
        <p:spPr>
          <a:xfrm>
            <a:off x="10355024" y="3429000"/>
            <a:ext cx="732893" cy="369332"/>
          </a:xfrm>
          <a:prstGeom prst="rect">
            <a:avLst/>
          </a:prstGeom>
          <a:solidFill>
            <a:srgbClr val="FFFFCC"/>
          </a:solidFill>
          <a:ln>
            <a:solidFill>
              <a:srgbClr val="E6B17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 0.5</a:t>
            </a:r>
          </a:p>
        </p:txBody>
      </p:sp>
    </p:spTree>
    <p:extLst>
      <p:ext uri="{BB962C8B-B14F-4D97-AF65-F5344CB8AC3E}">
        <p14:creationId xmlns:p14="http://schemas.microsoft.com/office/powerpoint/2010/main" val="325219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307FFC7-9591-45F1-A0F2-86436AF3C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26" y="692696"/>
            <a:ext cx="8305124" cy="439248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267998" y="1362834"/>
            <a:ext cx="1444626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YD윤고딕 140" panose="02020603020101020101" pitchFamily="18" charset="-127"/>
                <a:ea typeface="YD윤고딕 140" panose="02020603020101020101" pitchFamily="18" charset="-127"/>
              </a:rPr>
              <a:t>그러나 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YD윤고딕 140" panose="02020603020101020101" pitchFamily="18" charset="-127"/>
              <a:ea typeface="YD윤고딕 140" panose="02020603020101020101" pitchFamily="18" charset="-127"/>
            </a:endParaRPr>
          </a:p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YD윤고딕 140" panose="02020603020101020101" pitchFamily="18" charset="-127"/>
                <a:ea typeface="YD윤고딕 140" panose="02020603020101020101" pitchFamily="18" charset="-127"/>
              </a:rPr>
              <a:t>2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YD윤고딕 140" panose="02020603020101020101" pitchFamily="18" charset="-127"/>
                <a:ea typeface="YD윤고딕 140" panose="02020603020101020101" pitchFamily="18" charset="-127"/>
              </a:rPr>
              <a:t>개의 요인만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YD윤고딕 140" panose="02020603020101020101" pitchFamily="18" charset="-127"/>
              <a:ea typeface="YD윤고딕 140" panose="02020603020101020101" pitchFamily="18" charset="-127"/>
            </a:endParaRPr>
          </a:p>
          <a:p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YD윤고딕 140" panose="02020603020101020101" pitchFamily="18" charset="-127"/>
                <a:ea typeface="YD윤고딕 140" panose="02020603020101020101" pitchFamily="18" charset="-127"/>
              </a:rPr>
              <a:t>추출됨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148D03-3484-44EB-A564-2A583212441F}"/>
              </a:ext>
            </a:extLst>
          </p:cNvPr>
          <p:cNvSpPr txBox="1"/>
          <p:nvPr/>
        </p:nvSpPr>
        <p:spPr>
          <a:xfrm>
            <a:off x="8990035" y="1916832"/>
            <a:ext cx="873957" cy="369332"/>
          </a:xfrm>
          <a:prstGeom prst="rect">
            <a:avLst/>
          </a:prstGeom>
          <a:solidFill>
            <a:srgbClr val="FFFFCC"/>
          </a:solidFill>
          <a:ln>
            <a:solidFill>
              <a:srgbClr val="E6B17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 60%</a:t>
            </a:r>
          </a:p>
        </p:txBody>
      </p:sp>
    </p:spTree>
    <p:extLst>
      <p:ext uri="{BB962C8B-B14F-4D97-AF65-F5344CB8AC3E}">
        <p14:creationId xmlns:p14="http://schemas.microsoft.com/office/powerpoint/2010/main" val="112782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112231"/>
              </p:ext>
            </p:extLst>
          </p:nvPr>
        </p:nvGraphicFramePr>
        <p:xfrm>
          <a:off x="3647728" y="1052736"/>
          <a:ext cx="7895968" cy="40443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60730">
                  <a:extLst>
                    <a:ext uri="{9D8B030D-6E8A-4147-A177-3AD203B41FA5}">
                      <a16:colId xmlns:a16="http://schemas.microsoft.com/office/drawing/2014/main" val="3216845558"/>
                    </a:ext>
                  </a:extLst>
                </a:gridCol>
                <a:gridCol w="1017619">
                  <a:extLst>
                    <a:ext uri="{9D8B030D-6E8A-4147-A177-3AD203B41FA5}">
                      <a16:colId xmlns:a16="http://schemas.microsoft.com/office/drawing/2014/main" val="3829434013"/>
                    </a:ext>
                  </a:extLst>
                </a:gridCol>
                <a:gridCol w="1017619">
                  <a:extLst>
                    <a:ext uri="{9D8B030D-6E8A-4147-A177-3AD203B41FA5}">
                      <a16:colId xmlns:a16="http://schemas.microsoft.com/office/drawing/2014/main" val="817005043"/>
                    </a:ext>
                  </a:extLst>
                </a:gridCol>
              </a:tblGrid>
              <a:tr h="27447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2000" u="none" strike="noStrike" dirty="0">
                          <a:effectLst/>
                        </a:rPr>
                        <a:t>회전된 </a:t>
                      </a:r>
                      <a:r>
                        <a:rPr lang="ko-KR" altLang="en-US" sz="2000" u="none" strike="noStrike" dirty="0" err="1">
                          <a:effectLst/>
                        </a:rPr>
                        <a:t>성분행렬</a:t>
                      </a:r>
                      <a:r>
                        <a:rPr lang="en-US" altLang="ko-KR" sz="2000" u="none" strike="noStrike" baseline="30000" dirty="0">
                          <a:effectLst/>
                        </a:rPr>
                        <a:t>a</a:t>
                      </a:r>
                      <a:endParaRPr lang="ko-KR" altLang="en-US" sz="2000" b="1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073978"/>
                  </a:ext>
                </a:extLst>
              </a:tr>
              <a:tr h="274479">
                <a:tc rowSpan="2">
                  <a:txBody>
                    <a:bodyPr/>
                    <a:lstStyle/>
                    <a:p>
                      <a:pPr algn="l" fontAlgn="b"/>
                      <a:endParaRPr lang="ko-KR" altLang="en-US" sz="1400" b="0" i="0" u="none" strike="noStrike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ko-KR" altLang="en-US" sz="1400" u="none" strike="noStrike">
                          <a:effectLst/>
                        </a:rPr>
                        <a:t>성분</a:t>
                      </a:r>
                      <a:endParaRPr lang="ko-KR" altLang="en-US" sz="1400" b="0" i="0" u="none" strike="noStrike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97541"/>
                  </a:ext>
                </a:extLst>
              </a:tr>
              <a:tr h="2744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400" u="none" strike="noStrike">
                          <a:effectLst/>
                        </a:rPr>
                        <a:t>1</a:t>
                      </a:r>
                      <a:endParaRPr lang="en-US" altLang="ko-KR" sz="1400" b="0" i="0" u="none" strike="noStrike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400" u="none" strike="noStrike">
                          <a:effectLst/>
                        </a:rPr>
                        <a:t>2</a:t>
                      </a:r>
                      <a:endParaRPr lang="en-US" altLang="ko-KR" sz="1400" b="0" i="0" u="none" strike="noStrike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0023755"/>
                  </a:ext>
                </a:extLst>
              </a:tr>
              <a:tr h="274479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400" u="none" strike="noStrike">
                          <a:effectLst/>
                        </a:rPr>
                        <a:t>A-3. </a:t>
                      </a:r>
                      <a:r>
                        <a:rPr lang="ko-KR" altLang="en-US" sz="1400" u="none" strike="noStrike">
                          <a:effectLst/>
                        </a:rPr>
                        <a:t>스마트폰 앱 사용법을 배우는 게 나에게 쉽기 때문에</a:t>
                      </a:r>
                      <a:endParaRPr lang="ko-KR" altLang="en-US" sz="1400" b="0" i="0" u="none" strike="noStrike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400" u="none" strike="noStrike" dirty="0">
                          <a:effectLst/>
                        </a:rPr>
                        <a:t>0.847</a:t>
                      </a:r>
                      <a:endParaRPr lang="en-US" altLang="ko-KR" sz="14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400" u="none" strike="noStrike">
                          <a:effectLst/>
                        </a:rPr>
                        <a:t>0.102</a:t>
                      </a:r>
                      <a:endParaRPr lang="en-US" altLang="ko-KR" sz="14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06531592"/>
                  </a:ext>
                </a:extLst>
              </a:tr>
              <a:tr h="274479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400" u="none" strike="noStrike">
                          <a:effectLst/>
                        </a:rPr>
                        <a:t>B-3. </a:t>
                      </a:r>
                      <a:r>
                        <a:rPr lang="ko-KR" altLang="en-US" sz="1400" u="none" strike="noStrike">
                          <a:effectLst/>
                        </a:rPr>
                        <a:t>스마트폰 앱은 나에게 유용하기 때문에</a:t>
                      </a:r>
                      <a:endParaRPr lang="ko-KR" altLang="en-US" sz="1400" b="0" i="0" u="none" strike="noStrike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400" u="none" strike="noStrike" dirty="0">
                          <a:effectLst/>
                        </a:rPr>
                        <a:t>0.803</a:t>
                      </a:r>
                      <a:endParaRPr lang="en-US" altLang="ko-KR" sz="14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400" u="none" strike="noStrike">
                          <a:effectLst/>
                        </a:rPr>
                        <a:t>0.033</a:t>
                      </a:r>
                      <a:endParaRPr lang="en-US" altLang="ko-KR" sz="14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40681300"/>
                  </a:ext>
                </a:extLst>
              </a:tr>
              <a:tr h="274479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400" u="none" strike="noStrike">
                          <a:effectLst/>
                        </a:rPr>
                        <a:t>B-2. </a:t>
                      </a:r>
                      <a:r>
                        <a:rPr lang="ko-KR" altLang="en-US" sz="1400" u="none" strike="noStrike">
                          <a:effectLst/>
                        </a:rPr>
                        <a:t>스마트폰 앱 사용은 나의 효율성을 증진시켜주니까</a:t>
                      </a:r>
                      <a:endParaRPr lang="ko-KR" altLang="en-US" sz="1400" b="0" i="0" u="none" strike="noStrike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400" u="none" strike="noStrike" dirty="0">
                          <a:effectLst/>
                        </a:rPr>
                        <a:t>0.786</a:t>
                      </a:r>
                      <a:endParaRPr lang="en-US" altLang="ko-KR" sz="14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400" u="none" strike="noStrike">
                          <a:effectLst/>
                        </a:rPr>
                        <a:t>0.073</a:t>
                      </a:r>
                      <a:endParaRPr lang="en-US" altLang="ko-KR" sz="14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29630546"/>
                  </a:ext>
                </a:extLst>
              </a:tr>
              <a:tr h="274479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400" u="none" strike="noStrike">
                          <a:effectLst/>
                        </a:rPr>
                        <a:t>B-1. </a:t>
                      </a:r>
                      <a:r>
                        <a:rPr lang="ko-KR" altLang="en-US" sz="1400" u="none" strike="noStrike">
                          <a:effectLst/>
                        </a:rPr>
                        <a:t>스마트폰 앱을 사용하는 것이 나의 시간을 절약해 주니까</a:t>
                      </a:r>
                      <a:endParaRPr lang="ko-KR" altLang="en-US" sz="1400" b="0" i="0" u="none" strike="noStrike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400" u="none" strike="noStrike" dirty="0">
                          <a:effectLst/>
                        </a:rPr>
                        <a:t>0.785</a:t>
                      </a:r>
                      <a:endParaRPr lang="en-US" altLang="ko-KR" sz="14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400" u="none" strike="noStrike">
                          <a:effectLst/>
                        </a:rPr>
                        <a:t>0.171</a:t>
                      </a:r>
                      <a:endParaRPr lang="en-US" altLang="ko-KR" sz="14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427618825"/>
                  </a:ext>
                </a:extLst>
              </a:tr>
              <a:tr h="274479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400" u="none" strike="noStrike">
                          <a:effectLst/>
                        </a:rPr>
                        <a:t>A-4. </a:t>
                      </a:r>
                      <a:r>
                        <a:rPr lang="ko-KR" altLang="en-US" sz="1400" u="none" strike="noStrike">
                          <a:effectLst/>
                        </a:rPr>
                        <a:t>나는 스마트폰 앱 사용법을 빨리 배웠기 때문에</a:t>
                      </a:r>
                      <a:endParaRPr lang="ko-KR" altLang="en-US" sz="1400" b="0" i="0" u="none" strike="noStrike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400" u="none" strike="noStrike" dirty="0">
                          <a:effectLst/>
                        </a:rPr>
                        <a:t>0.782</a:t>
                      </a:r>
                      <a:endParaRPr lang="en-US" altLang="ko-KR" sz="14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400" u="none" strike="noStrike">
                          <a:effectLst/>
                        </a:rPr>
                        <a:t>0.189</a:t>
                      </a:r>
                      <a:endParaRPr lang="en-US" altLang="ko-KR" sz="14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046491367"/>
                  </a:ext>
                </a:extLst>
              </a:tr>
              <a:tr h="274479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400" u="none" strike="noStrike">
                          <a:effectLst/>
                        </a:rPr>
                        <a:t>A-1. </a:t>
                      </a:r>
                      <a:r>
                        <a:rPr lang="ko-KR" altLang="en-US" sz="1400" u="none" strike="noStrike">
                          <a:effectLst/>
                        </a:rPr>
                        <a:t>스마트폰 앱은 사용하기 쉽기 때문에</a:t>
                      </a:r>
                      <a:endParaRPr lang="ko-KR" altLang="en-US" sz="1400" b="0" i="0" u="none" strike="noStrike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400" u="none" strike="noStrike" dirty="0">
                          <a:effectLst/>
                        </a:rPr>
                        <a:t>0.768</a:t>
                      </a:r>
                      <a:endParaRPr lang="en-US" altLang="ko-KR" sz="14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400" u="none" strike="noStrike">
                          <a:effectLst/>
                        </a:rPr>
                        <a:t>0.254</a:t>
                      </a:r>
                      <a:endParaRPr lang="en-US" altLang="ko-KR" sz="14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02870096"/>
                  </a:ext>
                </a:extLst>
              </a:tr>
              <a:tr h="274479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400" u="none" strike="noStrike">
                          <a:effectLst/>
                        </a:rPr>
                        <a:t>A-2. </a:t>
                      </a:r>
                      <a:r>
                        <a:rPr lang="ko-KR" altLang="en-US" sz="1400" u="none" strike="noStrike">
                          <a:effectLst/>
                        </a:rPr>
                        <a:t>가지고 다닐 수 있으니까</a:t>
                      </a:r>
                      <a:endParaRPr lang="ko-KR" altLang="en-US" sz="1400" b="0" i="0" u="none" strike="noStrike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400" u="none" strike="noStrike" dirty="0">
                          <a:effectLst/>
                        </a:rPr>
                        <a:t>0.763</a:t>
                      </a:r>
                      <a:endParaRPr lang="en-US" altLang="ko-KR" sz="14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400" u="none" strike="noStrike">
                          <a:effectLst/>
                        </a:rPr>
                        <a:t>0.078</a:t>
                      </a:r>
                      <a:endParaRPr lang="en-US" altLang="ko-KR" sz="14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73118253"/>
                  </a:ext>
                </a:extLst>
              </a:tr>
              <a:tr h="299432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400" u="none" strike="noStrike">
                          <a:effectLst/>
                        </a:rPr>
                        <a:t>C-2. </a:t>
                      </a:r>
                      <a:r>
                        <a:rPr lang="ko-KR" altLang="en-US" sz="1400" u="none" strike="noStrike">
                          <a:effectLst/>
                        </a:rPr>
                        <a:t>내게 중요한 사람들이 내가 스마트폰 앱을 사용해야 한다고 생각하니까</a:t>
                      </a:r>
                      <a:endParaRPr lang="ko-KR" altLang="en-US" sz="1400" b="0" i="0" u="none" strike="noStrike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400" u="none" strike="noStrike">
                          <a:effectLst/>
                        </a:rPr>
                        <a:t>0.141</a:t>
                      </a:r>
                      <a:endParaRPr lang="en-US" altLang="ko-KR" sz="14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400" u="none" strike="noStrike" dirty="0">
                          <a:effectLst/>
                        </a:rPr>
                        <a:t>0.903</a:t>
                      </a:r>
                      <a:endParaRPr lang="en-US" altLang="ko-KR" sz="14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124185"/>
                  </a:ext>
                </a:extLst>
              </a:tr>
              <a:tr h="274479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400" u="none" strike="noStrike">
                          <a:effectLst/>
                        </a:rPr>
                        <a:t>C-4. </a:t>
                      </a:r>
                      <a:r>
                        <a:rPr lang="ko-KR" altLang="en-US" sz="1400" u="none" strike="noStrike">
                          <a:effectLst/>
                        </a:rPr>
                        <a:t>내가 존경하는 사람들이 내가 그것을 사용할 것으로 기대하니까</a:t>
                      </a:r>
                      <a:endParaRPr lang="ko-KR" altLang="en-US" sz="1400" b="0" i="0" u="none" strike="noStrike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400" u="none" strike="noStrike">
                          <a:effectLst/>
                        </a:rPr>
                        <a:t>0.079</a:t>
                      </a:r>
                      <a:endParaRPr lang="en-US" altLang="ko-KR" sz="14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400" u="none" strike="noStrike" dirty="0">
                          <a:effectLst/>
                        </a:rPr>
                        <a:t>0.894</a:t>
                      </a:r>
                      <a:endParaRPr lang="en-US" altLang="ko-KR" sz="14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245684"/>
                  </a:ext>
                </a:extLst>
              </a:tr>
              <a:tr h="274479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400" u="none" strike="noStrike">
                          <a:effectLst/>
                        </a:rPr>
                        <a:t>C-1. </a:t>
                      </a:r>
                      <a:r>
                        <a:rPr lang="ko-KR" altLang="en-US" sz="1400" u="none" strike="noStrike">
                          <a:effectLst/>
                        </a:rPr>
                        <a:t>그것을 가진 사람들에게 질투심이 드니까</a:t>
                      </a:r>
                      <a:endParaRPr lang="ko-KR" altLang="en-US" sz="1400" b="0" i="0" u="none" strike="noStrike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400" u="none" strike="noStrike">
                          <a:effectLst/>
                        </a:rPr>
                        <a:t>0.120</a:t>
                      </a:r>
                      <a:endParaRPr lang="en-US" altLang="ko-KR" sz="14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400" u="none" strike="noStrike" dirty="0">
                          <a:effectLst/>
                        </a:rPr>
                        <a:t>0.866</a:t>
                      </a:r>
                      <a:endParaRPr lang="en-US" altLang="ko-KR" sz="14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353253"/>
                  </a:ext>
                </a:extLst>
              </a:tr>
              <a:tr h="274479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400" u="none" strike="noStrike" dirty="0">
                          <a:effectLst/>
                        </a:rPr>
                        <a:t>C-3. </a:t>
                      </a:r>
                      <a:r>
                        <a:rPr lang="ko-KR" altLang="en-US" sz="1400" u="none" strike="noStrike" dirty="0">
                          <a:effectLst/>
                        </a:rPr>
                        <a:t>나와 비슷한 사람들이 그것을 사용할 것 같아서</a:t>
                      </a:r>
                      <a:endParaRPr lang="ko-KR" altLang="en-US" sz="1400" b="0" i="0" u="none" strike="noStrike" dirty="0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400" u="none" strike="noStrike">
                          <a:effectLst/>
                        </a:rPr>
                        <a:t>0.196</a:t>
                      </a:r>
                      <a:endParaRPr lang="en-US" altLang="ko-KR" sz="14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400" u="none" strike="noStrike" dirty="0">
                          <a:effectLst/>
                        </a:rPr>
                        <a:t>0.842</a:t>
                      </a:r>
                      <a:endParaRPr lang="en-US" altLang="ko-KR" sz="14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006844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84E40AE6-168C-4025-A27A-9C8511916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332656"/>
            <a:ext cx="2990850" cy="593407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124F81-E136-4622-8389-26EF353DD6B0}"/>
              </a:ext>
            </a:extLst>
          </p:cNvPr>
          <p:cNvSpPr txBox="1"/>
          <p:nvPr/>
        </p:nvSpPr>
        <p:spPr>
          <a:xfrm>
            <a:off x="8112224" y="2367579"/>
            <a:ext cx="1534394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YD윤고딕 140" panose="02020603020101020101" pitchFamily="18" charset="-127"/>
                <a:ea typeface="YD윤고딕 140" panose="02020603020101020101" pitchFamily="18" charset="-127"/>
              </a:rPr>
              <a:t>사용편의성과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YD윤고딕 140" panose="02020603020101020101" pitchFamily="18" charset="-127"/>
              <a:ea typeface="YD윤고딕 140" panose="02020603020101020101" pitchFamily="18" charset="-127"/>
            </a:endParaRPr>
          </a:p>
          <a:p>
            <a:pPr algn="r"/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YD윤고딕 140" panose="02020603020101020101" pitchFamily="18" charset="-127"/>
                <a:ea typeface="YD윤고딕 140" panose="02020603020101020101" pitchFamily="18" charset="-127"/>
              </a:rPr>
              <a:t> 유용성이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YD윤고딕 140" panose="02020603020101020101" pitchFamily="18" charset="-127"/>
              <a:ea typeface="YD윤고딕 140" panose="02020603020101020101" pitchFamily="18" charset="-127"/>
            </a:endParaRPr>
          </a:p>
          <a:p>
            <a:pPr algn="r"/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YD윤고딕 140" panose="02020603020101020101" pitchFamily="18" charset="-127"/>
                <a:ea typeface="YD윤고딕 140" panose="02020603020101020101" pitchFamily="18" charset="-127"/>
              </a:rPr>
              <a:t>구별되지 않음</a:t>
            </a:r>
          </a:p>
        </p:txBody>
      </p:sp>
    </p:spTree>
    <p:extLst>
      <p:ext uri="{BB962C8B-B14F-4D97-AF65-F5344CB8AC3E}">
        <p14:creationId xmlns:p14="http://schemas.microsoft.com/office/powerpoint/2010/main" val="28300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E22FA885-AE4C-4795-BBC3-C5D9C71FB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088" y="1501527"/>
            <a:ext cx="4246120" cy="395125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481936" cy="821124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ko-KR" altLang="en-US" sz="2400"/>
              <a:t>해결방법</a:t>
            </a:r>
            <a:r>
              <a:rPr lang="en-US" altLang="ko-KR" sz="2400" dirty="0"/>
              <a:t>1: </a:t>
            </a:r>
            <a:r>
              <a:rPr lang="ko-KR" altLang="en-US" sz="2400" dirty="0" err="1"/>
              <a:t>요인수</a:t>
            </a:r>
            <a:r>
              <a:rPr lang="ko-KR" altLang="en-US" sz="2400" dirty="0"/>
              <a:t> 지정</a:t>
            </a:r>
            <a:r>
              <a:rPr lang="en-US" altLang="ko-KR" sz="1800" dirty="0"/>
              <a:t>(</a:t>
            </a:r>
            <a:r>
              <a:rPr lang="ko-KR" altLang="en-US" sz="1800" dirty="0"/>
              <a:t>사전 연구에 의한 </a:t>
            </a:r>
            <a:r>
              <a:rPr lang="ko-KR" altLang="en-US" sz="1800" dirty="0" err="1"/>
              <a:t>요인수</a:t>
            </a:r>
            <a:r>
              <a:rPr lang="en-US" altLang="ko-KR" sz="1800" dirty="0"/>
              <a:t>)</a:t>
            </a:r>
            <a:endParaRPr lang="ko-KR" altLang="en-US" sz="2400" dirty="0"/>
          </a:p>
        </p:txBody>
      </p:sp>
      <p:sp>
        <p:nvSpPr>
          <p:cNvPr id="6" name="타원 5"/>
          <p:cNvSpPr/>
          <p:nvPr/>
        </p:nvSpPr>
        <p:spPr>
          <a:xfrm>
            <a:off x="8545527" y="3861048"/>
            <a:ext cx="790833" cy="69197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A43D305-C846-47D9-A844-C8EBA7116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658" y="1518952"/>
            <a:ext cx="4829175" cy="39338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95C0D1-761B-43E7-B52D-B40475373A96}"/>
              </a:ext>
            </a:extLst>
          </p:cNvPr>
          <p:cNvSpPr txBox="1"/>
          <p:nvPr/>
        </p:nvSpPr>
        <p:spPr>
          <a:xfrm>
            <a:off x="9995394" y="2937718"/>
            <a:ext cx="2037738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YD윤고딕 140" panose="02020603020101020101" pitchFamily="18" charset="-127"/>
                <a:ea typeface="YD윤고딕 140" panose="02020603020101020101" pitchFamily="18" charset="-127"/>
              </a:rPr>
              <a:t>스크리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YD윤고딕 140" panose="02020603020101020101" pitchFamily="18" charset="-127"/>
                <a:ea typeface="YD윤고딕 140" panose="02020603020101020101" pitchFamily="18" charset="-127"/>
              </a:rPr>
              <a:t> 검정은 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YD윤고딕 140" panose="02020603020101020101" pitchFamily="18" charset="-127"/>
              <a:ea typeface="YD윤고딕 140" panose="02020603020101020101" pitchFamily="18" charset="-127"/>
            </a:endParaRPr>
          </a:p>
          <a:p>
            <a:pPr algn="r"/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YD윤고딕 140" panose="02020603020101020101" pitchFamily="18" charset="-127"/>
                <a:ea typeface="YD윤고딕 140" panose="02020603020101020101" pitchFamily="18" charset="-127"/>
              </a:rPr>
              <a:t>요인수를 늘릴 때 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YD윤고딕 140" panose="02020603020101020101" pitchFamily="18" charset="-127"/>
              <a:ea typeface="YD윤고딕 140" panose="02020603020101020101" pitchFamily="18" charset="-127"/>
            </a:endParaRPr>
          </a:p>
          <a:p>
            <a:pPr algn="r"/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YD윤고딕 140" panose="02020603020101020101" pitchFamily="18" charset="-127"/>
                <a:ea typeface="YD윤고딕 140" panose="02020603020101020101" pitchFamily="18" charset="-127"/>
              </a:rPr>
              <a:t>도움이 안되는 경향</a:t>
            </a:r>
          </a:p>
        </p:txBody>
      </p:sp>
    </p:spTree>
    <p:extLst>
      <p:ext uri="{BB962C8B-B14F-4D97-AF65-F5344CB8AC3E}">
        <p14:creationId xmlns:p14="http://schemas.microsoft.com/office/powerpoint/2010/main" val="407276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48666"/>
            <a:ext cx="3384594" cy="697623"/>
          </a:xfrm>
          <a:solidFill>
            <a:srgbClr val="00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ko-KR" altLang="en-U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변수축소 개념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4152" y="1268760"/>
            <a:ext cx="1841728" cy="490252"/>
          </a:xfrm>
        </p:spPr>
        <p:txBody>
          <a:bodyPr>
            <a:normAutofit fontScale="92500"/>
          </a:bodyPr>
          <a:lstStyle/>
          <a:p>
            <a:r>
              <a:rPr lang="en-US" altLang="ko-KR" sz="2400" dirty="0"/>
              <a:t>regression</a:t>
            </a:r>
            <a:endParaRPr lang="ko-KR" altLang="en-US" sz="2400" dirty="0"/>
          </a:p>
        </p:txBody>
      </p:sp>
      <p:sp>
        <p:nvSpPr>
          <p:cNvPr id="4" name="직사각형 3"/>
          <p:cNvSpPr/>
          <p:nvPr/>
        </p:nvSpPr>
        <p:spPr>
          <a:xfrm>
            <a:off x="2478146" y="1362589"/>
            <a:ext cx="906448" cy="4007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</a:rPr>
              <a:t>X1</a:t>
            </a:r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478146" y="1896652"/>
            <a:ext cx="906448" cy="4007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</a:rPr>
              <a:t>X2</a:t>
            </a:r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478146" y="2430715"/>
            <a:ext cx="906448" cy="4007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</a:rPr>
              <a:t>X3</a:t>
            </a:r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478146" y="2964778"/>
            <a:ext cx="906448" cy="4007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</a:rPr>
              <a:t>X4</a:t>
            </a:r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478146" y="3498841"/>
            <a:ext cx="906448" cy="4007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</a:rPr>
              <a:t>X5</a:t>
            </a:r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478146" y="4032904"/>
            <a:ext cx="906448" cy="4007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</a:rPr>
              <a:t>X6</a:t>
            </a:r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478146" y="4566967"/>
            <a:ext cx="906448" cy="4007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</a:rPr>
              <a:t>X7</a:t>
            </a:r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478146" y="5101030"/>
            <a:ext cx="906448" cy="4007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</a:rPr>
              <a:t>X8</a:t>
            </a:r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356519" y="3498841"/>
            <a:ext cx="906448" cy="4007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</a:rPr>
              <a:t>Y</a:t>
            </a:r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478146" y="5635093"/>
            <a:ext cx="906448" cy="4007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</a:rPr>
              <a:t>X9</a:t>
            </a:r>
            <a:endParaRPr lang="ko-KR" altLang="en-US" dirty="0">
              <a:solidFill>
                <a:srgbClr val="002060"/>
              </a:solidFill>
            </a:endParaRPr>
          </a:p>
        </p:txBody>
      </p:sp>
      <p:cxnSp>
        <p:nvCxnSpPr>
          <p:cNvPr id="15" name="직선 화살표 연결선 14"/>
          <p:cNvCxnSpPr>
            <a:stCxn id="4" idx="3"/>
            <a:endCxn id="12" idx="1"/>
          </p:cNvCxnSpPr>
          <p:nvPr/>
        </p:nvCxnSpPr>
        <p:spPr>
          <a:xfrm>
            <a:off x="3384594" y="1562959"/>
            <a:ext cx="1971925" cy="2136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>
            <a:stCxn id="5" idx="3"/>
            <a:endCxn id="12" idx="1"/>
          </p:cNvCxnSpPr>
          <p:nvPr/>
        </p:nvCxnSpPr>
        <p:spPr>
          <a:xfrm>
            <a:off x="3384594" y="2097022"/>
            <a:ext cx="1971925" cy="1602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>
            <a:stCxn id="6" idx="3"/>
            <a:endCxn id="12" idx="1"/>
          </p:cNvCxnSpPr>
          <p:nvPr/>
        </p:nvCxnSpPr>
        <p:spPr>
          <a:xfrm>
            <a:off x="3384594" y="2631085"/>
            <a:ext cx="1971925" cy="1068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>
            <a:stCxn id="7" idx="3"/>
            <a:endCxn id="12" idx="1"/>
          </p:cNvCxnSpPr>
          <p:nvPr/>
        </p:nvCxnSpPr>
        <p:spPr>
          <a:xfrm>
            <a:off x="3384594" y="3165148"/>
            <a:ext cx="1971925" cy="534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>
            <a:stCxn id="8" idx="3"/>
            <a:endCxn id="12" idx="1"/>
          </p:cNvCxnSpPr>
          <p:nvPr/>
        </p:nvCxnSpPr>
        <p:spPr>
          <a:xfrm>
            <a:off x="3384594" y="3699211"/>
            <a:ext cx="19719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stCxn id="9" idx="3"/>
            <a:endCxn id="12" idx="1"/>
          </p:cNvCxnSpPr>
          <p:nvPr/>
        </p:nvCxnSpPr>
        <p:spPr>
          <a:xfrm flipV="1">
            <a:off x="3384594" y="3699211"/>
            <a:ext cx="1971925" cy="534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>
            <a:stCxn id="10" idx="3"/>
            <a:endCxn id="12" idx="1"/>
          </p:cNvCxnSpPr>
          <p:nvPr/>
        </p:nvCxnSpPr>
        <p:spPr>
          <a:xfrm flipV="1">
            <a:off x="3384594" y="3699211"/>
            <a:ext cx="1971925" cy="1068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>
            <a:stCxn id="11" idx="3"/>
            <a:endCxn id="12" idx="1"/>
          </p:cNvCxnSpPr>
          <p:nvPr/>
        </p:nvCxnSpPr>
        <p:spPr>
          <a:xfrm flipV="1">
            <a:off x="3384594" y="3699211"/>
            <a:ext cx="1971925" cy="1602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>
            <a:stCxn id="13" idx="3"/>
            <a:endCxn id="12" idx="1"/>
          </p:cNvCxnSpPr>
          <p:nvPr/>
        </p:nvCxnSpPr>
        <p:spPr>
          <a:xfrm flipV="1">
            <a:off x="3384594" y="3699211"/>
            <a:ext cx="1971925" cy="2136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463308" y="1527320"/>
            <a:ext cx="1553168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 many independent variables</a:t>
            </a:r>
            <a:endParaRPr lang="ko-K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7491455" y="1362589"/>
            <a:ext cx="906448" cy="4007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</a:rPr>
              <a:t>X1</a:t>
            </a:r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101" name="직사각형 100"/>
          <p:cNvSpPr/>
          <p:nvPr/>
        </p:nvSpPr>
        <p:spPr>
          <a:xfrm>
            <a:off x="7491455" y="1896652"/>
            <a:ext cx="906448" cy="4007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</a:rPr>
              <a:t>X2</a:t>
            </a:r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102" name="직사각형 101"/>
          <p:cNvSpPr/>
          <p:nvPr/>
        </p:nvSpPr>
        <p:spPr>
          <a:xfrm>
            <a:off x="7491455" y="2430715"/>
            <a:ext cx="906448" cy="4007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</a:rPr>
              <a:t>X3</a:t>
            </a:r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103" name="직사각형 102"/>
          <p:cNvSpPr/>
          <p:nvPr/>
        </p:nvSpPr>
        <p:spPr>
          <a:xfrm>
            <a:off x="7491455" y="2964778"/>
            <a:ext cx="906448" cy="4007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</a:rPr>
              <a:t>X4</a:t>
            </a:r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104" name="직사각형 103"/>
          <p:cNvSpPr/>
          <p:nvPr/>
        </p:nvSpPr>
        <p:spPr>
          <a:xfrm>
            <a:off x="7491455" y="3498841"/>
            <a:ext cx="906448" cy="4007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</a:rPr>
              <a:t>X5</a:t>
            </a:r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105" name="직사각형 104"/>
          <p:cNvSpPr/>
          <p:nvPr/>
        </p:nvSpPr>
        <p:spPr>
          <a:xfrm>
            <a:off x="7491455" y="4032904"/>
            <a:ext cx="906448" cy="4007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</a:rPr>
              <a:t>X6</a:t>
            </a:r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7491455" y="4566967"/>
            <a:ext cx="906448" cy="4007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</a:rPr>
              <a:t>X7</a:t>
            </a:r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7491455" y="5101030"/>
            <a:ext cx="906448" cy="4007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</a:rPr>
              <a:t>X8</a:t>
            </a:r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108" name="직사각형 107"/>
          <p:cNvSpPr/>
          <p:nvPr/>
        </p:nvSpPr>
        <p:spPr>
          <a:xfrm>
            <a:off x="10369828" y="3498841"/>
            <a:ext cx="906448" cy="4007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</a:rPr>
              <a:t>Y</a:t>
            </a:r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7491455" y="5635093"/>
            <a:ext cx="906448" cy="4007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</a:rPr>
              <a:t>X9</a:t>
            </a:r>
            <a:endParaRPr lang="ko-KR" altLang="en-US" dirty="0">
              <a:solidFill>
                <a:srgbClr val="002060"/>
              </a:solidFill>
            </a:endParaRPr>
          </a:p>
        </p:txBody>
      </p:sp>
      <p:cxnSp>
        <p:nvCxnSpPr>
          <p:cNvPr id="110" name="직선 화살표 연결선 109"/>
          <p:cNvCxnSpPr>
            <a:stCxn id="120" idx="6"/>
            <a:endCxn id="108" idx="1"/>
          </p:cNvCxnSpPr>
          <p:nvPr/>
        </p:nvCxnSpPr>
        <p:spPr>
          <a:xfrm>
            <a:off x="8731858" y="2094725"/>
            <a:ext cx="1637970" cy="1604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화살표 연결선 110"/>
          <p:cNvCxnSpPr>
            <a:stCxn id="122" idx="6"/>
            <a:endCxn id="108" idx="1"/>
          </p:cNvCxnSpPr>
          <p:nvPr/>
        </p:nvCxnSpPr>
        <p:spPr>
          <a:xfrm>
            <a:off x="8743773" y="3696914"/>
            <a:ext cx="1626055" cy="2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화살표 연결선 111"/>
          <p:cNvCxnSpPr>
            <a:stCxn id="123" idx="6"/>
            <a:endCxn id="108" idx="1"/>
          </p:cNvCxnSpPr>
          <p:nvPr/>
        </p:nvCxnSpPr>
        <p:spPr>
          <a:xfrm flipV="1">
            <a:off x="8755688" y="3699211"/>
            <a:ext cx="1614140" cy="1599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9476617" y="1527320"/>
            <a:ext cx="1553168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 Y</a:t>
            </a:r>
          </a:p>
          <a:p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small</a:t>
            </a:r>
          </a:p>
          <a:p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endParaRPr lang="ko-K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타원 119"/>
          <p:cNvSpPr/>
          <p:nvPr/>
        </p:nvSpPr>
        <p:spPr>
          <a:xfrm>
            <a:off x="7157500" y="1357995"/>
            <a:ext cx="1574358" cy="1473460"/>
          </a:xfrm>
          <a:prstGeom prst="ellipse">
            <a:avLst/>
          </a:prstGeom>
          <a:solidFill>
            <a:srgbClr val="C5E0B4">
              <a:alpha val="80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rgbClr val="FF0000"/>
                </a:solidFill>
              </a:rPr>
              <a:t>F1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2" name="타원 121"/>
          <p:cNvSpPr/>
          <p:nvPr/>
        </p:nvSpPr>
        <p:spPr>
          <a:xfrm>
            <a:off x="7169415" y="2960184"/>
            <a:ext cx="1574358" cy="1473460"/>
          </a:xfrm>
          <a:prstGeom prst="ellipse">
            <a:avLst/>
          </a:prstGeom>
          <a:solidFill>
            <a:srgbClr val="C5E0B4">
              <a:alpha val="80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rgbClr val="FF0000"/>
                </a:solidFill>
              </a:rPr>
              <a:t>F2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3" name="타원 122"/>
          <p:cNvSpPr/>
          <p:nvPr/>
        </p:nvSpPr>
        <p:spPr>
          <a:xfrm>
            <a:off x="7181330" y="4562373"/>
            <a:ext cx="1574358" cy="1473460"/>
          </a:xfrm>
          <a:prstGeom prst="ellipse">
            <a:avLst/>
          </a:prstGeom>
          <a:solidFill>
            <a:srgbClr val="C5E0B4">
              <a:alpha val="80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rgbClr val="FF0000"/>
                </a:solidFill>
              </a:rPr>
              <a:t>F3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3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0" grpId="0" animBg="1"/>
      <p:bldP spid="122" grpId="0" animBg="1"/>
      <p:bldP spid="12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D706CFF9-C878-49E2-A5AA-5BA8E34A4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40" y="548680"/>
            <a:ext cx="8657233" cy="460851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직사각형 5"/>
          <p:cNvSpPr/>
          <p:nvPr/>
        </p:nvSpPr>
        <p:spPr>
          <a:xfrm>
            <a:off x="6744073" y="1556792"/>
            <a:ext cx="2736304" cy="91456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99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817265"/>
              </p:ext>
            </p:extLst>
          </p:nvPr>
        </p:nvGraphicFramePr>
        <p:xfrm>
          <a:off x="3935760" y="1388111"/>
          <a:ext cx="7929776" cy="408177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213870">
                  <a:extLst>
                    <a:ext uri="{9D8B030D-6E8A-4147-A177-3AD203B41FA5}">
                      <a16:colId xmlns:a16="http://schemas.microsoft.com/office/drawing/2014/main" val="4002604206"/>
                    </a:ext>
                  </a:extLst>
                </a:gridCol>
                <a:gridCol w="905302">
                  <a:extLst>
                    <a:ext uri="{9D8B030D-6E8A-4147-A177-3AD203B41FA5}">
                      <a16:colId xmlns:a16="http://schemas.microsoft.com/office/drawing/2014/main" val="128766419"/>
                    </a:ext>
                  </a:extLst>
                </a:gridCol>
                <a:gridCol w="905302">
                  <a:extLst>
                    <a:ext uri="{9D8B030D-6E8A-4147-A177-3AD203B41FA5}">
                      <a16:colId xmlns:a16="http://schemas.microsoft.com/office/drawing/2014/main" val="3541699161"/>
                    </a:ext>
                  </a:extLst>
                </a:gridCol>
                <a:gridCol w="905302">
                  <a:extLst>
                    <a:ext uri="{9D8B030D-6E8A-4147-A177-3AD203B41FA5}">
                      <a16:colId xmlns:a16="http://schemas.microsoft.com/office/drawing/2014/main" val="3964561079"/>
                    </a:ext>
                  </a:extLst>
                </a:gridCol>
              </a:tblGrid>
              <a:tr h="30539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 dirty="0">
                          <a:effectLst/>
                        </a:rPr>
                        <a:t>회전된 성분행렬</a:t>
                      </a:r>
                      <a:r>
                        <a:rPr lang="en-US" altLang="ko-KR" sz="1800" u="none" strike="noStrike" baseline="30000" dirty="0">
                          <a:effectLst/>
                        </a:rPr>
                        <a:t>a</a:t>
                      </a:r>
                      <a:endParaRPr lang="ko-KR" altLang="en-US" sz="1800" b="1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779908"/>
                  </a:ext>
                </a:extLst>
              </a:tr>
              <a:tr h="290491">
                <a:tc rowSpan="2">
                  <a:txBody>
                    <a:bodyPr/>
                    <a:lstStyle/>
                    <a:p>
                      <a:pPr algn="l" fontAlgn="b"/>
                      <a:endParaRPr lang="ko-KR" altLang="en-US" sz="1200" b="0" i="0" u="none" strike="noStrike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ko-KR" altLang="en-US" sz="1200" u="none" strike="noStrike">
                          <a:effectLst/>
                        </a:rPr>
                        <a:t>성분</a:t>
                      </a:r>
                      <a:endParaRPr lang="ko-KR" altLang="en-US" sz="1200" b="0" i="0" u="none" strike="noStrike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283577"/>
                  </a:ext>
                </a:extLst>
              </a:tr>
              <a:tr h="2904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u="none" strike="noStrike">
                          <a:effectLst/>
                        </a:rPr>
                        <a:t>1</a:t>
                      </a:r>
                      <a:endParaRPr lang="en-US" altLang="ko-KR" sz="1200" b="0" i="0" u="none" strike="noStrike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u="none" strike="noStrike">
                          <a:effectLst/>
                        </a:rPr>
                        <a:t>2</a:t>
                      </a:r>
                      <a:endParaRPr lang="en-US" altLang="ko-KR" sz="1200" b="0" i="0" u="none" strike="noStrike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200" u="none" strike="noStrike">
                          <a:effectLst/>
                        </a:rPr>
                        <a:t>3</a:t>
                      </a:r>
                      <a:endParaRPr lang="en-US" altLang="ko-KR" sz="1200" b="0" i="0" u="none" strike="noStrike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50957827"/>
                  </a:ext>
                </a:extLst>
              </a:tr>
              <a:tr h="290491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u="none" strike="noStrike">
                          <a:effectLst/>
                        </a:rPr>
                        <a:t>C-2. </a:t>
                      </a:r>
                      <a:r>
                        <a:rPr lang="ko-KR" altLang="en-US" sz="1200" u="none" strike="noStrike">
                          <a:effectLst/>
                        </a:rPr>
                        <a:t>내게 중요한 사람들이 내가 스마트폰 앱을 사용해야 한다고 생각하니까</a:t>
                      </a:r>
                      <a:endParaRPr lang="ko-KR" altLang="en-US" sz="1200" b="0" i="0" u="none" strike="noStrike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u="none" strike="noStrike" dirty="0">
                          <a:effectLst/>
                        </a:rPr>
                        <a:t>0.901</a:t>
                      </a:r>
                      <a:endParaRPr lang="en-US" altLang="ko-KR" sz="12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u="none" strike="noStrike">
                          <a:effectLst/>
                        </a:rPr>
                        <a:t>0.139</a:t>
                      </a:r>
                      <a:endParaRPr lang="en-US" altLang="ko-KR" sz="12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u="none" strike="noStrike">
                          <a:effectLst/>
                        </a:rPr>
                        <a:t>0.069</a:t>
                      </a:r>
                      <a:endParaRPr lang="en-US" altLang="ko-KR" sz="12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80390010"/>
                  </a:ext>
                </a:extLst>
              </a:tr>
              <a:tr h="290491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u="none" strike="noStrike">
                          <a:effectLst/>
                        </a:rPr>
                        <a:t>C-4. </a:t>
                      </a:r>
                      <a:r>
                        <a:rPr lang="ko-KR" altLang="en-US" sz="1200" u="none" strike="noStrike">
                          <a:effectLst/>
                        </a:rPr>
                        <a:t>내가 존경하는 사람들이 내가 그것을 사용할 것으로 기대하니까</a:t>
                      </a:r>
                      <a:endParaRPr lang="ko-KR" altLang="en-US" sz="1200" b="0" i="0" u="none" strike="noStrike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u="none" strike="noStrike" dirty="0">
                          <a:effectLst/>
                        </a:rPr>
                        <a:t>0.895</a:t>
                      </a:r>
                      <a:endParaRPr lang="en-US" altLang="ko-KR" sz="12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u="none" strike="noStrike">
                          <a:effectLst/>
                        </a:rPr>
                        <a:t>0.064</a:t>
                      </a:r>
                      <a:endParaRPr lang="en-US" altLang="ko-KR" sz="12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u="none" strike="noStrike">
                          <a:effectLst/>
                        </a:rPr>
                        <a:t>0.060</a:t>
                      </a:r>
                      <a:endParaRPr lang="en-US" altLang="ko-KR" sz="12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29915584"/>
                  </a:ext>
                </a:extLst>
              </a:tr>
              <a:tr h="290491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u="none" strike="noStrike">
                          <a:effectLst/>
                        </a:rPr>
                        <a:t>C-1. </a:t>
                      </a:r>
                      <a:r>
                        <a:rPr lang="ko-KR" altLang="en-US" sz="1200" u="none" strike="noStrike">
                          <a:effectLst/>
                        </a:rPr>
                        <a:t>그것을 가진 사람들에게 질투심이 드니까</a:t>
                      </a:r>
                      <a:endParaRPr lang="ko-KR" altLang="en-US" sz="1200" b="0" i="0" u="none" strike="noStrike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u="none" strike="noStrike" dirty="0">
                          <a:effectLst/>
                        </a:rPr>
                        <a:t>0.860</a:t>
                      </a:r>
                      <a:endParaRPr lang="en-US" altLang="ko-KR" sz="12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u="none" strike="noStrike">
                          <a:effectLst/>
                        </a:rPr>
                        <a:t>0.166</a:t>
                      </a:r>
                      <a:endParaRPr lang="en-US" altLang="ko-KR" sz="12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u="none" strike="noStrike">
                          <a:effectLst/>
                        </a:rPr>
                        <a:t>0.006</a:t>
                      </a:r>
                      <a:endParaRPr lang="en-US" altLang="ko-KR" sz="12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57224975"/>
                  </a:ext>
                </a:extLst>
              </a:tr>
              <a:tr h="290491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u="none" strike="noStrike">
                          <a:effectLst/>
                        </a:rPr>
                        <a:t>C-3. </a:t>
                      </a:r>
                      <a:r>
                        <a:rPr lang="ko-KR" altLang="en-US" sz="1200" u="none" strike="noStrike">
                          <a:effectLst/>
                        </a:rPr>
                        <a:t>나와 비슷한 사람들이 그것을 사용할 것 같아서</a:t>
                      </a:r>
                      <a:endParaRPr lang="ko-KR" altLang="en-US" sz="1200" b="0" i="0" u="none" strike="noStrike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u="none" strike="noStrike" dirty="0">
                          <a:effectLst/>
                        </a:rPr>
                        <a:t>0.846</a:t>
                      </a:r>
                      <a:endParaRPr lang="en-US" altLang="ko-KR" sz="12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u="none" strike="noStrike">
                          <a:effectLst/>
                        </a:rPr>
                        <a:t>0.106</a:t>
                      </a:r>
                      <a:endParaRPr lang="en-US" altLang="ko-KR" sz="12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u="none" strike="noStrike">
                          <a:effectLst/>
                        </a:rPr>
                        <a:t>0.189</a:t>
                      </a:r>
                      <a:endParaRPr lang="en-US" altLang="ko-KR" sz="12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21738659"/>
                  </a:ext>
                </a:extLst>
              </a:tr>
              <a:tr h="290491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u="none" strike="noStrike">
                          <a:effectLst/>
                        </a:rPr>
                        <a:t>A-4. </a:t>
                      </a:r>
                      <a:r>
                        <a:rPr lang="ko-KR" altLang="en-US" sz="1200" u="none" strike="noStrike">
                          <a:effectLst/>
                        </a:rPr>
                        <a:t>나는 스마트폰 앱 사용법을 빨리 배웠기 때문에</a:t>
                      </a:r>
                      <a:endParaRPr lang="ko-KR" altLang="en-US" sz="1200" b="0" i="0" u="none" strike="noStrike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u="none" strike="noStrike">
                          <a:effectLst/>
                        </a:rPr>
                        <a:t>0.160</a:t>
                      </a:r>
                      <a:endParaRPr lang="en-US" altLang="ko-KR" sz="12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u="none" strike="noStrike" dirty="0">
                          <a:effectLst/>
                        </a:rPr>
                        <a:t>0.851</a:t>
                      </a:r>
                      <a:endParaRPr lang="en-US" altLang="ko-KR" sz="12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u="none" strike="noStrike">
                          <a:effectLst/>
                        </a:rPr>
                        <a:t>0.219</a:t>
                      </a:r>
                      <a:endParaRPr lang="en-US" altLang="ko-KR" sz="12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69932188"/>
                  </a:ext>
                </a:extLst>
              </a:tr>
              <a:tr h="290491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u="none" strike="noStrike">
                          <a:effectLst/>
                        </a:rPr>
                        <a:t>A-3. </a:t>
                      </a:r>
                      <a:r>
                        <a:rPr lang="ko-KR" altLang="en-US" sz="1200" u="none" strike="noStrike">
                          <a:effectLst/>
                        </a:rPr>
                        <a:t>스마트폰 앱 사용법을 배우는 게 나에게 쉽기 때문에</a:t>
                      </a:r>
                      <a:endParaRPr lang="ko-KR" altLang="en-US" sz="1200" b="0" i="0" u="none" strike="noStrike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u="none" strike="noStrike">
                          <a:effectLst/>
                        </a:rPr>
                        <a:t>0.078</a:t>
                      </a:r>
                      <a:endParaRPr lang="en-US" altLang="ko-KR" sz="12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u="none" strike="noStrike" dirty="0">
                          <a:effectLst/>
                        </a:rPr>
                        <a:t>0.822</a:t>
                      </a:r>
                      <a:endParaRPr lang="en-US" altLang="ko-KR" sz="12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u="none" strike="noStrike" dirty="0">
                          <a:effectLst/>
                        </a:rPr>
                        <a:t>0.349</a:t>
                      </a:r>
                      <a:endParaRPr lang="en-US" altLang="ko-KR" sz="12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144360"/>
                  </a:ext>
                </a:extLst>
              </a:tr>
              <a:tr h="290491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u="none" strike="noStrike">
                          <a:effectLst/>
                        </a:rPr>
                        <a:t>A-1. </a:t>
                      </a:r>
                      <a:r>
                        <a:rPr lang="ko-KR" altLang="en-US" sz="1200" u="none" strike="noStrike">
                          <a:effectLst/>
                        </a:rPr>
                        <a:t>스마트폰 앱은 사용하기 쉽기 때문에</a:t>
                      </a:r>
                      <a:endParaRPr lang="ko-KR" altLang="en-US" sz="1200" b="0" i="0" u="none" strike="noStrike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u="none" strike="noStrike">
                          <a:effectLst/>
                        </a:rPr>
                        <a:t>0.230</a:t>
                      </a:r>
                      <a:endParaRPr lang="en-US" altLang="ko-KR" sz="12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u="none" strike="noStrike" dirty="0">
                          <a:effectLst/>
                        </a:rPr>
                        <a:t>0.787</a:t>
                      </a:r>
                      <a:endParaRPr lang="en-US" altLang="ko-KR" sz="12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u="none" strike="noStrike">
                          <a:effectLst/>
                        </a:rPr>
                        <a:t>0.272</a:t>
                      </a:r>
                      <a:endParaRPr lang="en-US" altLang="ko-KR" sz="12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87714407"/>
                  </a:ext>
                </a:extLst>
              </a:tr>
              <a:tr h="290491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u="none" strike="noStrike">
                          <a:effectLst/>
                        </a:rPr>
                        <a:t>A-2. </a:t>
                      </a:r>
                      <a:r>
                        <a:rPr lang="ko-KR" altLang="en-US" sz="1200" u="none" strike="noStrike">
                          <a:effectLst/>
                        </a:rPr>
                        <a:t>가지고 다닐 수 있으니까</a:t>
                      </a:r>
                      <a:endParaRPr lang="ko-KR" altLang="en-US" sz="1200" b="0" i="0" u="none" strike="noStrike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u="none" strike="noStrike">
                          <a:effectLst/>
                        </a:rPr>
                        <a:t>0.063</a:t>
                      </a:r>
                      <a:endParaRPr lang="en-US" altLang="ko-KR" sz="12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u="none" strike="noStrike" dirty="0">
                          <a:effectLst/>
                        </a:rPr>
                        <a:t>0.666</a:t>
                      </a:r>
                      <a:endParaRPr lang="en-US" altLang="ko-KR" sz="12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u="none" strike="noStrike" dirty="0">
                          <a:effectLst/>
                        </a:rPr>
                        <a:t>0.400</a:t>
                      </a:r>
                      <a:endParaRPr lang="en-US" altLang="ko-KR" sz="12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323579"/>
                  </a:ext>
                </a:extLst>
              </a:tr>
              <a:tr h="290491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u="none" strike="noStrike">
                          <a:effectLst/>
                        </a:rPr>
                        <a:t>B-2. </a:t>
                      </a:r>
                      <a:r>
                        <a:rPr lang="ko-KR" altLang="en-US" sz="1200" u="none" strike="noStrike">
                          <a:effectLst/>
                        </a:rPr>
                        <a:t>스마트폰 앱 사용은 나의 효율성을 증진시켜주니까</a:t>
                      </a:r>
                      <a:endParaRPr lang="ko-KR" altLang="en-US" sz="1200" b="0" i="0" u="none" strike="noStrike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u="none" strike="noStrike">
                          <a:effectLst/>
                        </a:rPr>
                        <a:t>0.090</a:t>
                      </a:r>
                      <a:endParaRPr lang="en-US" altLang="ko-KR" sz="12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u="none" strike="noStrike">
                          <a:effectLst/>
                        </a:rPr>
                        <a:t>0.282</a:t>
                      </a:r>
                      <a:endParaRPr lang="en-US" altLang="ko-KR" sz="12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u="none" strike="noStrike" dirty="0">
                          <a:effectLst/>
                        </a:rPr>
                        <a:t>0.871</a:t>
                      </a:r>
                      <a:endParaRPr lang="en-US" altLang="ko-KR" sz="12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517751"/>
                  </a:ext>
                </a:extLst>
              </a:tr>
              <a:tr h="290491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u="none" strike="noStrike">
                          <a:effectLst/>
                        </a:rPr>
                        <a:t>B-3. </a:t>
                      </a:r>
                      <a:r>
                        <a:rPr lang="ko-KR" altLang="en-US" sz="1200" u="none" strike="noStrike">
                          <a:effectLst/>
                        </a:rPr>
                        <a:t>스마트폰 앱은 나에게 유용하기 때문에</a:t>
                      </a:r>
                      <a:endParaRPr lang="ko-KR" altLang="en-US" sz="1200" b="0" i="0" u="none" strike="noStrike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u="none" strike="noStrike">
                          <a:effectLst/>
                        </a:rPr>
                        <a:t>0.044</a:t>
                      </a:r>
                      <a:endParaRPr lang="en-US" altLang="ko-KR" sz="12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u="none" strike="noStrike" dirty="0">
                          <a:effectLst/>
                        </a:rPr>
                        <a:t>0.368</a:t>
                      </a:r>
                      <a:endParaRPr lang="en-US" altLang="ko-KR" sz="12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>
                    <a:solidFill>
                      <a:srgbClr val="FFEA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u="none" strike="noStrike" dirty="0">
                          <a:effectLst/>
                        </a:rPr>
                        <a:t>0.798</a:t>
                      </a:r>
                      <a:endParaRPr lang="en-US" altLang="ko-KR" sz="12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70063"/>
                  </a:ext>
                </a:extLst>
              </a:tr>
              <a:tr h="290491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u="none" strike="noStrike">
                          <a:effectLst/>
                        </a:rPr>
                        <a:t>B-1. </a:t>
                      </a:r>
                      <a:r>
                        <a:rPr lang="ko-KR" altLang="en-US" sz="1200" u="none" strike="noStrike">
                          <a:effectLst/>
                        </a:rPr>
                        <a:t>스마트폰 앱을 사용하는 것이 나의 시간을 절약해 주니까</a:t>
                      </a:r>
                      <a:endParaRPr lang="ko-KR" altLang="en-US" sz="1200" b="0" i="0" u="none" strike="noStrike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u="none" strike="noStrike">
                          <a:effectLst/>
                        </a:rPr>
                        <a:t>0.176</a:t>
                      </a:r>
                      <a:endParaRPr lang="en-US" altLang="ko-KR" sz="12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u="none" strike="noStrike" dirty="0">
                          <a:effectLst/>
                        </a:rPr>
                        <a:t>0.432</a:t>
                      </a:r>
                      <a:endParaRPr lang="en-US" altLang="ko-KR" sz="12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>
                    <a:solidFill>
                      <a:srgbClr val="FFEA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ko-KR" sz="1200" u="none" strike="noStrike" dirty="0">
                          <a:effectLst/>
                        </a:rPr>
                        <a:t>0.700</a:t>
                      </a:r>
                      <a:endParaRPr lang="en-US" altLang="ko-KR" sz="12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63189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18005" y="332137"/>
            <a:ext cx="3947531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다행히 사전연구에 의한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편의성과 유용성 요인이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추출됨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그러나 두 요인이 잘 구분되지 않음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473E955-DB87-4CEC-ACC5-F3CEED14B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332137"/>
            <a:ext cx="3638550" cy="59436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279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66B38FA8-5128-496B-8589-39E21F8EA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296" y="1406971"/>
            <a:ext cx="2592288" cy="3245629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2681ADEB-B4DC-401E-A6B6-4F8D39286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0998" y="1406972"/>
            <a:ext cx="2937250" cy="3552777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995799A7-95F4-4528-B290-B28230680D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92" y="1406972"/>
            <a:ext cx="4500895" cy="4188333"/>
          </a:xfrm>
          <a:prstGeom prst="rect">
            <a:avLst/>
          </a:prstGeo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A79751B5-9DBE-4524-828B-1C786A3F9E44}"/>
              </a:ext>
            </a:extLst>
          </p:cNvPr>
          <p:cNvSpPr txBox="1">
            <a:spLocks/>
          </p:cNvSpPr>
          <p:nvPr/>
        </p:nvSpPr>
        <p:spPr bwMode="gray">
          <a:xfrm>
            <a:off x="623392" y="436701"/>
            <a:ext cx="7704856" cy="754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kumimoji="0" lang="ko-KR" altLang="en-US" sz="2400" kern="0"/>
              <a:t>해결방법</a:t>
            </a:r>
            <a:r>
              <a:rPr kumimoji="0" lang="en-US" altLang="ko-KR" sz="2400" kern="0" dirty="0"/>
              <a:t>2: </a:t>
            </a:r>
            <a:r>
              <a:rPr kumimoji="0" lang="ko-KR" altLang="en-US" sz="2400" kern="0" dirty="0" err="1"/>
              <a:t>요인수</a:t>
            </a:r>
            <a:r>
              <a:rPr kumimoji="0" lang="ko-KR" altLang="en-US" sz="2400" kern="0" dirty="0"/>
              <a:t> 지정 </a:t>
            </a:r>
            <a:r>
              <a:rPr kumimoji="0" lang="en-US" altLang="ko-KR" sz="2400" kern="0" dirty="0"/>
              <a:t>+ </a:t>
            </a:r>
            <a:r>
              <a:rPr lang="ko-KR" altLang="en-US" sz="2400" dirty="0"/>
              <a:t>사각회전</a:t>
            </a:r>
            <a:r>
              <a:rPr lang="en-US" altLang="ko-KR" sz="2400" dirty="0"/>
              <a:t>(</a:t>
            </a:r>
            <a:r>
              <a:rPr lang="ko-KR" altLang="en-US" sz="2400" dirty="0"/>
              <a:t>추출방법 수정</a:t>
            </a:r>
            <a:r>
              <a:rPr lang="en-US" altLang="ko-KR" sz="2400" dirty="0"/>
              <a:t>)</a:t>
            </a:r>
            <a:endParaRPr kumimoji="0" lang="ko-KR" altLang="en-US" sz="2400" kern="0" dirty="0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CAF41F99-0887-4D6E-882E-DAAB5FD207CA}"/>
              </a:ext>
            </a:extLst>
          </p:cNvPr>
          <p:cNvSpPr/>
          <p:nvPr/>
        </p:nvSpPr>
        <p:spPr>
          <a:xfrm>
            <a:off x="1271464" y="1628800"/>
            <a:ext cx="1152128" cy="69197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3E3335AD-D2FA-4B46-9347-0200FE7F5EC9}"/>
              </a:ext>
            </a:extLst>
          </p:cNvPr>
          <p:cNvSpPr/>
          <p:nvPr/>
        </p:nvSpPr>
        <p:spPr>
          <a:xfrm>
            <a:off x="2423592" y="3933056"/>
            <a:ext cx="790833" cy="69197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6A597D51-50B9-4BB4-8D62-5AADA2F865A9}"/>
              </a:ext>
            </a:extLst>
          </p:cNvPr>
          <p:cNvSpPr/>
          <p:nvPr/>
        </p:nvSpPr>
        <p:spPr>
          <a:xfrm>
            <a:off x="6744072" y="2471922"/>
            <a:ext cx="1366897" cy="69197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5806BCE1-2C50-451D-A0D3-2DA78B8F5700}"/>
              </a:ext>
            </a:extLst>
          </p:cNvPr>
          <p:cNvSpPr/>
          <p:nvPr/>
        </p:nvSpPr>
        <p:spPr>
          <a:xfrm>
            <a:off x="10416480" y="3522712"/>
            <a:ext cx="790833" cy="69197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427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066850DF-3D65-466C-8FD9-BC824916BF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790839"/>
              </p:ext>
            </p:extLst>
          </p:nvPr>
        </p:nvGraphicFramePr>
        <p:xfrm>
          <a:off x="4151784" y="374355"/>
          <a:ext cx="7848872" cy="43997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81089">
                  <a:extLst>
                    <a:ext uri="{9D8B030D-6E8A-4147-A177-3AD203B41FA5}">
                      <a16:colId xmlns:a16="http://schemas.microsoft.com/office/drawing/2014/main" val="1905673553"/>
                    </a:ext>
                  </a:extLst>
                </a:gridCol>
                <a:gridCol w="672760">
                  <a:extLst>
                    <a:ext uri="{9D8B030D-6E8A-4147-A177-3AD203B41FA5}">
                      <a16:colId xmlns:a16="http://schemas.microsoft.com/office/drawing/2014/main" val="1760401196"/>
                    </a:ext>
                  </a:extLst>
                </a:gridCol>
                <a:gridCol w="747512">
                  <a:extLst>
                    <a:ext uri="{9D8B030D-6E8A-4147-A177-3AD203B41FA5}">
                      <a16:colId xmlns:a16="http://schemas.microsoft.com/office/drawing/2014/main" val="1430563322"/>
                    </a:ext>
                  </a:extLst>
                </a:gridCol>
                <a:gridCol w="747511">
                  <a:extLst>
                    <a:ext uri="{9D8B030D-6E8A-4147-A177-3AD203B41FA5}">
                      <a16:colId xmlns:a16="http://schemas.microsoft.com/office/drawing/2014/main" val="1346299541"/>
                    </a:ext>
                  </a:extLst>
                </a:gridCol>
              </a:tblGrid>
              <a:tr h="39515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 dirty="0">
                          <a:effectLst/>
                        </a:rPr>
                        <a:t>패턴 행렬</a:t>
                      </a:r>
                      <a:r>
                        <a:rPr lang="en-US" sz="1800" u="none" strike="noStrike" baseline="30000" dirty="0">
                          <a:effectLst/>
                        </a:rPr>
                        <a:t>a</a:t>
                      </a:r>
                      <a:endParaRPr lang="en-US" sz="1800" b="1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007575"/>
                  </a:ext>
                </a:extLst>
              </a:tr>
              <a:tr h="26785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ko-KR" altLang="en-US" sz="1200" u="none" strike="noStrike">
                          <a:effectLst/>
                        </a:rPr>
                        <a:t>요인</a:t>
                      </a:r>
                      <a:endParaRPr lang="ko-KR" altLang="en-US" sz="1200" b="0" i="0" u="none" strike="noStrike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329886"/>
                  </a:ext>
                </a:extLst>
              </a:tr>
              <a:tr h="267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0206893"/>
                  </a:ext>
                </a:extLst>
              </a:tr>
              <a:tr h="267857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u="none" strike="noStrike">
                          <a:effectLst/>
                        </a:rPr>
                        <a:t>C-2. </a:t>
                      </a:r>
                      <a:r>
                        <a:rPr lang="ko-KR" altLang="en-US" sz="1200" u="none" strike="noStrike">
                          <a:effectLst/>
                        </a:rPr>
                        <a:t>내게 중요한 사람들이 내가 스마트폰 앱을 사용해야 한다고 생각하니까</a:t>
                      </a:r>
                      <a:endParaRPr lang="ko-KR" altLang="en-US" sz="1200" b="0" i="0" u="none" strike="noStrike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0.895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04171641"/>
                  </a:ext>
                </a:extLst>
              </a:tr>
              <a:tr h="267857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u="none" strike="noStrike" dirty="0">
                          <a:effectLst/>
                        </a:rPr>
                        <a:t>C-4. </a:t>
                      </a:r>
                      <a:r>
                        <a:rPr lang="ko-KR" altLang="en-US" sz="1200" u="none" strike="noStrike" dirty="0">
                          <a:effectLst/>
                        </a:rPr>
                        <a:t>내가 존경하는 사람들이 내가 그것을 사용할 것으로 기대하니까</a:t>
                      </a:r>
                      <a:endParaRPr lang="ko-KR" altLang="en-US" sz="1200" b="0" i="0" u="none" strike="noStrike" dirty="0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0.883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32008911"/>
                  </a:ext>
                </a:extLst>
              </a:tr>
              <a:tr h="267857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u="none" strike="noStrike">
                          <a:effectLst/>
                        </a:rPr>
                        <a:t>C-1. </a:t>
                      </a:r>
                      <a:r>
                        <a:rPr lang="ko-KR" altLang="en-US" sz="1200" u="none" strike="noStrike">
                          <a:effectLst/>
                        </a:rPr>
                        <a:t>그것을 가진 사람들에게 질투심이 드니까</a:t>
                      </a:r>
                      <a:endParaRPr lang="ko-KR" altLang="en-US" sz="1200" b="0" i="0" u="none" strike="noStrike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0.814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72408392"/>
                  </a:ext>
                </a:extLst>
              </a:tr>
              <a:tr h="267857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u="none" strike="noStrike">
                          <a:effectLst/>
                        </a:rPr>
                        <a:t>C-3. </a:t>
                      </a:r>
                      <a:r>
                        <a:rPr lang="ko-KR" altLang="en-US" sz="1200" u="none" strike="noStrike">
                          <a:effectLst/>
                        </a:rPr>
                        <a:t>나와 비슷한 사람들이 그것을 사용할 것 같아서</a:t>
                      </a:r>
                      <a:endParaRPr lang="ko-KR" altLang="en-US" sz="1200" b="0" i="0" u="none" strike="noStrike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0.798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89837768"/>
                  </a:ext>
                </a:extLst>
              </a:tr>
              <a:tr h="267857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u="none" strike="noStrike">
                          <a:effectLst/>
                        </a:rPr>
                        <a:t>A-4. </a:t>
                      </a:r>
                      <a:r>
                        <a:rPr lang="ko-KR" altLang="en-US" sz="1200" u="none" strike="noStrike">
                          <a:effectLst/>
                        </a:rPr>
                        <a:t>나는 스마트폰 앱 사용법을 빨리 배웠기 때문에</a:t>
                      </a:r>
                      <a:endParaRPr lang="ko-KR" altLang="en-US" sz="1200" b="0" i="0" u="none" strike="noStrike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0.907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61086722"/>
                  </a:ext>
                </a:extLst>
              </a:tr>
              <a:tr h="267857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u="none" strike="noStrike">
                          <a:effectLst/>
                        </a:rPr>
                        <a:t>A-3. </a:t>
                      </a:r>
                      <a:r>
                        <a:rPr lang="ko-KR" altLang="en-US" sz="1200" u="none" strike="noStrike">
                          <a:effectLst/>
                        </a:rPr>
                        <a:t>스마트폰 앱 사용법을 배우는 게 나에게 쉽기 때문에</a:t>
                      </a:r>
                      <a:endParaRPr lang="ko-KR" altLang="en-US" sz="1200" b="0" i="0" u="none" strike="noStrike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0.868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67522864"/>
                  </a:ext>
                </a:extLst>
              </a:tr>
              <a:tr h="267857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u="none" strike="noStrike">
                          <a:effectLst/>
                        </a:rPr>
                        <a:t>A-1. </a:t>
                      </a:r>
                      <a:r>
                        <a:rPr lang="ko-KR" altLang="en-US" sz="1200" u="none" strike="noStrike">
                          <a:effectLst/>
                        </a:rPr>
                        <a:t>스마트폰 앱은 사용하기 쉽기 때문에</a:t>
                      </a:r>
                      <a:endParaRPr lang="ko-KR" altLang="en-US" sz="1200" b="0" i="0" u="none" strike="noStrike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0.741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322923922"/>
                  </a:ext>
                </a:extLst>
              </a:tr>
              <a:tr h="267857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u="none" strike="noStrike">
                          <a:effectLst/>
                        </a:rPr>
                        <a:t>A-2. </a:t>
                      </a:r>
                      <a:r>
                        <a:rPr lang="ko-KR" altLang="en-US" sz="1200" u="none" strike="noStrike">
                          <a:effectLst/>
                        </a:rPr>
                        <a:t>가지고 다닐 수 있으니까</a:t>
                      </a:r>
                      <a:endParaRPr lang="ko-KR" altLang="en-US" sz="1200" b="0" i="0" u="none" strike="noStrike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0.539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06524936"/>
                  </a:ext>
                </a:extLst>
              </a:tr>
              <a:tr h="267857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u="none" strike="noStrike">
                          <a:effectLst/>
                        </a:rPr>
                        <a:t>B-2. </a:t>
                      </a:r>
                      <a:r>
                        <a:rPr lang="ko-KR" altLang="en-US" sz="1200" u="none" strike="noStrike">
                          <a:effectLst/>
                        </a:rPr>
                        <a:t>스마트폰 앱 사용은 나의 효율성을 증진시켜주니까</a:t>
                      </a:r>
                      <a:endParaRPr lang="ko-KR" altLang="en-US" sz="1200" b="0" i="0" u="none" strike="noStrike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0.930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341552177"/>
                  </a:ext>
                </a:extLst>
              </a:tr>
              <a:tr h="267857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u="none" strike="noStrike">
                          <a:effectLst/>
                        </a:rPr>
                        <a:t>B-3. </a:t>
                      </a:r>
                      <a:r>
                        <a:rPr lang="ko-KR" altLang="en-US" sz="1200" u="none" strike="noStrike">
                          <a:effectLst/>
                        </a:rPr>
                        <a:t>스마트폰 앱은 나에게 유용하기 때문에</a:t>
                      </a:r>
                      <a:endParaRPr lang="ko-KR" altLang="en-US" sz="1200" b="0" i="0" u="none" strike="noStrike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0.681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2791061"/>
                  </a:ext>
                </a:extLst>
              </a:tr>
              <a:tr h="267857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u="none" strike="noStrike">
                          <a:effectLst/>
                        </a:rPr>
                        <a:t>B-1. </a:t>
                      </a:r>
                      <a:r>
                        <a:rPr lang="ko-KR" altLang="en-US" sz="1200" u="none" strike="noStrike">
                          <a:effectLst/>
                        </a:rPr>
                        <a:t>스마트폰 앱을 사용하는 것이 나의 시간을 절약해 주니까</a:t>
                      </a:r>
                      <a:endParaRPr lang="ko-KR" altLang="en-US" sz="1200" b="0" i="0" u="none" strike="noStrike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0.528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75190394"/>
                  </a:ext>
                </a:extLst>
              </a:tr>
              <a:tr h="522455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추출 방법</a:t>
                      </a:r>
                      <a:r>
                        <a:rPr lang="en-US" altLang="ko-KR" sz="1200" u="none" strike="noStrike" dirty="0">
                          <a:effectLst/>
                        </a:rPr>
                        <a:t>: </a:t>
                      </a:r>
                      <a:r>
                        <a:rPr lang="ko-KR" altLang="en-US" sz="1200" u="none" strike="noStrike" dirty="0">
                          <a:effectLst/>
                        </a:rPr>
                        <a:t>최대우도</a:t>
                      </a:r>
                      <a:r>
                        <a:rPr lang="en-US" altLang="ko-KR" sz="1200" u="none" strike="noStrike" dirty="0">
                          <a:effectLst/>
                        </a:rPr>
                        <a:t>. </a:t>
                      </a:r>
                      <a:br>
                        <a:rPr lang="en-US" altLang="ko-KR" sz="1200" u="none" strike="noStrike" dirty="0">
                          <a:effectLst/>
                        </a:rPr>
                      </a:br>
                      <a:r>
                        <a:rPr lang="en-US" altLang="ko-KR" sz="1200" u="none" strike="noStrike" dirty="0">
                          <a:effectLst/>
                        </a:rPr>
                        <a:t> </a:t>
                      </a:r>
                      <a:r>
                        <a:rPr lang="ko-KR" altLang="en-US" sz="1200" u="none" strike="noStrike" dirty="0">
                          <a:effectLst/>
                        </a:rPr>
                        <a:t>회전 방법</a:t>
                      </a:r>
                      <a:r>
                        <a:rPr lang="en-US" altLang="ko-KR" sz="1200" u="none" strike="noStrike" dirty="0">
                          <a:effectLst/>
                        </a:rPr>
                        <a:t>: </a:t>
                      </a:r>
                      <a:r>
                        <a:rPr lang="ko-KR" altLang="en-US" sz="1200" u="none" strike="noStrike" dirty="0" err="1">
                          <a:effectLst/>
                        </a:rPr>
                        <a:t>카이저</a:t>
                      </a:r>
                      <a:r>
                        <a:rPr lang="ko-KR" altLang="en-US" sz="1200" u="none" strike="noStrike" dirty="0">
                          <a:effectLst/>
                        </a:rPr>
                        <a:t> 정규화가 있는 </a:t>
                      </a:r>
                      <a:r>
                        <a:rPr lang="ko-KR" altLang="en-US" sz="1200" u="none" strike="noStrike" dirty="0" err="1">
                          <a:effectLst/>
                        </a:rPr>
                        <a:t>프로멕스</a:t>
                      </a:r>
                      <a:r>
                        <a:rPr lang="en-US" altLang="ko-KR" sz="1200" u="none" strike="noStrike" dirty="0">
                          <a:effectLst/>
                        </a:rPr>
                        <a:t>.</a:t>
                      </a:r>
                      <a:endParaRPr lang="en-US" altLang="ko-KR" sz="12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63606098"/>
                  </a:ext>
                </a:extLst>
              </a:tr>
            </a:tbl>
          </a:graphicData>
        </a:graphic>
      </p:graphicFrame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4BFF362F-C91B-481F-8B34-D49DD072E4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139418"/>
              </p:ext>
            </p:extLst>
          </p:nvPr>
        </p:nvGraphicFramePr>
        <p:xfrm>
          <a:off x="7680176" y="4581129"/>
          <a:ext cx="4032449" cy="1666553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91318">
                  <a:extLst>
                    <a:ext uri="{9D8B030D-6E8A-4147-A177-3AD203B41FA5}">
                      <a16:colId xmlns:a16="http://schemas.microsoft.com/office/drawing/2014/main" val="2371673022"/>
                    </a:ext>
                  </a:extLst>
                </a:gridCol>
                <a:gridCol w="1089389">
                  <a:extLst>
                    <a:ext uri="{9D8B030D-6E8A-4147-A177-3AD203B41FA5}">
                      <a16:colId xmlns:a16="http://schemas.microsoft.com/office/drawing/2014/main" val="479918844"/>
                    </a:ext>
                  </a:extLst>
                </a:gridCol>
                <a:gridCol w="1089389">
                  <a:extLst>
                    <a:ext uri="{9D8B030D-6E8A-4147-A177-3AD203B41FA5}">
                      <a16:colId xmlns:a16="http://schemas.microsoft.com/office/drawing/2014/main" val="3439402958"/>
                    </a:ext>
                  </a:extLst>
                </a:gridCol>
                <a:gridCol w="962353">
                  <a:extLst>
                    <a:ext uri="{9D8B030D-6E8A-4147-A177-3AD203B41FA5}">
                      <a16:colId xmlns:a16="http://schemas.microsoft.com/office/drawing/2014/main" val="3967263541"/>
                    </a:ext>
                  </a:extLst>
                </a:gridCol>
              </a:tblGrid>
              <a:tr h="25762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요인 상관행렬</a:t>
                      </a:r>
                      <a:endParaRPr lang="ko-KR" altLang="en-US" sz="1600" b="1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895300"/>
                  </a:ext>
                </a:extLst>
              </a:tr>
              <a:tr h="229962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400" u="none" strike="noStrike" dirty="0">
                          <a:effectLst/>
                        </a:rPr>
                        <a:t>요인</a:t>
                      </a:r>
                      <a:endParaRPr lang="ko-KR" altLang="en-US" sz="1400" b="0" i="0" u="none" strike="noStrike" dirty="0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519354"/>
                  </a:ext>
                </a:extLst>
              </a:tr>
              <a:tr h="2299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1.000</a:t>
                      </a:r>
                      <a:endParaRPr lang="en-US" sz="14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0.345</a:t>
                      </a:r>
                      <a:endParaRPr lang="en-US" sz="14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0.244</a:t>
                      </a:r>
                      <a:endParaRPr lang="en-US" sz="14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481899"/>
                  </a:ext>
                </a:extLst>
              </a:tr>
              <a:tr h="2299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0.345</a:t>
                      </a:r>
                      <a:endParaRPr lang="en-US" sz="14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1.000</a:t>
                      </a:r>
                      <a:endParaRPr lang="en-US" sz="14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0.712</a:t>
                      </a:r>
                      <a:endParaRPr lang="en-US" sz="14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094667"/>
                  </a:ext>
                </a:extLst>
              </a:tr>
              <a:tr h="2299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333399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0.244</a:t>
                      </a:r>
                      <a:endParaRPr lang="en-US" sz="14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0.712</a:t>
                      </a:r>
                      <a:endParaRPr lang="en-US" sz="14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1.000</a:t>
                      </a:r>
                      <a:endParaRPr lang="en-US" sz="14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329060"/>
                  </a:ext>
                </a:extLst>
              </a:tr>
              <a:tr h="489079">
                <a:tc gridSpan="4">
                  <a:txBody>
                    <a:bodyPr/>
                    <a:lstStyle/>
                    <a:p>
                      <a:pPr algn="l" fontAlgn="t"/>
                      <a:r>
                        <a:rPr lang="ko-KR" altLang="en-US" sz="1200" u="none" strike="noStrike" dirty="0">
                          <a:effectLst/>
                        </a:rPr>
                        <a:t>추출 방법</a:t>
                      </a:r>
                      <a:r>
                        <a:rPr lang="en-US" altLang="ko-KR" sz="1200" u="none" strike="noStrike" dirty="0">
                          <a:effectLst/>
                        </a:rPr>
                        <a:t>: </a:t>
                      </a:r>
                      <a:r>
                        <a:rPr lang="ko-KR" altLang="en-US" sz="1200" u="none" strike="noStrike" dirty="0">
                          <a:effectLst/>
                        </a:rPr>
                        <a:t>최대우도</a:t>
                      </a:r>
                      <a:r>
                        <a:rPr lang="en-US" altLang="ko-KR" sz="1200" u="none" strike="noStrike" dirty="0">
                          <a:effectLst/>
                        </a:rPr>
                        <a:t>.  </a:t>
                      </a:r>
                      <a:br>
                        <a:rPr lang="en-US" altLang="ko-KR" sz="1200" u="none" strike="noStrike" dirty="0">
                          <a:effectLst/>
                        </a:rPr>
                      </a:br>
                      <a:r>
                        <a:rPr lang="en-US" altLang="ko-KR" sz="1200" u="none" strike="noStrike" dirty="0">
                          <a:effectLst/>
                        </a:rPr>
                        <a:t> </a:t>
                      </a:r>
                      <a:r>
                        <a:rPr lang="ko-KR" altLang="en-US" sz="1200" u="none" strike="noStrike" dirty="0">
                          <a:effectLst/>
                        </a:rPr>
                        <a:t>회전 방법</a:t>
                      </a:r>
                      <a:r>
                        <a:rPr lang="en-US" altLang="ko-KR" sz="1200" u="none" strike="noStrike" dirty="0">
                          <a:effectLst/>
                        </a:rPr>
                        <a:t>: </a:t>
                      </a:r>
                      <a:r>
                        <a:rPr lang="ko-KR" altLang="en-US" sz="1200" u="none" strike="noStrike" dirty="0" err="1">
                          <a:effectLst/>
                        </a:rPr>
                        <a:t>카이저</a:t>
                      </a:r>
                      <a:r>
                        <a:rPr lang="ko-KR" altLang="en-US" sz="1200" u="none" strike="noStrike" dirty="0">
                          <a:effectLst/>
                        </a:rPr>
                        <a:t> 정규화가 있는 </a:t>
                      </a:r>
                      <a:r>
                        <a:rPr lang="ko-KR" altLang="en-US" sz="1200" u="none" strike="noStrike" dirty="0" err="1">
                          <a:effectLst/>
                        </a:rPr>
                        <a:t>프로멕스</a:t>
                      </a:r>
                      <a:r>
                        <a:rPr lang="en-US" altLang="ko-KR" sz="1200" u="none" strike="noStrike" dirty="0">
                          <a:effectLst/>
                        </a:rPr>
                        <a:t>.</a:t>
                      </a:r>
                      <a:endParaRPr lang="en-US" altLang="ko-KR" sz="12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9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9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900" b="0" i="0" u="none" strike="noStrike" dirty="0">
                        <a:solidFill>
                          <a:srgbClr val="993300"/>
                        </a:solidFill>
                        <a:effectLst/>
                        <a:latin typeface="Gulim" panose="020B0600000101010101" pitchFamily="50" charset="-127"/>
                        <a:ea typeface="Gulim" panose="020B0600000101010101" pitchFamily="50" charset="-127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31570713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7CC3A454-1214-43B6-92BE-303DD639B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332656"/>
            <a:ext cx="3629025" cy="59150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660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그룹 29"/>
          <p:cNvGrpSpPr/>
          <p:nvPr/>
        </p:nvGrpSpPr>
        <p:grpSpPr>
          <a:xfrm>
            <a:off x="1357183" y="1144091"/>
            <a:ext cx="6612924" cy="5597277"/>
            <a:chOff x="1357183" y="1144091"/>
            <a:chExt cx="6612924" cy="5665908"/>
          </a:xfrm>
        </p:grpSpPr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7183" y="1144091"/>
              <a:ext cx="6612924" cy="5665908"/>
            </a:xfrm>
            <a:prstGeom prst="rect">
              <a:avLst/>
            </a:prstGeom>
          </p:spPr>
        </p:pic>
        <p:sp>
          <p:nvSpPr>
            <p:cNvPr id="32" name="직사각형 31"/>
            <p:cNvSpPr/>
            <p:nvPr/>
          </p:nvSpPr>
          <p:spPr>
            <a:xfrm>
              <a:off x="4164227" y="2113005"/>
              <a:ext cx="3323968" cy="3682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圆角矩形 3">
            <a:extLst>
              <a:ext uri="{FF2B5EF4-FFF2-40B4-BE49-F238E27FC236}">
                <a16:creationId xmlns:a16="http://schemas.microsoft.com/office/drawing/2014/main" id="{A6A9B866-0E7F-4A81-BE5D-A51D27E00310}"/>
              </a:ext>
            </a:extLst>
          </p:cNvPr>
          <p:cNvSpPr/>
          <p:nvPr/>
        </p:nvSpPr>
        <p:spPr>
          <a:xfrm>
            <a:off x="4439816" y="1722845"/>
            <a:ext cx="2950020" cy="3419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사용하기 쉽기 때문에</a:t>
            </a:r>
            <a:endParaRPr lang="ko-KR" altLang="en-US" sz="1600" b="0" i="0" u="none" strike="noStrike" kern="1200" cap="none" spc="0" baseline="0" noProof="0">
              <a:solidFill>
                <a:schemeClr val="tx1"/>
              </a:solidFill>
              <a:latin typeface="+mn-lt"/>
              <a:ea typeface="맑은 고딕"/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6EC6CB9B-FD35-4B48-8DDC-F60D640A7C5E}"/>
              </a:ext>
            </a:extLst>
          </p:cNvPr>
          <p:cNvSpPr/>
          <p:nvPr/>
        </p:nvSpPr>
        <p:spPr>
          <a:xfrm>
            <a:off x="4439816" y="2125802"/>
            <a:ext cx="2950020" cy="3435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가지고 다닐 수 있으니까 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691D00D2-06E1-462E-B80A-0706540279D0}"/>
              </a:ext>
            </a:extLst>
          </p:cNvPr>
          <p:cNvSpPr/>
          <p:nvPr/>
        </p:nvSpPr>
        <p:spPr>
          <a:xfrm>
            <a:off x="4439816" y="2541080"/>
            <a:ext cx="2950020" cy="3419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사용법을 배우기 쉽기에 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C473DE3A-6E17-467B-AB5E-35829E394330}"/>
              </a:ext>
            </a:extLst>
          </p:cNvPr>
          <p:cNvSpPr/>
          <p:nvPr/>
        </p:nvSpPr>
        <p:spPr>
          <a:xfrm>
            <a:off x="4439816" y="2956356"/>
            <a:ext cx="2950020" cy="3419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사용법을 빨리 배웠기에 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E5E2AE51-DCBE-400A-A6CA-30AA948C841A}"/>
              </a:ext>
            </a:extLst>
          </p:cNvPr>
          <p:cNvSpPr/>
          <p:nvPr/>
        </p:nvSpPr>
        <p:spPr>
          <a:xfrm>
            <a:off x="4439816" y="3371632"/>
            <a:ext cx="2950020" cy="3419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시간을 절약해 주니까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CCFF15B8-4348-4F3E-A519-08B6DF702293}"/>
              </a:ext>
            </a:extLst>
          </p:cNvPr>
          <p:cNvSpPr/>
          <p:nvPr/>
        </p:nvSpPr>
        <p:spPr>
          <a:xfrm>
            <a:off x="4439816" y="3754711"/>
            <a:ext cx="2950020" cy="3419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효율성을 증진시켜 주니까 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3B1A4682-F3B4-411D-A719-9D0F66908F98}"/>
              </a:ext>
            </a:extLst>
          </p:cNvPr>
          <p:cNvSpPr/>
          <p:nvPr/>
        </p:nvSpPr>
        <p:spPr>
          <a:xfrm>
            <a:off x="4439816" y="4148524"/>
            <a:ext cx="2950020" cy="3419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유용하기 때문에 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7D77F336-802E-45D9-9E6C-B050103269FE}"/>
              </a:ext>
            </a:extLst>
          </p:cNvPr>
          <p:cNvSpPr/>
          <p:nvPr/>
        </p:nvSpPr>
        <p:spPr>
          <a:xfrm>
            <a:off x="4439816" y="4574531"/>
            <a:ext cx="2950020" cy="4038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사람들에게 질투심 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B8537D9E-D98B-427A-BE97-78E71300F5C5}"/>
              </a:ext>
            </a:extLst>
          </p:cNvPr>
          <p:cNvSpPr/>
          <p:nvPr/>
        </p:nvSpPr>
        <p:spPr>
          <a:xfrm>
            <a:off x="4450548" y="5029048"/>
            <a:ext cx="2950020" cy="3419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사용해야한다고 생각 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1A2C42B1-4C18-4024-9D7F-60D5828A5386}"/>
              </a:ext>
            </a:extLst>
          </p:cNvPr>
          <p:cNvSpPr/>
          <p:nvPr/>
        </p:nvSpPr>
        <p:spPr>
          <a:xfrm>
            <a:off x="4450548" y="5444326"/>
            <a:ext cx="2950020" cy="3419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비슷한 사람들이 사용 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FFC8E663-18F9-4990-B82C-B951910F84AC}"/>
              </a:ext>
            </a:extLst>
          </p:cNvPr>
          <p:cNvSpPr/>
          <p:nvPr/>
        </p:nvSpPr>
        <p:spPr>
          <a:xfrm>
            <a:off x="4450548" y="5848870"/>
            <a:ext cx="2950020" cy="3419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내가 사용할 것으로 기대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Arrow Connector 16">
            <a:extLst>
              <a:ext uri="{FF2B5EF4-FFF2-40B4-BE49-F238E27FC236}">
                <a16:creationId xmlns:a16="http://schemas.microsoft.com/office/drawing/2014/main" id="{BAA31A72-A523-4A40-81CD-FD64BC26E471}"/>
              </a:ext>
            </a:extLst>
          </p:cNvPr>
          <p:cNvCxnSpPr>
            <a:stCxn id="26" idx="2"/>
            <a:endCxn id="4" idx="3"/>
          </p:cNvCxnSpPr>
          <p:nvPr/>
        </p:nvCxnSpPr>
        <p:spPr>
          <a:xfrm flipH="1" flipV="1">
            <a:off x="7389836" y="1893802"/>
            <a:ext cx="1099254" cy="6801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6" name="Straight Arrow Connector 19">
            <a:extLst>
              <a:ext uri="{FF2B5EF4-FFF2-40B4-BE49-F238E27FC236}">
                <a16:creationId xmlns:a16="http://schemas.microsoft.com/office/drawing/2014/main" id="{6D1C960C-D543-406D-A942-CACD4624E07F}"/>
              </a:ext>
            </a:extLst>
          </p:cNvPr>
          <p:cNvCxnSpPr>
            <a:cxnSpLocks/>
            <a:stCxn id="26" idx="2"/>
            <a:endCxn id="5" idx="3"/>
          </p:cNvCxnSpPr>
          <p:nvPr/>
        </p:nvCxnSpPr>
        <p:spPr>
          <a:xfrm flipH="1" flipV="1">
            <a:off x="7389836" y="2297569"/>
            <a:ext cx="1099254" cy="2764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7" name="Straight Arrow Connector 20">
            <a:extLst>
              <a:ext uri="{FF2B5EF4-FFF2-40B4-BE49-F238E27FC236}">
                <a16:creationId xmlns:a16="http://schemas.microsoft.com/office/drawing/2014/main" id="{18C1370A-E69E-47C7-97FA-4804B402E5C5}"/>
              </a:ext>
            </a:extLst>
          </p:cNvPr>
          <p:cNvCxnSpPr>
            <a:cxnSpLocks/>
            <a:stCxn id="26" idx="2"/>
            <a:endCxn id="6" idx="3"/>
          </p:cNvCxnSpPr>
          <p:nvPr/>
        </p:nvCxnSpPr>
        <p:spPr>
          <a:xfrm flipH="1">
            <a:off x="7389836" y="2573996"/>
            <a:ext cx="1099254" cy="1380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8" name="Straight Arrow Connector 2">
            <a:extLst>
              <a:ext uri="{FF2B5EF4-FFF2-40B4-BE49-F238E27FC236}">
                <a16:creationId xmlns:a16="http://schemas.microsoft.com/office/drawing/2014/main" id="{ACB4AE17-EE40-42C1-ADA6-44230F767627}"/>
              </a:ext>
            </a:extLst>
          </p:cNvPr>
          <p:cNvCxnSpPr>
            <a:stCxn id="26" idx="2"/>
            <a:endCxn id="7" idx="3"/>
          </p:cNvCxnSpPr>
          <p:nvPr/>
        </p:nvCxnSpPr>
        <p:spPr>
          <a:xfrm flipH="1">
            <a:off x="7389836" y="2573996"/>
            <a:ext cx="1099254" cy="5533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9" name="Straight Arrow Connector 14">
            <a:extLst>
              <a:ext uri="{FF2B5EF4-FFF2-40B4-BE49-F238E27FC236}">
                <a16:creationId xmlns:a16="http://schemas.microsoft.com/office/drawing/2014/main" id="{D1649F33-A89F-400E-96AA-E72302D14464}"/>
              </a:ext>
            </a:extLst>
          </p:cNvPr>
          <p:cNvCxnSpPr>
            <a:stCxn id="28" idx="2"/>
            <a:endCxn id="12" idx="3"/>
          </p:cNvCxnSpPr>
          <p:nvPr/>
        </p:nvCxnSpPr>
        <p:spPr>
          <a:xfrm flipH="1">
            <a:off x="7400568" y="5151331"/>
            <a:ext cx="1088522" cy="486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0" name="Straight Arrow Connector 15">
            <a:extLst>
              <a:ext uri="{FF2B5EF4-FFF2-40B4-BE49-F238E27FC236}">
                <a16:creationId xmlns:a16="http://schemas.microsoft.com/office/drawing/2014/main" id="{42E0C6C5-E998-4A6F-A766-8A0E29B1D9AD}"/>
              </a:ext>
            </a:extLst>
          </p:cNvPr>
          <p:cNvCxnSpPr>
            <a:stCxn id="27" idx="2"/>
            <a:endCxn id="10" idx="3"/>
          </p:cNvCxnSpPr>
          <p:nvPr/>
        </p:nvCxnSpPr>
        <p:spPr>
          <a:xfrm flipH="1">
            <a:off x="7389836" y="3887046"/>
            <a:ext cx="1099254" cy="4324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1" name="Straight Arrow Connector 18">
            <a:extLst>
              <a:ext uri="{FF2B5EF4-FFF2-40B4-BE49-F238E27FC236}">
                <a16:creationId xmlns:a16="http://schemas.microsoft.com/office/drawing/2014/main" id="{AE46F983-AA80-4CE5-9243-A5C7D71A04C1}"/>
              </a:ext>
            </a:extLst>
          </p:cNvPr>
          <p:cNvCxnSpPr>
            <a:stCxn id="27" idx="2"/>
            <a:endCxn id="9" idx="3"/>
          </p:cNvCxnSpPr>
          <p:nvPr/>
        </p:nvCxnSpPr>
        <p:spPr>
          <a:xfrm flipH="1">
            <a:off x="7389836" y="3887046"/>
            <a:ext cx="1099254" cy="386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2" name="Straight Arrow Connector 26">
            <a:extLst>
              <a:ext uri="{FF2B5EF4-FFF2-40B4-BE49-F238E27FC236}">
                <a16:creationId xmlns:a16="http://schemas.microsoft.com/office/drawing/2014/main" id="{33B0E180-8C53-486B-9ADC-F39814AFCE86}"/>
              </a:ext>
            </a:extLst>
          </p:cNvPr>
          <p:cNvCxnSpPr>
            <a:cxnSpLocks/>
            <a:stCxn id="28" idx="2"/>
            <a:endCxn id="14" idx="3"/>
          </p:cNvCxnSpPr>
          <p:nvPr/>
        </p:nvCxnSpPr>
        <p:spPr>
          <a:xfrm flipH="1">
            <a:off x="7400568" y="5151331"/>
            <a:ext cx="1088522" cy="8684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3" name="Straight Arrow Connector 27">
            <a:extLst>
              <a:ext uri="{FF2B5EF4-FFF2-40B4-BE49-F238E27FC236}">
                <a16:creationId xmlns:a16="http://schemas.microsoft.com/office/drawing/2014/main" id="{56E21F33-4A25-4FC5-A30F-545E2FE1C026}"/>
              </a:ext>
            </a:extLst>
          </p:cNvPr>
          <p:cNvCxnSpPr>
            <a:cxnSpLocks/>
            <a:stCxn id="28" idx="2"/>
            <a:endCxn id="13" idx="3"/>
          </p:cNvCxnSpPr>
          <p:nvPr/>
        </p:nvCxnSpPr>
        <p:spPr>
          <a:xfrm flipH="1">
            <a:off x="7400568" y="5151331"/>
            <a:ext cx="1088522" cy="4639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4" name="Straight Arrow Connector 28">
            <a:extLst>
              <a:ext uri="{FF2B5EF4-FFF2-40B4-BE49-F238E27FC236}">
                <a16:creationId xmlns:a16="http://schemas.microsoft.com/office/drawing/2014/main" id="{2B2740BF-9833-4F98-AD5B-E934F5A1AEF1}"/>
              </a:ext>
            </a:extLst>
          </p:cNvPr>
          <p:cNvCxnSpPr>
            <a:cxnSpLocks/>
            <a:stCxn id="28" idx="2"/>
            <a:endCxn id="11" idx="3"/>
          </p:cNvCxnSpPr>
          <p:nvPr/>
        </p:nvCxnSpPr>
        <p:spPr>
          <a:xfrm flipH="1" flipV="1">
            <a:off x="7389836" y="4776448"/>
            <a:ext cx="1099254" cy="3748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DB889A9-6604-4312-BDCA-57369D51E925}"/>
              </a:ext>
            </a:extLst>
          </p:cNvPr>
          <p:cNvCxnSpPr>
            <a:stCxn id="27" idx="2"/>
            <a:endCxn id="8" idx="3"/>
          </p:cNvCxnSpPr>
          <p:nvPr/>
        </p:nvCxnSpPr>
        <p:spPr>
          <a:xfrm flipH="1" flipV="1">
            <a:off x="7389836" y="3542589"/>
            <a:ext cx="1099254" cy="3444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6" name="Oval 17">
            <a:extLst>
              <a:ext uri="{FF2B5EF4-FFF2-40B4-BE49-F238E27FC236}">
                <a16:creationId xmlns:a16="http://schemas.microsoft.com/office/drawing/2014/main" id="{33D50A50-3BA4-4BB6-8DFE-1AA4FC6F5DCE}"/>
              </a:ext>
            </a:extLst>
          </p:cNvPr>
          <p:cNvSpPr/>
          <p:nvPr/>
        </p:nvSpPr>
        <p:spPr>
          <a:xfrm>
            <a:off x="8489090" y="2101139"/>
            <a:ext cx="2524777" cy="9457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ea typeface="맑은 고딕"/>
              </a:rPr>
              <a:t>편리성</a:t>
            </a:r>
            <a:endParaRPr lang="en-US" altLang="ko-KR" dirty="0">
              <a:solidFill>
                <a:schemeClr val="tx1"/>
              </a:solidFill>
              <a:ea typeface="맑은 고딕"/>
            </a:endParaRPr>
          </a:p>
          <a:p>
            <a:pPr algn="ctr"/>
            <a:r>
              <a:rPr lang="en-US" altLang="ko-KR" dirty="0">
                <a:solidFill>
                  <a:schemeClr val="tx1"/>
                </a:solidFill>
                <a:ea typeface="맑은 고딕"/>
              </a:rPr>
              <a:t>Perceived Ease of Use</a:t>
            </a:r>
            <a:endParaRPr lang="ko-KR" altLang="en-US" dirty="0">
              <a:solidFill>
                <a:schemeClr val="tx1"/>
              </a:solidFill>
              <a:ea typeface="맑은 고딕"/>
            </a:endParaRPr>
          </a:p>
        </p:txBody>
      </p:sp>
      <p:sp>
        <p:nvSpPr>
          <p:cNvPr id="27" name="Oval 37">
            <a:extLst>
              <a:ext uri="{FF2B5EF4-FFF2-40B4-BE49-F238E27FC236}">
                <a16:creationId xmlns:a16="http://schemas.microsoft.com/office/drawing/2014/main" id="{E389AB0D-8125-4637-A72F-BF3CEBABEC22}"/>
              </a:ext>
            </a:extLst>
          </p:cNvPr>
          <p:cNvSpPr/>
          <p:nvPr/>
        </p:nvSpPr>
        <p:spPr>
          <a:xfrm>
            <a:off x="8489090" y="3424627"/>
            <a:ext cx="2524777" cy="9248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ea typeface="맑은 고딕"/>
              </a:rPr>
              <a:t>유용성</a:t>
            </a:r>
            <a:endParaRPr lang="en-US" altLang="ko-KR" dirty="0">
              <a:solidFill>
                <a:schemeClr val="tx1"/>
              </a:solidFill>
              <a:ea typeface="맑은 고딕"/>
            </a:endParaRPr>
          </a:p>
          <a:p>
            <a:pPr algn="ctr"/>
            <a:r>
              <a:rPr lang="en-US" altLang="ko-KR" dirty="0">
                <a:solidFill>
                  <a:schemeClr val="tx1"/>
                </a:solidFill>
                <a:ea typeface="맑은 고딕"/>
              </a:rPr>
              <a:t>Perceived Usefulness</a:t>
            </a:r>
            <a:endParaRPr lang="ko-KR" altLang="en-US" dirty="0">
              <a:solidFill>
                <a:schemeClr val="tx1"/>
              </a:solidFill>
              <a:ea typeface="맑은 고딕"/>
            </a:endParaRPr>
          </a:p>
        </p:txBody>
      </p:sp>
      <p:sp>
        <p:nvSpPr>
          <p:cNvPr id="28" name="Oval 38">
            <a:extLst>
              <a:ext uri="{FF2B5EF4-FFF2-40B4-BE49-F238E27FC236}">
                <a16:creationId xmlns:a16="http://schemas.microsoft.com/office/drawing/2014/main" id="{084D6EAA-28B7-4386-BCCD-D0CD72413A53}"/>
              </a:ext>
            </a:extLst>
          </p:cNvPr>
          <p:cNvSpPr/>
          <p:nvPr/>
        </p:nvSpPr>
        <p:spPr>
          <a:xfrm>
            <a:off x="8489090" y="4688912"/>
            <a:ext cx="2524777" cy="9248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ea typeface="맑은 고딕"/>
              </a:rPr>
              <a:t>관계성</a:t>
            </a:r>
            <a:endParaRPr lang="en-US" altLang="ko-KR" dirty="0">
              <a:solidFill>
                <a:schemeClr val="tx1"/>
              </a:solidFill>
              <a:ea typeface="맑은 고딕"/>
            </a:endParaRPr>
          </a:p>
          <a:p>
            <a:pPr algn="ctr"/>
            <a:r>
              <a:rPr lang="en-US" altLang="ko-KR" dirty="0">
                <a:solidFill>
                  <a:schemeClr val="tx1"/>
                </a:solidFill>
                <a:ea typeface="맑은 고딕"/>
              </a:rPr>
              <a:t>Social Relationship</a:t>
            </a:r>
            <a:endParaRPr lang="ko-KR" altLang="en-US" dirty="0">
              <a:solidFill>
                <a:schemeClr val="tx1"/>
              </a:solidFill>
              <a:ea typeface="맑은 고딕"/>
            </a:endParaRPr>
          </a:p>
        </p:txBody>
      </p:sp>
      <p:sp>
        <p:nvSpPr>
          <p:cNvPr id="33" name="제목 1">
            <a:extLst>
              <a:ext uri="{FF2B5EF4-FFF2-40B4-BE49-F238E27FC236}">
                <a16:creationId xmlns:a16="http://schemas.microsoft.com/office/drawing/2014/main" id="{BB636D51-818A-427F-9D69-5D2DF5F5B801}"/>
              </a:ext>
            </a:extLst>
          </p:cNvPr>
          <p:cNvSpPr txBox="1">
            <a:spLocks/>
          </p:cNvSpPr>
          <p:nvPr/>
        </p:nvSpPr>
        <p:spPr bwMode="gray">
          <a:xfrm>
            <a:off x="1357183" y="315240"/>
            <a:ext cx="9656684" cy="6801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kumimoji="0" lang="ko-KR" altLang="en-US" sz="2400" kern="0" dirty="0"/>
              <a:t>해결방법 </a:t>
            </a:r>
            <a:r>
              <a:rPr kumimoji="0" lang="en-US" altLang="ko-KR" sz="2400" kern="0" dirty="0"/>
              <a:t>3: </a:t>
            </a:r>
            <a:r>
              <a:rPr lang="en-US" altLang="ko-KR" sz="2400" dirty="0"/>
              <a:t>CFA</a:t>
            </a:r>
            <a:r>
              <a:rPr lang="en-US" altLang="ko-KR" sz="2000" dirty="0"/>
              <a:t>(Confirmatory Factor Analysis) </a:t>
            </a:r>
            <a:r>
              <a:rPr lang="en-US" altLang="ko-KR" sz="2400" dirty="0"/>
              <a:t>by AMOS</a:t>
            </a:r>
            <a:endParaRPr kumimoji="0" lang="ko-KR" alt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20720873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4AF906-FB30-4DA7-8264-48EE6AAD3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98" y="1196752"/>
            <a:ext cx="10972800" cy="4896544"/>
          </a:xfr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latinLnBrk="0"/>
            <a:r>
              <a:rPr lang="en-US" sz="2400" dirty="0"/>
              <a:t>Varimax</a:t>
            </a:r>
            <a:r>
              <a:rPr lang="ko-KR" altLang="en-US" sz="2400" dirty="0"/>
              <a:t>는 모든 요인이 서로 독립</a:t>
            </a:r>
            <a:r>
              <a:rPr lang="en-US" altLang="ko-KR" sz="2400" dirty="0"/>
              <a:t>(</a:t>
            </a:r>
            <a:r>
              <a:rPr lang="ko-KR" altLang="en-US" sz="2400" dirty="0"/>
              <a:t>직교</a:t>
            </a:r>
            <a:r>
              <a:rPr lang="en-US" altLang="ko-KR" sz="2400" dirty="0"/>
              <a:t>)</a:t>
            </a:r>
            <a:r>
              <a:rPr lang="ko-KR" altLang="en-US" sz="2400" dirty="0"/>
              <a:t>이라 가정한다</a:t>
            </a:r>
            <a:r>
              <a:rPr lang="en-US" altLang="ko-KR" sz="2400" dirty="0"/>
              <a:t>. </a:t>
            </a:r>
            <a:r>
              <a:rPr lang="ko-KR" altLang="en-US" sz="2400" dirty="0"/>
              <a:t>그러므로 우리가 얻은 요인 간에는 독립적이고 큰 차이를 보인다고 하겠지만 이는 사회과학에서 일반적인 결과가 아니다</a:t>
            </a:r>
            <a:r>
              <a:rPr lang="en-US" altLang="ko-KR" sz="2400" dirty="0"/>
              <a:t>. </a:t>
            </a:r>
            <a:r>
              <a:rPr lang="ko-KR" altLang="en-US" sz="2400" dirty="0"/>
              <a:t>만약 연관된 구조에서 다중차원을 갖는 척도를 개발한다면 당연히 그들은 연관되어 있을 것이다</a:t>
            </a:r>
            <a:r>
              <a:rPr lang="en-US" altLang="ko-KR" sz="2400" dirty="0"/>
              <a:t>.</a:t>
            </a:r>
          </a:p>
          <a:p>
            <a:pPr latinLnBrk="0"/>
            <a:r>
              <a:rPr lang="ko-KR" altLang="en-US" sz="2400" dirty="0"/>
              <a:t>그래서 연구자들은 사각회전</a:t>
            </a:r>
            <a:r>
              <a:rPr lang="en-US" altLang="ko-KR" sz="2400" dirty="0"/>
              <a:t>(</a:t>
            </a:r>
            <a:r>
              <a:rPr lang="ko-KR" altLang="en-US" sz="2400" dirty="0"/>
              <a:t>특히</a:t>
            </a:r>
            <a:r>
              <a:rPr lang="en-US" altLang="ko-KR" sz="2400" dirty="0"/>
              <a:t>, </a:t>
            </a:r>
            <a:r>
              <a:rPr lang="ko-KR" altLang="en-US" sz="2400" dirty="0"/>
              <a:t>직접 </a:t>
            </a:r>
            <a:r>
              <a:rPr lang="ko-KR" altLang="en-US" sz="2400" dirty="0" err="1"/>
              <a:t>오블리언</a:t>
            </a:r>
            <a:r>
              <a:rPr lang="en-US" altLang="ko-KR" sz="2400" dirty="0"/>
              <a:t>)</a:t>
            </a:r>
            <a:r>
              <a:rPr lang="ko-KR" altLang="en-US" sz="2400" dirty="0"/>
              <a:t>을 선호하는데 이는 요인간의 종속관계를 인정한다</a:t>
            </a:r>
            <a:r>
              <a:rPr lang="en-US" altLang="ko-KR" sz="2400" dirty="0"/>
              <a:t>.</a:t>
            </a:r>
            <a:endParaRPr lang="en-US" sz="2400" dirty="0"/>
          </a:p>
          <a:p>
            <a:pPr latinLnBrk="0"/>
            <a:r>
              <a:rPr lang="ko-KR" altLang="en-US" sz="2400" dirty="0"/>
              <a:t>추가적으로 </a:t>
            </a:r>
            <a:r>
              <a:rPr lang="ko-KR" altLang="en-US" sz="2400" dirty="0" err="1"/>
              <a:t>프로맥스</a:t>
            </a:r>
            <a:r>
              <a:rPr lang="ko-KR" altLang="en-US" sz="2400" dirty="0"/>
              <a:t> 또한 매우 훌륭한 회전방법으로 우수한 회전방법 절충안으로 추천된다</a:t>
            </a:r>
            <a:r>
              <a:rPr lang="en-US" altLang="ko-KR" sz="2400" dirty="0"/>
              <a:t>.</a:t>
            </a:r>
            <a:r>
              <a:rPr lang="en-US" sz="2400" dirty="0"/>
              <a:t> Promax</a:t>
            </a:r>
            <a:r>
              <a:rPr lang="ko-KR" altLang="en-US" sz="2400" dirty="0"/>
              <a:t>는 일단 요인 간에 직교한다고 가정하고 구한 다음에 연관성을 고려해 축을 고쳐준다</a:t>
            </a:r>
            <a:r>
              <a:rPr lang="en-US" sz="2400" dirty="0"/>
              <a:t>(Russell, 2002). </a:t>
            </a:r>
          </a:p>
          <a:p>
            <a:pPr latinLnBrk="0"/>
            <a:r>
              <a:rPr lang="ko-KR" altLang="en-US" sz="2400" dirty="0"/>
              <a:t>연구자는 </a:t>
            </a:r>
            <a:r>
              <a:rPr lang="ko-KR" altLang="en-US" sz="2400" dirty="0" err="1"/>
              <a:t>오블리민이나</a:t>
            </a:r>
            <a:r>
              <a:rPr lang="ko-KR" altLang="en-US" sz="2400" dirty="0"/>
              <a:t> </a:t>
            </a:r>
            <a:r>
              <a:rPr lang="ko-KR" altLang="en-US" sz="2400" dirty="0" err="1"/>
              <a:t>프로맥스</a:t>
            </a:r>
            <a:r>
              <a:rPr lang="ko-KR" altLang="en-US" sz="2400" dirty="0"/>
              <a:t> 방법을 둘 다 시도해보고 </a:t>
            </a:r>
            <a:r>
              <a:rPr lang="en-US" altLang="ko-KR" sz="2400" dirty="0"/>
              <a:t>(</a:t>
            </a:r>
            <a:r>
              <a:rPr lang="ko-KR" altLang="en-US" sz="2400" dirty="0"/>
              <a:t>아마도 큰 차이가 없을 것이라 사료된다</a:t>
            </a:r>
            <a:r>
              <a:rPr lang="en-US" altLang="ko-KR" sz="2400" dirty="0"/>
              <a:t>) </a:t>
            </a:r>
            <a:r>
              <a:rPr lang="ko-KR" altLang="en-US" sz="2400" dirty="0"/>
              <a:t>두 방법에 따른 결과가 일치함을 확인하고 이를 </a:t>
            </a:r>
            <a:r>
              <a:rPr lang="ko-KR" altLang="en-US" sz="2400" dirty="0" err="1"/>
              <a:t>리포팅한다면</a:t>
            </a:r>
            <a:r>
              <a:rPr lang="ko-KR" altLang="en-US" sz="2400" dirty="0"/>
              <a:t> 결과에 더 신뢰를 주게 될 것이다</a:t>
            </a:r>
            <a:r>
              <a:rPr lang="en-US" altLang="ko-KR" sz="2400" dirty="0"/>
              <a:t>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AF5B5B5A-0788-4F5A-B699-BC5A98D47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2588"/>
            <a:ext cx="10983686" cy="68580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Note&gt; </a:t>
            </a: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회전방법 </a:t>
            </a:r>
            <a:r>
              <a:rPr lang="en-US" sz="2800" dirty="0"/>
              <a:t>Rotation</a:t>
            </a:r>
            <a:r>
              <a:rPr 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Promax rotation</a:t>
            </a: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을 사용 권장</a:t>
            </a:r>
            <a:r>
              <a:rPr 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26728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35848F-0D38-48FE-B6D2-840DBCD76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68580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Note&gt; </a:t>
            </a: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추출법</a:t>
            </a:r>
            <a:r>
              <a:rPr 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Principal Axis Factoring</a:t>
            </a: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을 사용권장</a:t>
            </a:r>
            <a:r>
              <a:rPr 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PCA </a:t>
            </a:r>
            <a:r>
              <a:rPr lang="ko-KR" altLang="en-US" sz="16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사용하지 마세요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4AF906-FB30-4DA7-8264-48EE6AAD3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357464"/>
          </a:xfr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latinLnBrk="0"/>
            <a:r>
              <a:rPr lang="en-US" sz="2400" dirty="0"/>
              <a:t>PCA(</a:t>
            </a:r>
            <a:r>
              <a:rPr lang="ko-KR" altLang="en-US" sz="2400" dirty="0"/>
              <a:t>주성분</a:t>
            </a:r>
            <a:r>
              <a:rPr lang="en-US" altLang="ko-KR" sz="2400" dirty="0"/>
              <a:t>)</a:t>
            </a:r>
            <a:r>
              <a:rPr lang="ko-KR" altLang="en-US" sz="2400" dirty="0"/>
              <a:t>은 오차가 없다고 가정한다</a:t>
            </a:r>
            <a:r>
              <a:rPr lang="en-US" altLang="ko-KR" sz="2400" dirty="0"/>
              <a:t>.</a:t>
            </a:r>
            <a:r>
              <a:rPr lang="ko-KR" altLang="en-US" sz="2400" dirty="0"/>
              <a:t>모든 분산을 사용한다 </a:t>
            </a:r>
            <a:r>
              <a:rPr lang="en-US" altLang="ko-KR" sz="2400" dirty="0"/>
              <a:t>(</a:t>
            </a:r>
            <a:r>
              <a:rPr lang="ko-KR" altLang="en-US" sz="2400" dirty="0"/>
              <a:t>상관행렬에서는 </a:t>
            </a:r>
            <a:r>
              <a:rPr lang="en-US" altLang="ko-KR" sz="2400" dirty="0"/>
              <a:t>1). </a:t>
            </a:r>
            <a:r>
              <a:rPr lang="ko-KR" altLang="en-US" sz="2400" dirty="0"/>
              <a:t>공통요인과 변수들이 </a:t>
            </a:r>
            <a:r>
              <a:rPr lang="en-US" altLang="ko-KR" sz="2400" dirty="0"/>
              <a:t>100% </a:t>
            </a:r>
            <a:r>
              <a:rPr lang="ko-KR" altLang="en-US" sz="2400" dirty="0"/>
              <a:t>분산을 공유한다고 가정하는데 이는 사회과학에서는 일어날 수 없는 일이다</a:t>
            </a:r>
            <a:r>
              <a:rPr lang="en-US" altLang="ko-KR" sz="2400" dirty="0"/>
              <a:t>.</a:t>
            </a:r>
            <a:r>
              <a:rPr lang="en-US" sz="2400" dirty="0"/>
              <a:t> </a:t>
            </a:r>
          </a:p>
          <a:p>
            <a:pPr latinLnBrk="0"/>
            <a:r>
              <a:rPr lang="en-US" sz="2400" dirty="0"/>
              <a:t>PAF</a:t>
            </a:r>
            <a:r>
              <a:rPr lang="ko-KR" altLang="en-US" sz="2400" dirty="0"/>
              <a:t>는 </a:t>
            </a:r>
            <a:r>
              <a:rPr lang="ko-KR" altLang="en-US" sz="2400" dirty="0" err="1"/>
              <a:t>커뮤날리티를</a:t>
            </a:r>
            <a:r>
              <a:rPr lang="ko-KR" altLang="en-US" sz="2400" dirty="0"/>
              <a:t> 사용한다</a:t>
            </a:r>
            <a:r>
              <a:rPr lang="en-US" altLang="ko-KR" sz="2400" dirty="0"/>
              <a:t>. </a:t>
            </a:r>
            <a:r>
              <a:rPr lang="en-US" sz="2400" dirty="0"/>
              <a:t>ML(</a:t>
            </a:r>
            <a:r>
              <a:rPr lang="ko-KR" altLang="en-US" sz="2400" dirty="0"/>
              <a:t>최대우도</a:t>
            </a:r>
            <a:r>
              <a:rPr lang="en-US" altLang="ko-KR" sz="2400" dirty="0"/>
              <a:t>)</a:t>
            </a:r>
            <a:r>
              <a:rPr lang="ko-KR" altLang="en-US" sz="2400" dirty="0"/>
              <a:t>은 데이터가 </a:t>
            </a:r>
            <a:r>
              <a:rPr lang="ko-KR" altLang="en-US" sz="2400" dirty="0" err="1"/>
              <a:t>다변량</a:t>
            </a:r>
            <a:r>
              <a:rPr lang="ko-KR" altLang="en-US" sz="2400" dirty="0"/>
              <a:t> 정규분포를 따를 때 좋은 방법이다</a:t>
            </a:r>
            <a:r>
              <a:rPr lang="en-US" altLang="ko-KR" sz="2400" dirty="0"/>
              <a:t>. </a:t>
            </a:r>
            <a:r>
              <a:rPr lang="ko-KR" altLang="en-US" sz="2400" dirty="0"/>
              <a:t>그러나 많은 연구자가 </a:t>
            </a:r>
            <a:r>
              <a:rPr lang="en-US" sz="2400" dirty="0">
                <a:solidFill>
                  <a:srgbClr val="FF0000"/>
                </a:solidFill>
              </a:rPr>
              <a:t>ML</a:t>
            </a:r>
            <a:r>
              <a:rPr lang="ko-KR" altLang="en-US" sz="2400" dirty="0">
                <a:solidFill>
                  <a:srgbClr val="FF0000"/>
                </a:solidFill>
              </a:rPr>
              <a:t>과 </a:t>
            </a:r>
            <a:r>
              <a:rPr lang="en-US" sz="2400" dirty="0">
                <a:solidFill>
                  <a:srgbClr val="FF0000"/>
                </a:solidFill>
              </a:rPr>
              <a:t>PAF</a:t>
            </a:r>
            <a:r>
              <a:rPr lang="ko-KR" altLang="en-US" sz="2400" dirty="0">
                <a:solidFill>
                  <a:srgbClr val="FF0000"/>
                </a:solidFill>
              </a:rPr>
              <a:t>의 결과가 매우 유사하므로 어떤 </a:t>
            </a:r>
            <a:r>
              <a:rPr lang="ko-KR" altLang="en-US" sz="2400" dirty="0" err="1">
                <a:solidFill>
                  <a:srgbClr val="FF0000"/>
                </a:solidFill>
              </a:rPr>
              <a:t>경우에라도</a:t>
            </a:r>
            <a:r>
              <a:rPr lang="ko-KR" altLang="en-US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>
                <a:solidFill>
                  <a:srgbClr val="FF0000"/>
                </a:solidFill>
              </a:rPr>
              <a:t>PAF</a:t>
            </a:r>
            <a:r>
              <a:rPr lang="ko-KR" altLang="en-US" sz="2400" dirty="0">
                <a:solidFill>
                  <a:srgbClr val="FF0000"/>
                </a:solidFill>
              </a:rPr>
              <a:t>를 사용하는 것이 좋다고 말한다</a:t>
            </a:r>
            <a:r>
              <a:rPr lang="en-US" altLang="ko-KR" sz="2400" dirty="0">
                <a:solidFill>
                  <a:srgbClr val="FF0000"/>
                </a:solidFill>
              </a:rPr>
              <a:t>.</a:t>
            </a:r>
            <a:r>
              <a:rPr lang="en-US" sz="2400" dirty="0"/>
              <a:t> </a:t>
            </a:r>
          </a:p>
          <a:p>
            <a:pPr latinLnBrk="0"/>
            <a:r>
              <a:rPr lang="ko-KR" altLang="en-US" sz="2400" dirty="0"/>
              <a:t>그리고 </a:t>
            </a:r>
            <a:r>
              <a:rPr lang="en-US" sz="2400" dirty="0"/>
              <a:t>PAF </a:t>
            </a:r>
            <a:r>
              <a:rPr lang="ko-KR" altLang="en-US" sz="2400" dirty="0"/>
              <a:t>사용시 </a:t>
            </a:r>
            <a:r>
              <a:rPr lang="en-US" sz="2400" dirty="0">
                <a:solidFill>
                  <a:srgbClr val="FF0000"/>
                </a:solidFill>
              </a:rPr>
              <a:t>scree plot</a:t>
            </a:r>
            <a:r>
              <a:rPr lang="ko-KR" altLang="en-US" sz="2400" dirty="0">
                <a:solidFill>
                  <a:srgbClr val="FF0000"/>
                </a:solidFill>
              </a:rPr>
              <a:t>을 체크해서 요인수를 결정해라</a:t>
            </a:r>
            <a:r>
              <a:rPr lang="en-US" altLang="ko-KR" sz="2400" dirty="0">
                <a:solidFill>
                  <a:srgbClr val="FF0000"/>
                </a:solidFill>
              </a:rPr>
              <a:t>.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ko-KR" altLang="en-US" sz="2400" dirty="0" err="1"/>
              <a:t>고유값</a:t>
            </a:r>
            <a:r>
              <a:rPr lang="ko-KR" altLang="en-US" sz="2400" dirty="0"/>
              <a:t> </a:t>
            </a:r>
            <a:r>
              <a:rPr lang="en-US" altLang="ko-KR" sz="2400" dirty="0"/>
              <a:t>1</a:t>
            </a:r>
            <a:r>
              <a:rPr lang="ko-KR" altLang="en-US" sz="2400" dirty="0"/>
              <a:t>이상 기준으로는 요인수가 </a:t>
            </a:r>
            <a:r>
              <a:rPr lang="ko-KR" altLang="en-US" sz="2400" dirty="0" err="1"/>
              <a:t>과대추정될</a:t>
            </a:r>
            <a:r>
              <a:rPr lang="ko-KR" altLang="en-US" sz="2400" dirty="0"/>
              <a:t> 수 있기 때문이다</a:t>
            </a:r>
            <a:r>
              <a:rPr lang="en-US" sz="2400" dirty="0"/>
              <a:t> (See Worthington &amp; Whittaker (2006) and Kahn (2006).</a:t>
            </a:r>
          </a:p>
        </p:txBody>
      </p:sp>
    </p:spTree>
    <p:extLst>
      <p:ext uri="{BB962C8B-B14F-4D97-AF65-F5344CB8AC3E}">
        <p14:creationId xmlns:p14="http://schemas.microsoft.com/office/powerpoint/2010/main" val="11408080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직사각형 47">
            <a:extLst>
              <a:ext uri="{FF2B5EF4-FFF2-40B4-BE49-F238E27FC236}">
                <a16:creationId xmlns:a16="http://schemas.microsoft.com/office/drawing/2014/main" id="{16721FC5-0C24-4135-B3E2-3B8099DC5D33}"/>
              </a:ext>
            </a:extLst>
          </p:cNvPr>
          <p:cNvSpPr/>
          <p:nvPr/>
        </p:nvSpPr>
        <p:spPr bwMode="auto">
          <a:xfrm>
            <a:off x="391186" y="3734687"/>
            <a:ext cx="8248699" cy="24818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771470C-7D36-428F-B106-2DD8622DA4D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79375" y="260648"/>
            <a:ext cx="5640495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kumimoji="0" lang="en-US" altLang="ko-KR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Note&gt; </a:t>
            </a:r>
            <a:r>
              <a:rPr kumimoji="0" lang="ko-KR" altLang="en-US" sz="2800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고유값과 고유벡터</a:t>
            </a:r>
            <a:endParaRPr kumimoji="0" lang="ko-KR" altLang="en-US" kern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내용 개체 틀 2">
                <a:extLst>
                  <a:ext uri="{FF2B5EF4-FFF2-40B4-BE49-F238E27FC236}">
                    <a16:creationId xmlns:a16="http://schemas.microsoft.com/office/drawing/2014/main" id="{FFC84796-4B9D-47D0-9857-125A328103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9376" y="1172215"/>
                <a:ext cx="5664349" cy="2007287"/>
              </a:xfr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ko-K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Eigenvalue and Eigenvector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20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ko-K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ko-KR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matrix, </a:t>
                </a:r>
                <a14:m>
                  <m:oMath xmlns:m="http://schemas.openxmlformats.org/officeDocument/2006/math">
                    <m:r>
                      <a:rPr lang="en-US" altLang="ko-KR" sz="20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ko-K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ko-KR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ko-K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ko-KR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vector, </a:t>
                </a:r>
                <a:endParaRPr lang="en-US" altLang="ko-KR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ko-K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ko-KR" sz="2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ko-KR" altLang="en-US" sz="20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0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ko-K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ko-KR" altLang="en-US" sz="20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ko-KR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ko-KR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eigenvalue(</a:t>
                </a:r>
                <a:r>
                  <a:rPr lang="ko-KR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고유값</a:t>
                </a:r>
                <a:r>
                  <a:rPr lang="en-US" altLang="ko-K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of</a:t>
                </a:r>
                <a:r>
                  <a:rPr lang="ko-KR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matrix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ko-K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20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ko-KR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eigenvector(</a:t>
                </a:r>
                <a:r>
                  <a:rPr lang="ko-KR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고유벡터</a:t>
                </a:r>
                <a:r>
                  <a:rPr lang="en-US" altLang="ko-K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of</a:t>
                </a:r>
                <a:r>
                  <a:rPr lang="ko-KR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matrix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altLang="ko-K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ko-K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내용 개체 틀 2">
                <a:extLst>
                  <a:ext uri="{FF2B5EF4-FFF2-40B4-BE49-F238E27FC236}">
                    <a16:creationId xmlns:a16="http://schemas.microsoft.com/office/drawing/2014/main" id="{FFC84796-4B9D-47D0-9857-125A328103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1172215"/>
                <a:ext cx="5664349" cy="2007287"/>
              </a:xfrm>
              <a:blipFill>
                <a:blip r:embed="rId2"/>
                <a:stretch>
                  <a:fillRect l="-1396" t="-2108" b="-904"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097A81-52F8-4BB8-9ECB-38F60D29B595}"/>
                  </a:ext>
                </a:extLst>
              </p:cNvPr>
              <p:cNvSpPr txBox="1"/>
              <p:nvPr/>
            </p:nvSpPr>
            <p:spPr>
              <a:xfrm>
                <a:off x="7650978" y="2111647"/>
                <a:ext cx="1244893" cy="460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097A81-52F8-4BB8-9ECB-38F60D29B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978" y="2111647"/>
                <a:ext cx="1244893" cy="4601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F4A8ED-6E29-4C02-97B1-6973D755CA3A}"/>
                  </a:ext>
                </a:extLst>
              </p:cNvPr>
              <p:cNvSpPr txBox="1"/>
              <p:nvPr/>
            </p:nvSpPr>
            <p:spPr>
              <a:xfrm>
                <a:off x="7768365" y="970903"/>
                <a:ext cx="871521" cy="460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F4A8ED-6E29-4C02-97B1-6973D755C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365" y="970903"/>
                <a:ext cx="871521" cy="4601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그룹 7">
            <a:extLst>
              <a:ext uri="{FF2B5EF4-FFF2-40B4-BE49-F238E27FC236}">
                <a16:creationId xmlns:a16="http://schemas.microsoft.com/office/drawing/2014/main" id="{6CCABDF2-964A-47FE-B672-10CD8CE6CCC2}"/>
              </a:ext>
            </a:extLst>
          </p:cNvPr>
          <p:cNvGrpSpPr/>
          <p:nvPr/>
        </p:nvGrpSpPr>
        <p:grpSpPr>
          <a:xfrm>
            <a:off x="8760296" y="264403"/>
            <a:ext cx="2759103" cy="1884459"/>
            <a:chOff x="3442914" y="4071068"/>
            <a:chExt cx="2759103" cy="1884459"/>
          </a:xfrm>
        </p:grpSpPr>
        <p:cxnSp>
          <p:nvCxnSpPr>
            <p:cNvPr id="9" name="직선 화살표 연결선 8">
              <a:extLst>
                <a:ext uri="{FF2B5EF4-FFF2-40B4-BE49-F238E27FC236}">
                  <a16:creationId xmlns:a16="http://schemas.microsoft.com/office/drawing/2014/main" id="{52031A15-0817-4C53-A5D6-BD96BC752500}"/>
                </a:ext>
              </a:extLst>
            </p:cNvPr>
            <p:cNvCxnSpPr/>
            <p:nvPr/>
          </p:nvCxnSpPr>
          <p:spPr>
            <a:xfrm flipH="1" flipV="1">
              <a:off x="4261898" y="4071068"/>
              <a:ext cx="23854" cy="188445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화살표 연결선 9">
              <a:extLst>
                <a:ext uri="{FF2B5EF4-FFF2-40B4-BE49-F238E27FC236}">
                  <a16:creationId xmlns:a16="http://schemas.microsoft.com/office/drawing/2014/main" id="{48EB46CD-7154-47A2-AD1C-EDB33B1B9B85}"/>
                </a:ext>
              </a:extLst>
            </p:cNvPr>
            <p:cNvCxnSpPr/>
            <p:nvPr/>
          </p:nvCxnSpPr>
          <p:spPr>
            <a:xfrm>
              <a:off x="3442914" y="5289474"/>
              <a:ext cx="275910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화살표 연결선 10">
              <a:extLst>
                <a:ext uri="{FF2B5EF4-FFF2-40B4-BE49-F238E27FC236}">
                  <a16:creationId xmlns:a16="http://schemas.microsoft.com/office/drawing/2014/main" id="{4A265E64-AD42-4FA3-A48C-95BDE9CE511C}"/>
                </a:ext>
              </a:extLst>
            </p:cNvPr>
            <p:cNvCxnSpPr/>
            <p:nvPr/>
          </p:nvCxnSpPr>
          <p:spPr>
            <a:xfrm flipV="1">
              <a:off x="4273825" y="4778733"/>
              <a:ext cx="361446" cy="5266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3EB258-12A1-4038-86BF-36007A8D0200}"/>
                </a:ext>
              </a:extLst>
            </p:cNvPr>
            <p:cNvSpPr txBox="1"/>
            <p:nvPr/>
          </p:nvSpPr>
          <p:spPr>
            <a:xfrm>
              <a:off x="4510385" y="4410986"/>
              <a:ext cx="5822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(1,2)</a:t>
              </a:r>
              <a:endParaRPr lang="ko-KR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139C7A-2126-4379-8EFB-F14895D359DE}"/>
                  </a:ext>
                </a:extLst>
              </p:cNvPr>
              <p:cNvSpPr txBox="1"/>
              <p:nvPr/>
            </p:nvSpPr>
            <p:spPr>
              <a:xfrm>
                <a:off x="7630968" y="3047751"/>
                <a:ext cx="2425471" cy="4657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139C7A-2126-4379-8EFB-F14895D35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968" y="3047751"/>
                <a:ext cx="2425471" cy="4657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그룹 13">
            <a:extLst>
              <a:ext uri="{FF2B5EF4-FFF2-40B4-BE49-F238E27FC236}">
                <a16:creationId xmlns:a16="http://schemas.microsoft.com/office/drawing/2014/main" id="{9D97F00D-BB17-46DF-B0C2-B759F6A7495D}"/>
              </a:ext>
            </a:extLst>
          </p:cNvPr>
          <p:cNvGrpSpPr/>
          <p:nvPr/>
        </p:nvGrpSpPr>
        <p:grpSpPr>
          <a:xfrm>
            <a:off x="8921148" y="3501008"/>
            <a:ext cx="2759103" cy="2055618"/>
            <a:chOff x="8275095" y="3899909"/>
            <a:chExt cx="2759103" cy="2055618"/>
          </a:xfrm>
        </p:grpSpPr>
        <p:cxnSp>
          <p:nvCxnSpPr>
            <p:cNvPr id="15" name="직선 화살표 연결선 14">
              <a:extLst>
                <a:ext uri="{FF2B5EF4-FFF2-40B4-BE49-F238E27FC236}">
                  <a16:creationId xmlns:a16="http://schemas.microsoft.com/office/drawing/2014/main" id="{D1EB0B31-D9E0-43AB-AB62-E5F0643DDE38}"/>
                </a:ext>
              </a:extLst>
            </p:cNvPr>
            <p:cNvCxnSpPr/>
            <p:nvPr/>
          </p:nvCxnSpPr>
          <p:spPr>
            <a:xfrm flipH="1" flipV="1">
              <a:off x="9094079" y="4071068"/>
              <a:ext cx="23854" cy="188445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화살표 연결선 15">
              <a:extLst>
                <a:ext uri="{FF2B5EF4-FFF2-40B4-BE49-F238E27FC236}">
                  <a16:creationId xmlns:a16="http://schemas.microsoft.com/office/drawing/2014/main" id="{01AFFD4A-4DB7-4D6D-ACFE-024822E4B63D}"/>
                </a:ext>
              </a:extLst>
            </p:cNvPr>
            <p:cNvCxnSpPr/>
            <p:nvPr/>
          </p:nvCxnSpPr>
          <p:spPr>
            <a:xfrm>
              <a:off x="8275095" y="5289474"/>
              <a:ext cx="275910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529FD537-1E1E-40BB-A8CC-2E339A478102}"/>
                </a:ext>
              </a:extLst>
            </p:cNvPr>
            <p:cNvCxnSpPr/>
            <p:nvPr/>
          </p:nvCxnSpPr>
          <p:spPr>
            <a:xfrm flipV="1">
              <a:off x="9106006" y="4778733"/>
              <a:ext cx="361446" cy="5266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9A1958B-2106-48DA-BD22-C04E5A18282A}"/>
                </a:ext>
              </a:extLst>
            </p:cNvPr>
            <p:cNvSpPr txBox="1"/>
            <p:nvPr/>
          </p:nvSpPr>
          <p:spPr>
            <a:xfrm>
              <a:off x="9342566" y="4410986"/>
              <a:ext cx="5822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(1,2)</a:t>
              </a:r>
              <a:endParaRPr lang="ko-KR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직선 화살표 연결선 18">
              <a:extLst>
                <a:ext uri="{FF2B5EF4-FFF2-40B4-BE49-F238E27FC236}">
                  <a16:creationId xmlns:a16="http://schemas.microsoft.com/office/drawing/2014/main" id="{8EC3C831-1642-4D24-9273-395C38EC45C1}"/>
                </a:ext>
              </a:extLst>
            </p:cNvPr>
            <p:cNvCxnSpPr/>
            <p:nvPr/>
          </p:nvCxnSpPr>
          <p:spPr>
            <a:xfrm flipV="1">
              <a:off x="9109982" y="4284000"/>
              <a:ext cx="1377788" cy="10134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39FE890-9762-43AD-86C2-49AB99D066A9}"/>
                </a:ext>
              </a:extLst>
            </p:cNvPr>
            <p:cNvSpPr txBox="1"/>
            <p:nvPr/>
          </p:nvSpPr>
          <p:spPr>
            <a:xfrm>
              <a:off x="10318364" y="3899909"/>
              <a:ext cx="5822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(5,4)</a:t>
              </a:r>
              <a:endParaRPr lang="ko-KR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209BF00B-85DD-4AC2-9B71-C03644789A7C}"/>
              </a:ext>
            </a:extLst>
          </p:cNvPr>
          <p:cNvSpPr/>
          <p:nvPr/>
        </p:nvSpPr>
        <p:spPr>
          <a:xfrm>
            <a:off x="6951145" y="293097"/>
            <a:ext cx="15888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벡터의 곱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6BAACB3C-FB2E-4D2D-85E6-8CC1650944D2}"/>
              </a:ext>
            </a:extLst>
          </p:cNvPr>
          <p:cNvSpPr/>
          <p:nvPr/>
        </p:nvSpPr>
        <p:spPr>
          <a:xfrm>
            <a:off x="10409978" y="188640"/>
            <a:ext cx="1386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벡터는 좌표로 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표시될 수 있음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2CDC4355-F597-4897-B3B8-7976337AB4D6}"/>
              </a:ext>
            </a:extLst>
          </p:cNvPr>
          <p:cNvSpPr/>
          <p:nvPr/>
        </p:nvSpPr>
        <p:spPr>
          <a:xfrm>
            <a:off x="8961187" y="2240976"/>
            <a:ext cx="23471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벡터에 행렬을 곱하면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좌표의 크기와 방향이 변함</a:t>
            </a:r>
          </a:p>
        </p:txBody>
      </p:sp>
      <p:sp>
        <p:nvSpPr>
          <p:cNvPr id="27" name="화살표: 오른쪽으로 구부러짐 26">
            <a:extLst>
              <a:ext uri="{FF2B5EF4-FFF2-40B4-BE49-F238E27FC236}">
                <a16:creationId xmlns:a16="http://schemas.microsoft.com/office/drawing/2014/main" id="{EBD2E488-BB13-4067-9613-D2EB84E604B5}"/>
              </a:ext>
            </a:extLst>
          </p:cNvPr>
          <p:cNvSpPr/>
          <p:nvPr/>
        </p:nvSpPr>
        <p:spPr bwMode="auto">
          <a:xfrm>
            <a:off x="7212579" y="1270656"/>
            <a:ext cx="395589" cy="1086544"/>
          </a:xfrm>
          <a:prstGeom prst="curvedRight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화살표: 오른쪽으로 구부러짐 27">
            <a:extLst>
              <a:ext uri="{FF2B5EF4-FFF2-40B4-BE49-F238E27FC236}">
                <a16:creationId xmlns:a16="http://schemas.microsoft.com/office/drawing/2014/main" id="{4F2C5E51-29CE-44BD-B1FC-7E5235A1A1B8}"/>
              </a:ext>
            </a:extLst>
          </p:cNvPr>
          <p:cNvSpPr/>
          <p:nvPr/>
        </p:nvSpPr>
        <p:spPr bwMode="auto">
          <a:xfrm>
            <a:off x="7212579" y="2399679"/>
            <a:ext cx="395589" cy="1018519"/>
          </a:xfrm>
          <a:prstGeom prst="curvedRight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화살표: 왼쪽으로 구부러짐 28">
            <a:extLst>
              <a:ext uri="{FF2B5EF4-FFF2-40B4-BE49-F238E27FC236}">
                <a16:creationId xmlns:a16="http://schemas.microsoft.com/office/drawing/2014/main" id="{0E4A46A3-22A7-4E7C-B41C-AA831A3471E1}"/>
              </a:ext>
            </a:extLst>
          </p:cNvPr>
          <p:cNvSpPr/>
          <p:nvPr/>
        </p:nvSpPr>
        <p:spPr bwMode="auto">
          <a:xfrm rot="15461308">
            <a:off x="10459348" y="3457555"/>
            <a:ext cx="272351" cy="821392"/>
          </a:xfrm>
          <a:prstGeom prst="curvedLeftArrow">
            <a:avLst/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내용 개체 틀 2">
            <a:extLst>
              <a:ext uri="{FF2B5EF4-FFF2-40B4-BE49-F238E27FC236}">
                <a16:creationId xmlns:a16="http://schemas.microsoft.com/office/drawing/2014/main" id="{58B41051-EBC9-4FB6-975B-09BDF9D2B33D}"/>
              </a:ext>
            </a:extLst>
          </p:cNvPr>
          <p:cNvSpPr txBox="1">
            <a:spLocks/>
          </p:cNvSpPr>
          <p:nvPr/>
        </p:nvSpPr>
        <p:spPr bwMode="gray">
          <a:xfrm>
            <a:off x="560944" y="3356992"/>
            <a:ext cx="3086784" cy="52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kumimoji="0" lang="ko-KR" altLang="en-US" sz="1800" kern="0" dirty="0"/>
              <a:t>고유값과 고유벡터의 예</a:t>
            </a:r>
            <a:endParaRPr kumimoji="0" lang="en-US" altLang="ko-KR" sz="180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368133F-BC50-4508-BA9E-75CB26AB8EB9}"/>
                  </a:ext>
                </a:extLst>
              </p:cNvPr>
              <p:cNvSpPr txBox="1"/>
              <p:nvPr/>
            </p:nvSpPr>
            <p:spPr>
              <a:xfrm>
                <a:off x="2960888" y="3814849"/>
                <a:ext cx="1244893" cy="460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368133F-BC50-4508-BA9E-75CB26AB8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888" y="3814849"/>
                <a:ext cx="1244893" cy="4601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C77E175-BC93-4632-8AEC-8061F2444526}"/>
                  </a:ext>
                </a:extLst>
              </p:cNvPr>
              <p:cNvSpPr txBox="1"/>
              <p:nvPr/>
            </p:nvSpPr>
            <p:spPr>
              <a:xfrm>
                <a:off x="2008003" y="4659915"/>
                <a:ext cx="871521" cy="460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C77E175-BC93-4632-8AEC-8061F2444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003" y="4659915"/>
                <a:ext cx="871521" cy="4601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그룹 32">
            <a:extLst>
              <a:ext uri="{FF2B5EF4-FFF2-40B4-BE49-F238E27FC236}">
                <a16:creationId xmlns:a16="http://schemas.microsoft.com/office/drawing/2014/main" id="{0DFBABC3-0CAA-4BCF-AB7D-EF2AC2ABB7BE}"/>
              </a:ext>
            </a:extLst>
          </p:cNvPr>
          <p:cNvGrpSpPr/>
          <p:nvPr/>
        </p:nvGrpSpPr>
        <p:grpSpPr>
          <a:xfrm>
            <a:off x="425462" y="4098500"/>
            <a:ext cx="2759103" cy="1884459"/>
            <a:chOff x="3118821" y="1733385"/>
            <a:chExt cx="2759103" cy="1884459"/>
          </a:xfrm>
        </p:grpSpPr>
        <p:cxnSp>
          <p:nvCxnSpPr>
            <p:cNvPr id="34" name="직선 화살표 연결선 33">
              <a:extLst>
                <a:ext uri="{FF2B5EF4-FFF2-40B4-BE49-F238E27FC236}">
                  <a16:creationId xmlns:a16="http://schemas.microsoft.com/office/drawing/2014/main" id="{DC81D406-FA19-4AE3-9197-F769F9D6E95C}"/>
                </a:ext>
              </a:extLst>
            </p:cNvPr>
            <p:cNvCxnSpPr/>
            <p:nvPr/>
          </p:nvCxnSpPr>
          <p:spPr>
            <a:xfrm flipH="1" flipV="1">
              <a:off x="3937805" y="1733385"/>
              <a:ext cx="23854" cy="188445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화살표 연결선 34">
              <a:extLst>
                <a:ext uri="{FF2B5EF4-FFF2-40B4-BE49-F238E27FC236}">
                  <a16:creationId xmlns:a16="http://schemas.microsoft.com/office/drawing/2014/main" id="{7A5F84F5-5596-4086-9A43-39BA7B27E129}"/>
                </a:ext>
              </a:extLst>
            </p:cNvPr>
            <p:cNvCxnSpPr/>
            <p:nvPr/>
          </p:nvCxnSpPr>
          <p:spPr>
            <a:xfrm>
              <a:off x="3118821" y="2951791"/>
              <a:ext cx="275910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화살표 연결선 35">
              <a:extLst>
                <a:ext uri="{FF2B5EF4-FFF2-40B4-BE49-F238E27FC236}">
                  <a16:creationId xmlns:a16="http://schemas.microsoft.com/office/drawing/2014/main" id="{E5F2E2BE-17EA-40F4-8649-9B264278D8B8}"/>
                </a:ext>
              </a:extLst>
            </p:cNvPr>
            <p:cNvCxnSpPr/>
            <p:nvPr/>
          </p:nvCxnSpPr>
          <p:spPr>
            <a:xfrm flipV="1">
              <a:off x="3953369" y="2539077"/>
              <a:ext cx="451028" cy="42861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0FD9100-4300-4619-8265-E3C73BBACF4F}"/>
                </a:ext>
              </a:extLst>
            </p:cNvPr>
            <p:cNvSpPr txBox="1"/>
            <p:nvPr/>
          </p:nvSpPr>
          <p:spPr>
            <a:xfrm>
              <a:off x="4064366" y="2207728"/>
              <a:ext cx="5822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/>
                <a:t>(1,1)</a:t>
              </a:r>
              <a:endParaRPr lang="ko-KR" altLang="en-US" sz="1600" dirty="0"/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9ADFE559-49A0-4354-9F0C-1B5DCCABF25D}"/>
              </a:ext>
            </a:extLst>
          </p:cNvPr>
          <p:cNvGrpSpPr/>
          <p:nvPr/>
        </p:nvGrpSpPr>
        <p:grpSpPr>
          <a:xfrm>
            <a:off x="4911390" y="4012505"/>
            <a:ext cx="2759103" cy="2023126"/>
            <a:chOff x="7951002" y="1594718"/>
            <a:chExt cx="2759103" cy="2023126"/>
          </a:xfrm>
        </p:grpSpPr>
        <p:cxnSp>
          <p:nvCxnSpPr>
            <p:cNvPr id="39" name="직선 화살표 연결선 38">
              <a:extLst>
                <a:ext uri="{FF2B5EF4-FFF2-40B4-BE49-F238E27FC236}">
                  <a16:creationId xmlns:a16="http://schemas.microsoft.com/office/drawing/2014/main" id="{398642EB-1A1A-498C-A9AA-CCE8B0169D1E}"/>
                </a:ext>
              </a:extLst>
            </p:cNvPr>
            <p:cNvCxnSpPr/>
            <p:nvPr/>
          </p:nvCxnSpPr>
          <p:spPr>
            <a:xfrm flipH="1" flipV="1">
              <a:off x="8769986" y="1733385"/>
              <a:ext cx="23854" cy="188445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화살표 연결선 39">
              <a:extLst>
                <a:ext uri="{FF2B5EF4-FFF2-40B4-BE49-F238E27FC236}">
                  <a16:creationId xmlns:a16="http://schemas.microsoft.com/office/drawing/2014/main" id="{6DA7F54F-E566-4956-AE95-3D6D6C87C3BF}"/>
                </a:ext>
              </a:extLst>
            </p:cNvPr>
            <p:cNvCxnSpPr/>
            <p:nvPr/>
          </p:nvCxnSpPr>
          <p:spPr>
            <a:xfrm>
              <a:off x="7951002" y="2951791"/>
              <a:ext cx="275910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화살표 연결선 40">
              <a:extLst>
                <a:ext uri="{FF2B5EF4-FFF2-40B4-BE49-F238E27FC236}">
                  <a16:creationId xmlns:a16="http://schemas.microsoft.com/office/drawing/2014/main" id="{AA647E73-6C5F-49B5-ADAC-D818EACD7A01}"/>
                </a:ext>
              </a:extLst>
            </p:cNvPr>
            <p:cNvCxnSpPr/>
            <p:nvPr/>
          </p:nvCxnSpPr>
          <p:spPr>
            <a:xfrm flipV="1">
              <a:off x="8791288" y="2600077"/>
              <a:ext cx="392049" cy="35966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DF0DC4A-32F8-4C8E-8789-92000EF90085}"/>
                </a:ext>
              </a:extLst>
            </p:cNvPr>
            <p:cNvSpPr txBox="1"/>
            <p:nvPr/>
          </p:nvSpPr>
          <p:spPr>
            <a:xfrm>
              <a:off x="8784980" y="2169637"/>
              <a:ext cx="5822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/>
                <a:t>(1,1)</a:t>
              </a:r>
              <a:endParaRPr lang="ko-KR" altLang="en-US" sz="1600" dirty="0"/>
            </a:p>
          </p:txBody>
        </p:sp>
        <p:cxnSp>
          <p:nvCxnSpPr>
            <p:cNvPr id="43" name="직선 화살표 연결선 42">
              <a:extLst>
                <a:ext uri="{FF2B5EF4-FFF2-40B4-BE49-F238E27FC236}">
                  <a16:creationId xmlns:a16="http://schemas.microsoft.com/office/drawing/2014/main" id="{55C8FAF0-3FFD-4AEF-8FED-A307DFE5357B}"/>
                </a:ext>
              </a:extLst>
            </p:cNvPr>
            <p:cNvCxnSpPr/>
            <p:nvPr/>
          </p:nvCxnSpPr>
          <p:spPr>
            <a:xfrm flipV="1">
              <a:off x="8785889" y="1941224"/>
              <a:ext cx="1075639" cy="101851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744068F-9F56-4D4E-A052-087005C31E6C}"/>
                </a:ext>
              </a:extLst>
            </p:cNvPr>
            <p:cNvSpPr txBox="1"/>
            <p:nvPr/>
          </p:nvSpPr>
          <p:spPr>
            <a:xfrm>
              <a:off x="9777728" y="1594718"/>
              <a:ext cx="5822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/>
                <a:t>(3,3)</a:t>
              </a:r>
              <a:endParaRPr lang="ko-KR" altLang="en-US" sz="1600" dirty="0"/>
            </a:p>
          </p:txBody>
        </p:sp>
      </p:grpSp>
      <p:sp>
        <p:nvSpPr>
          <p:cNvPr id="45" name="화살표: 아래로 구부러짐 44">
            <a:extLst>
              <a:ext uri="{FF2B5EF4-FFF2-40B4-BE49-F238E27FC236}">
                <a16:creationId xmlns:a16="http://schemas.microsoft.com/office/drawing/2014/main" id="{3CC71693-7A3A-4250-8052-2C42160BB6EA}"/>
              </a:ext>
            </a:extLst>
          </p:cNvPr>
          <p:cNvSpPr/>
          <p:nvPr/>
        </p:nvSpPr>
        <p:spPr bwMode="auto">
          <a:xfrm>
            <a:off x="2818916" y="4330837"/>
            <a:ext cx="1564162" cy="320018"/>
          </a:xfrm>
          <a:prstGeom prst="curvedDownArrow">
            <a:avLst/>
          </a:prstGeom>
          <a:solidFill>
            <a:srgbClr val="3494E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4BAD6C9-E263-49CE-96F6-0C7D1140D641}"/>
                  </a:ext>
                </a:extLst>
              </p:cNvPr>
              <p:cNvSpPr txBox="1"/>
              <p:nvPr/>
            </p:nvSpPr>
            <p:spPr>
              <a:xfrm>
                <a:off x="3343150" y="4658807"/>
                <a:ext cx="1738296" cy="9220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ko-KR" altLang="en-US" b="1" i="1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4BAD6C9-E263-49CE-96F6-0C7D1140D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150" y="4658807"/>
                <a:ext cx="1738296" cy="9220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화살표: 위쪽 46">
            <a:extLst>
              <a:ext uri="{FF2B5EF4-FFF2-40B4-BE49-F238E27FC236}">
                <a16:creationId xmlns:a16="http://schemas.microsoft.com/office/drawing/2014/main" id="{EBD5A74A-C69F-4543-BE47-ACDA1DE66961}"/>
              </a:ext>
            </a:extLst>
          </p:cNvPr>
          <p:cNvSpPr/>
          <p:nvPr/>
        </p:nvSpPr>
        <p:spPr bwMode="auto">
          <a:xfrm rot="2792323">
            <a:off x="6398061" y="4195947"/>
            <a:ext cx="178607" cy="506516"/>
          </a:xfrm>
          <a:prstGeom prst="upArrow">
            <a:avLst/>
          </a:prstGeom>
          <a:solidFill>
            <a:srgbClr val="3494E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F9AE574F-43C8-4681-87B1-88F81B59DE53}"/>
              </a:ext>
            </a:extLst>
          </p:cNvPr>
          <p:cNvSpPr/>
          <p:nvPr/>
        </p:nvSpPr>
        <p:spPr>
          <a:xfrm>
            <a:off x="6598446" y="5477918"/>
            <a:ext cx="210506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벡터에 행렬을 곱했는데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좌표의 크기만 변함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방향은 </a:t>
            </a:r>
            <a:r>
              <a:rPr lang="ko-KR" altLang="en-US" sz="14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안변함</a:t>
            </a:r>
            <a:endPara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5900233-62AD-477F-B320-FAFAB72DAF02}"/>
              </a:ext>
            </a:extLst>
          </p:cNvPr>
          <p:cNvSpPr txBox="1"/>
          <p:nvPr/>
        </p:nvSpPr>
        <p:spPr>
          <a:xfrm>
            <a:off x="4155968" y="5678903"/>
            <a:ext cx="1075936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eigenvalue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25D654D-FE68-41DA-99FC-564E824D830B}"/>
              </a:ext>
            </a:extLst>
          </p:cNvPr>
          <p:cNvSpPr txBox="1"/>
          <p:nvPr/>
        </p:nvSpPr>
        <p:spPr>
          <a:xfrm>
            <a:off x="1927249" y="5647867"/>
            <a:ext cx="1178528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eigenvector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화살표: 위쪽 53">
            <a:extLst>
              <a:ext uri="{FF2B5EF4-FFF2-40B4-BE49-F238E27FC236}">
                <a16:creationId xmlns:a16="http://schemas.microsoft.com/office/drawing/2014/main" id="{56B6C3C0-2E34-473D-B4CF-D686305CE1E6}"/>
              </a:ext>
            </a:extLst>
          </p:cNvPr>
          <p:cNvSpPr/>
          <p:nvPr/>
        </p:nvSpPr>
        <p:spPr bwMode="auto">
          <a:xfrm>
            <a:off x="2071405" y="5163002"/>
            <a:ext cx="144016" cy="481198"/>
          </a:xfrm>
          <a:prstGeom prst="upArrow">
            <a:avLst/>
          </a:prstGeom>
          <a:solidFill>
            <a:srgbClr val="FFCC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화살표: 위쪽 54">
            <a:extLst>
              <a:ext uri="{FF2B5EF4-FFF2-40B4-BE49-F238E27FC236}">
                <a16:creationId xmlns:a16="http://schemas.microsoft.com/office/drawing/2014/main" id="{9420D87E-2DB1-4DFB-A7DD-C2E74FEDA68C}"/>
              </a:ext>
            </a:extLst>
          </p:cNvPr>
          <p:cNvSpPr/>
          <p:nvPr/>
        </p:nvSpPr>
        <p:spPr bwMode="auto">
          <a:xfrm>
            <a:off x="4511824" y="5455294"/>
            <a:ext cx="156831" cy="223609"/>
          </a:xfrm>
          <a:prstGeom prst="upArrow">
            <a:avLst/>
          </a:prstGeom>
          <a:solidFill>
            <a:srgbClr val="FFCC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5456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9518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Note&gt; </a:t>
            </a:r>
            <a:r>
              <a:rPr lang="ko-KR" altLang="en-US" dirty="0"/>
              <a:t>왜</a:t>
            </a:r>
            <a:r>
              <a:rPr lang="en-US" altLang="ko-KR" dirty="0"/>
              <a:t> </a:t>
            </a:r>
            <a:r>
              <a:rPr lang="ko-KR" altLang="en-US" dirty="0"/>
              <a:t>요인을</a:t>
            </a:r>
            <a:r>
              <a:rPr lang="en-US" altLang="ko-KR" dirty="0"/>
              <a:t> </a:t>
            </a:r>
            <a:r>
              <a:rPr lang="ko-KR" altLang="en-US" dirty="0"/>
              <a:t>회전해도 </a:t>
            </a:r>
            <a:r>
              <a:rPr lang="ko-KR" altLang="en-US" dirty="0" err="1"/>
              <a:t>되는건가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839857" y="2058802"/>
                <a:ext cx="10515600" cy="2343094"/>
              </a:xfr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  <m:r>
                      <a:rPr lang="en-US" altLang="ko-K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o-KR" altLang="en-US" sz="2400" dirty="0"/>
                  <a:t>가 </a:t>
                </a:r>
                <a:r>
                  <a:rPr lang="en-US" altLang="ko-KR" sz="2400" dirty="0"/>
                  <a:t>Orthogonal Matrix</a:t>
                </a:r>
                <a:r>
                  <a:rPr lang="ko-KR" altLang="en-US" sz="2400" dirty="0"/>
                  <a:t>라고 한다면</a:t>
                </a:r>
                <a:r>
                  <a:rPr lang="en-US" altLang="ko-KR" sz="2400" dirty="0"/>
                  <a:t>(</a:t>
                </a:r>
                <a14:m>
                  <m:oMath xmlns:m="http://schemas.openxmlformats.org/officeDocument/2006/math">
                    <m:r>
                      <a:rPr lang="en-US" altLang="ko-KR" sz="2400" b="1" i="1" smtClean="0">
                        <a:latin typeface="Cambria Math" panose="02040503050406030204" pitchFamily="18" charset="0"/>
                      </a:rPr>
                      <m:t>𝑻</m:t>
                    </m:r>
                    <m:sSup>
                      <m:sSupPr>
                        <m:ctrlP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2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24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ko-KR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400" b="1" i="1" smtClean="0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altLang="ko-KR" sz="2400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2400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ko-KR" altLang="en-US" sz="2400" b="1" i="1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ko-KR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400" b="1" i="1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altLang="ko-KR" sz="2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400" b="1" i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ko-KR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ko-KR" altLang="en-US" sz="2400" b="1" i="1">
                        <a:latin typeface="Cambria Math" panose="02040503050406030204" pitchFamily="18" charset="0"/>
                      </a:rPr>
                      <m:t>𝜺</m:t>
                    </m:r>
                    <m:r>
                      <a:rPr lang="en-US" altLang="ko-KR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400" b="1" i="1" smtClean="0">
                        <a:latin typeface="Cambria Math" panose="02040503050406030204" pitchFamily="18" charset="0"/>
                      </a:rPr>
                      <m:t>𝑳𝑻</m:t>
                    </m:r>
                    <m:sSup>
                      <m:sSupPr>
                        <m:ctrlP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2400" b="1" i="1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ko-KR" sz="2400" b="1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ko-KR" altLang="en-US" sz="2400" b="1" i="1" smtClean="0">
                        <a:latin typeface="Cambria Math" panose="02040503050406030204" pitchFamily="18" charset="0"/>
                      </a:rPr>
                      <m:t>𝜺</m:t>
                    </m:r>
                    <m:r>
                      <a:rPr lang="en-US" altLang="ko-KR" sz="2400" b="1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ko-KR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p>
                        <m:r>
                          <a:rPr lang="en-US" altLang="ko-KR" sz="24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ko-KR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ko-KR" altLang="en-US" sz="2400" b="1" i="1" smtClean="0"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endParaRPr lang="en-US" altLang="ko-KR" sz="2400" b="1" dirty="0"/>
              </a:p>
              <a:p>
                <a:endParaRPr lang="en-US" altLang="ko-KR" sz="2400" b="1" dirty="0"/>
              </a:p>
              <a:p>
                <a:endParaRPr lang="en-US" altLang="ko-KR" sz="2400" b="1" dirty="0"/>
              </a:p>
              <a:p>
                <a14:m>
                  <m:oMath xmlns:m="http://schemas.openxmlformats.org/officeDocument/2006/math">
                    <m:r>
                      <a:rPr lang="el-GR" altLang="ko-K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𝜮</m:t>
                    </m:r>
                    <m:r>
                      <a:rPr lang="en-US" altLang="ko-KR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400" b="1" i="1">
                        <a:latin typeface="Cambria Math" panose="02040503050406030204" pitchFamily="18" charset="0"/>
                      </a:rPr>
                      <m:t>𝑳</m:t>
                    </m:r>
                    <m:sSup>
                      <m:sSupPr>
                        <m:ctrlPr>
                          <a:rPr lang="en-US" altLang="ko-KR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en-US" altLang="ko-KR" sz="2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ko-KR" altLang="en-US" sz="2400" b="1" i="1">
                        <a:latin typeface="Cambria Math" panose="02040503050406030204" pitchFamily="18" charset="0"/>
                      </a:rPr>
                      <m:t>𝜳</m:t>
                    </m:r>
                    <m:r>
                      <a:rPr lang="en-US" altLang="ko-KR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400" b="1" i="1" smtClean="0">
                        <a:latin typeface="Cambria Math" panose="02040503050406030204" pitchFamily="18" charset="0"/>
                      </a:rPr>
                      <m:t>𝑳𝑻</m:t>
                    </m:r>
                    <m:sSup>
                      <m:sSupPr>
                        <m:ctrlP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ko-KR" altLang="en-US" sz="2400" b="1" i="1">
                        <a:latin typeface="Cambria Math" panose="02040503050406030204" pitchFamily="18" charset="0"/>
                      </a:rPr>
                      <m:t>𝜳</m:t>
                    </m:r>
                  </m:oMath>
                </a14:m>
                <a:r>
                  <a:rPr lang="en-US" altLang="ko-KR" sz="24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en-US" altLang="ko-KR" sz="24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ko-KR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p>
                            <m:r>
                              <a:rPr lang="en-US" altLang="ko-KR" sz="2400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  <m:sup>
                        <m: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ko-KR" altLang="en-US" sz="2400" b="1" i="1">
                        <a:latin typeface="Cambria Math" panose="02040503050406030204" pitchFamily="18" charset="0"/>
                      </a:rPr>
                      <m:t>𝜳</m:t>
                    </m:r>
                  </m:oMath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9857" y="2058802"/>
                <a:ext cx="10515600" cy="2343094"/>
              </a:xfrm>
              <a:blipFill>
                <a:blip r:embed="rId2"/>
                <a:stretch>
                  <a:fillRect l="-811" t="-1813" b="-1036"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직사각형 4"/>
              <p:cNvSpPr/>
              <p:nvPr/>
            </p:nvSpPr>
            <p:spPr>
              <a:xfrm>
                <a:off x="838200" y="1196752"/>
                <a:ext cx="10515600" cy="46859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altLang="ko-K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𝜮</m:t>
                    </m:r>
                    <m:r>
                      <a:rPr lang="en-US" altLang="ko-KR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400" b="1" i="1">
                        <a:latin typeface="Cambria Math" panose="02040503050406030204" pitchFamily="18" charset="0"/>
                      </a:rPr>
                      <m:t>𝑳</m:t>
                    </m:r>
                    <m:sSup>
                      <m:sSupPr>
                        <m:ctrlP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ko-KR" altLang="en-US" sz="2400" b="1" i="1">
                        <a:latin typeface="Cambria Math" panose="02040503050406030204" pitchFamily="18" charset="0"/>
                      </a:rPr>
                      <m:t>𝜳</m:t>
                    </m:r>
                  </m:oMath>
                </a14:m>
                <a:r>
                  <a:rPr lang="ko-KR" altLang="en-US" sz="24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의</a:t>
                </a:r>
                <a:r>
                  <a:rPr lang="en-US" altLang="ko-KR" sz="24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solution </a:t>
                </a:r>
                <a14:m>
                  <m:oMath xmlns:m="http://schemas.openxmlformats.org/officeDocument/2006/math">
                    <m:r>
                      <a:rPr lang="en-US" altLang="ko-KR" sz="2400" b="1" i="1">
                        <a:latin typeface="Cambria Math" panose="02040503050406030204" pitchFamily="18" charset="0"/>
                      </a:rPr>
                      <m:t>𝑳</m:t>
                    </m:r>
                    <m:r>
                      <a:rPr lang="ko-KR" altLang="en-US" sz="2400" b="0" i="1" smtClean="0">
                        <a:latin typeface="Cambria Math" panose="02040503050406030204" pitchFamily="18" charset="0"/>
                      </a:rPr>
                      <m:t>이</m:t>
                    </m:r>
                  </m:oMath>
                </a14:m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유일한</a:t>
                </a:r>
                <a:r>
                  <a:rPr lang="en-US" altLang="ko-KR" sz="24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(unique)</a:t>
                </a:r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해가</a:t>
                </a:r>
                <a:r>
                  <a:rPr lang="en-US" altLang="ko-KR" sz="24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아니다</a:t>
                </a:r>
                <a:r>
                  <a:rPr lang="en-US" altLang="ko-KR" sz="24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.</a:t>
                </a:r>
                <a:endParaRPr lang="ko-KR" altLang="en-US" sz="2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5" name="직사각형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96752"/>
                <a:ext cx="10515600" cy="468590"/>
              </a:xfrm>
              <a:prstGeom prst="rect">
                <a:avLst/>
              </a:prstGeom>
              <a:blipFill>
                <a:blip r:embed="rId3"/>
                <a:stretch>
                  <a:fillRect l="-116" t="-8861" b="-2531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직사각형 6"/>
          <p:cNvSpPr/>
          <p:nvPr/>
        </p:nvSpPr>
        <p:spPr>
          <a:xfrm>
            <a:off x="983432" y="3174484"/>
            <a:ext cx="7410535" cy="6131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7"/>
              <p:cNvSpPr/>
              <p:nvPr/>
            </p:nvSpPr>
            <p:spPr>
              <a:xfrm>
                <a:off x="1302164" y="3371023"/>
                <a:ext cx="23907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p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p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d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8" name="직사각형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164" y="3371023"/>
                <a:ext cx="239078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직사각형 8"/>
              <p:cNvSpPr/>
              <p:nvPr/>
            </p:nvSpPr>
            <p:spPr>
              <a:xfrm>
                <a:off x="3725662" y="3398993"/>
                <a:ext cx="43041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p>
                              <m: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p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d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p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𝑰𝑻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p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9" name="직사각형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662" y="3398993"/>
                <a:ext cx="430419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타원 13"/>
          <p:cNvSpPr/>
          <p:nvPr/>
        </p:nvSpPr>
        <p:spPr>
          <a:xfrm>
            <a:off x="564543" y="2981206"/>
            <a:ext cx="1622065" cy="42957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rgbClr val="FF0000"/>
                </a:solidFill>
              </a:rPr>
              <a:t>가정만족</a:t>
            </a:r>
            <a:endParaRPr lang="ko-KR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직사각형 14"/>
              <p:cNvSpPr/>
              <p:nvPr/>
            </p:nvSpPr>
            <p:spPr>
              <a:xfrm>
                <a:off x="838200" y="4823932"/>
                <a:ext cx="10515600" cy="830997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altLang="ko-K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𝜮</m:t>
                    </m:r>
                    <m:r>
                      <a:rPr lang="en-US" altLang="ko-KR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400" b="1" i="1">
                        <a:latin typeface="Cambria Math" panose="02040503050406030204" pitchFamily="18" charset="0"/>
                      </a:rPr>
                      <m:t>𝑳</m:t>
                    </m:r>
                    <m:sSup>
                      <m:sSupPr>
                        <m:ctrlP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ko-KR" altLang="en-US" sz="2400" b="1" i="1">
                        <a:latin typeface="Cambria Math" panose="02040503050406030204" pitchFamily="18" charset="0"/>
                      </a:rPr>
                      <m:t>𝜳</m:t>
                    </m:r>
                  </m:oMath>
                </a14:m>
                <a:r>
                  <a:rPr lang="ko-KR" altLang="en-US" sz="2400" b="1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의</a:t>
                </a:r>
                <a:r>
                  <a:rPr lang="en-US" altLang="ko-KR" sz="24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solution </a:t>
                </a:r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은</a:t>
                </a:r>
                <a:r>
                  <a:rPr lang="en-US" altLang="ko-KR" sz="24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2400" b="1" i="1"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을 회전한 해가</a:t>
                </a:r>
                <a:r>
                  <a:rPr lang="en-US" altLang="ko-KR" sz="24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가능하므로 해석을 위해</a:t>
                </a:r>
                <a:endParaRPr lang="en-US" altLang="ko-KR" sz="2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r>
                  <a:rPr lang="en-US" altLang="ko-KR" sz="24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Rotation</a:t>
                </a:r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해서 적당한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en-US" altLang="ko-KR" sz="24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ko-KR" altLang="en-US" sz="24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을 찾는다</a:t>
                </a:r>
                <a:r>
                  <a:rPr lang="en-US" altLang="ko-KR" sz="24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.</a:t>
                </a:r>
                <a:endParaRPr lang="ko-KR" altLang="en-US" sz="24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15" name="직사각형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823932"/>
                <a:ext cx="10515600" cy="830997"/>
              </a:xfrm>
              <a:prstGeom prst="rect">
                <a:avLst/>
              </a:prstGeom>
              <a:blipFill>
                <a:blip r:embed="rId6"/>
                <a:stretch>
                  <a:fillRect l="-869" t="-5036" b="-1438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8089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직사각형 125"/>
          <p:cNvSpPr/>
          <p:nvPr/>
        </p:nvSpPr>
        <p:spPr>
          <a:xfrm>
            <a:off x="4223792" y="404664"/>
            <a:ext cx="4110824" cy="523195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4151" y="1593894"/>
            <a:ext cx="2310853" cy="490252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sz="2400" dirty="0"/>
              <a:t>Factor Analysis</a:t>
            </a:r>
            <a:endParaRPr lang="ko-KR" altLang="en-US" sz="2400" dirty="0"/>
          </a:p>
        </p:txBody>
      </p:sp>
      <p:sp>
        <p:nvSpPr>
          <p:cNvPr id="4" name="직사각형 3"/>
          <p:cNvSpPr/>
          <p:nvPr/>
        </p:nvSpPr>
        <p:spPr>
          <a:xfrm>
            <a:off x="4507378" y="685006"/>
            <a:ext cx="906448" cy="4007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</a:rPr>
              <a:t>X1</a:t>
            </a:r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507378" y="1219069"/>
            <a:ext cx="906448" cy="4007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</a:rPr>
              <a:t>X2</a:t>
            </a:r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507378" y="1753132"/>
            <a:ext cx="906448" cy="4007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</a:rPr>
              <a:t>X3</a:t>
            </a:r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507378" y="2287195"/>
            <a:ext cx="906448" cy="4007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</a:rPr>
              <a:t>X4</a:t>
            </a:r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507378" y="2821258"/>
            <a:ext cx="906448" cy="4007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</a:rPr>
              <a:t>X5</a:t>
            </a:r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507378" y="3355321"/>
            <a:ext cx="906448" cy="4007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</a:rPr>
              <a:t>X6</a:t>
            </a:r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507378" y="3889384"/>
            <a:ext cx="906448" cy="4007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</a:rPr>
              <a:t>X7</a:t>
            </a:r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507378" y="4423447"/>
            <a:ext cx="906448" cy="4007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</a:rPr>
              <a:t>X8</a:t>
            </a:r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507378" y="4957510"/>
            <a:ext cx="906448" cy="4007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</a:rPr>
              <a:t>X9</a:t>
            </a:r>
            <a:endParaRPr lang="ko-KR" altLang="en-US" dirty="0">
              <a:solidFill>
                <a:srgbClr val="002060"/>
              </a:solidFill>
            </a:endParaRPr>
          </a:p>
        </p:txBody>
      </p:sp>
      <p:cxnSp>
        <p:nvCxnSpPr>
          <p:cNvPr id="15" name="직선 화살표 연결선 14"/>
          <p:cNvCxnSpPr>
            <a:cxnSpLocks/>
            <a:stCxn id="4" idx="3"/>
          </p:cNvCxnSpPr>
          <p:nvPr/>
        </p:nvCxnSpPr>
        <p:spPr>
          <a:xfrm>
            <a:off x="5413826" y="885376"/>
            <a:ext cx="970206" cy="383384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>
            <a:stCxn id="5" idx="3"/>
            <a:endCxn id="120" idx="2"/>
          </p:cNvCxnSpPr>
          <p:nvPr/>
        </p:nvCxnSpPr>
        <p:spPr>
          <a:xfrm flipV="1">
            <a:off x="5413826" y="1419052"/>
            <a:ext cx="887915" cy="387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>
            <a:cxnSpLocks/>
            <a:stCxn id="6" idx="3"/>
          </p:cNvCxnSpPr>
          <p:nvPr/>
        </p:nvCxnSpPr>
        <p:spPr>
          <a:xfrm flipV="1">
            <a:off x="5413826" y="1619809"/>
            <a:ext cx="970206" cy="333693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>
            <a:cxnSpLocks/>
            <a:stCxn id="7" idx="3"/>
          </p:cNvCxnSpPr>
          <p:nvPr/>
        </p:nvCxnSpPr>
        <p:spPr>
          <a:xfrm>
            <a:off x="5413826" y="2487565"/>
            <a:ext cx="970206" cy="36537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>
            <a:stCxn id="8" idx="3"/>
            <a:endCxn id="122" idx="2"/>
          </p:cNvCxnSpPr>
          <p:nvPr/>
        </p:nvCxnSpPr>
        <p:spPr>
          <a:xfrm flipV="1">
            <a:off x="5413826" y="3021435"/>
            <a:ext cx="887915" cy="193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cxnSpLocks/>
            <a:stCxn id="9" idx="3"/>
          </p:cNvCxnSpPr>
          <p:nvPr/>
        </p:nvCxnSpPr>
        <p:spPr>
          <a:xfrm flipV="1">
            <a:off x="5413826" y="3221804"/>
            <a:ext cx="970206" cy="333887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>
            <a:cxnSpLocks/>
            <a:stCxn id="10" idx="3"/>
          </p:cNvCxnSpPr>
          <p:nvPr/>
        </p:nvCxnSpPr>
        <p:spPr>
          <a:xfrm>
            <a:off x="5413826" y="4089754"/>
            <a:ext cx="970206" cy="333693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>
            <a:stCxn id="11" idx="3"/>
            <a:endCxn id="123" idx="2"/>
          </p:cNvCxnSpPr>
          <p:nvPr/>
        </p:nvCxnSpPr>
        <p:spPr>
          <a:xfrm>
            <a:off x="5413826" y="4623817"/>
            <a:ext cx="887915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>
            <a:cxnSpLocks/>
            <a:stCxn id="13" idx="3"/>
          </p:cNvCxnSpPr>
          <p:nvPr/>
        </p:nvCxnSpPr>
        <p:spPr>
          <a:xfrm flipV="1">
            <a:off x="5413826" y="4820496"/>
            <a:ext cx="970206" cy="337384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직사각형 107"/>
          <p:cNvSpPr/>
          <p:nvPr/>
        </p:nvSpPr>
        <p:spPr>
          <a:xfrm>
            <a:off x="9950058" y="2821064"/>
            <a:ext cx="906448" cy="4007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2060"/>
                </a:solidFill>
              </a:rPr>
              <a:t>Y</a:t>
            </a:r>
            <a:endParaRPr lang="ko-KR" altLang="en-US" dirty="0">
              <a:solidFill>
                <a:srgbClr val="002060"/>
              </a:solidFill>
            </a:endParaRPr>
          </a:p>
        </p:txBody>
      </p:sp>
      <p:cxnSp>
        <p:nvCxnSpPr>
          <p:cNvPr id="110" name="직선 화살표 연결선 109"/>
          <p:cNvCxnSpPr>
            <a:stCxn id="120" idx="6"/>
            <a:endCxn id="108" idx="1"/>
          </p:cNvCxnSpPr>
          <p:nvPr/>
        </p:nvCxnSpPr>
        <p:spPr>
          <a:xfrm>
            <a:off x="7876099" y="1419052"/>
            <a:ext cx="2073959" cy="1602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화살표 연결선 110"/>
          <p:cNvCxnSpPr>
            <a:stCxn id="122" idx="6"/>
            <a:endCxn id="108" idx="1"/>
          </p:cNvCxnSpPr>
          <p:nvPr/>
        </p:nvCxnSpPr>
        <p:spPr>
          <a:xfrm flipV="1">
            <a:off x="7876099" y="3021434"/>
            <a:ext cx="207395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화살표 연결선 111"/>
          <p:cNvCxnSpPr>
            <a:stCxn id="123" idx="6"/>
            <a:endCxn id="108" idx="1"/>
          </p:cNvCxnSpPr>
          <p:nvPr/>
        </p:nvCxnSpPr>
        <p:spPr>
          <a:xfrm flipV="1">
            <a:off x="7876099" y="3021434"/>
            <a:ext cx="2073959" cy="1602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838199" y="2221787"/>
            <a:ext cx="2310853" cy="946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n-lt"/>
                <a:cs typeface="Adobe Arabic" panose="02040503050201020203" pitchFamily="18" charset="-78"/>
              </a:rPr>
              <a:t>Explain X</a:t>
            </a:r>
          </a:p>
          <a:p>
            <a:r>
              <a:rPr lang="en-US" altLang="ko-KR" dirty="0">
                <a:latin typeface="+mn-lt"/>
                <a:cs typeface="Adobe Arabic" panose="02040503050201020203" pitchFamily="18" charset="-78"/>
              </a:rPr>
              <a:t>with unobservable</a:t>
            </a:r>
          </a:p>
          <a:p>
            <a:r>
              <a:rPr lang="en-US" altLang="ko-KR" dirty="0">
                <a:latin typeface="+mn-lt"/>
                <a:cs typeface="Adobe Arabic" panose="02040503050201020203" pitchFamily="18" charset="-78"/>
              </a:rPr>
              <a:t>factors</a:t>
            </a:r>
            <a:endParaRPr lang="ko-KR" altLang="en-US" dirty="0">
              <a:latin typeface="+mn-lt"/>
              <a:cs typeface="Adobe Arabic" panose="02040503050201020203" pitchFamily="18" charset="-78"/>
            </a:endParaRPr>
          </a:p>
        </p:txBody>
      </p:sp>
      <p:sp>
        <p:nvSpPr>
          <p:cNvPr id="120" name="타원 119"/>
          <p:cNvSpPr/>
          <p:nvPr/>
        </p:nvSpPr>
        <p:spPr>
          <a:xfrm>
            <a:off x="6301741" y="918319"/>
            <a:ext cx="1574358" cy="1001465"/>
          </a:xfrm>
          <a:prstGeom prst="ellipse">
            <a:avLst/>
          </a:prstGeom>
          <a:solidFill>
            <a:srgbClr val="C5E0B4">
              <a:alpha val="80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rgbClr val="FF0000"/>
                </a:solidFill>
              </a:rPr>
              <a:t>F1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2" name="타원 121"/>
          <p:cNvSpPr/>
          <p:nvPr/>
        </p:nvSpPr>
        <p:spPr>
          <a:xfrm>
            <a:off x="6301741" y="2520702"/>
            <a:ext cx="1574358" cy="1001465"/>
          </a:xfrm>
          <a:prstGeom prst="ellipse">
            <a:avLst/>
          </a:prstGeom>
          <a:solidFill>
            <a:srgbClr val="C5E0B4">
              <a:alpha val="80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rgbClr val="FF0000"/>
                </a:solidFill>
              </a:rPr>
              <a:t>F2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3" name="타원 122"/>
          <p:cNvSpPr/>
          <p:nvPr/>
        </p:nvSpPr>
        <p:spPr>
          <a:xfrm>
            <a:off x="6301741" y="4123084"/>
            <a:ext cx="1574358" cy="1001465"/>
          </a:xfrm>
          <a:prstGeom prst="ellipse">
            <a:avLst/>
          </a:prstGeom>
          <a:solidFill>
            <a:srgbClr val="C5E0B4">
              <a:alpha val="80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rgbClr val="FF0000"/>
                </a:solidFill>
              </a:rPr>
              <a:t>F3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34" name="제목 1">
            <a:extLst>
              <a:ext uri="{FF2B5EF4-FFF2-40B4-BE49-F238E27FC236}">
                <a16:creationId xmlns:a16="http://schemas.microsoft.com/office/drawing/2014/main" id="{4BA53928-C72D-441B-9D92-9E17BAD3B0F7}"/>
              </a:ext>
            </a:extLst>
          </p:cNvPr>
          <p:cNvSpPr txBox="1">
            <a:spLocks/>
          </p:cNvSpPr>
          <p:nvPr/>
        </p:nvSpPr>
        <p:spPr bwMode="gray">
          <a:xfrm>
            <a:off x="0" y="248666"/>
            <a:ext cx="3384594" cy="697623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kumimoji="0" lang="ko-KR" altLang="en-US" b="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D윤고딕 140" panose="02020603020101020101" pitchFamily="18" charset="-127"/>
                <a:ea typeface="YD윤고딕 140" panose="02020603020101020101" pitchFamily="18" charset="-127"/>
              </a:rPr>
              <a:t>정확한 그림 표현</a:t>
            </a:r>
          </a:p>
        </p:txBody>
      </p:sp>
    </p:spTree>
    <p:extLst>
      <p:ext uri="{BB962C8B-B14F-4D97-AF65-F5344CB8AC3E}">
        <p14:creationId xmlns:p14="http://schemas.microsoft.com/office/powerpoint/2010/main" val="1818247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9"/>
          <p:cNvSpPr>
            <a:spLocks noChangeArrowheads="1"/>
          </p:cNvSpPr>
          <p:nvPr/>
        </p:nvSpPr>
        <p:spPr bwMode="auto">
          <a:xfrm>
            <a:off x="472904" y="260648"/>
            <a:ext cx="3311525" cy="3311525"/>
          </a:xfrm>
          <a:prstGeom prst="ellipse">
            <a:avLst/>
          </a:prstGeom>
          <a:solidFill>
            <a:srgbClr val="D75B5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solidFill>
                <a:schemeClr val="bg1"/>
              </a:solidFill>
              <a:latin typeface="굴림" panose="020B0600000101010101" pitchFamily="50" charset="-127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7408" y="1052736"/>
            <a:ext cx="2945012" cy="2074862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요인과 변수</a:t>
            </a:r>
            <a:br>
              <a:rPr lang="en-US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Factor and variable</a:t>
            </a:r>
            <a:endParaRPr lang="en-US" altLang="ko-K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65502" y="476672"/>
            <a:ext cx="7763146" cy="56546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ko-KR" altLang="en-US" sz="24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변수 </a:t>
            </a:r>
            <a:r>
              <a:rPr lang="en-US" altLang="ko-KR" sz="24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= </a:t>
            </a:r>
            <a:r>
              <a:rPr lang="ko-KR" altLang="en-US" sz="24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우리가 관측가능한 값</a:t>
            </a:r>
          </a:p>
          <a:p>
            <a:pPr eaLnBrk="1" hangingPunct="1">
              <a:spcBef>
                <a:spcPct val="0"/>
              </a:spcBef>
            </a:pPr>
            <a:endParaRPr lang="ko-KR" altLang="en-US" sz="2400" dirty="0">
              <a:solidFill>
                <a:srgbClr val="4D4D4D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spcBef>
                <a:spcPct val="0"/>
              </a:spcBef>
            </a:pPr>
            <a:r>
              <a:rPr lang="ko-KR" altLang="en-US" sz="24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요인 </a:t>
            </a:r>
            <a:r>
              <a:rPr lang="en-US" altLang="ko-KR" sz="24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= </a:t>
            </a:r>
            <a:r>
              <a:rPr lang="ko-KR" altLang="en-US" sz="24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관측 불가능하지만 해석가능한 값</a:t>
            </a:r>
          </a:p>
          <a:p>
            <a:pPr eaLnBrk="1" hangingPunct="1">
              <a:spcBef>
                <a:spcPct val="0"/>
              </a:spcBef>
            </a:pPr>
            <a:endParaRPr lang="ko-KR" altLang="en-US" sz="2400" dirty="0">
              <a:solidFill>
                <a:srgbClr val="4D4D4D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/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개념적 정의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요인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와 조작적 정의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변수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lvl="1" eaLnBrk="1" hangingPunct="1"/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입사시 업무능력을 대학성적과 공인영어성적으로 측정</a:t>
            </a:r>
          </a:p>
          <a:p>
            <a:pPr eaLnBrk="1" hangingPunct="1">
              <a:spcBef>
                <a:spcPct val="0"/>
              </a:spcBef>
            </a:pPr>
            <a:endParaRPr lang="en-US" altLang="ko-KR" sz="2400" dirty="0">
              <a:solidFill>
                <a:srgbClr val="4D4D4D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spcBef>
                <a:spcPct val="0"/>
              </a:spcBef>
            </a:pPr>
            <a:r>
              <a:rPr lang="ko-KR" altLang="en-US" sz="24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요인을 변수를 이용해 측정</a:t>
            </a:r>
            <a:endParaRPr lang="en-US" altLang="ko-KR" sz="2400" dirty="0">
              <a:solidFill>
                <a:srgbClr val="4D4D4D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eaLnBrk="1" hangingPunct="1">
              <a:spcBef>
                <a:spcPct val="0"/>
              </a:spcBef>
            </a:pPr>
            <a:r>
              <a:rPr lang="ko-KR" altLang="en-US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행복요인은 인간관계</a:t>
            </a:r>
            <a:r>
              <a:rPr lang="en-US" altLang="ko-KR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긍정적 태도</a:t>
            </a:r>
            <a:r>
              <a:rPr lang="en-US" altLang="ko-KR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성취감 변수 등으로 측정</a:t>
            </a:r>
            <a:endParaRPr lang="en-US" altLang="ko-KR" sz="2000" dirty="0">
              <a:solidFill>
                <a:srgbClr val="4D4D4D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eaLnBrk="1" hangingPunct="1">
              <a:spcBef>
                <a:spcPct val="0"/>
              </a:spcBef>
            </a:pPr>
            <a:r>
              <a:rPr lang="ko-KR" altLang="en-US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만족도요인은 가격</a:t>
            </a:r>
            <a:r>
              <a:rPr lang="en-US" altLang="ko-KR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성능</a:t>
            </a:r>
            <a:r>
              <a:rPr lang="en-US" altLang="ko-KR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디자인</a:t>
            </a:r>
            <a:r>
              <a:rPr lang="en-US" altLang="ko-KR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AS, </a:t>
            </a:r>
            <a:r>
              <a:rPr lang="ko-KR" altLang="en-US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브랜드</a:t>
            </a:r>
            <a:r>
              <a:rPr lang="en-US" altLang="ko-KR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만족도 변수 등으로 측정</a:t>
            </a:r>
            <a:endParaRPr lang="en-US" altLang="ko-KR" sz="2000" dirty="0">
              <a:solidFill>
                <a:srgbClr val="4D4D4D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spcBef>
                <a:spcPct val="0"/>
              </a:spcBef>
            </a:pPr>
            <a:endParaRPr lang="en-US" altLang="ko-KR" sz="2400" dirty="0">
              <a:solidFill>
                <a:srgbClr val="4D4D4D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spcBef>
                <a:spcPct val="0"/>
              </a:spcBef>
            </a:pPr>
            <a:r>
              <a:rPr lang="ko-KR" altLang="en-US" sz="24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궁극적인 분석목표</a:t>
            </a:r>
            <a:endParaRPr lang="en-US" altLang="ko-KR" sz="2400" dirty="0">
              <a:solidFill>
                <a:srgbClr val="4D4D4D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eaLnBrk="1" hangingPunct="1">
              <a:spcBef>
                <a:spcPct val="0"/>
              </a:spcBef>
            </a:pPr>
            <a:r>
              <a:rPr lang="ko-KR" altLang="en-US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변수</a:t>
            </a:r>
            <a:r>
              <a:rPr lang="en-US" altLang="ko-KR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 </a:t>
            </a:r>
            <a:r>
              <a:rPr lang="ko-KR" altLang="en-US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요인</a:t>
            </a:r>
            <a:r>
              <a:rPr lang="en-US" altLang="ko-KR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sz="2000" dirty="0">
              <a:solidFill>
                <a:srgbClr val="4D4D4D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F47190B-087A-4EF7-AAC5-367E7A6A80A1}"/>
              </a:ext>
            </a:extLst>
          </p:cNvPr>
          <p:cNvSpPr/>
          <p:nvPr/>
        </p:nvSpPr>
        <p:spPr bwMode="auto">
          <a:xfrm>
            <a:off x="4511824" y="444509"/>
            <a:ext cx="792088" cy="45823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4DC526BB-BE2E-4A4C-8FAA-60BF31B8AF21}"/>
              </a:ext>
            </a:extLst>
          </p:cNvPr>
          <p:cNvSpPr/>
          <p:nvPr/>
        </p:nvSpPr>
        <p:spPr bwMode="auto">
          <a:xfrm>
            <a:off x="4468800" y="1196752"/>
            <a:ext cx="878136" cy="50405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B5F5A1-20E7-4774-AA1B-C11CE8E2666B}"/>
              </a:ext>
            </a:extLst>
          </p:cNvPr>
          <p:cNvSpPr txBox="1"/>
          <p:nvPr/>
        </p:nvSpPr>
        <p:spPr>
          <a:xfrm>
            <a:off x="8184232" y="4869160"/>
            <a:ext cx="1066318" cy="461665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 </a:t>
            </a:r>
            <a:r>
              <a:rPr lang="en-US" sz="2400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⇒ B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uiExpand="1" build="p"/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76FE60D3-4571-4B30-B0C4-C26A1C2D8AFE}"/>
              </a:ext>
            </a:extLst>
          </p:cNvPr>
          <p:cNvSpPr/>
          <p:nvPr/>
        </p:nvSpPr>
        <p:spPr bwMode="auto">
          <a:xfrm>
            <a:off x="335360" y="1533782"/>
            <a:ext cx="3543068" cy="2376264"/>
          </a:xfrm>
          <a:prstGeom prst="rect">
            <a:avLst/>
          </a:prstGeom>
          <a:solidFill>
            <a:srgbClr val="FFEAA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018431" y="404664"/>
            <a:ext cx="8034689" cy="5184576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ko-KR" altLang="en-US" sz="24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변수는 요인들로 이루어져 있다</a:t>
            </a:r>
          </a:p>
          <a:p>
            <a:pPr eaLnBrk="1" hangingPunct="1">
              <a:spcBef>
                <a:spcPct val="0"/>
              </a:spcBef>
            </a:pPr>
            <a:endParaRPr lang="ko-KR" altLang="en-US" sz="2400" dirty="0">
              <a:solidFill>
                <a:srgbClr val="4D4D4D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eaLnBrk="1" hangingPunct="1">
              <a:spcBef>
                <a:spcPct val="0"/>
              </a:spcBef>
            </a:pPr>
            <a:r>
              <a:rPr lang="ko-KR" altLang="en-US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수학성적</a:t>
            </a:r>
            <a:r>
              <a:rPr lang="en-US" altLang="ko-KR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=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계산력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+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논리력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+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언어해독력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+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창의력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+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기타요인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eaLnBrk="1" hangingPunct="1">
              <a:spcBef>
                <a:spcPct val="0"/>
              </a:spcBef>
            </a:pP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eaLnBrk="1" hangingPunct="1">
              <a:spcBef>
                <a:spcPct val="0"/>
              </a:spcBef>
            </a:pPr>
            <a:r>
              <a:rPr lang="ko-KR" altLang="en-US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국어성적</a:t>
            </a:r>
            <a:r>
              <a:rPr lang="en-US" altLang="ko-KR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=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계산력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+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논리력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+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언어해독력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+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창의력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+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기타요인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spcBef>
                <a:spcPct val="0"/>
              </a:spcBef>
            </a:pPr>
            <a:endParaRPr lang="en-US" altLang="ko-KR" sz="2400" dirty="0">
              <a:solidFill>
                <a:srgbClr val="4D4D4D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spcBef>
                <a:spcPct val="0"/>
              </a:spcBef>
            </a:pPr>
            <a:endParaRPr lang="ko-KR" altLang="en-US" sz="2400" dirty="0">
              <a:solidFill>
                <a:srgbClr val="4D4D4D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altLang="ko-KR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100m</a:t>
            </a:r>
            <a:r>
              <a:rPr lang="ko-KR" altLang="en-US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기록</a:t>
            </a:r>
            <a:r>
              <a:rPr lang="en-US" altLang="ko-KR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=</a:t>
            </a:r>
            <a:r>
              <a:rPr lang="ko-KR" altLang="en-US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순발력</a:t>
            </a:r>
            <a:r>
              <a:rPr lang="en-US" altLang="ko-KR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+</a:t>
            </a:r>
            <a:r>
              <a:rPr lang="ko-KR" altLang="en-US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지구력</a:t>
            </a:r>
            <a:r>
              <a:rPr lang="en-US" altLang="ko-KR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+</a:t>
            </a:r>
            <a:r>
              <a:rPr lang="ko-KR" altLang="en-US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근력</a:t>
            </a:r>
            <a:r>
              <a:rPr lang="en-US" altLang="ko-KR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+</a:t>
            </a:r>
            <a:r>
              <a:rPr lang="ko-KR" altLang="en-US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기타요인</a:t>
            </a:r>
          </a:p>
          <a:p>
            <a:pPr lvl="1" eaLnBrk="1" hangingPunct="1">
              <a:spcBef>
                <a:spcPct val="0"/>
              </a:spcBef>
            </a:pPr>
            <a:endParaRPr lang="en-US" altLang="ko-KR" sz="2000" dirty="0">
              <a:solidFill>
                <a:srgbClr val="4D4D4D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eaLnBrk="1" hangingPunct="1">
              <a:spcBef>
                <a:spcPct val="0"/>
              </a:spcBef>
            </a:pPr>
            <a:r>
              <a:rPr lang="ko-KR" altLang="en-US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마라톤기록</a:t>
            </a:r>
            <a:r>
              <a:rPr lang="en-US" altLang="ko-KR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=</a:t>
            </a:r>
            <a:r>
              <a:rPr lang="ko-KR" altLang="en-US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순발력</a:t>
            </a:r>
            <a:r>
              <a:rPr lang="en-US" altLang="ko-KR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+</a:t>
            </a:r>
            <a:r>
              <a:rPr lang="ko-KR" altLang="en-US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지구력</a:t>
            </a:r>
            <a:r>
              <a:rPr lang="en-US" altLang="ko-KR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+</a:t>
            </a:r>
            <a:r>
              <a:rPr lang="ko-KR" altLang="en-US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근력</a:t>
            </a:r>
            <a:r>
              <a:rPr lang="en-US" altLang="ko-KR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+</a:t>
            </a:r>
            <a:r>
              <a:rPr lang="ko-KR" altLang="en-US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기타요인</a:t>
            </a:r>
            <a:endParaRPr lang="en-US" altLang="ko-KR" sz="2000" dirty="0">
              <a:solidFill>
                <a:srgbClr val="4D4D4D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spcBef>
                <a:spcPct val="0"/>
              </a:spcBef>
            </a:pPr>
            <a:endParaRPr lang="en-US" altLang="ko-KR" sz="2400" dirty="0">
              <a:solidFill>
                <a:srgbClr val="4D4D4D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ko-KR" altLang="en-US" sz="24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변수는 여러 </a:t>
            </a:r>
            <a:r>
              <a:rPr lang="en-US" altLang="ko-KR" sz="24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공통</a:t>
            </a:r>
            <a:r>
              <a:rPr lang="en-US" altLang="ko-KR" sz="24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4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요인으로 이루어져 있다</a:t>
            </a:r>
            <a:endParaRPr lang="en-US" altLang="ko-KR" sz="2400" dirty="0">
              <a:solidFill>
                <a:srgbClr val="4D4D4D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eaLnBrk="1" hangingPunct="1">
              <a:spcBef>
                <a:spcPct val="0"/>
              </a:spcBef>
            </a:pPr>
            <a:r>
              <a:rPr lang="ko-KR" altLang="en-US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 구성비</a:t>
            </a:r>
            <a:r>
              <a:rPr lang="en-US" altLang="ko-KR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영향력</a:t>
            </a:r>
            <a:r>
              <a:rPr lang="en-US" altLang="ko-KR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0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 다를 뿐</a:t>
            </a:r>
          </a:p>
          <a:p>
            <a:pPr eaLnBrk="1" hangingPunct="1">
              <a:spcBef>
                <a:spcPct val="0"/>
              </a:spcBef>
            </a:pPr>
            <a:endParaRPr lang="ko-KR" altLang="en-US" sz="2400" dirty="0">
              <a:solidFill>
                <a:srgbClr val="4D4D4D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49" name="직사각형 1"/>
          <p:cNvSpPr>
            <a:spLocks noChangeArrowheads="1"/>
          </p:cNvSpPr>
          <p:nvPr/>
        </p:nvSpPr>
        <p:spPr bwMode="auto">
          <a:xfrm>
            <a:off x="4295650" y="981946"/>
            <a:ext cx="7705006" cy="1415932"/>
          </a:xfrm>
          <a:prstGeom prst="rect">
            <a:avLst/>
          </a:prstGeom>
          <a:solidFill>
            <a:srgbClr val="3494E4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endParaRPr kumimoji="0" lang="ko-KR" altLang="en-US" sz="1800" dirty="0"/>
          </a:p>
        </p:txBody>
      </p:sp>
      <p:sp>
        <p:nvSpPr>
          <p:cNvPr id="6150" name="직사각형 5"/>
          <p:cNvSpPr>
            <a:spLocks noChangeArrowheads="1"/>
          </p:cNvSpPr>
          <p:nvPr/>
        </p:nvSpPr>
        <p:spPr bwMode="auto">
          <a:xfrm>
            <a:off x="4288506" y="2649906"/>
            <a:ext cx="7705006" cy="1260140"/>
          </a:xfrm>
          <a:prstGeom prst="rect">
            <a:avLst/>
          </a:prstGeom>
          <a:solidFill>
            <a:srgbClr val="3494E4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endParaRPr kumimoji="0" lang="ko-KR" altLang="en-US" sz="1800" dirty="0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073A3A99-7A51-426B-8963-ADC56DF90DA4}"/>
              </a:ext>
            </a:extLst>
          </p:cNvPr>
          <p:cNvSpPr/>
          <p:nvPr/>
        </p:nvSpPr>
        <p:spPr bwMode="auto">
          <a:xfrm>
            <a:off x="2496282" y="2878923"/>
            <a:ext cx="1165197" cy="64807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요인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852F481B-5D62-4A14-B543-024035428C50}"/>
              </a:ext>
            </a:extLst>
          </p:cNvPr>
          <p:cNvSpPr/>
          <p:nvPr/>
        </p:nvSpPr>
        <p:spPr bwMode="auto">
          <a:xfrm>
            <a:off x="551384" y="1982764"/>
            <a:ext cx="1224136" cy="576064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변수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0D1D4CB5-4ACE-4590-9C8B-6FCDA252A769}"/>
              </a:ext>
            </a:extLst>
          </p:cNvPr>
          <p:cNvCxnSpPr>
            <a:cxnSpLocks/>
          </p:cNvCxnSpPr>
          <p:nvPr/>
        </p:nvCxnSpPr>
        <p:spPr bwMode="auto">
          <a:xfrm>
            <a:off x="1802955" y="2266855"/>
            <a:ext cx="620637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9" name="타원 18">
            <a:extLst>
              <a:ext uri="{FF2B5EF4-FFF2-40B4-BE49-F238E27FC236}">
                <a16:creationId xmlns:a16="http://schemas.microsoft.com/office/drawing/2014/main" id="{C69347AC-146C-4353-BAEA-025E1CFD3E42}"/>
              </a:ext>
            </a:extLst>
          </p:cNvPr>
          <p:cNvSpPr/>
          <p:nvPr/>
        </p:nvSpPr>
        <p:spPr bwMode="auto">
          <a:xfrm>
            <a:off x="2500461" y="1955873"/>
            <a:ext cx="1165197" cy="64807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요인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C98D8779-9E3A-40F1-A869-0E44BC9677D1}"/>
              </a:ext>
            </a:extLst>
          </p:cNvPr>
          <p:cNvSpPr/>
          <p:nvPr/>
        </p:nvSpPr>
        <p:spPr bwMode="auto">
          <a:xfrm>
            <a:off x="555833" y="2918868"/>
            <a:ext cx="1224136" cy="576064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변수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D8B51F1C-D34B-451A-BCC9-11700FDF9952}"/>
              </a:ext>
            </a:extLst>
          </p:cNvPr>
          <p:cNvCxnSpPr>
            <a:cxnSpLocks/>
          </p:cNvCxnSpPr>
          <p:nvPr/>
        </p:nvCxnSpPr>
        <p:spPr bwMode="auto">
          <a:xfrm>
            <a:off x="1807404" y="3202959"/>
            <a:ext cx="620637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9B1D194-0759-4511-BB1C-F535E914890F}"/>
              </a:ext>
            </a:extLst>
          </p:cNvPr>
          <p:cNvSpPr txBox="1"/>
          <p:nvPr/>
        </p:nvSpPr>
        <p:spPr>
          <a:xfrm>
            <a:off x="1977991" y="189752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8B924B-2C00-4A8B-B494-14A1DE4FA245}"/>
              </a:ext>
            </a:extLst>
          </p:cNvPr>
          <p:cNvSpPr txBox="1"/>
          <p:nvPr/>
        </p:nvSpPr>
        <p:spPr>
          <a:xfrm>
            <a:off x="1916507" y="280226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1BE51DC3-3B0C-47F6-B6F6-1299D740B814}"/>
              </a:ext>
            </a:extLst>
          </p:cNvPr>
          <p:cNvSpPr txBox="1">
            <a:spLocks/>
          </p:cNvSpPr>
          <p:nvPr/>
        </p:nvSpPr>
        <p:spPr bwMode="gray">
          <a:xfrm>
            <a:off x="0" y="248666"/>
            <a:ext cx="3878428" cy="697623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요인과 변수의 관계</a:t>
            </a:r>
            <a:endParaRPr kumimoji="0" lang="ko-KR" altLang="en-US" b="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D윤고딕 140" panose="02020603020101020101" pitchFamily="18" charset="-127"/>
              <a:ea typeface="YD윤고딕 140" panose="0202060302010102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직사각형 4">
            <a:extLst>
              <a:ext uri="{FF2B5EF4-FFF2-40B4-BE49-F238E27FC236}">
                <a16:creationId xmlns:a16="http://schemas.microsoft.com/office/drawing/2014/main" id="{A71EA2DB-3086-4765-B980-81569DD18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5618" y="1659510"/>
            <a:ext cx="936625" cy="36036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800" dirty="0"/>
              <a:t>X1</a:t>
            </a:r>
          </a:p>
        </p:txBody>
      </p:sp>
      <p:sp>
        <p:nvSpPr>
          <p:cNvPr id="51" name="직사각형 5">
            <a:extLst>
              <a:ext uri="{FF2B5EF4-FFF2-40B4-BE49-F238E27FC236}">
                <a16:creationId xmlns:a16="http://schemas.microsoft.com/office/drawing/2014/main" id="{4B9A1D57-47D1-4B9B-B388-1EE2F4D1F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9268" y="2162748"/>
            <a:ext cx="936625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800" dirty="0"/>
              <a:t>X2</a:t>
            </a:r>
          </a:p>
        </p:txBody>
      </p:sp>
      <p:sp>
        <p:nvSpPr>
          <p:cNvPr id="52" name="직사각형 6">
            <a:extLst>
              <a:ext uri="{FF2B5EF4-FFF2-40B4-BE49-F238E27FC236}">
                <a16:creationId xmlns:a16="http://schemas.microsoft.com/office/drawing/2014/main" id="{2F8C8F41-4B09-47FA-B261-E7E70C366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9268" y="2723135"/>
            <a:ext cx="936625" cy="36036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800" dirty="0"/>
              <a:t>X3</a:t>
            </a:r>
          </a:p>
        </p:txBody>
      </p:sp>
      <p:sp>
        <p:nvSpPr>
          <p:cNvPr id="53" name="직사각형 7">
            <a:extLst>
              <a:ext uri="{FF2B5EF4-FFF2-40B4-BE49-F238E27FC236}">
                <a16:creationId xmlns:a16="http://schemas.microsoft.com/office/drawing/2014/main" id="{0A902B58-9A17-4FC5-BBBB-E1C8F7947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9268" y="3283523"/>
            <a:ext cx="936625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800" dirty="0"/>
              <a:t>X4</a:t>
            </a:r>
          </a:p>
        </p:txBody>
      </p:sp>
      <p:sp>
        <p:nvSpPr>
          <p:cNvPr id="54" name="직사각형 8">
            <a:extLst>
              <a:ext uri="{FF2B5EF4-FFF2-40B4-BE49-F238E27FC236}">
                <a16:creationId xmlns:a16="http://schemas.microsoft.com/office/drawing/2014/main" id="{C7FFDACB-C1EA-4CA0-B484-DA670E796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9268" y="3843910"/>
            <a:ext cx="936625" cy="36036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800" dirty="0"/>
              <a:t>X5</a:t>
            </a:r>
          </a:p>
        </p:txBody>
      </p:sp>
      <p:sp>
        <p:nvSpPr>
          <p:cNvPr id="55" name="직사각형 9">
            <a:extLst>
              <a:ext uri="{FF2B5EF4-FFF2-40B4-BE49-F238E27FC236}">
                <a16:creationId xmlns:a16="http://schemas.microsoft.com/office/drawing/2014/main" id="{31B9DD3B-07D4-4A0B-8272-F7406BA69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9268" y="4404298"/>
            <a:ext cx="936625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800" dirty="0"/>
              <a:t>X6</a:t>
            </a:r>
          </a:p>
        </p:txBody>
      </p:sp>
      <p:sp>
        <p:nvSpPr>
          <p:cNvPr id="56" name="직사각형 10">
            <a:extLst>
              <a:ext uri="{FF2B5EF4-FFF2-40B4-BE49-F238E27FC236}">
                <a16:creationId xmlns:a16="http://schemas.microsoft.com/office/drawing/2014/main" id="{C25D943C-2251-4473-B6AA-474232EF0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9268" y="4964685"/>
            <a:ext cx="936625" cy="36036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800" dirty="0"/>
              <a:t>X7</a:t>
            </a:r>
          </a:p>
        </p:txBody>
      </p:sp>
      <p:sp>
        <p:nvSpPr>
          <p:cNvPr id="57" name="직사각형 11">
            <a:extLst>
              <a:ext uri="{FF2B5EF4-FFF2-40B4-BE49-F238E27FC236}">
                <a16:creationId xmlns:a16="http://schemas.microsoft.com/office/drawing/2014/main" id="{FD8A4FFD-BD44-4D57-B548-CAF82DE2D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9268" y="5525073"/>
            <a:ext cx="936625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800" dirty="0"/>
              <a:t>X8</a:t>
            </a:r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266762D7-DC9F-4D74-9723-2155198F6726}"/>
              </a:ext>
            </a:extLst>
          </p:cNvPr>
          <p:cNvSpPr/>
          <p:nvPr/>
        </p:nvSpPr>
        <p:spPr bwMode="auto">
          <a:xfrm>
            <a:off x="9949804" y="2489773"/>
            <a:ext cx="1474788" cy="66992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altLang="ko-KR" dirty="0">
                <a:latin typeface="+mn-lt"/>
              </a:rPr>
              <a:t>F1</a:t>
            </a:r>
            <a:endParaRPr lang="ko-KR" altLang="en-US" dirty="0">
              <a:latin typeface="+mn-lt"/>
            </a:endParaRPr>
          </a:p>
        </p:txBody>
      </p:sp>
      <p:sp>
        <p:nvSpPr>
          <p:cNvPr id="59" name="타원 58">
            <a:extLst>
              <a:ext uri="{FF2B5EF4-FFF2-40B4-BE49-F238E27FC236}">
                <a16:creationId xmlns:a16="http://schemas.microsoft.com/office/drawing/2014/main" id="{7DF92E98-C489-4D1B-AA7E-FA79B1078E52}"/>
              </a:ext>
            </a:extLst>
          </p:cNvPr>
          <p:cNvSpPr/>
          <p:nvPr/>
        </p:nvSpPr>
        <p:spPr bwMode="auto">
          <a:xfrm>
            <a:off x="9949804" y="4009011"/>
            <a:ext cx="1474788" cy="66833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altLang="ko-KR" dirty="0">
                <a:latin typeface="+mn-lt"/>
              </a:rPr>
              <a:t>F2</a:t>
            </a:r>
            <a:endParaRPr lang="ko-KR" altLang="en-US" dirty="0">
              <a:latin typeface="+mn-lt"/>
            </a:endParaRPr>
          </a:p>
        </p:txBody>
      </p:sp>
      <p:cxnSp>
        <p:nvCxnSpPr>
          <p:cNvPr id="60" name="직선 화살표 연결선 17">
            <a:extLst>
              <a:ext uri="{FF2B5EF4-FFF2-40B4-BE49-F238E27FC236}">
                <a16:creationId xmlns:a16="http://schemas.microsoft.com/office/drawing/2014/main" id="{72F847E5-481B-4B3E-9EE3-1F0AC460A84D}"/>
              </a:ext>
            </a:extLst>
          </p:cNvPr>
          <p:cNvCxnSpPr>
            <a:cxnSpLocks noChangeShapeType="1"/>
            <a:stCxn id="58" idx="2"/>
            <a:endCxn id="50" idx="3"/>
          </p:cNvCxnSpPr>
          <p:nvPr/>
        </p:nvCxnSpPr>
        <p:spPr bwMode="auto">
          <a:xfrm flipH="1" flipV="1">
            <a:off x="7862242" y="1838897"/>
            <a:ext cx="2087562" cy="9858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직선 화살표 연결선 19">
            <a:extLst>
              <a:ext uri="{FF2B5EF4-FFF2-40B4-BE49-F238E27FC236}">
                <a16:creationId xmlns:a16="http://schemas.microsoft.com/office/drawing/2014/main" id="{043FC476-7800-4515-9E85-DD8FC6ED91FA}"/>
              </a:ext>
            </a:extLst>
          </p:cNvPr>
          <p:cNvCxnSpPr>
            <a:cxnSpLocks noChangeShapeType="1"/>
            <a:stCxn id="58" idx="2"/>
            <a:endCxn id="51" idx="3"/>
          </p:cNvCxnSpPr>
          <p:nvPr/>
        </p:nvCxnSpPr>
        <p:spPr bwMode="auto">
          <a:xfrm flipH="1" flipV="1">
            <a:off x="7855892" y="2343723"/>
            <a:ext cx="2093912" cy="4810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직선 화살표 연결선 2">
            <a:extLst>
              <a:ext uri="{FF2B5EF4-FFF2-40B4-BE49-F238E27FC236}">
                <a16:creationId xmlns:a16="http://schemas.microsoft.com/office/drawing/2014/main" id="{38C458D9-9324-4E2F-86BE-AC691F16467D}"/>
              </a:ext>
            </a:extLst>
          </p:cNvPr>
          <p:cNvCxnSpPr>
            <a:cxnSpLocks noChangeShapeType="1"/>
            <a:stCxn id="58" idx="2"/>
            <a:endCxn id="52" idx="3"/>
          </p:cNvCxnSpPr>
          <p:nvPr/>
        </p:nvCxnSpPr>
        <p:spPr bwMode="auto">
          <a:xfrm flipH="1">
            <a:off x="7855892" y="2824736"/>
            <a:ext cx="2093912" cy="793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직선 화살표 연결선 4">
            <a:extLst>
              <a:ext uri="{FF2B5EF4-FFF2-40B4-BE49-F238E27FC236}">
                <a16:creationId xmlns:a16="http://schemas.microsoft.com/office/drawing/2014/main" id="{8F4E16F7-4E1E-4E94-9DD3-09874802E95B}"/>
              </a:ext>
            </a:extLst>
          </p:cNvPr>
          <p:cNvCxnSpPr>
            <a:cxnSpLocks noChangeShapeType="1"/>
            <a:stCxn id="58" idx="2"/>
            <a:endCxn id="53" idx="3"/>
          </p:cNvCxnSpPr>
          <p:nvPr/>
        </p:nvCxnSpPr>
        <p:spPr bwMode="auto">
          <a:xfrm flipH="1">
            <a:off x="7855892" y="2824735"/>
            <a:ext cx="2093912" cy="6397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직선 화살표 연결선 6">
            <a:extLst>
              <a:ext uri="{FF2B5EF4-FFF2-40B4-BE49-F238E27FC236}">
                <a16:creationId xmlns:a16="http://schemas.microsoft.com/office/drawing/2014/main" id="{F02B8D56-8B64-4E43-94EA-6118C1241062}"/>
              </a:ext>
            </a:extLst>
          </p:cNvPr>
          <p:cNvCxnSpPr>
            <a:cxnSpLocks noChangeShapeType="1"/>
            <a:stCxn id="58" idx="2"/>
            <a:endCxn id="54" idx="3"/>
          </p:cNvCxnSpPr>
          <p:nvPr/>
        </p:nvCxnSpPr>
        <p:spPr bwMode="auto">
          <a:xfrm flipH="1">
            <a:off x="7855892" y="2824735"/>
            <a:ext cx="2093912" cy="12001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직선 화살표 연결선 8">
            <a:extLst>
              <a:ext uri="{FF2B5EF4-FFF2-40B4-BE49-F238E27FC236}">
                <a16:creationId xmlns:a16="http://schemas.microsoft.com/office/drawing/2014/main" id="{9F8EEE04-F332-4473-8BB9-D6211AF05E06}"/>
              </a:ext>
            </a:extLst>
          </p:cNvPr>
          <p:cNvCxnSpPr>
            <a:cxnSpLocks noChangeShapeType="1"/>
            <a:stCxn id="58" idx="2"/>
            <a:endCxn id="55" idx="3"/>
          </p:cNvCxnSpPr>
          <p:nvPr/>
        </p:nvCxnSpPr>
        <p:spPr bwMode="auto">
          <a:xfrm flipH="1">
            <a:off x="7855892" y="2824736"/>
            <a:ext cx="2093912" cy="17605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직선 화살표 연결선 10">
            <a:extLst>
              <a:ext uri="{FF2B5EF4-FFF2-40B4-BE49-F238E27FC236}">
                <a16:creationId xmlns:a16="http://schemas.microsoft.com/office/drawing/2014/main" id="{186ED9C3-8C40-41E7-A7EA-80F4E342FDD6}"/>
              </a:ext>
            </a:extLst>
          </p:cNvPr>
          <p:cNvCxnSpPr>
            <a:cxnSpLocks noChangeShapeType="1"/>
            <a:stCxn id="58" idx="2"/>
            <a:endCxn id="56" idx="3"/>
          </p:cNvCxnSpPr>
          <p:nvPr/>
        </p:nvCxnSpPr>
        <p:spPr bwMode="auto">
          <a:xfrm flipH="1">
            <a:off x="7855892" y="2824736"/>
            <a:ext cx="2093912" cy="23209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직선 화살표 연결선 12">
            <a:extLst>
              <a:ext uri="{FF2B5EF4-FFF2-40B4-BE49-F238E27FC236}">
                <a16:creationId xmlns:a16="http://schemas.microsoft.com/office/drawing/2014/main" id="{EC465E3B-F902-4470-8A71-B6F814810AD2}"/>
              </a:ext>
            </a:extLst>
          </p:cNvPr>
          <p:cNvCxnSpPr>
            <a:cxnSpLocks noChangeShapeType="1"/>
            <a:stCxn id="58" idx="2"/>
            <a:endCxn id="57" idx="3"/>
          </p:cNvCxnSpPr>
          <p:nvPr/>
        </p:nvCxnSpPr>
        <p:spPr bwMode="auto">
          <a:xfrm flipH="1">
            <a:off x="7855892" y="2824735"/>
            <a:ext cx="2093912" cy="28813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직선 화살표 연결선 17">
            <a:extLst>
              <a:ext uri="{FF2B5EF4-FFF2-40B4-BE49-F238E27FC236}">
                <a16:creationId xmlns:a16="http://schemas.microsoft.com/office/drawing/2014/main" id="{AB465040-A45B-4877-8CDB-19F626E07D73}"/>
              </a:ext>
            </a:extLst>
          </p:cNvPr>
          <p:cNvCxnSpPr>
            <a:cxnSpLocks noChangeShapeType="1"/>
            <a:stCxn id="59" idx="2"/>
          </p:cNvCxnSpPr>
          <p:nvPr/>
        </p:nvCxnSpPr>
        <p:spPr bwMode="auto">
          <a:xfrm flipH="1" flipV="1">
            <a:off x="7862242" y="1918272"/>
            <a:ext cx="2087562" cy="24257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직선 화살표 연결선 19">
            <a:extLst>
              <a:ext uri="{FF2B5EF4-FFF2-40B4-BE49-F238E27FC236}">
                <a16:creationId xmlns:a16="http://schemas.microsoft.com/office/drawing/2014/main" id="{04616E61-E0C8-4506-80D1-8514B6AB323E}"/>
              </a:ext>
            </a:extLst>
          </p:cNvPr>
          <p:cNvCxnSpPr>
            <a:cxnSpLocks noChangeShapeType="1"/>
            <a:stCxn id="59" idx="2"/>
          </p:cNvCxnSpPr>
          <p:nvPr/>
        </p:nvCxnSpPr>
        <p:spPr bwMode="auto">
          <a:xfrm flipH="1" flipV="1">
            <a:off x="7855892" y="2423098"/>
            <a:ext cx="2093912" cy="1920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직선 화살표 연결선 29">
            <a:extLst>
              <a:ext uri="{FF2B5EF4-FFF2-40B4-BE49-F238E27FC236}">
                <a16:creationId xmlns:a16="http://schemas.microsoft.com/office/drawing/2014/main" id="{0BBC2DD5-F513-4A3B-9BAA-DE22AE9C0315}"/>
              </a:ext>
            </a:extLst>
          </p:cNvPr>
          <p:cNvCxnSpPr>
            <a:cxnSpLocks noChangeShapeType="1"/>
            <a:stCxn id="59" idx="2"/>
          </p:cNvCxnSpPr>
          <p:nvPr/>
        </p:nvCxnSpPr>
        <p:spPr bwMode="auto">
          <a:xfrm flipH="1" flipV="1">
            <a:off x="7855892" y="2981898"/>
            <a:ext cx="2093912" cy="13620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직선 화살표 연결선 30">
            <a:extLst>
              <a:ext uri="{FF2B5EF4-FFF2-40B4-BE49-F238E27FC236}">
                <a16:creationId xmlns:a16="http://schemas.microsoft.com/office/drawing/2014/main" id="{3099CE8C-53A7-4D3C-8962-1538C3169DBE}"/>
              </a:ext>
            </a:extLst>
          </p:cNvPr>
          <p:cNvCxnSpPr>
            <a:cxnSpLocks noChangeShapeType="1"/>
            <a:stCxn id="59" idx="2"/>
          </p:cNvCxnSpPr>
          <p:nvPr/>
        </p:nvCxnSpPr>
        <p:spPr bwMode="auto">
          <a:xfrm flipH="1" flipV="1">
            <a:off x="7855892" y="3542286"/>
            <a:ext cx="2093912" cy="8016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직선 화살표 연결선 31">
            <a:extLst>
              <a:ext uri="{FF2B5EF4-FFF2-40B4-BE49-F238E27FC236}">
                <a16:creationId xmlns:a16="http://schemas.microsoft.com/office/drawing/2014/main" id="{A99AED8E-EFDB-403F-9984-D4B3B51C13B6}"/>
              </a:ext>
            </a:extLst>
          </p:cNvPr>
          <p:cNvCxnSpPr>
            <a:cxnSpLocks noChangeShapeType="1"/>
            <a:stCxn id="59" idx="2"/>
          </p:cNvCxnSpPr>
          <p:nvPr/>
        </p:nvCxnSpPr>
        <p:spPr bwMode="auto">
          <a:xfrm flipH="1" flipV="1">
            <a:off x="7855892" y="4102672"/>
            <a:ext cx="2093912" cy="2413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직선 화살표 연결선 32">
            <a:extLst>
              <a:ext uri="{FF2B5EF4-FFF2-40B4-BE49-F238E27FC236}">
                <a16:creationId xmlns:a16="http://schemas.microsoft.com/office/drawing/2014/main" id="{A331B88D-3974-4456-8893-F4A3A339DA38}"/>
              </a:ext>
            </a:extLst>
          </p:cNvPr>
          <p:cNvCxnSpPr>
            <a:cxnSpLocks noChangeShapeType="1"/>
            <a:stCxn id="59" idx="2"/>
          </p:cNvCxnSpPr>
          <p:nvPr/>
        </p:nvCxnSpPr>
        <p:spPr bwMode="auto">
          <a:xfrm flipH="1">
            <a:off x="7855892" y="4343972"/>
            <a:ext cx="2093912" cy="3190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직선 화살표 연결선 33">
            <a:extLst>
              <a:ext uri="{FF2B5EF4-FFF2-40B4-BE49-F238E27FC236}">
                <a16:creationId xmlns:a16="http://schemas.microsoft.com/office/drawing/2014/main" id="{D8D1DFBB-0EB3-4467-8BEE-4D78E88DBC30}"/>
              </a:ext>
            </a:extLst>
          </p:cNvPr>
          <p:cNvCxnSpPr>
            <a:cxnSpLocks noChangeShapeType="1"/>
            <a:stCxn id="59" idx="2"/>
          </p:cNvCxnSpPr>
          <p:nvPr/>
        </p:nvCxnSpPr>
        <p:spPr bwMode="auto">
          <a:xfrm flipH="1">
            <a:off x="7855892" y="4343973"/>
            <a:ext cx="2093912" cy="8794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직선 화살표 연결선 34">
            <a:extLst>
              <a:ext uri="{FF2B5EF4-FFF2-40B4-BE49-F238E27FC236}">
                <a16:creationId xmlns:a16="http://schemas.microsoft.com/office/drawing/2014/main" id="{BE6D0959-54B9-4903-BEEA-7AE01B97A199}"/>
              </a:ext>
            </a:extLst>
          </p:cNvPr>
          <p:cNvCxnSpPr>
            <a:cxnSpLocks noChangeShapeType="1"/>
            <a:stCxn id="59" idx="2"/>
          </p:cNvCxnSpPr>
          <p:nvPr/>
        </p:nvCxnSpPr>
        <p:spPr bwMode="auto">
          <a:xfrm flipH="1">
            <a:off x="7855892" y="4343973"/>
            <a:ext cx="2093912" cy="14398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3" name="직사각형 4"/>
          <p:cNvSpPr>
            <a:spLocks noChangeArrowheads="1"/>
          </p:cNvSpPr>
          <p:nvPr/>
        </p:nvSpPr>
        <p:spPr bwMode="auto">
          <a:xfrm>
            <a:off x="983582" y="1655563"/>
            <a:ext cx="936625" cy="36036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800" dirty="0"/>
              <a:t>X1</a:t>
            </a:r>
          </a:p>
        </p:txBody>
      </p:sp>
      <p:sp>
        <p:nvSpPr>
          <p:cNvPr id="10244" name="직사각형 5"/>
          <p:cNvSpPr>
            <a:spLocks noChangeArrowheads="1"/>
          </p:cNvSpPr>
          <p:nvPr/>
        </p:nvSpPr>
        <p:spPr bwMode="auto">
          <a:xfrm>
            <a:off x="977232" y="2158801"/>
            <a:ext cx="936625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800" dirty="0"/>
              <a:t>X2</a:t>
            </a:r>
          </a:p>
        </p:txBody>
      </p:sp>
      <p:sp>
        <p:nvSpPr>
          <p:cNvPr id="10245" name="직사각형 6"/>
          <p:cNvSpPr>
            <a:spLocks noChangeArrowheads="1"/>
          </p:cNvSpPr>
          <p:nvPr/>
        </p:nvSpPr>
        <p:spPr bwMode="auto">
          <a:xfrm>
            <a:off x="977232" y="2719188"/>
            <a:ext cx="936625" cy="36036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800" dirty="0"/>
              <a:t>X3</a:t>
            </a:r>
          </a:p>
        </p:txBody>
      </p:sp>
      <p:sp>
        <p:nvSpPr>
          <p:cNvPr id="10246" name="직사각형 7"/>
          <p:cNvSpPr>
            <a:spLocks noChangeArrowheads="1"/>
          </p:cNvSpPr>
          <p:nvPr/>
        </p:nvSpPr>
        <p:spPr bwMode="auto">
          <a:xfrm>
            <a:off x="977232" y="3279576"/>
            <a:ext cx="936625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800" dirty="0"/>
              <a:t>X4</a:t>
            </a:r>
          </a:p>
        </p:txBody>
      </p:sp>
      <p:sp>
        <p:nvSpPr>
          <p:cNvPr id="10247" name="직사각형 8"/>
          <p:cNvSpPr>
            <a:spLocks noChangeArrowheads="1"/>
          </p:cNvSpPr>
          <p:nvPr/>
        </p:nvSpPr>
        <p:spPr bwMode="auto">
          <a:xfrm>
            <a:off x="977232" y="3839963"/>
            <a:ext cx="936625" cy="36036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800" dirty="0"/>
              <a:t>X5</a:t>
            </a:r>
          </a:p>
        </p:txBody>
      </p:sp>
      <p:sp>
        <p:nvSpPr>
          <p:cNvPr id="10248" name="직사각형 9"/>
          <p:cNvSpPr>
            <a:spLocks noChangeArrowheads="1"/>
          </p:cNvSpPr>
          <p:nvPr/>
        </p:nvSpPr>
        <p:spPr bwMode="auto">
          <a:xfrm>
            <a:off x="977232" y="4400351"/>
            <a:ext cx="936625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800" dirty="0"/>
              <a:t>X6</a:t>
            </a:r>
          </a:p>
        </p:txBody>
      </p:sp>
      <p:sp>
        <p:nvSpPr>
          <p:cNvPr id="10249" name="직사각형 10"/>
          <p:cNvSpPr>
            <a:spLocks noChangeArrowheads="1"/>
          </p:cNvSpPr>
          <p:nvPr/>
        </p:nvSpPr>
        <p:spPr bwMode="auto">
          <a:xfrm>
            <a:off x="977232" y="4960738"/>
            <a:ext cx="936625" cy="36036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800" dirty="0"/>
              <a:t>X7</a:t>
            </a:r>
          </a:p>
        </p:txBody>
      </p:sp>
      <p:sp>
        <p:nvSpPr>
          <p:cNvPr id="10250" name="직사각형 11"/>
          <p:cNvSpPr>
            <a:spLocks noChangeArrowheads="1"/>
          </p:cNvSpPr>
          <p:nvPr/>
        </p:nvSpPr>
        <p:spPr bwMode="auto">
          <a:xfrm>
            <a:off x="977232" y="5521126"/>
            <a:ext cx="936625" cy="36036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800" dirty="0"/>
              <a:t>X8</a:t>
            </a:r>
          </a:p>
        </p:txBody>
      </p:sp>
      <p:sp>
        <p:nvSpPr>
          <p:cNvPr id="15" name="타원 14"/>
          <p:cNvSpPr/>
          <p:nvPr/>
        </p:nvSpPr>
        <p:spPr bwMode="auto">
          <a:xfrm>
            <a:off x="4007768" y="2485826"/>
            <a:ext cx="1474788" cy="66992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altLang="ko-KR" dirty="0">
                <a:latin typeface="+mn-lt"/>
              </a:rPr>
              <a:t>F1</a:t>
            </a:r>
            <a:endParaRPr lang="ko-KR" altLang="en-US" dirty="0">
              <a:latin typeface="+mn-lt"/>
            </a:endParaRPr>
          </a:p>
        </p:txBody>
      </p:sp>
      <p:sp>
        <p:nvSpPr>
          <p:cNvPr id="16" name="타원 15"/>
          <p:cNvSpPr/>
          <p:nvPr/>
        </p:nvSpPr>
        <p:spPr bwMode="auto">
          <a:xfrm>
            <a:off x="4007768" y="4005064"/>
            <a:ext cx="1474788" cy="66833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altLang="ko-KR" dirty="0">
                <a:latin typeface="+mn-lt"/>
              </a:rPr>
              <a:t>F2</a:t>
            </a:r>
            <a:endParaRPr lang="ko-KR" altLang="en-US" dirty="0">
              <a:latin typeface="+mn-lt"/>
            </a:endParaRPr>
          </a:p>
        </p:txBody>
      </p:sp>
      <p:cxnSp>
        <p:nvCxnSpPr>
          <p:cNvPr id="10253" name="직선 화살표 연결선 17"/>
          <p:cNvCxnSpPr>
            <a:cxnSpLocks noChangeShapeType="1"/>
            <a:stCxn id="15" idx="2"/>
            <a:endCxn id="10243" idx="3"/>
          </p:cNvCxnSpPr>
          <p:nvPr/>
        </p:nvCxnSpPr>
        <p:spPr bwMode="auto">
          <a:xfrm flipH="1" flipV="1">
            <a:off x="1920206" y="1834950"/>
            <a:ext cx="2087562" cy="9858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4" name="직선 화살표 연결선 19"/>
          <p:cNvCxnSpPr>
            <a:cxnSpLocks noChangeShapeType="1"/>
            <a:stCxn id="15" idx="2"/>
            <a:endCxn id="10244" idx="3"/>
          </p:cNvCxnSpPr>
          <p:nvPr/>
        </p:nvCxnSpPr>
        <p:spPr bwMode="auto">
          <a:xfrm flipH="1" flipV="1">
            <a:off x="1913856" y="2339776"/>
            <a:ext cx="2093912" cy="4810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5" name="직선 화살표 연결선 2"/>
          <p:cNvCxnSpPr>
            <a:cxnSpLocks noChangeShapeType="1"/>
            <a:stCxn id="15" idx="2"/>
            <a:endCxn id="10245" idx="3"/>
          </p:cNvCxnSpPr>
          <p:nvPr/>
        </p:nvCxnSpPr>
        <p:spPr bwMode="auto">
          <a:xfrm flipH="1">
            <a:off x="1913856" y="2820789"/>
            <a:ext cx="2093912" cy="793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6" name="직선 화살표 연결선 4"/>
          <p:cNvCxnSpPr>
            <a:cxnSpLocks noChangeShapeType="1"/>
            <a:stCxn id="15" idx="2"/>
            <a:endCxn id="10246" idx="3"/>
          </p:cNvCxnSpPr>
          <p:nvPr/>
        </p:nvCxnSpPr>
        <p:spPr bwMode="auto">
          <a:xfrm flipH="1">
            <a:off x="1913856" y="2820788"/>
            <a:ext cx="2093912" cy="6397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7" name="직선 화살표 연결선 6"/>
          <p:cNvCxnSpPr>
            <a:cxnSpLocks noChangeShapeType="1"/>
            <a:stCxn id="15" idx="2"/>
            <a:endCxn id="10247" idx="3"/>
          </p:cNvCxnSpPr>
          <p:nvPr/>
        </p:nvCxnSpPr>
        <p:spPr bwMode="auto">
          <a:xfrm flipH="1">
            <a:off x="1913856" y="2820788"/>
            <a:ext cx="2093912" cy="12001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8" name="직선 화살표 연결선 8"/>
          <p:cNvCxnSpPr>
            <a:cxnSpLocks noChangeShapeType="1"/>
            <a:stCxn id="15" idx="2"/>
            <a:endCxn id="10248" idx="3"/>
          </p:cNvCxnSpPr>
          <p:nvPr/>
        </p:nvCxnSpPr>
        <p:spPr bwMode="auto">
          <a:xfrm flipH="1">
            <a:off x="1913856" y="2820789"/>
            <a:ext cx="2093912" cy="17605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9" name="직선 화살표 연결선 10"/>
          <p:cNvCxnSpPr>
            <a:cxnSpLocks noChangeShapeType="1"/>
            <a:stCxn id="15" idx="2"/>
            <a:endCxn id="10249" idx="3"/>
          </p:cNvCxnSpPr>
          <p:nvPr/>
        </p:nvCxnSpPr>
        <p:spPr bwMode="auto">
          <a:xfrm flipH="1">
            <a:off x="1913856" y="2820789"/>
            <a:ext cx="2093912" cy="23209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0" name="직선 화살표 연결선 12"/>
          <p:cNvCxnSpPr>
            <a:cxnSpLocks noChangeShapeType="1"/>
            <a:stCxn id="15" idx="2"/>
            <a:endCxn id="10250" idx="3"/>
          </p:cNvCxnSpPr>
          <p:nvPr/>
        </p:nvCxnSpPr>
        <p:spPr bwMode="auto">
          <a:xfrm flipH="1">
            <a:off x="1913856" y="2820788"/>
            <a:ext cx="2093912" cy="28813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1" name="직선 화살표 연결선 17"/>
          <p:cNvCxnSpPr>
            <a:cxnSpLocks noChangeShapeType="1"/>
            <a:stCxn id="16" idx="2"/>
          </p:cNvCxnSpPr>
          <p:nvPr/>
        </p:nvCxnSpPr>
        <p:spPr bwMode="auto">
          <a:xfrm flipH="1" flipV="1">
            <a:off x="1920206" y="1914325"/>
            <a:ext cx="2087562" cy="24257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2" name="직선 화살표 연결선 19"/>
          <p:cNvCxnSpPr>
            <a:cxnSpLocks noChangeShapeType="1"/>
            <a:stCxn id="16" idx="2"/>
          </p:cNvCxnSpPr>
          <p:nvPr/>
        </p:nvCxnSpPr>
        <p:spPr bwMode="auto">
          <a:xfrm flipH="1" flipV="1">
            <a:off x="1913856" y="2419151"/>
            <a:ext cx="2093912" cy="1920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3" name="직선 화살표 연결선 29"/>
          <p:cNvCxnSpPr>
            <a:cxnSpLocks noChangeShapeType="1"/>
            <a:stCxn id="16" idx="2"/>
          </p:cNvCxnSpPr>
          <p:nvPr/>
        </p:nvCxnSpPr>
        <p:spPr bwMode="auto">
          <a:xfrm flipH="1" flipV="1">
            <a:off x="1913856" y="2977951"/>
            <a:ext cx="2093912" cy="13620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4" name="직선 화살표 연결선 30"/>
          <p:cNvCxnSpPr>
            <a:cxnSpLocks noChangeShapeType="1"/>
            <a:stCxn id="16" idx="2"/>
          </p:cNvCxnSpPr>
          <p:nvPr/>
        </p:nvCxnSpPr>
        <p:spPr bwMode="auto">
          <a:xfrm flipH="1" flipV="1">
            <a:off x="1913856" y="3538339"/>
            <a:ext cx="2093912" cy="8016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5" name="직선 화살표 연결선 31"/>
          <p:cNvCxnSpPr>
            <a:cxnSpLocks noChangeShapeType="1"/>
            <a:stCxn id="16" idx="2"/>
          </p:cNvCxnSpPr>
          <p:nvPr/>
        </p:nvCxnSpPr>
        <p:spPr bwMode="auto">
          <a:xfrm flipH="1" flipV="1">
            <a:off x="1913856" y="4098725"/>
            <a:ext cx="2093912" cy="2413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6" name="직선 화살표 연결선 32"/>
          <p:cNvCxnSpPr>
            <a:cxnSpLocks noChangeShapeType="1"/>
            <a:stCxn id="16" idx="2"/>
          </p:cNvCxnSpPr>
          <p:nvPr/>
        </p:nvCxnSpPr>
        <p:spPr bwMode="auto">
          <a:xfrm flipH="1">
            <a:off x="1913856" y="4340025"/>
            <a:ext cx="2093912" cy="3190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7" name="직선 화살표 연결선 33"/>
          <p:cNvCxnSpPr>
            <a:cxnSpLocks noChangeShapeType="1"/>
            <a:stCxn id="16" idx="2"/>
          </p:cNvCxnSpPr>
          <p:nvPr/>
        </p:nvCxnSpPr>
        <p:spPr bwMode="auto">
          <a:xfrm flipH="1">
            <a:off x="1913856" y="4340026"/>
            <a:ext cx="2093912" cy="8794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8" name="직선 화살표 연결선 34"/>
          <p:cNvCxnSpPr>
            <a:cxnSpLocks noChangeShapeType="1"/>
            <a:stCxn id="16" idx="2"/>
          </p:cNvCxnSpPr>
          <p:nvPr/>
        </p:nvCxnSpPr>
        <p:spPr bwMode="auto">
          <a:xfrm flipH="1">
            <a:off x="1913856" y="4340026"/>
            <a:ext cx="2093912" cy="14398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제목 1">
            <a:extLst>
              <a:ext uri="{FF2B5EF4-FFF2-40B4-BE49-F238E27FC236}">
                <a16:creationId xmlns:a16="http://schemas.microsoft.com/office/drawing/2014/main" id="{031FF35F-19D5-4146-8657-E44DAB74C6BF}"/>
              </a:ext>
            </a:extLst>
          </p:cNvPr>
          <p:cNvSpPr txBox="1">
            <a:spLocks/>
          </p:cNvSpPr>
          <p:nvPr/>
        </p:nvSpPr>
        <p:spPr bwMode="gray">
          <a:xfrm>
            <a:off x="6919268" y="817825"/>
            <a:ext cx="4727698" cy="5659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kumimoji="0" lang="ko-KR" altLang="en-US" sz="2000" kern="0" dirty="0"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변수를 가장 잘 설명하는 요인의 선택 </a:t>
            </a:r>
          </a:p>
        </p:txBody>
      </p:sp>
      <p:sp>
        <p:nvSpPr>
          <p:cNvPr id="49" name="제목 1">
            <a:extLst>
              <a:ext uri="{FF2B5EF4-FFF2-40B4-BE49-F238E27FC236}">
                <a16:creationId xmlns:a16="http://schemas.microsoft.com/office/drawing/2014/main" id="{D6EADC76-0FA9-4C0F-A57B-CBDDCEEB4FF3}"/>
              </a:ext>
            </a:extLst>
          </p:cNvPr>
          <p:cNvSpPr txBox="1">
            <a:spLocks/>
          </p:cNvSpPr>
          <p:nvPr/>
        </p:nvSpPr>
        <p:spPr bwMode="gray">
          <a:xfrm>
            <a:off x="0" y="248666"/>
            <a:ext cx="4824536" cy="697623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Light" panose="020D0904000000000000" pitchFamily="50" charset="-127"/>
                <a:ea typeface="나눔고딕 Light" panose="020D0904000000000000" pitchFamily="50" charset="-127"/>
              </a:rPr>
              <a:t>변수와  공통요인 관계도</a:t>
            </a:r>
            <a:endParaRPr kumimoji="0" lang="ko-KR" altLang="en-US" b="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D윤고딕 140" panose="02020603020101020101" pitchFamily="18" charset="-127"/>
              <a:ea typeface="YD윤고딕 140" panose="0202060302010102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10243" grpId="0" animBg="1"/>
      <p:bldP spid="10244" grpId="0" animBg="1"/>
      <p:bldP spid="10245" grpId="0" animBg="1"/>
      <p:bldP spid="10246" grpId="0" animBg="1"/>
      <p:bldP spid="10247" grpId="0" animBg="1"/>
      <p:bldP spid="10248" grpId="0" animBg="1"/>
      <p:bldP spid="10249" grpId="0" animBg="1"/>
      <p:bldP spid="10250" grpId="0" animBg="1"/>
      <p:bldP spid="15" grpId="0" animBg="1"/>
      <p:bldP spid="16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2"/>
          <p:cNvSpPr>
            <a:spLocks noChangeArrowheads="1"/>
          </p:cNvSpPr>
          <p:nvPr/>
        </p:nvSpPr>
        <p:spPr bwMode="auto">
          <a:xfrm>
            <a:off x="722628" y="260648"/>
            <a:ext cx="3311525" cy="33115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solidFill>
                <a:schemeClr val="bg1"/>
              </a:solidFill>
              <a:latin typeface="굴림" panose="020B0600000101010101" pitchFamily="50" charset="-127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911424" y="1131391"/>
            <a:ext cx="3240360" cy="1570038"/>
          </a:xfrm>
          <a:noFill/>
        </p:spPr>
        <p:txBody>
          <a:bodyPr/>
          <a:lstStyle/>
          <a:p>
            <a:pPr eaLnBrk="1" hangingPunct="1"/>
            <a:r>
              <a:rPr lang="ko-KR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수학적 모형의</a:t>
            </a:r>
            <a:br>
              <a:rPr lang="ko-KR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예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idx="1"/>
          </p:nvPr>
        </p:nvSpPr>
        <p:spPr>
          <a:xfrm>
            <a:off x="4727848" y="260850"/>
            <a:ext cx="5184576" cy="5185247"/>
          </a:xfrm>
        </p:spPr>
        <p:txBody>
          <a:bodyPr/>
          <a:lstStyle/>
          <a:p>
            <a:pPr eaLnBrk="1" hangingPunct="1"/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독립변수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종속변수는 없음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lvl="1" eaLnBrk="1" hangingPunct="1"/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X</a:t>
            </a:r>
            <a:r>
              <a:rPr lang="en-US" altLang="ko-KR" sz="2400" baseline="-25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영어성적</a:t>
            </a:r>
          </a:p>
          <a:p>
            <a:pPr lvl="1" eaLnBrk="1" hangingPunct="1"/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X</a:t>
            </a:r>
            <a:r>
              <a:rPr lang="en-US" altLang="ko-KR" sz="2400" baseline="-25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수학성적 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eaLnBrk="1" hangingPunct="1"/>
            <a:endParaRPr lang="ko-KR" alt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/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공통요인</a:t>
            </a: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인자</a:t>
            </a: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factor)</a:t>
            </a:r>
          </a:p>
          <a:p>
            <a:pPr lvl="1" eaLnBrk="1" hangingPunct="1"/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F</a:t>
            </a:r>
            <a:r>
              <a:rPr lang="en-US" altLang="ko-KR" sz="2400" baseline="-25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F</a:t>
            </a:r>
            <a:r>
              <a:rPr lang="en-US" altLang="ko-KR" sz="2400" baseline="-25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</a:p>
          <a:p>
            <a:pPr lvl="1" eaLnBrk="1" hangingPunct="1"/>
            <a:endParaRPr lang="en-US" altLang="ko-KR" sz="2400" baseline="-25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/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모형식</a:t>
            </a:r>
            <a:endParaRPr lang="en-US" altLang="ko-KR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eaLnBrk="1" hangingPunct="1"/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X</a:t>
            </a:r>
            <a:r>
              <a:rPr lang="en-US" altLang="ko-KR" sz="2400" baseline="-25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영어성적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)=0.9F</a:t>
            </a:r>
            <a:r>
              <a:rPr lang="en-US" altLang="ko-KR" sz="2400" baseline="-25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+0.2F</a:t>
            </a:r>
            <a:r>
              <a:rPr lang="en-US" altLang="ko-KR" sz="2400" baseline="-25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</a:p>
          <a:p>
            <a:pPr lvl="1" eaLnBrk="1" hangingPunct="1"/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X</a:t>
            </a:r>
            <a:r>
              <a:rPr lang="en-US" altLang="ko-KR" sz="2400" baseline="-25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수학성적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)=0.3F</a:t>
            </a:r>
            <a:r>
              <a:rPr lang="en-US" altLang="ko-KR" sz="2400" baseline="-25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+0.8F</a:t>
            </a:r>
            <a:r>
              <a:rPr lang="en-US" altLang="ko-KR" sz="2400" baseline="-25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</a:p>
          <a:p>
            <a:pPr eaLnBrk="1" hangingPunct="1"/>
            <a:endParaRPr lang="en-US" altLang="ko-KR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1926" name="AutoShape 6"/>
          <p:cNvSpPr>
            <a:spLocks noChangeArrowheads="1"/>
          </p:cNvSpPr>
          <p:nvPr/>
        </p:nvSpPr>
        <p:spPr bwMode="auto">
          <a:xfrm>
            <a:off x="6312024" y="5013176"/>
            <a:ext cx="1512888" cy="863600"/>
          </a:xfrm>
          <a:prstGeom prst="wedgeEllipseCallout">
            <a:avLst>
              <a:gd name="adj1" fmla="val 43704"/>
              <a:gd name="adj2" fmla="val -88051"/>
            </a:avLst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적재값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 b="1" dirty="0">
                <a:latin typeface="Times New Roman" panose="02020603050405020304" pitchFamily="18" charset="0"/>
                <a:ea typeface="맑은 고딕" panose="020B0503020000020004" pitchFamily="50" charset="-127"/>
              </a:rPr>
              <a:t>loading</a:t>
            </a:r>
          </a:p>
        </p:txBody>
      </p:sp>
      <p:sp>
        <p:nvSpPr>
          <p:cNvPr id="81927" name="AutoShape 7"/>
          <p:cNvSpPr>
            <a:spLocks noChangeArrowheads="1"/>
          </p:cNvSpPr>
          <p:nvPr/>
        </p:nvSpPr>
        <p:spPr bwMode="auto">
          <a:xfrm>
            <a:off x="9102352" y="2017216"/>
            <a:ext cx="2106216" cy="1368425"/>
          </a:xfrm>
          <a:prstGeom prst="wedgeEllipseCallout">
            <a:avLst>
              <a:gd name="adj1" fmla="val -44483"/>
              <a:gd name="adj2" fmla="val 77449"/>
            </a:avLst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요인의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명명</a:t>
            </a: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(naming)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build="p"/>
      <p:bldP spid="81926" grpId="0" animBg="1"/>
      <p:bldP spid="8192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Custom 41">
      <a:dk1>
        <a:srgbClr val="000000"/>
      </a:dk1>
      <a:lt1>
        <a:srgbClr val="FFFFFF"/>
      </a:lt1>
      <a:dk2>
        <a:srgbClr val="000066"/>
      </a:dk2>
      <a:lt2>
        <a:srgbClr val="DDDDDD"/>
      </a:lt2>
      <a:accent1>
        <a:srgbClr val="3494E4"/>
      </a:accent1>
      <a:accent2>
        <a:srgbClr val="25AD79"/>
      </a:accent2>
      <a:accent3>
        <a:srgbClr val="AB78D6"/>
      </a:accent3>
      <a:accent4>
        <a:srgbClr val="DC7676"/>
      </a:accent4>
      <a:accent5>
        <a:srgbClr val="D3A45F"/>
      </a:accent5>
      <a:accent6>
        <a:srgbClr val="3BB1CD"/>
      </a:accent6>
      <a:hlink>
        <a:srgbClr val="93CE32"/>
      </a:hlink>
      <a:folHlink>
        <a:srgbClr val="F6A350"/>
      </a:folHlink>
    </a:clrScheme>
    <a:fontScheme name="Office 테마">
      <a:majorFont>
        <a:latin typeface="Verdana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66"/>
        </a:dk2>
        <a:lt2>
          <a:srgbClr val="DDDDDD"/>
        </a:lt2>
        <a:accent1>
          <a:srgbClr val="3494E4"/>
        </a:accent1>
        <a:accent2>
          <a:srgbClr val="25AD79"/>
        </a:accent2>
        <a:accent3>
          <a:srgbClr val="FFFFFF"/>
        </a:accent3>
        <a:accent4>
          <a:srgbClr val="000000"/>
        </a:accent4>
        <a:accent5>
          <a:srgbClr val="AEC8EF"/>
        </a:accent5>
        <a:accent6>
          <a:srgbClr val="209C6D"/>
        </a:accent6>
        <a:hlink>
          <a:srgbClr val="93CE32"/>
        </a:hlink>
        <a:folHlink>
          <a:srgbClr val="F6A3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547E"/>
        </a:dk2>
        <a:lt2>
          <a:srgbClr val="DDDDDD"/>
        </a:lt2>
        <a:accent1>
          <a:srgbClr val="33B3A4"/>
        </a:accent1>
        <a:accent2>
          <a:srgbClr val="5D9CE9"/>
        </a:accent2>
        <a:accent3>
          <a:srgbClr val="FFFFFF"/>
        </a:accent3>
        <a:accent4>
          <a:srgbClr val="000000"/>
        </a:accent4>
        <a:accent5>
          <a:srgbClr val="ADD6CF"/>
        </a:accent5>
        <a:accent6>
          <a:srgbClr val="538DD3"/>
        </a:accent6>
        <a:hlink>
          <a:srgbClr val="8F81F3"/>
        </a:hlink>
        <a:folHlink>
          <a:srgbClr val="F27A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4C004C"/>
        </a:dk2>
        <a:lt2>
          <a:srgbClr val="D3B9DF"/>
        </a:lt2>
        <a:accent1>
          <a:srgbClr val="747FE8"/>
        </a:accent1>
        <a:accent2>
          <a:srgbClr val="46AABE"/>
        </a:accent2>
        <a:accent3>
          <a:srgbClr val="FFFFFF"/>
        </a:accent3>
        <a:accent4>
          <a:srgbClr val="000000"/>
        </a:accent4>
        <a:accent5>
          <a:srgbClr val="BCC0F2"/>
        </a:accent5>
        <a:accent6>
          <a:srgbClr val="3F9AAC"/>
        </a:accent6>
        <a:hlink>
          <a:srgbClr val="FB9161"/>
        </a:hlink>
        <a:folHlink>
          <a:srgbClr val="91C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4085</TotalTime>
  <Words>6096</Words>
  <Application>Microsoft Office PowerPoint</Application>
  <PresentationFormat>와이드스크린</PresentationFormat>
  <Paragraphs>1124</Paragraphs>
  <Slides>48</Slides>
  <Notes>42</Notes>
  <HiddenSlides>0</HiddenSlides>
  <MMClips>0</MMClips>
  <ScaleCrop>false</ScaleCrop>
  <HeadingPairs>
    <vt:vector size="6" baseType="variant">
      <vt:variant>
        <vt:lpstr>사용한 글꼴</vt:lpstr>
      </vt:variant>
      <vt:variant>
        <vt:i4>17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48</vt:i4>
      </vt:variant>
    </vt:vector>
  </HeadingPairs>
  <TitlesOfParts>
    <vt:vector size="66" baseType="lpstr">
      <vt:lpstr>YD윤고딕 140</vt:lpstr>
      <vt:lpstr>YD윤고딕 150</vt:lpstr>
      <vt:lpstr>YD윤고딕 160</vt:lpstr>
      <vt:lpstr>굴림</vt:lpstr>
      <vt:lpstr>굴림</vt:lpstr>
      <vt:lpstr>나눔고딕 ExtraBold</vt:lpstr>
      <vt:lpstr>나눔고딕 Light</vt:lpstr>
      <vt:lpstr>맑은 고딕</vt:lpstr>
      <vt:lpstr>Algerian</vt:lpstr>
      <vt:lpstr>Arial</vt:lpstr>
      <vt:lpstr>Calibri</vt:lpstr>
      <vt:lpstr>Cambria Math</vt:lpstr>
      <vt:lpstr>Castellar</vt:lpstr>
      <vt:lpstr>Times New Roman</vt:lpstr>
      <vt:lpstr>Tw Cen MT Condensed Extra Bold</vt:lpstr>
      <vt:lpstr>Verdana</vt:lpstr>
      <vt:lpstr>Wingdings</vt:lpstr>
      <vt:lpstr>Default Design</vt:lpstr>
      <vt:lpstr>PowerPoint 프레젠테이션</vt:lpstr>
      <vt:lpstr>요인분석(factor analysis)의 종류</vt:lpstr>
      <vt:lpstr>요인분석의 EFA 목적은?</vt:lpstr>
      <vt:lpstr>변수축소 개념</vt:lpstr>
      <vt:lpstr>PowerPoint 프레젠테이션</vt:lpstr>
      <vt:lpstr>요인과 변수 Factor and variable</vt:lpstr>
      <vt:lpstr>PowerPoint 프레젠테이션</vt:lpstr>
      <vt:lpstr>PowerPoint 프레젠테이션</vt:lpstr>
      <vt:lpstr>수학적 모형의 예</vt:lpstr>
      <vt:lpstr>수학적 모형</vt:lpstr>
      <vt:lpstr>PowerPoint 프레젠테이션</vt:lpstr>
      <vt:lpstr>PowerPoint 프레젠테이션</vt:lpstr>
      <vt:lpstr>PowerPoint 프레젠테이션</vt:lpstr>
      <vt:lpstr>PowerPoint 프레젠테이션</vt:lpstr>
      <vt:lpstr>출력결과</vt:lpstr>
      <vt:lpstr>출력결과</vt:lpstr>
      <vt:lpstr>출력결과</vt:lpstr>
      <vt:lpstr>예제</vt:lpstr>
      <vt:lpstr>SPSS에  의한  요인분석 </vt:lpstr>
      <vt:lpstr>변수선택</vt:lpstr>
      <vt:lpstr>옵션선택</vt:lpstr>
      <vt:lpstr>출력결과</vt:lpstr>
      <vt:lpstr>출력결과</vt:lpstr>
      <vt:lpstr>PowerPoint 프레젠테이션</vt:lpstr>
      <vt:lpstr>PowerPoint 프레젠테이션</vt:lpstr>
      <vt:lpstr>PowerPoint 프레젠테이션</vt:lpstr>
      <vt:lpstr>참고 1: SCREE TEST CRITERION에 의한 요인수 결정</vt:lpstr>
      <vt:lpstr>참고 2: 직교회전? 사각회전?</vt:lpstr>
      <vt:lpstr>참고 3: 적재값의 추정방법</vt:lpstr>
      <vt:lpstr>2) 수학적 가정의 추가 </vt:lpstr>
      <vt:lpstr>3) 주성분(Principal Component)과 주축(Principal Axis Factoring) 해법의 차이</vt:lpstr>
      <vt:lpstr>NEXT!</vt:lpstr>
      <vt:lpstr>Example:모바일앱 사용동기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해결방법1: 요인수 지정(사전 연구에 의한 요인수)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Note&gt; 회전방법 Rotation: Promax rotation을 사용 권장 </vt:lpstr>
      <vt:lpstr>Note&gt; 추출법: Principal Axis Factoring을 사용권장 PCA 사용하지 마세요</vt:lpstr>
      <vt:lpstr>PowerPoint 프레젠테이션</vt:lpstr>
      <vt:lpstr>Note&gt; 왜 요인을 회전해도 되는건가?</vt:lpstr>
    </vt:vector>
  </TitlesOfParts>
  <Company>전주대학교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 기 훈</dc:creator>
  <cp:lastModifiedBy>Admin</cp:lastModifiedBy>
  <cp:revision>247</cp:revision>
  <dcterms:created xsi:type="dcterms:W3CDTF">2000-11-06T09:02:48Z</dcterms:created>
  <dcterms:modified xsi:type="dcterms:W3CDTF">2023-05-02T06:02:55Z</dcterms:modified>
</cp:coreProperties>
</file>