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41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5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2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5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8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0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9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0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8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9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1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3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3 </a:t>
            </a:r>
            <a:r>
              <a:rPr lang="ko-KR" altLang="en-US" dirty="0"/>
              <a:t>자료의</a:t>
            </a:r>
            <a:r>
              <a:rPr lang="en-US" altLang="ko-KR" dirty="0"/>
              <a:t> </a:t>
            </a:r>
            <a:r>
              <a:rPr lang="ko-KR" altLang="en-US" dirty="0"/>
              <a:t>종류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53262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6D53D11-FDEA-4B3E-8ECE-63B362303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0" y="365125"/>
            <a:ext cx="3917410" cy="795338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ko-KR" altLang="en-US" sz="3600" b="1" dirty="0">
                <a:solidFill>
                  <a:schemeClr val="tx2">
                    <a:lumMod val="50000"/>
                  </a:schemeClr>
                </a:solidFill>
              </a:rPr>
              <a:t>자료의 원천 </a:t>
            </a:r>
            <a:r>
              <a:rPr lang="en-US" altLang="ko-KR" sz="3600" b="1" dirty="0">
                <a:solidFill>
                  <a:schemeClr val="tx2">
                    <a:lumMod val="50000"/>
                  </a:schemeClr>
                </a:solidFill>
              </a:rPr>
              <a:t>source</a:t>
            </a: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1017B993-8051-43BB-97FB-5C65DD805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4" y="1557339"/>
            <a:ext cx="2160587" cy="64928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1</a:t>
            </a:r>
            <a:r>
              <a:rPr lang="ko-KR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차자료</a:t>
            </a:r>
          </a:p>
        </p:txBody>
      </p:sp>
      <p:sp>
        <p:nvSpPr>
          <p:cNvPr id="84997" name="Rectangle 5">
            <a:extLst>
              <a:ext uri="{FF2B5EF4-FFF2-40B4-BE49-F238E27FC236}">
                <a16:creationId xmlns:a16="http://schemas.microsoft.com/office/drawing/2014/main" id="{7CC6050B-0E29-4860-8E01-F20C655F4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4" y="1557339"/>
            <a:ext cx="2160587" cy="649287"/>
          </a:xfrm>
          <a:prstGeom prst="rect">
            <a:avLst/>
          </a:prstGeom>
          <a:solidFill>
            <a:srgbClr val="984C9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rgbClr val="E1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ko-KR" altLang="en-US" sz="2800">
                <a:solidFill>
                  <a:srgbClr val="E1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차자료</a:t>
            </a:r>
          </a:p>
        </p:txBody>
      </p:sp>
      <p:sp>
        <p:nvSpPr>
          <p:cNvPr id="84998" name="AutoShape 6">
            <a:extLst>
              <a:ext uri="{FF2B5EF4-FFF2-40B4-BE49-F238E27FC236}">
                <a16:creationId xmlns:a16="http://schemas.microsoft.com/office/drawing/2014/main" id="{712C82FF-45E4-4328-9D7F-3ACD9FADE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의사소통법</a:t>
            </a:r>
          </a:p>
        </p:txBody>
      </p:sp>
      <p:sp>
        <p:nvSpPr>
          <p:cNvPr id="84999" name="AutoShape 7">
            <a:extLst>
              <a:ext uri="{FF2B5EF4-FFF2-40B4-BE49-F238E27FC236}">
                <a16:creationId xmlns:a16="http://schemas.microsoft.com/office/drawing/2014/main" id="{71E2EE10-395A-44EE-B08D-CD0A73A93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관찰법</a:t>
            </a:r>
          </a:p>
        </p:txBody>
      </p:sp>
      <p:sp>
        <p:nvSpPr>
          <p:cNvPr id="85000" name="Oval 8">
            <a:extLst>
              <a:ext uri="{FF2B5EF4-FFF2-40B4-BE49-F238E27FC236}">
                <a16:creationId xmlns:a16="http://schemas.microsoft.com/office/drawing/2014/main" id="{A0711634-7444-4D76-9260-A8998D689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3716338"/>
            <a:ext cx="1368425" cy="576262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서베이</a:t>
            </a:r>
          </a:p>
        </p:txBody>
      </p:sp>
      <p:sp>
        <p:nvSpPr>
          <p:cNvPr id="85001" name="Oval 9">
            <a:extLst>
              <a:ext uri="{FF2B5EF4-FFF2-40B4-BE49-F238E27FC236}">
                <a16:creationId xmlns:a16="http://schemas.microsoft.com/office/drawing/2014/main" id="{DC2C14C5-CAEB-4EE6-8EAC-BE3E41390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4" y="3716338"/>
            <a:ext cx="1368425" cy="576262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면접법</a:t>
            </a:r>
          </a:p>
        </p:txBody>
      </p:sp>
      <p:sp>
        <p:nvSpPr>
          <p:cNvPr id="85002" name="Oval 10">
            <a:extLst>
              <a:ext uri="{FF2B5EF4-FFF2-40B4-BE49-F238E27FC236}">
                <a16:creationId xmlns:a16="http://schemas.microsoft.com/office/drawing/2014/main" id="{1279F5AC-F837-411B-8453-CC5FC6182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3716338"/>
            <a:ext cx="1368425" cy="576262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투사법</a:t>
            </a:r>
          </a:p>
        </p:txBody>
      </p:sp>
      <p:sp>
        <p:nvSpPr>
          <p:cNvPr id="85003" name="Text Box 11">
            <a:extLst>
              <a:ext uri="{FF2B5EF4-FFF2-40B4-BE49-F238E27FC236}">
                <a16:creationId xmlns:a16="http://schemas.microsoft.com/office/drawing/2014/main" id="{5A013D77-63E9-4DE0-8E94-7F953A04E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660" y="4737101"/>
            <a:ext cx="492443" cy="111825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우편조사</a:t>
            </a:r>
          </a:p>
        </p:txBody>
      </p:sp>
      <p:sp>
        <p:nvSpPr>
          <p:cNvPr id="85004" name="Text Box 12">
            <a:extLst>
              <a:ext uri="{FF2B5EF4-FFF2-40B4-BE49-F238E27FC236}">
                <a16:creationId xmlns:a16="http://schemas.microsoft.com/office/drawing/2014/main" id="{1A83708C-6967-44A4-80DA-2FB9B8688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260" y="4724401"/>
            <a:ext cx="492443" cy="111825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대인조사</a:t>
            </a:r>
          </a:p>
        </p:txBody>
      </p:sp>
      <p:sp>
        <p:nvSpPr>
          <p:cNvPr id="85005" name="Text Box 13">
            <a:extLst>
              <a:ext uri="{FF2B5EF4-FFF2-40B4-BE49-F238E27FC236}">
                <a16:creationId xmlns:a16="http://schemas.microsoft.com/office/drawing/2014/main" id="{862F2256-D12C-4690-A33D-C2019B3D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3835" y="4724401"/>
            <a:ext cx="492443" cy="111825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전화조사</a:t>
            </a:r>
          </a:p>
        </p:txBody>
      </p:sp>
      <p:sp>
        <p:nvSpPr>
          <p:cNvPr id="85006" name="Text Box 14">
            <a:extLst>
              <a:ext uri="{FF2B5EF4-FFF2-40B4-BE49-F238E27FC236}">
                <a16:creationId xmlns:a16="http://schemas.microsoft.com/office/drawing/2014/main" id="{6A958053-B6FE-4549-8AE6-DE5C5E107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4948" y="4724401"/>
            <a:ext cx="492443" cy="137473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인터넷조사</a:t>
            </a:r>
          </a:p>
        </p:txBody>
      </p:sp>
      <p:cxnSp>
        <p:nvCxnSpPr>
          <p:cNvPr id="85007" name="AutoShape 15">
            <a:extLst>
              <a:ext uri="{FF2B5EF4-FFF2-40B4-BE49-F238E27FC236}">
                <a16:creationId xmlns:a16="http://schemas.microsoft.com/office/drawing/2014/main" id="{AB02FA31-6D8D-42BB-BF23-A28F97B18AD5}"/>
              </a:ext>
            </a:extLst>
          </p:cNvPr>
          <p:cNvCxnSpPr>
            <a:cxnSpLocks noChangeShapeType="1"/>
            <a:stCxn id="84996" idx="2"/>
            <a:endCxn id="84998" idx="0"/>
          </p:cNvCxnSpPr>
          <p:nvPr/>
        </p:nvCxnSpPr>
        <p:spPr bwMode="auto">
          <a:xfrm rot="5400000">
            <a:off x="3937794" y="2277269"/>
            <a:ext cx="501650" cy="360362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08" name="AutoShape 16">
            <a:extLst>
              <a:ext uri="{FF2B5EF4-FFF2-40B4-BE49-F238E27FC236}">
                <a16:creationId xmlns:a16="http://schemas.microsoft.com/office/drawing/2014/main" id="{C025CED3-8990-40F8-B80B-56AF89BEA61C}"/>
              </a:ext>
            </a:extLst>
          </p:cNvPr>
          <p:cNvCxnSpPr>
            <a:cxnSpLocks noChangeShapeType="1"/>
            <a:stCxn id="84996" idx="2"/>
            <a:endCxn id="84999" idx="0"/>
          </p:cNvCxnSpPr>
          <p:nvPr/>
        </p:nvCxnSpPr>
        <p:spPr bwMode="auto">
          <a:xfrm rot="16200000" flipH="1">
            <a:off x="4801394" y="1774031"/>
            <a:ext cx="501650" cy="13668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09" name="AutoShape 17">
            <a:extLst>
              <a:ext uri="{FF2B5EF4-FFF2-40B4-BE49-F238E27FC236}">
                <a16:creationId xmlns:a16="http://schemas.microsoft.com/office/drawing/2014/main" id="{E197DA19-382F-4F56-A197-7A00D412C1F7}"/>
              </a:ext>
            </a:extLst>
          </p:cNvPr>
          <p:cNvCxnSpPr>
            <a:cxnSpLocks noChangeShapeType="1"/>
            <a:stCxn id="84998" idx="2"/>
            <a:endCxn id="85000" idx="0"/>
          </p:cNvCxnSpPr>
          <p:nvPr/>
        </p:nvCxnSpPr>
        <p:spPr bwMode="auto">
          <a:xfrm rot="5400000">
            <a:off x="3198019" y="2905919"/>
            <a:ext cx="431800" cy="11890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0" name="AutoShape 18">
            <a:extLst>
              <a:ext uri="{FF2B5EF4-FFF2-40B4-BE49-F238E27FC236}">
                <a16:creationId xmlns:a16="http://schemas.microsoft.com/office/drawing/2014/main" id="{65F40C72-5FF6-410A-A457-8A19474805C2}"/>
              </a:ext>
            </a:extLst>
          </p:cNvPr>
          <p:cNvCxnSpPr>
            <a:cxnSpLocks noChangeShapeType="1"/>
            <a:stCxn id="84998" idx="2"/>
            <a:endCxn id="85001" idx="0"/>
          </p:cNvCxnSpPr>
          <p:nvPr/>
        </p:nvCxnSpPr>
        <p:spPr bwMode="auto">
          <a:xfrm rot="16200000" flipH="1">
            <a:off x="3990182" y="3302795"/>
            <a:ext cx="431800" cy="39528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2" name="AutoShape 20">
            <a:extLst>
              <a:ext uri="{FF2B5EF4-FFF2-40B4-BE49-F238E27FC236}">
                <a16:creationId xmlns:a16="http://schemas.microsoft.com/office/drawing/2014/main" id="{6F2B5A04-37ED-458C-967D-B5057E68FFAE}"/>
              </a:ext>
            </a:extLst>
          </p:cNvPr>
          <p:cNvCxnSpPr>
            <a:cxnSpLocks noChangeShapeType="1"/>
            <a:stCxn id="84998" idx="2"/>
            <a:endCxn id="85002" idx="0"/>
          </p:cNvCxnSpPr>
          <p:nvPr/>
        </p:nvCxnSpPr>
        <p:spPr bwMode="auto">
          <a:xfrm rot="16200000" flipH="1">
            <a:off x="4746626" y="2546351"/>
            <a:ext cx="431800" cy="1908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3" name="AutoShape 21">
            <a:extLst>
              <a:ext uri="{FF2B5EF4-FFF2-40B4-BE49-F238E27FC236}">
                <a16:creationId xmlns:a16="http://schemas.microsoft.com/office/drawing/2014/main" id="{066F471F-2258-4CC5-AE11-0E0A355899BF}"/>
              </a:ext>
            </a:extLst>
          </p:cNvPr>
          <p:cNvCxnSpPr>
            <a:cxnSpLocks noChangeShapeType="1"/>
            <a:stCxn id="85000" idx="4"/>
            <a:endCxn id="85004" idx="0"/>
          </p:cNvCxnSpPr>
          <p:nvPr/>
        </p:nvCxnSpPr>
        <p:spPr bwMode="auto">
          <a:xfrm rot="5400000">
            <a:off x="2347913" y="4252913"/>
            <a:ext cx="431800" cy="511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4" name="AutoShape 22">
            <a:extLst>
              <a:ext uri="{FF2B5EF4-FFF2-40B4-BE49-F238E27FC236}">
                <a16:creationId xmlns:a16="http://schemas.microsoft.com/office/drawing/2014/main" id="{9E5F80E9-EC92-412D-8A0E-AD0567E4E816}"/>
              </a:ext>
            </a:extLst>
          </p:cNvPr>
          <p:cNvCxnSpPr>
            <a:cxnSpLocks noChangeShapeType="1"/>
            <a:stCxn id="85000" idx="4"/>
            <a:endCxn id="85005" idx="0"/>
          </p:cNvCxnSpPr>
          <p:nvPr/>
        </p:nvCxnSpPr>
        <p:spPr bwMode="auto">
          <a:xfrm rot="16200000" flipH="1">
            <a:off x="2679700" y="4432300"/>
            <a:ext cx="431800" cy="1524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5" name="AutoShape 23">
            <a:extLst>
              <a:ext uri="{FF2B5EF4-FFF2-40B4-BE49-F238E27FC236}">
                <a16:creationId xmlns:a16="http://schemas.microsoft.com/office/drawing/2014/main" id="{955A5B9D-183A-4926-B249-18ECE8C6357D}"/>
              </a:ext>
            </a:extLst>
          </p:cNvPr>
          <p:cNvCxnSpPr>
            <a:cxnSpLocks noChangeShapeType="1"/>
            <a:stCxn id="85000" idx="4"/>
            <a:endCxn id="85003" idx="0"/>
          </p:cNvCxnSpPr>
          <p:nvPr/>
        </p:nvCxnSpPr>
        <p:spPr bwMode="auto">
          <a:xfrm rot="16200000" flipH="1">
            <a:off x="2989263" y="4122738"/>
            <a:ext cx="444500" cy="7842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6" name="AutoShape 24">
            <a:extLst>
              <a:ext uri="{FF2B5EF4-FFF2-40B4-BE49-F238E27FC236}">
                <a16:creationId xmlns:a16="http://schemas.microsoft.com/office/drawing/2014/main" id="{F1137E3F-4E9C-419E-A79C-151907D7CE51}"/>
              </a:ext>
            </a:extLst>
          </p:cNvPr>
          <p:cNvCxnSpPr>
            <a:cxnSpLocks noChangeShapeType="1"/>
            <a:stCxn id="85000" idx="4"/>
            <a:endCxn id="85006" idx="0"/>
          </p:cNvCxnSpPr>
          <p:nvPr/>
        </p:nvCxnSpPr>
        <p:spPr bwMode="auto">
          <a:xfrm rot="16200000" flipH="1">
            <a:off x="3320257" y="3791744"/>
            <a:ext cx="431800" cy="143351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17" name="Text Box 25">
            <a:extLst>
              <a:ext uri="{FF2B5EF4-FFF2-40B4-BE49-F238E27FC236}">
                <a16:creationId xmlns:a16="http://schemas.microsoft.com/office/drawing/2014/main" id="{136BFD6A-B3A7-407C-B5C1-930CEDB02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9960" y="4724401"/>
            <a:ext cx="492443" cy="1118255"/>
          </a:xfrm>
          <a:prstGeom prst="rect">
            <a:avLst/>
          </a:prstGeom>
          <a:solidFill>
            <a:srgbClr val="33CC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심층면접</a:t>
            </a:r>
          </a:p>
        </p:txBody>
      </p:sp>
      <p:sp>
        <p:nvSpPr>
          <p:cNvPr id="85018" name="Text Box 26">
            <a:extLst>
              <a:ext uri="{FF2B5EF4-FFF2-40B4-BE49-F238E27FC236}">
                <a16:creationId xmlns:a16="http://schemas.microsoft.com/office/drawing/2014/main" id="{A419BDD9-D609-4907-90E9-CF7414C2E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7660" y="4724400"/>
            <a:ext cx="492443" cy="1631216"/>
          </a:xfrm>
          <a:prstGeom prst="rect">
            <a:avLst/>
          </a:prstGeom>
          <a:solidFill>
            <a:srgbClr val="33CC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표적집단조사</a:t>
            </a:r>
          </a:p>
        </p:txBody>
      </p:sp>
      <p:cxnSp>
        <p:nvCxnSpPr>
          <p:cNvPr id="85019" name="AutoShape 27">
            <a:extLst>
              <a:ext uri="{FF2B5EF4-FFF2-40B4-BE49-F238E27FC236}">
                <a16:creationId xmlns:a16="http://schemas.microsoft.com/office/drawing/2014/main" id="{95354F68-B4BC-41D7-8A1B-59E046978696}"/>
              </a:ext>
            </a:extLst>
          </p:cNvPr>
          <p:cNvCxnSpPr>
            <a:cxnSpLocks noChangeShapeType="1"/>
            <a:stCxn id="85001" idx="4"/>
            <a:endCxn id="85017" idx="0"/>
          </p:cNvCxnSpPr>
          <p:nvPr/>
        </p:nvCxnSpPr>
        <p:spPr bwMode="auto">
          <a:xfrm rot="16200000" flipH="1">
            <a:off x="4479925" y="4216400"/>
            <a:ext cx="431800" cy="5842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20" name="AutoShape 28">
            <a:extLst>
              <a:ext uri="{FF2B5EF4-FFF2-40B4-BE49-F238E27FC236}">
                <a16:creationId xmlns:a16="http://schemas.microsoft.com/office/drawing/2014/main" id="{8296DDEC-08FE-41BF-BD9A-0A2C45A2B7BC}"/>
              </a:ext>
            </a:extLst>
          </p:cNvPr>
          <p:cNvCxnSpPr>
            <a:cxnSpLocks noChangeShapeType="1"/>
            <a:stCxn id="85001" idx="4"/>
            <a:endCxn id="85018" idx="0"/>
          </p:cNvCxnSpPr>
          <p:nvPr/>
        </p:nvCxnSpPr>
        <p:spPr bwMode="auto">
          <a:xfrm rot="16200000" flipH="1">
            <a:off x="4803775" y="3892550"/>
            <a:ext cx="431800" cy="12319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21" name="AutoShape 29">
            <a:extLst>
              <a:ext uri="{FF2B5EF4-FFF2-40B4-BE49-F238E27FC236}">
                <a16:creationId xmlns:a16="http://schemas.microsoft.com/office/drawing/2014/main" id="{20A84096-ADF2-4E40-A3A1-E69D48CE8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기업내부자료</a:t>
            </a:r>
          </a:p>
        </p:txBody>
      </p:sp>
      <p:sp>
        <p:nvSpPr>
          <p:cNvPr id="85022" name="AutoShape 30">
            <a:extLst>
              <a:ext uri="{FF2B5EF4-FFF2-40B4-BE49-F238E27FC236}">
                <a16:creationId xmlns:a16="http://schemas.microsoft.com/office/drawing/2014/main" id="{E709C5E8-1809-41CF-860E-6AC18013D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392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기업외부자료</a:t>
            </a:r>
          </a:p>
        </p:txBody>
      </p:sp>
      <p:cxnSp>
        <p:nvCxnSpPr>
          <p:cNvPr id="85023" name="AutoShape 31">
            <a:extLst>
              <a:ext uri="{FF2B5EF4-FFF2-40B4-BE49-F238E27FC236}">
                <a16:creationId xmlns:a16="http://schemas.microsoft.com/office/drawing/2014/main" id="{E135CFBE-7C4E-4144-8B29-2695F0C04FDF}"/>
              </a:ext>
            </a:extLst>
          </p:cNvPr>
          <p:cNvCxnSpPr>
            <a:cxnSpLocks noChangeShapeType="1"/>
            <a:endCxn id="85021" idx="0"/>
          </p:cNvCxnSpPr>
          <p:nvPr/>
        </p:nvCxnSpPr>
        <p:spPr bwMode="auto">
          <a:xfrm rot="5400000">
            <a:off x="7428708" y="2385220"/>
            <a:ext cx="503237" cy="142875"/>
          </a:xfrm>
          <a:prstGeom prst="bentConnector3">
            <a:avLst>
              <a:gd name="adj1" fmla="val 49843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24" name="AutoShape 32">
            <a:extLst>
              <a:ext uri="{FF2B5EF4-FFF2-40B4-BE49-F238E27FC236}">
                <a16:creationId xmlns:a16="http://schemas.microsoft.com/office/drawing/2014/main" id="{427F000B-0D92-4037-B131-D1993D61E93B}"/>
              </a:ext>
            </a:extLst>
          </p:cNvPr>
          <p:cNvCxnSpPr>
            <a:cxnSpLocks noChangeShapeType="1"/>
            <a:stCxn id="84997" idx="2"/>
            <a:endCxn id="85022" idx="0"/>
          </p:cNvCxnSpPr>
          <p:nvPr/>
        </p:nvCxnSpPr>
        <p:spPr bwMode="auto">
          <a:xfrm rot="16200000" flipH="1">
            <a:off x="8293894" y="1666081"/>
            <a:ext cx="501650" cy="15827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25" name="Text Box 33">
            <a:extLst>
              <a:ext uri="{FF2B5EF4-FFF2-40B4-BE49-F238E27FC236}">
                <a16:creationId xmlns:a16="http://schemas.microsoft.com/office/drawing/2014/main" id="{0A24268F-DBC7-4D73-93D2-D62DD561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673" y="3789363"/>
            <a:ext cx="492443" cy="634148"/>
          </a:xfrm>
          <a:prstGeom prst="rect">
            <a:avLst/>
          </a:prstGeom>
          <a:solidFill>
            <a:srgbClr val="FF66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POS</a:t>
            </a:r>
          </a:p>
        </p:txBody>
      </p:sp>
      <p:sp>
        <p:nvSpPr>
          <p:cNvPr id="85026" name="Text Box 34">
            <a:extLst>
              <a:ext uri="{FF2B5EF4-FFF2-40B4-BE49-F238E27FC236}">
                <a16:creationId xmlns:a16="http://schemas.microsoft.com/office/drawing/2014/main" id="{D8FA1676-253B-48F9-9DD8-D468D5F15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198" y="3789364"/>
            <a:ext cx="492443" cy="2144177"/>
          </a:xfrm>
          <a:prstGeom prst="rect">
            <a:avLst/>
          </a:prstGeom>
          <a:solidFill>
            <a:srgbClr val="FF66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고객데이터베이스</a:t>
            </a:r>
          </a:p>
        </p:txBody>
      </p:sp>
      <p:cxnSp>
        <p:nvCxnSpPr>
          <p:cNvPr id="85029" name="AutoShape 37">
            <a:extLst>
              <a:ext uri="{FF2B5EF4-FFF2-40B4-BE49-F238E27FC236}">
                <a16:creationId xmlns:a16="http://schemas.microsoft.com/office/drawing/2014/main" id="{9DB4FC36-0A14-4342-8B0F-BAAF26C81514}"/>
              </a:ext>
            </a:extLst>
          </p:cNvPr>
          <p:cNvCxnSpPr>
            <a:cxnSpLocks noChangeShapeType="1"/>
            <a:stCxn id="85021" idx="2"/>
            <a:endCxn id="85025" idx="0"/>
          </p:cNvCxnSpPr>
          <p:nvPr/>
        </p:nvCxnSpPr>
        <p:spPr bwMode="auto">
          <a:xfrm rot="5400000">
            <a:off x="7181851" y="3362326"/>
            <a:ext cx="504825" cy="3492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30" name="AutoShape 38">
            <a:extLst>
              <a:ext uri="{FF2B5EF4-FFF2-40B4-BE49-F238E27FC236}">
                <a16:creationId xmlns:a16="http://schemas.microsoft.com/office/drawing/2014/main" id="{D80C3A46-653E-4121-BCE3-0256B88171FA}"/>
              </a:ext>
            </a:extLst>
          </p:cNvPr>
          <p:cNvCxnSpPr>
            <a:cxnSpLocks noChangeShapeType="1"/>
            <a:stCxn id="85021" idx="2"/>
            <a:endCxn id="85026" idx="0"/>
          </p:cNvCxnSpPr>
          <p:nvPr/>
        </p:nvCxnSpPr>
        <p:spPr bwMode="auto">
          <a:xfrm rot="16200000" flipH="1">
            <a:off x="7504114" y="3389314"/>
            <a:ext cx="504825" cy="2952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31" name="Text Box 39">
            <a:extLst>
              <a:ext uri="{FF2B5EF4-FFF2-40B4-BE49-F238E27FC236}">
                <a16:creationId xmlns:a16="http://schemas.microsoft.com/office/drawing/2014/main" id="{91AFE2DB-66AA-4B01-A9D2-F0199FC20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2210" y="3789364"/>
            <a:ext cx="492443" cy="1374735"/>
          </a:xfrm>
          <a:prstGeom prst="rect">
            <a:avLst/>
          </a:prstGeom>
          <a:solidFill>
            <a:srgbClr val="FF99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연구간행물</a:t>
            </a:r>
          </a:p>
        </p:txBody>
      </p:sp>
      <p:sp>
        <p:nvSpPr>
          <p:cNvPr id="85032" name="Text Box 40">
            <a:extLst>
              <a:ext uri="{FF2B5EF4-FFF2-40B4-BE49-F238E27FC236}">
                <a16:creationId xmlns:a16="http://schemas.microsoft.com/office/drawing/2014/main" id="{D427ABA3-F78A-4932-862D-BC4498B5F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9910" y="3789364"/>
            <a:ext cx="492443" cy="1374735"/>
          </a:xfrm>
          <a:prstGeom prst="rect">
            <a:avLst/>
          </a:prstGeom>
          <a:solidFill>
            <a:srgbClr val="FF99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상업용자료</a:t>
            </a:r>
          </a:p>
        </p:txBody>
      </p:sp>
      <p:cxnSp>
        <p:nvCxnSpPr>
          <p:cNvPr id="85033" name="AutoShape 41">
            <a:extLst>
              <a:ext uri="{FF2B5EF4-FFF2-40B4-BE49-F238E27FC236}">
                <a16:creationId xmlns:a16="http://schemas.microsoft.com/office/drawing/2014/main" id="{30E57874-7B35-4150-A306-607EBF7EB7FB}"/>
              </a:ext>
            </a:extLst>
          </p:cNvPr>
          <p:cNvCxnSpPr>
            <a:cxnSpLocks noChangeShapeType="1"/>
            <a:endCxn id="85031" idx="0"/>
          </p:cNvCxnSpPr>
          <p:nvPr/>
        </p:nvCxnSpPr>
        <p:spPr bwMode="auto">
          <a:xfrm rot="5400000">
            <a:off x="8925720" y="3378995"/>
            <a:ext cx="504825" cy="31591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34" name="AutoShape 42">
            <a:extLst>
              <a:ext uri="{FF2B5EF4-FFF2-40B4-BE49-F238E27FC236}">
                <a16:creationId xmlns:a16="http://schemas.microsoft.com/office/drawing/2014/main" id="{2420385F-B973-4D19-B31A-371975C1F6C4}"/>
              </a:ext>
            </a:extLst>
          </p:cNvPr>
          <p:cNvCxnSpPr>
            <a:cxnSpLocks noChangeShapeType="1"/>
            <a:endCxn id="85032" idx="0"/>
          </p:cNvCxnSpPr>
          <p:nvPr/>
        </p:nvCxnSpPr>
        <p:spPr bwMode="auto">
          <a:xfrm rot="16200000" flipH="1">
            <a:off x="9249570" y="3371058"/>
            <a:ext cx="504825" cy="33178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35" name="Rectangle 43">
            <a:extLst>
              <a:ext uri="{FF2B5EF4-FFF2-40B4-BE49-F238E27FC236}">
                <a16:creationId xmlns:a16="http://schemas.microsoft.com/office/drawing/2014/main" id="{EEB9CE05-A6AF-4161-98E5-919447EC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4" y="5876926"/>
            <a:ext cx="2447925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설문지법</a:t>
            </a:r>
          </a:p>
        </p:txBody>
      </p:sp>
    </p:spTree>
    <p:extLst>
      <p:ext uri="{BB962C8B-B14F-4D97-AF65-F5344CB8AC3E}">
        <p14:creationId xmlns:p14="http://schemas.microsoft.com/office/powerpoint/2010/main" val="323393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8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3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2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3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3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30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30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85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8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8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85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85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0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2000"/>
                                        <p:tgtEl>
                                          <p:spTgt spid="85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85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85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3000"/>
                                        <p:tgtEl>
                                          <p:spTgt spid="85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3000"/>
                                        <p:tgtEl>
                                          <p:spTgt spid="85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7" grpId="0" animBg="1"/>
      <p:bldP spid="84998" grpId="0" animBg="1"/>
      <p:bldP spid="84999" grpId="0" animBg="1"/>
      <p:bldP spid="85000" grpId="0" animBg="1"/>
      <p:bldP spid="85001" grpId="0" animBg="1"/>
      <p:bldP spid="85002" grpId="0" animBg="1"/>
      <p:bldP spid="85003" grpId="0" animBg="1"/>
      <p:bldP spid="85004" grpId="0" animBg="1"/>
      <p:bldP spid="85005" grpId="0" animBg="1"/>
      <p:bldP spid="85006" grpId="0" animBg="1"/>
      <p:bldP spid="85017" grpId="0" animBg="1"/>
      <p:bldP spid="85018" grpId="0" animBg="1"/>
      <p:bldP spid="85021" grpId="0" animBg="1"/>
      <p:bldP spid="85022" grpId="0" animBg="1"/>
      <p:bldP spid="85025" grpId="0" animBg="1"/>
      <p:bldP spid="85026" grpId="0" animBg="1"/>
      <p:bldP spid="85031" grpId="0" animBg="1"/>
      <p:bldP spid="85032" grpId="0" animBg="1"/>
      <p:bldP spid="850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ko-KR" altLang="en-US" dirty="0"/>
              <a:t>차 자료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507786"/>
            <a:ext cx="10515600" cy="500974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기업이 직접 수집한 자료가 아니라 다른 조사 목적으로 수집된 자료</a:t>
            </a:r>
            <a:endParaRPr lang="en-US" altLang="ko-KR" sz="2000" dirty="0"/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endParaRPr lang="en-US" altLang="ko-KR" sz="2000" dirty="0"/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조사목적에 도움을 주는 기존의 모든 자료</a:t>
            </a:r>
            <a:endParaRPr lang="en-US" altLang="ko-KR" sz="2000" dirty="0"/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특징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신속하게 얻을 수 있다</a:t>
            </a:r>
            <a:r>
              <a:rPr lang="en-US" altLang="ko-KR" sz="2000" dirty="0"/>
              <a:t>,  </a:t>
            </a:r>
            <a:r>
              <a:rPr lang="ko-KR" altLang="en-US" sz="2000" dirty="0"/>
              <a:t>비용이 저렴하다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예비조사로 이용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</a:t>
            </a:r>
            <a:r>
              <a:rPr lang="ko-KR" altLang="en-US" sz="2000" dirty="0" err="1"/>
              <a:t>현조사의</a:t>
            </a:r>
            <a:r>
              <a:rPr lang="ko-KR" altLang="en-US" sz="2000" dirty="0"/>
              <a:t> 목적 및 시기에 부합하지 않을 수 있음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오류가 개입</a:t>
            </a:r>
            <a:r>
              <a:rPr lang="en-US" altLang="ko-KR" sz="2000" dirty="0"/>
              <a:t>(</a:t>
            </a:r>
            <a:r>
              <a:rPr lang="ko-KR" altLang="en-US" sz="2000" dirty="0"/>
              <a:t>시의성</a:t>
            </a:r>
            <a:r>
              <a:rPr lang="en-US" altLang="ko-KR" sz="2000" dirty="0"/>
              <a:t>, </a:t>
            </a:r>
            <a:r>
              <a:rPr lang="ko-KR" altLang="en-US" sz="2000" dirty="0"/>
              <a:t>대상 등</a:t>
            </a:r>
            <a:r>
              <a:rPr lang="en-US" altLang="ko-KR" sz="2000" dirty="0"/>
              <a:t>)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en-US" altLang="ko-KR" sz="2000" dirty="0"/>
              <a:t> 2</a:t>
            </a:r>
            <a:r>
              <a:rPr lang="ko-KR" altLang="en-US" sz="2000" dirty="0"/>
              <a:t>차 자료 활용 후  </a:t>
            </a:r>
            <a:r>
              <a:rPr lang="en-US" altLang="ko-KR" sz="2000" dirty="0"/>
              <a:t>1</a:t>
            </a:r>
            <a:r>
              <a:rPr lang="ko-KR" altLang="en-US" sz="2000" dirty="0"/>
              <a:t>차 자료 수집</a:t>
            </a:r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자료의 형태</a:t>
            </a:r>
            <a:endParaRPr lang="en-US" altLang="ko-KR" sz="2000" dirty="0"/>
          </a:p>
          <a:p>
            <a:pPr marL="895350" lvl="1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1800" dirty="0"/>
              <a:t>기업내부자료 </a:t>
            </a:r>
            <a:r>
              <a:rPr lang="en-US" altLang="ko-KR" sz="1800" dirty="0"/>
              <a:t>: </a:t>
            </a:r>
            <a:r>
              <a:rPr lang="ko-KR" altLang="en-US" sz="1800" dirty="0"/>
              <a:t>고객</a:t>
            </a:r>
            <a:r>
              <a:rPr lang="en-US" altLang="ko-KR" sz="1800" dirty="0"/>
              <a:t>DB, POS, </a:t>
            </a:r>
            <a:r>
              <a:rPr lang="ko-KR" altLang="en-US" sz="1800" dirty="0"/>
              <a:t>거래내역</a:t>
            </a:r>
            <a:r>
              <a:rPr lang="en-US" altLang="ko-KR" sz="1800" dirty="0"/>
              <a:t>, </a:t>
            </a:r>
            <a:r>
              <a:rPr lang="ko-KR" altLang="en-US" sz="1800" dirty="0"/>
              <a:t>결제정보</a:t>
            </a:r>
            <a:r>
              <a:rPr lang="en-US" altLang="ko-KR" sz="1800" dirty="0"/>
              <a:t>, </a:t>
            </a:r>
            <a:r>
              <a:rPr lang="ko-KR" altLang="en-US" sz="1800" dirty="0"/>
              <a:t>개인정보 </a:t>
            </a:r>
            <a:endParaRPr lang="en-US" altLang="ko-KR" sz="1800" dirty="0"/>
          </a:p>
          <a:p>
            <a:pPr marL="919162" lvl="1" indent="-342900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1800" dirty="0"/>
              <a:t>기업외부자료 </a:t>
            </a:r>
            <a:r>
              <a:rPr lang="en-US" altLang="ko-KR" sz="1800" dirty="0"/>
              <a:t>: </a:t>
            </a:r>
            <a:r>
              <a:rPr lang="ko-KR" altLang="en-US" sz="1800" dirty="0" err="1"/>
              <a:t>상업용자료</a:t>
            </a:r>
            <a:r>
              <a:rPr lang="en-US" altLang="ko-KR" sz="1800" dirty="0"/>
              <a:t>, </a:t>
            </a:r>
            <a:r>
              <a:rPr lang="ko-KR" altLang="en-US" sz="1800" dirty="0"/>
              <a:t>연구</a:t>
            </a:r>
            <a:r>
              <a:rPr lang="en-US" altLang="ko-KR" sz="1800" dirty="0"/>
              <a:t>/</a:t>
            </a:r>
            <a:r>
              <a:rPr lang="ko-KR" altLang="en-US" sz="1800" dirty="0"/>
              <a:t>정부</a:t>
            </a:r>
            <a:r>
              <a:rPr lang="en-US" altLang="ko-KR" sz="1800" dirty="0"/>
              <a:t>/</a:t>
            </a:r>
            <a:r>
              <a:rPr lang="ko-KR" altLang="en-US" sz="1800" dirty="0"/>
              <a:t>단체 간행물</a:t>
            </a:r>
          </a:p>
        </p:txBody>
      </p:sp>
    </p:spTree>
    <p:extLst>
      <p:ext uri="{BB962C8B-B14F-4D97-AF65-F5344CB8AC3E}">
        <p14:creationId xmlns:p14="http://schemas.microsoft.com/office/powerpoint/2010/main" val="35351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8654"/>
          </a:xfrm>
        </p:spPr>
        <p:txBody>
          <a:bodyPr/>
          <a:lstStyle/>
          <a:p>
            <a:r>
              <a:rPr lang="en-US" dirty="0"/>
              <a:t>1</a:t>
            </a:r>
            <a:r>
              <a:rPr lang="ko-KR" altLang="en-US" dirty="0"/>
              <a:t>차 자료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93780"/>
            <a:ext cx="10515600" cy="5223751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ko-KR" altLang="en-US" sz="2400" dirty="0"/>
              <a:t> 조사자가 현재 수행 중인 조사목적을 달성하기 위해 직접 수집한 자료</a:t>
            </a:r>
            <a:endParaRPr lang="en-US" altLang="ko-KR" sz="2400" dirty="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zh-CN" altLang="en-US" sz="2000" dirty="0">
                <a:solidFill>
                  <a:srgbClr val="0070C0"/>
                </a:solidFill>
              </a:rPr>
              <a:t>       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461772" indent="-342900">
              <a:lnSpc>
                <a:spcPct val="110000"/>
              </a:lnSpc>
              <a:spcBef>
                <a:spcPts val="0"/>
              </a:spcBef>
              <a:defRPr/>
            </a:pPr>
            <a:r>
              <a:rPr lang="ko-KR" altLang="en-US" sz="2400" dirty="0"/>
              <a:t>수집방법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731520" lvl="1" indent="-274320">
              <a:lnSpc>
                <a:spcPct val="11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dirty="0"/>
              <a:t>의사소통에 의한 방법</a:t>
            </a:r>
            <a:endParaRPr lang="ko-KR" altLang="en-US" sz="2000" dirty="0">
              <a:solidFill>
                <a:srgbClr val="0070C0"/>
              </a:solidFill>
            </a:endParaRP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/>
              <a:t>설문지</a:t>
            </a:r>
            <a:r>
              <a:rPr lang="en-US" altLang="ko-KR" sz="2400" dirty="0"/>
              <a:t>,</a:t>
            </a:r>
            <a:r>
              <a:rPr lang="ko-KR" altLang="en-US" sz="2400" dirty="0" err="1"/>
              <a:t>서베이</a:t>
            </a:r>
            <a:r>
              <a:rPr lang="ko-KR" altLang="en-US" sz="2400" dirty="0"/>
              <a:t> </a:t>
            </a:r>
            <a:r>
              <a:rPr lang="en-US" altLang="ko-KR" sz="2400" dirty="0"/>
              <a:t>(</a:t>
            </a:r>
            <a:r>
              <a:rPr lang="ko-KR" altLang="en-US" sz="2400" dirty="0"/>
              <a:t>공개</a:t>
            </a:r>
            <a:r>
              <a:rPr lang="en-US" altLang="ko-KR" sz="2400" dirty="0"/>
              <a:t>, </a:t>
            </a:r>
            <a:r>
              <a:rPr lang="ko-KR" altLang="en-US" sz="2400" dirty="0"/>
              <a:t>체계적</a:t>
            </a:r>
            <a:r>
              <a:rPr lang="en-US" altLang="ko-KR" sz="2400" dirty="0"/>
              <a:t>)</a:t>
            </a:r>
            <a:endParaRPr lang="ko-KR" altLang="en-US" sz="2400" dirty="0"/>
          </a:p>
          <a:p>
            <a:pPr marL="1216152" lvl="3" indent="-182880">
              <a:lnSpc>
                <a:spcPct val="110000"/>
              </a:lnSpc>
              <a:buClr>
                <a:schemeClr val="accent4"/>
              </a:buClr>
              <a:buFont typeface="Arial" panose="020B0604020202020204" pitchFamily="34" charset="0"/>
              <a:buChar char="–"/>
              <a:defRPr/>
            </a:pPr>
            <a:r>
              <a:rPr lang="ko-KR" altLang="en-US" sz="2400" dirty="0"/>
              <a:t>대인</a:t>
            </a:r>
            <a:r>
              <a:rPr lang="en-US" altLang="ko-KR" sz="2400" dirty="0"/>
              <a:t>, </a:t>
            </a:r>
            <a:r>
              <a:rPr lang="ko-KR" altLang="en-US" sz="2400" dirty="0"/>
              <a:t>전화</a:t>
            </a:r>
            <a:r>
              <a:rPr lang="en-US" altLang="ko-KR" sz="2400" dirty="0"/>
              <a:t>, </a:t>
            </a:r>
            <a:r>
              <a:rPr lang="ko-KR" altLang="en-US" sz="2400" dirty="0"/>
              <a:t>우편</a:t>
            </a:r>
            <a:r>
              <a:rPr lang="en-US" altLang="ko-KR" sz="2400" dirty="0"/>
              <a:t>, </a:t>
            </a:r>
            <a:r>
              <a:rPr lang="ko-KR" altLang="en-US" sz="2400" dirty="0"/>
              <a:t>인터넷 </a:t>
            </a:r>
            <a:endParaRPr lang="ko-KR" altLang="en-US" sz="2000" dirty="0">
              <a:solidFill>
                <a:srgbClr val="0070C0"/>
              </a:solidFill>
            </a:endParaRP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 err="1"/>
              <a:t>면접법</a:t>
            </a:r>
            <a:r>
              <a:rPr lang="ko-KR" altLang="en-US" sz="2400" dirty="0"/>
              <a:t> </a:t>
            </a:r>
            <a:r>
              <a:rPr lang="en-US" altLang="ko-KR" sz="2400" dirty="0"/>
              <a:t>(</a:t>
            </a:r>
            <a:r>
              <a:rPr lang="ko-KR" altLang="en-US" sz="2400" dirty="0"/>
              <a:t>공개</a:t>
            </a:r>
            <a:r>
              <a:rPr lang="en-US" altLang="ko-KR" sz="2400" dirty="0"/>
              <a:t>, </a:t>
            </a:r>
            <a:r>
              <a:rPr lang="ko-KR" altLang="en-US" sz="2400" dirty="0"/>
              <a:t>비체계적</a:t>
            </a:r>
            <a:r>
              <a:rPr lang="en-US" altLang="ko-KR" sz="2400" dirty="0"/>
              <a:t>)</a:t>
            </a:r>
            <a:endParaRPr lang="ko-KR" altLang="en-US" sz="2400" dirty="0"/>
          </a:p>
          <a:p>
            <a:pPr marL="1216152" lvl="3" indent="-182880">
              <a:lnSpc>
                <a:spcPct val="110000"/>
              </a:lnSpc>
              <a:buClr>
                <a:schemeClr val="accent4"/>
              </a:buClr>
              <a:buFont typeface="Arial" panose="020B0604020202020204" pitchFamily="34" charset="0"/>
              <a:buChar char="–"/>
              <a:defRPr/>
            </a:pPr>
            <a:r>
              <a:rPr lang="ko-KR" altLang="en-US" sz="2400" dirty="0"/>
              <a:t>심층면접</a:t>
            </a:r>
            <a:r>
              <a:rPr lang="en-US" altLang="ko-KR" sz="2400" dirty="0"/>
              <a:t>(1:1)</a:t>
            </a:r>
            <a:r>
              <a:rPr lang="zh-CN" altLang="en-US" sz="2400" dirty="0"/>
              <a:t> 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표적면접</a:t>
            </a:r>
            <a:r>
              <a:rPr lang="en-US" altLang="ko-KR" sz="2400" dirty="0"/>
              <a:t>(1:10</a:t>
            </a:r>
            <a:r>
              <a:rPr lang="ko-KR" altLang="en-US" sz="2400" dirty="0"/>
              <a:t>내외</a:t>
            </a:r>
            <a:r>
              <a:rPr lang="en-US" altLang="ko-KR" sz="2400" dirty="0"/>
              <a:t>)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 err="1"/>
              <a:t>투사법</a:t>
            </a:r>
            <a:r>
              <a:rPr lang="ko-KR" altLang="en-US" sz="2400" dirty="0"/>
              <a:t> </a:t>
            </a:r>
            <a:r>
              <a:rPr lang="en-US" altLang="ko-KR" sz="2400" dirty="0"/>
              <a:t>(</a:t>
            </a:r>
            <a:r>
              <a:rPr lang="ko-KR" altLang="en-US" sz="2400" dirty="0"/>
              <a:t>비공개</a:t>
            </a:r>
            <a:r>
              <a:rPr lang="en-US" altLang="ko-KR" sz="2400" dirty="0"/>
              <a:t>, </a:t>
            </a:r>
            <a:r>
              <a:rPr lang="ko-KR" altLang="en-US" sz="2400" dirty="0"/>
              <a:t>비체계적</a:t>
            </a:r>
            <a:r>
              <a:rPr lang="en-US" altLang="ko-KR" sz="2400" dirty="0"/>
              <a:t>)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1216152" lvl="3" indent="-182880">
              <a:lnSpc>
                <a:spcPct val="110000"/>
              </a:lnSpc>
              <a:buClr>
                <a:schemeClr val="accent4"/>
              </a:buClr>
              <a:buFont typeface="Arial" panose="020B0604020202020204" pitchFamily="34" charset="0"/>
              <a:buChar char="–"/>
              <a:defRPr/>
            </a:pPr>
            <a:r>
              <a:rPr lang="ko-KR" altLang="en-US" sz="2400" dirty="0" err="1"/>
              <a:t>단어연상법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문장완성법</a:t>
            </a:r>
            <a:r>
              <a:rPr lang="ko-KR" altLang="en-US" sz="2400" dirty="0"/>
              <a:t> </a:t>
            </a:r>
            <a:endParaRPr lang="ko-KR" altLang="en-US" sz="2000" dirty="0">
              <a:solidFill>
                <a:srgbClr val="0070C0"/>
              </a:solidFill>
            </a:endParaRPr>
          </a:p>
          <a:p>
            <a:pPr marL="731520" lvl="1" indent="-274320">
              <a:lnSpc>
                <a:spcPct val="11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dirty="0"/>
              <a:t>관찰에 의한 방법</a:t>
            </a: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/>
              <a:t>측정</a:t>
            </a:r>
            <a:r>
              <a:rPr lang="en-US" altLang="ko-KR" sz="2400" dirty="0"/>
              <a:t>, </a:t>
            </a:r>
            <a:r>
              <a:rPr lang="ko-KR" altLang="en-US" sz="2400" dirty="0"/>
              <a:t>관찰 </a:t>
            </a:r>
            <a:endParaRPr lang="ko-KR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9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4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설문지조사법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06498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내용 개체 틀 2"/>
          <p:cNvSpPr>
            <a:spLocks noGrp="1" noChangeArrowheads="1"/>
          </p:cNvSpPr>
          <p:nvPr>
            <p:ph idx="1"/>
          </p:nvPr>
        </p:nvSpPr>
        <p:spPr>
          <a:xfrm>
            <a:off x="762001" y="597044"/>
            <a:ext cx="8229600" cy="642938"/>
          </a:xfrm>
        </p:spPr>
        <p:txBody>
          <a:bodyPr/>
          <a:lstStyle/>
          <a:p>
            <a:pPr eaLnBrk="1" hangingPunct="1"/>
            <a:r>
              <a:rPr lang="ko-KR" altLang="en-US" b="0" dirty="0" err="1"/>
              <a:t>설문문항</a:t>
            </a:r>
            <a:r>
              <a:rPr lang="ko-KR" altLang="en-US" b="0" dirty="0"/>
              <a:t> 예</a:t>
            </a:r>
            <a:endParaRPr lang="en-US" altLang="ko-KR" b="0" dirty="0"/>
          </a:p>
        </p:txBody>
      </p:sp>
      <p:sp>
        <p:nvSpPr>
          <p:cNvPr id="5124" name="Line 11"/>
          <p:cNvSpPr>
            <a:spLocks noChangeShapeType="1"/>
          </p:cNvSpPr>
          <p:nvPr/>
        </p:nvSpPr>
        <p:spPr bwMode="auto">
          <a:xfrm flipV="1">
            <a:off x="1470820" y="1886387"/>
            <a:ext cx="4929980" cy="3577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1683545" y="1440293"/>
            <a:ext cx="5004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성별은 어떻게 되십니까</a:t>
            </a:r>
            <a:r>
              <a:rPr lang="en-US" altLang="ko-KR" b="0" dirty="0">
                <a:solidFill>
                  <a:schemeClr val="tx1"/>
                </a:solidFill>
              </a:rPr>
              <a:t>?</a:t>
            </a:r>
            <a:r>
              <a:rPr lang="ko-KR" altLang="en-US" b="0" dirty="0">
                <a:solidFill>
                  <a:schemeClr val="tx1"/>
                </a:solidFill>
              </a:rPr>
              <a:t> </a:t>
            </a:r>
            <a:endParaRPr lang="en-US" altLang="ko-KR" b="0" dirty="0">
              <a:solidFill>
                <a:schemeClr val="tx1"/>
              </a:solidFill>
            </a:endParaRPr>
          </a:p>
        </p:txBody>
      </p:sp>
      <p:grpSp>
        <p:nvGrpSpPr>
          <p:cNvPr id="5126" name="그룹 35"/>
          <p:cNvGrpSpPr>
            <a:grpSpLocks/>
          </p:cNvGrpSpPr>
          <p:nvPr/>
        </p:nvGrpSpPr>
        <p:grpSpPr bwMode="auto">
          <a:xfrm>
            <a:off x="1048086" y="1411834"/>
            <a:ext cx="579437" cy="584775"/>
            <a:chOff x="468328" y="2214554"/>
            <a:chExt cx="579433" cy="584785"/>
          </a:xfrm>
        </p:grpSpPr>
        <p:grpSp>
          <p:nvGrpSpPr>
            <p:cNvPr id="5155" name="Group 3"/>
            <p:cNvGrpSpPr>
              <a:grpSpLocks/>
            </p:cNvGrpSpPr>
            <p:nvPr/>
          </p:nvGrpSpPr>
          <p:grpSpPr bwMode="auto">
            <a:xfrm>
              <a:off x="468328" y="2214554"/>
              <a:ext cx="579433" cy="474670"/>
              <a:chOff x="1110" y="2656"/>
              <a:chExt cx="1549" cy="1351"/>
            </a:xfrm>
          </p:grpSpPr>
          <p:sp>
            <p:nvSpPr>
              <p:cNvPr id="5157" name="AutoShape 4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58" name="AutoShape 5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11" name="AutoShape 6">
                <a:extLst>
                  <a:ext uri="{FF2B5EF4-FFF2-40B4-BE49-F238E27FC236}">
                    <a16:creationId xmlns:a16="http://schemas.microsoft.com/office/drawing/2014/main" id="{6CECDFB8-8D81-482E-8670-00282D72B3E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99" y="2737"/>
                <a:ext cx="1350" cy="1166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56" name="Text Box 13"/>
            <p:cNvSpPr txBox="1">
              <a:spLocks noChangeArrowheads="1"/>
            </p:cNvSpPr>
            <p:nvPr/>
          </p:nvSpPr>
          <p:spPr bwMode="gray">
            <a:xfrm>
              <a:off x="514409" y="2214554"/>
              <a:ext cx="476409" cy="584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1</a:t>
              </a:r>
            </a:p>
          </p:txBody>
        </p:sp>
      </p:grpSp>
      <p:sp>
        <p:nvSpPr>
          <p:cNvPr id="5127" name="Line 14"/>
          <p:cNvSpPr>
            <a:spLocks noChangeShapeType="1"/>
          </p:cNvSpPr>
          <p:nvPr/>
        </p:nvSpPr>
        <p:spPr bwMode="auto">
          <a:xfrm>
            <a:off x="1470820" y="2582720"/>
            <a:ext cx="4929980" cy="22193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1737521" y="2094344"/>
            <a:ext cx="48349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연령은 어떻게 되십니까</a:t>
            </a:r>
            <a:r>
              <a:rPr lang="en-US" altLang="ko-KR" sz="3200" b="0" dirty="0">
                <a:solidFill>
                  <a:schemeClr val="tx1"/>
                </a:solidFill>
                <a:latin typeface="Verdana" panose="020B0604030504040204" pitchFamily="34" charset="0"/>
                <a:ea typeface="굴림" panose="020B0600000101010101" pitchFamily="50" charset="-127"/>
              </a:rPr>
              <a:t>?</a:t>
            </a:r>
          </a:p>
        </p:txBody>
      </p:sp>
      <p:grpSp>
        <p:nvGrpSpPr>
          <p:cNvPr id="5129" name="그룹 36"/>
          <p:cNvGrpSpPr>
            <a:grpSpLocks/>
          </p:cNvGrpSpPr>
          <p:nvPr/>
        </p:nvGrpSpPr>
        <p:grpSpPr bwMode="auto">
          <a:xfrm>
            <a:off x="1065288" y="2113853"/>
            <a:ext cx="579437" cy="599069"/>
            <a:chOff x="468328" y="3128954"/>
            <a:chExt cx="579433" cy="599078"/>
          </a:xfrm>
        </p:grpSpPr>
        <p:grpSp>
          <p:nvGrpSpPr>
            <p:cNvPr id="5150" name="Group 7"/>
            <p:cNvGrpSpPr>
              <a:grpSpLocks/>
            </p:cNvGrpSpPr>
            <p:nvPr/>
          </p:nvGrpSpPr>
          <p:grpSpPr bwMode="auto">
            <a:xfrm>
              <a:off x="468328" y="3128954"/>
              <a:ext cx="579433" cy="474670"/>
              <a:chOff x="3174" y="2656"/>
              <a:chExt cx="1549" cy="1351"/>
            </a:xfrm>
          </p:grpSpPr>
          <p:sp>
            <p:nvSpPr>
              <p:cNvPr id="5152" name="AutoShape 8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53" name="AutoShape 9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19" name="AutoShape 10">
                <a:extLst>
                  <a:ext uri="{FF2B5EF4-FFF2-40B4-BE49-F238E27FC236}">
                    <a16:creationId xmlns:a16="http://schemas.microsoft.com/office/drawing/2014/main" id="{F8637BED-E01A-4536-BCAD-84E70B2F090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263" y="2737"/>
                <a:ext cx="1350" cy="1166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51" name="Text Box 16"/>
            <p:cNvSpPr txBox="1">
              <a:spLocks noChangeArrowheads="1"/>
            </p:cNvSpPr>
            <p:nvPr/>
          </p:nvSpPr>
          <p:spPr bwMode="gray">
            <a:xfrm>
              <a:off x="514409" y="3143248"/>
              <a:ext cx="476409" cy="584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2</a:t>
              </a:r>
            </a:p>
          </p:txBody>
        </p:sp>
      </p:grpSp>
      <p:sp>
        <p:nvSpPr>
          <p:cNvPr id="5130" name="Line 25"/>
          <p:cNvSpPr>
            <a:spLocks noChangeShapeType="1"/>
          </p:cNvSpPr>
          <p:nvPr/>
        </p:nvSpPr>
        <p:spPr bwMode="auto">
          <a:xfrm flipV="1">
            <a:off x="1470820" y="4218602"/>
            <a:ext cx="5338542" cy="184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31" name="Text Box 26"/>
          <p:cNvSpPr txBox="1">
            <a:spLocks noChangeArrowheads="1"/>
          </p:cNvSpPr>
          <p:nvPr/>
        </p:nvSpPr>
        <p:spPr bwMode="auto">
          <a:xfrm>
            <a:off x="1611797" y="3737962"/>
            <a:ext cx="5397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</a:t>
            </a:r>
            <a:r>
              <a:rPr lang="ko-KR" altLang="en-US" b="0" dirty="0" err="1">
                <a:solidFill>
                  <a:schemeClr val="tx1"/>
                </a:solidFill>
              </a:rPr>
              <a:t>최종학력은</a:t>
            </a:r>
            <a:r>
              <a:rPr lang="ko-KR" altLang="en-US" b="0" dirty="0">
                <a:solidFill>
                  <a:schemeClr val="tx1"/>
                </a:solidFill>
              </a:rPr>
              <a:t> 어떻게 되십니까</a:t>
            </a:r>
            <a:r>
              <a:rPr lang="en-US" altLang="ko-KR" b="0" dirty="0">
                <a:solidFill>
                  <a:schemeClr val="tx1"/>
                </a:solidFill>
              </a:rPr>
              <a:t>?</a:t>
            </a:r>
          </a:p>
        </p:txBody>
      </p:sp>
      <p:grpSp>
        <p:nvGrpSpPr>
          <p:cNvPr id="5132" name="그룹 37"/>
          <p:cNvGrpSpPr>
            <a:grpSpLocks/>
          </p:cNvGrpSpPr>
          <p:nvPr/>
        </p:nvGrpSpPr>
        <p:grpSpPr bwMode="auto">
          <a:xfrm>
            <a:off x="1048086" y="3758846"/>
            <a:ext cx="579437" cy="584775"/>
            <a:chOff x="468329" y="4018976"/>
            <a:chExt cx="579433" cy="585479"/>
          </a:xfrm>
        </p:grpSpPr>
        <p:grpSp>
          <p:nvGrpSpPr>
            <p:cNvPr id="5145" name="Group 17"/>
            <p:cNvGrpSpPr>
              <a:grpSpLocks/>
            </p:cNvGrpSpPr>
            <p:nvPr/>
          </p:nvGrpSpPr>
          <p:grpSpPr bwMode="auto">
            <a:xfrm>
              <a:off x="468329" y="4021129"/>
              <a:ext cx="579433" cy="474670"/>
              <a:chOff x="1110" y="2656"/>
              <a:chExt cx="1549" cy="1351"/>
            </a:xfrm>
          </p:grpSpPr>
          <p:sp>
            <p:nvSpPr>
              <p:cNvPr id="5147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48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27" name="AutoShape 20">
                <a:extLst>
                  <a:ext uri="{FF2B5EF4-FFF2-40B4-BE49-F238E27FC236}">
                    <a16:creationId xmlns:a16="http://schemas.microsoft.com/office/drawing/2014/main" id="{B925B635-0A53-4474-89A7-528BC9A5563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99" y="2736"/>
                <a:ext cx="1350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46" name="Text Box 27"/>
            <p:cNvSpPr txBox="1">
              <a:spLocks noChangeArrowheads="1"/>
            </p:cNvSpPr>
            <p:nvPr/>
          </p:nvSpPr>
          <p:spPr bwMode="gray">
            <a:xfrm>
              <a:off x="514410" y="4018976"/>
              <a:ext cx="476409" cy="585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3</a:t>
              </a:r>
            </a:p>
          </p:txBody>
        </p:sp>
      </p:grpSp>
      <p:sp>
        <p:nvSpPr>
          <p:cNvPr id="5133" name="Line 28"/>
          <p:cNvSpPr>
            <a:spLocks noChangeShapeType="1"/>
          </p:cNvSpPr>
          <p:nvPr/>
        </p:nvSpPr>
        <p:spPr bwMode="auto">
          <a:xfrm>
            <a:off x="1603577" y="5745217"/>
            <a:ext cx="5305250" cy="8022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34" name="Text Box 29"/>
          <p:cNvSpPr txBox="1">
            <a:spLocks noChangeArrowheads="1"/>
          </p:cNvSpPr>
          <p:nvPr/>
        </p:nvSpPr>
        <p:spPr bwMode="auto">
          <a:xfrm>
            <a:off x="1824787" y="5320025"/>
            <a:ext cx="52004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</a:t>
            </a:r>
            <a:r>
              <a:rPr lang="ko-KR" altLang="en-US" b="0" dirty="0" err="1">
                <a:solidFill>
                  <a:schemeClr val="tx1"/>
                </a:solidFill>
              </a:rPr>
              <a:t>기혼여부는</a:t>
            </a:r>
            <a:r>
              <a:rPr lang="ko-KR" altLang="en-US" b="0" dirty="0">
                <a:solidFill>
                  <a:schemeClr val="tx1"/>
                </a:solidFill>
              </a:rPr>
              <a:t> </a:t>
            </a:r>
            <a:r>
              <a:rPr lang="ko-KR" altLang="en-US" b="0" dirty="0" err="1">
                <a:solidFill>
                  <a:schemeClr val="tx1"/>
                </a:solidFill>
              </a:rPr>
              <a:t>어떻게되십니까</a:t>
            </a:r>
            <a:r>
              <a:rPr lang="en-US" altLang="ko-KR" b="0" dirty="0">
                <a:solidFill>
                  <a:schemeClr val="tx1"/>
                </a:solidFill>
              </a:rPr>
              <a:t>?</a:t>
            </a:r>
          </a:p>
        </p:txBody>
      </p:sp>
      <p:grpSp>
        <p:nvGrpSpPr>
          <p:cNvPr id="5135" name="그룹 38"/>
          <p:cNvGrpSpPr>
            <a:grpSpLocks/>
          </p:cNvGrpSpPr>
          <p:nvPr/>
        </p:nvGrpSpPr>
        <p:grpSpPr bwMode="auto">
          <a:xfrm>
            <a:off x="1081378" y="5288389"/>
            <a:ext cx="579437" cy="584775"/>
            <a:chOff x="468329" y="4929198"/>
            <a:chExt cx="579433" cy="584762"/>
          </a:xfrm>
        </p:grpSpPr>
        <p:grpSp>
          <p:nvGrpSpPr>
            <p:cNvPr id="5140" name="Group 21"/>
            <p:cNvGrpSpPr>
              <a:grpSpLocks/>
            </p:cNvGrpSpPr>
            <p:nvPr/>
          </p:nvGrpSpPr>
          <p:grpSpPr bwMode="auto">
            <a:xfrm>
              <a:off x="468329" y="4935529"/>
              <a:ext cx="579433" cy="474670"/>
              <a:chOff x="3174" y="2656"/>
              <a:chExt cx="1549" cy="1351"/>
            </a:xfrm>
          </p:grpSpPr>
          <p:sp>
            <p:nvSpPr>
              <p:cNvPr id="5142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43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35" name="AutoShape 24">
                <a:extLst>
                  <a:ext uri="{FF2B5EF4-FFF2-40B4-BE49-F238E27FC236}">
                    <a16:creationId xmlns:a16="http://schemas.microsoft.com/office/drawing/2014/main" id="{03123EF1-DE6D-4411-8643-747B2FDEA02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263" y="2737"/>
                <a:ext cx="1350" cy="1166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41" name="Text Box 30"/>
            <p:cNvSpPr txBox="1">
              <a:spLocks noChangeArrowheads="1"/>
            </p:cNvSpPr>
            <p:nvPr/>
          </p:nvSpPr>
          <p:spPr bwMode="gray">
            <a:xfrm>
              <a:off x="514410" y="4929198"/>
              <a:ext cx="476409" cy="584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4</a:t>
              </a:r>
            </a:p>
          </p:txBody>
        </p:sp>
      </p:grpSp>
      <p:sp>
        <p:nvSpPr>
          <p:cNvPr id="5136" name="TextBox 39"/>
          <p:cNvSpPr txBox="1">
            <a:spLocks noChangeArrowheads="1"/>
          </p:cNvSpPr>
          <p:nvPr/>
        </p:nvSpPr>
        <p:spPr bwMode="auto">
          <a:xfrm>
            <a:off x="7212875" y="1440293"/>
            <a:ext cx="2560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2400" b="0">
                <a:solidFill>
                  <a:schemeClr val="tx1"/>
                </a:solidFill>
              </a:rPr>
              <a:t>1. </a:t>
            </a:r>
            <a:r>
              <a:rPr lang="ko-KR" altLang="en-US" sz="2400" b="0">
                <a:solidFill>
                  <a:schemeClr val="tx1"/>
                </a:solidFill>
              </a:rPr>
              <a:t>남자   </a:t>
            </a:r>
            <a:r>
              <a:rPr lang="en-US" altLang="ko-KR" sz="2400" b="0">
                <a:solidFill>
                  <a:schemeClr val="tx1"/>
                </a:solidFill>
              </a:rPr>
              <a:t>2. </a:t>
            </a:r>
            <a:r>
              <a:rPr lang="ko-KR" altLang="en-US" sz="2400" b="0">
                <a:solidFill>
                  <a:schemeClr val="tx1"/>
                </a:solidFill>
              </a:rPr>
              <a:t>여자</a:t>
            </a:r>
          </a:p>
        </p:txBody>
      </p:sp>
      <p:sp>
        <p:nvSpPr>
          <p:cNvPr id="5137" name="TextBox 40"/>
          <p:cNvSpPr txBox="1">
            <a:spLocks noChangeArrowheads="1"/>
          </p:cNvSpPr>
          <p:nvPr/>
        </p:nvSpPr>
        <p:spPr bwMode="auto">
          <a:xfrm>
            <a:off x="7212874" y="2016466"/>
            <a:ext cx="307007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10</a:t>
            </a:r>
            <a:r>
              <a:rPr lang="ko-KR" altLang="en-US" sz="2400" b="0" dirty="0">
                <a:solidFill>
                  <a:schemeClr val="tx1"/>
                </a:solidFill>
              </a:rPr>
              <a:t>세에서 </a:t>
            </a:r>
            <a:r>
              <a:rPr lang="en-US" altLang="ko-KR" sz="2400" b="0" dirty="0">
                <a:solidFill>
                  <a:schemeClr val="tx1"/>
                </a:solidFill>
              </a:rPr>
              <a:t>20</a:t>
            </a:r>
            <a:r>
              <a:rPr lang="ko-KR" altLang="en-US" sz="2400" b="0" dirty="0">
                <a:solidFill>
                  <a:schemeClr val="tx1"/>
                </a:solidFill>
              </a:rPr>
              <a:t>세 미만</a:t>
            </a:r>
            <a:endParaRPr lang="en-US" altLang="ko-KR" sz="2400" b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20</a:t>
            </a:r>
            <a:r>
              <a:rPr lang="ko-KR" altLang="en-US" sz="2400" b="0" dirty="0">
                <a:solidFill>
                  <a:schemeClr val="tx1"/>
                </a:solidFill>
              </a:rPr>
              <a:t>세에서 </a:t>
            </a:r>
            <a:r>
              <a:rPr lang="en-US" altLang="ko-KR" sz="2400" b="0" dirty="0">
                <a:solidFill>
                  <a:schemeClr val="tx1"/>
                </a:solidFill>
              </a:rPr>
              <a:t>30</a:t>
            </a:r>
            <a:r>
              <a:rPr lang="ko-KR" altLang="en-US" sz="2400" b="0" dirty="0">
                <a:solidFill>
                  <a:schemeClr val="tx1"/>
                </a:solidFill>
              </a:rPr>
              <a:t>세 미만</a:t>
            </a:r>
            <a:endParaRPr lang="en-US" altLang="ko-KR" sz="2400" b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30</a:t>
            </a:r>
            <a:r>
              <a:rPr lang="ko-KR" altLang="en-US" sz="2400" b="0" dirty="0">
                <a:solidFill>
                  <a:schemeClr val="tx1"/>
                </a:solidFill>
              </a:rPr>
              <a:t>세에서 </a:t>
            </a:r>
            <a:r>
              <a:rPr lang="en-US" altLang="ko-KR" sz="2400" b="0" dirty="0">
                <a:solidFill>
                  <a:schemeClr val="tx1"/>
                </a:solidFill>
              </a:rPr>
              <a:t>40</a:t>
            </a:r>
            <a:r>
              <a:rPr lang="ko-KR" altLang="en-US" sz="2400" b="0" dirty="0">
                <a:solidFill>
                  <a:schemeClr val="tx1"/>
                </a:solidFill>
              </a:rPr>
              <a:t>세 미만</a:t>
            </a:r>
            <a:endParaRPr lang="en-US" altLang="ko-KR" sz="2400" b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40</a:t>
            </a:r>
            <a:r>
              <a:rPr lang="ko-KR" altLang="en-US" sz="2400" b="0" dirty="0">
                <a:solidFill>
                  <a:schemeClr val="tx1"/>
                </a:solidFill>
              </a:rPr>
              <a:t>세 이상</a:t>
            </a:r>
          </a:p>
        </p:txBody>
      </p:sp>
      <p:sp>
        <p:nvSpPr>
          <p:cNvPr id="5138" name="TextBox 41"/>
          <p:cNvSpPr txBox="1">
            <a:spLocks noChangeArrowheads="1"/>
          </p:cNvSpPr>
          <p:nvPr/>
        </p:nvSpPr>
        <p:spPr bwMode="auto">
          <a:xfrm>
            <a:off x="7212874" y="3744124"/>
            <a:ext cx="22204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중졸이하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고졸이하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전문대졸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대학졸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대학원졸 이상</a:t>
            </a:r>
          </a:p>
        </p:txBody>
      </p:sp>
      <p:sp>
        <p:nvSpPr>
          <p:cNvPr id="5139" name="TextBox 42"/>
          <p:cNvSpPr txBox="1">
            <a:spLocks noChangeArrowheads="1"/>
          </p:cNvSpPr>
          <p:nvPr/>
        </p:nvSpPr>
        <p:spPr bwMode="auto">
          <a:xfrm>
            <a:off x="3485719" y="5823996"/>
            <a:ext cx="2560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2400" b="0" dirty="0">
                <a:solidFill>
                  <a:schemeClr val="tx1"/>
                </a:solidFill>
              </a:rPr>
              <a:t>1. </a:t>
            </a:r>
            <a:r>
              <a:rPr lang="ko-KR" altLang="en-US" sz="2400" b="0" dirty="0">
                <a:solidFill>
                  <a:schemeClr val="tx1"/>
                </a:solidFill>
              </a:rPr>
              <a:t>기혼   </a:t>
            </a:r>
            <a:r>
              <a:rPr lang="en-US" altLang="ko-KR" sz="2400" b="0" dirty="0">
                <a:solidFill>
                  <a:schemeClr val="tx1"/>
                </a:solidFill>
              </a:rPr>
              <a:t>2. </a:t>
            </a:r>
            <a:r>
              <a:rPr lang="ko-KR" altLang="en-US" sz="2400" b="0" dirty="0">
                <a:solidFill>
                  <a:schemeClr val="tx1"/>
                </a:solidFill>
              </a:rPr>
              <a:t>미혼</a:t>
            </a:r>
          </a:p>
        </p:txBody>
      </p:sp>
    </p:spTree>
    <p:extLst>
      <p:ext uri="{BB962C8B-B14F-4D97-AF65-F5344CB8AC3E}">
        <p14:creationId xmlns:p14="http://schemas.microsoft.com/office/powerpoint/2010/main" val="2712351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/>
              <a:t>데이터 입력</a:t>
            </a:r>
          </a:p>
        </p:txBody>
      </p:sp>
      <p:sp>
        <p:nvSpPr>
          <p:cNvPr id="6147" name="내용 개체 틀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ko-KR" altLang="en-US" b="0" dirty="0"/>
              <a:t>자료를 작성하고 불러오기</a:t>
            </a:r>
            <a:r>
              <a:rPr lang="en-US" altLang="ko-KR" b="0" dirty="0"/>
              <a:t> (</a:t>
            </a:r>
            <a:r>
              <a:rPr lang="ko-KR" altLang="en-US" b="0" dirty="0"/>
              <a:t>엑셀 </a:t>
            </a:r>
            <a:r>
              <a:rPr lang="en-US" altLang="ko-KR" b="0" dirty="0"/>
              <a:t>=&gt; SPSS)</a:t>
            </a:r>
          </a:p>
          <a:p>
            <a:pPr eaLnBrk="1" hangingPunct="1"/>
            <a:endParaRPr lang="en-US" altLang="ko-KR" b="0" dirty="0"/>
          </a:p>
          <a:p>
            <a:pPr eaLnBrk="1" hangingPunct="1"/>
            <a:r>
              <a:rPr lang="ko-KR" altLang="en-US" dirty="0"/>
              <a:t>변수와 케이스 구분하기</a:t>
            </a:r>
            <a:endParaRPr lang="en-US" altLang="ko-KR" dirty="0"/>
          </a:p>
          <a:p>
            <a:pPr eaLnBrk="1" hangingPunct="1"/>
            <a:endParaRPr lang="en-US" altLang="ko-KR" b="0" dirty="0"/>
          </a:p>
          <a:p>
            <a:pPr eaLnBrk="1" hangingPunct="1"/>
            <a:r>
              <a:rPr lang="ko-KR" altLang="en-US" b="0" dirty="0" err="1"/>
              <a:t>변수값의</a:t>
            </a:r>
            <a:r>
              <a:rPr lang="ko-KR" altLang="en-US" b="0" dirty="0"/>
              <a:t> 정의</a:t>
            </a:r>
            <a:endParaRPr lang="en-US" altLang="ko-KR" b="0" dirty="0"/>
          </a:p>
          <a:p>
            <a:pPr lvl="1"/>
            <a:r>
              <a:rPr lang="ko-KR" altLang="en-US" dirty="0"/>
              <a:t>변수보기에서 데이터의 설명과 값을 입력</a:t>
            </a:r>
            <a:r>
              <a:rPr lang="en-US" altLang="ko-KR" dirty="0"/>
              <a:t>(</a:t>
            </a:r>
            <a:r>
              <a:rPr lang="ko-KR" altLang="en-US" dirty="0"/>
              <a:t>앞의 </a:t>
            </a:r>
            <a:r>
              <a:rPr lang="ko-KR" altLang="en-US" dirty="0" err="1"/>
              <a:t>설문문항을</a:t>
            </a:r>
            <a:r>
              <a:rPr lang="ko-KR" altLang="en-US" dirty="0"/>
              <a:t> 참고하여</a:t>
            </a:r>
            <a:r>
              <a:rPr lang="en-US" altLang="ko-KR" dirty="0"/>
              <a:t>)</a:t>
            </a:r>
          </a:p>
          <a:p>
            <a:pPr lvl="1"/>
            <a:endParaRPr lang="en-US" altLang="ko-KR" dirty="0"/>
          </a:p>
          <a:p>
            <a:r>
              <a:rPr lang="ko-KR" altLang="en-US" dirty="0"/>
              <a:t>변수의 측도 결정</a:t>
            </a:r>
            <a:endParaRPr lang="en-US" altLang="ko-KR" dirty="0"/>
          </a:p>
          <a:p>
            <a:pPr lvl="1"/>
            <a:r>
              <a:rPr lang="ko-KR" altLang="en-US" dirty="0"/>
              <a:t>명목</a:t>
            </a:r>
            <a:r>
              <a:rPr lang="en-US" altLang="ko-KR" dirty="0"/>
              <a:t>, </a:t>
            </a:r>
            <a:r>
              <a:rPr lang="ko-KR" altLang="en-US" dirty="0"/>
              <a:t>순서</a:t>
            </a:r>
            <a:r>
              <a:rPr lang="en-US" altLang="ko-KR" dirty="0"/>
              <a:t>, </a:t>
            </a:r>
            <a:r>
              <a:rPr lang="ko-KR" altLang="en-US" dirty="0"/>
              <a:t>계량</a:t>
            </a:r>
            <a:endParaRPr lang="en-US" altLang="ko-KR" dirty="0"/>
          </a:p>
          <a:p>
            <a:pPr lvl="2" eaLnBrk="1" hangingPunct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4810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278</Words>
  <Application>Microsoft Office PowerPoint</Application>
  <PresentationFormat>와이드스크린</PresentationFormat>
  <Paragraphs>81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휴먼모음T</vt:lpstr>
      <vt:lpstr>Arial</vt:lpstr>
      <vt:lpstr>Calibri</vt:lpstr>
      <vt:lpstr>Calibri Light</vt:lpstr>
      <vt:lpstr>Verdana</vt:lpstr>
      <vt:lpstr>Office 테마</vt:lpstr>
      <vt:lpstr>연구방법론 3</vt:lpstr>
      <vt:lpstr>자료의 원천 source</vt:lpstr>
      <vt:lpstr>2차 자료</vt:lpstr>
      <vt:lpstr>1차 자료</vt:lpstr>
      <vt:lpstr>연구방법론 4</vt:lpstr>
      <vt:lpstr>PowerPoint 프레젠테이션</vt:lpstr>
      <vt:lpstr>데이터 입력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2</dc:title>
  <dc:creator>LEE</dc:creator>
  <cp:lastModifiedBy>Admin</cp:lastModifiedBy>
  <cp:revision>28</cp:revision>
  <dcterms:created xsi:type="dcterms:W3CDTF">2019-02-28T08:31:13Z</dcterms:created>
  <dcterms:modified xsi:type="dcterms:W3CDTF">2024-03-11T04:23:34Z</dcterms:modified>
</cp:coreProperties>
</file>