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96" r:id="rId2"/>
    <p:sldId id="261" r:id="rId3"/>
    <p:sldId id="291" r:id="rId4"/>
    <p:sldId id="292" r:id="rId5"/>
    <p:sldId id="293" r:id="rId6"/>
    <p:sldId id="294" r:id="rId7"/>
    <p:sldId id="295" r:id="rId8"/>
    <p:sldId id="298" r:id="rId9"/>
    <p:sldId id="299" r:id="rId10"/>
    <p:sldId id="258" r:id="rId11"/>
    <p:sldId id="259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442" y="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1FDB-E145-4D35-B723-569C358892E0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9F0F-829B-4718-9863-CFEE9E2DE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9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CFDF21-673E-4F67-BB86-68839E9C5CD5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B8B18-7CF7-4B17-8CF5-C692FF484351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68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81A41A-909C-4D57-B31F-99F9046197EC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387003-5CF9-4EDD-AB50-DCF0722B6E9C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2509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1200" y="228601"/>
            <a:ext cx="8839200" cy="563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09600" y="1143000"/>
            <a:ext cx="10972800" cy="5257800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B73021-6C1D-412C-A83E-A2215637051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7B402A-B484-4BCA-8960-657A0F691E6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FBBA5-624B-4622-A25B-6CE8A4A12AA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9A55FB-3B16-43E0-A915-15554A2CDA1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BE476-6B69-412F-864F-939552DD7C8B}" type="datetimeFigureOut">
              <a:rPr lang="ko-KR" altLang="en-US"/>
              <a:pPr>
                <a:defRPr/>
              </a:pPr>
              <a:t>2024-03-11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655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27D4A0-8FFA-47D2-B8E3-F1990E3FFDCD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347E74-3F08-48D2-9AFB-EE2D97E12B75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78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6C2A8D-415C-449C-8D95-9D09729B8407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A8B5-86CC-4571-AAEE-BB2B173E5747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404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62F8F3-5B7C-4FD0-9587-DE7F2469A297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E4BC8-9016-4A57-8240-731D4D341316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00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354054-F602-41D4-8A92-DE8D893040A5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A5B382-28CD-40A7-AC1D-375E02520F19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74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624E72-F766-482D-8866-EA80202F4FD3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BB17C-FF98-41C8-A381-BA96587FF215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64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C38A5D-C390-4BA1-A8B0-48F738439C24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C44F2-A85C-474E-993B-993ED78A484F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405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7574B2-EEA9-4D99-A885-8AC835A3C022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A6F4B-28B9-4C13-A311-6325E5A367E8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885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BC8C84-78EA-44D3-9A6B-C264C83A7FD6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CE064-99A6-4110-A1B6-F372B13DF43E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11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BB39D2-C5EE-47EE-B524-FFFE432A6EBD}" type="datetimeFigureOut">
              <a:rPr lang="ko-KR" altLang="en-US" smtClean="0"/>
              <a:pPr>
                <a:defRPr/>
              </a:pPr>
              <a:t>2024-03-11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4F3FF5-BBBD-42C8-814B-7FE3E73C82A0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56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4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Chapter</a:t>
            </a:r>
            <a:r>
              <a:rPr lang="ko-KR" altLang="en-US" dirty="0"/>
              <a:t> </a:t>
            </a:r>
            <a:r>
              <a:rPr lang="en-US" altLang="ko-KR" dirty="0"/>
              <a:t>4 </a:t>
            </a:r>
            <a:r>
              <a:rPr lang="ko-KR" altLang="en-US" dirty="0"/>
              <a:t>설문지조사법</a:t>
            </a:r>
            <a:endParaRPr lang="en-US" altLang="ko-KR" dirty="0"/>
          </a:p>
          <a:p>
            <a:r>
              <a:rPr lang="ko-KR" altLang="en-US" dirty="0"/>
              <a:t>설문지</a:t>
            </a:r>
            <a:r>
              <a:rPr lang="en-US" altLang="ko-KR" dirty="0"/>
              <a:t> </a:t>
            </a:r>
            <a:r>
              <a:rPr lang="ko-KR" altLang="en-US" dirty="0"/>
              <a:t>분석 사례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55542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/>
              <a:t>데이터 편집</a:t>
            </a:r>
          </a:p>
        </p:txBody>
      </p:sp>
      <p:sp>
        <p:nvSpPr>
          <p:cNvPr id="6147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b="0"/>
              <a:t>가상의 자료를 작성하고</a:t>
            </a:r>
            <a:r>
              <a:rPr lang="en-US" altLang="ko-KR" b="0"/>
              <a:t>(</a:t>
            </a:r>
            <a:r>
              <a:rPr lang="ko-KR" altLang="en-US" b="0"/>
              <a:t>엑셀 </a:t>
            </a:r>
            <a:r>
              <a:rPr lang="en-US" altLang="ko-KR" b="0"/>
              <a:t>=&gt; SPSS)</a:t>
            </a:r>
          </a:p>
          <a:p>
            <a:pPr eaLnBrk="1" hangingPunct="1"/>
            <a:r>
              <a:rPr lang="ko-KR" altLang="en-US" b="0"/>
              <a:t>변수정의</a:t>
            </a:r>
            <a:endParaRPr lang="en-US" altLang="ko-KR" b="0"/>
          </a:p>
          <a:p>
            <a:pPr lvl="1" eaLnBrk="1" hangingPunct="1"/>
            <a:r>
              <a:rPr lang="ko-KR" altLang="en-US"/>
              <a:t>변수보기에서 데이터의 설명과 값을 입력하시오</a:t>
            </a:r>
            <a:endParaRPr lang="en-US" altLang="ko-KR"/>
          </a:p>
          <a:p>
            <a:pPr lvl="2" eaLnBrk="1" hangingPunct="1"/>
            <a:r>
              <a:rPr lang="ko-KR" altLang="en-US"/>
              <a:t>앞의 설문문항을 참고하여</a:t>
            </a:r>
            <a:endParaRPr lang="en-US" altLang="ko-KR"/>
          </a:p>
          <a:p>
            <a:pPr eaLnBrk="1" hangingPunct="1"/>
            <a:r>
              <a:rPr lang="ko-KR" altLang="en-US" b="0"/>
              <a:t>데이터의 생성</a:t>
            </a:r>
            <a:endParaRPr lang="en-US" altLang="ko-KR" b="0"/>
          </a:p>
          <a:p>
            <a:pPr lvl="1" eaLnBrk="1" hangingPunct="1"/>
            <a:r>
              <a:rPr lang="ko-KR" altLang="en-US"/>
              <a:t>데이터 복사</a:t>
            </a:r>
            <a:endParaRPr lang="en-US" altLang="ko-KR"/>
          </a:p>
          <a:p>
            <a:pPr lvl="1" eaLnBrk="1" hangingPunct="1"/>
            <a:r>
              <a:rPr lang="ko-KR" altLang="en-US"/>
              <a:t>케이스 추가</a:t>
            </a:r>
            <a:r>
              <a:rPr lang="en-US" altLang="ko-KR"/>
              <a:t>, </a:t>
            </a:r>
            <a:r>
              <a:rPr lang="ko-KR" altLang="en-US"/>
              <a:t>삭제</a:t>
            </a:r>
            <a:endParaRPr lang="en-US" altLang="ko-KR"/>
          </a:p>
          <a:p>
            <a:pPr lvl="1" eaLnBrk="1" hangingPunct="1"/>
            <a:r>
              <a:rPr lang="ko-KR" altLang="en-US"/>
              <a:t>변수 추가</a:t>
            </a:r>
            <a:r>
              <a:rPr lang="en-US" altLang="ko-KR"/>
              <a:t>, </a:t>
            </a:r>
            <a:r>
              <a:rPr lang="ko-KR" altLang="en-US"/>
              <a:t>삭제</a:t>
            </a:r>
            <a:endParaRPr lang="en-US" altLang="ko-KR"/>
          </a:p>
          <a:p>
            <a:pPr eaLnBrk="1" hangingPunct="1"/>
            <a:r>
              <a:rPr lang="ko-KR" altLang="en-US" b="0"/>
              <a:t>코딩변경</a:t>
            </a:r>
            <a:endParaRPr lang="en-US" altLang="ko-KR" b="0"/>
          </a:p>
          <a:p>
            <a:pPr lvl="1" eaLnBrk="1" hangingPunct="1"/>
            <a:r>
              <a:rPr lang="en-US" altLang="ko-KR"/>
              <a:t>1,2,3,4,5</a:t>
            </a:r>
            <a:r>
              <a:rPr lang="ko-KR" altLang="en-US"/>
              <a:t>를</a:t>
            </a:r>
            <a:r>
              <a:rPr lang="en-US" altLang="ko-KR"/>
              <a:t> 5,4,3,2,1</a:t>
            </a:r>
            <a:r>
              <a:rPr lang="ko-KR" altLang="en-US"/>
              <a:t>로</a:t>
            </a:r>
            <a:r>
              <a:rPr lang="en-US" altLang="ko-KR"/>
              <a:t>(</a:t>
            </a:r>
            <a:r>
              <a:rPr lang="ko-KR" altLang="en-US"/>
              <a:t>같은 변수</a:t>
            </a:r>
            <a:r>
              <a:rPr lang="en-US" altLang="ko-KR"/>
              <a:t>, </a:t>
            </a:r>
            <a:r>
              <a:rPr lang="ko-KR" altLang="en-US"/>
              <a:t>다른 변수로</a:t>
            </a:r>
            <a:r>
              <a:rPr lang="en-US" altLang="ko-KR"/>
              <a:t>)</a:t>
            </a:r>
          </a:p>
          <a:p>
            <a:pPr lvl="2" eaLnBrk="1" hangingPunct="1"/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/>
              <a:t>기타</a:t>
            </a:r>
          </a:p>
        </p:txBody>
      </p:sp>
      <p:sp>
        <p:nvSpPr>
          <p:cNvPr id="7171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b="0"/>
              <a:t>케이스 선택  </a:t>
            </a:r>
            <a:r>
              <a:rPr lang="en-US" altLang="ko-KR" b="0"/>
              <a:t>(</a:t>
            </a:r>
            <a:r>
              <a:rPr lang="ko-KR" altLang="en-US" b="0"/>
              <a:t>코딩변경자료와 동일</a:t>
            </a:r>
            <a:r>
              <a:rPr lang="en-US" altLang="ko-KR" b="0"/>
              <a:t>)</a:t>
            </a:r>
          </a:p>
          <a:p>
            <a:pPr lvl="1" eaLnBrk="1" hangingPunct="1"/>
            <a:r>
              <a:rPr lang="ko-KR" altLang="en-US"/>
              <a:t>남자만 선택</a:t>
            </a:r>
            <a:endParaRPr lang="en-US" altLang="ko-KR"/>
          </a:p>
          <a:p>
            <a:pPr eaLnBrk="1" hangingPunct="1"/>
            <a:endParaRPr lang="en-US" altLang="ko-KR" b="0"/>
          </a:p>
          <a:p>
            <a:pPr eaLnBrk="1" hangingPunct="1"/>
            <a:r>
              <a:rPr lang="ko-KR" altLang="en-US" b="0"/>
              <a:t>빈도분석</a:t>
            </a:r>
            <a:endParaRPr lang="en-US" altLang="ko-KR" b="0"/>
          </a:p>
          <a:p>
            <a:pPr lvl="1" eaLnBrk="1" hangingPunct="1"/>
            <a:r>
              <a:rPr lang="ko-KR" altLang="en-US"/>
              <a:t>표</a:t>
            </a:r>
            <a:r>
              <a:rPr lang="en-US" altLang="ko-KR"/>
              <a:t>, </a:t>
            </a:r>
            <a:r>
              <a:rPr lang="ko-KR" altLang="en-US"/>
              <a:t>도표 편집</a:t>
            </a:r>
            <a:endParaRPr lang="en-US" altLang="ko-KR"/>
          </a:p>
          <a:p>
            <a:pPr eaLnBrk="1" hangingPunct="1"/>
            <a:endParaRPr lang="en-US" altLang="ko-KR" b="0"/>
          </a:p>
          <a:p>
            <a:pPr eaLnBrk="1" hangingPunct="1"/>
            <a:r>
              <a:rPr lang="ko-KR" altLang="en-US" b="0"/>
              <a:t>결과물 복사</a:t>
            </a:r>
            <a:r>
              <a:rPr lang="en-US" altLang="ko-KR" b="0"/>
              <a:t>, </a:t>
            </a:r>
            <a:r>
              <a:rPr lang="ko-KR" altLang="en-US" b="0"/>
              <a:t>붙여넣기</a:t>
            </a:r>
            <a:endParaRPr lang="en-US" altLang="ko-KR" b="0"/>
          </a:p>
          <a:p>
            <a:pPr eaLnBrk="1" hangingPunct="1"/>
            <a:endParaRPr lang="en-US" altLang="ko-KR" b="0"/>
          </a:p>
          <a:p>
            <a:pPr eaLnBrk="1" hangingPunct="1"/>
            <a:r>
              <a:rPr lang="ko-KR" altLang="en-US" b="0"/>
              <a:t>파일의 저장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제목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ko-KR" altLang="en-US" dirty="0"/>
              <a:t>데이터의 측정</a:t>
            </a:r>
          </a:p>
        </p:txBody>
      </p:sp>
      <p:sp>
        <p:nvSpPr>
          <p:cNvPr id="4098" name="부제목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dirty="0" err="1"/>
              <a:t>연구방법론</a:t>
            </a:r>
            <a:r>
              <a:rPr lang="en-US" altLang="ko-KR" dirty="0"/>
              <a:t> 5</a:t>
            </a:r>
            <a:r>
              <a:rPr lang="ko-KR" altLang="en-US" dirty="0"/>
              <a:t>장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제목 1"/>
          <p:cNvSpPr>
            <a:spLocks noGrp="1" noChangeArrowheads="1"/>
          </p:cNvSpPr>
          <p:nvPr>
            <p:ph type="title"/>
          </p:nvPr>
        </p:nvSpPr>
        <p:spPr>
          <a:xfrm>
            <a:off x="838200" y="369639"/>
            <a:ext cx="4753744" cy="768474"/>
          </a:xfrm>
        </p:spPr>
        <p:txBody>
          <a:bodyPr/>
          <a:lstStyle/>
          <a:p>
            <a:r>
              <a:rPr lang="ko-KR" altLang="en-US" dirty="0"/>
              <a:t>통계자료의 측정</a:t>
            </a:r>
          </a:p>
        </p:txBody>
      </p:sp>
      <p:sp>
        <p:nvSpPr>
          <p:cNvPr id="9219" name="내용 개체 틀 2"/>
          <p:cNvSpPr>
            <a:spLocks noGrp="1" noChangeArrowheads="1"/>
          </p:cNvSpPr>
          <p:nvPr>
            <p:ph idx="1"/>
          </p:nvPr>
        </p:nvSpPr>
        <p:spPr>
          <a:xfrm>
            <a:off x="838200" y="1484784"/>
            <a:ext cx="10515600" cy="49685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개념적 정의를 조작적 정의로 변환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조작적 정의는 변수의 형태</a:t>
            </a:r>
            <a:endParaRPr lang="en-US" altLang="ko-KR" dirty="0"/>
          </a:p>
          <a:p>
            <a:pPr lvl="1">
              <a:lnSpc>
                <a:spcPct val="150000"/>
              </a:lnSpc>
            </a:pPr>
            <a:r>
              <a:rPr lang="ko-KR" altLang="en-US" dirty="0"/>
              <a:t>예</a:t>
            </a:r>
            <a:r>
              <a:rPr lang="en-US" altLang="ko-KR" dirty="0"/>
              <a:t>. </a:t>
            </a:r>
            <a:r>
              <a:rPr lang="ko-KR" altLang="en-US" dirty="0"/>
              <a:t>상표충성도라는 개념적 정의를 </a:t>
            </a:r>
            <a:r>
              <a:rPr lang="ko-KR" altLang="en-US" dirty="0" err="1"/>
              <a:t>동일브랜드</a:t>
            </a:r>
            <a:r>
              <a:rPr lang="ko-KR" altLang="en-US" dirty="0"/>
              <a:t> 구매횟수라는 조작적 정의로 변환</a:t>
            </a:r>
            <a:endParaRPr lang="en-US" altLang="ko-KR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4" name="순서도: 준비 3">
            <a:extLst>
              <a:ext uri="{FF2B5EF4-FFF2-40B4-BE49-F238E27FC236}">
                <a16:creationId xmlns:a16="http://schemas.microsoft.com/office/drawing/2014/main" id="{4A75871F-09F7-4358-A74C-8205C89C3F10}"/>
              </a:ext>
            </a:extLst>
          </p:cNvPr>
          <p:cNvSpPr/>
          <p:nvPr/>
        </p:nvSpPr>
        <p:spPr>
          <a:xfrm>
            <a:off x="3215458" y="4769641"/>
            <a:ext cx="1584325" cy="1008063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개념적 정의 </a:t>
            </a:r>
          </a:p>
        </p:txBody>
      </p:sp>
      <p:sp>
        <p:nvSpPr>
          <p:cNvPr id="5" name="오른쪽 화살표 4">
            <a:extLst>
              <a:ext uri="{FF2B5EF4-FFF2-40B4-BE49-F238E27FC236}">
                <a16:creationId xmlns:a16="http://schemas.microsoft.com/office/drawing/2014/main" id="{62928D52-66BA-44E2-A32C-FCF806359B8E}"/>
              </a:ext>
            </a:extLst>
          </p:cNvPr>
          <p:cNvSpPr/>
          <p:nvPr/>
        </p:nvSpPr>
        <p:spPr>
          <a:xfrm>
            <a:off x="4980758" y="5093491"/>
            <a:ext cx="504825" cy="358775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3B65AE3-37DC-474E-9C26-04AF4E10FC44}"/>
              </a:ext>
            </a:extLst>
          </p:cNvPr>
          <p:cNvSpPr/>
          <p:nvPr/>
        </p:nvSpPr>
        <p:spPr>
          <a:xfrm>
            <a:off x="5698308" y="4769641"/>
            <a:ext cx="1189037" cy="10080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조작적 </a:t>
            </a:r>
            <a:endParaRPr lang="en-US" altLang="ko-KR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 eaLnBrk="1" latinLnBrk="1" hangingPunct="1">
              <a:defRPr/>
            </a:pPr>
            <a:r>
              <a:rPr lang="ko-KR" altLang="en-US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정의</a:t>
            </a:r>
          </a:p>
        </p:txBody>
      </p:sp>
      <p:sp>
        <p:nvSpPr>
          <p:cNvPr id="7" name="오른쪽 화살표 6">
            <a:extLst>
              <a:ext uri="{FF2B5EF4-FFF2-40B4-BE49-F238E27FC236}">
                <a16:creationId xmlns:a16="http://schemas.microsoft.com/office/drawing/2014/main" id="{461FCD8E-EE74-4A37-AD67-BCCE4216B2E6}"/>
              </a:ext>
            </a:extLst>
          </p:cNvPr>
          <p:cNvSpPr/>
          <p:nvPr/>
        </p:nvSpPr>
        <p:spPr>
          <a:xfrm>
            <a:off x="7103245" y="5130003"/>
            <a:ext cx="504825" cy="360362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787917FA-812E-4C61-B7F1-4FCF7DFE7410}"/>
              </a:ext>
            </a:extLst>
          </p:cNvPr>
          <p:cNvSpPr/>
          <p:nvPr/>
        </p:nvSpPr>
        <p:spPr>
          <a:xfrm>
            <a:off x="7750945" y="4769641"/>
            <a:ext cx="1008063" cy="100806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측정</a:t>
            </a:r>
          </a:p>
        </p:txBody>
      </p:sp>
      <p:sp>
        <p:nvSpPr>
          <p:cNvPr id="9225" name="TextBox 8"/>
          <p:cNvSpPr txBox="1">
            <a:spLocks noChangeArrowheads="1"/>
          </p:cNvSpPr>
          <p:nvPr/>
        </p:nvSpPr>
        <p:spPr bwMode="auto">
          <a:xfrm>
            <a:off x="3251969" y="4266404"/>
            <a:ext cx="1511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1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추상적 개념</a:t>
            </a:r>
          </a:p>
        </p:txBody>
      </p:sp>
      <p:sp>
        <p:nvSpPr>
          <p:cNvPr id="9226" name="TextBox 9"/>
          <p:cNvSpPr txBox="1">
            <a:spLocks noChangeArrowheads="1"/>
          </p:cNvSpPr>
          <p:nvPr/>
        </p:nvSpPr>
        <p:spPr bwMode="auto">
          <a:xfrm>
            <a:off x="5591944" y="4266404"/>
            <a:ext cx="1511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1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구체적 내용</a:t>
            </a:r>
          </a:p>
        </p:txBody>
      </p:sp>
      <p:sp>
        <p:nvSpPr>
          <p:cNvPr id="9227" name="TextBox 10"/>
          <p:cNvSpPr txBox="1">
            <a:spLocks noChangeArrowheads="1"/>
          </p:cNvSpPr>
          <p:nvPr/>
        </p:nvSpPr>
        <p:spPr bwMode="auto">
          <a:xfrm>
            <a:off x="3142433" y="5993604"/>
            <a:ext cx="1785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</a:t>
            </a:r>
            <a:r>
              <a:rPr lang="en-US" altLang="ko-KR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상표 충성도</a:t>
            </a:r>
          </a:p>
        </p:txBody>
      </p:sp>
      <p:sp>
        <p:nvSpPr>
          <p:cNvPr id="9228" name="TextBox 11"/>
          <p:cNvSpPr txBox="1">
            <a:spLocks noChangeArrowheads="1"/>
          </p:cNvSpPr>
          <p:nvPr/>
        </p:nvSpPr>
        <p:spPr bwMode="auto">
          <a:xfrm>
            <a:off x="5160144" y="5993604"/>
            <a:ext cx="2476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</a:t>
            </a:r>
            <a:r>
              <a:rPr lang="en-US" altLang="ko-KR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동일상표 반복횟수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5600179" cy="831627"/>
          </a:xfrm>
        </p:spPr>
        <p:txBody>
          <a:bodyPr/>
          <a:lstStyle/>
          <a:p>
            <a:r>
              <a:rPr lang="ko-KR" altLang="en-US" dirty="0"/>
              <a:t>질적 자료와 양적 자료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EE9A5152-6C3A-4B5E-8515-FBB84582CF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86945"/>
              </p:ext>
            </p:extLst>
          </p:nvPr>
        </p:nvGraphicFramePr>
        <p:xfrm>
          <a:off x="2279651" y="3746500"/>
          <a:ext cx="7704782" cy="2419350"/>
        </p:xfrm>
        <a:graphic>
          <a:graphicData uri="http://schemas.openxmlformats.org/drawingml/2006/table">
            <a:tbl>
              <a:tblPr/>
              <a:tblGrid>
                <a:gridCol w="207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7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01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19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질적 자료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⇨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⇨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양적 자료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716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키가 크고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잘 생긴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20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대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남자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순서척도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등간척도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비율척도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성별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(0,1)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외모선호도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(1/10)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연령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(20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대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키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(180 cm)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7" name="직사각형 4"/>
          <p:cNvSpPr>
            <a:spLocks noChangeArrowheads="1"/>
          </p:cNvSpPr>
          <p:nvPr/>
        </p:nvSpPr>
        <p:spPr bwMode="auto">
          <a:xfrm>
            <a:off x="1127448" y="1341439"/>
            <a:ext cx="986509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양적 자료는 자료의 형태에 따라 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가지 척도를 이용하여 측정할 수 있다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특성에 따라 분류되어 있는 범주형 자료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(categorical data)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를 측정하는 </a:t>
            </a:r>
            <a:r>
              <a:rPr lang="ko-KR" altLang="en-US" sz="20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명목척도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선호도나 수준 등의 순서가 있는 자료를 측정하는 </a:t>
            </a:r>
            <a:r>
              <a:rPr lang="ko-KR" altLang="en-US" sz="20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순서척도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간격이 있는 구간으로 측정하는 </a:t>
            </a:r>
            <a:r>
              <a:rPr lang="ko-KR" altLang="en-US" sz="20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구간척도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일반적인 계량적 수치로 얻는 자료를 측정하는 </a:t>
            </a:r>
            <a:r>
              <a:rPr lang="ko-KR" altLang="en-US" sz="20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비율척도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등이다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ko-KR" altLang="en-US" sz="2000" b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F0CFA99-9E45-4052-A676-2046499FF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81376" y="571500"/>
            <a:ext cx="6297613" cy="3254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ko-KR" dirty="0"/>
              <a:t>Data</a:t>
            </a:r>
            <a:r>
              <a:rPr lang="ko-KR" altLang="en-US" dirty="0"/>
              <a:t>의</a:t>
            </a:r>
            <a:r>
              <a:rPr lang="en-US" altLang="ko-KR" dirty="0"/>
              <a:t> </a:t>
            </a:r>
            <a:r>
              <a:rPr lang="ko-KR" altLang="en-US" dirty="0"/>
              <a:t>측정형태</a:t>
            </a:r>
            <a:r>
              <a:rPr lang="en-US" altLang="ko-KR" dirty="0"/>
              <a:t>(</a:t>
            </a:r>
            <a:r>
              <a:rPr lang="ko-KR" altLang="en-US" dirty="0"/>
              <a:t>척도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309814" y="1428750"/>
            <a:ext cx="7273925" cy="4895850"/>
          </a:xfrm>
        </p:spPr>
        <p:txBody>
          <a:bodyPr/>
          <a:lstStyle/>
          <a:p>
            <a:pPr eaLnBrk="1" hangingPunct="1"/>
            <a:r>
              <a:rPr lang="en-US" altLang="ko-KR" sz="2400" dirty="0"/>
              <a:t> </a:t>
            </a:r>
            <a:r>
              <a:rPr lang="ko-KR" altLang="en-US" sz="2400" dirty="0" err="1"/>
              <a:t>명목척도</a:t>
            </a:r>
            <a:r>
              <a:rPr lang="en-US" altLang="ko-KR" sz="2400" dirty="0"/>
              <a:t>(nominal scale)</a:t>
            </a:r>
          </a:p>
          <a:p>
            <a:pPr marL="669925" lvl="1" indent="-325438"/>
            <a:r>
              <a:rPr lang="ko-KR" altLang="en-US" sz="2200" dirty="0"/>
              <a:t>성별</a:t>
            </a:r>
            <a:r>
              <a:rPr lang="en-US" altLang="ko-KR" sz="2200" dirty="0"/>
              <a:t>, </a:t>
            </a:r>
            <a:r>
              <a:rPr lang="ko-KR" altLang="en-US" sz="2200" dirty="0"/>
              <a:t>직업</a:t>
            </a:r>
            <a:r>
              <a:rPr lang="en-US" altLang="ko-KR" sz="2200" dirty="0"/>
              <a:t>, </a:t>
            </a:r>
            <a:r>
              <a:rPr lang="ko-KR" altLang="en-US" sz="2200" dirty="0"/>
              <a:t>판매지역</a:t>
            </a:r>
            <a:r>
              <a:rPr lang="en-US" altLang="ko-KR" sz="2200" dirty="0"/>
              <a:t>, </a:t>
            </a:r>
            <a:r>
              <a:rPr lang="ko-KR" altLang="en-US" sz="2200" dirty="0" err="1"/>
              <a:t>상점형태</a:t>
            </a:r>
            <a:r>
              <a:rPr lang="en-US" altLang="ko-KR" sz="2200" dirty="0"/>
              <a:t>, </a:t>
            </a:r>
            <a:r>
              <a:rPr lang="ko-KR" altLang="en-US" sz="2200" dirty="0"/>
              <a:t>인지여부</a:t>
            </a:r>
          </a:p>
          <a:p>
            <a:pPr eaLnBrk="1" hangingPunct="1"/>
            <a:r>
              <a:rPr lang="ko-KR" altLang="en-US" sz="2400" dirty="0"/>
              <a:t> </a:t>
            </a:r>
            <a:r>
              <a:rPr lang="ko-KR" altLang="en-US" sz="2400" dirty="0" err="1"/>
              <a:t>순서척도</a:t>
            </a:r>
            <a:r>
              <a:rPr lang="en-US" altLang="ko-KR" sz="2400" dirty="0"/>
              <a:t>(ordinal scale)</a:t>
            </a:r>
          </a:p>
          <a:p>
            <a:pPr marL="669925" lvl="1" indent="-325438"/>
            <a:r>
              <a:rPr lang="ko-KR" altLang="en-US" sz="2200" dirty="0"/>
              <a:t>소비자 태도</a:t>
            </a:r>
            <a:r>
              <a:rPr lang="en-US" altLang="ko-KR" sz="2200" dirty="0"/>
              <a:t>, </a:t>
            </a:r>
            <a:r>
              <a:rPr lang="ko-KR" altLang="en-US" sz="2200" dirty="0"/>
              <a:t>선호도</a:t>
            </a:r>
            <a:r>
              <a:rPr lang="en-US" altLang="ko-KR" sz="2200" dirty="0"/>
              <a:t>, </a:t>
            </a:r>
            <a:r>
              <a:rPr lang="ko-KR" altLang="en-US" sz="2200" dirty="0"/>
              <a:t>사회계층</a:t>
            </a:r>
          </a:p>
          <a:p>
            <a:pPr eaLnBrk="1" hangingPunct="1"/>
            <a:r>
              <a:rPr lang="ko-KR" altLang="en-US" sz="2400" dirty="0"/>
              <a:t> </a:t>
            </a:r>
            <a:r>
              <a:rPr lang="ko-KR" altLang="en-US" sz="2400" dirty="0" err="1"/>
              <a:t>구간척도</a:t>
            </a:r>
            <a:r>
              <a:rPr lang="en-US" altLang="ko-KR" sz="2400" dirty="0"/>
              <a:t>(interval scale)</a:t>
            </a:r>
          </a:p>
          <a:p>
            <a:pPr marL="669925" lvl="1" indent="-325438"/>
            <a:r>
              <a:rPr lang="ko-KR" altLang="en-US" sz="2200" dirty="0" err="1"/>
              <a:t>순위사이의</a:t>
            </a:r>
            <a:r>
              <a:rPr lang="ko-KR" altLang="en-US" sz="2200" dirty="0"/>
              <a:t> 간격이 동일 </a:t>
            </a:r>
            <a:r>
              <a:rPr lang="en-US" altLang="ko-KR" sz="2200" dirty="0"/>
              <a:t>-</a:t>
            </a:r>
            <a:r>
              <a:rPr lang="ko-KR" altLang="en-US" sz="2200" dirty="0"/>
              <a:t>리커트척도법</a:t>
            </a:r>
          </a:p>
          <a:p>
            <a:pPr marL="669925" lvl="1" indent="-325438"/>
            <a:r>
              <a:rPr lang="ko-KR" altLang="en-US" sz="2200" dirty="0"/>
              <a:t>임의의 원점이 존재 </a:t>
            </a:r>
            <a:r>
              <a:rPr lang="en-US" altLang="ko-KR" sz="2200" dirty="0">
                <a:latin typeface="Arial" panose="020B0604020202020204" pitchFamily="34" charset="0"/>
              </a:rPr>
              <a:t>–</a:t>
            </a:r>
            <a:r>
              <a:rPr lang="ko-KR" altLang="en-US" sz="2200" dirty="0"/>
              <a:t>온도</a:t>
            </a:r>
          </a:p>
          <a:p>
            <a:pPr marL="669925" lvl="1" indent="-325438"/>
            <a:r>
              <a:rPr lang="ko-KR" altLang="en-US" sz="2200" dirty="0"/>
              <a:t>물가지수</a:t>
            </a:r>
            <a:r>
              <a:rPr lang="en-US" altLang="ko-KR" sz="2200" dirty="0"/>
              <a:t>, </a:t>
            </a:r>
            <a:r>
              <a:rPr lang="ko-KR" altLang="en-US" sz="2200" dirty="0" err="1"/>
              <a:t>생산성지수</a:t>
            </a:r>
            <a:endParaRPr lang="ko-KR" altLang="en-US" sz="2200" dirty="0"/>
          </a:p>
          <a:p>
            <a:pPr eaLnBrk="1" hangingPunct="1"/>
            <a:r>
              <a:rPr lang="ko-KR" altLang="en-US" sz="2400" dirty="0"/>
              <a:t> </a:t>
            </a:r>
            <a:r>
              <a:rPr lang="ko-KR" altLang="en-US" sz="2400" dirty="0" err="1"/>
              <a:t>비율척도</a:t>
            </a:r>
            <a:r>
              <a:rPr lang="en-US" altLang="ko-KR" sz="2400" dirty="0"/>
              <a:t>(ratio scale)</a:t>
            </a:r>
          </a:p>
          <a:p>
            <a:pPr marL="669925" lvl="1" indent="-325438"/>
            <a:r>
              <a:rPr lang="ko-KR" altLang="en-US" sz="2200" dirty="0"/>
              <a:t>점유율</a:t>
            </a:r>
            <a:r>
              <a:rPr lang="en-US" altLang="ko-KR" sz="2200" dirty="0"/>
              <a:t>, </a:t>
            </a:r>
            <a:r>
              <a:rPr lang="ko-KR" altLang="en-US" sz="2200" dirty="0"/>
              <a:t>가격</a:t>
            </a:r>
            <a:r>
              <a:rPr lang="en-US" altLang="ko-KR" sz="2200" dirty="0"/>
              <a:t>, </a:t>
            </a:r>
            <a:r>
              <a:rPr lang="ko-KR" altLang="en-US" sz="2200" dirty="0"/>
              <a:t>소비자 수</a:t>
            </a:r>
            <a:r>
              <a:rPr lang="en-US" altLang="ko-KR" sz="2200" dirty="0"/>
              <a:t>, </a:t>
            </a:r>
            <a:r>
              <a:rPr lang="ko-KR" altLang="en-US" sz="2200" dirty="0"/>
              <a:t>생산원가</a:t>
            </a:r>
          </a:p>
          <a:p>
            <a:pPr marL="669925" lvl="1" indent="-325438"/>
            <a:r>
              <a:rPr lang="ko-KR" altLang="en-US" sz="2200" dirty="0"/>
              <a:t>대부분의 통계적 분석이 가능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063749" y="1268760"/>
            <a:ext cx="7993063" cy="1711077"/>
          </a:xfrm>
          <a:prstGeom prst="rect">
            <a:avLst/>
          </a:prstGeom>
          <a:solidFill>
            <a:srgbClr val="44357C">
              <a:alpha val="1607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b="0">
                <a:solidFill>
                  <a:srgbClr val="FF0000"/>
                </a:solidFill>
                <a:latin typeface="Arial" panose="020B0604020202020204" pitchFamily="34" charset="0"/>
              </a:rPr>
              <a:t>질적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b="0">
                <a:solidFill>
                  <a:srgbClr val="FF0000"/>
                </a:solidFill>
                <a:latin typeface="Arial" panose="020B0604020202020204" pitchFamily="34" charset="0"/>
              </a:rPr>
              <a:t>척도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070984" y="3068960"/>
            <a:ext cx="7993063" cy="2881313"/>
          </a:xfrm>
          <a:prstGeom prst="rect">
            <a:avLst/>
          </a:prstGeom>
          <a:solidFill>
            <a:srgbClr val="44357C">
              <a:alpha val="1607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b="0">
                <a:solidFill>
                  <a:srgbClr val="FF0000"/>
                </a:solidFill>
                <a:latin typeface="Arial" panose="020B0604020202020204" pitchFamily="34" charset="0"/>
              </a:rPr>
              <a:t>양적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b="0">
                <a:solidFill>
                  <a:srgbClr val="FF0000"/>
                </a:solidFill>
                <a:latin typeface="Arial" panose="020B0604020202020204" pitchFamily="34" charset="0"/>
              </a:rPr>
              <a:t>척도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6582502-4068-4017-BA1B-556BC02AF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0456" y="2287910"/>
            <a:ext cx="1438275" cy="156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5604" grpId="0" animBg="1"/>
      <p:bldP spid="2560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0" y="500063"/>
            <a:ext cx="7162800" cy="563562"/>
          </a:xfrm>
        </p:spPr>
        <p:txBody>
          <a:bodyPr/>
          <a:lstStyle/>
          <a:p>
            <a:pPr eaLnBrk="1" hangingPunct="1"/>
            <a:r>
              <a:rPr lang="ko-KR" altLang="en-US" sz="2800"/>
              <a:t>예</a:t>
            </a:r>
            <a:r>
              <a:rPr lang="en-US" altLang="ko-KR" sz="2800"/>
              <a:t>&gt;</a:t>
            </a:r>
            <a:r>
              <a:rPr lang="ko-KR" altLang="en-US" sz="2800"/>
              <a:t>척도에 따른 쇼핑몰 선호도 측정</a:t>
            </a:r>
            <a:endParaRPr lang="en-US" altLang="ko-KR" sz="2800"/>
          </a:p>
        </p:txBody>
      </p:sp>
      <p:sp>
        <p:nvSpPr>
          <p:cNvPr id="12291" name="Rectangle 45"/>
          <p:cNvSpPr>
            <a:spLocks noChangeArrowheads="1"/>
          </p:cNvSpPr>
          <p:nvPr/>
        </p:nvSpPr>
        <p:spPr bwMode="gray">
          <a:xfrm>
            <a:off x="3519489" y="2739509"/>
            <a:ext cx="81930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12292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1268760"/>
            <a:ext cx="9931621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리커트 척도 </a:t>
            </a:r>
            <a:r>
              <a:rPr lang="en-US" altLang="ko-KR"/>
              <a:t>(likert</a:t>
            </a:r>
            <a:r>
              <a:rPr lang="ko-KR" altLang="en-US"/>
              <a:t> </a:t>
            </a:r>
            <a:r>
              <a:rPr lang="en-US" altLang="ko-KR"/>
              <a:t>scale)</a:t>
            </a:r>
            <a:endParaRPr lang="ko-KR" altLang="en-US"/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2D72E699-ECC3-47FD-9E74-74DD7922D7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79651" y="3487739"/>
          <a:ext cx="7345363" cy="1133475"/>
        </p:xfrm>
        <a:graphic>
          <a:graphicData uri="http://schemas.openxmlformats.org/drawingml/2006/table">
            <a:tbl>
              <a:tblPr/>
              <a:tblGrid>
                <a:gridCol w="7345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33475">
                <a:tc>
                  <a:txBody>
                    <a:bodyPr/>
                    <a:lstStyle/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Q1)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현재 사용 중인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스마트폰에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대하여 만족합니까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400" b="1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400" b="1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75" marR="64775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21" name="직사각형 4"/>
          <p:cNvSpPr>
            <a:spLocks noChangeArrowheads="1"/>
          </p:cNvSpPr>
          <p:nvPr/>
        </p:nvSpPr>
        <p:spPr bwMode="auto">
          <a:xfrm>
            <a:off x="1343472" y="1557338"/>
            <a:ext cx="871296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ko-KR" altLang="en-US" sz="24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중립점을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포함하면서 순차성을 가지고 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점 또는 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점 스케일로 측정하는 방식을 </a:t>
            </a:r>
            <a:r>
              <a:rPr lang="ko-KR" altLang="en-US" sz="24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리커트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척도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(Likert scale)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라 한다</a:t>
            </a:r>
          </a:p>
        </p:txBody>
      </p:sp>
      <p:sp>
        <p:nvSpPr>
          <p:cNvPr id="13322" name="직사각형 5"/>
          <p:cNvSpPr>
            <a:spLocks noChangeArrowheads="1"/>
          </p:cNvSpPr>
          <p:nvPr/>
        </p:nvSpPr>
        <p:spPr bwMode="auto">
          <a:xfrm>
            <a:off x="2063750" y="5084763"/>
            <a:ext cx="8280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40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외형은 순서척도지만 사용할 때는 구간척도인 리커트 척도</a:t>
            </a:r>
            <a:endParaRPr lang="ko-KR" altLang="en-US" sz="2400" b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순서척도의 표현</a:t>
            </a:r>
          </a:p>
        </p:txBody>
      </p:sp>
      <p:pic>
        <p:nvPicPr>
          <p:cNvPr id="14340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4" y="1628775"/>
            <a:ext cx="8194675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제목 1"/>
          <p:cNvSpPr>
            <a:spLocks noGrp="1" noChangeArrowheads="1"/>
          </p:cNvSpPr>
          <p:nvPr>
            <p:ph type="title"/>
          </p:nvPr>
        </p:nvSpPr>
        <p:spPr>
          <a:xfrm>
            <a:off x="1919288" y="514350"/>
            <a:ext cx="8713216" cy="610394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리커트합산척도</a:t>
            </a:r>
            <a:r>
              <a:rPr lang="en-US" altLang="ko-KR" dirty="0"/>
              <a:t>(Likert summated scale)</a:t>
            </a:r>
            <a:endParaRPr lang="ko-KR" altLang="en-US" dirty="0"/>
          </a:p>
        </p:txBody>
      </p:sp>
      <p:graphicFrame>
        <p:nvGraphicFramePr>
          <p:cNvPr id="7" name="내용 개체 틀 6">
            <a:extLst>
              <a:ext uri="{FF2B5EF4-FFF2-40B4-BE49-F238E27FC236}">
                <a16:creationId xmlns:a16="http://schemas.microsoft.com/office/drawing/2014/main" id="{D3378FA9-9FFE-4E50-8470-8A3823C21E4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5188" y="2205039"/>
          <a:ext cx="7777162" cy="3203575"/>
        </p:xfrm>
        <a:graphic>
          <a:graphicData uri="http://schemas.openxmlformats.org/drawingml/2006/table">
            <a:tbl>
              <a:tblPr/>
              <a:tblGrid>
                <a:gridCol w="1661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5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441">
                <a:tc gridSpan="2">
                  <a:txBody>
                    <a:bodyPr/>
                    <a:lstStyle/>
                    <a:p>
                      <a:pPr marL="166370" marR="0" indent="-28067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귀하가 현재 사용 중인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스마트폰의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다음 속성에 대하여 얼마나 만족하십니까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1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72" marR="64772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9134">
                <a:tc>
                  <a:txBody>
                    <a:bodyPr/>
                    <a:lstStyle/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q1.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디자인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q2.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가격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q3.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내구성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q4.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부가기능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q5. A/S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q6.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전체적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72" marR="64772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72" marR="64772" marT="17895" marB="1789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63" name="직사각형 4"/>
          <p:cNvSpPr>
            <a:spLocks noChangeArrowheads="1"/>
          </p:cNvSpPr>
          <p:nvPr/>
        </p:nvSpPr>
        <p:spPr bwMode="auto">
          <a:xfrm>
            <a:off x="1919288" y="1557339"/>
            <a:ext cx="8208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리커트 척도를 여러 번 반복 질문한 리커트 합산 척도</a:t>
            </a:r>
          </a:p>
        </p:txBody>
      </p:sp>
      <p:sp>
        <p:nvSpPr>
          <p:cNvPr id="15364" name="직사각형 5"/>
          <p:cNvSpPr>
            <a:spLocks noChangeArrowheads="1"/>
          </p:cNvSpPr>
          <p:nvPr/>
        </p:nvSpPr>
        <p:spPr bwMode="auto">
          <a:xfrm>
            <a:off x="1941514" y="5646738"/>
            <a:ext cx="7323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40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항목별 평균 점수를 표시하여 주는 것이 바람직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/>
              <a:t>SPSS</a:t>
            </a:r>
            <a:r>
              <a:rPr lang="ko-KR" altLang="en-US" dirty="0"/>
              <a:t>의 기본기능</a:t>
            </a:r>
          </a:p>
        </p:txBody>
      </p:sp>
      <p:sp>
        <p:nvSpPr>
          <p:cNvPr id="4099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b="0" dirty="0"/>
              <a:t>SPSS</a:t>
            </a:r>
            <a:r>
              <a:rPr lang="ko-KR" altLang="en-US" b="0" dirty="0"/>
              <a:t> 열기</a:t>
            </a:r>
            <a:r>
              <a:rPr lang="en-US" altLang="ko-KR" b="0" dirty="0"/>
              <a:t>(</a:t>
            </a:r>
            <a:r>
              <a:rPr lang="ko-KR" altLang="en-US" b="0" dirty="0"/>
              <a:t>실행하기</a:t>
            </a:r>
            <a:r>
              <a:rPr lang="en-US" altLang="ko-KR" b="0" dirty="0"/>
              <a:t>)</a:t>
            </a:r>
          </a:p>
          <a:p>
            <a:pPr lvl="1" eaLnBrk="1" hangingPunct="1"/>
            <a:r>
              <a:rPr lang="ko-KR" altLang="en-US" dirty="0"/>
              <a:t>바탕화면에서 </a:t>
            </a:r>
            <a:r>
              <a:rPr lang="en-US" altLang="ko-KR" dirty="0"/>
              <a:t>IBM SPSS 28.0</a:t>
            </a:r>
            <a:r>
              <a:rPr lang="ko-KR" altLang="en-US" dirty="0"/>
              <a:t>을 클릭</a:t>
            </a:r>
            <a:endParaRPr lang="en-US" altLang="ko-KR" dirty="0"/>
          </a:p>
          <a:p>
            <a:pPr eaLnBrk="1" hangingPunct="1"/>
            <a:endParaRPr lang="en-US" altLang="ko-KR" dirty="0"/>
          </a:p>
          <a:p>
            <a:pPr eaLnBrk="1" hangingPunct="1"/>
            <a:r>
              <a:rPr lang="ko-KR" altLang="en-US" b="0" dirty="0" err="1"/>
              <a:t>파일열기</a:t>
            </a:r>
            <a:endParaRPr lang="en-US" altLang="ko-KR" b="0" dirty="0"/>
          </a:p>
          <a:p>
            <a:pPr lvl="1" eaLnBrk="1" hangingPunct="1"/>
            <a:r>
              <a:rPr lang="en-US" altLang="ko-KR" dirty="0"/>
              <a:t>.txt </a:t>
            </a:r>
            <a:r>
              <a:rPr lang="ko-KR" altLang="en-US" dirty="0"/>
              <a:t>형식</a:t>
            </a:r>
            <a:r>
              <a:rPr lang="en-US" altLang="ko-KR" dirty="0"/>
              <a:t> (</a:t>
            </a:r>
            <a:r>
              <a:rPr lang="ko-KR" altLang="en-US" dirty="0"/>
              <a:t>텍스트 파일</a:t>
            </a:r>
            <a:r>
              <a:rPr lang="en-US" altLang="ko-KR" dirty="0"/>
              <a:t>, text file)</a:t>
            </a:r>
          </a:p>
          <a:p>
            <a:pPr lvl="2" eaLnBrk="1" hangingPunct="1"/>
            <a:r>
              <a:rPr lang="ko-KR" altLang="en-US" dirty="0"/>
              <a:t>메모장에서</a:t>
            </a:r>
            <a:r>
              <a:rPr lang="en-US" altLang="ko-KR" dirty="0"/>
              <a:t> </a:t>
            </a:r>
            <a:r>
              <a:rPr lang="ko-KR" altLang="en-US" dirty="0"/>
              <a:t>작성</a:t>
            </a:r>
            <a:endParaRPr lang="en-US" altLang="ko-KR" dirty="0"/>
          </a:p>
          <a:p>
            <a:pPr lvl="1" eaLnBrk="1" hangingPunct="1"/>
            <a:r>
              <a:rPr lang="en-US" altLang="ko-KR" dirty="0"/>
              <a:t>.</a:t>
            </a:r>
            <a:r>
              <a:rPr lang="en-US" altLang="ko-KR" dirty="0" err="1"/>
              <a:t>xls</a:t>
            </a:r>
            <a:r>
              <a:rPr lang="en-US" altLang="ko-KR" dirty="0"/>
              <a:t> </a:t>
            </a:r>
            <a:r>
              <a:rPr lang="ko-KR" altLang="en-US" dirty="0"/>
              <a:t>형식 </a:t>
            </a:r>
            <a:r>
              <a:rPr lang="en-US" altLang="ko-KR" dirty="0"/>
              <a:t>(</a:t>
            </a:r>
            <a:r>
              <a:rPr lang="ko-KR" altLang="en-US" dirty="0"/>
              <a:t>엑셀 파일</a:t>
            </a:r>
            <a:r>
              <a:rPr lang="en-US" altLang="ko-KR" dirty="0"/>
              <a:t>, excel file)</a:t>
            </a:r>
          </a:p>
          <a:p>
            <a:pPr lvl="2" eaLnBrk="1" hangingPunct="1"/>
            <a:r>
              <a:rPr lang="ko-KR" altLang="en-US" dirty="0"/>
              <a:t>엑셀에서 작성</a:t>
            </a:r>
            <a:endParaRPr lang="en-US" altLang="ko-KR" dirty="0"/>
          </a:p>
          <a:p>
            <a:pPr lvl="1" eaLnBrk="1" hangingPunct="1"/>
            <a:r>
              <a:rPr lang="en-US" altLang="ko-KR" dirty="0"/>
              <a:t>.</a:t>
            </a:r>
            <a:r>
              <a:rPr lang="en-US" altLang="ko-KR" dirty="0" err="1"/>
              <a:t>sav</a:t>
            </a:r>
            <a:r>
              <a:rPr lang="en-US" altLang="ko-KR" dirty="0"/>
              <a:t> </a:t>
            </a:r>
            <a:r>
              <a:rPr lang="ko-KR" altLang="en-US" dirty="0"/>
              <a:t>형식 </a:t>
            </a:r>
            <a:r>
              <a:rPr lang="en-US" altLang="ko-KR" dirty="0"/>
              <a:t>(SPSS </a:t>
            </a:r>
            <a:r>
              <a:rPr lang="ko-KR" altLang="en-US" dirty="0"/>
              <a:t>파일</a:t>
            </a:r>
            <a:r>
              <a:rPr lang="en-US" altLang="ko-KR" dirty="0"/>
              <a:t>)</a:t>
            </a:r>
          </a:p>
          <a:p>
            <a:pPr lvl="2" eaLnBrk="1" hangingPunct="1"/>
            <a:r>
              <a:rPr lang="en-US" altLang="ko-KR" dirty="0"/>
              <a:t>SPSS</a:t>
            </a:r>
            <a:r>
              <a:rPr lang="ko-KR" altLang="en-US" dirty="0"/>
              <a:t> 에서</a:t>
            </a:r>
            <a:r>
              <a:rPr lang="en-US" altLang="ko-KR" dirty="0"/>
              <a:t> </a:t>
            </a:r>
            <a:r>
              <a:rPr lang="ko-KR" altLang="en-US" dirty="0"/>
              <a:t>직접 입력</a:t>
            </a:r>
            <a:endParaRPr lang="en-US" altLang="ko-KR" dirty="0"/>
          </a:p>
          <a:p>
            <a:pPr lvl="2" eaLnBrk="1" hangingPunct="1">
              <a:buFontTx/>
              <a:buNone/>
            </a:pPr>
            <a:endParaRPr lang="en-US" altLang="ko-K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리커트 척도의 표현</a:t>
            </a:r>
          </a:p>
        </p:txBody>
      </p:sp>
      <p:pic>
        <p:nvPicPr>
          <p:cNvPr id="16387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1484313"/>
            <a:ext cx="6848475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제목 1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4897760" cy="903635"/>
          </a:xfrm>
        </p:spPr>
        <p:txBody>
          <a:bodyPr/>
          <a:lstStyle/>
          <a:p>
            <a:pPr eaLnBrk="1" hangingPunct="1"/>
            <a:r>
              <a:rPr lang="ko-KR" altLang="en-US" dirty="0"/>
              <a:t>기초적인 통계분석</a:t>
            </a:r>
          </a:p>
        </p:txBody>
      </p:sp>
      <p:sp>
        <p:nvSpPr>
          <p:cNvPr id="17411" name="내용 개체 틀 2"/>
          <p:cNvSpPr>
            <a:spLocks noGrp="1" noChangeArrowheads="1"/>
          </p:cNvSpPr>
          <p:nvPr>
            <p:ph idx="1"/>
          </p:nvPr>
        </p:nvSpPr>
        <p:spPr>
          <a:xfrm>
            <a:off x="1811338" y="1571626"/>
            <a:ext cx="8513762" cy="48291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ko-KR" altLang="en-US" dirty="0"/>
              <a:t>빈도분석 </a:t>
            </a:r>
            <a:r>
              <a:rPr lang="en-US" altLang="ko-KR" dirty="0"/>
              <a:t>(</a:t>
            </a:r>
            <a:r>
              <a:rPr lang="ko-KR" altLang="en-US" dirty="0"/>
              <a:t>기술통계분석</a:t>
            </a:r>
            <a:r>
              <a:rPr lang="en-US" altLang="ko-KR" dirty="0"/>
              <a:t>.</a:t>
            </a:r>
            <a:r>
              <a:rPr lang="en-US" altLang="ko-KR" dirty="0" err="1"/>
              <a:t>sav</a:t>
            </a:r>
            <a:r>
              <a:rPr lang="en-US" altLang="ko-KR" dirty="0"/>
              <a:t>) </a:t>
            </a:r>
            <a:r>
              <a:rPr lang="ko-KR" altLang="en-US" dirty="0"/>
              <a:t> 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범주형변수를 분석 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도수분포표와 막대그래프 등을 출력</a:t>
            </a:r>
            <a:endParaRPr lang="en-US" altLang="ko-KR" dirty="0"/>
          </a:p>
          <a:p>
            <a:pPr eaLnBrk="1" hangingPunct="1">
              <a:lnSpc>
                <a:spcPct val="150000"/>
              </a:lnSpc>
            </a:pPr>
            <a:r>
              <a:rPr lang="ko-KR" altLang="en-US" dirty="0" err="1"/>
              <a:t>기술통계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양적인 변수</a:t>
            </a:r>
            <a:r>
              <a:rPr lang="en-US" altLang="ko-KR" dirty="0"/>
              <a:t>(</a:t>
            </a:r>
            <a:r>
              <a:rPr lang="ko-KR" altLang="en-US" dirty="0"/>
              <a:t>구간</a:t>
            </a:r>
            <a:r>
              <a:rPr lang="en-US" altLang="ko-KR" dirty="0"/>
              <a:t>, </a:t>
            </a:r>
            <a:r>
              <a:rPr lang="ko-KR" altLang="en-US" dirty="0"/>
              <a:t>비율 척도</a:t>
            </a:r>
            <a:r>
              <a:rPr lang="en-US" altLang="ko-KR" dirty="0"/>
              <a:t>)</a:t>
            </a:r>
            <a:r>
              <a:rPr lang="ko-KR" altLang="en-US" dirty="0"/>
              <a:t>를 분석 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자료의 중심</a:t>
            </a:r>
            <a:r>
              <a:rPr lang="en-US" altLang="ko-KR" dirty="0"/>
              <a:t>-</a:t>
            </a:r>
            <a:r>
              <a:rPr lang="ko-KR" altLang="en-US" dirty="0"/>
              <a:t>평균</a:t>
            </a:r>
            <a:r>
              <a:rPr lang="en-US" altLang="ko-KR" dirty="0"/>
              <a:t>, </a:t>
            </a:r>
            <a:r>
              <a:rPr lang="ko-KR" altLang="en-US" dirty="0"/>
              <a:t>중앙값</a:t>
            </a:r>
            <a:r>
              <a:rPr lang="en-US" altLang="ko-KR" dirty="0"/>
              <a:t>, </a:t>
            </a:r>
            <a:r>
              <a:rPr lang="ko-KR" altLang="en-US" dirty="0" err="1"/>
              <a:t>최빈값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자료의 산포</a:t>
            </a:r>
            <a:r>
              <a:rPr lang="en-US" altLang="ko-KR" dirty="0"/>
              <a:t>-</a:t>
            </a:r>
            <a:r>
              <a:rPr lang="ko-KR" altLang="en-US" dirty="0"/>
              <a:t>분산</a:t>
            </a:r>
            <a:r>
              <a:rPr lang="en-US" altLang="ko-KR" dirty="0"/>
              <a:t>, </a:t>
            </a:r>
            <a:r>
              <a:rPr lang="ko-KR" altLang="en-US" dirty="0"/>
              <a:t>표준편차</a:t>
            </a:r>
            <a:r>
              <a:rPr lang="en-US" altLang="ko-KR" dirty="0"/>
              <a:t>,</a:t>
            </a:r>
            <a:r>
              <a:rPr lang="ko-KR" altLang="en-US" dirty="0"/>
              <a:t>범위</a:t>
            </a:r>
            <a:r>
              <a:rPr lang="en-US" altLang="ko-KR" dirty="0"/>
              <a:t>, </a:t>
            </a:r>
            <a:r>
              <a:rPr lang="ko-KR" altLang="en-US" dirty="0" err="1"/>
              <a:t>사분위수</a:t>
            </a:r>
            <a:endParaRPr lang="ko-KR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제목 1"/>
          <p:cNvSpPr>
            <a:spLocks noGrp="1" noChangeArrowheads="1"/>
          </p:cNvSpPr>
          <p:nvPr>
            <p:ph type="title"/>
          </p:nvPr>
        </p:nvSpPr>
        <p:spPr>
          <a:xfrm>
            <a:off x="911424" y="548680"/>
            <a:ext cx="7562056" cy="759619"/>
          </a:xfrm>
        </p:spPr>
        <p:txBody>
          <a:bodyPr/>
          <a:lstStyle/>
          <a:p>
            <a:pPr eaLnBrk="1" hangingPunct="1"/>
            <a:r>
              <a:rPr lang="ko-KR" altLang="en-US" dirty="0"/>
              <a:t>빈도분석 </a:t>
            </a:r>
            <a:r>
              <a:rPr lang="ko-KR" altLang="en-US" dirty="0" err="1"/>
              <a:t>실습시</a:t>
            </a:r>
            <a:r>
              <a:rPr lang="en-US" altLang="ko-KR" dirty="0"/>
              <a:t> </a:t>
            </a:r>
            <a:r>
              <a:rPr lang="ko-KR" altLang="en-US" dirty="0" err="1"/>
              <a:t>확인사항</a:t>
            </a:r>
            <a:endParaRPr lang="ko-KR" altLang="en-US" dirty="0"/>
          </a:p>
        </p:txBody>
      </p:sp>
      <p:sp>
        <p:nvSpPr>
          <p:cNvPr id="18435" name="내용 개체 틀 2"/>
          <p:cNvSpPr>
            <a:spLocks noGrp="1" noChangeArrowheads="1"/>
          </p:cNvSpPr>
          <p:nvPr>
            <p:ph idx="1"/>
          </p:nvPr>
        </p:nvSpPr>
        <p:spPr>
          <a:xfrm>
            <a:off x="911424" y="1643064"/>
            <a:ext cx="9413676" cy="4757737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ko-KR" dirty="0"/>
              <a:t>TV </a:t>
            </a:r>
            <a:r>
              <a:rPr lang="ko-KR" altLang="en-US" dirty="0"/>
              <a:t>보는 시간과 신문 보는 시간의 분포를 막대그래프로 얻을 때와 히스토그램 얻을 때의 차이는</a:t>
            </a:r>
            <a:r>
              <a:rPr lang="en-US" altLang="ko-KR" dirty="0"/>
              <a:t>?</a:t>
            </a:r>
          </a:p>
          <a:p>
            <a:pPr eaLnBrk="1" hangingPunct="1">
              <a:lnSpc>
                <a:spcPct val="100000"/>
              </a:lnSpc>
            </a:pPr>
            <a:r>
              <a:rPr lang="ko-KR" altLang="en-US" dirty="0"/>
              <a:t>히스토그램의 구간</a:t>
            </a:r>
            <a:r>
              <a:rPr lang="en-US" altLang="ko-KR" dirty="0"/>
              <a:t>(</a:t>
            </a:r>
            <a:r>
              <a:rPr lang="ko-KR" altLang="en-US" dirty="0"/>
              <a:t>간격</a:t>
            </a:r>
            <a:r>
              <a:rPr lang="en-US" altLang="ko-KR" dirty="0"/>
              <a:t>, </a:t>
            </a:r>
            <a:r>
              <a:rPr lang="ko-KR" altLang="en-US" dirty="0"/>
              <a:t>수</a:t>
            </a:r>
            <a:r>
              <a:rPr lang="en-US" altLang="ko-KR" dirty="0"/>
              <a:t>)</a:t>
            </a:r>
            <a:r>
              <a:rPr lang="ko-KR" altLang="en-US" dirty="0"/>
              <a:t>을 편집하는 방법은</a:t>
            </a:r>
            <a:r>
              <a:rPr lang="en-US" altLang="ko-KR" dirty="0"/>
              <a:t>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그림을 더블클릭</a:t>
            </a:r>
            <a:r>
              <a:rPr lang="en-US" altLang="ko-KR" dirty="0"/>
              <a:t>, </a:t>
            </a:r>
            <a:r>
              <a:rPr lang="ko-KR" altLang="en-US" dirty="0" err="1"/>
              <a:t>도표편집기</a:t>
            </a:r>
            <a:r>
              <a:rPr lang="ko-KR" altLang="en-US" dirty="0"/>
              <a:t> </a:t>
            </a:r>
            <a:endParaRPr lang="en-US" altLang="ko-KR" dirty="0"/>
          </a:p>
          <a:p>
            <a:pPr eaLnBrk="1" hangingPunct="1">
              <a:lnSpc>
                <a:spcPct val="100000"/>
              </a:lnSpc>
            </a:pPr>
            <a:r>
              <a:rPr lang="ko-KR" altLang="en-US" dirty="0"/>
              <a:t>남녀별로 구분해서 표를 만들 수 있는가</a:t>
            </a:r>
            <a:r>
              <a:rPr lang="en-US" altLang="ko-KR" dirty="0"/>
              <a:t>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데이터 탐색</a:t>
            </a:r>
            <a:endParaRPr lang="en-US" altLang="ko-KR" dirty="0"/>
          </a:p>
          <a:p>
            <a:pPr eaLnBrk="1" hangingPunct="1">
              <a:lnSpc>
                <a:spcPct val="100000"/>
              </a:lnSpc>
            </a:pPr>
            <a:r>
              <a:rPr lang="ko-KR" altLang="en-US" dirty="0"/>
              <a:t>남녀</a:t>
            </a:r>
            <a:r>
              <a:rPr lang="en-US" altLang="ko-KR" dirty="0"/>
              <a:t>, </a:t>
            </a:r>
            <a:r>
              <a:rPr lang="ko-KR" altLang="en-US" dirty="0"/>
              <a:t>학력별로 </a:t>
            </a:r>
            <a:r>
              <a:rPr lang="ko-KR" altLang="en-US" dirty="0" err="1"/>
              <a:t>교차표를</a:t>
            </a:r>
            <a:r>
              <a:rPr lang="ko-KR" altLang="en-US" dirty="0"/>
              <a:t> 만들 수 있는가</a:t>
            </a:r>
            <a:r>
              <a:rPr lang="en-US" altLang="ko-KR" dirty="0"/>
              <a:t>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기초적 통계표 작성</a:t>
            </a:r>
            <a:endParaRPr lang="en-US" altLang="ko-KR" dirty="0"/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윤곽에서 요약변수설명과 통계량설명을 각각 분리된 표로</a:t>
            </a:r>
            <a:endParaRPr lang="en-US" altLang="ko-KR" dirty="0"/>
          </a:p>
          <a:p>
            <a:pPr eaLnBrk="1" hangingPunct="1">
              <a:lnSpc>
                <a:spcPct val="100000"/>
              </a:lnSpc>
            </a:pPr>
            <a:endParaRPr lang="en-US" altLang="ko-K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3918"/>
          </a:xfrm>
        </p:spPr>
        <p:txBody>
          <a:bodyPr/>
          <a:lstStyle/>
          <a:p>
            <a:r>
              <a:rPr lang="ko-KR" altLang="en-US" dirty="0"/>
              <a:t>강의평가 설문지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05114" y="1169044"/>
            <a:ext cx="9086127" cy="533592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교수는 강의를 휴강없이 충실하게 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강의는 강의 계획서에 맞추어 진행되었습니까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교재</a:t>
            </a:r>
            <a:r>
              <a:rPr lang="en-US" altLang="ko-KR" dirty="0"/>
              <a:t>(</a:t>
            </a:r>
            <a:r>
              <a:rPr lang="ko-KR" altLang="en-US" dirty="0"/>
              <a:t>학습자료</a:t>
            </a:r>
            <a:r>
              <a:rPr lang="en-US" altLang="ko-KR" dirty="0"/>
              <a:t>)</a:t>
            </a:r>
            <a:r>
              <a:rPr lang="ko-KR" altLang="en-US" dirty="0"/>
              <a:t>는 학습에 도움이 되었습니까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교수는 강의 준비를 철저히 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교수는 강의내용을 이해하기 쉽게 전달하였습니까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강의의 성격에 맞게 적절한 수업방법을 사용하였습니까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교수는 학생들의 관심과 참여를 유도했습니까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강의의 난이도는 </a:t>
            </a:r>
            <a:r>
              <a:rPr lang="ko-KR" altLang="en-US" dirty="0" err="1"/>
              <a:t>적당하였습니까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성적의 평가기준은 합리적이고 미리 제시되었습니까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강의에 대하여 전반적으로 만족합니까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71454" y="1134319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68207" y="522713"/>
            <a:ext cx="10064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Strongly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en-US" altLang="ko-KR" dirty="0"/>
              <a:t>Disagree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088547" y="522712"/>
            <a:ext cx="965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Strongly</a:t>
            </a:r>
            <a:r>
              <a:rPr lang="ko-KR" altLang="en-US" dirty="0"/>
              <a:t> </a:t>
            </a:r>
            <a:endParaRPr lang="en-US" altLang="ko-KR" dirty="0"/>
          </a:p>
          <a:p>
            <a:pPr algn="ctr"/>
            <a:r>
              <a:rPr lang="en-US" altLang="ko-KR" dirty="0"/>
              <a:t>agree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271454" y="1628800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71454" y="2204864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71454" y="2780928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71454" y="3284984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71454" y="3861048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71454" y="4365104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71454" y="4869160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71454" y="5445224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71454" y="5949280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</p:spTree>
    <p:extLst>
      <p:ext uri="{BB962C8B-B14F-4D97-AF65-F5344CB8AC3E}">
        <p14:creationId xmlns:p14="http://schemas.microsoft.com/office/powerpoint/2010/main" val="102910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3918"/>
          </a:xfrm>
        </p:spPr>
        <p:txBody>
          <a:bodyPr/>
          <a:lstStyle/>
          <a:p>
            <a:r>
              <a:rPr lang="ko-KR" altLang="en-US" dirty="0"/>
              <a:t>강의평가 설문지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05115" y="1169043"/>
            <a:ext cx="6296628" cy="5089889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교수는 강의를 휴강없이 충실하게 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강의는 강의 계획서에 맞추어 진행되었습니까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교재</a:t>
            </a:r>
            <a:r>
              <a:rPr lang="en-US" altLang="ko-KR" sz="2000" dirty="0"/>
              <a:t>(</a:t>
            </a:r>
            <a:r>
              <a:rPr lang="ko-KR" altLang="en-US" sz="2000" dirty="0"/>
              <a:t>학습자료</a:t>
            </a:r>
            <a:r>
              <a:rPr lang="en-US" altLang="ko-KR" sz="2000" dirty="0"/>
              <a:t>)</a:t>
            </a:r>
            <a:r>
              <a:rPr lang="ko-KR" altLang="en-US" sz="2000" dirty="0"/>
              <a:t>는 학습에 도움이 되었습니까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교수는 강의 준비를 철저히 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교수는 강의내용을 이해하기 쉽게 전달하였습니까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강의의 성격에 맞게 적절한 수업방법을 사용하였습니까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교수는 학생들의 관심과 참여를 유도했습니까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강의의 난이도는 </a:t>
            </a:r>
            <a:r>
              <a:rPr lang="ko-KR" altLang="en-US" sz="2000" dirty="0" err="1"/>
              <a:t>적당하였습니까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성적의 평가기준은 합리적이고 미리 제시되었습니까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강의에 대하여 전반적으로 만족합니까</a:t>
            </a:r>
            <a:endParaRPr lang="en-US" sz="2000" dirty="0"/>
          </a:p>
        </p:txBody>
      </p:sp>
      <p:sp>
        <p:nvSpPr>
          <p:cNvPr id="8" name="직사각형 7"/>
          <p:cNvSpPr/>
          <p:nvPr/>
        </p:nvSpPr>
        <p:spPr>
          <a:xfrm>
            <a:off x="6564293" y="1180620"/>
            <a:ext cx="492695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make lectures without canceling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lecture proceed according to the lecture plan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Was the textbook (study material) helpful in learning?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prepare the lecture thoroughly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easily communicate the contents of the lecture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use appropriate teaching methods to suit the nature of the lecture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encourage student interest and participation?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Was the difficulty of the lecture moderate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Are the grading criteria reasonable and pre-made?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Are you satisfied with the lecture</a:t>
            </a:r>
          </a:p>
        </p:txBody>
      </p:sp>
    </p:spTree>
    <p:extLst>
      <p:ext uri="{BB962C8B-B14F-4D97-AF65-F5344CB8AC3E}">
        <p14:creationId xmlns:p14="http://schemas.microsoft.com/office/powerpoint/2010/main" val="118859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DC9D922-CFDB-4612-B0C0-99020A93F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054" y="0"/>
            <a:ext cx="99218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8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7368" y="188640"/>
            <a:ext cx="2301687" cy="699746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빈도분석</a:t>
            </a:r>
            <a:r>
              <a:rPr lang="en-US" dirty="0"/>
              <a:t> 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7807AF0A-79ED-447E-9AFB-F710E2AAC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456" y="1052736"/>
            <a:ext cx="8324850" cy="51149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17824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392AAB20-C9C0-4024-8E07-CEC4F95F3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303353"/>
            <a:ext cx="6086475" cy="3819525"/>
          </a:xfrm>
          <a:prstGeom prst="rect">
            <a:avLst/>
          </a:prstGeom>
        </p:spPr>
      </p:pic>
      <p:sp>
        <p:nvSpPr>
          <p:cNvPr id="6" name="굽은 화살표 5"/>
          <p:cNvSpPr/>
          <p:nvPr/>
        </p:nvSpPr>
        <p:spPr>
          <a:xfrm rot="5400000">
            <a:off x="6899286" y="1185554"/>
            <a:ext cx="1169043" cy="119143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9E0BDA45-1AE1-4039-9E1A-39D036B74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712" y="2651263"/>
            <a:ext cx="5867143" cy="3681885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4C33AEAF-ECA0-4B32-829C-D91926EDAD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0376" y="2651263"/>
            <a:ext cx="2457450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35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5360" y="260648"/>
            <a:ext cx="1513384" cy="1325563"/>
          </a:xfrm>
        </p:spPr>
        <p:txBody>
          <a:bodyPr/>
          <a:lstStyle/>
          <a:p>
            <a:r>
              <a:rPr lang="ko-KR" altLang="en-US" dirty="0"/>
              <a:t>표 작성</a:t>
            </a:r>
            <a:endParaRPr 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6283436" y="1484784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아래쪽 화살표 8"/>
          <p:cNvSpPr/>
          <p:nvPr/>
        </p:nvSpPr>
        <p:spPr>
          <a:xfrm>
            <a:off x="11568608" y="2996952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아래쪽 화살표 9"/>
          <p:cNvSpPr/>
          <p:nvPr/>
        </p:nvSpPr>
        <p:spPr>
          <a:xfrm rot="5400000">
            <a:off x="5953229" y="4548454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6EECF4DB-5881-4332-9F83-89764DA203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980" r="2938" b="15962"/>
          <a:stretch/>
        </p:blipFill>
        <p:spPr>
          <a:xfrm>
            <a:off x="1620657" y="246212"/>
            <a:ext cx="4536504" cy="337792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091ACB21-BE5C-4930-85A1-39280CA1E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484" y="636104"/>
            <a:ext cx="5029200" cy="2057400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D918A26B-0E26-455A-94F5-1DFABE4EC4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4112" y="2926110"/>
            <a:ext cx="3969458" cy="34529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25E9CF5B-7600-4249-A7E7-9A415EE285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801" y="2971768"/>
            <a:ext cx="4668366" cy="364002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74531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8053FB26-C63E-4FCD-A96F-39B4052F6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7848" y="404664"/>
            <a:ext cx="7200800" cy="3095885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360479F1-92DA-4791-BCE9-84B8B02857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408" y="260648"/>
            <a:ext cx="5038700" cy="527581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9F381AF7-C263-476F-9F00-6C3D1FA463B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081"/>
          <a:stretch/>
        </p:blipFill>
        <p:spPr>
          <a:xfrm>
            <a:off x="6096000" y="3455144"/>
            <a:ext cx="5616624" cy="267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433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</TotalTime>
  <Words>983</Words>
  <Application>Microsoft Office PowerPoint</Application>
  <PresentationFormat>와이드스크린</PresentationFormat>
  <Paragraphs>173</Paragraphs>
  <Slides>22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8" baseType="lpstr">
      <vt:lpstr>굴림</vt:lpstr>
      <vt:lpstr>맑은 고딕</vt:lpstr>
      <vt:lpstr>Arial</vt:lpstr>
      <vt:lpstr>Calibri</vt:lpstr>
      <vt:lpstr>Calibri Light</vt:lpstr>
      <vt:lpstr>Office 테마</vt:lpstr>
      <vt:lpstr>연구방법론 4</vt:lpstr>
      <vt:lpstr>SPSS의 기본기능</vt:lpstr>
      <vt:lpstr>강의평가 설문지</vt:lpstr>
      <vt:lpstr>강의평가 설문지</vt:lpstr>
      <vt:lpstr>PowerPoint 프레젠테이션</vt:lpstr>
      <vt:lpstr>빈도분석 </vt:lpstr>
      <vt:lpstr>PowerPoint 프레젠테이션</vt:lpstr>
      <vt:lpstr>표 작성</vt:lpstr>
      <vt:lpstr>PowerPoint 프레젠테이션</vt:lpstr>
      <vt:lpstr>데이터 편집</vt:lpstr>
      <vt:lpstr>기타</vt:lpstr>
      <vt:lpstr>데이터의 측정</vt:lpstr>
      <vt:lpstr>통계자료의 측정</vt:lpstr>
      <vt:lpstr>질적 자료와 양적 자료</vt:lpstr>
      <vt:lpstr>Data의 측정형태(척도)</vt:lpstr>
      <vt:lpstr>예&gt;척도에 따른 쇼핑몰 선호도 측정</vt:lpstr>
      <vt:lpstr>리커트 척도 (likert scale)</vt:lpstr>
      <vt:lpstr>순서척도의 표현</vt:lpstr>
      <vt:lpstr>리커트합산척도(Likert summated scale)</vt:lpstr>
      <vt:lpstr>리커트 척도의 표현</vt:lpstr>
      <vt:lpstr>기초적인 통계분석</vt:lpstr>
      <vt:lpstr>빈도분석 실습시 확인사항</vt:lpstr>
    </vt:vector>
  </TitlesOfParts>
  <Company>JJ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SPSS 다루기 </dc:title>
  <dc:creator>Lee</dc:creator>
  <cp:lastModifiedBy>Admin</cp:lastModifiedBy>
  <cp:revision>34</cp:revision>
  <dcterms:created xsi:type="dcterms:W3CDTF">2009-03-10T01:44:06Z</dcterms:created>
  <dcterms:modified xsi:type="dcterms:W3CDTF">2024-03-11T04:24:26Z</dcterms:modified>
</cp:coreProperties>
</file>