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73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442" y="8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1FDB-E145-4D35-B723-569C358892E0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9F0F-829B-4718-9863-CFEE9E2DE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93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CFDF21-673E-4F67-BB86-68839E9C5CD5}" type="datetimeFigureOut">
              <a:rPr lang="ko-KR" altLang="en-US" smtClean="0"/>
              <a:pPr>
                <a:defRPr/>
              </a:pPr>
              <a:t>2023-03-20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B8B18-7CF7-4B17-8CF5-C692FF484351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268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81A41A-909C-4D57-B31F-99F9046197EC}" type="datetimeFigureOut">
              <a:rPr lang="ko-KR" altLang="en-US" smtClean="0"/>
              <a:pPr>
                <a:defRPr/>
              </a:pPr>
              <a:t>2023-03-20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387003-5CF9-4EDD-AB50-DCF0722B6E9C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2509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1200" y="228601"/>
            <a:ext cx="8839200" cy="563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609600" y="1143000"/>
            <a:ext cx="10972800" cy="5257800"/>
          </a:xfrm>
        </p:spPr>
        <p:txBody>
          <a:bodyPr/>
          <a:lstStyle/>
          <a:p>
            <a:pPr lvl="0"/>
            <a:r>
              <a:rPr lang="ko-KR" altLang="en-US" noProof="0"/>
              <a:t>표를 추가하려면 아이콘을 클릭하십시오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B73021-6C1D-412C-A83E-A2215637051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D7B402A-B484-4BCA-8960-657A0F691E6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FBBA5-624B-4622-A25B-6CE8A4A12AA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79A55FB-3B16-43E0-A915-15554A2CDA1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BE476-6B69-412F-864F-939552DD7C8B}" type="datetimeFigureOut">
              <a:rPr lang="ko-KR" altLang="en-US"/>
              <a:pPr>
                <a:defRPr/>
              </a:pPr>
              <a:t>2023-03-20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6551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27D4A0-8FFA-47D2-B8E3-F1990E3FFDCD}" type="datetimeFigureOut">
              <a:rPr lang="ko-KR" altLang="en-US" smtClean="0"/>
              <a:pPr>
                <a:defRPr/>
              </a:pPr>
              <a:t>2023-03-20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347E74-3F08-48D2-9AFB-EE2D97E12B75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78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6C2A8D-415C-449C-8D95-9D09729B8407}" type="datetimeFigureOut">
              <a:rPr lang="ko-KR" altLang="en-US" smtClean="0"/>
              <a:pPr>
                <a:defRPr/>
              </a:pPr>
              <a:t>2023-03-20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EA8B5-86CC-4571-AAEE-BB2B173E5747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404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62F8F3-5B7C-4FD0-9587-DE7F2469A297}" type="datetimeFigureOut">
              <a:rPr lang="ko-KR" altLang="en-US" smtClean="0"/>
              <a:pPr>
                <a:defRPr/>
              </a:pPr>
              <a:t>2023-03-20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E4BC8-9016-4A57-8240-731D4D341316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008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354054-F602-41D4-8A92-DE8D893040A5}" type="datetimeFigureOut">
              <a:rPr lang="ko-KR" altLang="en-US" smtClean="0"/>
              <a:pPr>
                <a:defRPr/>
              </a:pPr>
              <a:t>2023-03-20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A5B382-28CD-40A7-AC1D-375E02520F19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274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624E72-F766-482D-8866-EA80202F4FD3}" type="datetimeFigureOut">
              <a:rPr lang="ko-KR" altLang="en-US" smtClean="0"/>
              <a:pPr>
                <a:defRPr/>
              </a:pPr>
              <a:t>2023-03-20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BB17C-FF98-41C8-A381-BA96587FF215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643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C38A5D-C390-4BA1-A8B0-48F738439C24}" type="datetimeFigureOut">
              <a:rPr lang="ko-KR" altLang="en-US" smtClean="0"/>
              <a:pPr>
                <a:defRPr/>
              </a:pPr>
              <a:t>2023-03-20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C44F2-A85C-474E-993B-993ED78A484F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405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7574B2-EEA9-4D99-A885-8AC835A3C022}" type="datetimeFigureOut">
              <a:rPr lang="ko-KR" altLang="en-US" smtClean="0"/>
              <a:pPr>
                <a:defRPr/>
              </a:pPr>
              <a:t>2023-03-20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A6F4B-28B9-4C13-A311-6325E5A367E8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8859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BC8C84-78EA-44D3-9A6B-C264C83A7FD6}" type="datetimeFigureOut">
              <a:rPr lang="ko-KR" altLang="en-US" smtClean="0"/>
              <a:pPr>
                <a:defRPr/>
              </a:pPr>
              <a:t>2023-03-20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CE064-99A6-4110-A1B6-F372B13DF43E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11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BB39D2-C5EE-47EE-B524-FFFE432A6EBD}" type="datetimeFigureOut">
              <a:rPr lang="ko-KR" altLang="en-US" smtClean="0"/>
              <a:pPr>
                <a:defRPr/>
              </a:pPr>
              <a:t>2023-03-20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4F3FF5-BBBD-42C8-814B-7FE3E73C82A0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256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제목 1"/>
          <p:cNvSpPr>
            <a:spLocks noGrp="1" noChangeArrowheads="1"/>
          </p:cNvSpPr>
          <p:nvPr>
            <p:ph type="ctrTitle"/>
          </p:nvPr>
        </p:nvSpPr>
        <p:spPr>
          <a:xfrm>
            <a:off x="1991545" y="1981200"/>
            <a:ext cx="828117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dirty="0"/>
              <a:t>데이터의 입력</a:t>
            </a:r>
          </a:p>
        </p:txBody>
      </p:sp>
      <p:sp>
        <p:nvSpPr>
          <p:cNvPr id="4098" name="부제목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ko-KR" dirty="0"/>
              <a:t>SPSS </a:t>
            </a:r>
            <a:r>
              <a:rPr lang="ko-KR" altLang="en-US" dirty="0"/>
              <a:t>실습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제목 1"/>
          <p:cNvSpPr>
            <a:spLocks noGrp="1" noChangeArrowheads="1"/>
          </p:cNvSpPr>
          <p:nvPr>
            <p:ph type="title"/>
          </p:nvPr>
        </p:nvSpPr>
        <p:spPr>
          <a:xfrm>
            <a:off x="299865" y="288131"/>
            <a:ext cx="2448272" cy="1791598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같은 변수로 코딩변경</a:t>
            </a:r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38D851E-2D03-4C8D-AF8C-7A54554323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648" y="288131"/>
            <a:ext cx="9048750" cy="61531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2B348CE2-A42C-41A0-8637-DE369F4C3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390" y="486172"/>
            <a:ext cx="4400550" cy="29527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5753B14C-15CE-44C7-A0F4-F4C0654E14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12" y="1556792"/>
            <a:ext cx="6572250" cy="42767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제목 1"/>
          <p:cNvSpPr>
            <a:spLocks noGrp="1" noChangeArrowheads="1"/>
          </p:cNvSpPr>
          <p:nvPr>
            <p:ph type="title"/>
          </p:nvPr>
        </p:nvSpPr>
        <p:spPr>
          <a:xfrm>
            <a:off x="335360" y="312058"/>
            <a:ext cx="2303487" cy="1769387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다른 변수로 코딩변경</a:t>
            </a:r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B125F83E-671C-462C-BA41-077870EC7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175" y="228600"/>
            <a:ext cx="9048750" cy="61531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C2BB50B5-9A8A-46AB-9EA5-DFB1C5D3D8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780928"/>
            <a:ext cx="5953125" cy="37528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5915980" y="2132856"/>
            <a:ext cx="42968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아래쪽 화살표 6"/>
          <p:cNvSpPr/>
          <p:nvPr/>
        </p:nvSpPr>
        <p:spPr>
          <a:xfrm>
            <a:off x="9624392" y="3933056"/>
            <a:ext cx="43204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544E9058-A23E-43B6-8A46-866DE32E2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4" y="180206"/>
            <a:ext cx="4991175" cy="314643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CC8BC57F-B61A-4258-8A42-F82D9FF1B6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9088" y="173113"/>
            <a:ext cx="4991175" cy="3146437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4392A48F-6815-4CC8-949B-A3A0186EE7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5720" y="3469761"/>
            <a:ext cx="4854424" cy="315889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7368" y="227809"/>
            <a:ext cx="7162800" cy="563563"/>
          </a:xfrm>
        </p:spPr>
        <p:txBody>
          <a:bodyPr/>
          <a:lstStyle/>
          <a:p>
            <a:pPr eaLnBrk="1" hangingPunct="1"/>
            <a:r>
              <a:rPr lang="ko-KR" altLang="en-US" sz="2800" dirty="0" err="1"/>
              <a:t>변수계산</a:t>
            </a:r>
            <a:endParaRPr lang="en-US" altLang="ko-KR" sz="2800" dirty="0"/>
          </a:p>
        </p:txBody>
      </p:sp>
      <p:sp>
        <p:nvSpPr>
          <p:cNvPr id="32771" name="직사각형 2"/>
          <p:cNvSpPr>
            <a:spLocks noChangeArrowheads="1"/>
          </p:cNvSpPr>
          <p:nvPr/>
        </p:nvSpPr>
        <p:spPr bwMode="auto">
          <a:xfrm>
            <a:off x="407368" y="837409"/>
            <a:ext cx="11161239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000" b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변수계산은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단순한 </a:t>
            </a:r>
            <a:r>
              <a:rPr lang="ko-KR" altLang="en-US" sz="2000" b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코딩변경이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아니고 한 변수의 치환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또는 여러 변수들의 함수 등으로 새로운 변수를 정의하는 것이다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2000" b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2772" name="직사각형 3"/>
          <p:cNvSpPr>
            <a:spLocks noChangeArrowheads="1"/>
          </p:cNvSpPr>
          <p:nvPr/>
        </p:nvSpPr>
        <p:spPr bwMode="auto">
          <a:xfrm>
            <a:off x="407368" y="1677987"/>
            <a:ext cx="8434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&gt; 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만족도 변수 </a:t>
            </a:r>
            <a:r>
              <a:rPr lang="en-US" altLang="ko-KR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개의 평균값을 새로운 변수 “</a:t>
            </a:r>
            <a:r>
              <a:rPr lang="ko-KR" altLang="en-US" sz="2000" b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만족도평균”으로</a:t>
            </a:r>
            <a:r>
              <a:rPr lang="ko-KR" altLang="en-US" sz="2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생성</a:t>
            </a:r>
          </a:p>
        </p:txBody>
      </p:sp>
      <p:sp>
        <p:nvSpPr>
          <p:cNvPr id="32773" name="Rectangle 45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2774" name="Rectangle 47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0EEC5868-8821-478B-9305-C49985C7C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767" y="2210590"/>
            <a:ext cx="9020175" cy="38862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0302FDAA-8066-4889-88DE-83C5A8CF9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504" y="548680"/>
            <a:ext cx="6553200" cy="55054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케이스 선택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3C4316AF-1B1D-4D2B-B1D9-2478E60370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5024969"/>
              </p:ext>
            </p:extLst>
          </p:nvPr>
        </p:nvGraphicFramePr>
        <p:xfrm>
          <a:off x="991692" y="3124776"/>
          <a:ext cx="9937104" cy="736272"/>
        </p:xfrm>
        <a:graphic>
          <a:graphicData uri="http://schemas.openxmlformats.org/drawingml/2006/table">
            <a:tbl>
              <a:tblPr/>
              <a:tblGrid>
                <a:gridCol w="9937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6272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2400" kern="1200" dirty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예</a:t>
                      </a:r>
                      <a:r>
                        <a:rPr lang="en-US" altLang="ko-KR" sz="2400" kern="1200" dirty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&gt; </a:t>
                      </a:r>
                      <a:r>
                        <a:rPr lang="ko-KR" altLang="en-US" sz="2400" kern="1200" dirty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앞의 예제에서 연령이 </a:t>
                      </a:r>
                      <a:r>
                        <a:rPr lang="en-US" altLang="ko-KR" sz="2400" kern="1200" dirty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20</a:t>
                      </a:r>
                      <a:r>
                        <a:rPr lang="ko-KR" altLang="en-US" sz="2400" kern="1200" dirty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 미만인 자료를 제거</a:t>
                      </a:r>
                      <a:r>
                        <a:rPr lang="en-US" altLang="ko-KR" sz="2400" kern="1200" dirty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(20</a:t>
                      </a:r>
                      <a:r>
                        <a:rPr lang="ko-KR" altLang="en-US" sz="2400" kern="1200" dirty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 이상만 선택</a:t>
                      </a:r>
                      <a:r>
                        <a:rPr lang="en-US" altLang="ko-KR" sz="2400" kern="1200" dirty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  <a:endParaRPr lang="ko-KR" altLang="en-US" sz="2400" kern="1200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marL="64775" marR="64775" marT="17915" marB="1791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4825" name="직사각형 4"/>
          <p:cNvSpPr>
            <a:spLocks noChangeArrowheads="1"/>
          </p:cNvSpPr>
          <p:nvPr/>
        </p:nvSpPr>
        <p:spPr bwMode="auto">
          <a:xfrm>
            <a:off x="983432" y="1484784"/>
            <a:ext cx="1022513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데이터 배열의 ‘</a:t>
            </a:r>
            <a:r>
              <a:rPr lang="ko-KR" altLang="en-US" sz="2400" b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열’인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변수는 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&lt;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변수의 코딩 변경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&gt;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이나 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&lt;</a:t>
            </a:r>
            <a:r>
              <a:rPr lang="ko-KR" altLang="en-US" sz="2400" b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변수계산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&gt; 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등을 통해 변수를 변환시키거나 새로운 변수를 생성해줄 수 있다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데이터 배열의 ‘</a:t>
            </a:r>
            <a:r>
              <a:rPr lang="ko-KR" altLang="en-US" sz="2400" b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행’인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응답자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즉 케이스의 제거나 선택은 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데이터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메뉴의 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&lt;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케이스 선택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&gt;</a:t>
            </a:r>
            <a:r>
              <a:rPr lang="ko-KR" altLang="en-US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으로 시행할 수 있다</a:t>
            </a:r>
            <a:r>
              <a:rPr lang="en-US" altLang="ko-KR" sz="24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2400" b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41D2A80E-DA30-49F6-A15B-3AF8A89AD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432" y="4077072"/>
            <a:ext cx="2895600" cy="20669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2A4D8B66-94A3-4A89-8335-370FCBBBD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3081" y="4066157"/>
            <a:ext cx="4386549" cy="2077839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D259BA36-7AE0-4A89-BE02-224805E3FE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93679" y="4077072"/>
            <a:ext cx="3352800" cy="15621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3FD59026-36A2-41DB-BF93-EB96EDA74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468831"/>
              </p:ext>
            </p:extLst>
          </p:nvPr>
        </p:nvGraphicFramePr>
        <p:xfrm>
          <a:off x="1271464" y="3140968"/>
          <a:ext cx="8712324" cy="1790700"/>
        </p:xfrm>
        <a:graphic>
          <a:graphicData uri="http://schemas.openxmlformats.org/drawingml/2006/table">
            <a:tbl>
              <a:tblPr/>
              <a:tblGrid>
                <a:gridCol w="8712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9070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1. </a:t>
                      </a:r>
                      <a:r>
                        <a:rPr lang="ko-KR" altLang="en-US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귀하의 학년은</a:t>
                      </a:r>
                      <a:r>
                        <a:rPr lang="en-US" altLang="ko-KR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? </a:t>
                      </a:r>
                      <a:r>
                        <a:rPr lang="ko-KR" altLang="en-US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① </a:t>
                      </a:r>
                      <a:r>
                        <a:rPr lang="en-US" altLang="ko-KR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ko-KR" altLang="en-US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학년 ② </a:t>
                      </a:r>
                      <a:r>
                        <a:rPr lang="en-US" altLang="ko-KR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ko-KR" altLang="en-US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학년 ③ </a:t>
                      </a:r>
                      <a:r>
                        <a:rPr lang="en-US" altLang="ko-KR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ko-KR" altLang="en-US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학년 ④ </a:t>
                      </a:r>
                      <a:r>
                        <a:rPr lang="en-US" altLang="ko-KR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ko-KR" altLang="en-US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학년</a:t>
                      </a:r>
                      <a:endParaRPr lang="ko-KR" altLang="en-US" sz="1200" b="0" kern="0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2. </a:t>
                      </a:r>
                      <a:r>
                        <a:rPr lang="ko-KR" altLang="en-US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귀하가 주로 하는 취업준비는 무엇입니까</a:t>
                      </a:r>
                      <a:r>
                        <a:rPr lang="en-US" altLang="ko-KR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?</a:t>
                      </a:r>
                      <a:endParaRPr lang="ko-KR" altLang="en-US" sz="1200" b="0" kern="0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17018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① 외국어 공부 ② 자격증 ③ 공모전 참가 ④ 학점관리 ⑤ 면접 및 자기소개서 </a:t>
                      </a:r>
                      <a:endParaRPr lang="en-US" altLang="ko-KR" sz="1600" b="0" kern="0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17018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⑥ 시험 준비 ⑦ 기타</a:t>
                      </a:r>
                      <a:r>
                        <a:rPr lang="en-US" altLang="ko-KR" sz="1600" b="0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( )</a:t>
                      </a:r>
                      <a:endParaRPr lang="ko-KR" altLang="en-US" sz="1200" b="0" kern="0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67" marR="64767" marT="17864" marB="1786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482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단일응답의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코딩</a:t>
            </a:r>
          </a:p>
        </p:txBody>
      </p:sp>
      <p:sp>
        <p:nvSpPr>
          <p:cNvPr id="20483" name="내용 개체 틀 2"/>
          <p:cNvSpPr>
            <a:spLocks noGrp="1" noChangeArrowheads="1"/>
          </p:cNvSpPr>
          <p:nvPr>
            <p:ph idx="1"/>
          </p:nvPr>
        </p:nvSpPr>
        <p:spPr>
          <a:xfrm>
            <a:off x="853237" y="1556792"/>
            <a:ext cx="10515600" cy="4351338"/>
          </a:xfrm>
        </p:spPr>
        <p:txBody>
          <a:bodyPr/>
          <a:lstStyle/>
          <a:p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조사한 자료를 </a:t>
            </a:r>
            <a:r>
              <a:rPr lang="en-US" altLang="ko-KR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SPSS 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분석을 위하여 데이터 시트에 입력하는 것을 코딩이라 한다</a:t>
            </a:r>
            <a:r>
              <a:rPr lang="en-US" altLang="ko-KR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하나의 변수에 대한 측정값이 하나인 자료를 </a:t>
            </a:r>
            <a:r>
              <a:rPr lang="ko-KR" altLang="en-US" sz="2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단일응답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자료라 하며 </a:t>
            </a:r>
            <a:r>
              <a:rPr lang="ko-KR" altLang="en-US" sz="2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해당변수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칸에 하나의 측정값을 입력한다</a:t>
            </a:r>
            <a:endParaRPr lang="en-US" altLang="ko-KR" sz="2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ko-KR" altLang="en-US" sz="2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33E75326-E6DC-4B90-A16F-D5A58B54DE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800422"/>
              </p:ext>
            </p:extLst>
          </p:nvPr>
        </p:nvGraphicFramePr>
        <p:xfrm>
          <a:off x="2063750" y="5013325"/>
          <a:ext cx="7416800" cy="1423989"/>
        </p:xfrm>
        <a:graphic>
          <a:graphicData uri="http://schemas.openxmlformats.org/drawingml/2006/table">
            <a:tbl>
              <a:tblPr/>
              <a:tblGrid>
                <a:gridCol w="1105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1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1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1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11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11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116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116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116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746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응답자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번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번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33D08C89-A008-4427-B66E-2CE3AC415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464" y="148316"/>
            <a:ext cx="9348911" cy="635725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제목 1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4465712" cy="776289"/>
          </a:xfrm>
        </p:spPr>
        <p:txBody>
          <a:bodyPr/>
          <a:lstStyle/>
          <a:p>
            <a:r>
              <a:rPr lang="ko-KR" altLang="en-US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다중응답의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코딩</a:t>
            </a:r>
          </a:p>
        </p:txBody>
      </p:sp>
      <p:sp>
        <p:nvSpPr>
          <p:cNvPr id="22531" name="내용 개체 틀 2"/>
          <p:cNvSpPr>
            <a:spLocks noGrp="1" noChangeArrowheads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하나의 변수에 대한 측정값이 다수인 자료를 </a:t>
            </a:r>
            <a:r>
              <a:rPr lang="ko-KR" altLang="en-US" sz="2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다중응답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자료라 한다 </a:t>
            </a:r>
            <a:endParaRPr lang="en-US" altLang="ko-KR" sz="2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2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해당변수의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수를 늘려 여러 칸에 측정값을 입력한다</a:t>
            </a:r>
            <a:r>
              <a:rPr lang="en-US" altLang="ko-KR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2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937F37D0-9EBE-4CD9-8E06-1B2367DAE2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116077"/>
              </p:ext>
            </p:extLst>
          </p:nvPr>
        </p:nvGraphicFramePr>
        <p:xfrm>
          <a:off x="1919288" y="2708276"/>
          <a:ext cx="8208962" cy="1901825"/>
        </p:xfrm>
        <a:graphic>
          <a:graphicData uri="http://schemas.openxmlformats.org/drawingml/2006/table">
            <a:tbl>
              <a:tblPr/>
              <a:tblGrid>
                <a:gridCol w="8208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01825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1. 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귀하의 학년은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? 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① 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학년 ② 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학년 ③ 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학년 ④ 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학년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2. 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귀하가 주로 하는 취업준비는 무엇입니까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?</a:t>
                      </a:r>
                      <a:r>
                        <a:rPr lang="ko-KR" altLang="en-US" sz="20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 </a:t>
                      </a:r>
                      <a:r>
                        <a:rPr lang="en-US" altLang="ko-KR" sz="20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(2</a:t>
                      </a:r>
                      <a:r>
                        <a:rPr lang="ko-KR" altLang="en-US" sz="20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개까지 선택 가능</a:t>
                      </a:r>
                      <a:r>
                        <a:rPr lang="en-US" altLang="ko-KR" sz="20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17018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① 외국어 공부 ② 자격증 ③ 공모전 참가 ④ 학점관리 ⑤ 면접 및 자기소개서 </a:t>
                      </a:r>
                      <a:endParaRPr lang="en-US" altLang="ko-KR" sz="1600" b="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17018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⑥ 시험 준비 ⑦ 기타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 )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13" marB="179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809F80FE-E99A-42F8-9A23-E3C25A28FA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983431"/>
              </p:ext>
            </p:extLst>
          </p:nvPr>
        </p:nvGraphicFramePr>
        <p:xfrm>
          <a:off x="1992314" y="4652963"/>
          <a:ext cx="7775578" cy="1898652"/>
        </p:xfrm>
        <a:graphic>
          <a:graphicData uri="http://schemas.openxmlformats.org/drawingml/2006/table">
            <a:tbl>
              <a:tblPr/>
              <a:tblGrid>
                <a:gridCol w="115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1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1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1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1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1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17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17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17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746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응답자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9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번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663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번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6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59" marR="64759" marT="17895" marB="178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A821089D-7900-49A4-BD0F-AAC2E538C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456" y="99350"/>
            <a:ext cx="9420919" cy="64062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제목 1"/>
          <p:cNvSpPr>
            <a:spLocks noGrp="1" noChangeArrowheads="1"/>
          </p:cNvSpPr>
          <p:nvPr>
            <p:ph type="title"/>
          </p:nvPr>
        </p:nvSpPr>
        <p:spPr>
          <a:xfrm>
            <a:off x="263352" y="476672"/>
            <a:ext cx="2293962" cy="1944216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다중응답 변수군의 정의</a:t>
            </a:r>
          </a:p>
        </p:txBody>
      </p:sp>
      <p:sp>
        <p:nvSpPr>
          <p:cNvPr id="24580" name="Rectangle 2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B93487C-C439-4700-A42F-BB1D5D780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3267" y="266699"/>
            <a:ext cx="9048750" cy="61531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894DAAC3-69F8-4642-A0FD-273BFAEEF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177" y="798612"/>
            <a:ext cx="5791200" cy="51435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89BB978D-3E2D-4FE9-AD84-2DC84206A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0216" y="803374"/>
            <a:ext cx="2362200" cy="51339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제목 1"/>
          <p:cNvSpPr>
            <a:spLocks noGrp="1" noChangeArrowheads="1"/>
          </p:cNvSpPr>
          <p:nvPr>
            <p:ph type="title"/>
          </p:nvPr>
        </p:nvSpPr>
        <p:spPr>
          <a:xfrm>
            <a:off x="185321" y="231800"/>
            <a:ext cx="2862089" cy="1411436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다중응답의 빈도분석</a:t>
            </a:r>
          </a:p>
        </p:txBody>
      </p:sp>
      <p:sp>
        <p:nvSpPr>
          <p:cNvPr id="26627" name="내용 개체 틀 1"/>
          <p:cNvSpPr>
            <a:spLocks noGrp="1" noChangeArrowheads="1"/>
          </p:cNvSpPr>
          <p:nvPr>
            <p:ph idx="1"/>
          </p:nvPr>
        </p:nvSpPr>
        <p:spPr>
          <a:xfrm>
            <a:off x="273028" y="1772816"/>
            <a:ext cx="2575273" cy="2107431"/>
          </a:xfrm>
        </p:spPr>
        <p:txBody>
          <a:bodyPr/>
          <a:lstStyle/>
          <a:p>
            <a:r>
              <a:rPr lang="ko-KR" altLang="en-US" dirty="0" err="1"/>
              <a:t>변수군</a:t>
            </a:r>
            <a:r>
              <a:rPr lang="ko-KR" altLang="en-US" dirty="0"/>
              <a:t> 정의 후 빈도분석의 활성화</a:t>
            </a:r>
          </a:p>
        </p:txBody>
      </p:sp>
      <p:sp>
        <p:nvSpPr>
          <p:cNvPr id="26628" name="Rectangle 29"/>
          <p:cNvSpPr>
            <a:spLocks noChangeArrowheads="1"/>
          </p:cNvSpPr>
          <p:nvPr/>
        </p:nvSpPr>
        <p:spPr bwMode="gray">
          <a:xfrm>
            <a:off x="1524001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E4B556B-09E7-4A0C-B423-5B915D297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656" y="43934"/>
            <a:ext cx="9048750" cy="61531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E0B4E58C-229B-4E04-854A-8761A41C6B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6988" y="476250"/>
            <a:ext cx="6297612" cy="3254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ko-KR" altLang="en-US" dirty="0"/>
              <a:t>코딩변경</a:t>
            </a: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3A1AD4C0-C2DF-45D3-8523-1DE2CE8FA23E}"/>
              </a:ext>
            </a:extLst>
          </p:cNvPr>
          <p:cNvGraphicFramePr>
            <a:graphicFrameLocks noGrp="1"/>
          </p:cNvGraphicFramePr>
          <p:nvPr/>
        </p:nvGraphicFramePr>
        <p:xfrm>
          <a:off x="2063750" y="1484313"/>
          <a:ext cx="8135938" cy="2578179"/>
        </p:xfrm>
        <a:graphic>
          <a:graphicData uri="http://schemas.openxmlformats.org/drawingml/2006/table">
            <a:tbl>
              <a:tblPr/>
              <a:tblGrid>
                <a:gridCol w="230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24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3273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Q: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A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제품에 대하여 어떻게 생각하십니까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2" marR="6476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098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디자인이 좋다 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성능이 좋다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3.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기능이 다양하다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4. 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가격이 비싸다 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5. A/S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가 좋다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5937" marR="3593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매우부정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부정 ③ 보통 ④ 긍정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매우긍정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매우부정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부정 ③ 보통 ④ 긍정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매우긍정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매우부정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부정 ③ 보통 ④ 긍정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매우긍정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매우부정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부정 ③ 보통 ④ 긍정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매우긍정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매우부정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② 부정 ③ 보통 ④ 긍정 ⑤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매우긍정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5937" marR="3593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659" name="직사각형 3"/>
          <p:cNvSpPr>
            <a:spLocks noChangeArrowheads="1"/>
          </p:cNvSpPr>
          <p:nvPr/>
        </p:nvSpPr>
        <p:spPr bwMode="auto">
          <a:xfrm>
            <a:off x="2063750" y="4365625"/>
            <a:ext cx="80645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tx1"/>
              </a:buClr>
              <a:buChar char="•"/>
              <a:defRPr sz="2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“역코딩”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→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5, 2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→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4, ... , 5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→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 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등으로 변경 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같은 변수로 코딩변경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척도변경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연령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척도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을 연령층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순서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으로 변경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다른 변수로 코딩변경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2000" b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ko-KR" sz="2000" b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예제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데이터코딩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_</a:t>
            </a:r>
            <a:r>
              <a:rPr lang="ko-KR" altLang="en-US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변경</a:t>
            </a:r>
            <a:r>
              <a:rPr lang="en-US" altLang="ko-KR"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.sav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2000" b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475</Words>
  <Application>Microsoft Office PowerPoint</Application>
  <PresentationFormat>와이드스크린</PresentationFormat>
  <Paragraphs>117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2" baseType="lpstr">
      <vt:lpstr>굴림</vt:lpstr>
      <vt:lpstr>맑은 고딕</vt:lpstr>
      <vt:lpstr>Arial</vt:lpstr>
      <vt:lpstr>Calibri</vt:lpstr>
      <vt:lpstr>Calibri Light</vt:lpstr>
      <vt:lpstr>Office 테마</vt:lpstr>
      <vt:lpstr>데이터의 입력</vt:lpstr>
      <vt:lpstr>단일응답의 코딩</vt:lpstr>
      <vt:lpstr>PowerPoint 프레젠테이션</vt:lpstr>
      <vt:lpstr>다중응답의 코딩</vt:lpstr>
      <vt:lpstr>PowerPoint 프레젠테이션</vt:lpstr>
      <vt:lpstr>다중응답 변수군의 정의</vt:lpstr>
      <vt:lpstr>PowerPoint 프레젠테이션</vt:lpstr>
      <vt:lpstr>다중응답의 빈도분석</vt:lpstr>
      <vt:lpstr>코딩변경</vt:lpstr>
      <vt:lpstr>같은 변수로 코딩변경</vt:lpstr>
      <vt:lpstr>PowerPoint 프레젠테이션</vt:lpstr>
      <vt:lpstr>다른 변수로 코딩변경</vt:lpstr>
      <vt:lpstr>PowerPoint 프레젠테이션</vt:lpstr>
      <vt:lpstr>변수계산</vt:lpstr>
      <vt:lpstr>PowerPoint 프레젠테이션</vt:lpstr>
      <vt:lpstr>케이스 선택</vt:lpstr>
    </vt:vector>
  </TitlesOfParts>
  <Company>JJ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SPSS 다루기 </dc:title>
  <dc:creator>Lee</dc:creator>
  <cp:lastModifiedBy>Admin</cp:lastModifiedBy>
  <cp:revision>34</cp:revision>
  <dcterms:created xsi:type="dcterms:W3CDTF">2009-03-10T01:44:06Z</dcterms:created>
  <dcterms:modified xsi:type="dcterms:W3CDTF">2023-03-20T07:41:18Z</dcterms:modified>
</cp:coreProperties>
</file>