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4" r:id="rId11"/>
    <p:sldId id="268" r:id="rId12"/>
    <p:sldId id="265" r:id="rId13"/>
    <p:sldId id="26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1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26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&#53685;&#54633;%20&#47928;&#49436;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&#53685;&#54633;%20&#47928;&#49436;1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&#53685;&#54633;%20&#47928;&#49436;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ko-K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Sheet1!$A$3</c:f>
              <c:strCache>
                <c:ptCount val="1"/>
                <c:pt idx="0">
                  <c:v>tv보는 시간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Sheet1!$B$2:$C$2</c:f>
              <c:strCache>
                <c:ptCount val="2"/>
                <c:pt idx="0">
                  <c:v>남자</c:v>
                </c:pt>
                <c:pt idx="1">
                  <c:v>여자</c:v>
                </c:pt>
              </c:strCache>
            </c:strRef>
          </c:cat>
          <c:val>
            <c:numRef>
              <c:f>Sheet1!$B$3:$C$3</c:f>
              <c:numCache>
                <c:formatCode>###0.00</c:formatCode>
                <c:ptCount val="2"/>
                <c:pt idx="0">
                  <c:v>38.45454545454546</c:v>
                </c:pt>
                <c:pt idx="1">
                  <c:v>56.285714285714285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B5F-45F9-A259-4B2C85EFE3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51551960"/>
        <c:axId val="451552616"/>
      </c:barChart>
      <c:catAx>
        <c:axId val="451551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451552616"/>
        <c:crosses val="autoZero"/>
        <c:auto val="1"/>
        <c:lblAlgn val="ctr"/>
        <c:lblOffset val="100"/>
        <c:noMultiLvlLbl val="0"/>
      </c:catAx>
      <c:valAx>
        <c:axId val="451552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451551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solidFill>
        <a:schemeClr val="accent1"/>
      </a:solidFill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ko-K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Sheet1!$A$3</c:f>
              <c:strCache>
                <c:ptCount val="1"/>
                <c:pt idx="0">
                  <c:v>tv보는 시간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Sheet1!$B$2:$C$2</c:f>
              <c:strCache>
                <c:ptCount val="2"/>
                <c:pt idx="0">
                  <c:v>남자</c:v>
                </c:pt>
                <c:pt idx="1">
                  <c:v>여자</c:v>
                </c:pt>
              </c:strCache>
            </c:strRef>
          </c:cat>
          <c:val>
            <c:numRef>
              <c:f>Sheet1!$B$3:$C$3</c:f>
              <c:numCache>
                <c:formatCode>###0.00</c:formatCode>
                <c:ptCount val="2"/>
                <c:pt idx="0">
                  <c:v>38.45454545454546</c:v>
                </c:pt>
                <c:pt idx="1">
                  <c:v>56.285714285714285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12-4024-A2B8-8B20218C6C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51551960"/>
        <c:axId val="451552616"/>
      </c:barChart>
      <c:catAx>
        <c:axId val="451551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451552616"/>
        <c:crosses val="autoZero"/>
        <c:auto val="1"/>
        <c:lblAlgn val="ctr"/>
        <c:lblOffset val="100"/>
        <c:noMultiLvlLbl val="0"/>
      </c:catAx>
      <c:valAx>
        <c:axId val="451552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451551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o-KR" altLang="en-US" sz="1800"/>
              <a:t>정규분포와 </a:t>
            </a:r>
            <a:r>
              <a:rPr lang="en-US" altLang="ko-KR" sz="1800"/>
              <a:t>t-</a:t>
            </a:r>
            <a:r>
              <a:rPr lang="ko-KR" altLang="en-US" sz="1800"/>
              <a:t>분포</a:t>
            </a:r>
          </a:p>
        </c:rich>
      </c:tx>
      <c:layout>
        <c:manualLayout>
          <c:xMode val="edge"/>
          <c:yMode val="edge"/>
          <c:x val="0.35882456159834747"/>
          <c:y val="6.722689922922230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ko-KR"/>
        </a:p>
      </c:txPr>
    </c:title>
    <c:autoTitleDeleted val="0"/>
    <c:plotArea>
      <c:layout>
        <c:manualLayout>
          <c:layoutTarget val="inner"/>
          <c:xMode val="edge"/>
          <c:yMode val="edge"/>
          <c:x val="2.7564608020612374E-2"/>
          <c:y val="0.24717089949944071"/>
          <c:w val="0.92934175893739657"/>
          <c:h val="0.6785649287828428"/>
        </c:manualLayout>
      </c:layout>
      <c:scatterChart>
        <c:scatterStyle val="smoothMarker"/>
        <c:varyColors val="0"/>
        <c:ser>
          <c:idx val="0"/>
          <c:order val="0"/>
          <c:tx>
            <c:strRef>
              <c:f>Sheet2!$B$1</c:f>
              <c:strCache>
                <c:ptCount val="1"/>
                <c:pt idx="0">
                  <c:v>N(0,1)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Sheet2!$A$2:$A$33</c:f>
              <c:numCache>
                <c:formatCode>General</c:formatCode>
                <c:ptCount val="32"/>
                <c:pt idx="0">
                  <c:v>-4</c:v>
                </c:pt>
                <c:pt idx="1">
                  <c:v>-3.75</c:v>
                </c:pt>
                <c:pt idx="2">
                  <c:v>-3.5</c:v>
                </c:pt>
                <c:pt idx="3">
                  <c:v>-3.25</c:v>
                </c:pt>
                <c:pt idx="4">
                  <c:v>-3</c:v>
                </c:pt>
                <c:pt idx="5">
                  <c:v>-2.75</c:v>
                </c:pt>
                <c:pt idx="6">
                  <c:v>-2.5</c:v>
                </c:pt>
                <c:pt idx="7">
                  <c:v>-2.25</c:v>
                </c:pt>
                <c:pt idx="8">
                  <c:v>-2</c:v>
                </c:pt>
                <c:pt idx="9">
                  <c:v>-1.75</c:v>
                </c:pt>
                <c:pt idx="10">
                  <c:v>-1.5</c:v>
                </c:pt>
                <c:pt idx="11">
                  <c:v>-1.25</c:v>
                </c:pt>
                <c:pt idx="12">
                  <c:v>-1</c:v>
                </c:pt>
                <c:pt idx="13">
                  <c:v>-0.75</c:v>
                </c:pt>
                <c:pt idx="14">
                  <c:v>-0.5</c:v>
                </c:pt>
                <c:pt idx="15">
                  <c:v>-0.25</c:v>
                </c:pt>
                <c:pt idx="16">
                  <c:v>0</c:v>
                </c:pt>
                <c:pt idx="17">
                  <c:v>0.25</c:v>
                </c:pt>
                <c:pt idx="18">
                  <c:v>0.5</c:v>
                </c:pt>
                <c:pt idx="19">
                  <c:v>0.75</c:v>
                </c:pt>
                <c:pt idx="20">
                  <c:v>1</c:v>
                </c:pt>
                <c:pt idx="21">
                  <c:v>1.25</c:v>
                </c:pt>
                <c:pt idx="22">
                  <c:v>1.5</c:v>
                </c:pt>
                <c:pt idx="23">
                  <c:v>1.75</c:v>
                </c:pt>
                <c:pt idx="24">
                  <c:v>2</c:v>
                </c:pt>
                <c:pt idx="25">
                  <c:v>2.25</c:v>
                </c:pt>
                <c:pt idx="26">
                  <c:v>2.5</c:v>
                </c:pt>
                <c:pt idx="27">
                  <c:v>2.75</c:v>
                </c:pt>
                <c:pt idx="28">
                  <c:v>3</c:v>
                </c:pt>
                <c:pt idx="29">
                  <c:v>3.25</c:v>
                </c:pt>
                <c:pt idx="30">
                  <c:v>3.5</c:v>
                </c:pt>
                <c:pt idx="31">
                  <c:v>3.75</c:v>
                </c:pt>
              </c:numCache>
            </c:numRef>
          </c:xVal>
          <c:yVal>
            <c:numRef>
              <c:f>Sheet2!$B$2:$B$33</c:f>
              <c:numCache>
                <c:formatCode>General</c:formatCode>
                <c:ptCount val="32"/>
                <c:pt idx="0">
                  <c:v>1.3383022576488537E-4</c:v>
                </c:pt>
                <c:pt idx="1">
                  <c:v>3.5259568236744541E-4</c:v>
                </c:pt>
                <c:pt idx="2">
                  <c:v>8.7268269504576015E-4</c:v>
                </c:pt>
                <c:pt idx="3">
                  <c:v>2.0290480572997681E-3</c:v>
                </c:pt>
                <c:pt idx="4">
                  <c:v>4.4318484119380075E-3</c:v>
                </c:pt>
                <c:pt idx="5">
                  <c:v>9.0935625015910529E-3</c:v>
                </c:pt>
                <c:pt idx="6">
                  <c:v>1.752830049356854E-2</c:v>
                </c:pt>
                <c:pt idx="7">
                  <c:v>3.1739651835667418E-2</c:v>
                </c:pt>
                <c:pt idx="8">
                  <c:v>5.3990966513188063E-2</c:v>
                </c:pt>
                <c:pt idx="9">
                  <c:v>8.6277318826511532E-2</c:v>
                </c:pt>
                <c:pt idx="10">
                  <c:v>0.12951759566589174</c:v>
                </c:pt>
                <c:pt idx="11">
                  <c:v>0.18264908538902191</c:v>
                </c:pt>
                <c:pt idx="12">
                  <c:v>0.24197072451914337</c:v>
                </c:pt>
                <c:pt idx="13">
                  <c:v>0.30113743215480443</c:v>
                </c:pt>
                <c:pt idx="14">
                  <c:v>0.35206532676429952</c:v>
                </c:pt>
                <c:pt idx="15">
                  <c:v>0.38666811680284924</c:v>
                </c:pt>
                <c:pt idx="16">
                  <c:v>0.3989422804014327</c:v>
                </c:pt>
                <c:pt idx="17">
                  <c:v>0.38666811680284924</c:v>
                </c:pt>
                <c:pt idx="18">
                  <c:v>0.35206532676429952</c:v>
                </c:pt>
                <c:pt idx="19">
                  <c:v>0.30113743215480443</c:v>
                </c:pt>
                <c:pt idx="20">
                  <c:v>0.24197072451914337</c:v>
                </c:pt>
                <c:pt idx="21">
                  <c:v>0.18264908538902191</c:v>
                </c:pt>
                <c:pt idx="22">
                  <c:v>0.12951759566589174</c:v>
                </c:pt>
                <c:pt idx="23">
                  <c:v>8.6277318826511532E-2</c:v>
                </c:pt>
                <c:pt idx="24">
                  <c:v>5.3990966513188063E-2</c:v>
                </c:pt>
                <c:pt idx="25">
                  <c:v>3.1739651835667418E-2</c:v>
                </c:pt>
                <c:pt idx="26">
                  <c:v>1.752830049356854E-2</c:v>
                </c:pt>
                <c:pt idx="27">
                  <c:v>9.0935625015910529E-3</c:v>
                </c:pt>
                <c:pt idx="28">
                  <c:v>4.4318484119380075E-3</c:v>
                </c:pt>
                <c:pt idx="29">
                  <c:v>2.0290480572997681E-3</c:v>
                </c:pt>
                <c:pt idx="30">
                  <c:v>8.7268269504576015E-4</c:v>
                </c:pt>
                <c:pt idx="31">
                  <c:v>3.5259568236744541E-4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F86D-48F7-8A63-CF83337A26B4}"/>
            </c:ext>
          </c:extLst>
        </c:ser>
        <c:ser>
          <c:idx val="1"/>
          <c:order val="1"/>
          <c:tx>
            <c:strRef>
              <c:f>Sheet2!$C$1</c:f>
              <c:strCache>
                <c:ptCount val="1"/>
                <c:pt idx="0">
                  <c:v>t(3)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Sheet2!$A$2:$A$33</c:f>
              <c:numCache>
                <c:formatCode>General</c:formatCode>
                <c:ptCount val="32"/>
                <c:pt idx="0">
                  <c:v>-4</c:v>
                </c:pt>
                <c:pt idx="1">
                  <c:v>-3.75</c:v>
                </c:pt>
                <c:pt idx="2">
                  <c:v>-3.5</c:v>
                </c:pt>
                <c:pt idx="3">
                  <c:v>-3.25</c:v>
                </c:pt>
                <c:pt idx="4">
                  <c:v>-3</c:v>
                </c:pt>
                <c:pt idx="5">
                  <c:v>-2.75</c:v>
                </c:pt>
                <c:pt idx="6">
                  <c:v>-2.5</c:v>
                </c:pt>
                <c:pt idx="7">
                  <c:v>-2.25</c:v>
                </c:pt>
                <c:pt idx="8">
                  <c:v>-2</c:v>
                </c:pt>
                <c:pt idx="9">
                  <c:v>-1.75</c:v>
                </c:pt>
                <c:pt idx="10">
                  <c:v>-1.5</c:v>
                </c:pt>
                <c:pt idx="11">
                  <c:v>-1.25</c:v>
                </c:pt>
                <c:pt idx="12">
                  <c:v>-1</c:v>
                </c:pt>
                <c:pt idx="13">
                  <c:v>-0.75</c:v>
                </c:pt>
                <c:pt idx="14">
                  <c:v>-0.5</c:v>
                </c:pt>
                <c:pt idx="15">
                  <c:v>-0.25</c:v>
                </c:pt>
                <c:pt idx="16">
                  <c:v>0</c:v>
                </c:pt>
                <c:pt idx="17">
                  <c:v>0.25</c:v>
                </c:pt>
                <c:pt idx="18">
                  <c:v>0.5</c:v>
                </c:pt>
                <c:pt idx="19">
                  <c:v>0.75</c:v>
                </c:pt>
                <c:pt idx="20">
                  <c:v>1</c:v>
                </c:pt>
                <c:pt idx="21">
                  <c:v>1.25</c:v>
                </c:pt>
                <c:pt idx="22">
                  <c:v>1.5</c:v>
                </c:pt>
                <c:pt idx="23">
                  <c:v>1.75</c:v>
                </c:pt>
                <c:pt idx="24">
                  <c:v>2</c:v>
                </c:pt>
                <c:pt idx="25">
                  <c:v>2.25</c:v>
                </c:pt>
                <c:pt idx="26">
                  <c:v>2.5</c:v>
                </c:pt>
                <c:pt idx="27">
                  <c:v>2.75</c:v>
                </c:pt>
                <c:pt idx="28">
                  <c:v>3</c:v>
                </c:pt>
                <c:pt idx="29">
                  <c:v>3.25</c:v>
                </c:pt>
                <c:pt idx="30">
                  <c:v>3.5</c:v>
                </c:pt>
                <c:pt idx="31">
                  <c:v>3.75</c:v>
                </c:pt>
              </c:numCache>
            </c:numRef>
          </c:xVal>
          <c:yVal>
            <c:numRef>
              <c:f>Sheet2!$C$2:$C$33</c:f>
              <c:numCache>
                <c:formatCode>General</c:formatCode>
                <c:ptCount val="32"/>
                <c:pt idx="0">
                  <c:v>9.1633611427444726E-3</c:v>
                </c:pt>
                <c:pt idx="1">
                  <c:v>1.1362572735014193E-2</c:v>
                </c:pt>
                <c:pt idx="2">
                  <c:v>1.422401880152971E-2</c:v>
                </c:pt>
                <c:pt idx="3">
                  <c:v>1.79838430072389E-2</c:v>
                </c:pt>
                <c:pt idx="4">
                  <c:v>2.2972037309241342E-2</c:v>
                </c:pt>
                <c:pt idx="5">
                  <c:v>2.9650263764149469E-2</c:v>
                </c:pt>
                <c:pt idx="6">
                  <c:v>3.8661485727167301E-2</c:v>
                </c:pt>
                <c:pt idx="7">
                  <c:v>5.0888839815388075E-2</c:v>
                </c:pt>
                <c:pt idx="8">
                  <c:v>6.7509660663892967E-2</c:v>
                </c:pt>
                <c:pt idx="9">
                  <c:v>9.0003314206384633E-2</c:v>
                </c:pt>
                <c:pt idx="10">
                  <c:v>0.1200171745135874</c:v>
                </c:pt>
                <c:pt idx="11">
                  <c:v>0.15891183774964773</c:v>
                </c:pt>
                <c:pt idx="12">
                  <c:v>0.20674833578317209</c:v>
                </c:pt>
                <c:pt idx="13">
                  <c:v>0.26064671694917602</c:v>
                </c:pt>
                <c:pt idx="14">
                  <c:v>0.31318091100882872</c:v>
                </c:pt>
                <c:pt idx="15">
                  <c:v>0.35270353326442017</c:v>
                </c:pt>
                <c:pt idx="16">
                  <c:v>0.36755259694786152</c:v>
                </c:pt>
                <c:pt idx="17">
                  <c:v>0.35270353326442017</c:v>
                </c:pt>
                <c:pt idx="18">
                  <c:v>0.31318091100882872</c:v>
                </c:pt>
                <c:pt idx="19">
                  <c:v>0.26064671694917602</c:v>
                </c:pt>
                <c:pt idx="20">
                  <c:v>0.20674833578317209</c:v>
                </c:pt>
                <c:pt idx="21">
                  <c:v>0.15891183774964773</c:v>
                </c:pt>
                <c:pt idx="22">
                  <c:v>0.1200171745135874</c:v>
                </c:pt>
                <c:pt idx="23">
                  <c:v>9.0003314206384633E-2</c:v>
                </c:pt>
                <c:pt idx="24">
                  <c:v>6.7509660663892967E-2</c:v>
                </c:pt>
                <c:pt idx="25">
                  <c:v>5.0888839815388075E-2</c:v>
                </c:pt>
                <c:pt idx="26">
                  <c:v>3.8661485727167301E-2</c:v>
                </c:pt>
                <c:pt idx="27">
                  <c:v>2.9650263764149469E-2</c:v>
                </c:pt>
                <c:pt idx="28">
                  <c:v>2.2972037309241342E-2</c:v>
                </c:pt>
                <c:pt idx="29">
                  <c:v>1.79838430072389E-2</c:v>
                </c:pt>
                <c:pt idx="30">
                  <c:v>1.422401880152971E-2</c:v>
                </c:pt>
                <c:pt idx="31">
                  <c:v>1.1362572735014193E-2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F86D-48F7-8A63-CF83337A26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32433472"/>
        <c:axId val="532433800"/>
      </c:scatterChart>
      <c:valAx>
        <c:axId val="532433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532433800"/>
        <c:crosses val="autoZero"/>
        <c:crossBetween val="midCat"/>
      </c:valAx>
      <c:valAx>
        <c:axId val="5324338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53243347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1874614894928013"/>
          <c:y val="0.46071977902591316"/>
          <c:w val="0.14896142213535016"/>
          <c:h val="0.1622066353730954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ko-KR"/>
        </a:p>
      </c:txPr>
    </c:legend>
    <c:plotVisOnly val="1"/>
    <c:dispBlanksAs val="gap"/>
    <c:showDLblsOverMax val="0"/>
  </c:chart>
  <c:spPr>
    <a:noFill/>
    <a:ln>
      <a:solidFill>
        <a:srgbClr val="FF0000"/>
      </a:solidFill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0.51451</cdr:x>
      <cdr:y>0.21969</cdr:y>
    </cdr:from>
    <cdr:to>
      <cdr:x>0.51771</cdr:x>
      <cdr:y>0.41467</cdr:y>
    </cdr:to>
    <cdr:cxnSp macro="">
      <cdr:nvCxnSpPr>
        <cdr:cNvPr id="3" name="직선 화살표 연결선 2">
          <a:extLst xmlns:a="http://schemas.openxmlformats.org/drawingml/2006/main">
            <a:ext uri="{FF2B5EF4-FFF2-40B4-BE49-F238E27FC236}">
              <a16:creationId xmlns:a16="http://schemas.microsoft.com/office/drawing/2014/main" id="{B108E9EF-6DC2-417C-8C5F-9E9F80E1445B}"/>
            </a:ext>
          </a:extLst>
        </cdr:cNvPr>
        <cdr:cNvCxnSpPr/>
      </cdr:nvCxnSpPr>
      <cdr:spPr>
        <a:xfrm xmlns:a="http://schemas.openxmlformats.org/drawingml/2006/main">
          <a:off x="3106799" y="778212"/>
          <a:ext cx="19323" cy="690672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rgbClr val="FF0000"/>
          </a:solidFill>
          <a:headEnd type="triangle"/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0.23146</cdr:x>
      <cdr:y>0.42398</cdr:y>
    </cdr:from>
    <cdr:to>
      <cdr:x>0.55838</cdr:x>
      <cdr:y>0.42665</cdr:y>
    </cdr:to>
    <cdr:cxnSp macro="">
      <cdr:nvCxnSpPr>
        <cdr:cNvPr id="5" name="직선 연결선 4">
          <a:extLst xmlns:a="http://schemas.openxmlformats.org/drawingml/2006/main">
            <a:ext uri="{FF2B5EF4-FFF2-40B4-BE49-F238E27FC236}">
              <a16:creationId xmlns:a16="http://schemas.microsoft.com/office/drawing/2014/main" id="{8D5B2418-4258-4F0B-B88E-8E14493413F8}"/>
            </a:ext>
          </a:extLst>
        </cdr:cNvPr>
        <cdr:cNvCxnSpPr/>
      </cdr:nvCxnSpPr>
      <cdr:spPr>
        <a:xfrm xmlns:a="http://schemas.openxmlformats.org/drawingml/2006/main" flipV="1">
          <a:off x="1397661" y="1501836"/>
          <a:ext cx="1974052" cy="9458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FF0000"/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0.49163</cdr:x>
      <cdr:y>0.20486</cdr:y>
    </cdr:from>
    <cdr:to>
      <cdr:x>0.81855</cdr:x>
      <cdr:y>0.20753</cdr:y>
    </cdr:to>
    <cdr:cxnSp macro="">
      <cdr:nvCxnSpPr>
        <cdr:cNvPr id="6" name="직선 연결선 5">
          <a:extLst xmlns:a="http://schemas.openxmlformats.org/drawingml/2006/main">
            <a:ext uri="{FF2B5EF4-FFF2-40B4-BE49-F238E27FC236}">
              <a16:creationId xmlns:a16="http://schemas.microsoft.com/office/drawing/2014/main" id="{981C7C83-7360-460D-8280-8A51F54E89F7}"/>
            </a:ext>
          </a:extLst>
        </cdr:cNvPr>
        <cdr:cNvCxnSpPr/>
      </cdr:nvCxnSpPr>
      <cdr:spPr>
        <a:xfrm xmlns:a="http://schemas.openxmlformats.org/drawingml/2006/main" flipV="1">
          <a:off x="2968650" y="725652"/>
          <a:ext cx="1974052" cy="9458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FF0000"/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5D02-AF8F-40EF-BDDC-9CCFACF168F0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701F-0AD0-4613-BB66-C8CE7F4BC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19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5D02-AF8F-40EF-BDDC-9CCFACF168F0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701F-0AD0-4613-BB66-C8CE7F4BC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396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5D02-AF8F-40EF-BDDC-9CCFACF168F0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701F-0AD0-4613-BB66-C8CE7F4BC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568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5D02-AF8F-40EF-BDDC-9CCFACF168F0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701F-0AD0-4613-BB66-C8CE7F4BC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98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5D02-AF8F-40EF-BDDC-9CCFACF168F0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701F-0AD0-4613-BB66-C8CE7F4BC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898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5D02-AF8F-40EF-BDDC-9CCFACF168F0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701F-0AD0-4613-BB66-C8CE7F4BC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849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5D02-AF8F-40EF-BDDC-9CCFACF168F0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701F-0AD0-4613-BB66-C8CE7F4BC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926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5D02-AF8F-40EF-BDDC-9CCFACF168F0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701F-0AD0-4613-BB66-C8CE7F4BC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378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5D02-AF8F-40EF-BDDC-9CCFACF168F0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701F-0AD0-4613-BB66-C8CE7F4BC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716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5D02-AF8F-40EF-BDDC-9CCFACF168F0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701F-0AD0-4613-BB66-C8CE7F4BC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419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25D02-AF8F-40EF-BDDC-9CCFACF168F0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701F-0AD0-4613-BB66-C8CE7F4BC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660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25D02-AF8F-40EF-BDDC-9CCFACF168F0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AB701F-0AD0-4613-BB66-C8CE7F4BC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411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err="1"/>
              <a:t>연구방법론</a:t>
            </a:r>
            <a:r>
              <a:rPr lang="ko-KR" altLang="en-US" dirty="0"/>
              <a:t> </a:t>
            </a:r>
            <a:r>
              <a:rPr lang="en-US" altLang="ko-KR" dirty="0"/>
              <a:t>6</a:t>
            </a:r>
            <a:r>
              <a:rPr lang="en-US" dirty="0"/>
              <a:t> 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/>
              <a:t>통계적 검정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9468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403" y="1914031"/>
            <a:ext cx="11205193" cy="4124306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독립표본</a:t>
            </a:r>
            <a:r>
              <a:rPr lang="ko-KR" altLang="en-US" dirty="0"/>
              <a:t> </a:t>
            </a:r>
            <a:r>
              <a:rPr lang="en-US" altLang="ko-KR" dirty="0"/>
              <a:t>t-</a:t>
            </a:r>
            <a:r>
              <a:rPr lang="ko-KR" altLang="en-US" dirty="0"/>
              <a:t>검정 결과</a:t>
            </a:r>
            <a:endParaRPr lang="en-US" dirty="0"/>
          </a:p>
        </p:txBody>
      </p:sp>
      <p:sp>
        <p:nvSpPr>
          <p:cNvPr id="5" name="타원 4"/>
          <p:cNvSpPr/>
          <p:nvPr/>
        </p:nvSpPr>
        <p:spPr>
          <a:xfrm>
            <a:off x="6672648" y="4764211"/>
            <a:ext cx="1342768" cy="138649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2487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통계적 검정 결과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lnSpcReduction="10000"/>
          </a:bodyPr>
          <a:lstStyle/>
          <a:p>
            <a:r>
              <a:rPr lang="ko-KR" altLang="en-US" dirty="0"/>
              <a:t>가설의 정립</a:t>
            </a:r>
            <a:endParaRPr lang="en-US" altLang="ko-KR" dirty="0"/>
          </a:p>
          <a:p>
            <a:pPr lvl="1"/>
            <a:r>
              <a:rPr lang="en-US" altLang="ko-KR" dirty="0"/>
              <a:t>H0: TV </a:t>
            </a:r>
            <a:r>
              <a:rPr lang="ko-KR" altLang="en-US" dirty="0"/>
              <a:t>보는 시간은 남녀간에 차이가 없다 </a:t>
            </a:r>
            <a:endParaRPr lang="en-US" altLang="ko-KR" dirty="0"/>
          </a:p>
          <a:p>
            <a:pPr lvl="1"/>
            <a:r>
              <a:rPr lang="en-US" altLang="ko-KR" dirty="0"/>
              <a:t>H1: TV </a:t>
            </a:r>
            <a:r>
              <a:rPr lang="ko-KR" altLang="en-US" dirty="0"/>
              <a:t>보는 시간은 남녀간에 차이가 있다 </a:t>
            </a:r>
            <a:endParaRPr lang="en-US" altLang="ko-KR" dirty="0"/>
          </a:p>
          <a:p>
            <a:pPr lvl="1"/>
            <a:endParaRPr lang="en-US" dirty="0"/>
          </a:p>
          <a:p>
            <a:r>
              <a:rPr lang="ko-KR" altLang="en-US" dirty="0" err="1"/>
              <a:t>유의확률의</a:t>
            </a:r>
            <a:r>
              <a:rPr lang="ko-KR" altLang="en-US" dirty="0"/>
              <a:t> 계산</a:t>
            </a:r>
            <a:endParaRPr lang="en-US" altLang="ko-KR" dirty="0"/>
          </a:p>
          <a:p>
            <a:pPr lvl="1"/>
            <a:r>
              <a:rPr lang="en-US" altLang="ko-KR" dirty="0"/>
              <a:t>P-value = </a:t>
            </a:r>
            <a:r>
              <a:rPr lang="en-US" altLang="ko-KR" dirty="0" err="1"/>
              <a:t>Pr</a:t>
            </a:r>
            <a:r>
              <a:rPr lang="en-US" altLang="ko-KR" dirty="0"/>
              <a:t>( result | H0 is True) =0.003</a:t>
            </a:r>
          </a:p>
          <a:p>
            <a:endParaRPr lang="en-US" altLang="ko-KR" dirty="0"/>
          </a:p>
          <a:p>
            <a:r>
              <a:rPr lang="en-US" altLang="ko-KR" dirty="0"/>
              <a:t>Since</a:t>
            </a:r>
            <a:r>
              <a:rPr lang="ko-KR" altLang="en-US" dirty="0"/>
              <a:t> </a:t>
            </a:r>
            <a:r>
              <a:rPr lang="en-US" altLang="ko-KR" dirty="0"/>
              <a:t> p-value&lt; 0.05, we reject H0 (accept H1)</a:t>
            </a:r>
          </a:p>
          <a:p>
            <a:endParaRPr lang="en-US" altLang="ko-KR" dirty="0"/>
          </a:p>
          <a:p>
            <a:r>
              <a:rPr lang="en-US" altLang="ko-KR" dirty="0"/>
              <a:t>TV </a:t>
            </a:r>
            <a:r>
              <a:rPr lang="ko-KR" altLang="en-US" dirty="0"/>
              <a:t>보는 시간은 남녀간에 차이가 있다</a:t>
            </a:r>
            <a:r>
              <a:rPr lang="en-US" altLang="ko-KR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3586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RQ2: </a:t>
            </a:r>
            <a:r>
              <a:rPr lang="ko-KR" altLang="en-US" sz="3600" dirty="0"/>
              <a:t>남녀간에 신문</a:t>
            </a:r>
            <a:r>
              <a:rPr lang="en-US" altLang="ko-KR" sz="3600" dirty="0"/>
              <a:t> </a:t>
            </a:r>
            <a:r>
              <a:rPr lang="ko-KR" altLang="en-US" sz="3600" dirty="0"/>
              <a:t>보는 시간이 차이가 있는가</a:t>
            </a:r>
            <a:r>
              <a:rPr lang="en-US" altLang="ko-KR" sz="3600" dirty="0"/>
              <a:t>?</a:t>
            </a:r>
            <a:endParaRPr lang="en-US" sz="3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5231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참고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err="1"/>
              <a:t>정규분포와</a:t>
            </a:r>
            <a:r>
              <a:rPr lang="ko-KR" altLang="en-US" dirty="0"/>
              <a:t> </a:t>
            </a:r>
            <a:r>
              <a:rPr lang="en-US" altLang="ko-KR" dirty="0"/>
              <a:t>t </a:t>
            </a:r>
            <a:r>
              <a:rPr lang="ko-KR" altLang="en-US" dirty="0"/>
              <a:t>분포</a:t>
            </a:r>
            <a:endParaRPr lang="en-US" dirty="0"/>
          </a:p>
        </p:txBody>
      </p:sp>
      <p:graphicFrame>
        <p:nvGraphicFramePr>
          <p:cNvPr id="4" name="차트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776567"/>
              </p:ext>
            </p:extLst>
          </p:nvPr>
        </p:nvGraphicFramePr>
        <p:xfrm>
          <a:off x="4506998" y="1899765"/>
          <a:ext cx="6753225" cy="39671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13357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8675"/>
          </a:xfrm>
        </p:spPr>
        <p:txBody>
          <a:bodyPr/>
          <a:lstStyle/>
          <a:p>
            <a:r>
              <a:rPr lang="ko-KR" altLang="en-US" dirty="0"/>
              <a:t>검정의 개념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431925"/>
            <a:ext cx="10515600" cy="987023"/>
          </a:xfrm>
        </p:spPr>
        <p:txBody>
          <a:bodyPr/>
          <a:lstStyle/>
          <a:p>
            <a:r>
              <a:rPr lang="ko-KR" altLang="en-US" dirty="0"/>
              <a:t>앞의 예제에서 말하고 싶은 것은</a:t>
            </a:r>
            <a:r>
              <a:rPr lang="en-US" altLang="ko-KR" dirty="0"/>
              <a:t>?</a:t>
            </a:r>
          </a:p>
          <a:p>
            <a:pPr lvl="1"/>
            <a:r>
              <a:rPr lang="ko-KR" altLang="en-US" dirty="0"/>
              <a:t>기술통계분석</a:t>
            </a:r>
            <a:r>
              <a:rPr lang="en-US" altLang="ko-KR" dirty="0"/>
              <a:t>.</a:t>
            </a:r>
            <a:r>
              <a:rPr lang="en-US" altLang="ko-KR" dirty="0" err="1"/>
              <a:t>sav</a:t>
            </a:r>
            <a:r>
              <a:rPr lang="en-US" altLang="ko-KR" dirty="0"/>
              <a:t> </a:t>
            </a:r>
            <a:r>
              <a:rPr lang="ko-KR" altLang="en-US" dirty="0"/>
              <a:t>분석한 결과</a:t>
            </a:r>
            <a:endParaRPr lang="en-US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DD873B09-844C-4BE7-A661-B9516BBA00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8162" y="2495148"/>
            <a:ext cx="9248775" cy="361950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525159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위로 굽은 화살표 5"/>
          <p:cNvSpPr/>
          <p:nvPr/>
        </p:nvSpPr>
        <p:spPr>
          <a:xfrm rot="5400000">
            <a:off x="3815716" y="4592993"/>
            <a:ext cx="701485" cy="856735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1F8FAE14-2420-43D4-BB2A-B5233D9FFF4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8"/>
          <a:stretch/>
        </p:blipFill>
        <p:spPr>
          <a:xfrm>
            <a:off x="850900" y="275968"/>
            <a:ext cx="7931150" cy="27051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CC290953-CA92-489B-969E-571E139060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0901" y="3073335"/>
            <a:ext cx="3855764" cy="1597282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FC75ADAB-1F1A-48EE-8228-9F6C80C666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92674" y="3429000"/>
            <a:ext cx="6448425" cy="2562225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428715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오른쪽 화살표 5"/>
          <p:cNvSpPr/>
          <p:nvPr/>
        </p:nvSpPr>
        <p:spPr>
          <a:xfrm>
            <a:off x="5253937" y="1583722"/>
            <a:ext cx="988541" cy="7249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140411" y="1070919"/>
            <a:ext cx="1419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Copy</a:t>
            </a:r>
            <a:r>
              <a:rPr lang="ko-KR" altLang="en-US" dirty="0"/>
              <a:t> </a:t>
            </a:r>
            <a:r>
              <a:rPr lang="en-US" altLang="ko-KR" dirty="0"/>
              <a:t>&amp; Paste</a:t>
            </a:r>
            <a:endParaRPr lang="en-US" dirty="0"/>
          </a:p>
        </p:txBody>
      </p:sp>
      <p:sp>
        <p:nvSpPr>
          <p:cNvPr id="9" name="오른쪽 화살표 8"/>
          <p:cNvSpPr/>
          <p:nvPr/>
        </p:nvSpPr>
        <p:spPr>
          <a:xfrm>
            <a:off x="560173" y="4876800"/>
            <a:ext cx="551935" cy="5025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오른쪽 화살표 10"/>
          <p:cNvSpPr/>
          <p:nvPr/>
        </p:nvSpPr>
        <p:spPr>
          <a:xfrm>
            <a:off x="7201905" y="4747054"/>
            <a:ext cx="551935" cy="5025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7021812" y="4250724"/>
            <a:ext cx="930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/>
              <a:t>줄</a:t>
            </a:r>
            <a:r>
              <a:rPr lang="en-US" dirty="0"/>
              <a:t> </a:t>
            </a:r>
            <a:r>
              <a:rPr lang="ko-KR" altLang="en-US" dirty="0"/>
              <a:t>삭제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62138" y="4422348"/>
            <a:ext cx="930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/>
              <a:t>셀 분리</a:t>
            </a:r>
            <a:endParaRPr lang="en-US" dirty="0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3C84C477-9446-462C-B016-E81332128C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106" y="307992"/>
            <a:ext cx="4162425" cy="25146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82A055FC-0D1D-474E-8214-DF11BD6A50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9651" y="307992"/>
            <a:ext cx="3819525" cy="356235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7" name="그림 16">
            <a:extLst>
              <a:ext uri="{FF2B5EF4-FFF2-40B4-BE49-F238E27FC236}">
                <a16:creationId xmlns:a16="http://schemas.microsoft.com/office/drawing/2014/main" id="{07EF38B9-A171-461B-A17E-D0BAF5FF2E2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7191" r="7633"/>
          <a:stretch/>
        </p:blipFill>
        <p:spPr>
          <a:xfrm>
            <a:off x="1287339" y="3638550"/>
            <a:ext cx="5784430" cy="26035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그림 18">
            <a:extLst>
              <a:ext uri="{FF2B5EF4-FFF2-40B4-BE49-F238E27FC236}">
                <a16:creationId xmlns:a16="http://schemas.microsoft.com/office/drawing/2014/main" id="{67AA74BD-B169-417F-A7CC-EE59D4084DF0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17683" r="10475"/>
          <a:stretch/>
        </p:blipFill>
        <p:spPr>
          <a:xfrm>
            <a:off x="8225451" y="4002086"/>
            <a:ext cx="2679210" cy="2388273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199876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차트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2306220"/>
              </p:ext>
            </p:extLst>
          </p:nvPr>
        </p:nvGraphicFramePr>
        <p:xfrm>
          <a:off x="6477000" y="2971800"/>
          <a:ext cx="5282513" cy="31468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그림 2">
            <a:extLst>
              <a:ext uri="{FF2B5EF4-FFF2-40B4-BE49-F238E27FC236}">
                <a16:creationId xmlns:a16="http://schemas.microsoft.com/office/drawing/2014/main" id="{255319FF-EFBD-44C5-A9EA-BC3691177F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850" y="406400"/>
            <a:ext cx="5391150" cy="346710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442726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RQ1: </a:t>
            </a:r>
            <a:r>
              <a:rPr lang="ko-KR" altLang="en-US" sz="3600" dirty="0"/>
              <a:t>남녀간에 </a:t>
            </a:r>
            <a:r>
              <a:rPr lang="en-US" altLang="ko-KR" sz="3600" dirty="0"/>
              <a:t>TV </a:t>
            </a:r>
            <a:r>
              <a:rPr lang="ko-KR" altLang="en-US" sz="3600" dirty="0"/>
              <a:t>보는 시간이 차이가 있는가</a:t>
            </a:r>
            <a:r>
              <a:rPr lang="en-US" altLang="ko-KR" sz="3600" dirty="0"/>
              <a:t>?</a:t>
            </a:r>
            <a:endParaRPr lang="en-US" sz="3600" dirty="0"/>
          </a:p>
        </p:txBody>
      </p:sp>
      <p:grpSp>
        <p:nvGrpSpPr>
          <p:cNvPr id="6" name="그룹 5"/>
          <p:cNvGrpSpPr/>
          <p:nvPr/>
        </p:nvGrpSpPr>
        <p:grpSpPr>
          <a:xfrm>
            <a:off x="1153298" y="1820562"/>
            <a:ext cx="6038334" cy="3542270"/>
            <a:chOff x="1153298" y="1820562"/>
            <a:chExt cx="6038334" cy="3542270"/>
          </a:xfrm>
        </p:grpSpPr>
        <p:graphicFrame>
          <p:nvGraphicFramePr>
            <p:cNvPr id="4" name="차트 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747770717"/>
                </p:ext>
              </p:extLst>
            </p:nvPr>
          </p:nvGraphicFramePr>
          <p:xfrm>
            <a:off x="1153298" y="1820562"/>
            <a:ext cx="6038334" cy="354227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5" name="TextBox 3"/>
            <p:cNvSpPr txBox="1"/>
            <p:nvPr/>
          </p:nvSpPr>
          <p:spPr>
            <a:xfrm>
              <a:off x="3802698" y="2794212"/>
              <a:ext cx="434734" cy="264560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sp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100"/>
                <a:t>17.8</a:t>
              </a:r>
            </a:p>
          </p:txBody>
        </p:sp>
      </p:grpSp>
      <p:sp>
        <p:nvSpPr>
          <p:cNvPr id="7" name="내용 개체 틀 2"/>
          <p:cNvSpPr>
            <a:spLocks noGrp="1"/>
          </p:cNvSpPr>
          <p:nvPr>
            <p:ph idx="1"/>
          </p:nvPr>
        </p:nvSpPr>
        <p:spPr>
          <a:xfrm>
            <a:off x="7595286" y="1825625"/>
            <a:ext cx="3758514" cy="435133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/>
              <a:t>17.8</a:t>
            </a:r>
            <a:r>
              <a:rPr lang="ko-KR" altLang="en-US" dirty="0"/>
              <a:t>분의 차이가 존재함</a:t>
            </a:r>
            <a:r>
              <a:rPr lang="en-US" altLang="ko-KR" dirty="0"/>
              <a:t> </a:t>
            </a:r>
          </a:p>
          <a:p>
            <a:pPr>
              <a:lnSpc>
                <a:spcPct val="120000"/>
              </a:lnSpc>
            </a:pPr>
            <a:r>
              <a:rPr lang="ko-KR" altLang="en-US" dirty="0"/>
              <a:t>이 차이가 큰 차이인가</a:t>
            </a:r>
            <a:r>
              <a:rPr lang="en-US" altLang="ko-KR" dirty="0"/>
              <a:t>?</a:t>
            </a:r>
          </a:p>
          <a:p>
            <a:pPr>
              <a:lnSpc>
                <a:spcPct val="120000"/>
              </a:lnSpc>
            </a:pPr>
            <a:r>
              <a:rPr lang="ko-KR" altLang="en-US" dirty="0"/>
              <a:t>이정도 차이로 남녀간에 차이가 있다고 말할 수 있는가</a:t>
            </a:r>
            <a:r>
              <a:rPr lang="en-US" altLang="ko-KR" dirty="0"/>
              <a:t>?</a:t>
            </a:r>
          </a:p>
          <a:p>
            <a:pPr>
              <a:lnSpc>
                <a:spcPct val="120000"/>
              </a:lnSpc>
            </a:pPr>
            <a:r>
              <a:rPr lang="en-US" altLang="ko-KR" dirty="0"/>
              <a:t>17.8</a:t>
            </a:r>
            <a:r>
              <a:rPr lang="ko-KR" altLang="en-US" dirty="0"/>
              <a:t>분의 차이가 의미가 있는 차이인가</a:t>
            </a:r>
            <a:r>
              <a:rPr lang="en-US" altLang="ko-KR" dirty="0"/>
              <a:t>?</a:t>
            </a:r>
          </a:p>
          <a:p>
            <a:pPr>
              <a:lnSpc>
                <a:spcPct val="120000"/>
              </a:lnSpc>
            </a:pPr>
            <a:r>
              <a:rPr lang="en-US" altLang="ko-KR" dirty="0"/>
              <a:t>17.8</a:t>
            </a:r>
            <a:r>
              <a:rPr lang="ko-KR" altLang="en-US" dirty="0"/>
              <a:t>분의 차이가 통계적으로 의미가 있는가</a:t>
            </a:r>
            <a:r>
              <a:rPr lang="en-US" altLang="ko-KR" dirty="0"/>
              <a:t>?</a:t>
            </a:r>
          </a:p>
          <a:p>
            <a:pPr>
              <a:lnSpc>
                <a:spcPct val="120000"/>
              </a:lnSpc>
            </a:pPr>
            <a:r>
              <a:rPr lang="en-US" altLang="ko-KR" dirty="0"/>
              <a:t>Statistically Significant</a:t>
            </a:r>
          </a:p>
        </p:txBody>
      </p:sp>
    </p:spTree>
    <p:extLst>
      <p:ext uri="{BB962C8B-B14F-4D97-AF65-F5344CB8AC3E}">
        <p14:creationId xmlns:p14="http://schemas.microsoft.com/office/powerpoint/2010/main" val="1516953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독립표본</a:t>
            </a:r>
            <a:r>
              <a:rPr lang="en-US" altLang="ko-KR" dirty="0"/>
              <a:t> t</a:t>
            </a:r>
            <a:r>
              <a:rPr lang="ko-KR" altLang="en-US" dirty="0"/>
              <a:t>검정 절차 </a:t>
            </a:r>
            <a:r>
              <a:rPr lang="en-US" altLang="ko-KR" dirty="0"/>
              <a:t>(</a:t>
            </a:r>
            <a:r>
              <a:rPr lang="ko-KR" altLang="en-US" dirty="0"/>
              <a:t>두 집단의 평균 비교</a:t>
            </a:r>
            <a:r>
              <a:rPr lang="en-US" altLang="ko-KR" dirty="0"/>
              <a:t>)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가설의 정립</a:t>
            </a:r>
            <a:endParaRPr lang="en-US" altLang="ko-KR" dirty="0"/>
          </a:p>
          <a:p>
            <a:pPr lvl="1"/>
            <a:r>
              <a:rPr lang="en-US" altLang="ko-KR" dirty="0"/>
              <a:t>H0: </a:t>
            </a:r>
            <a:r>
              <a:rPr lang="ko-KR" altLang="en-US" dirty="0"/>
              <a:t>남녀간에 차이가 없다 </a:t>
            </a:r>
            <a:r>
              <a:rPr lang="en-US" altLang="ko-KR" dirty="0"/>
              <a:t>(</a:t>
            </a:r>
            <a:r>
              <a:rPr lang="ko-KR" altLang="en-US" dirty="0" err="1"/>
              <a:t>조사전</a:t>
            </a:r>
            <a:r>
              <a:rPr lang="en-US" altLang="ko-KR" dirty="0"/>
              <a:t> </a:t>
            </a:r>
            <a:r>
              <a:rPr lang="ko-KR" altLang="en-US" dirty="0"/>
              <a:t>사실</a:t>
            </a:r>
            <a:r>
              <a:rPr lang="en-US" altLang="ko-KR" dirty="0"/>
              <a:t>) =&gt; </a:t>
            </a:r>
            <a:r>
              <a:rPr lang="ko-KR" altLang="en-US" dirty="0" err="1"/>
              <a:t>귀무가설</a:t>
            </a:r>
            <a:r>
              <a:rPr lang="en-US" altLang="ko-KR" dirty="0"/>
              <a:t>, </a:t>
            </a:r>
            <a:r>
              <a:rPr lang="ko-KR" altLang="en-US" dirty="0" err="1"/>
              <a:t>영가설</a:t>
            </a:r>
            <a:endParaRPr lang="en-US" altLang="ko-KR" dirty="0"/>
          </a:p>
          <a:p>
            <a:pPr lvl="1"/>
            <a:r>
              <a:rPr lang="en-US" altLang="ko-KR" dirty="0"/>
              <a:t>H1: </a:t>
            </a:r>
            <a:r>
              <a:rPr lang="ko-KR" altLang="en-US" dirty="0"/>
              <a:t>남녀간에 차이가 있다 </a:t>
            </a:r>
            <a:r>
              <a:rPr lang="en-US" altLang="ko-KR" dirty="0"/>
              <a:t>(</a:t>
            </a:r>
            <a:r>
              <a:rPr lang="ko-KR" altLang="en-US" dirty="0" err="1"/>
              <a:t>조사후</a:t>
            </a:r>
            <a:r>
              <a:rPr lang="ko-KR" altLang="en-US" dirty="0"/>
              <a:t> 주장</a:t>
            </a:r>
            <a:r>
              <a:rPr lang="en-US" altLang="ko-KR" dirty="0"/>
              <a:t>) =&gt; </a:t>
            </a:r>
            <a:r>
              <a:rPr lang="ko-KR" altLang="en-US" dirty="0"/>
              <a:t>연구가설</a:t>
            </a:r>
            <a:endParaRPr lang="en-US" altLang="ko-KR" dirty="0"/>
          </a:p>
          <a:p>
            <a:pPr lvl="1"/>
            <a:endParaRPr lang="en-US" dirty="0"/>
          </a:p>
          <a:p>
            <a:r>
              <a:rPr lang="ko-KR" altLang="en-US" dirty="0" err="1"/>
              <a:t>유의확률의</a:t>
            </a:r>
            <a:r>
              <a:rPr lang="ko-KR" altLang="en-US" dirty="0"/>
              <a:t> 계산</a:t>
            </a:r>
            <a:endParaRPr lang="en-US" altLang="ko-KR" dirty="0"/>
          </a:p>
          <a:p>
            <a:pPr lvl="1"/>
            <a:r>
              <a:rPr lang="en-US" altLang="ko-KR" dirty="0"/>
              <a:t>P-value = </a:t>
            </a:r>
            <a:r>
              <a:rPr lang="en-US" altLang="ko-KR" dirty="0" err="1"/>
              <a:t>Pr</a:t>
            </a:r>
            <a:r>
              <a:rPr lang="en-US" altLang="ko-KR" dirty="0"/>
              <a:t>( result | H0 is True)</a:t>
            </a:r>
          </a:p>
          <a:p>
            <a:endParaRPr lang="en-US" altLang="ko-KR" dirty="0"/>
          </a:p>
          <a:p>
            <a:r>
              <a:rPr lang="en-US" altLang="ko-KR" dirty="0"/>
              <a:t>If p-value&lt; 0.05, we reject H0 (accept H1)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043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02356"/>
          </a:xfrm>
        </p:spPr>
        <p:txBody>
          <a:bodyPr/>
          <a:lstStyle/>
          <a:p>
            <a:r>
              <a:rPr lang="en-US" altLang="ko-KR" dirty="0"/>
              <a:t>How to get p-value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647568"/>
            <a:ext cx="3962400" cy="452939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ko-KR" altLang="en-US" dirty="0"/>
              <a:t>두 집단의 평균 비교</a:t>
            </a:r>
            <a:endParaRPr lang="en-US" altLang="ko-KR" dirty="0"/>
          </a:p>
          <a:p>
            <a:pPr>
              <a:lnSpc>
                <a:spcPct val="100000"/>
              </a:lnSpc>
            </a:pPr>
            <a:endParaRPr lang="en-US" altLang="ko-KR" dirty="0"/>
          </a:p>
          <a:p>
            <a:pPr>
              <a:lnSpc>
                <a:spcPct val="100000"/>
              </a:lnSpc>
            </a:pPr>
            <a:r>
              <a:rPr lang="ko-KR" altLang="en-US" dirty="0"/>
              <a:t>두 집단이 서로 독립이면 </a:t>
            </a:r>
            <a:r>
              <a:rPr lang="en-US" altLang="ko-KR" dirty="0"/>
              <a:t>t-</a:t>
            </a:r>
            <a:r>
              <a:rPr lang="ko-KR" altLang="en-US" dirty="0"/>
              <a:t>검정을 사용</a:t>
            </a:r>
            <a:endParaRPr lang="en-US" altLang="ko-KR" dirty="0"/>
          </a:p>
          <a:p>
            <a:pPr>
              <a:lnSpc>
                <a:spcPct val="100000"/>
              </a:lnSpc>
            </a:pPr>
            <a:endParaRPr lang="en-US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02E8E02B-67A9-4217-BA42-E0801B5505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2150" y="1543307"/>
            <a:ext cx="7391400" cy="3667125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844877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오른쪽 화살표 8"/>
          <p:cNvSpPr/>
          <p:nvPr/>
        </p:nvSpPr>
        <p:spPr>
          <a:xfrm>
            <a:off x="6807200" y="1707977"/>
            <a:ext cx="395287" cy="3933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오른쪽 화살표 10"/>
          <p:cNvSpPr/>
          <p:nvPr/>
        </p:nvSpPr>
        <p:spPr>
          <a:xfrm>
            <a:off x="4581440" y="4749110"/>
            <a:ext cx="280086" cy="3933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CDC8A90D-40D6-45E9-B66A-89110DDBE1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762" y="163811"/>
            <a:ext cx="6048375" cy="3362325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8FE0A15A-A0E9-4237-AFB7-FD3489A1F7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80337" y="868660"/>
            <a:ext cx="1962150" cy="1952625"/>
          </a:xfrm>
          <a:prstGeom prst="rect">
            <a:avLst/>
          </a:prstGeom>
        </p:spPr>
      </p:pic>
      <p:pic>
        <p:nvPicPr>
          <p:cNvPr id="14" name="그림 13">
            <a:extLst>
              <a:ext uri="{FF2B5EF4-FFF2-40B4-BE49-F238E27FC236}">
                <a16:creationId xmlns:a16="http://schemas.microsoft.com/office/drawing/2014/main" id="{B9A1D4EA-61A6-4868-9118-C3823101D3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86412" y="3264627"/>
            <a:ext cx="6048375" cy="3362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282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223</Words>
  <Application>Microsoft Office PowerPoint</Application>
  <PresentationFormat>와이드스크린</PresentationFormat>
  <Paragraphs>47</Paragraphs>
  <Slides>13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테마</vt:lpstr>
      <vt:lpstr>연구방법론 6 </vt:lpstr>
      <vt:lpstr>검정의 개념</vt:lpstr>
      <vt:lpstr>PowerPoint 프레젠테이션</vt:lpstr>
      <vt:lpstr>PowerPoint 프레젠테이션</vt:lpstr>
      <vt:lpstr>PowerPoint 프레젠테이션</vt:lpstr>
      <vt:lpstr>RQ1: 남녀간에 TV 보는 시간이 차이가 있는가?</vt:lpstr>
      <vt:lpstr>독립표본 t검정 절차 (두 집단의 평균 비교)</vt:lpstr>
      <vt:lpstr>How to get p-value</vt:lpstr>
      <vt:lpstr>PowerPoint 프레젠테이션</vt:lpstr>
      <vt:lpstr>독립표본 t-검정 결과</vt:lpstr>
      <vt:lpstr>통계적 검정 결과</vt:lpstr>
      <vt:lpstr>RQ2: 남녀간에 신문 보는 시간이 차이가 있는가?</vt:lpstr>
      <vt:lpstr>참고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연구방법론 5</dc:title>
  <dc:creator>LEE</dc:creator>
  <cp:lastModifiedBy>Admin</cp:lastModifiedBy>
  <cp:revision>12</cp:revision>
  <dcterms:created xsi:type="dcterms:W3CDTF">2019-04-05T01:39:42Z</dcterms:created>
  <dcterms:modified xsi:type="dcterms:W3CDTF">2023-04-10T08:03:11Z</dcterms:modified>
</cp:coreProperties>
</file>