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63" r:id="rId5"/>
    <p:sldId id="272" r:id="rId6"/>
    <p:sldId id="273" r:id="rId7"/>
    <p:sldId id="267" r:id="rId8"/>
    <p:sldId id="357" r:id="rId9"/>
    <p:sldId id="264" r:id="rId10"/>
    <p:sldId id="274" r:id="rId11"/>
    <p:sldId id="268" r:id="rId12"/>
    <p:sldId id="275" r:id="rId13"/>
    <p:sldId id="276" r:id="rId14"/>
    <p:sldId id="277" r:id="rId15"/>
    <p:sldId id="359" r:id="rId16"/>
    <p:sldId id="278" r:id="rId17"/>
    <p:sldId id="280" r:id="rId18"/>
    <p:sldId id="282" r:id="rId19"/>
    <p:sldId id="281" r:id="rId20"/>
    <p:sldId id="291" r:id="rId21"/>
    <p:sldId id="35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10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024-A2B8-8B20218C6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ko-KR" altLang="en-US" b="0" dirty="0"/>
              <a:t>가격 중요도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가격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10대</c:v>
                </c:pt>
                <c:pt idx="1">
                  <c:v>20대</c:v>
                </c:pt>
                <c:pt idx="2">
                  <c:v>30대</c:v>
                </c:pt>
              </c:strCache>
            </c:strRef>
          </c:cat>
          <c:val>
            <c:numRef>
              <c:f>Sheet1!$B$3:$D$3</c:f>
              <c:numCache>
                <c:formatCode>g/"표""준"</c:formatCode>
                <c:ptCount val="3"/>
                <c:pt idx="0">
                  <c:v>3.8</c:v>
                </c:pt>
                <c:pt idx="1">
                  <c:v>3.9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4D-48C8-A30E-2E2AF3825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9683360"/>
        <c:axId val="1"/>
      </c:barChart>
      <c:catAx>
        <c:axId val="21968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휴먼모음T" pitchFamily="18" charset="-127"/>
                <a:ea typeface="휴먼모음T" pitchFamily="18" charset="-127"/>
              </a:defRPr>
            </a:pPr>
            <a:endParaRPr lang="ko-K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/&quot;표&quot;&quot;준&quot;" sourceLinked="1"/>
        <c:majorTickMark val="out"/>
        <c:minorTickMark val="none"/>
        <c:tickLblPos val="nextTo"/>
        <c:txPr>
          <a:bodyPr/>
          <a:lstStyle/>
          <a:p>
            <a:pPr>
              <a:defRPr sz="989"/>
            </a:pPr>
            <a:endParaRPr lang="ko-KR"/>
          </a:p>
        </c:txPr>
        <c:crossAx val="219683360"/>
        <c:crosses val="autoZero"/>
        <c:crossBetween val="between"/>
      </c:valAx>
      <c:spPr>
        <a:noFill/>
        <a:ln w="25355">
          <a:noFill/>
        </a:ln>
      </c:spPr>
    </c:plotArea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784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ko-KR" altLang="en-US" b="0" dirty="0"/>
              <a:t>가격 중요도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가격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g/"표""준"</c:formatCode>
                <c:ptCount val="2"/>
                <c:pt idx="0">
                  <c:v>4.5999999999999996</c:v>
                </c:pt>
                <c:pt idx="1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6F-4C3D-A481-5D171E709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2279224"/>
        <c:axId val="1"/>
      </c:barChart>
      <c:catAx>
        <c:axId val="272279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휴먼모음T" pitchFamily="18" charset="-127"/>
                <a:ea typeface="휴먼모음T" pitchFamily="18" charset="-127"/>
              </a:defRPr>
            </a:pPr>
            <a:endParaRPr lang="ko-K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/&quot;표&quot;&quot;준&quot;" sourceLinked="1"/>
        <c:majorTickMark val="out"/>
        <c:minorTickMark val="none"/>
        <c:tickLblPos val="nextTo"/>
        <c:txPr>
          <a:bodyPr/>
          <a:lstStyle/>
          <a:p>
            <a:pPr>
              <a:defRPr sz="991"/>
            </a:pPr>
            <a:endParaRPr lang="ko-KR"/>
          </a:p>
        </c:txPr>
        <c:crossAx val="272279224"/>
        <c:crosses val="autoZero"/>
        <c:crossBetween val="between"/>
      </c:valAx>
      <c:spPr>
        <a:noFill/>
        <a:ln w="25327">
          <a:noFill/>
        </a:ln>
      </c:spPr>
    </c:plotArea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785"/>
      </a:pPr>
      <a:endParaRPr lang="ko-K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0.51451</cdr:x>
      <cdr:y>0.21969</cdr:y>
    </cdr:from>
    <cdr:to>
      <cdr:x>0.51771</cdr:x>
      <cdr:y>0.41467</cdr:y>
    </cdr:to>
    <cdr:cxnSp macro="">
      <cdr:nvCxnSpPr>
        <cdr:cNvPr id="3" name="직선 화살표 연결선 2">
          <a:extLst xmlns:a="http://schemas.openxmlformats.org/drawingml/2006/main">
            <a:ext uri="{FF2B5EF4-FFF2-40B4-BE49-F238E27FC236}">
              <a16:creationId xmlns:a16="http://schemas.microsoft.com/office/drawing/2014/main" id="{DB45834D-79A4-407B-AC9B-1901109ADBF8}"/>
            </a:ext>
          </a:extLst>
        </cdr:cNvPr>
        <cdr:cNvCxnSpPr/>
      </cdr:nvCxnSpPr>
      <cdr:spPr>
        <a:xfrm xmlns:a="http://schemas.openxmlformats.org/drawingml/2006/main">
          <a:off x="3106799" y="778212"/>
          <a:ext cx="19323" cy="69067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0.23146</cdr:x>
      <cdr:y>0.42398</cdr:y>
    </cdr:from>
    <cdr:to>
      <cdr:x>0.55838</cdr:x>
      <cdr:y>0.42665</cdr:y>
    </cdr:to>
    <cdr:cxnSp macro="">
      <cdr:nvCxnSpPr>
        <cdr:cNvPr id="5" name="직선 연결선 4">
          <a:extLst xmlns:a="http://schemas.openxmlformats.org/drawingml/2006/main">
            <a:ext uri="{FF2B5EF4-FFF2-40B4-BE49-F238E27FC236}">
              <a16:creationId xmlns:a16="http://schemas.microsoft.com/office/drawing/2014/main" id="{3EC3316C-3848-433F-9923-065428524BB2}"/>
            </a:ext>
          </a:extLst>
        </cdr:cNvPr>
        <cdr:cNvCxnSpPr/>
      </cdr:nvCxnSpPr>
      <cdr:spPr>
        <a:xfrm xmlns:a="http://schemas.openxmlformats.org/drawingml/2006/main" flipV="1">
          <a:off x="1397661" y="1501836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0.49163</cdr:x>
      <cdr:y>0.20486</cdr:y>
    </cdr:from>
    <cdr:to>
      <cdr:x>0.81855</cdr:x>
      <cdr:y>0.20753</cdr:y>
    </cdr:to>
    <cdr:cxnSp macro="">
      <cdr:nvCxnSpPr>
        <cdr:cNvPr id="6" name="직선 연결선 5">
          <a:extLst xmlns:a="http://schemas.openxmlformats.org/drawingml/2006/main">
            <a:ext uri="{FF2B5EF4-FFF2-40B4-BE49-F238E27FC236}">
              <a16:creationId xmlns:a16="http://schemas.microsoft.com/office/drawing/2014/main" id="{D62278B7-1BA7-41E6-8519-B6E526F387D6}"/>
            </a:ext>
          </a:extLst>
        </cdr:cNvPr>
        <cdr:cNvCxnSpPr/>
      </cdr:nvCxnSpPr>
      <cdr:spPr>
        <a:xfrm xmlns:a="http://schemas.openxmlformats.org/drawingml/2006/main" flipV="1">
          <a:off x="2968650" y="725652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9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9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6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2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1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1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6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1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7</a:t>
            </a:r>
            <a:r>
              <a:rPr lang="en-US" dirty="0"/>
              <a:t>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/>
              <a:t>평균비교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4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대응표본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결과</a:t>
            </a:r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77" y="1901563"/>
            <a:ext cx="7236353" cy="177918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577" y="3995796"/>
            <a:ext cx="10586329" cy="184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4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통계적 검정 결과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TV </a:t>
            </a:r>
            <a:r>
              <a:rPr lang="ko-KR" altLang="en-US" dirty="0"/>
              <a:t>보는 시간과 </a:t>
            </a:r>
            <a:r>
              <a:rPr lang="ko-KR" altLang="en-US" dirty="0" err="1"/>
              <a:t>신문보는</a:t>
            </a:r>
            <a:r>
              <a:rPr lang="ko-KR" altLang="en-US" dirty="0"/>
              <a:t> 시간은 같다 </a:t>
            </a:r>
            <a:endParaRPr lang="en-US" altLang="ko-KR" dirty="0"/>
          </a:p>
          <a:p>
            <a:pPr lvl="1"/>
            <a:r>
              <a:rPr lang="en-US" altLang="ko-KR" dirty="0"/>
              <a:t>H1: TV </a:t>
            </a:r>
            <a:r>
              <a:rPr lang="ko-KR" altLang="en-US" dirty="0"/>
              <a:t>보는 시간과 </a:t>
            </a:r>
            <a:r>
              <a:rPr lang="ko-KR" altLang="en-US" dirty="0" err="1"/>
              <a:t>신문보는</a:t>
            </a:r>
            <a:r>
              <a:rPr lang="ko-KR" altLang="en-US" dirty="0"/>
              <a:t> </a:t>
            </a:r>
            <a:r>
              <a:rPr lang="ko-KR" altLang="en-US" dirty="0" err="1"/>
              <a:t>시간간에</a:t>
            </a:r>
            <a:r>
              <a:rPr lang="ko-KR" altLang="en-US" dirty="0"/>
              <a:t> 차이가 있다 </a:t>
            </a:r>
            <a:endParaRPr lang="en-US" altLang="ko-KR" dirty="0"/>
          </a:p>
          <a:p>
            <a:pPr lvl="1"/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 =0.620</a:t>
            </a:r>
          </a:p>
          <a:p>
            <a:endParaRPr lang="en-US" altLang="ko-KR" dirty="0"/>
          </a:p>
          <a:p>
            <a:r>
              <a:rPr lang="en-US" altLang="ko-KR" dirty="0"/>
              <a:t>Since</a:t>
            </a:r>
            <a:r>
              <a:rPr lang="ko-KR" altLang="en-US" dirty="0"/>
              <a:t> </a:t>
            </a:r>
            <a:r>
              <a:rPr lang="en-US" altLang="ko-KR" dirty="0"/>
              <a:t> p-value&gt; 0.05, we accept</a:t>
            </a:r>
            <a:r>
              <a:rPr lang="ko-KR" altLang="en-US" dirty="0"/>
              <a:t> </a:t>
            </a:r>
            <a:r>
              <a:rPr lang="en-US" altLang="ko-KR" dirty="0"/>
              <a:t>H0 (reject H1)</a:t>
            </a:r>
          </a:p>
          <a:p>
            <a:endParaRPr lang="en-US" altLang="ko-KR" dirty="0"/>
          </a:p>
          <a:p>
            <a:r>
              <a:rPr lang="en-US" altLang="ko-KR" dirty="0"/>
              <a:t>TV </a:t>
            </a:r>
            <a:r>
              <a:rPr lang="ko-KR" altLang="en-US" dirty="0"/>
              <a:t>보는 시간과</a:t>
            </a:r>
            <a:r>
              <a:rPr lang="en-US" altLang="ko-KR" dirty="0"/>
              <a:t> </a:t>
            </a:r>
            <a:r>
              <a:rPr lang="ko-KR" altLang="en-US" dirty="0" err="1"/>
              <a:t>신문보는</a:t>
            </a:r>
            <a:r>
              <a:rPr lang="ko-KR" altLang="en-US" dirty="0"/>
              <a:t> 시간은 차이가 없다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5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25010" y="331810"/>
            <a:ext cx="3681714" cy="1647462"/>
          </a:xfr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ko-KR" altLang="en-US" sz="3600" dirty="0"/>
              <a:t>여러 집단의 </a:t>
            </a:r>
            <a:br>
              <a:rPr lang="ko-KR" altLang="en-US" sz="3600" dirty="0"/>
            </a:br>
            <a:r>
              <a:rPr lang="ko-KR" altLang="en-US" sz="3600" dirty="0"/>
              <a:t>평균 비교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6045201" y="331810"/>
            <a:ext cx="4173538" cy="2357437"/>
          </a:xfrm>
        </p:spPr>
        <p:txBody>
          <a:bodyPr/>
          <a:lstStyle/>
          <a:p>
            <a:r>
              <a:rPr lang="ko-KR" altLang="en-US" dirty="0"/>
              <a:t>두 집단의 비교</a:t>
            </a:r>
          </a:p>
          <a:p>
            <a:pPr lvl="1"/>
            <a:r>
              <a:rPr lang="en-US" altLang="ko-KR" dirty="0"/>
              <a:t>T </a:t>
            </a:r>
            <a:r>
              <a:rPr lang="ko-KR" altLang="en-US" dirty="0"/>
              <a:t>검정</a:t>
            </a:r>
          </a:p>
          <a:p>
            <a:endParaRPr lang="ko-KR" altLang="en-US" dirty="0"/>
          </a:p>
          <a:p>
            <a:r>
              <a:rPr lang="ko-KR" altLang="en-US" dirty="0"/>
              <a:t>여러 집단의 비교</a:t>
            </a:r>
          </a:p>
          <a:p>
            <a:pPr lvl="1"/>
            <a:r>
              <a:rPr lang="en-US" altLang="ko-KR" dirty="0"/>
              <a:t>F </a:t>
            </a:r>
            <a:r>
              <a:rPr lang="ko-KR" altLang="en-US" dirty="0"/>
              <a:t>검정</a:t>
            </a:r>
          </a:p>
          <a:p>
            <a:pPr>
              <a:buFontTx/>
              <a:buNone/>
            </a:pPr>
            <a:endParaRPr lang="en-US" altLang="ko-KR" dirty="0"/>
          </a:p>
        </p:txBody>
      </p:sp>
      <p:graphicFrame>
        <p:nvGraphicFramePr>
          <p:cNvPr id="5" name="차트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848565"/>
              </p:ext>
            </p:extLst>
          </p:nvPr>
        </p:nvGraphicFramePr>
        <p:xfrm>
          <a:off x="6554487" y="2865779"/>
          <a:ext cx="4314825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차트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167134"/>
              </p:ext>
            </p:extLst>
          </p:nvPr>
        </p:nvGraphicFramePr>
        <p:xfrm>
          <a:off x="925010" y="2865779"/>
          <a:ext cx="3811588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923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Graphic spid="5" grpId="0">
        <p:bldAsOne/>
      </p:bldGraphic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D0EEEC8-5442-40C0-B3F6-10005B4A7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240" y="432594"/>
            <a:ext cx="5257396" cy="301388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676103" y="432594"/>
            <a:ext cx="4628909" cy="1325563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분산분석</a:t>
            </a:r>
            <a:r>
              <a:rPr lang="en-US" altLang="ko-KR" sz="3600" dirty="0"/>
              <a:t>?</a:t>
            </a:r>
            <a:endParaRPr lang="en-US" sz="36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676103" y="2033889"/>
            <a:ext cx="5257396" cy="3718729"/>
          </a:xfrm>
        </p:spPr>
        <p:txBody>
          <a:bodyPr/>
          <a:lstStyle/>
          <a:p>
            <a:r>
              <a:rPr lang="en-US" altLang="ko-KR" dirty="0"/>
              <a:t>F </a:t>
            </a:r>
            <a:r>
              <a:rPr lang="ko-KR" altLang="en-US" dirty="0"/>
              <a:t>검정</a:t>
            </a:r>
          </a:p>
          <a:p>
            <a:pPr lvl="1"/>
            <a:r>
              <a:rPr lang="ko-KR" altLang="en-US" dirty="0" err="1"/>
              <a:t>일원배치</a:t>
            </a:r>
            <a:r>
              <a:rPr lang="ko-KR" altLang="en-US" dirty="0"/>
              <a:t> 분산분석</a:t>
            </a:r>
            <a:endParaRPr lang="en-US" altLang="ko-KR" dirty="0"/>
          </a:p>
          <a:p>
            <a:pPr lvl="1"/>
            <a:r>
              <a:rPr lang="ko-KR" altLang="en-US" dirty="0" err="1"/>
              <a:t>분산분석표</a:t>
            </a:r>
            <a:endParaRPr lang="en-US" altLang="ko-KR" dirty="0"/>
          </a:p>
          <a:p>
            <a:pPr lvl="1"/>
            <a:r>
              <a:rPr lang="en-US" altLang="ko-KR" dirty="0"/>
              <a:t>F </a:t>
            </a:r>
            <a:r>
              <a:rPr lang="ko-KR" altLang="en-US" dirty="0"/>
              <a:t>분포</a:t>
            </a:r>
            <a:endParaRPr lang="en-US" altLang="ko-KR" dirty="0"/>
          </a:p>
          <a:p>
            <a:pPr lvl="1"/>
            <a:endParaRPr lang="en-US" altLang="ko-KR" dirty="0"/>
          </a:p>
          <a:p>
            <a:r>
              <a:rPr lang="ko-KR" altLang="en-US" dirty="0"/>
              <a:t>분산을 분석한다</a:t>
            </a:r>
            <a:r>
              <a:rPr lang="en-US" altLang="ko-KR" dirty="0"/>
              <a:t>?</a:t>
            </a:r>
          </a:p>
          <a:p>
            <a:pPr lvl="1"/>
            <a:r>
              <a:rPr lang="ko-KR" altLang="en-US" dirty="0"/>
              <a:t>분산의</a:t>
            </a:r>
            <a:r>
              <a:rPr lang="en-US" altLang="ko-KR" dirty="0"/>
              <a:t> </a:t>
            </a:r>
            <a:r>
              <a:rPr lang="ko-KR" altLang="en-US" dirty="0"/>
              <a:t>의미</a:t>
            </a:r>
            <a:r>
              <a:rPr lang="en-US" altLang="ko-KR" dirty="0"/>
              <a:t>: information</a:t>
            </a:r>
          </a:p>
          <a:p>
            <a:pPr lvl="1"/>
            <a:r>
              <a:rPr lang="ko-KR" altLang="en-US" dirty="0"/>
              <a:t>집단간 분산 대 집단내 분산 비교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66164"/>
              </p:ext>
            </p:extLst>
          </p:nvPr>
        </p:nvGraphicFramePr>
        <p:xfrm>
          <a:off x="1488763" y="4479343"/>
          <a:ext cx="3326305" cy="1323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1117115" imgH="444307" progId="Equation.3">
                  <p:embed/>
                </p:oleObj>
              </mc:Choice>
              <mc:Fallback>
                <p:oleObj name="Equation" r:id="rId4" imgW="1117115" imgH="444307" progId="Equation.3">
                  <p:embed/>
                  <p:pic>
                    <p:nvPicPr>
                      <p:cNvPr id="327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63" y="4479343"/>
                        <a:ext cx="3326305" cy="1323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2183677" y="3893253"/>
            <a:ext cx="139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 dirty="0"/>
              <a:t>표본의 분산</a:t>
            </a:r>
            <a:endParaRPr lang="en-US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3356327" y="2881185"/>
            <a:ext cx="2917482" cy="6366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95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제목 1"/>
          <p:cNvSpPr>
            <a:spLocks noGrp="1" noChangeArrowheads="1"/>
          </p:cNvSpPr>
          <p:nvPr>
            <p:ph type="title"/>
          </p:nvPr>
        </p:nvSpPr>
        <p:spPr>
          <a:xfrm>
            <a:off x="1532732" y="331788"/>
            <a:ext cx="7543800" cy="1143000"/>
          </a:xfrm>
        </p:spPr>
        <p:txBody>
          <a:bodyPr/>
          <a:lstStyle/>
          <a:p>
            <a:r>
              <a:rPr lang="ko-KR" altLang="en-US" sz="3600" dirty="0"/>
              <a:t>분산의 구성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FD99F18D-389C-498F-993D-6876C49B74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946715"/>
              </p:ext>
            </p:extLst>
          </p:nvPr>
        </p:nvGraphicFramePr>
        <p:xfrm>
          <a:off x="1648617" y="1407194"/>
          <a:ext cx="8004670" cy="2520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55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90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839" name="TextBox 4"/>
          <p:cNvSpPr txBox="1">
            <a:spLocks noChangeArrowheads="1"/>
          </p:cNvSpPr>
          <p:nvPr/>
        </p:nvSpPr>
        <p:spPr bwMode="auto">
          <a:xfrm>
            <a:off x="2135189" y="4149726"/>
            <a:ext cx="73084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+mn-ea"/>
              </a:rPr>
              <a:t>첫번째 자료 </a:t>
            </a:r>
            <a:r>
              <a:rPr lang="en-US" altLang="ko-KR" sz="2400">
                <a:latin typeface="+mn-ea"/>
              </a:rPr>
              <a:t>50</a:t>
            </a:r>
            <a:r>
              <a:rPr lang="ko-KR" altLang="en-US" sz="2400">
                <a:latin typeface="+mn-ea"/>
              </a:rPr>
              <a:t>은 전체평균 </a:t>
            </a:r>
            <a:r>
              <a:rPr lang="en-US" altLang="ko-KR" sz="2400">
                <a:latin typeface="+mn-ea"/>
              </a:rPr>
              <a:t>70</a:t>
            </a:r>
            <a:r>
              <a:rPr lang="ko-KR" altLang="en-US" sz="2400">
                <a:latin typeface="+mn-ea"/>
              </a:rPr>
              <a:t>과 왜 차이가 나는가</a:t>
            </a:r>
            <a:r>
              <a:rPr lang="en-US" altLang="ko-KR" sz="2400">
                <a:latin typeface="+mn-ea"/>
              </a:rPr>
              <a:t>?</a:t>
            </a:r>
            <a:endParaRPr lang="ko-KR" altLang="en-US" sz="2400">
              <a:latin typeface="+mn-ea"/>
            </a:endParaRPr>
          </a:p>
        </p:txBody>
      </p:sp>
      <p:sp>
        <p:nvSpPr>
          <p:cNvPr id="33840" name="TextBox 5"/>
          <p:cNvSpPr txBox="1">
            <a:spLocks noChangeArrowheads="1"/>
          </p:cNvSpPr>
          <p:nvPr/>
        </p:nvSpPr>
        <p:spPr bwMode="auto">
          <a:xfrm>
            <a:off x="3216275" y="4833938"/>
            <a:ext cx="36904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2400">
                <a:latin typeface="+mn-ea"/>
              </a:rPr>
              <a:t>50-70 = 50-65  +  65-70</a:t>
            </a:r>
            <a:endParaRPr lang="ko-KR" altLang="en-US" sz="2400">
              <a:latin typeface="+mn-ea"/>
            </a:endParaRPr>
          </a:p>
        </p:txBody>
      </p:sp>
      <p:sp>
        <p:nvSpPr>
          <p:cNvPr id="33841" name="TextBox 6"/>
          <p:cNvSpPr txBox="1">
            <a:spLocks noChangeArrowheads="1"/>
          </p:cNvSpPr>
          <p:nvPr/>
        </p:nvSpPr>
        <p:spPr bwMode="auto">
          <a:xfrm>
            <a:off x="3071813" y="5343526"/>
            <a:ext cx="4746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+mn-ea"/>
              </a:rPr>
              <a:t>전체변동</a:t>
            </a:r>
            <a:r>
              <a:rPr lang="en-US" altLang="ko-KR" sz="2400">
                <a:latin typeface="+mn-ea"/>
              </a:rPr>
              <a:t> = </a:t>
            </a:r>
            <a:r>
              <a:rPr lang="ko-KR" altLang="en-US" sz="2400">
                <a:latin typeface="+mn-ea"/>
              </a:rPr>
              <a:t>자체변동</a:t>
            </a:r>
            <a:r>
              <a:rPr lang="en-US" altLang="ko-KR" sz="2400">
                <a:latin typeface="+mn-ea"/>
              </a:rPr>
              <a:t> + </a:t>
            </a:r>
            <a:r>
              <a:rPr lang="ko-KR" altLang="en-US" sz="2400">
                <a:latin typeface="+mn-ea"/>
              </a:rPr>
              <a:t>그룹변동</a:t>
            </a:r>
          </a:p>
        </p:txBody>
      </p:sp>
      <p:sp>
        <p:nvSpPr>
          <p:cNvPr id="2" name="말풍선: 모서리가 둥근 사각형 1">
            <a:extLst>
              <a:ext uri="{FF2B5EF4-FFF2-40B4-BE49-F238E27FC236}">
                <a16:creationId xmlns:a16="http://schemas.microsoft.com/office/drawing/2014/main" id="{07CEA462-089C-4989-A3CE-51279D98F929}"/>
              </a:ext>
            </a:extLst>
          </p:cNvPr>
          <p:cNvSpPr/>
          <p:nvPr/>
        </p:nvSpPr>
        <p:spPr>
          <a:xfrm>
            <a:off x="4800601" y="5949950"/>
            <a:ext cx="1008063" cy="604838"/>
          </a:xfrm>
          <a:prstGeom prst="wedgeRoundRectCallout">
            <a:avLst>
              <a:gd name="adj1" fmla="val -8708"/>
              <a:gd name="adj2" fmla="val -878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오차변동</a:t>
            </a:r>
          </a:p>
        </p:txBody>
      </p:sp>
      <p:sp>
        <p:nvSpPr>
          <p:cNvPr id="8" name="말풍선: 모서리가 둥근 사각형 7">
            <a:extLst>
              <a:ext uri="{FF2B5EF4-FFF2-40B4-BE49-F238E27FC236}">
                <a16:creationId xmlns:a16="http://schemas.microsoft.com/office/drawing/2014/main" id="{25F13A03-4317-4EB7-B663-EAE9A066A7DA}"/>
              </a:ext>
            </a:extLst>
          </p:cNvPr>
          <p:cNvSpPr/>
          <p:nvPr/>
        </p:nvSpPr>
        <p:spPr>
          <a:xfrm>
            <a:off x="6383338" y="5930901"/>
            <a:ext cx="1008062" cy="606425"/>
          </a:xfrm>
          <a:prstGeom prst="wedgeRoundRectCallout">
            <a:avLst>
              <a:gd name="adj1" fmla="val -8708"/>
              <a:gd name="adj2" fmla="val -878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처리변동</a:t>
            </a:r>
          </a:p>
        </p:txBody>
      </p:sp>
      <p:sp>
        <p:nvSpPr>
          <p:cNvPr id="3" name="타원 2"/>
          <p:cNvSpPr/>
          <p:nvPr/>
        </p:nvSpPr>
        <p:spPr>
          <a:xfrm>
            <a:off x="3565003" y="1643605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8335702" y="3274672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타원 10"/>
          <p:cNvSpPr/>
          <p:nvPr/>
        </p:nvSpPr>
        <p:spPr>
          <a:xfrm>
            <a:off x="3565003" y="3401694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34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19C4E5F1-B84D-44D7-BC90-1D9EC4B5A088}"/>
              </a:ext>
            </a:extLst>
          </p:cNvPr>
          <p:cNvGraphicFramePr>
            <a:graphicFrameLocks/>
          </p:cNvGraphicFramePr>
          <p:nvPr/>
        </p:nvGraphicFramePr>
        <p:xfrm>
          <a:off x="623392" y="1556792"/>
          <a:ext cx="5256585" cy="2520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55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90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CAF7CCD3-7555-48A4-8884-C46690261329}"/>
              </a:ext>
            </a:extLst>
          </p:cNvPr>
          <p:cNvGraphicFramePr>
            <a:graphicFrameLocks/>
          </p:cNvGraphicFramePr>
          <p:nvPr/>
        </p:nvGraphicFramePr>
        <p:xfrm>
          <a:off x="6384032" y="1556792"/>
          <a:ext cx="5256585" cy="25202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5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69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66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76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67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77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9BDC7E6-DCB5-485E-878C-60EC246612B4}"/>
              </a:ext>
            </a:extLst>
          </p:cNvPr>
          <p:cNvSpPr txBox="1"/>
          <p:nvPr/>
        </p:nvSpPr>
        <p:spPr>
          <a:xfrm>
            <a:off x="2529158" y="54868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평균</a:t>
            </a:r>
            <a:r>
              <a:rPr lang="en-US" altLang="ko-KR" dirty="0"/>
              <a:t> </a:t>
            </a:r>
            <a:r>
              <a:rPr lang="ko-KR" altLang="en-US" dirty="0"/>
              <a:t>간에 차이가 </a:t>
            </a:r>
            <a:r>
              <a:rPr lang="ko-KR" altLang="en-US" dirty="0" err="1"/>
              <a:t>있어보이는</a:t>
            </a:r>
            <a:r>
              <a:rPr lang="ko-KR" altLang="en-US" dirty="0"/>
              <a:t> 자료는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7323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/>
              <a:t>분산분석표</a:t>
            </a:r>
            <a:r>
              <a:rPr lang="en-US" altLang="ko-KR" sz="3600"/>
              <a:t>(ANOVA table)</a:t>
            </a:r>
            <a:endParaRPr lang="ko-KR" altLang="en-US" sz="3600"/>
          </a:p>
        </p:txBody>
      </p:sp>
      <p:sp>
        <p:nvSpPr>
          <p:cNvPr id="34819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38200" y="1538289"/>
            <a:ext cx="8229600" cy="971550"/>
          </a:xfrm>
        </p:spPr>
        <p:txBody>
          <a:bodyPr/>
          <a:lstStyle/>
          <a:p>
            <a:r>
              <a:rPr lang="en-US" altLang="ko-KR" dirty="0"/>
              <a:t>Analysis of Variance(ANOVA)</a:t>
            </a:r>
            <a:endParaRPr lang="ko-KR" altLang="en-US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EC6EB1F7-8A98-41EE-92AA-BAEE7F3EF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294541"/>
              </p:ext>
            </p:extLst>
          </p:nvPr>
        </p:nvGraphicFramePr>
        <p:xfrm>
          <a:off x="838200" y="2373485"/>
          <a:ext cx="8606742" cy="3279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26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57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요인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source</a:t>
                      </a: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제곱합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Sum of Square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자유도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Degree</a:t>
                      </a:r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of Freedom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평균제곱합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Mean</a:t>
                      </a:r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F </a:t>
                      </a:r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값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F-value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유의확률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P-value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처리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treatment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SStr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k-1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MStr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=</a:t>
                      </a:r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SStr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/(k-1)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MStr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/MSE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0.???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오차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error</a:t>
                      </a: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k(n-1)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MSE</a:t>
                      </a: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=SSE/k(n-1)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합계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total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SST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kn-1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말풍선: 모서리가 둥근 사각형 5">
            <a:extLst>
              <a:ext uri="{FF2B5EF4-FFF2-40B4-BE49-F238E27FC236}">
                <a16:creationId xmlns:a16="http://schemas.microsoft.com/office/drawing/2014/main" id="{A8BA5BC2-F0A3-4E66-ADBC-6ACF73499385}"/>
              </a:ext>
            </a:extLst>
          </p:cNvPr>
          <p:cNvSpPr/>
          <p:nvPr/>
        </p:nvSpPr>
        <p:spPr>
          <a:xfrm>
            <a:off x="6544018" y="5771043"/>
            <a:ext cx="1419364" cy="936625"/>
          </a:xfrm>
          <a:prstGeom prst="wedgeRoundRectCallout">
            <a:avLst>
              <a:gd name="adj1" fmla="val 12804"/>
              <a:gd name="adj2" fmla="val -2299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처리변동</a:t>
            </a:r>
            <a:r>
              <a:rPr lang="en-US" altLang="ko-K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오차변동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560689" y="2373485"/>
            <a:ext cx="2243077" cy="33975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ko-KR" altLang="en-US" dirty="0" err="1"/>
              <a:t>유의확률</a:t>
            </a:r>
            <a:r>
              <a:rPr lang="en-US" altLang="ko-KR" dirty="0"/>
              <a:t>(p-</a:t>
            </a:r>
            <a:r>
              <a:rPr lang="ko-KR" altLang="en-US" dirty="0"/>
              <a:t>값</a:t>
            </a:r>
            <a:r>
              <a:rPr lang="en-US" altLang="ko-KR" dirty="0"/>
              <a:t>)</a:t>
            </a:r>
            <a:r>
              <a:rPr lang="ko-KR" altLang="en-US" dirty="0"/>
              <a:t>이 </a:t>
            </a:r>
            <a:r>
              <a:rPr lang="en-US" altLang="ko-KR" dirty="0"/>
              <a:t>0.05</a:t>
            </a:r>
            <a:r>
              <a:rPr lang="ko-KR" altLang="en-US" dirty="0"/>
              <a:t>보다 작으면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그룹간 평균 차이 있다</a:t>
            </a:r>
          </a:p>
          <a:p>
            <a:pPr>
              <a:lnSpc>
                <a:spcPct val="120000"/>
              </a:lnSpc>
            </a:pP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0.05</a:t>
            </a:r>
            <a:r>
              <a:rPr lang="ko-KR" altLang="en-US" dirty="0"/>
              <a:t>보다 크면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평균 차이 없다</a:t>
            </a:r>
          </a:p>
        </p:txBody>
      </p:sp>
    </p:spTree>
    <p:extLst>
      <p:ext uri="{BB962C8B-B14F-4D97-AF65-F5344CB8AC3E}">
        <p14:creationId xmlns:p14="http://schemas.microsoft.com/office/powerpoint/2010/main" val="422082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 dirty="0"/>
              <a:t>예제</a:t>
            </a:r>
          </a:p>
        </p:txBody>
      </p:sp>
      <p:sp>
        <p:nvSpPr>
          <p:cNvPr id="36867" name="내용 개체 틀 2"/>
          <p:cNvSpPr>
            <a:spLocks noGrp="1" noChangeArrowheads="1"/>
          </p:cNvSpPr>
          <p:nvPr>
            <p:ph idx="1"/>
          </p:nvPr>
        </p:nvSpPr>
        <p:spPr>
          <a:xfrm>
            <a:off x="760553" y="1393090"/>
            <a:ext cx="10670894" cy="1367881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“기술통계분석</a:t>
            </a:r>
            <a:r>
              <a:rPr lang="en-US" altLang="ko-KR" sz="2400" dirty="0"/>
              <a:t>.</a:t>
            </a:r>
            <a:r>
              <a:rPr lang="en-US" altLang="ko-KR" sz="2400" dirty="0" err="1"/>
              <a:t>sav</a:t>
            </a:r>
            <a:r>
              <a:rPr lang="en-US" altLang="ko-KR" sz="2400" dirty="0"/>
              <a:t>’</a:t>
            </a:r>
            <a:r>
              <a:rPr lang="ko-KR" altLang="en-US" sz="2400" dirty="0"/>
              <a:t>에서 ‘</a:t>
            </a:r>
            <a:r>
              <a:rPr lang="ko-KR" altLang="en-US" sz="2400" dirty="0" err="1"/>
              <a:t>교육정도</a:t>
            </a:r>
            <a:r>
              <a:rPr lang="ko-KR" altLang="en-US" sz="2400" dirty="0"/>
              <a:t>’ 간에 ‘</a:t>
            </a:r>
            <a:r>
              <a:rPr lang="en-US" altLang="ko-KR" sz="2400" dirty="0"/>
              <a:t>TV </a:t>
            </a:r>
            <a:r>
              <a:rPr lang="ko-KR" altLang="en-US" sz="2400" dirty="0"/>
              <a:t>보는 시간’ 차이가 존재하는가를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</a:t>
            </a:r>
            <a:r>
              <a:rPr lang="ko-KR" altLang="en-US" sz="2400" dirty="0"/>
              <a:t>또한 ‘</a:t>
            </a:r>
            <a:r>
              <a:rPr lang="ko-KR" altLang="en-US" sz="2400" dirty="0" err="1"/>
              <a:t>교육정도</a:t>
            </a:r>
            <a:r>
              <a:rPr lang="ko-KR" altLang="en-US" sz="2400" dirty="0"/>
              <a:t>’ 간에 ‘신문</a:t>
            </a:r>
            <a:r>
              <a:rPr lang="en-US" altLang="ko-KR" sz="2400" dirty="0"/>
              <a:t> </a:t>
            </a:r>
            <a:r>
              <a:rPr lang="ko-KR" altLang="en-US" sz="2400" dirty="0"/>
              <a:t>보는 시간’ 차이가 존재하는가를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차이가 있다면 어떤 집단 간에 차이가 있는지를 </a:t>
            </a:r>
            <a:r>
              <a:rPr lang="ko-KR" altLang="en-US" sz="2400" b="1" dirty="0" err="1">
                <a:solidFill>
                  <a:srgbClr val="FF0000"/>
                </a:solidFill>
              </a:rPr>
              <a:t>사후분석</a:t>
            </a:r>
            <a:r>
              <a:rPr lang="ko-KR" altLang="en-US" sz="2400" dirty="0"/>
              <a:t> 하시오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>
              <a:lnSpc>
                <a:spcPct val="100000"/>
              </a:lnSpc>
            </a:pPr>
            <a:endParaRPr lang="ko-KR" altLang="en-US" sz="2400" dirty="0"/>
          </a:p>
        </p:txBody>
      </p:sp>
      <p:sp>
        <p:nvSpPr>
          <p:cNvPr id="4" name="굽은 화살표 3"/>
          <p:cNvSpPr/>
          <p:nvPr/>
        </p:nvSpPr>
        <p:spPr>
          <a:xfrm rot="5400000">
            <a:off x="6881435" y="2458296"/>
            <a:ext cx="449541" cy="864554"/>
          </a:xfrm>
          <a:prstGeom prst="bentArrow">
            <a:avLst>
              <a:gd name="adj1" fmla="val 25000"/>
              <a:gd name="adj2" fmla="val 2420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A3FEA66-C669-48D7-A23F-93D60F76AD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579"/>
          <a:stretch/>
        </p:blipFill>
        <p:spPr>
          <a:xfrm>
            <a:off x="1063255" y="2607775"/>
            <a:ext cx="5307973" cy="35433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A4A32B1C-39B8-4313-87EE-E4DC41FEC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6231" y="3241963"/>
            <a:ext cx="5140447" cy="290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760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70" y="595131"/>
            <a:ext cx="6097567" cy="2367987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70" y="3369619"/>
            <a:ext cx="6124686" cy="2255677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7928658" y="2963118"/>
            <a:ext cx="2983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/>
              <a:t>사후분석이</a:t>
            </a:r>
            <a:r>
              <a:rPr lang="ko-KR" altLang="en-US" sz="2000" dirty="0"/>
              <a:t> 필요한 것은</a:t>
            </a:r>
            <a:r>
              <a:rPr lang="en-US" altLang="ko-KR" sz="2000" dirty="0"/>
              <a:t>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6008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3842795" y="428626"/>
            <a:ext cx="7546694" cy="5868002"/>
          </a:xfrm>
        </p:spPr>
        <p:txBody>
          <a:bodyPr rtlCol="0">
            <a:normAutofit fontScale="925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같다가 기각되면</a:t>
            </a:r>
            <a:r>
              <a:rPr lang="en-US" altLang="ko-KR" dirty="0"/>
              <a:t>?</a:t>
            </a:r>
            <a:endParaRPr lang="ko-KR" altLang="en-US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다르다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dirty="0"/>
              <a:t>모두 다르다가 아니라 </a:t>
            </a:r>
            <a:r>
              <a:rPr lang="ko-KR" altLang="en-US" dirty="0" err="1"/>
              <a:t>다른게</a:t>
            </a:r>
            <a:r>
              <a:rPr lang="ko-KR" altLang="en-US" dirty="0"/>
              <a:t> 있다는 의미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모두 같지는 않다</a:t>
            </a:r>
          </a:p>
          <a:p>
            <a:pPr>
              <a:lnSpc>
                <a:spcPct val="120000"/>
              </a:lnSpc>
              <a:defRPr/>
            </a:pPr>
            <a:endParaRPr lang="ko-KR" altLang="en-US" dirty="0"/>
          </a:p>
          <a:p>
            <a:pPr>
              <a:lnSpc>
                <a:spcPct val="120000"/>
              </a:lnSpc>
              <a:defRPr/>
            </a:pPr>
            <a:r>
              <a:rPr lang="ko-KR" altLang="en-US" dirty="0" err="1"/>
              <a:t>사후분석이</a:t>
            </a:r>
            <a:r>
              <a:rPr lang="ko-KR" altLang="en-US" dirty="0"/>
              <a:t> 필요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/>
              <a:t>예</a:t>
            </a:r>
            <a:r>
              <a:rPr lang="en-US" altLang="ko-KR" dirty="0"/>
              <a:t>&gt; A, B, C </a:t>
            </a:r>
            <a:r>
              <a:rPr lang="ko-KR" altLang="en-US" dirty="0" err="1"/>
              <a:t>세그룹의</a:t>
            </a:r>
            <a:r>
              <a:rPr lang="ko-KR" altLang="en-US" dirty="0"/>
              <a:t> 동일성 검정이 기각되면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A</a:t>
            </a:r>
            <a:r>
              <a:rPr lang="ko-KR" altLang="en-US" dirty="0"/>
              <a:t>≠</a:t>
            </a:r>
            <a:r>
              <a:rPr lang="en-US" altLang="ko-KR" dirty="0"/>
              <a:t>B, A</a:t>
            </a:r>
            <a:r>
              <a:rPr lang="ko-KR" altLang="en-US" dirty="0"/>
              <a:t>≠</a:t>
            </a:r>
            <a:r>
              <a:rPr lang="en-US" altLang="ko-KR" dirty="0"/>
              <a:t>C, B</a:t>
            </a:r>
            <a:r>
              <a:rPr lang="ko-KR" altLang="en-US" dirty="0"/>
              <a:t>≠</a:t>
            </a:r>
            <a:r>
              <a:rPr lang="en-US" altLang="ko-KR" dirty="0"/>
              <a:t>C </a:t>
            </a:r>
            <a:r>
              <a:rPr lang="ko-KR" altLang="en-US" dirty="0"/>
              <a:t>를 체크</a:t>
            </a:r>
            <a:r>
              <a:rPr lang="en-US" altLang="ko-KR" dirty="0"/>
              <a:t>(multiple comparison)</a:t>
            </a:r>
          </a:p>
          <a:p>
            <a:pPr lvl="1">
              <a:lnSpc>
                <a:spcPct val="120000"/>
              </a:lnSpc>
              <a:defRPr/>
            </a:pPr>
            <a:r>
              <a:rPr lang="ko-KR" altLang="en-US" dirty="0"/>
              <a:t>만약</a:t>
            </a:r>
            <a:r>
              <a:rPr lang="en-US" altLang="ko-KR" dirty="0"/>
              <a:t> </a:t>
            </a:r>
            <a:r>
              <a:rPr lang="ko-KR" altLang="en-US" dirty="0"/>
              <a:t>결과</a:t>
            </a:r>
            <a:r>
              <a:rPr lang="en-US" altLang="ko-KR" dirty="0"/>
              <a:t> </a:t>
            </a:r>
            <a:r>
              <a:rPr lang="ko-KR" altLang="en-US" dirty="0"/>
              <a:t>표시가 다음가 같다면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   A        B         C</a:t>
            </a:r>
            <a:r>
              <a:rPr lang="ko-KR" altLang="en-US" dirty="0"/>
              <a:t> 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A = B &amp; B = C &amp; B </a:t>
            </a:r>
            <a:r>
              <a:rPr lang="ko-KR" altLang="en-US" dirty="0"/>
              <a:t>≠ </a:t>
            </a:r>
            <a:r>
              <a:rPr lang="en-US" altLang="ko-KR" dirty="0"/>
              <a:t>C</a:t>
            </a:r>
            <a:endParaRPr lang="ko-KR" altLang="en-US" dirty="0"/>
          </a:p>
          <a:p>
            <a:pPr>
              <a:lnSpc>
                <a:spcPct val="120000"/>
              </a:lnSpc>
              <a:defRPr/>
            </a:pPr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E3F389A-46DD-433F-97D1-816FD9913322}"/>
              </a:ext>
            </a:extLst>
          </p:cNvPr>
          <p:cNvCxnSpPr/>
          <p:nvPr/>
        </p:nvCxnSpPr>
        <p:spPr>
          <a:xfrm>
            <a:off x="4798090" y="5182424"/>
            <a:ext cx="86518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343C528C-8B5E-4FC2-ADE7-58841A63C071}"/>
              </a:ext>
            </a:extLst>
          </p:cNvPr>
          <p:cNvCxnSpPr/>
          <p:nvPr/>
        </p:nvCxnSpPr>
        <p:spPr>
          <a:xfrm>
            <a:off x="5511258" y="5319834"/>
            <a:ext cx="86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>
            <a:extLst>
              <a:ext uri="{FF2B5EF4-FFF2-40B4-BE49-F238E27FC236}">
                <a16:creationId xmlns:a16="http://schemas.microsoft.com/office/drawing/2014/main" id="{D8340714-48B3-46CE-911E-4C5E8B446B37}"/>
              </a:ext>
            </a:extLst>
          </p:cNvPr>
          <p:cNvSpPr txBox="1">
            <a:spLocks noChangeArrowheads="1"/>
          </p:cNvSpPr>
          <p:nvPr/>
        </p:nvSpPr>
        <p:spPr>
          <a:xfrm>
            <a:off x="856125" y="903589"/>
            <a:ext cx="2857500" cy="2459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사후분석</a:t>
            </a:r>
            <a:br>
              <a:rPr lang="en-US" altLang="ko-KR" dirty="0"/>
            </a:br>
            <a:r>
              <a:rPr lang="en-US" altLang="ko-KR" dirty="0"/>
              <a:t>post-hoc</a:t>
            </a:r>
            <a:br>
              <a:rPr lang="en-US" altLang="ko-KR" dirty="0"/>
            </a:br>
            <a:r>
              <a:rPr lang="en-US" altLang="ko-KR" dirty="0"/>
              <a:t>analysis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D38EB085-C4E1-48E2-A6A4-67994C8E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55" y="474662"/>
            <a:ext cx="3009900" cy="2954338"/>
          </a:xfrm>
          <a:prstGeom prst="ellipse">
            <a:avLst/>
          </a:prstGeom>
          <a:noFill/>
          <a:ln w="38100">
            <a:solidFill>
              <a:srgbClr val="FF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SzPct val="90000"/>
              <a:buFont typeface="Wingdings 2" panose="05020102010507070707" pitchFamily="18" charset="2"/>
              <a:buChar char="¤"/>
              <a:defRPr sz="3200" b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ko-KR" altLang="en-US" sz="3600" b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805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Review: </a:t>
            </a:r>
            <a:r>
              <a:rPr lang="ko-KR" altLang="en-US" sz="3600" dirty="0" err="1"/>
              <a:t>두집단의</a:t>
            </a:r>
            <a:r>
              <a:rPr lang="en-US" sz="3600" dirty="0"/>
              <a:t> </a:t>
            </a:r>
            <a:r>
              <a:rPr lang="ko-KR" altLang="en-US" sz="3600" dirty="0" err="1"/>
              <a:t>평균비교</a:t>
            </a:r>
            <a:endParaRPr lang="en-US" sz="3600" dirty="0"/>
          </a:p>
        </p:txBody>
      </p:sp>
      <p:grpSp>
        <p:nvGrpSpPr>
          <p:cNvPr id="6" name="그룹 5"/>
          <p:cNvGrpSpPr/>
          <p:nvPr/>
        </p:nvGrpSpPr>
        <p:grpSpPr>
          <a:xfrm>
            <a:off x="1153298" y="1820562"/>
            <a:ext cx="6038334" cy="3542270"/>
            <a:chOff x="1153298" y="1820562"/>
            <a:chExt cx="6038334" cy="3542270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770717"/>
                </p:ext>
              </p:extLst>
            </p:nvPr>
          </p:nvGraphicFramePr>
          <p:xfrm>
            <a:off x="1153298" y="1820562"/>
            <a:ext cx="6038334" cy="3542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"/>
            <p:cNvSpPr txBox="1"/>
            <p:nvPr/>
          </p:nvSpPr>
          <p:spPr>
            <a:xfrm>
              <a:off x="3802698" y="2794212"/>
              <a:ext cx="434734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/>
                <a:t>17.8</a:t>
              </a: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595286" y="1825625"/>
            <a:ext cx="3758514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17.8</a:t>
            </a:r>
            <a:r>
              <a:rPr lang="ko-KR" altLang="en-US" dirty="0"/>
              <a:t>분의 차이가 존재함</a:t>
            </a:r>
            <a:r>
              <a:rPr lang="en-US" altLang="ko-KR" dirty="0"/>
              <a:t> 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 차이가 큰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이정도 차이로 남녀간에 차이가 있다고 말할 수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의미가 있는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통계적으로 의미가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1516953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B3E3F325-084D-4C90-A22A-003557838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097" y="908720"/>
            <a:ext cx="6429375" cy="36385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7890" name="Rectangle 2">
            <a:extLst>
              <a:ext uri="{FF2B5EF4-FFF2-40B4-BE49-F238E27FC236}">
                <a16:creationId xmlns:a16="http://schemas.microsoft.com/office/drawing/2014/main" id="{D2647CF0-7852-4E46-AE7E-C028064E6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451" y="225425"/>
            <a:ext cx="6242669" cy="683295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차이가 있다면 어디서 차이</a:t>
            </a:r>
            <a:r>
              <a:rPr lang="en-US" altLang="ko-KR" sz="2800" dirty="0"/>
              <a:t>?(</a:t>
            </a:r>
            <a:r>
              <a:rPr lang="ko-KR" altLang="en-US" sz="2800" dirty="0"/>
              <a:t>사후분석</a:t>
            </a:r>
            <a:r>
              <a:rPr lang="en-US" altLang="ko-KR" sz="2800" dirty="0"/>
              <a:t>)</a:t>
            </a:r>
          </a:p>
        </p:txBody>
      </p:sp>
      <p:sp>
        <p:nvSpPr>
          <p:cNvPr id="37895" name="Text Box 7">
            <a:extLst>
              <a:ext uri="{FF2B5EF4-FFF2-40B4-BE49-F238E27FC236}">
                <a16:creationId xmlns:a16="http://schemas.microsoft.com/office/drawing/2014/main" id="{596692AF-FBAC-4FFC-82B6-C1EAF08ED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176" y="1351774"/>
            <a:ext cx="37224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l"/>
              <a:defRPr sz="2800">
                <a:solidFill>
                  <a:schemeClr val="accent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0000"/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ko-KR" altLang="en-US" sz="1800" dirty="0">
                <a:solidFill>
                  <a:schemeClr val="tx1"/>
                </a:solidFill>
              </a:rPr>
              <a:t>사후분석 </a:t>
            </a:r>
            <a:r>
              <a:rPr kumimoji="1" lang="en-US" altLang="ko-KR" sz="1800" dirty="0">
                <a:solidFill>
                  <a:schemeClr val="tx1"/>
                </a:solidFill>
              </a:rPr>
              <a:t>: Duncan, Tukey</a:t>
            </a:r>
            <a:r>
              <a:rPr lang="en-US" altLang="ko-KR" sz="1800" dirty="0">
                <a:solidFill>
                  <a:schemeClr val="tx1"/>
                </a:solidFill>
              </a:rPr>
              <a:t>,</a:t>
            </a:r>
            <a:r>
              <a:rPr lang="ko-KR" altLang="en-US" sz="1800" dirty="0">
                <a:solidFill>
                  <a:schemeClr val="tx1"/>
                </a:solidFill>
              </a:rPr>
              <a:t> </a:t>
            </a:r>
            <a:r>
              <a:rPr lang="en-US" altLang="ko-KR" sz="1800" dirty="0" err="1">
                <a:solidFill>
                  <a:schemeClr val="tx1"/>
                </a:solidFill>
              </a:rPr>
              <a:t>Scheffe</a:t>
            </a:r>
            <a:endParaRPr kumimoji="1" lang="en-US" altLang="ko-KR" sz="1800" dirty="0">
              <a:solidFill>
                <a:schemeClr val="tx1"/>
              </a:solidFill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4AD2974-61FB-45B8-B6E6-DD2D94EA14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6720" y="2251075"/>
            <a:ext cx="5372100" cy="4381500"/>
          </a:xfrm>
          <a:prstGeom prst="rect">
            <a:avLst/>
          </a:prstGeom>
        </p:spPr>
      </p:pic>
      <p:sp>
        <p:nvSpPr>
          <p:cNvPr id="37894" name="Line 6">
            <a:extLst>
              <a:ext uri="{FF2B5EF4-FFF2-40B4-BE49-F238E27FC236}">
                <a16:creationId xmlns:a16="http://schemas.microsoft.com/office/drawing/2014/main" id="{AF8208A2-33EC-4386-BB4A-3B374ECEFB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0296" y="1823343"/>
            <a:ext cx="784948" cy="1173609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72862B8-2044-4C53-AC5E-5D5E74224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88640"/>
            <a:ext cx="6477000" cy="4114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9D8AF1A-0E20-4685-AF81-53721A4D2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39" y="4365104"/>
            <a:ext cx="4333875" cy="1981200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C83ED7C5-B177-470D-B4DD-C5C694C02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8128" y="1268760"/>
            <a:ext cx="4448175" cy="47910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7627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 noChangeArrowheads="1"/>
          </p:cNvSpPr>
          <p:nvPr>
            <p:ph type="title"/>
          </p:nvPr>
        </p:nvSpPr>
        <p:spPr>
          <a:xfrm>
            <a:off x="766441" y="453523"/>
            <a:ext cx="7543800" cy="828675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데이터 분석 절차 </a:t>
            </a:r>
          </a:p>
        </p:txBody>
      </p:sp>
      <p:sp>
        <p:nvSpPr>
          <p:cNvPr id="1741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766441" y="1282198"/>
            <a:ext cx="10833904" cy="504915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ko-KR" altLang="en-US" dirty="0" err="1"/>
              <a:t>자료분석은</a:t>
            </a:r>
            <a:r>
              <a:rPr lang="ko-KR" altLang="en-US" dirty="0"/>
              <a:t> </a:t>
            </a:r>
            <a:r>
              <a:rPr lang="en-US" altLang="ko-KR" dirty="0"/>
              <a:t>‘</a:t>
            </a:r>
            <a:r>
              <a:rPr lang="ko-KR" altLang="en-US" dirty="0"/>
              <a:t>추정</a:t>
            </a:r>
            <a:r>
              <a:rPr lang="en-US" altLang="ko-KR" dirty="0"/>
              <a:t>’</a:t>
            </a:r>
            <a:r>
              <a:rPr lang="ko-KR" altLang="en-US" dirty="0"/>
              <a:t>과 </a:t>
            </a:r>
            <a:r>
              <a:rPr lang="en-US" altLang="ko-KR" dirty="0"/>
              <a:t>‘</a:t>
            </a:r>
            <a:r>
              <a:rPr lang="ko-KR" altLang="en-US" dirty="0"/>
              <a:t>검정</a:t>
            </a:r>
            <a:r>
              <a:rPr lang="en-US" altLang="ko-KR" dirty="0"/>
              <a:t>’</a:t>
            </a:r>
            <a:r>
              <a:rPr lang="ko-KR" altLang="en-US" dirty="0"/>
              <a:t>의 순서로</a:t>
            </a:r>
            <a:endParaRPr lang="en-US" altLang="ko-KR" dirty="0"/>
          </a:p>
          <a:p>
            <a:pPr eaLnBrk="1" hangingPunct="1">
              <a:lnSpc>
                <a:spcPct val="120000"/>
              </a:lnSpc>
            </a:pPr>
            <a:r>
              <a:rPr lang="ko-KR" altLang="en-US" dirty="0"/>
              <a:t>추정은 </a:t>
            </a:r>
            <a:r>
              <a:rPr lang="ko-KR" altLang="en-US" dirty="0" err="1"/>
              <a:t>점추정과</a:t>
            </a:r>
            <a:r>
              <a:rPr lang="ko-KR" altLang="en-US" dirty="0"/>
              <a:t> 신뢰구간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각 변수의 평균과 표준편차를 표시</a:t>
            </a:r>
            <a:endParaRPr lang="en-US" altLang="ko-KR" dirty="0"/>
          </a:p>
          <a:p>
            <a:pPr eaLnBrk="1" hangingPunct="1">
              <a:lnSpc>
                <a:spcPct val="120000"/>
              </a:lnSpc>
            </a:pPr>
            <a:r>
              <a:rPr lang="ko-KR" altLang="en-US" dirty="0"/>
              <a:t>검정의 절차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가설의 정립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H0: </a:t>
            </a:r>
            <a:r>
              <a:rPr lang="ko-KR" altLang="en-US" dirty="0"/>
              <a:t>그룹간에 차이가 없다 </a:t>
            </a:r>
            <a:r>
              <a:rPr lang="en-US" altLang="ko-KR" dirty="0"/>
              <a:t>(</a:t>
            </a:r>
            <a:r>
              <a:rPr lang="ko-KR" altLang="en-US" dirty="0" err="1"/>
              <a:t>조사전</a:t>
            </a:r>
            <a:r>
              <a:rPr lang="en-US" altLang="ko-KR" dirty="0"/>
              <a:t> </a:t>
            </a:r>
            <a:r>
              <a:rPr lang="ko-KR" altLang="en-US" dirty="0"/>
              <a:t>사실</a:t>
            </a:r>
            <a:r>
              <a:rPr lang="en-US" altLang="ko-KR" dirty="0"/>
              <a:t>) =&gt; </a:t>
            </a:r>
            <a:r>
              <a:rPr lang="ko-KR" altLang="en-US" dirty="0" err="1"/>
              <a:t>귀무가설</a:t>
            </a:r>
            <a:r>
              <a:rPr lang="en-US" altLang="ko-KR" dirty="0"/>
              <a:t>, </a:t>
            </a:r>
            <a:r>
              <a:rPr lang="ko-KR" altLang="en-US" dirty="0" err="1"/>
              <a:t>영가설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H1: </a:t>
            </a:r>
            <a:r>
              <a:rPr lang="ko-KR" altLang="en-US" dirty="0"/>
              <a:t>그룹간에 차이가 있다 </a:t>
            </a:r>
            <a:r>
              <a:rPr lang="en-US" altLang="ko-KR" dirty="0"/>
              <a:t>(</a:t>
            </a:r>
            <a:r>
              <a:rPr lang="ko-KR" altLang="en-US" dirty="0" err="1"/>
              <a:t>조사후</a:t>
            </a:r>
            <a:r>
              <a:rPr lang="ko-KR" altLang="en-US" dirty="0"/>
              <a:t> 주장</a:t>
            </a:r>
            <a:r>
              <a:rPr lang="en-US" altLang="ko-KR" dirty="0"/>
              <a:t>) =&gt; </a:t>
            </a:r>
            <a:r>
              <a:rPr lang="ko-KR" altLang="en-US" dirty="0"/>
              <a:t>연구가설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If p-value&lt; 0.05, we reject H0 (accept H1)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만약 </a:t>
            </a: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0.03 </a:t>
            </a:r>
            <a:r>
              <a:rPr lang="ko-KR" altLang="en-US" dirty="0"/>
              <a:t>이면 기각</a:t>
            </a:r>
            <a:r>
              <a:rPr lang="en-US" altLang="ko-KR" dirty="0"/>
              <a:t>? </a:t>
            </a:r>
            <a:r>
              <a:rPr lang="ko-KR" altLang="en-US" dirty="0"/>
              <a:t>채택</a:t>
            </a:r>
            <a:r>
              <a:rPr lang="en-US" altLang="ko-KR" dirty="0"/>
              <a:t>?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만약 </a:t>
            </a: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0.05 </a:t>
            </a:r>
            <a:r>
              <a:rPr lang="ko-KR" altLang="en-US" dirty="0"/>
              <a:t>이면 기각</a:t>
            </a:r>
            <a:r>
              <a:rPr lang="en-US" altLang="ko-KR" dirty="0"/>
              <a:t>? </a:t>
            </a:r>
            <a:r>
              <a:rPr lang="ko-KR" altLang="en-US" dirty="0"/>
              <a:t>채택</a:t>
            </a:r>
            <a:r>
              <a:rPr lang="en-US" altLang="ko-KR" dirty="0"/>
              <a:t>?</a:t>
            </a:r>
            <a:endParaRPr lang="ko-KR" altLang="en-US" dirty="0"/>
          </a:p>
          <a:p>
            <a:pPr lvl="1" eaLnBrk="1" hangingPunct="1">
              <a:lnSpc>
                <a:spcPct val="12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64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6C4783ED-347E-4FE7-BEA7-D2DAC51B2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677" y="1766887"/>
            <a:ext cx="3962400" cy="332422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</p:spPr>
        <p:txBody>
          <a:bodyPr/>
          <a:lstStyle/>
          <a:p>
            <a:r>
              <a:rPr lang="en-US" altLang="ko-KR" dirty="0"/>
              <a:t>How to get p-value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86540"/>
            <a:ext cx="10515600" cy="4890423"/>
          </a:xfrm>
        </p:spPr>
        <p:txBody>
          <a:bodyPr/>
          <a:lstStyle/>
          <a:p>
            <a:r>
              <a:rPr lang="ko-KR" altLang="en-US" dirty="0"/>
              <a:t>두 집단의 평균 비교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두 집단이 서로 독립이면독립표본 </a:t>
            </a:r>
            <a:r>
              <a:rPr lang="en-US" altLang="ko-KR" dirty="0"/>
              <a:t>t-</a:t>
            </a:r>
            <a:r>
              <a:rPr lang="ko-KR" altLang="en-US" dirty="0"/>
              <a:t>검정을 사용</a:t>
            </a:r>
            <a:endParaRPr lang="en-US" altLang="ko-KR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16679" y="4120587"/>
            <a:ext cx="24224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그런데</a:t>
            </a:r>
            <a:endParaRPr lang="en-US" altLang="ko-KR" dirty="0"/>
          </a:p>
          <a:p>
            <a:r>
              <a:rPr lang="ko-KR" altLang="en-US" dirty="0" err="1"/>
              <a:t>대응표본은</a:t>
            </a:r>
            <a:r>
              <a:rPr lang="ko-KR" altLang="en-US" dirty="0"/>
              <a:t> 무엇</a:t>
            </a:r>
            <a:r>
              <a:rPr lang="en-US" altLang="ko-KR" dirty="0"/>
              <a:t>?</a:t>
            </a:r>
          </a:p>
          <a:p>
            <a:r>
              <a:rPr lang="ko-KR" altLang="en-US" dirty="0" err="1"/>
              <a:t>일원배치</a:t>
            </a:r>
            <a:r>
              <a:rPr lang="ko-KR" altLang="en-US" dirty="0"/>
              <a:t> </a:t>
            </a:r>
            <a:r>
              <a:rPr lang="ko-KR" altLang="en-US" dirty="0" err="1"/>
              <a:t>분산분석은</a:t>
            </a:r>
            <a:r>
              <a:rPr lang="en-US" altLang="ko-KR" dirty="0"/>
              <a:t>?</a:t>
            </a:r>
            <a:endParaRPr lang="en-US" dirty="0"/>
          </a:p>
        </p:txBody>
      </p:sp>
      <p:sp>
        <p:nvSpPr>
          <p:cNvPr id="6" name="왼쪽 화살표 5"/>
          <p:cNvSpPr/>
          <p:nvPr/>
        </p:nvSpPr>
        <p:spPr>
          <a:xfrm>
            <a:off x="6994166" y="4557780"/>
            <a:ext cx="743292" cy="4861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4074683" y="4606724"/>
            <a:ext cx="2422458" cy="51356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7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제목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ko-KR" altLang="en-US" sz="3600" dirty="0" err="1"/>
              <a:t>대응표본</a:t>
            </a:r>
            <a:r>
              <a:rPr lang="ko-KR" altLang="en-US" sz="3600" dirty="0"/>
              <a:t> </a:t>
            </a:r>
            <a:r>
              <a:rPr lang="en-US" altLang="ko-KR" sz="3600" dirty="0"/>
              <a:t>t </a:t>
            </a:r>
            <a:r>
              <a:rPr lang="ko-KR" altLang="en-US" sz="3600" dirty="0"/>
              <a:t>검정</a:t>
            </a:r>
          </a:p>
        </p:txBody>
      </p:sp>
      <p:sp>
        <p:nvSpPr>
          <p:cNvPr id="3" name="내용 개체 틀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3200" dirty="0"/>
              <a:t>대응표본이란</a:t>
            </a:r>
            <a:r>
              <a:rPr lang="en-US" altLang="ko-KR" sz="3200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800" dirty="0"/>
              <a:t>쌍</a:t>
            </a:r>
            <a:r>
              <a:rPr lang="en-US" altLang="ko-KR" sz="2800" dirty="0"/>
              <a:t>(pair)</a:t>
            </a:r>
            <a:r>
              <a:rPr lang="ko-KR" altLang="en-US" sz="2800" dirty="0"/>
              <a:t>으로 얻은</a:t>
            </a:r>
            <a:r>
              <a:rPr lang="en-US" altLang="ko-KR" sz="2800" dirty="0"/>
              <a:t> </a:t>
            </a:r>
            <a:r>
              <a:rPr lang="ko-KR" altLang="en-US" sz="2800" dirty="0"/>
              <a:t>데이터</a:t>
            </a:r>
            <a:endParaRPr lang="en-US" altLang="ko-KR" sz="2800" dirty="0"/>
          </a:p>
          <a:p>
            <a:pPr lvl="2" eaLnBrk="1" hangingPunct="1">
              <a:lnSpc>
                <a:spcPct val="100000"/>
              </a:lnSpc>
            </a:pPr>
            <a:r>
              <a:rPr lang="ko-KR" altLang="en-US" sz="2400" dirty="0"/>
              <a:t>다이어트 전과 후</a:t>
            </a:r>
            <a:endParaRPr lang="en-US" altLang="ko-KR" sz="2400" dirty="0"/>
          </a:p>
          <a:p>
            <a:pPr lvl="2" eaLnBrk="1" hangingPunct="1">
              <a:lnSpc>
                <a:spcPct val="100000"/>
              </a:lnSpc>
            </a:pPr>
            <a:r>
              <a:rPr lang="ko-KR" altLang="en-US" sz="2400" dirty="0"/>
              <a:t>광고를 보기 전과 후의 호감도</a:t>
            </a:r>
            <a:endParaRPr lang="en-US" altLang="ko-KR" sz="2400" dirty="0"/>
          </a:p>
          <a:p>
            <a:pPr eaLnBrk="1" hangingPunct="1">
              <a:lnSpc>
                <a:spcPct val="100000"/>
              </a:lnSpc>
            </a:pPr>
            <a:r>
              <a:rPr lang="ko-KR" altLang="en-US" sz="3200" dirty="0"/>
              <a:t>두 집단이지만 서로 독립은 아니므로 </a:t>
            </a:r>
            <a:r>
              <a:rPr lang="ko-KR" altLang="en-US" sz="3200" dirty="0" err="1"/>
              <a:t>대응표본</a:t>
            </a:r>
            <a:r>
              <a:rPr lang="ko-KR" altLang="en-US" sz="3200" dirty="0"/>
              <a:t> </a:t>
            </a:r>
            <a:r>
              <a:rPr lang="en-US" altLang="ko-KR" sz="3200" dirty="0"/>
              <a:t>t</a:t>
            </a:r>
            <a:r>
              <a:rPr lang="ko-KR" altLang="en-US" sz="3200" dirty="0"/>
              <a:t>검정을 한다</a:t>
            </a:r>
            <a:endParaRPr lang="en-US" altLang="ko-KR" sz="3200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sz="2800" dirty="0" err="1"/>
              <a:t>검정방법은</a:t>
            </a:r>
            <a:r>
              <a:rPr lang="ko-KR" altLang="en-US" sz="2800" dirty="0"/>
              <a:t> 두 값의 차이를 계산하여 </a:t>
            </a:r>
            <a:r>
              <a:rPr lang="ko-KR" altLang="en-US" sz="2800" dirty="0" err="1"/>
              <a:t>일표본</a:t>
            </a:r>
            <a:r>
              <a:rPr lang="ko-KR" altLang="en-US" sz="2800" dirty="0"/>
              <a:t> </a:t>
            </a:r>
            <a:r>
              <a:rPr lang="en-US" altLang="ko-KR" sz="2800" dirty="0"/>
              <a:t>t </a:t>
            </a:r>
            <a:r>
              <a:rPr lang="ko-KR" altLang="en-US" sz="2800" dirty="0"/>
              <a:t>검정</a:t>
            </a:r>
            <a:r>
              <a:rPr lang="en-US" altLang="ko-KR" sz="2800" dirty="0"/>
              <a:t> </a:t>
            </a:r>
            <a:r>
              <a:rPr lang="ko-KR" altLang="en-US" sz="2800" dirty="0"/>
              <a:t>하는 방법</a:t>
            </a:r>
          </a:p>
        </p:txBody>
      </p:sp>
    </p:spTree>
    <p:extLst>
      <p:ext uri="{BB962C8B-B14F-4D97-AF65-F5344CB8AC3E}">
        <p14:creationId xmlns:p14="http://schemas.microsoft.com/office/powerpoint/2010/main" val="361512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 noChangeArrowheads="1"/>
          </p:cNvSpPr>
          <p:nvPr>
            <p:ph type="title"/>
          </p:nvPr>
        </p:nvSpPr>
        <p:spPr>
          <a:xfrm>
            <a:off x="1805652" y="457200"/>
            <a:ext cx="8405150" cy="1143000"/>
          </a:xfrm>
        </p:spPr>
        <p:txBody>
          <a:bodyPr>
            <a:normAutofit/>
          </a:bodyPr>
          <a:lstStyle/>
          <a:p>
            <a:pPr latinLnBrk="0"/>
            <a:r>
              <a:rPr lang="en-US" altLang="ko-KR" sz="3200" dirty="0"/>
              <a:t>1.</a:t>
            </a:r>
            <a:r>
              <a:rPr lang="ko-KR" altLang="en-US" sz="3200" dirty="0" err="1"/>
              <a:t>독립표본과</a:t>
            </a:r>
            <a:r>
              <a:rPr lang="ko-KR" altLang="en-US" sz="3200" dirty="0"/>
              <a:t> </a:t>
            </a:r>
            <a:r>
              <a:rPr lang="en-US" altLang="ko-KR" sz="3200" dirty="0"/>
              <a:t>2.</a:t>
            </a:r>
            <a:r>
              <a:rPr lang="ko-KR" altLang="en-US" sz="3200" dirty="0" err="1"/>
              <a:t>대응표본의</a:t>
            </a:r>
            <a:r>
              <a:rPr lang="ko-KR" altLang="en-US" sz="3200" dirty="0"/>
              <a:t> 자료수집 설문 예 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CFECDFDC-58D9-49DC-8CF5-847D7E21A45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92313" y="1628775"/>
          <a:ext cx="8064500" cy="4460876"/>
        </p:xfrm>
        <a:graphic>
          <a:graphicData uri="http://schemas.openxmlformats.org/drawingml/2006/table">
            <a:tbl>
              <a:tblPr/>
              <a:tblGrid>
                <a:gridCol w="635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043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1]</a:t>
                      </a:r>
                    </a:p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1.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어떤 스마트폰을 사용하십니까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삼성 갤럭시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	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② 애플 아이폰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2.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앞에 선택한 스마트폰의 전반적인 만족도는 어느 정도입니까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043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2]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삼성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갤럭시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폰의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전반적인 만족도는 어느 정도입니까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애플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아이폰의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전반적인 만족도는 어느 정도입니까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520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B3D204D-23DD-46A7-BEE6-621D199C0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047" y="133109"/>
            <a:ext cx="7324725" cy="6581775"/>
          </a:xfrm>
          <a:prstGeom prst="rect">
            <a:avLst/>
          </a:prstGeom>
        </p:spPr>
      </p:pic>
      <p:sp>
        <p:nvSpPr>
          <p:cNvPr id="1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883569" y="1704372"/>
            <a:ext cx="2772137" cy="43954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사람들이 </a:t>
            </a:r>
            <a:r>
              <a:rPr lang="en-US" altLang="ko-KR" sz="2400" dirty="0"/>
              <a:t>TV</a:t>
            </a:r>
            <a:r>
              <a:rPr lang="ko-KR" altLang="en-US" sz="2400" dirty="0"/>
              <a:t>를 신문보다 많이 보는지를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(</a:t>
            </a:r>
            <a:r>
              <a:rPr lang="ko-KR" altLang="en-US" sz="2400" dirty="0"/>
              <a:t>유의수준</a:t>
            </a:r>
            <a:r>
              <a:rPr lang="en-US" altLang="ko-KR" sz="2400" dirty="0"/>
              <a:t>=5%)</a:t>
            </a:r>
            <a:endParaRPr lang="ko-KR" altLang="en-US" sz="2400" dirty="0"/>
          </a:p>
        </p:txBody>
      </p:sp>
      <p:sp>
        <p:nvSpPr>
          <p:cNvPr id="2" name="직사각형 1"/>
          <p:cNvSpPr/>
          <p:nvPr/>
        </p:nvSpPr>
        <p:spPr>
          <a:xfrm>
            <a:off x="5935928" y="1240660"/>
            <a:ext cx="2105844" cy="54742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060805-872F-4ADE-B883-C3B3ECAC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418" y="371105"/>
            <a:ext cx="2930301" cy="2848495"/>
          </a:xfrm>
          <a:solidFill>
            <a:srgbClr val="FFFF00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4000" dirty="0"/>
              <a:t>독립표본과</a:t>
            </a:r>
            <a:br>
              <a:rPr lang="en-US" altLang="ko-KR" sz="4000" dirty="0"/>
            </a:br>
            <a:r>
              <a:rPr lang="ko-KR" altLang="en-US" sz="4000" dirty="0"/>
              <a:t>대응표본</a:t>
            </a:r>
            <a:br>
              <a:rPr lang="en-US" altLang="ko-KR" sz="4000" dirty="0"/>
            </a:br>
            <a:r>
              <a:rPr lang="ko-KR" altLang="en-US" sz="4000" dirty="0"/>
              <a:t>구별방법</a:t>
            </a:r>
            <a:endParaRPr lang="en-US" sz="40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F209428-47A4-49B8-9253-DBE0CEA4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545" y="225425"/>
            <a:ext cx="5798711" cy="6134149"/>
          </a:xfrm>
          <a:prstGeom prst="rect">
            <a:avLst/>
          </a:prstGeom>
        </p:spPr>
      </p:pic>
      <p:sp>
        <p:nvSpPr>
          <p:cNvPr id="5" name="타원 4">
            <a:extLst>
              <a:ext uri="{FF2B5EF4-FFF2-40B4-BE49-F238E27FC236}">
                <a16:creationId xmlns:a16="http://schemas.microsoft.com/office/drawing/2014/main" id="{DA7FA2FD-E061-49EF-A639-81284F215839}"/>
              </a:ext>
            </a:extLst>
          </p:cNvPr>
          <p:cNvSpPr/>
          <p:nvPr/>
        </p:nvSpPr>
        <p:spPr bwMode="auto">
          <a:xfrm>
            <a:off x="6744072" y="1196752"/>
            <a:ext cx="792088" cy="2448272"/>
          </a:xfrm>
          <a:prstGeom prst="ellips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C384A102-20E8-4A9C-97CE-D3F16C2B5541}"/>
              </a:ext>
            </a:extLst>
          </p:cNvPr>
          <p:cNvSpPr/>
          <p:nvPr/>
        </p:nvSpPr>
        <p:spPr bwMode="auto">
          <a:xfrm>
            <a:off x="6807944" y="3544614"/>
            <a:ext cx="792088" cy="2620689"/>
          </a:xfrm>
          <a:prstGeom prst="ellips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화살표: 왼쪽/오른쪽 6">
            <a:extLst>
              <a:ext uri="{FF2B5EF4-FFF2-40B4-BE49-F238E27FC236}">
                <a16:creationId xmlns:a16="http://schemas.microsoft.com/office/drawing/2014/main" id="{1209BA2E-0DD7-4767-8B80-ECAD5F4458F9}"/>
              </a:ext>
            </a:extLst>
          </p:cNvPr>
          <p:cNvSpPr/>
          <p:nvPr/>
        </p:nvSpPr>
        <p:spPr bwMode="auto">
          <a:xfrm rot="5400000">
            <a:off x="6355187" y="3364594"/>
            <a:ext cx="650026" cy="360040"/>
          </a:xfrm>
          <a:prstGeom prst="leftRightArrow">
            <a:avLst/>
          </a:prstGeom>
          <a:gradFill rotWithShape="1">
            <a:gsLst>
              <a:gs pos="0">
                <a:schemeClr val="folHlink">
                  <a:gamma/>
                  <a:tint val="8117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D594AE95-1157-4314-9B11-9B7923DCFE64}"/>
              </a:ext>
            </a:extLst>
          </p:cNvPr>
          <p:cNvSpPr/>
          <p:nvPr/>
        </p:nvSpPr>
        <p:spPr bwMode="auto">
          <a:xfrm>
            <a:off x="7320136" y="841800"/>
            <a:ext cx="792088" cy="650026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BD2D5245-7D2D-41F0-8F52-18AA70385B60}"/>
              </a:ext>
            </a:extLst>
          </p:cNvPr>
          <p:cNvSpPr/>
          <p:nvPr/>
        </p:nvSpPr>
        <p:spPr bwMode="auto">
          <a:xfrm>
            <a:off x="8103788" y="841800"/>
            <a:ext cx="792088" cy="650026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화살표: 왼쪽/오른쪽 10">
            <a:extLst>
              <a:ext uri="{FF2B5EF4-FFF2-40B4-BE49-F238E27FC236}">
                <a16:creationId xmlns:a16="http://schemas.microsoft.com/office/drawing/2014/main" id="{15563E5E-E6BA-4C70-BA2E-E78AC64B63B1}"/>
              </a:ext>
            </a:extLst>
          </p:cNvPr>
          <p:cNvSpPr/>
          <p:nvPr/>
        </p:nvSpPr>
        <p:spPr bwMode="auto">
          <a:xfrm>
            <a:off x="7849806" y="1556792"/>
            <a:ext cx="650026" cy="360040"/>
          </a:xfrm>
          <a:prstGeom prst="leftRightArrow">
            <a:avLst/>
          </a:prstGeom>
          <a:solidFill>
            <a:srgbClr val="92D050"/>
          </a:solidFill>
          <a:ln w="9525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0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대응표본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절차</a:t>
            </a:r>
            <a:endParaRPr lang="en-US" dirty="0"/>
          </a:p>
        </p:txBody>
      </p:sp>
      <p:sp>
        <p:nvSpPr>
          <p:cNvPr id="7" name="위로 굽은 화살표 6"/>
          <p:cNvSpPr/>
          <p:nvPr/>
        </p:nvSpPr>
        <p:spPr>
          <a:xfrm>
            <a:off x="8376212" y="4209558"/>
            <a:ext cx="821802" cy="7986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18AEAF5-867B-44C9-91BC-2A16B3857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246" y="1506144"/>
            <a:ext cx="6953250" cy="44100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D05B73F-1CB4-477D-8E99-4A2741ED95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221" y="365125"/>
            <a:ext cx="5519110" cy="353909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2924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746</Words>
  <Application>Microsoft Office PowerPoint</Application>
  <PresentationFormat>와이드스크린</PresentationFormat>
  <Paragraphs>227</Paragraphs>
  <Slides>21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8" baseType="lpstr">
      <vt:lpstr>맑은 고딕</vt:lpstr>
      <vt:lpstr>휴먼모음T</vt:lpstr>
      <vt:lpstr>Arial</vt:lpstr>
      <vt:lpstr>Calibri</vt:lpstr>
      <vt:lpstr>Calibri Light</vt:lpstr>
      <vt:lpstr>Office 테마</vt:lpstr>
      <vt:lpstr>Equation</vt:lpstr>
      <vt:lpstr>연구방법론 7 </vt:lpstr>
      <vt:lpstr>Review: 두집단의 평균비교</vt:lpstr>
      <vt:lpstr>데이터 분석 절차 </vt:lpstr>
      <vt:lpstr>How to get p-value</vt:lpstr>
      <vt:lpstr>대응표본 t 검정</vt:lpstr>
      <vt:lpstr>1.독립표본과 2.대응표본의 자료수집 설문 예 </vt:lpstr>
      <vt:lpstr>PowerPoint 프레젠테이션</vt:lpstr>
      <vt:lpstr>독립표본과 대응표본 구별방법</vt:lpstr>
      <vt:lpstr>대응표본 t-검정 절차</vt:lpstr>
      <vt:lpstr>대응표본 t-검정 결과</vt:lpstr>
      <vt:lpstr>통계적 검정 결과</vt:lpstr>
      <vt:lpstr>여러 집단의  평균 비교</vt:lpstr>
      <vt:lpstr>분산분석?</vt:lpstr>
      <vt:lpstr>분산의 구성</vt:lpstr>
      <vt:lpstr>PowerPoint 프레젠테이션</vt:lpstr>
      <vt:lpstr>분산분석표(ANOVA table)</vt:lpstr>
      <vt:lpstr>예제</vt:lpstr>
      <vt:lpstr>PowerPoint 프레젠테이션</vt:lpstr>
      <vt:lpstr>PowerPoint 프레젠테이션</vt:lpstr>
      <vt:lpstr>차이가 있다면 어디서 차이?(사후분석)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5</dc:title>
  <dc:creator>LEE</dc:creator>
  <cp:lastModifiedBy>Admin</cp:lastModifiedBy>
  <cp:revision>23</cp:revision>
  <dcterms:created xsi:type="dcterms:W3CDTF">2019-04-05T01:39:42Z</dcterms:created>
  <dcterms:modified xsi:type="dcterms:W3CDTF">2023-04-11T06:51:47Z</dcterms:modified>
</cp:coreProperties>
</file>