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30"/>
  </p:notesMasterIdLst>
  <p:sldIdLst>
    <p:sldId id="345" r:id="rId2"/>
    <p:sldId id="346" r:id="rId3"/>
    <p:sldId id="335" r:id="rId4"/>
    <p:sldId id="275" r:id="rId5"/>
    <p:sldId id="329" r:id="rId6"/>
    <p:sldId id="330" r:id="rId7"/>
    <p:sldId id="347" r:id="rId8"/>
    <p:sldId id="405" r:id="rId9"/>
    <p:sldId id="409" r:id="rId10"/>
    <p:sldId id="413" r:id="rId11"/>
    <p:sldId id="414" r:id="rId12"/>
    <p:sldId id="410" r:id="rId13"/>
    <p:sldId id="415" r:id="rId14"/>
    <p:sldId id="436" r:id="rId15"/>
    <p:sldId id="416" r:id="rId16"/>
    <p:sldId id="437" r:id="rId17"/>
    <p:sldId id="422" r:id="rId18"/>
    <p:sldId id="438" r:id="rId19"/>
    <p:sldId id="439" r:id="rId20"/>
    <p:sldId id="440" r:id="rId21"/>
    <p:sldId id="301" r:id="rId22"/>
    <p:sldId id="332" r:id="rId23"/>
    <p:sldId id="443" r:id="rId24"/>
    <p:sldId id="444" r:id="rId25"/>
    <p:sldId id="435" r:id="rId26"/>
    <p:sldId id="426" r:id="rId27"/>
    <p:sldId id="433" r:id="rId28"/>
    <p:sldId id="42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400"/>
    <a:srgbClr val="99FF33"/>
    <a:srgbClr val="00CC99"/>
    <a:srgbClr val="FFFF66"/>
    <a:srgbClr val="FFCC00"/>
    <a:srgbClr val="CCFFCC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9" autoAdjust="0"/>
    <p:restoredTop sz="95366" autoAdjust="0"/>
  </p:normalViewPr>
  <p:slideViewPr>
    <p:cSldViewPr>
      <p:cViewPr varScale="1">
        <p:scale>
          <a:sx n="68" d="100"/>
          <a:sy n="68" d="100"/>
        </p:scale>
        <p:origin x="86" y="1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98444617264745E-2"/>
          <c:y val="2.1164315076102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5.8714155217321533E-2"/>
          <c:y val="0.1559457282524164"/>
          <c:w val="0.85907815798244636"/>
          <c:h val="0.72342378624597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수학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Sheet1!$A$2:$A$11</c:f>
              <c:numCache>
                <c:formatCode>General</c:formatCode>
                <c:ptCount val="10"/>
                <c:pt idx="0">
                  <c:v>36</c:v>
                </c:pt>
                <c:pt idx="1">
                  <c:v>80</c:v>
                </c:pt>
                <c:pt idx="2">
                  <c:v>50</c:v>
                </c:pt>
                <c:pt idx="3">
                  <c:v>58</c:v>
                </c:pt>
                <c:pt idx="4">
                  <c:v>72</c:v>
                </c:pt>
                <c:pt idx="5">
                  <c:v>60</c:v>
                </c:pt>
                <c:pt idx="6">
                  <c:v>56</c:v>
                </c:pt>
                <c:pt idx="7">
                  <c:v>68</c:v>
                </c:pt>
                <c:pt idx="8">
                  <c:v>55</c:v>
                </c:pt>
                <c:pt idx="9">
                  <c:v>65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35</c:v>
                </c:pt>
                <c:pt idx="1">
                  <c:v>65</c:v>
                </c:pt>
                <c:pt idx="2">
                  <c:v>60</c:v>
                </c:pt>
                <c:pt idx="3">
                  <c:v>39</c:v>
                </c:pt>
                <c:pt idx="4">
                  <c:v>48</c:v>
                </c:pt>
                <c:pt idx="5">
                  <c:v>44</c:v>
                </c:pt>
                <c:pt idx="6">
                  <c:v>48</c:v>
                </c:pt>
                <c:pt idx="7">
                  <c:v>61</c:v>
                </c:pt>
                <c:pt idx="8">
                  <c:v>45</c:v>
                </c:pt>
                <c:pt idx="9">
                  <c:v>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7E-4CB0-A1CA-FA6BE7F7E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054288"/>
        <c:axId val="541055272"/>
      </c:scatterChart>
      <c:valAx>
        <c:axId val="541054288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1055272"/>
        <c:crosses val="autoZero"/>
        <c:crossBetween val="midCat"/>
      </c:valAx>
      <c:valAx>
        <c:axId val="541055272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1054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C64A4-4F1E-4A1F-AFE6-C30C5CDAB285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2CA28-EF7D-4D58-A2AF-7744DF448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altLang="ko-KR" dirty="0"/>
              <a:t>, </a:t>
            </a:r>
            <a:r>
              <a:rPr lang="ko-KR" altLang="en-US" dirty="0"/>
              <a:t>이기훈입니다</a:t>
            </a:r>
            <a:endParaRPr lang="en-US" altLang="ko-KR" dirty="0"/>
          </a:p>
          <a:p>
            <a:r>
              <a:rPr lang="ko-KR" altLang="en-US" dirty="0"/>
              <a:t>이 영상에서는 상관분석을 설명하고자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변수의 연관성 분석은 변수의 형태에 따라 교차분석일 때도 있고 상관분석일 때도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여기서는 통계분석에서 가장 많이 사용되는 기초적인 분석방법 주의 하나인 상관분석을 설명할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00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다음과 설문조사문항을 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직장인들에게 점심식사를 어디에서 하는가를 묻는 설문문항입니다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음식점을 선택할 때 맛이나 가격 속성의 중요도에 대한 의견을 들었습니다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일단 문항 하나하나가 변수라는 것은 알고 계시죠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이 설문은 </a:t>
            </a:r>
            <a:r>
              <a:rPr lang="en-US" altLang="ko-KR" dirty="0"/>
              <a:t>4</a:t>
            </a:r>
            <a:r>
              <a:rPr lang="ko-KR" altLang="en-US" dirty="0"/>
              <a:t>개의 변수를 측정한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변수들은 약간씩 다른 형태로 측정이 됩니다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1,2 </a:t>
            </a:r>
            <a:r>
              <a:rPr lang="ko-KR" altLang="en-US" dirty="0"/>
              <a:t>번 문항은 응답자의 답변이 항목으로 이루어지므로 명목변수라고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3,4 </a:t>
            </a:r>
            <a:r>
              <a:rPr lang="ko-KR" altLang="en-US" dirty="0"/>
              <a:t>번 문항은 </a:t>
            </a:r>
            <a:r>
              <a:rPr lang="en-US" altLang="ko-KR" dirty="0"/>
              <a:t>1</a:t>
            </a:r>
            <a:r>
              <a:rPr lang="ko-KR" altLang="en-US" dirty="0"/>
              <a:t>점에서 </a:t>
            </a:r>
            <a:r>
              <a:rPr lang="en-US" altLang="ko-KR" dirty="0"/>
              <a:t>5</a:t>
            </a:r>
            <a:r>
              <a:rPr lang="ko-KR" altLang="en-US" dirty="0"/>
              <a:t>점까지 숫자를 부여한 리커트 척도로 측정이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리커트 척도는 중립점을 사용함으로써 등간척도 또는 구간척도가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구간척도는 계량척도로 간주하게됩니다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  <a:p>
            <a:r>
              <a:rPr lang="ko-KR" altLang="en-US" dirty="0"/>
              <a:t>명목척도는 빈도수로 측정이 되고요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구간척도는 평균이나 분산등의 계량적인 통계량 계산이 가능하죠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227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다시 요약하면 이렇습니다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명목 대 명목은 교차분석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계량 대 계량은 상관분석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명목 대 계량은 평균비교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우리가 분석하고자 하는 내용이 변수 간의 관련성이라면</a:t>
            </a:r>
            <a:endParaRPr lang="en-US" altLang="ko-KR" dirty="0"/>
          </a:p>
          <a:p>
            <a:r>
              <a:rPr lang="ko-KR" altLang="en-US" dirty="0"/>
              <a:t>선택된 변수의 측도에 따라서 분석법도 결정이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이걸 기억하시면 좀 더 쉽게 적절한 통계분석을 실행할 수 있을 것입니다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349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영상에서는 두 계량변수 간에 관계에 대하여 분석합니다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그러므로 상관분석을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관계를</a:t>
            </a:r>
            <a:r>
              <a:rPr lang="en-US" altLang="ko-KR" dirty="0"/>
              <a:t> </a:t>
            </a:r>
            <a:r>
              <a:rPr lang="ko-KR" altLang="en-US" dirty="0"/>
              <a:t>추정하기 위해서는 먼저 산점도를 그립니다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그림을 통해 두 변수간의 관계를 짐작할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보다 정확한 관계를 표시하기 위해서는 공분산과 상관계수를 계산합니다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최종적인 관계측도는 상관계수입니다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가설은 두 계량변수가 관계가 있는지</a:t>
            </a:r>
            <a:r>
              <a:rPr lang="en-US" altLang="ko-KR" dirty="0"/>
              <a:t>,</a:t>
            </a:r>
            <a:r>
              <a:rPr lang="ko-KR" altLang="en-US" dirty="0"/>
              <a:t> 없는지를 서술한 문장입니다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귀무가설</a:t>
            </a:r>
            <a:r>
              <a:rPr lang="en-US" altLang="ko-KR" dirty="0"/>
              <a:t>, </a:t>
            </a:r>
            <a:r>
              <a:rPr lang="ko-KR" altLang="en-US" dirty="0"/>
              <a:t>즉 영가설에는 조사 전에 알 수 있는 사실로 관계가 없다</a:t>
            </a:r>
            <a:r>
              <a:rPr lang="en-US" altLang="ko-KR" dirty="0"/>
              <a:t>, </a:t>
            </a:r>
            <a:r>
              <a:rPr lang="ko-KR" altLang="en-US" dirty="0"/>
              <a:t>차이가 없다</a:t>
            </a:r>
            <a:r>
              <a:rPr lang="en-US" altLang="ko-KR" dirty="0"/>
              <a:t>, 0</a:t>
            </a:r>
            <a:r>
              <a:rPr lang="ko-KR" altLang="en-US" dirty="0"/>
              <a:t>이다</a:t>
            </a:r>
            <a:r>
              <a:rPr lang="en-US" altLang="ko-KR" dirty="0"/>
              <a:t>, </a:t>
            </a:r>
            <a:r>
              <a:rPr lang="ko-KR" altLang="en-US" dirty="0"/>
              <a:t>변화 없다 등이 들어갑니다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대립가설</a:t>
            </a:r>
            <a:r>
              <a:rPr lang="en-US" altLang="ko-KR" dirty="0"/>
              <a:t>, </a:t>
            </a:r>
            <a:r>
              <a:rPr lang="ko-KR" altLang="en-US" dirty="0"/>
              <a:t>즉 연구가설에는 조사후에 입증하고자 하는 사실로 관계가 있다</a:t>
            </a:r>
            <a:r>
              <a:rPr lang="en-US" altLang="ko-KR" dirty="0"/>
              <a:t>, </a:t>
            </a:r>
            <a:r>
              <a:rPr lang="ko-KR" altLang="en-US" dirty="0"/>
              <a:t>차이가 있다</a:t>
            </a:r>
            <a:r>
              <a:rPr lang="en-US" altLang="ko-KR" dirty="0"/>
              <a:t>, 0</a:t>
            </a:r>
            <a:r>
              <a:rPr lang="ko-KR" altLang="en-US" dirty="0"/>
              <a:t>이 아니다</a:t>
            </a:r>
            <a:r>
              <a:rPr lang="en-US" altLang="ko-KR" dirty="0"/>
              <a:t>, </a:t>
            </a:r>
            <a:r>
              <a:rPr lang="ko-KR" altLang="en-US" dirty="0"/>
              <a:t>변화가 있다 등이 포함됩니다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앞의 설문에서는 귀무가설이 맛중요도와 가격중요도는 관계가 없다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또는 맛중요도변수와 가격중요도변수는 서로 독립이다가 된다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검정을 하는 수학적인 과정을 생략하고 우리는 </a:t>
            </a:r>
            <a:r>
              <a:rPr lang="en-US" altLang="ko-KR" dirty="0"/>
              <a:t>t</a:t>
            </a:r>
            <a:r>
              <a:rPr lang="ko-KR" altLang="en-US" dirty="0"/>
              <a:t>검정에 의해 구해진  </a:t>
            </a:r>
            <a:r>
              <a:rPr lang="en-US" altLang="ko-KR" dirty="0"/>
              <a:t>p-</a:t>
            </a:r>
            <a:r>
              <a:rPr lang="ko-KR" altLang="en-US" dirty="0"/>
              <a:t>값을 해석할 수 있으면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유의확률은 귀무가설이 사실일 때 현재와 같은 결과가 나올 확률이기 때문에</a:t>
            </a:r>
            <a:endParaRPr lang="en-US" altLang="ko-KR" dirty="0"/>
          </a:p>
          <a:p>
            <a:r>
              <a:rPr lang="ko-KR" altLang="en-US" dirty="0"/>
              <a:t>이 값이 작으면 이 확률의 가정인 귀무가설이 사실이다가 부정되는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유의확률이 </a:t>
            </a:r>
            <a:r>
              <a:rPr lang="en-US" altLang="ko-KR" dirty="0"/>
              <a:t>0.03</a:t>
            </a:r>
            <a:r>
              <a:rPr lang="ko-KR" altLang="en-US" dirty="0"/>
              <a:t>으로 계산되어지면 유의수준 </a:t>
            </a:r>
            <a:r>
              <a:rPr lang="en-US" altLang="ko-KR" dirty="0"/>
              <a:t>5%</a:t>
            </a:r>
            <a:r>
              <a:rPr lang="ko-KR" altLang="en-US" dirty="0"/>
              <a:t>일 때 쉬무가설을 기각하여 </a:t>
            </a:r>
            <a:endParaRPr lang="en-US" altLang="ko-KR" dirty="0"/>
          </a:p>
          <a:p>
            <a:r>
              <a:rPr lang="ko-KR" altLang="en-US" dirty="0"/>
              <a:t>두 변수간에는 관게가 있다라고 결론을 내립니다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40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B3B14-B4F6-4250-9A15-2CF6A09D62B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762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5359E-D510-462D-B562-3ACB8CED02F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73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95FAB-DEDE-4E79-88FF-6AC3C28E181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324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C31BE-946C-44CD-AFB6-51D20A7D27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3434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2C699-8A49-478C-B234-181C003A92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166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43102-9BFD-4952-A08B-CA1A2414D9E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915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A9BFA-4546-4C90-B08A-F7440D2CA13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030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8F7CD-3696-4D7B-AE2C-D9829CA84D9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167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3751D-24E3-4923-A89D-76F7B6D49CA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890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342C7-7EF5-4CEE-B8A1-959A53283C4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611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16682-6CC4-491D-8AE7-E9FDCB592E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931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E3ABA-F97A-458A-8785-410C56D1C4C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338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B5D6B-0202-48BB-A968-7ECE69456F0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021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8921F7-7364-48B9-AEA0-A806CECA616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678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5.png"/><Relationship Id="rId4" Type="http://schemas.openxmlformats.org/officeDocument/2006/relationships/image" Target="../media/image11.wmf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F418C272-46F5-409E-A2B8-02AFA9355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621" y="-24016"/>
            <a:ext cx="5754291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A959C26-85D6-4107-9D77-2172923B87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12" y="-35448"/>
            <a:ext cx="5754291" cy="6858000"/>
          </a:xfrm>
          <a:prstGeom prst="rect">
            <a:avLst/>
          </a:prstGeom>
        </p:spPr>
      </p:pic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37BD977E-3DA6-48CB-8E4E-D7CB7855527E}"/>
              </a:ext>
            </a:extLst>
          </p:cNvPr>
          <p:cNvSpPr/>
          <p:nvPr/>
        </p:nvSpPr>
        <p:spPr>
          <a:xfrm flipH="1">
            <a:off x="8544272" y="2708920"/>
            <a:ext cx="3240360" cy="39604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50DDDA53-7E4C-40D8-A389-BB6DB803F155}"/>
              </a:ext>
            </a:extLst>
          </p:cNvPr>
          <p:cNvSpPr/>
          <p:nvPr/>
        </p:nvSpPr>
        <p:spPr>
          <a:xfrm>
            <a:off x="3120008" y="2604880"/>
            <a:ext cx="95976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7FA91C6-B640-47A8-B7B1-BBCE905DD3B8}"/>
              </a:ext>
            </a:extLst>
          </p:cNvPr>
          <p:cNvSpPr/>
          <p:nvPr/>
        </p:nvSpPr>
        <p:spPr>
          <a:xfrm>
            <a:off x="3034054" y="2672363"/>
            <a:ext cx="95976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BCC6CF28-7991-42E0-A9D8-ED9550C70A0C}"/>
              </a:ext>
            </a:extLst>
          </p:cNvPr>
          <p:cNvSpPr/>
          <p:nvPr/>
        </p:nvSpPr>
        <p:spPr>
          <a:xfrm>
            <a:off x="6072336" y="2636912"/>
            <a:ext cx="95976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39816" y="2852936"/>
            <a:ext cx="3431704" cy="93610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상관분석</a:t>
            </a:r>
          </a:p>
        </p:txBody>
      </p:sp>
    </p:spTree>
    <p:extLst>
      <p:ext uri="{BB962C8B-B14F-4D97-AF65-F5344CB8AC3E}">
        <p14:creationId xmlns:p14="http://schemas.microsoft.com/office/powerpoint/2010/main" val="352771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2CBA2D2-64A4-47AD-9223-9DE6733FF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3472" y="637637"/>
            <a:ext cx="2314575" cy="20748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10000"/>
              </a:lnSpc>
            </a:pPr>
            <a:r>
              <a:rPr lang="ko-KR" altLang="en-US" dirty="0"/>
              <a:t>무  </a:t>
            </a:r>
            <a:br>
              <a:rPr lang="en-US" altLang="ko-KR" dirty="0"/>
            </a:br>
            <a:r>
              <a:rPr lang="ko-KR" altLang="en-US" dirty="0"/>
              <a:t>연관성의 </a:t>
            </a:r>
            <a:br>
              <a:rPr lang="ko-KR" altLang="en-US" dirty="0"/>
            </a:br>
            <a:r>
              <a:rPr lang="ko-KR" altLang="en-US" dirty="0"/>
              <a:t>예</a:t>
            </a:r>
            <a:endParaRPr lang="en-US" altLang="ko-KR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7689B0F-D0C8-459D-BB0E-ADBA746573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7939" y="908050"/>
            <a:ext cx="5051425" cy="865188"/>
          </a:xfrm>
        </p:spPr>
        <p:txBody>
          <a:bodyPr/>
          <a:lstStyle/>
          <a:p>
            <a:pPr eaLnBrk="1" hangingPunct="1"/>
            <a:r>
              <a:rPr lang="en-US" altLang="ko-KR" dirty="0"/>
              <a:t>IQ</a:t>
            </a:r>
            <a:r>
              <a:rPr lang="ko-KR" altLang="en-US" dirty="0"/>
              <a:t>와 통계학 점수</a:t>
            </a:r>
          </a:p>
        </p:txBody>
      </p:sp>
      <p:sp>
        <p:nvSpPr>
          <p:cNvPr id="11268" name="Oval 4">
            <a:extLst>
              <a:ext uri="{FF2B5EF4-FFF2-40B4-BE49-F238E27FC236}">
                <a16:creationId xmlns:a16="http://schemas.microsoft.com/office/drawing/2014/main" id="{26568D42-DC4E-4058-9F8C-CEED060D1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153989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grpSp>
        <p:nvGrpSpPr>
          <p:cNvPr id="11269" name="Group 5">
            <a:extLst>
              <a:ext uri="{FF2B5EF4-FFF2-40B4-BE49-F238E27FC236}">
                <a16:creationId xmlns:a16="http://schemas.microsoft.com/office/drawing/2014/main" id="{1D48C78D-9EB2-4423-8D55-2C0D0D8B29C3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1989139"/>
            <a:ext cx="4673600" cy="3462337"/>
            <a:chOff x="2064" y="1253"/>
            <a:chExt cx="2944" cy="2181"/>
          </a:xfrm>
        </p:grpSpPr>
        <p:sp>
          <p:nvSpPr>
            <p:cNvPr id="11285" name="Line 6">
              <a:extLst>
                <a:ext uri="{FF2B5EF4-FFF2-40B4-BE49-F238E27FC236}">
                  <a16:creationId xmlns:a16="http://schemas.microsoft.com/office/drawing/2014/main" id="{F79DA9A4-6CF5-45E4-AFDC-5FD558233D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86" name="Line 7">
              <a:extLst>
                <a:ext uri="{FF2B5EF4-FFF2-40B4-BE49-F238E27FC236}">
                  <a16:creationId xmlns:a16="http://schemas.microsoft.com/office/drawing/2014/main" id="{8EC16B7C-43BD-46DA-9B24-AC7EEBAF4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87" name="Line 8">
              <a:extLst>
                <a:ext uri="{FF2B5EF4-FFF2-40B4-BE49-F238E27FC236}">
                  <a16:creationId xmlns:a16="http://schemas.microsoft.com/office/drawing/2014/main" id="{6457633C-E9E1-4BA2-8836-B19835FFD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88" name="Line 9">
              <a:extLst>
                <a:ext uri="{FF2B5EF4-FFF2-40B4-BE49-F238E27FC236}">
                  <a16:creationId xmlns:a16="http://schemas.microsoft.com/office/drawing/2014/main" id="{DEB751AE-1CF0-403B-8D49-108A9A900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89" name="Line 10">
              <a:extLst>
                <a:ext uri="{FF2B5EF4-FFF2-40B4-BE49-F238E27FC236}">
                  <a16:creationId xmlns:a16="http://schemas.microsoft.com/office/drawing/2014/main" id="{17D852F6-9D6F-4BFE-B479-4ECFE72D24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90" name="Text Box 11">
              <a:extLst>
                <a:ext uri="{FF2B5EF4-FFF2-40B4-BE49-F238E27FC236}">
                  <a16:creationId xmlns:a16="http://schemas.microsoft.com/office/drawing/2014/main" id="{812239C6-E771-4D8C-98FC-1D810BB2A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067"/>
              <a:ext cx="2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IQ</a:t>
              </a:r>
            </a:p>
          </p:txBody>
        </p:sp>
        <p:sp>
          <p:nvSpPr>
            <p:cNvPr id="11291" name="Text Box 12">
              <a:extLst>
                <a:ext uri="{FF2B5EF4-FFF2-40B4-BE49-F238E27FC236}">
                  <a16:creationId xmlns:a16="http://schemas.microsoft.com/office/drawing/2014/main" id="{A2B46E4A-0209-4DA7-B309-273B63242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253"/>
              <a:ext cx="5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dirty="0"/>
                <a:t>마조론</a:t>
              </a:r>
            </a:p>
          </p:txBody>
        </p:sp>
        <p:sp>
          <p:nvSpPr>
            <p:cNvPr id="11292" name="Line 13">
              <a:extLst>
                <a:ext uri="{FF2B5EF4-FFF2-40B4-BE49-F238E27FC236}">
                  <a16:creationId xmlns:a16="http://schemas.microsoft.com/office/drawing/2014/main" id="{F57359E6-4EDB-4EB0-AC8C-74420FC85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93" name="Line 14">
              <a:extLst>
                <a:ext uri="{FF2B5EF4-FFF2-40B4-BE49-F238E27FC236}">
                  <a16:creationId xmlns:a16="http://schemas.microsoft.com/office/drawing/2014/main" id="{7D13B8AC-95A2-4BD3-8F1A-19BA02A6A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94" name="Line 15">
              <a:extLst>
                <a:ext uri="{FF2B5EF4-FFF2-40B4-BE49-F238E27FC236}">
                  <a16:creationId xmlns:a16="http://schemas.microsoft.com/office/drawing/2014/main" id="{6E665C40-338F-478E-A58E-F26E759DF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95" name="Text Box 16">
              <a:extLst>
                <a:ext uri="{FF2B5EF4-FFF2-40B4-BE49-F238E27FC236}">
                  <a16:creationId xmlns:a16="http://schemas.microsoft.com/office/drawing/2014/main" id="{B3530496-9BC3-452D-9F0C-A9019BDFC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120</a:t>
              </a:r>
            </a:p>
          </p:txBody>
        </p:sp>
        <p:sp>
          <p:nvSpPr>
            <p:cNvPr id="11296" name="Text Box 17">
              <a:extLst>
                <a:ext uri="{FF2B5EF4-FFF2-40B4-BE49-F238E27FC236}">
                  <a16:creationId xmlns:a16="http://schemas.microsoft.com/office/drawing/2014/main" id="{761FE682-E40B-4414-B608-2D1879FF4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80</a:t>
              </a:r>
            </a:p>
          </p:txBody>
        </p:sp>
        <p:sp>
          <p:nvSpPr>
            <p:cNvPr id="11297" name="Text Box 18">
              <a:extLst>
                <a:ext uri="{FF2B5EF4-FFF2-40B4-BE49-F238E27FC236}">
                  <a16:creationId xmlns:a16="http://schemas.microsoft.com/office/drawing/2014/main" id="{052D029E-9738-42F7-A7A5-E8D10D8D6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70</a:t>
              </a:r>
            </a:p>
          </p:txBody>
        </p:sp>
        <p:sp>
          <p:nvSpPr>
            <p:cNvPr id="11298" name="Text Box 19">
              <a:extLst>
                <a:ext uri="{FF2B5EF4-FFF2-40B4-BE49-F238E27FC236}">
                  <a16:creationId xmlns:a16="http://schemas.microsoft.com/office/drawing/2014/main" id="{94411494-980E-4E59-B448-17BF3ABDE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90</a:t>
              </a:r>
            </a:p>
          </p:txBody>
        </p:sp>
        <p:sp>
          <p:nvSpPr>
            <p:cNvPr id="11299" name="Text Box 20">
              <a:extLst>
                <a:ext uri="{FF2B5EF4-FFF2-40B4-BE49-F238E27FC236}">
                  <a16:creationId xmlns:a16="http://schemas.microsoft.com/office/drawing/2014/main" id="{90DEED7D-D926-4592-A01F-261AC9A4A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140</a:t>
              </a:r>
            </a:p>
          </p:txBody>
        </p:sp>
        <p:sp>
          <p:nvSpPr>
            <p:cNvPr id="11300" name="Text Box 21">
              <a:extLst>
                <a:ext uri="{FF2B5EF4-FFF2-40B4-BE49-F238E27FC236}">
                  <a16:creationId xmlns:a16="http://schemas.microsoft.com/office/drawing/2014/main" id="{36B5F161-48BB-4DA6-8EE7-6A5E2B962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100</a:t>
              </a:r>
            </a:p>
          </p:txBody>
        </p:sp>
      </p:grpSp>
      <p:sp>
        <p:nvSpPr>
          <p:cNvPr id="11270" name="Oval 22">
            <a:extLst>
              <a:ext uri="{FF2B5EF4-FFF2-40B4-BE49-F238E27FC236}">
                <a16:creationId xmlns:a16="http://schemas.microsoft.com/office/drawing/2014/main" id="{8D9E80C8-9C38-4396-9D01-BA5B8A8BA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1" name="Oval 23">
            <a:extLst>
              <a:ext uri="{FF2B5EF4-FFF2-40B4-BE49-F238E27FC236}">
                <a16:creationId xmlns:a16="http://schemas.microsoft.com/office/drawing/2014/main" id="{5240E26F-D9E9-4CA1-B566-6C9E12BD0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40052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2" name="Oval 24">
            <a:extLst>
              <a:ext uri="{FF2B5EF4-FFF2-40B4-BE49-F238E27FC236}">
                <a16:creationId xmlns:a16="http://schemas.microsoft.com/office/drawing/2014/main" id="{3F5E4A82-39DE-4A58-9A7F-D74E74D2C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3" name="Oval 25">
            <a:extLst>
              <a:ext uri="{FF2B5EF4-FFF2-40B4-BE49-F238E27FC236}">
                <a16:creationId xmlns:a16="http://schemas.microsoft.com/office/drawing/2014/main" id="{09D09B14-3568-4975-B31E-DB5829B40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4" name="Oval 26">
            <a:extLst>
              <a:ext uri="{FF2B5EF4-FFF2-40B4-BE49-F238E27FC236}">
                <a16:creationId xmlns:a16="http://schemas.microsoft.com/office/drawing/2014/main" id="{AAB05223-AD93-455E-A350-402D15794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5" name="Oval 27">
            <a:extLst>
              <a:ext uri="{FF2B5EF4-FFF2-40B4-BE49-F238E27FC236}">
                <a16:creationId xmlns:a16="http://schemas.microsoft.com/office/drawing/2014/main" id="{FFB86D06-53DB-448E-8BE2-84C633B84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6" name="Oval 28">
            <a:extLst>
              <a:ext uri="{FF2B5EF4-FFF2-40B4-BE49-F238E27FC236}">
                <a16:creationId xmlns:a16="http://schemas.microsoft.com/office/drawing/2014/main" id="{AE0A1C2E-1677-4889-B86D-94691DFB2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27813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7" name="Oval 29">
            <a:extLst>
              <a:ext uri="{FF2B5EF4-FFF2-40B4-BE49-F238E27FC236}">
                <a16:creationId xmlns:a16="http://schemas.microsoft.com/office/drawing/2014/main" id="{D2DDA78E-C269-4815-B0DD-191EB4BE3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4" y="35004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8" name="Oval 30">
            <a:extLst>
              <a:ext uri="{FF2B5EF4-FFF2-40B4-BE49-F238E27FC236}">
                <a16:creationId xmlns:a16="http://schemas.microsoft.com/office/drawing/2014/main" id="{157141EF-FB29-4090-9397-2C4E29AB1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79" name="Oval 31">
            <a:extLst>
              <a:ext uri="{FF2B5EF4-FFF2-40B4-BE49-F238E27FC236}">
                <a16:creationId xmlns:a16="http://schemas.microsoft.com/office/drawing/2014/main" id="{C3B14CF5-C13C-4A2F-9401-82579A9AD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80" name="Oval 32">
            <a:extLst>
              <a:ext uri="{FF2B5EF4-FFF2-40B4-BE49-F238E27FC236}">
                <a16:creationId xmlns:a16="http://schemas.microsoft.com/office/drawing/2014/main" id="{96A26605-0ACA-4434-93A2-5FE87AC15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81" name="Oval 33">
            <a:extLst>
              <a:ext uri="{FF2B5EF4-FFF2-40B4-BE49-F238E27FC236}">
                <a16:creationId xmlns:a16="http://schemas.microsoft.com/office/drawing/2014/main" id="{F9012AD6-665F-4125-A7F3-9F4F42C70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282" name="Oval 34">
            <a:extLst>
              <a:ext uri="{FF2B5EF4-FFF2-40B4-BE49-F238E27FC236}">
                <a16:creationId xmlns:a16="http://schemas.microsoft.com/office/drawing/2014/main" id="{4F125187-F01B-42F4-A814-C4FEB68065F6}"/>
              </a:ext>
            </a:extLst>
          </p:cNvPr>
          <p:cNvSpPr>
            <a:spLocks noChangeArrowheads="1"/>
          </p:cNvSpPr>
          <p:nvPr/>
        </p:nvSpPr>
        <p:spPr bwMode="auto">
          <a:xfrm rot="2379846">
            <a:off x="6096000" y="2349500"/>
            <a:ext cx="2306638" cy="2228850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201763" name="AutoShape 35">
            <a:extLst>
              <a:ext uri="{FF2B5EF4-FFF2-40B4-BE49-F238E27FC236}">
                <a16:creationId xmlns:a16="http://schemas.microsoft.com/office/drawing/2014/main" id="{3D13256D-A377-4F99-A8FE-2E5B9AAA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501" y="3573463"/>
            <a:ext cx="3115999" cy="1511300"/>
          </a:xfrm>
          <a:prstGeom prst="homePlate">
            <a:avLst>
              <a:gd name="adj" fmla="val 45273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dirty="0"/>
              <a:t>IQ</a:t>
            </a:r>
            <a:r>
              <a:rPr lang="ko-KR" altLang="en-US" sz="2400" dirty="0"/>
              <a:t>와 통계학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/>
              <a:t>성적은 관계 없다 </a:t>
            </a:r>
          </a:p>
        </p:txBody>
      </p:sp>
      <p:sp>
        <p:nvSpPr>
          <p:cNvPr id="201765" name="Oval 37">
            <a:extLst>
              <a:ext uri="{FF2B5EF4-FFF2-40B4-BE49-F238E27FC236}">
                <a16:creationId xmlns:a16="http://schemas.microsoft.com/office/drawing/2014/main" id="{FE6719F8-0C3F-4C90-9C91-5D60B1D5E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9" y="1916114"/>
            <a:ext cx="1512887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상관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63" grpId="0" animBg="1"/>
      <p:bldP spid="2017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4" y="3498851"/>
            <a:ext cx="71977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0"/>
            <a:ext cx="7272338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>
            <a:extLst>
              <a:ext uri="{FF2B5EF4-FFF2-40B4-BE49-F238E27FC236}">
                <a16:creationId xmlns:a16="http://schemas.microsoft.com/office/drawing/2014/main" id="{D05362E4-2F82-4A4A-9BCF-1337B181A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58082" y="1485553"/>
            <a:ext cx="4038600" cy="4103687"/>
          </a:xfrm>
        </p:spPr>
        <p:txBody>
          <a:bodyPr/>
          <a:lstStyle/>
          <a:p>
            <a:pPr eaLnBrk="1" hangingPunct="1"/>
            <a:r>
              <a:rPr lang="en-US" altLang="ko-KR" dirty="0"/>
              <a:t>X</a:t>
            </a:r>
            <a:r>
              <a:rPr lang="ko-KR" altLang="en-US" dirty="0"/>
              <a:t>의 분산은</a:t>
            </a:r>
            <a:r>
              <a:rPr lang="en-US" altLang="ko-KR" dirty="0"/>
              <a:t>?</a:t>
            </a:r>
          </a:p>
          <a:p>
            <a:pPr eaLnBrk="1" hangingPunct="1"/>
            <a:endParaRPr lang="en-US" altLang="ko-KR" dirty="0"/>
          </a:p>
          <a:p>
            <a:pPr eaLnBrk="1" hangingPunct="1"/>
            <a:r>
              <a:rPr lang="en-US" altLang="ko-KR" dirty="0"/>
              <a:t>Y</a:t>
            </a:r>
            <a:r>
              <a:rPr lang="ko-KR" altLang="en-US" dirty="0"/>
              <a:t>의 분산은</a:t>
            </a:r>
            <a:r>
              <a:rPr lang="en-US" altLang="ko-KR" dirty="0"/>
              <a:t>?</a:t>
            </a:r>
          </a:p>
          <a:p>
            <a:pPr eaLnBrk="1" hangingPunct="1"/>
            <a:endParaRPr lang="en-US" altLang="ko-KR" dirty="0"/>
          </a:p>
          <a:p>
            <a:pPr eaLnBrk="1" hangingPunct="1"/>
            <a:r>
              <a:rPr lang="en-US" altLang="ko-KR" dirty="0"/>
              <a:t>X, Y</a:t>
            </a:r>
            <a:r>
              <a:rPr lang="ko-KR" altLang="en-US" dirty="0"/>
              <a:t>의 공분산은</a:t>
            </a:r>
            <a:r>
              <a:rPr lang="en-US" altLang="ko-KR" dirty="0"/>
              <a:t>?</a:t>
            </a:r>
          </a:p>
        </p:txBody>
      </p:sp>
      <p:graphicFrame>
        <p:nvGraphicFramePr>
          <p:cNvPr id="195595" name="Object 11">
            <a:extLst>
              <a:ext uri="{FF2B5EF4-FFF2-40B4-BE49-F238E27FC236}">
                <a16:creationId xmlns:a16="http://schemas.microsoft.com/office/drawing/2014/main" id="{06A7AA1E-D471-44DC-9D22-DF96D1CD408E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87888" y="2572425"/>
          <a:ext cx="42465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195595" name="Object 11">
                        <a:extLst>
                          <a:ext uri="{FF2B5EF4-FFF2-40B4-BE49-F238E27FC236}">
                            <a16:creationId xmlns:a16="http://schemas.microsoft.com/office/drawing/2014/main" id="{06A7AA1E-D471-44DC-9D22-DF96D1CD40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087888" y="2572425"/>
                        <a:ext cx="424656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7" name="Object 13">
            <a:extLst>
              <a:ext uri="{FF2B5EF4-FFF2-40B4-BE49-F238E27FC236}">
                <a16:creationId xmlns:a16="http://schemas.microsoft.com/office/drawing/2014/main" id="{325CB23B-B7ED-4E92-85E2-B3933F0B4CE8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20240" y="3770122"/>
          <a:ext cx="604996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5" imgW="2082800" imgH="215900" progId="Equation.3">
                  <p:embed/>
                </p:oleObj>
              </mc:Choice>
              <mc:Fallback>
                <p:oleObj name="Equation" r:id="rId5" imgW="2082800" imgH="215900" progId="Equation.3">
                  <p:embed/>
                  <p:pic>
                    <p:nvPicPr>
                      <p:cNvPr id="195597" name="Object 13">
                        <a:extLst>
                          <a:ext uri="{FF2B5EF4-FFF2-40B4-BE49-F238E27FC236}">
                            <a16:creationId xmlns:a16="http://schemas.microsoft.com/office/drawing/2014/main" id="{325CB23B-B7ED-4E92-85E2-B3933F0B4C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120240" y="3770122"/>
                        <a:ext cx="6049963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3" name="Object 9">
            <a:extLst>
              <a:ext uri="{FF2B5EF4-FFF2-40B4-BE49-F238E27FC236}">
                <a16:creationId xmlns:a16="http://schemas.microsoft.com/office/drawing/2014/main" id="{461AB9F0-6AA1-44FA-815A-917073C2A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7888" y="1398541"/>
          <a:ext cx="43973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7" imgW="1384300" imgH="228600" progId="Equation.3">
                  <p:embed/>
                </p:oleObj>
              </mc:Choice>
              <mc:Fallback>
                <p:oleObj name="Equation" r:id="rId7" imgW="1384300" imgH="228600" progId="Equation.3">
                  <p:embed/>
                  <p:pic>
                    <p:nvPicPr>
                      <p:cNvPr id="195593" name="Object 9">
                        <a:extLst>
                          <a:ext uri="{FF2B5EF4-FFF2-40B4-BE49-F238E27FC236}">
                            <a16:creationId xmlns:a16="http://schemas.microsoft.com/office/drawing/2014/main" id="{461AB9F0-6AA1-44FA-815A-917073C2AF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88" y="1398541"/>
                        <a:ext cx="43973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제목 1">
            <a:extLst>
              <a:ext uri="{FF2B5EF4-FFF2-40B4-BE49-F238E27FC236}">
                <a16:creationId xmlns:a16="http://schemas.microsoft.com/office/drawing/2014/main" id="{7F0FAAB4-E2FC-442A-9DF0-DD3467BE08CF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3888432" cy="68738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공분산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(Covariance)</a:t>
            </a:r>
            <a:endParaRPr lang="ko-KR" altLang="en-US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4639"/>
            <a:ext cx="2530475" cy="221773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공분산의 의미</a:t>
            </a:r>
          </a:p>
        </p:txBody>
      </p:sp>
      <p:sp>
        <p:nvSpPr>
          <p:cNvPr id="12291" name="Oval 4"/>
          <p:cNvSpPr>
            <a:spLocks noChangeArrowheads="1"/>
          </p:cNvSpPr>
          <p:nvPr/>
        </p:nvSpPr>
        <p:spPr bwMode="auto">
          <a:xfrm>
            <a:off x="1703389" y="115889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4800600" y="1989139"/>
            <a:ext cx="4572000" cy="3462337"/>
            <a:chOff x="2064" y="1253"/>
            <a:chExt cx="2880" cy="2181"/>
          </a:xfrm>
        </p:grpSpPr>
        <p:sp>
          <p:nvSpPr>
            <p:cNvPr id="12313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4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5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6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7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18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X</a:t>
              </a:r>
            </a:p>
          </p:txBody>
        </p:sp>
        <p:sp>
          <p:nvSpPr>
            <p:cNvPr id="12319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Y</a:t>
              </a:r>
            </a:p>
          </p:txBody>
        </p:sp>
        <p:sp>
          <p:nvSpPr>
            <p:cNvPr id="12320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21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22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23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12324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12325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12326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12327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12328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12293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4" name="Oval 23"/>
          <p:cNvSpPr>
            <a:spLocks noChangeArrowheads="1"/>
          </p:cNvSpPr>
          <p:nvPr/>
        </p:nvSpPr>
        <p:spPr bwMode="auto">
          <a:xfrm>
            <a:off x="8040689" y="256381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5" name="Oval 24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6" name="Oval 25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7" name="Oval 26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8" name="Oval 27"/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299" name="Oval 28"/>
          <p:cNvSpPr>
            <a:spLocks noChangeArrowheads="1"/>
          </p:cNvSpPr>
          <p:nvPr/>
        </p:nvSpPr>
        <p:spPr bwMode="auto">
          <a:xfrm>
            <a:off x="6167439" y="42926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0" name="Oval 29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1" name="Oval 30"/>
          <p:cNvSpPr>
            <a:spLocks noChangeArrowheads="1"/>
          </p:cNvSpPr>
          <p:nvPr/>
        </p:nvSpPr>
        <p:spPr bwMode="auto">
          <a:xfrm>
            <a:off x="67437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2" name="Oval 31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3" name="Oval 32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4" name="Oval 33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305" name="Oval 34"/>
          <p:cNvSpPr>
            <a:spLocks noChangeArrowheads="1"/>
          </p:cNvSpPr>
          <p:nvPr/>
        </p:nvSpPr>
        <p:spPr bwMode="auto">
          <a:xfrm rot="19612180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8691" name="AutoShape 35"/>
          <p:cNvSpPr>
            <a:spLocks noChangeArrowheads="1"/>
          </p:cNvSpPr>
          <p:nvPr/>
        </p:nvSpPr>
        <p:spPr bwMode="auto">
          <a:xfrm>
            <a:off x="2135188" y="3573463"/>
            <a:ext cx="2881312" cy="1511300"/>
          </a:xfrm>
          <a:prstGeom prst="homePlate">
            <a:avLst>
              <a:gd name="adj" fmla="val 47663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en-US" altLang="ko-KR" sz="2400">
              <a:latin typeface="Times New Roman" panose="02020603050405020304" pitchFamily="18" charset="0"/>
            </a:endParaRPr>
          </a:p>
          <a:p>
            <a:pPr eaLnBrk="1" latinLnBrk="1" hangingPunct="1"/>
            <a:endParaRPr lang="en-US" altLang="ko-KR" sz="2400">
              <a:latin typeface="Times New Roman" panose="02020603050405020304" pitchFamily="18" charset="0"/>
            </a:endParaRPr>
          </a:p>
          <a:p>
            <a:pPr eaLnBrk="1" latinLnBrk="1" hangingPunct="1"/>
            <a:r>
              <a:rPr lang="en-US" altLang="ko-KR" sz="2400">
                <a:latin typeface="Times New Roman" panose="02020603050405020304" pitchFamily="18" charset="0"/>
              </a:rPr>
              <a:t>        (+)    (+)</a:t>
            </a:r>
          </a:p>
          <a:p>
            <a:pPr eaLnBrk="1" latinLnBrk="1" hangingPunct="1"/>
            <a:r>
              <a:rPr lang="en-US" altLang="ko-KR" sz="2400">
                <a:latin typeface="Times New Roman" panose="02020603050405020304" pitchFamily="18" charset="0"/>
              </a:rPr>
              <a:t>        (--)    (--)</a:t>
            </a:r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 flipV="1">
            <a:off x="7104063" y="2133600"/>
            <a:ext cx="0" cy="280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308" name="Oval 37"/>
          <p:cNvSpPr>
            <a:spLocks noChangeArrowheads="1"/>
          </p:cNvSpPr>
          <p:nvPr/>
        </p:nvSpPr>
        <p:spPr bwMode="auto">
          <a:xfrm>
            <a:off x="8759825" y="620714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latinLnBrk="1" hangingPunct="1"/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</a:rPr>
              <a:t>양의</a:t>
            </a:r>
          </a:p>
          <a:p>
            <a:pPr algn="ctr" eaLnBrk="1" latinLnBrk="1" hangingPunct="1"/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</a:rPr>
              <a:t>상관</a:t>
            </a:r>
          </a:p>
        </p:txBody>
      </p:sp>
      <p:sp>
        <p:nvSpPr>
          <p:cNvPr id="198694" name="Line 38"/>
          <p:cNvSpPr>
            <a:spLocks noChangeShapeType="1"/>
          </p:cNvSpPr>
          <p:nvPr/>
        </p:nvSpPr>
        <p:spPr bwMode="auto">
          <a:xfrm flipV="1">
            <a:off x="5664200" y="3429000"/>
            <a:ext cx="3168650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198695" name="Object 39"/>
          <p:cNvGraphicFramePr>
            <a:graphicFrameLocks noGrp="1" noChangeAspect="1"/>
          </p:cNvGraphicFramePr>
          <p:nvPr>
            <p:ph sz="half" idx="2"/>
          </p:nvPr>
        </p:nvGraphicFramePr>
        <p:xfrm>
          <a:off x="2279651" y="3716339"/>
          <a:ext cx="2290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3" imgW="1104421" imgH="215806" progId="Equation.3">
                  <p:embed/>
                </p:oleObj>
              </mc:Choice>
              <mc:Fallback>
                <p:oleObj name="Equation" r:id="rId3" imgW="1104421" imgH="215806" progId="Equation.3">
                  <p:embed/>
                  <p:pic>
                    <p:nvPicPr>
                      <p:cNvPr id="19869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716339"/>
                        <a:ext cx="2290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97" name="AutoShape 41"/>
          <p:cNvSpPr>
            <a:spLocks noChangeArrowheads="1"/>
          </p:cNvSpPr>
          <p:nvPr/>
        </p:nvSpPr>
        <p:spPr bwMode="auto">
          <a:xfrm>
            <a:off x="6096001" y="1412876"/>
            <a:ext cx="2232025" cy="576263"/>
          </a:xfrm>
          <a:prstGeom prst="wedgeEllipseCallout">
            <a:avLst>
              <a:gd name="adj1" fmla="val 35435"/>
              <a:gd name="adj2" fmla="val 148639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latinLnBrk="1" hangingPunct="1"/>
            <a:r>
              <a:rPr kumimoji="1" lang="en-US" altLang="ko-KR">
                <a:latin typeface="Times New Roman" panose="02020603050405020304" pitchFamily="18" charset="0"/>
                <a:ea typeface="휴먼모음T" panose="02030504000101010101" pitchFamily="18" charset="-127"/>
              </a:rPr>
              <a:t>(+) × (+) = (+)</a:t>
            </a:r>
          </a:p>
        </p:txBody>
      </p:sp>
      <p:sp>
        <p:nvSpPr>
          <p:cNvPr id="198698" name="AutoShape 42"/>
          <p:cNvSpPr>
            <a:spLocks noChangeArrowheads="1"/>
          </p:cNvSpPr>
          <p:nvPr/>
        </p:nvSpPr>
        <p:spPr bwMode="auto">
          <a:xfrm>
            <a:off x="3935414" y="5445126"/>
            <a:ext cx="2232025" cy="576263"/>
          </a:xfrm>
          <a:prstGeom prst="wedgeEllipseCallout">
            <a:avLst>
              <a:gd name="adj1" fmla="val 50546"/>
              <a:gd name="adj2" fmla="val -234037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latinLnBrk="1" hangingPunct="1"/>
            <a:r>
              <a:rPr kumimoji="1" lang="en-US" altLang="ko-KR">
                <a:latin typeface="Times New Roman" panose="02020603050405020304" pitchFamily="18" charset="0"/>
                <a:ea typeface="휴먼모음T" panose="02030504000101010101" pitchFamily="18" charset="-127"/>
              </a:rPr>
              <a:t>(-) × (-) = (+)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91" grpId="0" animBg="1"/>
      <p:bldP spid="198697" grpId="0" animBg="1"/>
      <p:bldP spid="1986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4639"/>
            <a:ext cx="2530475" cy="221773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공분산의 의미</a:t>
            </a:r>
          </a:p>
        </p:txBody>
      </p:sp>
      <p:sp>
        <p:nvSpPr>
          <p:cNvPr id="13315" name="Oval 4"/>
          <p:cNvSpPr>
            <a:spLocks noChangeArrowheads="1"/>
          </p:cNvSpPr>
          <p:nvPr/>
        </p:nvSpPr>
        <p:spPr bwMode="auto">
          <a:xfrm>
            <a:off x="1703389" y="115889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4800600" y="1989139"/>
            <a:ext cx="4572000" cy="3462337"/>
            <a:chOff x="2064" y="1253"/>
            <a:chExt cx="2880" cy="2181"/>
          </a:xfrm>
        </p:grpSpPr>
        <p:sp>
          <p:nvSpPr>
            <p:cNvPr id="13337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8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9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0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1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2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X</a:t>
              </a:r>
            </a:p>
          </p:txBody>
        </p:sp>
        <p:sp>
          <p:nvSpPr>
            <p:cNvPr id="13343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Y</a:t>
              </a:r>
            </a:p>
          </p:txBody>
        </p:sp>
        <p:sp>
          <p:nvSpPr>
            <p:cNvPr id="13344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5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6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7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13348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13349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13350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13351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13352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latin typeface="휴먼모음T" panose="02030504000101010101" pitchFamily="18" charset="-127"/>
                  <a:ea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13317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18" name="Oval 23"/>
          <p:cNvSpPr>
            <a:spLocks noChangeArrowheads="1"/>
          </p:cNvSpPr>
          <p:nvPr/>
        </p:nvSpPr>
        <p:spPr bwMode="auto">
          <a:xfrm>
            <a:off x="6600825" y="270827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19" name="Oval 24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0" name="Oval 25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1" name="Oval 26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2" name="Oval 27"/>
          <p:cNvSpPr>
            <a:spLocks noChangeArrowheads="1"/>
          </p:cNvSpPr>
          <p:nvPr/>
        </p:nvSpPr>
        <p:spPr bwMode="auto">
          <a:xfrm>
            <a:off x="6024564" y="24923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3" name="Oval 28"/>
          <p:cNvSpPr>
            <a:spLocks noChangeArrowheads="1"/>
          </p:cNvSpPr>
          <p:nvPr/>
        </p:nvSpPr>
        <p:spPr bwMode="auto">
          <a:xfrm>
            <a:off x="8040689" y="393382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4" name="Oval 29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5" name="Oval 30"/>
          <p:cNvSpPr>
            <a:spLocks noChangeArrowheads="1"/>
          </p:cNvSpPr>
          <p:nvPr/>
        </p:nvSpPr>
        <p:spPr bwMode="auto">
          <a:xfrm>
            <a:off x="8183564" y="42926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6" name="Oval 31"/>
          <p:cNvSpPr>
            <a:spLocks noChangeArrowheads="1"/>
          </p:cNvSpPr>
          <p:nvPr/>
        </p:nvSpPr>
        <p:spPr bwMode="auto">
          <a:xfrm>
            <a:off x="62404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7" name="Oval 32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8" name="Oval 33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329" name="Oval 34"/>
          <p:cNvSpPr>
            <a:spLocks noChangeArrowheads="1"/>
          </p:cNvSpPr>
          <p:nvPr/>
        </p:nvSpPr>
        <p:spPr bwMode="auto">
          <a:xfrm rot="2126231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2787" name="AutoShape 35"/>
          <p:cNvSpPr>
            <a:spLocks noChangeArrowheads="1"/>
          </p:cNvSpPr>
          <p:nvPr/>
        </p:nvSpPr>
        <p:spPr bwMode="auto">
          <a:xfrm>
            <a:off x="2135188" y="3573463"/>
            <a:ext cx="2881312" cy="1511300"/>
          </a:xfrm>
          <a:prstGeom prst="homePlate">
            <a:avLst>
              <a:gd name="adj" fmla="val 47663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en-US" altLang="ko-KR" sz="2400">
              <a:latin typeface="Times New Roman" panose="02020603050405020304" pitchFamily="18" charset="0"/>
            </a:endParaRPr>
          </a:p>
          <a:p>
            <a:pPr eaLnBrk="1" latinLnBrk="1" hangingPunct="1"/>
            <a:endParaRPr lang="en-US" altLang="ko-KR" sz="2400">
              <a:latin typeface="Times New Roman" panose="02020603050405020304" pitchFamily="18" charset="0"/>
            </a:endParaRPr>
          </a:p>
          <a:p>
            <a:pPr eaLnBrk="1" latinLnBrk="1" hangingPunct="1"/>
            <a:r>
              <a:rPr lang="en-US" altLang="ko-KR" sz="2400">
                <a:latin typeface="Times New Roman" panose="02020603050405020304" pitchFamily="18" charset="0"/>
              </a:rPr>
              <a:t>        (+)    (-)</a:t>
            </a:r>
          </a:p>
          <a:p>
            <a:pPr eaLnBrk="1" latinLnBrk="1" hangingPunct="1"/>
            <a:r>
              <a:rPr lang="en-US" altLang="ko-KR" sz="2400">
                <a:latin typeface="Times New Roman" panose="02020603050405020304" pitchFamily="18" charset="0"/>
              </a:rPr>
              <a:t>        (-)    (+)</a:t>
            </a:r>
          </a:p>
        </p:txBody>
      </p:sp>
      <p:sp>
        <p:nvSpPr>
          <p:cNvPr id="202788" name="Line 36"/>
          <p:cNvSpPr>
            <a:spLocks noChangeShapeType="1"/>
          </p:cNvSpPr>
          <p:nvPr/>
        </p:nvSpPr>
        <p:spPr bwMode="auto">
          <a:xfrm flipV="1">
            <a:off x="7104063" y="2133600"/>
            <a:ext cx="0" cy="280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32" name="Oval 37"/>
          <p:cNvSpPr>
            <a:spLocks noChangeArrowheads="1"/>
          </p:cNvSpPr>
          <p:nvPr/>
        </p:nvSpPr>
        <p:spPr bwMode="auto">
          <a:xfrm>
            <a:off x="8759825" y="620714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latinLnBrk="1" hangingPunct="1"/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</a:rPr>
              <a:t>음의</a:t>
            </a:r>
          </a:p>
          <a:p>
            <a:pPr algn="ctr" eaLnBrk="1" latinLnBrk="1" hangingPunct="1"/>
            <a:r>
              <a:rPr lang="ko-KR" altLang="en-US" sz="2800">
                <a:solidFill>
                  <a:schemeClr val="bg1"/>
                </a:solidFill>
                <a:latin typeface="휴먼모음T" panose="02030504000101010101" pitchFamily="18" charset="-127"/>
              </a:rPr>
              <a:t>상관</a:t>
            </a:r>
          </a:p>
        </p:txBody>
      </p:sp>
      <p:sp>
        <p:nvSpPr>
          <p:cNvPr id="202790" name="Line 38"/>
          <p:cNvSpPr>
            <a:spLocks noChangeShapeType="1"/>
          </p:cNvSpPr>
          <p:nvPr/>
        </p:nvSpPr>
        <p:spPr bwMode="auto">
          <a:xfrm flipV="1">
            <a:off x="5664200" y="3429000"/>
            <a:ext cx="3168650" cy="714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02791" name="Object 39"/>
          <p:cNvGraphicFramePr>
            <a:graphicFrameLocks noGrp="1" noChangeAspect="1"/>
          </p:cNvGraphicFramePr>
          <p:nvPr>
            <p:ph sz="half" idx="2"/>
          </p:nvPr>
        </p:nvGraphicFramePr>
        <p:xfrm>
          <a:off x="2279651" y="3716339"/>
          <a:ext cx="2290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3" imgW="1104421" imgH="215806" progId="Equation.3">
                  <p:embed/>
                </p:oleObj>
              </mc:Choice>
              <mc:Fallback>
                <p:oleObj name="Equation" r:id="rId3" imgW="1104421" imgH="215806" progId="Equation.3">
                  <p:embed/>
                  <p:pic>
                    <p:nvPicPr>
                      <p:cNvPr id="20279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716339"/>
                        <a:ext cx="2290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92" name="AutoShape 40"/>
          <p:cNvSpPr>
            <a:spLocks noChangeArrowheads="1"/>
          </p:cNvSpPr>
          <p:nvPr/>
        </p:nvSpPr>
        <p:spPr bwMode="auto">
          <a:xfrm>
            <a:off x="5016501" y="1341438"/>
            <a:ext cx="2232025" cy="576262"/>
          </a:xfrm>
          <a:prstGeom prst="wedgeEllipseCallout">
            <a:avLst>
              <a:gd name="adj1" fmla="val -3343"/>
              <a:gd name="adj2" fmla="val 126861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latinLnBrk="1" hangingPunct="1"/>
            <a:r>
              <a:rPr kumimoji="1" lang="en-US" altLang="ko-KR">
                <a:latin typeface="Times New Roman" panose="02020603050405020304" pitchFamily="18" charset="0"/>
                <a:ea typeface="휴먼모음T" panose="02030504000101010101" pitchFamily="18" charset="-127"/>
              </a:rPr>
              <a:t>(-) × (+) = (-)</a:t>
            </a:r>
          </a:p>
        </p:txBody>
      </p:sp>
      <p:sp>
        <p:nvSpPr>
          <p:cNvPr id="202793" name="AutoShape 41"/>
          <p:cNvSpPr>
            <a:spLocks noChangeArrowheads="1"/>
          </p:cNvSpPr>
          <p:nvPr/>
        </p:nvSpPr>
        <p:spPr bwMode="auto">
          <a:xfrm>
            <a:off x="8256588" y="3573463"/>
            <a:ext cx="2195512" cy="576262"/>
          </a:xfrm>
          <a:prstGeom prst="wedgeEllipseCallout">
            <a:avLst>
              <a:gd name="adj1" fmla="val -49204"/>
              <a:gd name="adj2" fmla="val 73139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latinLnBrk="1" hangingPunct="1"/>
            <a:r>
              <a:rPr kumimoji="1" lang="en-US" altLang="ko-KR">
                <a:latin typeface="Times New Roman" panose="02020603050405020304" pitchFamily="18" charset="0"/>
                <a:ea typeface="휴먼모음T" panose="02030504000101010101" pitchFamily="18" charset="-127"/>
              </a:rPr>
              <a:t>(+) × (-) = (-)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87" grpId="0" animBg="1"/>
      <p:bldP spid="202792" grpId="0" animBg="1"/>
      <p:bldP spid="2027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>
            <a:extLst>
              <a:ext uri="{FF2B5EF4-FFF2-40B4-BE49-F238E27FC236}">
                <a16:creationId xmlns:a16="http://schemas.microsoft.com/office/drawing/2014/main" id="{E6D366C3-1C84-4D4A-9EA9-041A82F067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7408" y="1340768"/>
            <a:ext cx="9289032" cy="252028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dirty="0"/>
              <a:t>양의 상관이면 크다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dirty="0"/>
              <a:t>음의 상관이면 작다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dirty="0"/>
              <a:t>무상관이면 </a:t>
            </a:r>
            <a:r>
              <a:rPr lang="en-US" altLang="ko-KR" dirty="0"/>
              <a:t>0</a:t>
            </a:r>
            <a:r>
              <a:rPr lang="ko-KR" altLang="en-US" dirty="0"/>
              <a:t>에 가깝다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01341BBB-59C0-4C80-8FA8-5FBF7E3FBE66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5832648" cy="68738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공분산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(Covariance)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성질</a:t>
            </a:r>
          </a:p>
        </p:txBody>
      </p:sp>
      <p:pic>
        <p:nvPicPr>
          <p:cNvPr id="9" name="Picture 5" descr="UNI0000256444d5">
            <a:extLst>
              <a:ext uri="{FF2B5EF4-FFF2-40B4-BE49-F238E27FC236}">
                <a16:creationId xmlns:a16="http://schemas.microsoft.com/office/drawing/2014/main" id="{03BB0C2A-9249-4E8C-99D9-60903FCE8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86" y="1323860"/>
            <a:ext cx="6049019" cy="26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53AD21A-1B6C-4D79-8D20-E9F1F8CE864D}"/>
              </a:ext>
            </a:extLst>
          </p:cNvPr>
          <p:cNvSpPr/>
          <p:nvPr/>
        </p:nvSpPr>
        <p:spPr>
          <a:xfrm>
            <a:off x="781645" y="4149303"/>
            <a:ext cx="6096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범위에 영향을 받는다</a:t>
            </a: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ko-KR" alt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표준화 시켜줄 필요가 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5"/>
          <p:cNvSpPr>
            <a:spLocks noChangeArrowheads="1"/>
          </p:cNvSpPr>
          <p:nvPr/>
        </p:nvSpPr>
        <p:spPr bwMode="auto">
          <a:xfrm>
            <a:off x="513978" y="249121"/>
            <a:ext cx="3168650" cy="3109913"/>
          </a:xfrm>
          <a:prstGeom prst="ellipse">
            <a:avLst/>
          </a:prstGeom>
          <a:noFill/>
          <a:ln w="38100">
            <a:solidFill>
              <a:srgbClr val="3333CC">
                <a:alpha val="4196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4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538047"/>
            <a:ext cx="2517775" cy="25320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dirty="0"/>
              <a:t>상관계수</a:t>
            </a:r>
            <a:br>
              <a:rPr lang="en-US" altLang="ko-KR" dirty="0"/>
            </a:br>
            <a:r>
              <a:rPr lang="en-US" altLang="ko-KR" sz="3200" dirty="0">
                <a:latin typeface="+mn-ea"/>
                <a:ea typeface="+mn-ea"/>
              </a:rPr>
              <a:t>(Correlation</a:t>
            </a:r>
            <a:br>
              <a:rPr lang="en-US" altLang="ko-KR" sz="3200" dirty="0">
                <a:latin typeface="+mn-ea"/>
                <a:ea typeface="+mn-ea"/>
              </a:rPr>
            </a:br>
            <a:r>
              <a:rPr lang="en-US" altLang="ko-KR" sz="3200" dirty="0">
                <a:latin typeface="+mn-ea"/>
                <a:ea typeface="+mn-ea"/>
              </a:rPr>
              <a:t>Coefficient)</a:t>
            </a:r>
            <a:endParaRPr lang="ko-KR" alt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295800" y="3542082"/>
            <a:ext cx="6840760" cy="5759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피어슨</a:t>
            </a:r>
            <a:r>
              <a:rPr lang="en-US" altLang="ko-KR" sz="2400" b="1" dirty="0">
                <a:solidFill>
                  <a:srgbClr val="FF0000"/>
                </a:solidFill>
              </a:rPr>
              <a:t>(Pearson) </a:t>
            </a:r>
            <a:r>
              <a:rPr lang="ko-KR" altLang="en-US" sz="2400" b="1" dirty="0">
                <a:solidFill>
                  <a:srgbClr val="FF0000"/>
                </a:solidFill>
              </a:rPr>
              <a:t>상관계수</a:t>
            </a:r>
            <a:r>
              <a:rPr lang="en-US" altLang="ko-KR" sz="2400" b="1" dirty="0">
                <a:solidFill>
                  <a:srgbClr val="FF0000"/>
                </a:solidFill>
              </a:rPr>
              <a:t>(</a:t>
            </a:r>
            <a:r>
              <a:rPr lang="ko-KR" altLang="en-US" sz="2400" b="1" dirty="0">
                <a:solidFill>
                  <a:srgbClr val="FF0000"/>
                </a:solidFill>
              </a:rPr>
              <a:t>표본상관계수</a:t>
            </a:r>
            <a:r>
              <a:rPr lang="en-US" altLang="ko-KR" sz="2400" b="1" dirty="0">
                <a:solidFill>
                  <a:srgbClr val="FF0000"/>
                </a:solidFill>
              </a:rPr>
              <a:t>)</a:t>
            </a:r>
            <a:endParaRPr lang="ko-KR" altLang="en-US" sz="2400" b="1" dirty="0">
              <a:solidFill>
                <a:srgbClr val="FF0000"/>
              </a:solidFill>
            </a:endParaRPr>
          </a:p>
          <a:p>
            <a:endParaRPr lang="ko-KR" altLang="en-US" sz="2400" dirty="0"/>
          </a:p>
          <a:p>
            <a:endParaRPr lang="ko-KR" altLang="en-US" sz="2400" dirty="0"/>
          </a:p>
          <a:p>
            <a:endParaRPr lang="ko-KR" altLang="en-US" sz="2400" dirty="0"/>
          </a:p>
          <a:p>
            <a:endParaRPr lang="ko-KR" altLang="en-US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51784" y="476250"/>
            <a:ext cx="7526238" cy="21605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공분산은 범위의 크기에 영향을 받으므로 표준화해주기 위해 각변수의 표준편차로 나눠준다</a:t>
            </a:r>
            <a:endParaRPr lang="en-US" altLang="ko-KR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모상관계수는 </a:t>
            </a:r>
            <a:r>
              <a: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X, Y</a:t>
            </a:r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공분산을 각각의 편차로 나누어 준다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ko-KR" alt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US" altLang="ko-KR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ko-KR" alt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351338-1AB9-4F59-BDED-1B4C10DCC8DC}"/>
                  </a:ext>
                </a:extLst>
              </p:cNvPr>
              <p:cNvSpPr txBox="1"/>
              <p:nvPr/>
            </p:nvSpPr>
            <p:spPr>
              <a:xfrm>
                <a:off x="5551620" y="2263998"/>
                <a:ext cx="3856120" cy="763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𝐶𝑜𝑟𝑟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𝐶𝑜𝑣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351338-1AB9-4F59-BDED-1B4C10DCC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20" y="2263998"/>
                <a:ext cx="3856120" cy="763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31317B-1F31-450E-B9AB-4411A290B9AA}"/>
                  </a:ext>
                </a:extLst>
              </p:cNvPr>
              <p:cNvSpPr txBox="1"/>
              <p:nvPr/>
            </p:nvSpPr>
            <p:spPr>
              <a:xfrm>
                <a:off x="5551620" y="4367890"/>
                <a:ext cx="3628621" cy="895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31317B-1F31-450E-B9AB-4411A290B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20" y="4367890"/>
                <a:ext cx="3628621" cy="895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>
            <a:extLst>
              <a:ext uri="{FF2B5EF4-FFF2-40B4-BE49-F238E27FC236}">
                <a16:creationId xmlns:a16="http://schemas.microsoft.com/office/drawing/2014/main" id="{8B86E36B-364C-4C8A-8400-184EB28BA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9" y="370524"/>
            <a:ext cx="3024187" cy="30241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99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656F380-3A3A-4144-942D-02292735C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835" y="980728"/>
            <a:ext cx="2835024" cy="200183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상관계수의</a:t>
            </a:r>
            <a:b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범위</a:t>
            </a:r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E403315A-9B41-4924-B5E7-910BC19080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766755" y="370524"/>
            <a:ext cx="5832475" cy="5290724"/>
          </a:xfrm>
        </p:spPr>
        <p:txBody>
          <a:bodyPr/>
          <a:lstStyle/>
          <a:p>
            <a:pPr eaLnBrk="1" hangingPunct="1"/>
            <a:r>
              <a:rPr lang="en-US" altLang="ko-KR" sz="2400" dirty="0"/>
              <a:t>-1</a:t>
            </a:r>
            <a:r>
              <a:rPr lang="ko-KR" altLang="en-US" sz="2400" dirty="0"/>
              <a:t>에서 </a:t>
            </a:r>
            <a:r>
              <a:rPr lang="en-US" altLang="ko-KR" sz="2400" dirty="0"/>
              <a:t>1</a:t>
            </a:r>
            <a:r>
              <a:rPr lang="ko-KR" altLang="en-US" sz="2400" dirty="0"/>
              <a:t>사이의 값</a:t>
            </a:r>
          </a:p>
          <a:p>
            <a:pPr eaLnBrk="1" hangingPunct="1"/>
            <a:endParaRPr lang="ko-KR" altLang="en-US" sz="2400" dirty="0"/>
          </a:p>
          <a:p>
            <a:pPr eaLnBrk="1" hangingPunct="1"/>
            <a:endParaRPr lang="ko-KR" altLang="en-US" sz="2400" dirty="0"/>
          </a:p>
          <a:p>
            <a:pPr eaLnBrk="1" hangingPunct="1"/>
            <a:endParaRPr lang="ko-KR" altLang="en-US" sz="2400" dirty="0"/>
          </a:p>
          <a:p>
            <a:pPr eaLnBrk="1" hangingPunct="1"/>
            <a:r>
              <a:rPr lang="ko-KR" altLang="en-US" sz="2400" dirty="0"/>
              <a:t>최대값은 </a:t>
            </a:r>
            <a:r>
              <a:rPr lang="en-US" altLang="ko-KR" sz="2400" dirty="0"/>
              <a:t>X</a:t>
            </a:r>
            <a:r>
              <a:rPr lang="ko-KR" altLang="en-US" sz="2400" dirty="0"/>
              <a:t>와 </a:t>
            </a:r>
            <a:r>
              <a:rPr lang="en-US" altLang="ko-KR" sz="2400" dirty="0"/>
              <a:t>X</a:t>
            </a:r>
            <a:r>
              <a:rPr lang="ko-KR" altLang="en-US" sz="2400" dirty="0"/>
              <a:t>의 상관계수</a:t>
            </a:r>
          </a:p>
          <a:p>
            <a:pPr eaLnBrk="1" hangingPunct="1"/>
            <a:endParaRPr lang="ko-KR" altLang="en-US" sz="2400" dirty="0"/>
          </a:p>
          <a:p>
            <a:pPr eaLnBrk="1" hangingPunct="1"/>
            <a:endParaRPr lang="ko-KR" altLang="en-US" sz="2400" dirty="0"/>
          </a:p>
          <a:p>
            <a:pPr eaLnBrk="1" hangingPunct="1"/>
            <a:endParaRPr lang="ko-KR" altLang="en-US" sz="2400" dirty="0"/>
          </a:p>
          <a:p>
            <a:pPr eaLnBrk="1" hangingPunct="1"/>
            <a:r>
              <a:rPr lang="ko-KR" altLang="en-US" sz="2400" dirty="0"/>
              <a:t>최소값은 </a:t>
            </a:r>
            <a:r>
              <a:rPr lang="en-US" altLang="ko-KR" sz="2400" dirty="0"/>
              <a:t>X</a:t>
            </a:r>
            <a:r>
              <a:rPr lang="ko-KR" altLang="en-US" sz="2400" dirty="0"/>
              <a:t>와 </a:t>
            </a:r>
            <a:r>
              <a:rPr lang="en-US" altLang="ko-KR" sz="2400" dirty="0"/>
              <a:t>-X</a:t>
            </a:r>
            <a:r>
              <a:rPr lang="ko-KR" altLang="en-US" sz="2400" dirty="0"/>
              <a:t>의 상관계수</a:t>
            </a:r>
          </a:p>
        </p:txBody>
      </p:sp>
      <p:graphicFrame>
        <p:nvGraphicFramePr>
          <p:cNvPr id="210952" name="Object 8">
            <a:extLst>
              <a:ext uri="{FF2B5EF4-FFF2-40B4-BE49-F238E27FC236}">
                <a16:creationId xmlns:a16="http://schemas.microsoft.com/office/drawing/2014/main" id="{15A24E23-8A42-439D-B5CA-E6686A085F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75920" y="885499"/>
          <a:ext cx="3481750" cy="1001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3" imgW="1854200" imgH="533400" progId="Equation.3">
                  <p:embed/>
                </p:oleObj>
              </mc:Choice>
              <mc:Fallback>
                <p:oleObj name="Equation" r:id="rId3" imgW="1854200" imgH="533400" progId="Equation.3">
                  <p:embed/>
                  <p:pic>
                    <p:nvPicPr>
                      <p:cNvPr id="210952" name="Object 8">
                        <a:extLst>
                          <a:ext uri="{FF2B5EF4-FFF2-40B4-BE49-F238E27FC236}">
                            <a16:creationId xmlns:a16="http://schemas.microsoft.com/office/drawing/2014/main" id="{15A24E23-8A42-439D-B5CA-E6686A085F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20" y="885499"/>
                        <a:ext cx="3481750" cy="1001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3" name="Object 9">
            <a:extLst>
              <a:ext uri="{FF2B5EF4-FFF2-40B4-BE49-F238E27FC236}">
                <a16:creationId xmlns:a16="http://schemas.microsoft.com/office/drawing/2014/main" id="{655D714B-CF83-4C89-BDD4-E5471E4661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3872" y="2636912"/>
          <a:ext cx="4071158" cy="1028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5" imgW="2108200" imgH="533400" progId="Equation.3">
                  <p:embed/>
                </p:oleObj>
              </mc:Choice>
              <mc:Fallback>
                <p:oleObj name="Equation" r:id="rId5" imgW="2108200" imgH="533400" progId="Equation.3">
                  <p:embed/>
                  <p:pic>
                    <p:nvPicPr>
                      <p:cNvPr id="210953" name="Object 9">
                        <a:extLst>
                          <a:ext uri="{FF2B5EF4-FFF2-40B4-BE49-F238E27FC236}">
                            <a16:creationId xmlns:a16="http://schemas.microsoft.com/office/drawing/2014/main" id="{655D714B-CF83-4C89-BDD4-E5471E4661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2" y="2636912"/>
                        <a:ext cx="4071158" cy="1028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4" name="Object 10">
            <a:extLst>
              <a:ext uri="{FF2B5EF4-FFF2-40B4-BE49-F238E27FC236}">
                <a16:creationId xmlns:a16="http://schemas.microsoft.com/office/drawing/2014/main" id="{EDD26E9F-2B24-464F-AF5C-F719412688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75348" y="4490313"/>
          <a:ext cx="4071158" cy="981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7" imgW="2209800" imgH="533400" progId="Equation.3">
                  <p:embed/>
                </p:oleObj>
              </mc:Choice>
              <mc:Fallback>
                <p:oleObj name="Equation" r:id="rId7" imgW="2209800" imgH="533400" progId="Equation.3">
                  <p:embed/>
                  <p:pic>
                    <p:nvPicPr>
                      <p:cNvPr id="210954" name="Object 10">
                        <a:extLst>
                          <a:ext uri="{FF2B5EF4-FFF2-40B4-BE49-F238E27FC236}">
                            <a16:creationId xmlns:a16="http://schemas.microsoft.com/office/drawing/2014/main" id="{EDD26E9F-2B24-464F-AF5C-F719412688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348" y="4490313"/>
                        <a:ext cx="4071158" cy="981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>
            <a:extLst>
              <a:ext uri="{FF2B5EF4-FFF2-40B4-BE49-F238E27FC236}">
                <a16:creationId xmlns:a16="http://schemas.microsoft.com/office/drawing/2014/main" id="{DAB27FD7-9EA0-4D9E-B900-BD7D093F1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08" y="2034828"/>
            <a:ext cx="1936428" cy="18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E5828D9-55F0-413C-A2ED-8D50DBEA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277" y="3940119"/>
            <a:ext cx="2092176" cy="18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2" descr="Pearson Correlation Coefficient - Multiple Scatterplo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"/>
          <a:stretch/>
        </p:blipFill>
        <p:spPr bwMode="auto">
          <a:xfrm>
            <a:off x="2783632" y="116632"/>
            <a:ext cx="792177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D65A21-2AF8-4DEA-90C8-4ADC5C5110E8}"/>
              </a:ext>
            </a:extLst>
          </p:cNvPr>
          <p:cNvSpPr txBox="1"/>
          <p:nvPr/>
        </p:nvSpPr>
        <p:spPr>
          <a:xfrm>
            <a:off x="695400" y="69269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SPSS</a:t>
            </a:r>
          </a:p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Tutorial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3781" y="364123"/>
            <a:ext cx="2654950" cy="229059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sz="3200" dirty="0"/>
              <a:t>상관분석에서</a:t>
            </a:r>
            <a:br>
              <a:rPr lang="ko-KR" altLang="en-US" sz="3200" dirty="0"/>
            </a:br>
            <a:r>
              <a:rPr lang="ko-KR" altLang="en-US" sz="3200" dirty="0"/>
              <a:t>검정단계는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18999" y="548680"/>
            <a:ext cx="8637642" cy="6048672"/>
          </a:xfrm>
          <a:ln>
            <a:solidFill>
              <a:schemeClr val="accent1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sz="2600" dirty="0"/>
              <a:t>다음 가설을 세움</a:t>
            </a:r>
          </a:p>
          <a:p>
            <a:pPr>
              <a:lnSpc>
                <a:spcPct val="120000"/>
              </a:lnSpc>
            </a:pPr>
            <a:endParaRPr lang="ko-KR" altLang="en-US" sz="2600" dirty="0"/>
          </a:p>
          <a:p>
            <a:pPr lvl="1">
              <a:lnSpc>
                <a:spcPct val="120000"/>
              </a:lnSpc>
            </a:pPr>
            <a:endParaRPr lang="en-US" altLang="ko-KR" sz="2600" dirty="0"/>
          </a:p>
          <a:p>
            <a:pPr lvl="1">
              <a:lnSpc>
                <a:spcPct val="120000"/>
              </a:lnSpc>
            </a:pPr>
            <a:r>
              <a:rPr lang="ko-KR" altLang="en-US" sz="2600" dirty="0"/>
              <a:t>모상관계수가 </a:t>
            </a:r>
            <a:r>
              <a:rPr lang="en-US" altLang="ko-KR" sz="2600" dirty="0"/>
              <a:t>0</a:t>
            </a:r>
            <a:r>
              <a:rPr lang="ko-KR" altLang="en-US" sz="2600" dirty="0"/>
              <a:t>이냐 아니냐</a:t>
            </a:r>
            <a:r>
              <a:rPr lang="en-US" altLang="ko-KR" sz="2600" dirty="0"/>
              <a:t>?</a:t>
            </a:r>
          </a:p>
          <a:p>
            <a:pPr lvl="1">
              <a:lnSpc>
                <a:spcPct val="120000"/>
              </a:lnSpc>
            </a:pPr>
            <a:r>
              <a:rPr lang="ko-KR" altLang="en-US" sz="2600" dirty="0"/>
              <a:t>즉 상관관계가 있느냐</a:t>
            </a:r>
            <a:r>
              <a:rPr lang="en-US" altLang="ko-KR" sz="2600" dirty="0"/>
              <a:t>? </a:t>
            </a:r>
            <a:r>
              <a:rPr lang="ko-KR" altLang="en-US" sz="2600" dirty="0"/>
              <a:t>없느냐</a:t>
            </a:r>
            <a:r>
              <a:rPr lang="en-US" altLang="ko-KR" sz="2600" dirty="0"/>
              <a:t>?</a:t>
            </a:r>
          </a:p>
          <a:p>
            <a:pPr>
              <a:lnSpc>
                <a:spcPct val="120000"/>
              </a:lnSpc>
            </a:pPr>
            <a:endParaRPr lang="en-US" altLang="ko-KR" sz="2600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2600" dirty="0"/>
              <a:t>검정통계량</a:t>
            </a:r>
            <a:r>
              <a:rPr lang="en-US" altLang="ko-KR" sz="2600" dirty="0"/>
              <a:t> </a:t>
            </a:r>
          </a:p>
          <a:p>
            <a:pPr>
              <a:lnSpc>
                <a:spcPct val="120000"/>
              </a:lnSpc>
            </a:pPr>
            <a:endParaRPr lang="en-US" altLang="ko-KR" sz="2600" dirty="0"/>
          </a:p>
          <a:p>
            <a:pPr>
              <a:lnSpc>
                <a:spcPct val="120000"/>
              </a:lnSpc>
            </a:pPr>
            <a:endParaRPr lang="en-US" altLang="ko-KR" sz="2600" dirty="0"/>
          </a:p>
          <a:p>
            <a:pPr>
              <a:lnSpc>
                <a:spcPct val="120000"/>
              </a:lnSpc>
            </a:pPr>
            <a:endParaRPr lang="en-US" altLang="ko-KR" sz="2600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2600" dirty="0"/>
              <a:t>유의확률의 계산</a:t>
            </a:r>
            <a:endParaRPr lang="en-US" altLang="ko-KR" sz="2600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2600" dirty="0"/>
              <a:t>P-value = </a:t>
            </a:r>
            <a:r>
              <a:rPr lang="en-US" altLang="ko-KR" sz="2600" dirty="0" err="1"/>
              <a:t>Pr</a:t>
            </a:r>
            <a:r>
              <a:rPr lang="en-US" altLang="ko-KR" sz="2600" dirty="0"/>
              <a:t>( result | H0 is True)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altLang="ko-KR" sz="2600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2600" dirty="0"/>
              <a:t>If p-value&lt; 0.05, we reject H0 (accept H1)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2600" dirty="0"/>
              <a:t>만약 유의확률이 </a:t>
            </a:r>
            <a:r>
              <a:rPr lang="en-US" altLang="ko-KR" sz="2600" dirty="0"/>
              <a:t>0.04 </a:t>
            </a:r>
            <a:r>
              <a:rPr lang="ko-KR" altLang="en-US" sz="2600" dirty="0"/>
              <a:t>이면 기각</a:t>
            </a:r>
            <a:r>
              <a:rPr lang="en-US" altLang="ko-KR" sz="2600" dirty="0"/>
              <a:t>, </a:t>
            </a:r>
            <a:r>
              <a:rPr lang="ko-KR" altLang="en-US" sz="2600" dirty="0"/>
              <a:t>두 변수 간에 상관관계가 있다</a:t>
            </a:r>
            <a:endParaRPr lang="en-US" altLang="ko-KR" sz="2600" dirty="0"/>
          </a:p>
          <a:p>
            <a:pPr>
              <a:lnSpc>
                <a:spcPct val="120000"/>
              </a:lnSpc>
            </a:pPr>
            <a:endParaRPr lang="en-US" altLang="ko-KR" sz="24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1124744"/>
            <a:ext cx="4104456" cy="44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15036" y="202301"/>
            <a:ext cx="2654949" cy="2614241"/>
          </a:xfrm>
          <a:prstGeom prst="ellipse">
            <a:avLst/>
          </a:prstGeom>
          <a:noFill/>
          <a:ln w="38100">
            <a:solidFill>
              <a:srgbClr val="FFCC00">
                <a:alpha val="4196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3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B06673-1C1F-41AC-B1F6-194C065B6488}"/>
                  </a:ext>
                </a:extLst>
              </p:cNvPr>
              <p:cNvSpPr txBox="1"/>
              <p:nvPr/>
            </p:nvSpPr>
            <p:spPr>
              <a:xfrm>
                <a:off x="5735960" y="2808530"/>
                <a:ext cx="3040897" cy="10911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B06673-1C1F-41AC-B1F6-194C065B6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2808530"/>
                <a:ext cx="3040897" cy="1091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 noChangeArrowheads="1"/>
          </p:cNvSpPr>
          <p:nvPr>
            <p:ph type="title"/>
          </p:nvPr>
        </p:nvSpPr>
        <p:spPr>
          <a:xfrm>
            <a:off x="767408" y="365125"/>
            <a:ext cx="5472608" cy="687388"/>
          </a:xfrm>
          <a:solidFill>
            <a:srgbClr val="FFC00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2700" b="1" dirty="0"/>
              <a:t>설문조사에서 문항</a:t>
            </a:r>
            <a:r>
              <a:rPr lang="en-US" altLang="ko-KR" sz="2700" b="1" dirty="0"/>
              <a:t>(</a:t>
            </a:r>
            <a:r>
              <a:rPr lang="ko-KR" altLang="en-US" sz="2700" b="1" dirty="0"/>
              <a:t>변수</a:t>
            </a:r>
            <a:r>
              <a:rPr lang="en-US" altLang="ko-KR" sz="2700" b="1" dirty="0"/>
              <a:t>)</a:t>
            </a:r>
            <a:r>
              <a:rPr lang="ko-KR" altLang="en-US" sz="2700" b="1" dirty="0"/>
              <a:t> 간의 관계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1921F6A-31F4-44BA-AB29-20C3B97D8B0E}"/>
              </a:ext>
            </a:extLst>
          </p:cNvPr>
          <p:cNvGraphicFramePr>
            <a:graphicFrameLocks noGrp="1"/>
          </p:cNvGraphicFramePr>
          <p:nvPr/>
        </p:nvGraphicFramePr>
        <p:xfrm>
          <a:off x="767408" y="1196752"/>
          <a:ext cx="10945216" cy="3672306"/>
        </p:xfrm>
        <a:graphic>
          <a:graphicData uri="http://schemas.openxmlformats.org/drawingml/2006/table">
            <a:tbl>
              <a:tblPr/>
              <a:tblGrid>
                <a:gridCol w="128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5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측도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(scale)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문항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변수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0" marR="91430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귀하의 성별은 무엇입니까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남자 ② 여자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9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귀하가 점심시간에 주로 이용하는 음식점은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구내식당 ② 회사주변식당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도보거리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③ 회사근거리식당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차량이동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④ 편의점 ⑤ 기타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0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맛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0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가격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7448" y="365126"/>
            <a:ext cx="8208912" cy="831626"/>
          </a:xfrm>
        </p:spPr>
        <p:txBody>
          <a:bodyPr/>
          <a:lstStyle/>
          <a:p>
            <a:r>
              <a:rPr lang="en-US" altLang="ko-KR" sz="3200" dirty="0"/>
              <a:t>&lt;</a:t>
            </a:r>
            <a:r>
              <a:rPr lang="ko-KR" altLang="en-US" sz="3200" dirty="0"/>
              <a:t>예제</a:t>
            </a:r>
            <a:r>
              <a:rPr lang="en-US" altLang="ko-KR" sz="3200" dirty="0"/>
              <a:t>&gt; </a:t>
            </a:r>
            <a:r>
              <a:rPr lang="ko-KR" altLang="en-US" sz="3200" dirty="0"/>
              <a:t>영어점수와 수학점수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271464" y="1501519"/>
          <a:ext cx="2160240" cy="403244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5326450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35640314"/>
                    </a:ext>
                  </a:extLst>
                </a:gridCol>
              </a:tblGrid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영어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수학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7461619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36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35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9682146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80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4717859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50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60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2551342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58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39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4776187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72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48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2649060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60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44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4324650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56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48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0460071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68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61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8164426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55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45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1084113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65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55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3693789"/>
                  </a:ext>
                </a:extLst>
              </a:tr>
            </a:tbl>
          </a:graphicData>
        </a:graphic>
      </p:graphicFrame>
      <p:graphicFrame>
        <p:nvGraphicFramePr>
          <p:cNvPr id="7" name="차트 6"/>
          <p:cNvGraphicFramePr>
            <a:graphicFrameLocks/>
          </p:cNvGraphicFramePr>
          <p:nvPr/>
        </p:nvGraphicFramePr>
        <p:xfrm>
          <a:off x="3935760" y="1484784"/>
          <a:ext cx="6480720" cy="403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768408" y="5085185"/>
            <a:ext cx="5437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영어</a:t>
            </a:r>
          </a:p>
        </p:txBody>
      </p:sp>
    </p:spTree>
    <p:extLst>
      <p:ext uri="{BB962C8B-B14F-4D97-AF65-F5344CB8AC3E}">
        <p14:creationId xmlns:p14="http://schemas.microsoft.com/office/powerpoint/2010/main" val="3733792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E2123FB-F934-42E5-9BDC-91C0823F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447130"/>
            <a:ext cx="8570563" cy="553169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7896200" y="3429000"/>
            <a:ext cx="1656183" cy="936625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4008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383456"/>
            <a:ext cx="4320480" cy="30586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672064" y="3861048"/>
            <a:ext cx="4320480" cy="17091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두 변수의 상관계수는 </a:t>
            </a:r>
            <a:r>
              <a:rPr lang="en-US" altLang="ko-KR" dirty="0"/>
              <a:t>0.643</a:t>
            </a:r>
            <a:r>
              <a:rPr lang="ko-KR" altLang="en-US" dirty="0"/>
              <a:t>이고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 err="1"/>
              <a:t>유의확률은</a:t>
            </a:r>
            <a:r>
              <a:rPr lang="ko-KR" altLang="en-US" dirty="0"/>
              <a:t> </a:t>
            </a:r>
            <a:r>
              <a:rPr lang="en-US" altLang="ko-KR" dirty="0"/>
              <a:t>0.045(&lt;0.05) </a:t>
            </a:r>
            <a:r>
              <a:rPr lang="ko-KR" altLang="en-US" dirty="0"/>
              <a:t>이므로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두 변수 간에 유의한 상관관계가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존재한다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2D79708-5E67-4F3E-B634-A9A6DFD1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55" y="332656"/>
            <a:ext cx="50958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02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4"/>
          <p:cNvSpPr>
            <a:spLocks noChangeArrowheads="1"/>
          </p:cNvSpPr>
          <p:nvPr/>
        </p:nvSpPr>
        <p:spPr bwMode="auto">
          <a:xfrm>
            <a:off x="983432" y="424122"/>
            <a:ext cx="3024187" cy="3024188"/>
          </a:xfrm>
          <a:prstGeom prst="ellipse">
            <a:avLst/>
          </a:prstGeom>
          <a:noFill/>
          <a:ln w="38100">
            <a:solidFill>
              <a:schemeClr val="hlink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kumimoji="1" lang="ko-KR" altLang="en-US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4333" y="1124744"/>
            <a:ext cx="2590800" cy="18732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상관계수의 한계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83113" y="908050"/>
            <a:ext cx="5689600" cy="4752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2800" dirty="0">
                <a:latin typeface="+mn-ea"/>
              </a:rPr>
              <a:t>상관계수는 만능이 아니다 </a:t>
            </a:r>
          </a:p>
          <a:p>
            <a:pPr fontAlgn="auto">
              <a:spcAft>
                <a:spcPts val="0"/>
              </a:spcAft>
              <a:defRPr/>
            </a:pPr>
            <a:endParaRPr lang="ko-KR" altLang="en-US" sz="2800" dirty="0"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ko-KR" altLang="en-US" sz="2800" dirty="0">
                <a:latin typeface="+mn-ea"/>
              </a:rPr>
              <a:t>수학적 관계이지 속성의 관계는 아니다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ko-KR" altLang="en-US" sz="2400" dirty="0" err="1">
                <a:latin typeface="+mn-ea"/>
              </a:rPr>
              <a:t>영어성적과</a:t>
            </a:r>
            <a:r>
              <a:rPr lang="ko-KR" altLang="en-US" sz="2400" dirty="0">
                <a:latin typeface="+mn-ea"/>
              </a:rPr>
              <a:t> </a:t>
            </a:r>
            <a:r>
              <a:rPr lang="ko-KR" altLang="en-US" sz="2400" dirty="0" err="1">
                <a:latin typeface="+mn-ea"/>
              </a:rPr>
              <a:t>수학성적</a:t>
            </a:r>
            <a:endParaRPr lang="ko-KR" altLang="en-US" sz="2400" dirty="0">
              <a:latin typeface="+mn-ea"/>
            </a:endParaRPr>
          </a:p>
          <a:p>
            <a:pPr lvl="1" fontAlgn="auto">
              <a:spcAft>
                <a:spcPts val="0"/>
              </a:spcAft>
              <a:defRPr/>
            </a:pPr>
            <a:endParaRPr lang="ko-KR" altLang="en-US" sz="2400" dirty="0"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ko-KR" altLang="en-US" sz="2800" dirty="0" err="1">
                <a:latin typeface="+mn-ea"/>
              </a:rPr>
              <a:t>선형관계의</a:t>
            </a:r>
            <a:r>
              <a:rPr lang="ko-KR" altLang="en-US" sz="2800" dirty="0">
                <a:latin typeface="+mn-ea"/>
              </a:rPr>
              <a:t> 측도이다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ko-KR" altLang="en-US" sz="2400" dirty="0" err="1">
                <a:latin typeface="+mn-ea"/>
              </a:rPr>
              <a:t>곡선관계는</a:t>
            </a:r>
            <a:r>
              <a:rPr lang="ko-KR" altLang="en-US" sz="2400" dirty="0">
                <a:latin typeface="+mn-ea"/>
              </a:rPr>
              <a:t> 찾아내지 못한다</a:t>
            </a:r>
          </a:p>
          <a:p>
            <a:pPr fontAlgn="auto">
              <a:spcAft>
                <a:spcPts val="0"/>
              </a:spcAft>
              <a:defRPr/>
            </a:pPr>
            <a:endParaRPr lang="ko-KR" altLang="en-US" sz="2800" dirty="0"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ko-KR" altLang="en-US" sz="2800" dirty="0" err="1">
                <a:latin typeface="+mn-ea"/>
              </a:rPr>
              <a:t>자료분석의</a:t>
            </a:r>
            <a:r>
              <a:rPr lang="ko-KR" altLang="en-US" sz="2800" dirty="0">
                <a:latin typeface="+mn-ea"/>
              </a:rPr>
              <a:t> 초기단계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연습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911424" y="1600201"/>
            <a:ext cx="1015312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/>
              <a:t>“</a:t>
            </a:r>
            <a:r>
              <a:rPr lang="ko-KR" altLang="en-US" dirty="0"/>
              <a:t>신문</a:t>
            </a:r>
            <a:r>
              <a:rPr lang="en-US" altLang="ko-KR" dirty="0"/>
              <a:t>TV</a:t>
            </a:r>
            <a:r>
              <a:rPr lang="ko-KR" altLang="en-US" dirty="0"/>
              <a:t>시간</a:t>
            </a:r>
            <a:r>
              <a:rPr lang="en-US" altLang="ko-KR" dirty="0"/>
              <a:t>. </a:t>
            </a:r>
            <a:r>
              <a:rPr lang="en-US" altLang="ko-KR" dirty="0" err="1"/>
              <a:t>Sav</a:t>
            </a:r>
            <a:r>
              <a:rPr lang="en-US" altLang="ko-KR" dirty="0"/>
              <a:t>” </a:t>
            </a:r>
            <a:r>
              <a:rPr lang="ko-KR" altLang="en-US" dirty="0"/>
              <a:t>에서 </a:t>
            </a:r>
            <a:r>
              <a:rPr lang="ko-KR" altLang="en-US" dirty="0" err="1"/>
              <a:t>신문보는</a:t>
            </a:r>
            <a:r>
              <a:rPr lang="en-US" altLang="ko-KR" dirty="0"/>
              <a:t> </a:t>
            </a:r>
            <a:r>
              <a:rPr lang="ko-KR" altLang="en-US" dirty="0"/>
              <a:t>시간과  </a:t>
            </a:r>
            <a:r>
              <a:rPr lang="en-US" altLang="ko-KR" dirty="0"/>
              <a:t>TV</a:t>
            </a:r>
            <a:r>
              <a:rPr lang="ko-KR" altLang="en-US" dirty="0"/>
              <a:t>보는 시간과의 상관관계를 분석하시오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 err="1"/>
              <a:t>Lecture_evalue.sav</a:t>
            </a:r>
            <a:r>
              <a:rPr lang="en-US" altLang="ko-KR" dirty="0"/>
              <a:t> </a:t>
            </a:r>
            <a:r>
              <a:rPr lang="ko-KR" altLang="en-US" dirty="0"/>
              <a:t>에서 전반적인 </a:t>
            </a:r>
            <a:r>
              <a:rPr lang="ko-KR" altLang="en-US" dirty="0" err="1"/>
              <a:t>강의평가와</a:t>
            </a:r>
            <a:r>
              <a:rPr lang="ko-KR" altLang="en-US" dirty="0"/>
              <a:t> 가장 높은 관계를 갖는 변수는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8987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E78E90-48DE-4F65-9A24-30FBC22C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5702424" cy="667544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ko-KR" altLang="en-US" sz="3200" dirty="0"/>
              <a:t>참고</a:t>
            </a:r>
            <a:r>
              <a:rPr lang="en-US" altLang="ko-KR" sz="3200" dirty="0"/>
              <a:t>&gt; </a:t>
            </a:r>
            <a:r>
              <a:rPr lang="ko-KR" altLang="en-US" sz="3200" dirty="0"/>
              <a:t>공분산 행렬</a:t>
            </a:r>
            <a:r>
              <a:rPr lang="en-US" altLang="ko-KR" sz="3200" dirty="0"/>
              <a:t>, </a:t>
            </a:r>
            <a:r>
              <a:rPr lang="ko-KR" altLang="en-US" sz="3200" dirty="0"/>
              <a:t>상관 행렬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571E48-4B1A-4FAA-AAB7-3BDDEC81DD21}"/>
                  </a:ext>
                </a:extLst>
              </p:cNvPr>
              <p:cNvSpPr txBox="1"/>
              <p:nvPr/>
            </p:nvSpPr>
            <p:spPr>
              <a:xfrm>
                <a:off x="767408" y="1510960"/>
                <a:ext cx="5040560" cy="1963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ko-KR" sz="24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ko-KR" alt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ko-K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      </m:t>
                                        </m:r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⋯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ko-KR" alt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⋮          ⋮        ⋱      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⋯    </m:t>
                              </m:r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571E48-4B1A-4FAA-AAB7-3BDDEC81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510960"/>
                <a:ext cx="5040560" cy="19638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C1FB58-3A5F-418A-B267-A5A6098550F8}"/>
                  </a:ext>
                </a:extLst>
              </p:cNvPr>
              <p:cNvSpPr txBox="1"/>
              <p:nvPr/>
            </p:nvSpPr>
            <p:spPr>
              <a:xfrm>
                <a:off x="767408" y="3645024"/>
                <a:ext cx="5040560" cy="1963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ko-KR" alt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ko-K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   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⋯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ko-KR" alt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⋮          ⋮        ⋱      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⋯    </m:t>
                              </m:r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C1FB58-3A5F-418A-B267-A5A609855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3645024"/>
                <a:ext cx="5040560" cy="19638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50BFE5-7F74-4AFF-BD56-5DE4EABF575C}"/>
                  </a:ext>
                </a:extLst>
              </p:cNvPr>
              <p:cNvSpPr txBox="1"/>
              <p:nvPr/>
            </p:nvSpPr>
            <p:spPr>
              <a:xfrm>
                <a:off x="6096000" y="1510960"/>
                <a:ext cx="5040560" cy="1832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𝛒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ko-KR" alt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1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       </m:t>
                                        </m:r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ko-KR" altLang="en-US" sz="240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1    ⋯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ko-KR" alt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⋮          ⋮        ⋱      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⋯    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50BFE5-7F74-4AFF-BD56-5DE4EABF5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10960"/>
                <a:ext cx="5040560" cy="1832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C41489-9C9E-4133-A1B4-694BDCC8C4D4}"/>
                  </a:ext>
                </a:extLst>
              </p:cNvPr>
              <p:cNvSpPr txBox="1"/>
              <p:nvPr/>
            </p:nvSpPr>
            <p:spPr>
              <a:xfrm>
                <a:off x="6096000" y="3645024"/>
                <a:ext cx="5040560" cy="1832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ko-KR" alt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 1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    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⋯ </m:t>
                                    </m:r>
                                    <m:sSub>
                                      <m:sSubPr>
                                        <m:ctrlP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1    ⋯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ko-KR" alt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⋮          ⋮        ⋱      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⋯    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C41489-9C9E-4133-A1B4-694BDCC8C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45024"/>
                <a:ext cx="5040560" cy="1832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853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4">
            <a:extLst>
              <a:ext uri="{FF2B5EF4-FFF2-40B4-BE49-F238E27FC236}">
                <a16:creationId xmlns:a16="http://schemas.microsoft.com/office/drawing/2014/main" id="{BD6EE78E-773E-4092-A688-58ADAED3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188640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38777F6-9C7F-43CA-83DB-368DC61C9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520" y="1239564"/>
            <a:ext cx="2601913" cy="922338"/>
          </a:xfrm>
        </p:spPr>
        <p:txBody>
          <a:bodyPr/>
          <a:lstStyle/>
          <a:p>
            <a:pPr eaLnBrk="1" hangingPunct="1"/>
            <a:r>
              <a:rPr lang="en-US" altLang="ko-KR" sz="3700" b="0" dirty="0"/>
              <a:t>Love data</a:t>
            </a:r>
            <a:endParaRPr lang="ko-KR" altLang="en-US" sz="3700" b="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F87BCAD-EE3E-4896-A514-A6D38CA0A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260648"/>
            <a:ext cx="7991475" cy="518160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F3FC69A-1A4E-4873-9CA3-F7D0D756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32" y="188640"/>
            <a:ext cx="4367955" cy="590465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ACDF3CD-7AC9-41AA-9DBC-979B06D6C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116632"/>
            <a:ext cx="6336704" cy="61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8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57B0486-D66A-4E79-A5FB-7A6BE6AFD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60648"/>
            <a:ext cx="4667250" cy="4038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183AEF4-053A-4174-B01E-68610A708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188640"/>
            <a:ext cx="6840760" cy="5970605"/>
          </a:xfrm>
          <a:prstGeom prst="rect">
            <a:avLst/>
          </a:prstGeom>
        </p:spPr>
      </p:pic>
      <p:sp>
        <p:nvSpPr>
          <p:cNvPr id="9" name="Oval 4">
            <a:extLst>
              <a:ext uri="{FF2B5EF4-FFF2-40B4-BE49-F238E27FC236}">
                <a16:creationId xmlns:a16="http://schemas.microsoft.com/office/drawing/2014/main" id="{6993CFD8-41B2-43C6-8139-05DD4C4DA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272" y="2814373"/>
            <a:ext cx="792162" cy="719137"/>
          </a:xfrm>
          <a:prstGeom prst="ellipse">
            <a:avLst/>
          </a:prstGeom>
          <a:noFill/>
          <a:ln w="28575" algn="ctr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23FA1926-A028-44BE-864D-59CA5BE85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272" y="4653136"/>
            <a:ext cx="792162" cy="719137"/>
          </a:xfrm>
          <a:prstGeom prst="ellipse">
            <a:avLst/>
          </a:prstGeom>
          <a:noFill/>
          <a:ln w="28575" algn="ctr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87DD07D1-4EEC-44B5-9B56-50C3714FC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6658" y="4673121"/>
            <a:ext cx="792162" cy="719137"/>
          </a:xfrm>
          <a:prstGeom prst="ellipse">
            <a:avLst/>
          </a:prstGeom>
          <a:noFill/>
          <a:ln w="28575" algn="ctr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1B00ED8-CF80-49BA-BE9C-146279EA47BF}"/>
              </a:ext>
            </a:extLst>
          </p:cNvPr>
          <p:cNvSpPr/>
          <p:nvPr/>
        </p:nvSpPr>
        <p:spPr>
          <a:xfrm>
            <a:off x="479376" y="4730538"/>
            <a:ext cx="4608512" cy="132343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학력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경제력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=&gt;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상관계수는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0.553</a:t>
            </a:r>
          </a:p>
          <a:p>
            <a:pPr eaLnBrk="1" hangingPunct="1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유의확률이 유의수준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1%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보다 작으므로 귀무가설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(H0)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기각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eaLnBrk="1" hangingPunct="1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즉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상관관계 있다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 noChangeArrowheads="1"/>
          </p:cNvSpPr>
          <p:nvPr>
            <p:ph type="title"/>
          </p:nvPr>
        </p:nvSpPr>
        <p:spPr>
          <a:xfrm>
            <a:off x="767408" y="365125"/>
            <a:ext cx="5472608" cy="687388"/>
          </a:xfrm>
          <a:solidFill>
            <a:srgbClr val="FFC00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2700" b="1" dirty="0"/>
              <a:t>설문조사에서 문항</a:t>
            </a:r>
            <a:r>
              <a:rPr lang="en-US" altLang="ko-KR" sz="2700" b="1" dirty="0"/>
              <a:t>(</a:t>
            </a:r>
            <a:r>
              <a:rPr lang="ko-KR" altLang="en-US" sz="2700" b="1" dirty="0"/>
              <a:t>변수</a:t>
            </a:r>
            <a:r>
              <a:rPr lang="en-US" altLang="ko-KR" sz="2700" b="1" dirty="0"/>
              <a:t>)</a:t>
            </a:r>
            <a:r>
              <a:rPr lang="ko-KR" altLang="en-US" sz="2700" b="1" dirty="0"/>
              <a:t> 간의 관계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1921F6A-31F4-44BA-AB29-20C3B97D8B0E}"/>
              </a:ext>
            </a:extLst>
          </p:cNvPr>
          <p:cNvGraphicFramePr>
            <a:graphicFrameLocks noGrp="1"/>
          </p:cNvGraphicFramePr>
          <p:nvPr/>
        </p:nvGraphicFramePr>
        <p:xfrm>
          <a:off x="767408" y="1196752"/>
          <a:ext cx="10945216" cy="3672306"/>
        </p:xfrm>
        <a:graphic>
          <a:graphicData uri="http://schemas.openxmlformats.org/drawingml/2006/table">
            <a:tbl>
              <a:tblPr/>
              <a:tblGrid>
                <a:gridCol w="128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5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측도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(scale)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문항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변수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0" marR="91430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귀하의 성별은 무엇입니까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남자 ② 여자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9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귀하가 점심시간에 주로 이용하는 음식점은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구내식당 ② 회사주변식당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도보거리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③ 회사근거리식당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차량이동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④ 편의점 ⑤ 기타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0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맛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0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가격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A431A5CB-9C80-4AE1-9316-6B865CFB2985}"/>
              </a:ext>
            </a:extLst>
          </p:cNvPr>
          <p:cNvGrpSpPr/>
          <p:nvPr/>
        </p:nvGrpSpPr>
        <p:grpSpPr>
          <a:xfrm>
            <a:off x="1559496" y="1988840"/>
            <a:ext cx="1440160" cy="792088"/>
            <a:chOff x="1559496" y="1988840"/>
            <a:chExt cx="1440160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달 12">
              <a:extLst>
                <a:ext uri="{FF2B5EF4-FFF2-40B4-BE49-F238E27FC236}">
                  <a16:creationId xmlns:a16="http://schemas.microsoft.com/office/drawing/2014/main" id="{BBFA7D59-B3B6-44F7-B22C-D10E33D1BDF0}"/>
                </a:ext>
              </a:extLst>
            </p:cNvPr>
            <p:cNvSpPr/>
            <p:nvPr/>
          </p:nvSpPr>
          <p:spPr>
            <a:xfrm>
              <a:off x="2711624" y="1988840"/>
              <a:ext cx="288032" cy="792088"/>
            </a:xfrm>
            <a:prstGeom prst="moon">
              <a:avLst>
                <a:gd name="adj" fmla="val 154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D9E7A9-3008-4AB0-8D12-1AD40DDB337F}"/>
                </a:ext>
              </a:extLst>
            </p:cNvPr>
            <p:cNvSpPr txBox="1"/>
            <p:nvPr/>
          </p:nvSpPr>
          <p:spPr>
            <a:xfrm>
              <a:off x="1559496" y="2132856"/>
              <a:ext cx="1107996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교차분석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D816663C-48AF-44CB-B0B4-F5014E5E26A1}"/>
              </a:ext>
            </a:extLst>
          </p:cNvPr>
          <p:cNvGrpSpPr/>
          <p:nvPr/>
        </p:nvGrpSpPr>
        <p:grpSpPr>
          <a:xfrm>
            <a:off x="1529678" y="3645024"/>
            <a:ext cx="1440160" cy="792088"/>
            <a:chOff x="1529678" y="3645024"/>
            <a:chExt cx="1440160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달 15">
              <a:extLst>
                <a:ext uri="{FF2B5EF4-FFF2-40B4-BE49-F238E27FC236}">
                  <a16:creationId xmlns:a16="http://schemas.microsoft.com/office/drawing/2014/main" id="{1837A1D8-CAF9-4B43-992C-0CC4C54AA71A}"/>
                </a:ext>
              </a:extLst>
            </p:cNvPr>
            <p:cNvSpPr/>
            <p:nvPr/>
          </p:nvSpPr>
          <p:spPr>
            <a:xfrm>
              <a:off x="2681806" y="3645024"/>
              <a:ext cx="288032" cy="792088"/>
            </a:xfrm>
            <a:prstGeom prst="moon">
              <a:avLst>
                <a:gd name="adj" fmla="val 15493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3D6E2E-F98D-4C7B-A0AC-BD35C38966BE}"/>
                </a:ext>
              </a:extLst>
            </p:cNvPr>
            <p:cNvSpPr txBox="1"/>
            <p:nvPr/>
          </p:nvSpPr>
          <p:spPr>
            <a:xfrm>
              <a:off x="1529678" y="3789040"/>
              <a:ext cx="1107996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상관분석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72FE9A83-0D60-4CA3-B065-5F40E103FE8D}"/>
              </a:ext>
            </a:extLst>
          </p:cNvPr>
          <p:cNvGrpSpPr/>
          <p:nvPr/>
        </p:nvGrpSpPr>
        <p:grpSpPr>
          <a:xfrm>
            <a:off x="421682" y="2725346"/>
            <a:ext cx="1440160" cy="792088"/>
            <a:chOff x="421682" y="2725346"/>
            <a:chExt cx="1440160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달 21">
              <a:extLst>
                <a:ext uri="{FF2B5EF4-FFF2-40B4-BE49-F238E27FC236}">
                  <a16:creationId xmlns:a16="http://schemas.microsoft.com/office/drawing/2014/main" id="{83CF8617-353A-44DB-AA13-4B33AF20E4F2}"/>
                </a:ext>
              </a:extLst>
            </p:cNvPr>
            <p:cNvSpPr/>
            <p:nvPr/>
          </p:nvSpPr>
          <p:spPr>
            <a:xfrm>
              <a:off x="1573810" y="2725346"/>
              <a:ext cx="288032" cy="792088"/>
            </a:xfrm>
            <a:prstGeom prst="moon">
              <a:avLst>
                <a:gd name="adj" fmla="val 15493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3CFF0F-8246-4564-8839-B84FAAE0853A}"/>
                </a:ext>
              </a:extLst>
            </p:cNvPr>
            <p:cNvSpPr txBox="1"/>
            <p:nvPr/>
          </p:nvSpPr>
          <p:spPr>
            <a:xfrm>
              <a:off x="421682" y="2869362"/>
              <a:ext cx="1107996" cy="369332"/>
            </a:xfrm>
            <a:prstGeom prst="rect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평균비교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4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412776"/>
            <a:ext cx="10513168" cy="4538662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ko-KR" altLang="en-US" sz="2400" dirty="0"/>
              <a:t>관계의 추정</a:t>
            </a:r>
            <a:endParaRPr lang="en-US" altLang="ko-KR" sz="2400" dirty="0"/>
          </a:p>
          <a:p>
            <a:pPr lvl="1">
              <a:defRPr/>
            </a:pPr>
            <a:r>
              <a:rPr lang="ko-KR" altLang="en-US" sz="2000" dirty="0"/>
              <a:t>산점도</a:t>
            </a:r>
            <a:r>
              <a:rPr lang="en-US" altLang="ko-KR" sz="2000" dirty="0"/>
              <a:t>, </a:t>
            </a:r>
            <a:r>
              <a:rPr lang="ko-KR" altLang="en-US" sz="2000" dirty="0"/>
              <a:t>공분산</a:t>
            </a:r>
            <a:r>
              <a:rPr lang="en-US" altLang="ko-KR" sz="2000" dirty="0"/>
              <a:t>, </a:t>
            </a:r>
            <a:r>
              <a:rPr lang="ko-KR" altLang="en-US" sz="2000" dirty="0"/>
              <a:t>상관계수</a:t>
            </a:r>
            <a:endParaRPr lang="en-US" altLang="ko-KR" sz="2000" dirty="0"/>
          </a:p>
          <a:p>
            <a:pPr>
              <a:lnSpc>
                <a:spcPct val="100000"/>
              </a:lnSpc>
              <a:defRPr/>
            </a:pPr>
            <a:endParaRPr lang="en-US" altLang="ko-KR" sz="2400" dirty="0"/>
          </a:p>
          <a:p>
            <a:pPr>
              <a:lnSpc>
                <a:spcPct val="100000"/>
              </a:lnSpc>
              <a:defRPr/>
            </a:pPr>
            <a:r>
              <a:rPr lang="ko-KR" altLang="en-US" sz="2400" dirty="0"/>
              <a:t>검정을 위한 </a:t>
            </a:r>
            <a:endParaRPr lang="en-US" altLang="ko-KR" sz="2400" dirty="0"/>
          </a:p>
          <a:p>
            <a:pPr lvl="1">
              <a:lnSpc>
                <a:spcPct val="100000"/>
              </a:lnSpc>
              <a:defRPr/>
            </a:pPr>
            <a:r>
              <a:rPr lang="en-US" altLang="ko-KR" sz="2000" dirty="0"/>
              <a:t>H0: </a:t>
            </a:r>
            <a:r>
              <a:rPr lang="ko-KR" altLang="en-US" sz="2000" dirty="0"/>
              <a:t>변수 간에 관계가 없다 </a:t>
            </a:r>
            <a:r>
              <a:rPr lang="en-US" altLang="ko-KR" sz="2000" dirty="0"/>
              <a:t>(</a:t>
            </a:r>
            <a:r>
              <a:rPr lang="ko-KR" altLang="en-US" sz="2000" dirty="0"/>
              <a:t>조사전</a:t>
            </a:r>
            <a:r>
              <a:rPr lang="en-US" altLang="ko-KR" sz="2000" dirty="0"/>
              <a:t> </a:t>
            </a:r>
            <a:r>
              <a:rPr lang="ko-KR" altLang="en-US" sz="2000" dirty="0"/>
              <a:t>사실</a:t>
            </a:r>
            <a:r>
              <a:rPr lang="en-US" altLang="ko-KR" sz="2000" dirty="0"/>
              <a:t>) =&gt; </a:t>
            </a:r>
            <a:r>
              <a:rPr lang="ko-KR" altLang="en-US" sz="2000" dirty="0"/>
              <a:t>귀무가설</a:t>
            </a:r>
            <a:r>
              <a:rPr lang="en-US" altLang="ko-KR" sz="2000" dirty="0"/>
              <a:t>, </a:t>
            </a:r>
            <a:r>
              <a:rPr lang="ko-KR" altLang="en-US" sz="2000" dirty="0"/>
              <a:t>영가설</a:t>
            </a:r>
            <a:endParaRPr lang="en-US" altLang="ko-KR" sz="2000" dirty="0"/>
          </a:p>
          <a:p>
            <a:pPr lvl="1">
              <a:lnSpc>
                <a:spcPct val="100000"/>
              </a:lnSpc>
              <a:defRPr/>
            </a:pPr>
            <a:r>
              <a:rPr lang="en-US" altLang="ko-KR" sz="2000" dirty="0"/>
              <a:t>H1: </a:t>
            </a:r>
            <a:r>
              <a:rPr lang="ko-KR" altLang="en-US" sz="2000" dirty="0"/>
              <a:t>변수 간에 관계가 있다 </a:t>
            </a:r>
            <a:r>
              <a:rPr lang="en-US" altLang="ko-KR" sz="2000" dirty="0"/>
              <a:t>(</a:t>
            </a:r>
            <a:r>
              <a:rPr lang="ko-KR" altLang="en-US" sz="2000" dirty="0"/>
              <a:t>조사후 주장</a:t>
            </a:r>
            <a:r>
              <a:rPr lang="en-US" altLang="ko-KR" sz="2000" dirty="0"/>
              <a:t>) =&gt; </a:t>
            </a:r>
            <a:r>
              <a:rPr lang="ko-KR" altLang="en-US" sz="2000" dirty="0"/>
              <a:t>연구가설</a:t>
            </a:r>
            <a:endParaRPr lang="en-US" altLang="ko-KR" sz="2000" dirty="0"/>
          </a:p>
          <a:p>
            <a:pPr lvl="1">
              <a:lnSpc>
                <a:spcPct val="100000"/>
              </a:lnSpc>
              <a:defRPr/>
            </a:pPr>
            <a:r>
              <a:rPr lang="ko-KR" altLang="en-US" sz="2000" dirty="0">
                <a:solidFill>
                  <a:srgbClr val="0070C0"/>
                </a:solidFill>
              </a:rPr>
              <a:t>예</a:t>
            </a:r>
            <a:r>
              <a:rPr lang="en-US" altLang="ko-KR" sz="2000" dirty="0">
                <a:solidFill>
                  <a:srgbClr val="0070C0"/>
                </a:solidFill>
              </a:rPr>
              <a:t>&gt; H0: </a:t>
            </a:r>
            <a:r>
              <a:rPr lang="ko-KR" altLang="en-US" sz="2000" dirty="0">
                <a:solidFill>
                  <a:srgbClr val="0070C0"/>
                </a:solidFill>
              </a:rPr>
              <a:t>맛중요도와 가격중요도는 관계가 없다</a:t>
            </a:r>
            <a:endParaRPr lang="en-US" altLang="ko-KR" sz="2000"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defRPr/>
            </a:pPr>
            <a:endParaRPr lang="en-US" altLang="ko-KR" sz="20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ko-KR" altLang="en-US" sz="2400" dirty="0"/>
              <a:t>유의확률에 의한 검정 </a:t>
            </a:r>
            <a:r>
              <a:rPr lang="en-US" altLang="ko-KR" sz="2000" dirty="0"/>
              <a:t>(t</a:t>
            </a:r>
            <a:r>
              <a:rPr lang="ko-KR" altLang="en-US" sz="2000" dirty="0"/>
              <a:t> 검정통계량</a:t>
            </a:r>
            <a:r>
              <a:rPr lang="en-US" altLang="ko-KR" sz="2000" dirty="0"/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ko-KR" sz="2000" dirty="0"/>
              <a:t>p-value = Pr( result | H0 is True)</a:t>
            </a:r>
          </a:p>
          <a:p>
            <a:pPr lvl="1">
              <a:defRPr/>
            </a:pPr>
            <a:r>
              <a:rPr lang="en-US" altLang="ko-KR" sz="2000" dirty="0"/>
              <a:t>If p-value&lt; 0.05, we reject H0 (accept H1)</a:t>
            </a:r>
          </a:p>
          <a:p>
            <a:pPr lvl="1">
              <a:lnSpc>
                <a:spcPct val="100000"/>
              </a:lnSpc>
              <a:defRPr/>
            </a:pPr>
            <a:r>
              <a:rPr lang="ko-KR" altLang="en-US" sz="2000" dirty="0">
                <a:solidFill>
                  <a:srgbClr val="0070C0"/>
                </a:solidFill>
              </a:rPr>
              <a:t>예</a:t>
            </a:r>
            <a:r>
              <a:rPr lang="en-US" altLang="ko-KR" sz="2000" dirty="0">
                <a:solidFill>
                  <a:srgbClr val="0070C0"/>
                </a:solidFill>
              </a:rPr>
              <a:t>&gt; </a:t>
            </a:r>
            <a:r>
              <a:rPr lang="ko-KR" altLang="en-US" sz="2000" dirty="0">
                <a:solidFill>
                  <a:srgbClr val="0070C0"/>
                </a:solidFill>
              </a:rPr>
              <a:t>만약 유의확률이 </a:t>
            </a:r>
            <a:r>
              <a:rPr lang="en-US" altLang="ko-KR" sz="2000" dirty="0">
                <a:solidFill>
                  <a:srgbClr val="0070C0"/>
                </a:solidFill>
              </a:rPr>
              <a:t>0.03 </a:t>
            </a:r>
            <a:r>
              <a:rPr lang="ko-KR" altLang="en-US" sz="2000" dirty="0">
                <a:solidFill>
                  <a:srgbClr val="0070C0"/>
                </a:solidFill>
              </a:rPr>
              <a:t>이면 기각</a:t>
            </a:r>
            <a:r>
              <a:rPr lang="en-US" altLang="ko-KR" sz="2000" dirty="0">
                <a:solidFill>
                  <a:srgbClr val="0070C0"/>
                </a:solidFill>
              </a:rPr>
              <a:t>, </a:t>
            </a:r>
            <a:r>
              <a:rPr lang="ko-KR" altLang="en-US" sz="2000" dirty="0">
                <a:solidFill>
                  <a:srgbClr val="0070C0"/>
                </a:solidFill>
              </a:rPr>
              <a:t>두 변수 간에 관계가 있다</a:t>
            </a:r>
            <a:r>
              <a:rPr lang="en-US" altLang="ko-KR" sz="2000" dirty="0">
                <a:solidFill>
                  <a:srgbClr val="0070C0"/>
                </a:solidFill>
              </a:rPr>
              <a:t>(</a:t>
            </a:r>
            <a:r>
              <a:rPr lang="el-GR" altLang="ko-KR" sz="2000" dirty="0">
                <a:solidFill>
                  <a:srgbClr val="0070C0"/>
                </a:solidFill>
              </a:rPr>
              <a:t>α</a:t>
            </a:r>
            <a:r>
              <a:rPr lang="en-US" altLang="ko-KR" sz="2000" dirty="0">
                <a:solidFill>
                  <a:srgbClr val="0070C0"/>
                </a:solidFill>
              </a:rPr>
              <a:t>=5%)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endParaRPr lang="ko-KR" altLang="en-US" sz="20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D4496D2-0376-46EB-B908-A946AE25383B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6120680" cy="68738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계량 변수들 간의 관계의 추정</a:t>
            </a:r>
            <a:r>
              <a:rPr lang="en-US" altLang="ko-KR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 검정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8435" name="텍스트 개체 틀 2"/>
          <p:cNvSpPr>
            <a:spLocks noGrp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36" name="내용 개체 틀 3"/>
          <p:cNvSpPr>
            <a:spLocks noGrp="1"/>
          </p:cNvSpPr>
          <p:nvPr>
            <p:ph sz="quarter" idx="2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37" name="내용 개체 틀 4"/>
          <p:cNvSpPr>
            <a:spLocks noGrp="1"/>
          </p:cNvSpPr>
          <p:nvPr>
            <p:ph sz="quarter" idx="3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8438" name="Picture 2" descr="correlation coefficient chewing gum crime rate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74638"/>
            <a:ext cx="8258175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88914"/>
            <a:ext cx="8978577" cy="585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1272307" y="2204021"/>
            <a:ext cx="2416175" cy="4016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>
                <a:latin typeface="+mj-ea"/>
                <a:ea typeface="+mj-ea"/>
              </a:rPr>
              <a:t>범죄자 수감자 비율</a:t>
            </a:r>
          </a:p>
        </p:txBody>
      </p:sp>
      <p:sp>
        <p:nvSpPr>
          <p:cNvPr id="6" name="내용 개체 틀 4"/>
          <p:cNvSpPr txBox="1">
            <a:spLocks/>
          </p:cNvSpPr>
          <p:nvPr/>
        </p:nvSpPr>
        <p:spPr bwMode="auto">
          <a:xfrm>
            <a:off x="5005231" y="6041755"/>
            <a:ext cx="2314575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ko-KR" altLang="en-US" b="1">
                <a:latin typeface="+mj-ea"/>
                <a:ea typeface="+mj-ea"/>
              </a:rPr>
              <a:t>불평등도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7493" y="6100492"/>
            <a:ext cx="696912" cy="40005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>
                <a:latin typeface="+mj-ea"/>
                <a:ea typeface="+mj-ea"/>
              </a:rPr>
              <a:t>낮음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518" y="6087792"/>
            <a:ext cx="696912" cy="40005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>
                <a:latin typeface="+mj-ea"/>
                <a:ea typeface="+mj-ea"/>
              </a:rPr>
              <a:t>높음</a:t>
            </a:r>
          </a:p>
        </p:txBody>
      </p:sp>
    </p:spTree>
    <p:extLst>
      <p:ext uri="{BB962C8B-B14F-4D97-AF65-F5344CB8AC3E}">
        <p14:creationId xmlns:p14="http://schemas.microsoft.com/office/powerpoint/2010/main" val="418108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501" y="1105694"/>
            <a:ext cx="2857500" cy="17668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 err="1"/>
              <a:t>산점도</a:t>
            </a:r>
            <a:br>
              <a:rPr lang="en-US" altLang="ko-KR" dirty="0"/>
            </a:br>
            <a:r>
              <a:rPr lang="en-US" altLang="ko-KR" dirty="0"/>
              <a:t>scatter</a:t>
            </a:r>
            <a:r>
              <a:rPr lang="ko-KR" altLang="en-US" dirty="0"/>
              <a:t> </a:t>
            </a:r>
            <a:r>
              <a:rPr lang="en-US" altLang="ko-KR" dirty="0"/>
              <a:t>plot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87939" y="908050"/>
            <a:ext cx="5051425" cy="8651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/>
              <a:t>키와 몸무게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732792" y="261144"/>
            <a:ext cx="3312320" cy="331232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7173" name="Group 23"/>
          <p:cNvGrpSpPr>
            <a:grpSpLocks/>
          </p:cNvGrpSpPr>
          <p:nvPr/>
        </p:nvGrpSpPr>
        <p:grpSpPr bwMode="auto">
          <a:xfrm>
            <a:off x="4800601" y="1989138"/>
            <a:ext cx="4600575" cy="3433762"/>
            <a:chOff x="2064" y="1253"/>
            <a:chExt cx="2898" cy="2163"/>
          </a:xfrm>
        </p:grpSpPr>
        <p:sp>
          <p:nvSpPr>
            <p:cNvPr id="7187" name="Line 6"/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8" name="Line 7"/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9" name="Line 8"/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0" name="Line 9"/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1" name="Line 10"/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2" name="Text Box 11"/>
            <p:cNvSpPr txBox="1">
              <a:spLocks noChangeArrowheads="1"/>
            </p:cNvSpPr>
            <p:nvPr/>
          </p:nvSpPr>
          <p:spPr bwMode="auto">
            <a:xfrm>
              <a:off x="4740" y="3067"/>
              <a:ext cx="22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lang="ko-KR" altLang="en-US" sz="1600">
                  <a:latin typeface="휴먼모음T" panose="02030504000101010101" pitchFamily="18" charset="-127"/>
                </a:rPr>
                <a:t>키</a:t>
              </a:r>
            </a:p>
          </p:txBody>
        </p:sp>
        <p:sp>
          <p:nvSpPr>
            <p:cNvPr id="7193" name="Text Box 12"/>
            <p:cNvSpPr txBox="1">
              <a:spLocks noChangeArrowheads="1"/>
            </p:cNvSpPr>
            <p:nvPr/>
          </p:nvSpPr>
          <p:spPr bwMode="auto">
            <a:xfrm>
              <a:off x="2064" y="1253"/>
              <a:ext cx="43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lang="ko-KR" altLang="en-US" sz="1600">
                  <a:latin typeface="휴먼모음T" panose="02030504000101010101" pitchFamily="18" charset="-127"/>
                </a:rPr>
                <a:t>몸무게</a:t>
              </a:r>
            </a:p>
          </p:txBody>
        </p:sp>
        <p:sp>
          <p:nvSpPr>
            <p:cNvPr id="7194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5" name="Line 14"/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6" name="Line 15"/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7" name="Text Box 16"/>
            <p:cNvSpPr txBox="1">
              <a:spLocks noChangeArrowheads="1"/>
            </p:cNvSpPr>
            <p:nvPr/>
          </p:nvSpPr>
          <p:spPr bwMode="auto">
            <a:xfrm>
              <a:off x="3334" y="3199"/>
              <a:ext cx="34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lang="en-US" altLang="ko-KR" sz="1600">
                  <a:latin typeface="휴먼모음T" panose="02030504000101010101" pitchFamily="18" charset="-127"/>
                </a:rPr>
                <a:t>170</a:t>
              </a:r>
            </a:p>
          </p:txBody>
        </p:sp>
        <p:sp>
          <p:nvSpPr>
            <p:cNvPr id="7198" name="Text Box 17"/>
            <p:cNvSpPr txBox="1">
              <a:spLocks noChangeArrowheads="1"/>
            </p:cNvSpPr>
            <p:nvPr/>
          </p:nvSpPr>
          <p:spPr bwMode="auto">
            <a:xfrm>
              <a:off x="2243" y="2089"/>
              <a:ext cx="26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lang="en-US" altLang="ko-KR" sz="1600">
                  <a:latin typeface="휴먼모음T" panose="02030504000101010101" pitchFamily="18" charset="-127"/>
                </a:rPr>
                <a:t>70</a:t>
              </a:r>
            </a:p>
          </p:txBody>
        </p:sp>
        <p:sp>
          <p:nvSpPr>
            <p:cNvPr id="7199" name="Text Box 18"/>
            <p:cNvSpPr txBox="1">
              <a:spLocks noChangeArrowheads="1"/>
            </p:cNvSpPr>
            <p:nvPr/>
          </p:nvSpPr>
          <p:spPr bwMode="auto">
            <a:xfrm>
              <a:off x="2245" y="2519"/>
              <a:ext cx="26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lang="en-US" altLang="ko-KR" sz="1600">
                  <a:latin typeface="휴먼모음T" panose="02030504000101010101" pitchFamily="18" charset="-127"/>
                </a:rPr>
                <a:t>60</a:t>
              </a:r>
            </a:p>
          </p:txBody>
        </p:sp>
        <p:sp>
          <p:nvSpPr>
            <p:cNvPr id="7200" name="Text Box 19"/>
            <p:cNvSpPr txBox="1">
              <a:spLocks noChangeArrowheads="1"/>
            </p:cNvSpPr>
            <p:nvPr/>
          </p:nvSpPr>
          <p:spPr bwMode="auto">
            <a:xfrm>
              <a:off x="2245" y="1661"/>
              <a:ext cx="26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lang="en-US" altLang="ko-KR" sz="1600">
                  <a:latin typeface="휴먼모음T" panose="02030504000101010101" pitchFamily="18" charset="-127"/>
                </a:rPr>
                <a:t>80</a:t>
              </a:r>
            </a:p>
          </p:txBody>
        </p:sp>
        <p:sp>
          <p:nvSpPr>
            <p:cNvPr id="7201" name="Text Box 20"/>
            <p:cNvSpPr txBox="1">
              <a:spLocks noChangeArrowheads="1"/>
            </p:cNvSpPr>
            <p:nvPr/>
          </p:nvSpPr>
          <p:spPr bwMode="auto">
            <a:xfrm>
              <a:off x="3842" y="3203"/>
              <a:ext cx="34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lang="en-US" altLang="ko-KR" sz="1600">
                  <a:latin typeface="휴먼모음T" panose="02030504000101010101" pitchFamily="18" charset="-127"/>
                </a:rPr>
                <a:t>180</a:t>
              </a:r>
            </a:p>
          </p:txBody>
        </p:sp>
        <p:sp>
          <p:nvSpPr>
            <p:cNvPr id="7202" name="Text Box 21"/>
            <p:cNvSpPr txBox="1">
              <a:spLocks noChangeArrowheads="1"/>
            </p:cNvSpPr>
            <p:nvPr/>
          </p:nvSpPr>
          <p:spPr bwMode="auto">
            <a:xfrm>
              <a:off x="2835" y="3203"/>
              <a:ext cx="34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/>
              <a:r>
                <a:rPr lang="en-US" altLang="ko-KR" sz="1600">
                  <a:latin typeface="휴먼모음T" panose="02030504000101010101" pitchFamily="18" charset="-127"/>
                </a:rPr>
                <a:t>160</a:t>
              </a:r>
            </a:p>
          </p:txBody>
        </p:sp>
      </p:grpSp>
      <p:sp>
        <p:nvSpPr>
          <p:cNvPr id="189462" name="Oval 22"/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64" name="AutoShape 24"/>
          <p:cNvSpPr>
            <a:spLocks noChangeArrowheads="1"/>
          </p:cNvSpPr>
          <p:nvPr/>
        </p:nvSpPr>
        <p:spPr bwMode="auto">
          <a:xfrm>
            <a:off x="7032626" y="2636838"/>
            <a:ext cx="1871663" cy="863600"/>
          </a:xfrm>
          <a:prstGeom prst="wedgeEllipseCallout">
            <a:avLst>
              <a:gd name="adj1" fmla="val -43810"/>
              <a:gd name="adj2" fmla="val 733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latinLnBrk="1" hangingPunct="1"/>
            <a:r>
              <a:rPr lang="ko-KR" altLang="en-US" sz="1600">
                <a:latin typeface="휴먼모음T" panose="02030504000101010101" pitchFamily="18" charset="-127"/>
              </a:rPr>
              <a:t>키</a:t>
            </a:r>
            <a:r>
              <a:rPr lang="en-US" altLang="ko-KR" sz="1600">
                <a:latin typeface="휴먼모음T" panose="02030504000101010101" pitchFamily="18" charset="-127"/>
              </a:rPr>
              <a:t>: 170</a:t>
            </a:r>
          </a:p>
          <a:p>
            <a:pPr algn="ctr" eaLnBrk="1" latinLnBrk="1" hangingPunct="1"/>
            <a:r>
              <a:rPr lang="ko-KR" altLang="en-US" sz="1600">
                <a:latin typeface="휴먼모음T" panose="02030504000101010101" pitchFamily="18" charset="-127"/>
              </a:rPr>
              <a:t>몸무게</a:t>
            </a:r>
            <a:r>
              <a:rPr lang="en-US" altLang="ko-KR" sz="1600">
                <a:latin typeface="휴먼모음T" panose="02030504000101010101" pitchFamily="18" charset="-127"/>
              </a:rPr>
              <a:t>: 65</a:t>
            </a:r>
          </a:p>
          <a:p>
            <a:pPr algn="ctr" eaLnBrk="1" latinLnBrk="1" hangingPunct="1"/>
            <a:endParaRPr lang="en-US" altLang="ko-KR" sz="1600">
              <a:latin typeface="휴먼모음T" panose="02030504000101010101" pitchFamily="18" charset="-127"/>
            </a:endParaRPr>
          </a:p>
        </p:txBody>
      </p:sp>
      <p:sp>
        <p:nvSpPr>
          <p:cNvPr id="189465" name="Oval 25"/>
          <p:cNvSpPr>
            <a:spLocks noChangeArrowheads="1"/>
          </p:cNvSpPr>
          <p:nvPr/>
        </p:nvSpPr>
        <p:spPr bwMode="auto">
          <a:xfrm>
            <a:off x="7896225" y="24209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66" name="Oval 26"/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67" name="Oval 27"/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68" name="Oval 28"/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69" name="Oval 29"/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70" name="Oval 30"/>
          <p:cNvSpPr>
            <a:spLocks noChangeArrowheads="1"/>
          </p:cNvSpPr>
          <p:nvPr/>
        </p:nvSpPr>
        <p:spPr bwMode="auto">
          <a:xfrm>
            <a:off x="6240464" y="44370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71" name="Oval 31"/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72" name="Oval 32"/>
          <p:cNvSpPr>
            <a:spLocks noChangeArrowheads="1"/>
          </p:cNvSpPr>
          <p:nvPr/>
        </p:nvSpPr>
        <p:spPr bwMode="auto">
          <a:xfrm>
            <a:off x="67437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73" name="Oval 33"/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74" name="Oval 34"/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  <p:sp>
        <p:nvSpPr>
          <p:cNvPr id="189475" name="Oval 35"/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/>
            <a:endParaRPr lang="ko-KR" altLang="en-US" sz="1600">
              <a:latin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2" grpId="0" animBg="1"/>
      <p:bldP spid="189464" grpId="0" animBg="1"/>
      <p:bldP spid="189464" grpId="1" animBg="1"/>
      <p:bldP spid="189465" grpId="0" animBg="1"/>
      <p:bldP spid="189466" grpId="0" animBg="1"/>
      <p:bldP spid="189467" grpId="0" animBg="1"/>
      <p:bldP spid="189468" grpId="0" animBg="1"/>
      <p:bldP spid="189469" grpId="0" animBg="1"/>
      <p:bldP spid="189470" grpId="0" animBg="1"/>
      <p:bldP spid="189471" grpId="0" animBg="1"/>
      <p:bldP spid="189472" grpId="0" animBg="1"/>
      <p:bldP spid="189473" grpId="0" animBg="1"/>
      <p:bldP spid="189474" grpId="0" animBg="1"/>
      <p:bldP spid="1894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FB59794A-6D78-4CF0-A804-C2CD310B84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7939" y="908050"/>
            <a:ext cx="5051425" cy="865188"/>
          </a:xfrm>
        </p:spPr>
        <p:txBody>
          <a:bodyPr/>
          <a:lstStyle/>
          <a:p>
            <a:pPr eaLnBrk="1" hangingPunct="1"/>
            <a:r>
              <a:rPr lang="ko-KR" altLang="en-US" dirty="0"/>
              <a:t>키와 몸무게</a:t>
            </a:r>
          </a:p>
        </p:txBody>
      </p:sp>
      <p:sp>
        <p:nvSpPr>
          <p:cNvPr id="8196" name="Oval 4">
            <a:extLst>
              <a:ext uri="{FF2B5EF4-FFF2-40B4-BE49-F238E27FC236}">
                <a16:creationId xmlns:a16="http://schemas.microsoft.com/office/drawing/2014/main" id="{6B550F9A-D401-4E12-BDC6-19364DB05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174945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grpSp>
        <p:nvGrpSpPr>
          <p:cNvPr id="8197" name="Group 5">
            <a:extLst>
              <a:ext uri="{FF2B5EF4-FFF2-40B4-BE49-F238E27FC236}">
                <a16:creationId xmlns:a16="http://schemas.microsoft.com/office/drawing/2014/main" id="{31D8E314-3400-40EA-8D70-70CA1636FAEA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1989139"/>
            <a:ext cx="4664075" cy="3462337"/>
            <a:chOff x="2064" y="1253"/>
            <a:chExt cx="2938" cy="2181"/>
          </a:xfrm>
        </p:grpSpPr>
        <p:sp>
          <p:nvSpPr>
            <p:cNvPr id="8214" name="Line 6">
              <a:extLst>
                <a:ext uri="{FF2B5EF4-FFF2-40B4-BE49-F238E27FC236}">
                  <a16:creationId xmlns:a16="http://schemas.microsoft.com/office/drawing/2014/main" id="{42B9F5E3-8CF0-4272-A3E3-6F12FD1F7C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15" name="Line 7">
              <a:extLst>
                <a:ext uri="{FF2B5EF4-FFF2-40B4-BE49-F238E27FC236}">
                  <a16:creationId xmlns:a16="http://schemas.microsoft.com/office/drawing/2014/main" id="{4A3A0D27-A5F7-4425-B175-361011B28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16" name="Line 8">
              <a:extLst>
                <a:ext uri="{FF2B5EF4-FFF2-40B4-BE49-F238E27FC236}">
                  <a16:creationId xmlns:a16="http://schemas.microsoft.com/office/drawing/2014/main" id="{7673D3CE-226D-4CC8-AF25-D805D7C2D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17" name="Line 9">
              <a:extLst>
                <a:ext uri="{FF2B5EF4-FFF2-40B4-BE49-F238E27FC236}">
                  <a16:creationId xmlns:a16="http://schemas.microsoft.com/office/drawing/2014/main" id="{55C7143C-EEE1-41B3-9DF1-6666AC7F8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18" name="Line 10">
              <a:extLst>
                <a:ext uri="{FF2B5EF4-FFF2-40B4-BE49-F238E27FC236}">
                  <a16:creationId xmlns:a16="http://schemas.microsoft.com/office/drawing/2014/main" id="{4BBA68FB-9A63-46AC-8C3E-EA0EA69F2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19" name="Text Box 11">
              <a:extLst>
                <a:ext uri="{FF2B5EF4-FFF2-40B4-BE49-F238E27FC236}">
                  <a16:creationId xmlns:a16="http://schemas.microsoft.com/office/drawing/2014/main" id="{E0885C0A-B393-4B26-B912-F9EE3E743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067"/>
              <a:ext cx="26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dirty="0"/>
                <a:t>키</a:t>
              </a:r>
            </a:p>
          </p:txBody>
        </p:sp>
        <p:sp>
          <p:nvSpPr>
            <p:cNvPr id="8220" name="Text Box 12">
              <a:extLst>
                <a:ext uri="{FF2B5EF4-FFF2-40B4-BE49-F238E27FC236}">
                  <a16:creationId xmlns:a16="http://schemas.microsoft.com/office/drawing/2014/main" id="{E3E576F1-6560-4317-8C63-06AB8EBC1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253"/>
              <a:ext cx="5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dirty="0"/>
                <a:t>몸무게</a:t>
              </a:r>
            </a:p>
          </p:txBody>
        </p:sp>
        <p:sp>
          <p:nvSpPr>
            <p:cNvPr id="8221" name="Line 13">
              <a:extLst>
                <a:ext uri="{FF2B5EF4-FFF2-40B4-BE49-F238E27FC236}">
                  <a16:creationId xmlns:a16="http://schemas.microsoft.com/office/drawing/2014/main" id="{D123E494-65F4-4810-99E7-DE6A135C3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22" name="Line 14">
              <a:extLst>
                <a:ext uri="{FF2B5EF4-FFF2-40B4-BE49-F238E27FC236}">
                  <a16:creationId xmlns:a16="http://schemas.microsoft.com/office/drawing/2014/main" id="{C4B7FEB8-5897-4BE8-8DAF-5F8257102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23" name="Line 15">
              <a:extLst>
                <a:ext uri="{FF2B5EF4-FFF2-40B4-BE49-F238E27FC236}">
                  <a16:creationId xmlns:a16="http://schemas.microsoft.com/office/drawing/2014/main" id="{5261DCC7-B563-40BA-8779-518512415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24" name="Text Box 16">
              <a:extLst>
                <a:ext uri="{FF2B5EF4-FFF2-40B4-BE49-F238E27FC236}">
                  <a16:creationId xmlns:a16="http://schemas.microsoft.com/office/drawing/2014/main" id="{B109ECBA-0178-467C-8D33-4D4B4824B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3199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170</a:t>
              </a:r>
            </a:p>
          </p:txBody>
        </p:sp>
        <p:sp>
          <p:nvSpPr>
            <p:cNvPr id="8225" name="Text Box 17">
              <a:extLst>
                <a:ext uri="{FF2B5EF4-FFF2-40B4-BE49-F238E27FC236}">
                  <a16:creationId xmlns:a16="http://schemas.microsoft.com/office/drawing/2014/main" id="{8F72D77B-25D8-4DF3-8284-519399D7C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70</a:t>
              </a:r>
            </a:p>
          </p:txBody>
        </p:sp>
        <p:sp>
          <p:nvSpPr>
            <p:cNvPr id="8226" name="Text Box 18">
              <a:extLst>
                <a:ext uri="{FF2B5EF4-FFF2-40B4-BE49-F238E27FC236}">
                  <a16:creationId xmlns:a16="http://schemas.microsoft.com/office/drawing/2014/main" id="{7373600A-70B4-4D5B-B2A6-5EE2FC470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60</a:t>
              </a:r>
            </a:p>
          </p:txBody>
        </p:sp>
        <p:sp>
          <p:nvSpPr>
            <p:cNvPr id="8227" name="Text Box 19">
              <a:extLst>
                <a:ext uri="{FF2B5EF4-FFF2-40B4-BE49-F238E27FC236}">
                  <a16:creationId xmlns:a16="http://schemas.microsoft.com/office/drawing/2014/main" id="{CF3A95E1-5E30-416A-8D61-B34B506DA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80</a:t>
              </a:r>
            </a:p>
          </p:txBody>
        </p:sp>
        <p:sp>
          <p:nvSpPr>
            <p:cNvPr id="8228" name="Text Box 20">
              <a:extLst>
                <a:ext uri="{FF2B5EF4-FFF2-40B4-BE49-F238E27FC236}">
                  <a16:creationId xmlns:a16="http://schemas.microsoft.com/office/drawing/2014/main" id="{24C06043-3BCD-4D53-A7F7-10B476FE3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2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180</a:t>
              </a:r>
            </a:p>
          </p:txBody>
        </p:sp>
        <p:sp>
          <p:nvSpPr>
            <p:cNvPr id="8229" name="Text Box 21">
              <a:extLst>
                <a:ext uri="{FF2B5EF4-FFF2-40B4-BE49-F238E27FC236}">
                  <a16:creationId xmlns:a16="http://schemas.microsoft.com/office/drawing/2014/main" id="{BE17D669-A8BB-47A7-8CAB-35FEA84D3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203"/>
              <a:ext cx="3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160</a:t>
              </a:r>
            </a:p>
          </p:txBody>
        </p:sp>
      </p:grpSp>
      <p:sp>
        <p:nvSpPr>
          <p:cNvPr id="8198" name="Oval 22">
            <a:extLst>
              <a:ext uri="{FF2B5EF4-FFF2-40B4-BE49-F238E27FC236}">
                <a16:creationId xmlns:a16="http://schemas.microsoft.com/office/drawing/2014/main" id="{F9302E9B-D235-4197-83E5-9460E3AEC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199" name="Oval 24">
            <a:extLst>
              <a:ext uri="{FF2B5EF4-FFF2-40B4-BE49-F238E27FC236}">
                <a16:creationId xmlns:a16="http://schemas.microsoft.com/office/drawing/2014/main" id="{89117265-8806-4E99-927E-858485E13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24209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0" name="Oval 25">
            <a:extLst>
              <a:ext uri="{FF2B5EF4-FFF2-40B4-BE49-F238E27FC236}">
                <a16:creationId xmlns:a16="http://schemas.microsoft.com/office/drawing/2014/main" id="{4B5C234E-C7CE-4446-A526-83BC601E5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1" name="Oval 26">
            <a:extLst>
              <a:ext uri="{FF2B5EF4-FFF2-40B4-BE49-F238E27FC236}">
                <a16:creationId xmlns:a16="http://schemas.microsoft.com/office/drawing/2014/main" id="{DE2B84D1-B517-4793-A71F-893844BDD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2" name="Oval 27">
            <a:extLst>
              <a:ext uri="{FF2B5EF4-FFF2-40B4-BE49-F238E27FC236}">
                <a16:creationId xmlns:a16="http://schemas.microsoft.com/office/drawing/2014/main" id="{4FDC4F28-2755-4EC5-B308-286BE70AD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3" name="Oval 28">
            <a:extLst>
              <a:ext uri="{FF2B5EF4-FFF2-40B4-BE49-F238E27FC236}">
                <a16:creationId xmlns:a16="http://schemas.microsoft.com/office/drawing/2014/main" id="{B0C8EF72-E145-405B-841D-93875ED45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4" name="Oval 29">
            <a:extLst>
              <a:ext uri="{FF2B5EF4-FFF2-40B4-BE49-F238E27FC236}">
                <a16:creationId xmlns:a16="http://schemas.microsoft.com/office/drawing/2014/main" id="{8FC96683-5B75-4B2C-9ADF-1AB23D0ED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4" y="44370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5" name="Oval 30">
            <a:extLst>
              <a:ext uri="{FF2B5EF4-FFF2-40B4-BE49-F238E27FC236}">
                <a16:creationId xmlns:a16="http://schemas.microsoft.com/office/drawing/2014/main" id="{E70B874D-EC1F-4DC0-89EE-9EEF77087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5004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6" name="Oval 31">
            <a:extLst>
              <a:ext uri="{FF2B5EF4-FFF2-40B4-BE49-F238E27FC236}">
                <a16:creationId xmlns:a16="http://schemas.microsoft.com/office/drawing/2014/main" id="{D8CD81B9-3394-4402-8BC7-811E86978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4149726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7" name="Oval 32">
            <a:extLst>
              <a:ext uri="{FF2B5EF4-FFF2-40B4-BE49-F238E27FC236}">
                <a16:creationId xmlns:a16="http://schemas.microsoft.com/office/drawing/2014/main" id="{887D294B-2AA3-4053-B29A-F14D0C3C1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8" name="Oval 33">
            <a:extLst>
              <a:ext uri="{FF2B5EF4-FFF2-40B4-BE49-F238E27FC236}">
                <a16:creationId xmlns:a16="http://schemas.microsoft.com/office/drawing/2014/main" id="{4F55C10F-418E-4C53-88A8-977E8992C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09" name="Oval 34">
            <a:extLst>
              <a:ext uri="{FF2B5EF4-FFF2-40B4-BE49-F238E27FC236}">
                <a16:creationId xmlns:a16="http://schemas.microsoft.com/office/drawing/2014/main" id="{E4D753DE-1CEE-471D-A1D1-6641CE339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210" name="Oval 35">
            <a:extLst>
              <a:ext uri="{FF2B5EF4-FFF2-40B4-BE49-F238E27FC236}">
                <a16:creationId xmlns:a16="http://schemas.microsoft.com/office/drawing/2014/main" id="{4E24626A-6B03-4382-A86E-1FEEA7EA8E5E}"/>
              </a:ext>
            </a:extLst>
          </p:cNvPr>
          <p:cNvSpPr>
            <a:spLocks noChangeArrowheads="1"/>
          </p:cNvSpPr>
          <p:nvPr/>
        </p:nvSpPr>
        <p:spPr bwMode="auto">
          <a:xfrm rot="-1987820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90501" name="AutoShape 37">
            <a:extLst>
              <a:ext uri="{FF2B5EF4-FFF2-40B4-BE49-F238E27FC236}">
                <a16:creationId xmlns:a16="http://schemas.microsoft.com/office/drawing/2014/main" id="{D2BC8A43-F6FF-45E3-9605-224645251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3573463"/>
            <a:ext cx="2376487" cy="1511300"/>
          </a:xfrm>
          <a:prstGeom prst="homePlate">
            <a:avLst>
              <a:gd name="adj" fmla="val 39312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/>
              <a:t>키가 크면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/>
              <a:t>몸무게도 크다</a:t>
            </a:r>
          </a:p>
        </p:txBody>
      </p:sp>
      <p:sp>
        <p:nvSpPr>
          <p:cNvPr id="190502" name="Line 38">
            <a:extLst>
              <a:ext uri="{FF2B5EF4-FFF2-40B4-BE49-F238E27FC236}">
                <a16:creationId xmlns:a16="http://schemas.microsoft.com/office/drawing/2014/main" id="{AE493EBA-10E2-4538-8347-D7D9E3F69F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5275" y="1989139"/>
            <a:ext cx="3816350" cy="26638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0503" name="Oval 39">
            <a:extLst>
              <a:ext uri="{FF2B5EF4-FFF2-40B4-BE49-F238E27FC236}">
                <a16:creationId xmlns:a16="http://schemas.microsoft.com/office/drawing/2014/main" id="{91C27AFE-11D2-4031-BB6F-04EBD1481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620714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양</a:t>
            </a:r>
            <a:r>
              <a:rPr lang="en-US" altLang="ko-KR" sz="2800" dirty="0">
                <a:solidFill>
                  <a:schemeClr val="bg1"/>
                </a:solidFill>
              </a:rPr>
              <a:t>(+)</a:t>
            </a:r>
            <a:r>
              <a:rPr lang="ko-KR" altLang="en-US" sz="2800" dirty="0">
                <a:solidFill>
                  <a:schemeClr val="bg1"/>
                </a:solidFill>
              </a:rPr>
              <a:t>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상관</a:t>
            </a: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AAD6370D-90C9-43F4-B75B-128FC65C6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508" y="706438"/>
            <a:ext cx="231457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ko-KR" altLang="en-US" kern="0" dirty="0"/>
              <a:t>양의 </a:t>
            </a:r>
            <a:endParaRPr kumimoji="0" lang="en-US" altLang="ko-KR" kern="0" dirty="0"/>
          </a:p>
          <a:p>
            <a:pPr>
              <a:lnSpc>
                <a:spcPct val="110000"/>
              </a:lnSpc>
            </a:pPr>
            <a:r>
              <a:rPr kumimoji="0" lang="ko-KR" altLang="en-US" kern="0" dirty="0"/>
              <a:t>연관성의 </a:t>
            </a:r>
            <a:br>
              <a:rPr kumimoji="0" lang="ko-KR" altLang="en-US" kern="0" dirty="0"/>
            </a:br>
            <a:r>
              <a:rPr kumimoji="0" lang="ko-KR" altLang="en-US" kern="0" dirty="0"/>
              <a:t>예</a:t>
            </a:r>
            <a:endParaRPr kumimoji="0" lang="en-US" altLang="ko-KR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01" grpId="0" animBg="1"/>
      <p:bldP spid="1905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E2519FB-F331-4401-9781-0B8CEC578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5967" y="583631"/>
            <a:ext cx="2314575" cy="20748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10000"/>
              </a:lnSpc>
            </a:pPr>
            <a:r>
              <a:rPr lang="ko-KR" altLang="en-US" dirty="0"/>
              <a:t>음의</a:t>
            </a:r>
            <a:br>
              <a:rPr lang="en-US" altLang="ko-KR" dirty="0"/>
            </a:br>
            <a:r>
              <a:rPr lang="ko-KR" altLang="en-US" dirty="0"/>
              <a:t>연관성의 </a:t>
            </a:r>
            <a:br>
              <a:rPr lang="ko-KR" altLang="en-US" dirty="0"/>
            </a:br>
            <a:r>
              <a:rPr lang="ko-KR" altLang="en-US" dirty="0"/>
              <a:t>예 </a:t>
            </a:r>
            <a:endParaRPr lang="en-US" altLang="ko-KR" b="0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FD93F65-2112-4C1E-A65B-183B4A4B47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7939" y="908050"/>
            <a:ext cx="6120625" cy="865188"/>
          </a:xfrm>
        </p:spPr>
        <p:txBody>
          <a:bodyPr/>
          <a:lstStyle/>
          <a:p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흡연량과 기대수명</a:t>
            </a:r>
            <a:endParaRPr lang="ko-KR" altLang="en-US" sz="24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244" name="Oval 4">
            <a:extLst>
              <a:ext uri="{FF2B5EF4-FFF2-40B4-BE49-F238E27FC236}">
                <a16:creationId xmlns:a16="http://schemas.microsoft.com/office/drawing/2014/main" id="{E710CA01-D280-400B-97EC-E4AF79B6B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7" y="156657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grpSp>
        <p:nvGrpSpPr>
          <p:cNvPr id="10245" name="Group 5">
            <a:extLst>
              <a:ext uri="{FF2B5EF4-FFF2-40B4-BE49-F238E27FC236}">
                <a16:creationId xmlns:a16="http://schemas.microsoft.com/office/drawing/2014/main" id="{654D2B70-8066-4585-9BEE-5C6218C52894}"/>
              </a:ext>
            </a:extLst>
          </p:cNvPr>
          <p:cNvGrpSpPr>
            <a:grpSpLocks/>
          </p:cNvGrpSpPr>
          <p:nvPr/>
        </p:nvGrpSpPr>
        <p:grpSpPr bwMode="auto">
          <a:xfrm>
            <a:off x="4440240" y="1989139"/>
            <a:ext cx="5486402" cy="3462337"/>
            <a:chOff x="1837" y="1253"/>
            <a:chExt cx="3456" cy="2181"/>
          </a:xfrm>
        </p:grpSpPr>
        <p:sp>
          <p:nvSpPr>
            <p:cNvPr id="10262" name="Line 6">
              <a:extLst>
                <a:ext uri="{FF2B5EF4-FFF2-40B4-BE49-F238E27FC236}">
                  <a16:creationId xmlns:a16="http://schemas.microsoft.com/office/drawing/2014/main" id="{2FE7F3D2-A11D-43F9-BCC6-C3EE481441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1253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63" name="Line 7">
              <a:extLst>
                <a:ext uri="{FF2B5EF4-FFF2-40B4-BE49-F238E27FC236}">
                  <a16:creationId xmlns:a16="http://schemas.microsoft.com/office/drawing/2014/main" id="{C5CADE3E-9FB8-46CA-86AC-7B0AB8B68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3158"/>
              <a:ext cx="20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64" name="Line 8">
              <a:extLst>
                <a:ext uri="{FF2B5EF4-FFF2-40B4-BE49-F238E27FC236}">
                  <a16:creationId xmlns:a16="http://schemas.microsoft.com/office/drawing/2014/main" id="{C06DB8AA-5449-45BA-944F-3349DF308A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65" name="Line 9">
              <a:extLst>
                <a:ext uri="{FF2B5EF4-FFF2-40B4-BE49-F238E27FC236}">
                  <a16:creationId xmlns:a16="http://schemas.microsoft.com/office/drawing/2014/main" id="{3332679F-3ECB-4CEC-A30A-705F44DEB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66" name="Line 10">
              <a:extLst>
                <a:ext uri="{FF2B5EF4-FFF2-40B4-BE49-F238E27FC236}">
                  <a16:creationId xmlns:a16="http://schemas.microsoft.com/office/drawing/2014/main" id="{D92BF55A-6F93-4E7C-A595-9EABE2774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5" y="306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67" name="Text Box 11">
              <a:extLst>
                <a:ext uri="{FF2B5EF4-FFF2-40B4-BE49-F238E27FC236}">
                  <a16:creationId xmlns:a16="http://schemas.microsoft.com/office/drawing/2014/main" id="{BD60EE87-583D-40FF-A20B-82C27E46C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067"/>
              <a:ext cx="5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dirty="0"/>
                <a:t>흡연량</a:t>
              </a:r>
            </a:p>
          </p:txBody>
        </p:sp>
        <p:sp>
          <p:nvSpPr>
            <p:cNvPr id="10268" name="Text Box 12">
              <a:extLst>
                <a:ext uri="{FF2B5EF4-FFF2-40B4-BE49-F238E27FC236}">
                  <a16:creationId xmlns:a16="http://schemas.microsoft.com/office/drawing/2014/main" id="{69FDFD1B-2A78-492D-819C-C9CA2BA5D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1253"/>
              <a:ext cx="6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dirty="0"/>
                <a:t>기대수명</a:t>
              </a:r>
            </a:p>
          </p:txBody>
        </p:sp>
        <p:sp>
          <p:nvSpPr>
            <p:cNvPr id="10269" name="Line 13">
              <a:extLst>
                <a:ext uri="{FF2B5EF4-FFF2-40B4-BE49-F238E27FC236}">
                  <a16:creationId xmlns:a16="http://schemas.microsoft.com/office/drawing/2014/main" id="{B9F4C39A-B87E-41CC-B702-72395B4C2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61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70" name="Line 14">
              <a:extLst>
                <a:ext uri="{FF2B5EF4-FFF2-40B4-BE49-F238E27FC236}">
                  <a16:creationId xmlns:a16="http://schemas.microsoft.com/office/drawing/2014/main" id="{A89D0397-759A-4887-979A-07A85F28A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205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71" name="Line 15">
              <a:extLst>
                <a:ext uri="{FF2B5EF4-FFF2-40B4-BE49-F238E27FC236}">
                  <a16:creationId xmlns:a16="http://schemas.microsoft.com/office/drawing/2014/main" id="{530ED38E-51B9-4BDA-9ABE-D6D921106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175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72" name="Text Box 16">
              <a:extLst>
                <a:ext uri="{FF2B5EF4-FFF2-40B4-BE49-F238E27FC236}">
                  <a16:creationId xmlns:a16="http://schemas.microsoft.com/office/drawing/2014/main" id="{C2B733A2-CF83-4E22-B46B-9997833A9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319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20</a:t>
              </a:r>
            </a:p>
          </p:txBody>
        </p:sp>
        <p:sp>
          <p:nvSpPr>
            <p:cNvPr id="10273" name="Text Box 17">
              <a:extLst>
                <a:ext uri="{FF2B5EF4-FFF2-40B4-BE49-F238E27FC236}">
                  <a16:creationId xmlns:a16="http://schemas.microsoft.com/office/drawing/2014/main" id="{FB462B9A-3D8C-4130-B14D-8A61B6DD3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" y="208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60</a:t>
              </a:r>
            </a:p>
          </p:txBody>
        </p:sp>
        <p:sp>
          <p:nvSpPr>
            <p:cNvPr id="10274" name="Text Box 18">
              <a:extLst>
                <a:ext uri="{FF2B5EF4-FFF2-40B4-BE49-F238E27FC236}">
                  <a16:creationId xmlns:a16="http://schemas.microsoft.com/office/drawing/2014/main" id="{0610B6B2-3AC8-4766-BA0E-AF97F11A3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519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50</a:t>
              </a:r>
            </a:p>
          </p:txBody>
        </p:sp>
        <p:sp>
          <p:nvSpPr>
            <p:cNvPr id="10275" name="Text Box 19">
              <a:extLst>
                <a:ext uri="{FF2B5EF4-FFF2-40B4-BE49-F238E27FC236}">
                  <a16:creationId xmlns:a16="http://schemas.microsoft.com/office/drawing/2014/main" id="{44E9042B-A11C-431D-A36E-22DEF690E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66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70</a:t>
              </a:r>
            </a:p>
          </p:txBody>
        </p:sp>
        <p:sp>
          <p:nvSpPr>
            <p:cNvPr id="10276" name="Text Box 20">
              <a:extLst>
                <a:ext uri="{FF2B5EF4-FFF2-40B4-BE49-F238E27FC236}">
                  <a16:creationId xmlns:a16="http://schemas.microsoft.com/office/drawing/2014/main" id="{A8E08EDD-7F97-4EA5-847A-BC935601D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2" y="3203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30</a:t>
              </a:r>
            </a:p>
          </p:txBody>
        </p:sp>
        <p:sp>
          <p:nvSpPr>
            <p:cNvPr id="10277" name="Text Box 21">
              <a:extLst>
                <a:ext uri="{FF2B5EF4-FFF2-40B4-BE49-F238E27FC236}">
                  <a16:creationId xmlns:a16="http://schemas.microsoft.com/office/drawing/2014/main" id="{EBF66049-6267-40AF-AA28-8B6D99802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203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800" dirty="0"/>
                <a:t>10</a:t>
              </a:r>
            </a:p>
          </p:txBody>
        </p:sp>
      </p:grpSp>
      <p:sp>
        <p:nvSpPr>
          <p:cNvPr id="10246" name="Oval 22">
            <a:extLst>
              <a:ext uri="{FF2B5EF4-FFF2-40B4-BE49-F238E27FC236}">
                <a16:creationId xmlns:a16="http://schemas.microsoft.com/office/drawing/2014/main" id="{81625A74-BAB7-4C02-9B70-C193D8282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3789364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47" name="Oval 24">
            <a:extLst>
              <a:ext uri="{FF2B5EF4-FFF2-40B4-BE49-F238E27FC236}">
                <a16:creationId xmlns:a16="http://schemas.microsoft.com/office/drawing/2014/main" id="{F7A3779D-92D1-4E49-8113-147DAB17C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40052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48" name="Oval 25">
            <a:extLst>
              <a:ext uri="{FF2B5EF4-FFF2-40B4-BE49-F238E27FC236}">
                <a16:creationId xmlns:a16="http://schemas.microsoft.com/office/drawing/2014/main" id="{CDA8F98D-8243-4B79-AB57-E85493FAD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0686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49" name="Oval 26">
            <a:extLst>
              <a:ext uri="{FF2B5EF4-FFF2-40B4-BE49-F238E27FC236}">
                <a16:creationId xmlns:a16="http://schemas.microsoft.com/office/drawing/2014/main" id="{E0222F66-B139-4AB6-9399-FFD46A44D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32131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0" name="Oval 27">
            <a:extLst>
              <a:ext uri="{FF2B5EF4-FFF2-40B4-BE49-F238E27FC236}">
                <a16:creationId xmlns:a16="http://schemas.microsoft.com/office/drawing/2014/main" id="{674980C1-64DE-42BB-BF53-7ADA7980A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716339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1" name="Oval 28">
            <a:extLst>
              <a:ext uri="{FF2B5EF4-FFF2-40B4-BE49-F238E27FC236}">
                <a16:creationId xmlns:a16="http://schemas.microsoft.com/office/drawing/2014/main" id="{7DAFC3A6-4A57-4C18-9D5C-A159FDB23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8608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2" name="Oval 29">
            <a:extLst>
              <a:ext uri="{FF2B5EF4-FFF2-40B4-BE49-F238E27FC236}">
                <a16:creationId xmlns:a16="http://schemas.microsoft.com/office/drawing/2014/main" id="{A9346882-B34B-4722-8189-9FCA96B6C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26368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3" name="Oval 30">
            <a:extLst>
              <a:ext uri="{FF2B5EF4-FFF2-40B4-BE49-F238E27FC236}">
                <a16:creationId xmlns:a16="http://schemas.microsoft.com/office/drawing/2014/main" id="{EDED7108-6C2D-4256-B83B-6DD744F61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4" y="3500439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4" name="Oval 31">
            <a:extLst>
              <a:ext uri="{FF2B5EF4-FFF2-40B4-BE49-F238E27FC236}">
                <a16:creationId xmlns:a16="http://schemas.microsoft.com/office/drawing/2014/main" id="{9DEC4FE4-94A3-4D53-9766-14E611DA8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436562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5" name="Oval 32">
            <a:extLst>
              <a:ext uri="{FF2B5EF4-FFF2-40B4-BE49-F238E27FC236}">
                <a16:creationId xmlns:a16="http://schemas.microsoft.com/office/drawing/2014/main" id="{3CD548BB-ECC7-42FF-824E-9CA62ADB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2708276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6" name="Oval 33">
            <a:extLst>
              <a:ext uri="{FF2B5EF4-FFF2-40B4-BE49-F238E27FC236}">
                <a16:creationId xmlns:a16="http://schemas.microsoft.com/office/drawing/2014/main" id="{7D3EC6AC-19E3-4369-9370-A99529F54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4" y="3429001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7" name="Oval 34">
            <a:extLst>
              <a:ext uri="{FF2B5EF4-FFF2-40B4-BE49-F238E27FC236}">
                <a16:creationId xmlns:a16="http://schemas.microsoft.com/office/drawing/2014/main" id="{BC5A5A92-3A12-4C88-A53D-DEF487088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141664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0258" name="Oval 35">
            <a:extLst>
              <a:ext uri="{FF2B5EF4-FFF2-40B4-BE49-F238E27FC236}">
                <a16:creationId xmlns:a16="http://schemas.microsoft.com/office/drawing/2014/main" id="{2356F21E-E5D1-40F7-9873-2FFC3208C8F2}"/>
              </a:ext>
            </a:extLst>
          </p:cNvPr>
          <p:cNvSpPr>
            <a:spLocks noChangeArrowheads="1"/>
          </p:cNvSpPr>
          <p:nvPr/>
        </p:nvSpPr>
        <p:spPr bwMode="auto">
          <a:xfrm rot="2379846">
            <a:off x="5375275" y="2781301"/>
            <a:ext cx="3671888" cy="1223963"/>
          </a:xfrm>
          <a:prstGeom prst="ellipse">
            <a:avLst/>
          </a:prstGeom>
          <a:solidFill>
            <a:srgbClr val="FF3300">
              <a:alpha val="18823"/>
            </a:srgbClr>
          </a:solidFill>
          <a:ln w="9525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194596" name="AutoShape 36">
            <a:extLst>
              <a:ext uri="{FF2B5EF4-FFF2-40B4-BE49-F238E27FC236}">
                <a16:creationId xmlns:a16="http://schemas.microsoft.com/office/drawing/2014/main" id="{5AC04B49-8D4E-4499-A399-CD7D818FE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260" y="3573463"/>
            <a:ext cx="2703242" cy="1511300"/>
          </a:xfrm>
          <a:prstGeom prst="homePlate">
            <a:avLst>
              <a:gd name="adj" fmla="val 39312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/>
              <a:t>흡연량이 많으면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/>
              <a:t>기대수명이 적다</a:t>
            </a:r>
          </a:p>
        </p:txBody>
      </p:sp>
      <p:sp>
        <p:nvSpPr>
          <p:cNvPr id="194597" name="Line 37">
            <a:extLst>
              <a:ext uri="{FF2B5EF4-FFF2-40B4-BE49-F238E27FC236}">
                <a16:creationId xmlns:a16="http://schemas.microsoft.com/office/drawing/2014/main" id="{1A0A1604-E8CA-461C-AC1D-19F402725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4" y="2133601"/>
            <a:ext cx="2879725" cy="25193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4598" name="Oval 38">
            <a:extLst>
              <a:ext uri="{FF2B5EF4-FFF2-40B4-BE49-F238E27FC236}">
                <a16:creationId xmlns:a16="http://schemas.microsoft.com/office/drawing/2014/main" id="{D55D93D6-CC77-4DD5-BFD8-497325D22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0" y="3068639"/>
            <a:ext cx="1512888" cy="15128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음</a:t>
            </a:r>
            <a:r>
              <a:rPr lang="en-US" altLang="ko-KR" sz="2800" dirty="0">
                <a:solidFill>
                  <a:schemeClr val="bg1"/>
                </a:solidFill>
              </a:rPr>
              <a:t>(-)</a:t>
            </a:r>
            <a:r>
              <a:rPr lang="ko-KR" altLang="en-US" sz="2800" dirty="0">
                <a:solidFill>
                  <a:schemeClr val="bg1"/>
                </a:solidFill>
              </a:rPr>
              <a:t>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solidFill>
                  <a:schemeClr val="bg1"/>
                </a:solidFill>
              </a:rPr>
              <a:t>상관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6" grpId="0" animBg="1"/>
      <p:bldP spid="19459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1176</Words>
  <Application>Microsoft Office PowerPoint</Application>
  <PresentationFormat>와이드스크린</PresentationFormat>
  <Paragraphs>302</Paragraphs>
  <Slides>28</Slides>
  <Notes>4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9" baseType="lpstr">
      <vt:lpstr>굴림</vt:lpstr>
      <vt:lpstr>나눔고딕 ExtraBold</vt:lpstr>
      <vt:lpstr>맑은 고딕</vt:lpstr>
      <vt:lpstr>휴먼모음T</vt:lpstr>
      <vt:lpstr>Arial</vt:lpstr>
      <vt:lpstr>Calibri</vt:lpstr>
      <vt:lpstr>Calibri Light</vt:lpstr>
      <vt:lpstr>Cambria Math</vt:lpstr>
      <vt:lpstr>Times New Roman</vt:lpstr>
      <vt:lpstr>Office 테마</vt:lpstr>
      <vt:lpstr>Equation</vt:lpstr>
      <vt:lpstr>상관분석</vt:lpstr>
      <vt:lpstr>설문조사에서 문항(변수) 간의 관계</vt:lpstr>
      <vt:lpstr>설문조사에서 문항(변수) 간의 관계</vt:lpstr>
      <vt:lpstr>PowerPoint 프레젠테이션</vt:lpstr>
      <vt:lpstr>PowerPoint 프레젠테이션</vt:lpstr>
      <vt:lpstr>PowerPoint 프레젠테이션</vt:lpstr>
      <vt:lpstr>산점도 scatter plot</vt:lpstr>
      <vt:lpstr>PowerPoint 프레젠테이션</vt:lpstr>
      <vt:lpstr>음의 연관성의  예 </vt:lpstr>
      <vt:lpstr>무   연관성의  예</vt:lpstr>
      <vt:lpstr>PowerPoint 프레젠테이션</vt:lpstr>
      <vt:lpstr>PowerPoint 프레젠테이션</vt:lpstr>
      <vt:lpstr>공분산의 의미</vt:lpstr>
      <vt:lpstr>공분산의 의미</vt:lpstr>
      <vt:lpstr>PowerPoint 프레젠테이션</vt:lpstr>
      <vt:lpstr>상관계수 (Correlation Coefficient)</vt:lpstr>
      <vt:lpstr>상관계수의 범위</vt:lpstr>
      <vt:lpstr>PowerPoint 프레젠테이션</vt:lpstr>
      <vt:lpstr>상관분석에서 검정단계는</vt:lpstr>
      <vt:lpstr>&lt;예제&gt; 영어점수와 수학점수</vt:lpstr>
      <vt:lpstr>PowerPoint 프레젠테이션</vt:lpstr>
      <vt:lpstr>PowerPoint 프레젠테이션</vt:lpstr>
      <vt:lpstr>상관계수의 한계</vt:lpstr>
      <vt:lpstr>연습</vt:lpstr>
      <vt:lpstr>참고&gt; 공분산 행렬, 상관 행렬</vt:lpstr>
      <vt:lpstr>Love data</vt:lpstr>
      <vt:lpstr>PowerPoint 프레젠테이션</vt:lpstr>
      <vt:lpstr>PowerPoint 프레젠테이션</vt:lpstr>
    </vt:vector>
  </TitlesOfParts>
  <Company>전주대학교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14.2 교차분석</dc:title>
  <dc:creator>이 기 훈</dc:creator>
  <cp:lastModifiedBy>Admin</cp:lastModifiedBy>
  <cp:revision>51</cp:revision>
  <dcterms:created xsi:type="dcterms:W3CDTF">2000-10-25T09:58:16Z</dcterms:created>
  <dcterms:modified xsi:type="dcterms:W3CDTF">2023-04-11T06:58:57Z</dcterms:modified>
</cp:coreProperties>
</file>