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5" r:id="rId1"/>
  </p:sldMasterIdLst>
  <p:notesMasterIdLst>
    <p:notesMasterId r:id="rId30"/>
  </p:notesMasterIdLst>
  <p:sldIdLst>
    <p:sldId id="273" r:id="rId2"/>
    <p:sldId id="329" r:id="rId3"/>
    <p:sldId id="335" r:id="rId4"/>
    <p:sldId id="275" r:id="rId5"/>
    <p:sldId id="336" r:id="rId6"/>
    <p:sldId id="337" r:id="rId7"/>
    <p:sldId id="338" r:id="rId8"/>
    <p:sldId id="339" r:id="rId9"/>
    <p:sldId id="340" r:id="rId10"/>
    <p:sldId id="281" r:id="rId11"/>
    <p:sldId id="341" r:id="rId12"/>
    <p:sldId id="342" r:id="rId13"/>
    <p:sldId id="288" r:id="rId14"/>
    <p:sldId id="343" r:id="rId15"/>
    <p:sldId id="344" r:id="rId16"/>
    <p:sldId id="289" r:id="rId17"/>
    <p:sldId id="290" r:id="rId18"/>
    <p:sldId id="291" r:id="rId19"/>
    <p:sldId id="327" r:id="rId20"/>
    <p:sldId id="328" r:id="rId21"/>
    <p:sldId id="345" r:id="rId22"/>
    <p:sldId id="346" r:id="rId23"/>
    <p:sldId id="320" r:id="rId24"/>
    <p:sldId id="322" r:id="rId25"/>
    <p:sldId id="347" r:id="rId26"/>
    <p:sldId id="348" r:id="rId27"/>
    <p:sldId id="349" r:id="rId28"/>
    <p:sldId id="35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00CC99"/>
    <a:srgbClr val="FFFF66"/>
    <a:srgbClr val="FFCC00"/>
    <a:srgbClr val="CCFFCC"/>
    <a:srgbClr val="FFFFCC"/>
    <a:srgbClr val="FF33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581" autoAdjust="0"/>
  </p:normalViewPr>
  <p:slideViewPr>
    <p:cSldViewPr>
      <p:cViewPr varScale="1">
        <p:scale>
          <a:sx n="113" d="100"/>
          <a:sy n="113" d="100"/>
        </p:scale>
        <p:origin x="730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885411198600175"/>
          <c:y val="0.282407407407407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f(x)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1.1529215046068471E-2</c:v>
                </c:pt>
                <c:pt idx="1">
                  <c:v>5.7646075230342327E-2</c:v>
                </c:pt>
                <c:pt idx="2">
                  <c:v>0.1369094286720631</c:v>
                </c:pt>
                <c:pt idx="3">
                  <c:v>0.20536414300809455</c:v>
                </c:pt>
                <c:pt idx="4">
                  <c:v>0.21819940194610055</c:v>
                </c:pt>
                <c:pt idx="5">
                  <c:v>0.17455952155688043</c:v>
                </c:pt>
                <c:pt idx="6">
                  <c:v>0.1090997009730503</c:v>
                </c:pt>
                <c:pt idx="7">
                  <c:v>5.4549850486525116E-2</c:v>
                </c:pt>
                <c:pt idx="8">
                  <c:v>2.2160876760150834E-2</c:v>
                </c:pt>
                <c:pt idx="9">
                  <c:v>7.386958920050278E-3</c:v>
                </c:pt>
                <c:pt idx="10">
                  <c:v>2.0314137030138252E-3</c:v>
                </c:pt>
                <c:pt idx="11">
                  <c:v>4.6168493250314227E-4</c:v>
                </c:pt>
                <c:pt idx="12">
                  <c:v>8.6565924844339142E-5</c:v>
                </c:pt>
                <c:pt idx="13">
                  <c:v>1.3317834591436786E-5</c:v>
                </c:pt>
                <c:pt idx="14">
                  <c:v>1.6647293239295963E-6</c:v>
                </c:pt>
                <c:pt idx="15">
                  <c:v>1.6647293239296003E-7</c:v>
                </c:pt>
                <c:pt idx="16">
                  <c:v>1.3005697843199991E-8</c:v>
                </c:pt>
                <c:pt idx="17">
                  <c:v>7.6504104960000131E-10</c:v>
                </c:pt>
                <c:pt idx="18">
                  <c:v>3.1876710399999934E-11</c:v>
                </c:pt>
                <c:pt idx="19">
                  <c:v>8.3886079999999927E-13</c:v>
                </c:pt>
                <c:pt idx="20">
                  <c:v>1.048576000000001E-14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37-4D01-9757-7958397CC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389952"/>
        <c:axId val="220170144"/>
      </c:barChart>
      <c:catAx>
        <c:axId val="27738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20170144"/>
        <c:crosses val="autoZero"/>
        <c:auto val="1"/>
        <c:lblAlgn val="ctr"/>
        <c:lblOffset val="100"/>
        <c:noMultiLvlLbl val="0"/>
      </c:catAx>
      <c:valAx>
        <c:axId val="22017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738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111111111111108E-2"/>
          <c:y val="0.13468370539265073"/>
          <c:w val="0.93888888888888888"/>
          <c:h val="0.7773611111111110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f(x)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Sheet1!$B$2:$B$22</c:f>
              <c:numCache>
                <c:formatCode>General</c:formatCode>
                <c:ptCount val="21"/>
                <c:pt idx="0">
                  <c:v>1.1529215046068471E-2</c:v>
                </c:pt>
                <c:pt idx="1">
                  <c:v>5.7646075230342327E-2</c:v>
                </c:pt>
                <c:pt idx="2">
                  <c:v>0.1369094286720631</c:v>
                </c:pt>
                <c:pt idx="3">
                  <c:v>0.20536414300809455</c:v>
                </c:pt>
                <c:pt idx="4">
                  <c:v>0.21819940194610055</c:v>
                </c:pt>
                <c:pt idx="5">
                  <c:v>0.17455952155688043</c:v>
                </c:pt>
                <c:pt idx="6">
                  <c:v>0.1090997009730503</c:v>
                </c:pt>
                <c:pt idx="7">
                  <c:v>5.4549850486525116E-2</c:v>
                </c:pt>
                <c:pt idx="8">
                  <c:v>2.2160876760150834E-2</c:v>
                </c:pt>
                <c:pt idx="9">
                  <c:v>7.386958920050278E-3</c:v>
                </c:pt>
                <c:pt idx="10">
                  <c:v>2.0314137030138252E-3</c:v>
                </c:pt>
                <c:pt idx="11">
                  <c:v>4.6168493250314227E-4</c:v>
                </c:pt>
                <c:pt idx="12">
                  <c:v>8.6565924844339142E-5</c:v>
                </c:pt>
                <c:pt idx="13">
                  <c:v>1.3317834591436786E-5</c:v>
                </c:pt>
                <c:pt idx="14">
                  <c:v>1.6647293239295963E-6</c:v>
                </c:pt>
                <c:pt idx="15">
                  <c:v>1.6647293239296003E-7</c:v>
                </c:pt>
                <c:pt idx="16">
                  <c:v>1.3005697843199991E-8</c:v>
                </c:pt>
                <c:pt idx="17">
                  <c:v>7.6504104960000131E-10</c:v>
                </c:pt>
                <c:pt idx="18">
                  <c:v>3.1876710399999934E-11</c:v>
                </c:pt>
                <c:pt idx="19">
                  <c:v>8.3886079999999927E-13</c:v>
                </c:pt>
                <c:pt idx="20">
                  <c:v>1.048576000000001E-14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F32-499C-A466-BD01951914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391120"/>
        <c:axId val="125783152"/>
      </c:scatterChart>
      <c:valAx>
        <c:axId val="120391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5783152"/>
        <c:crosses val="autoZero"/>
        <c:crossBetween val="midCat"/>
      </c:valAx>
      <c:valAx>
        <c:axId val="1257831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0391120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8E84C-D248-476E-A4C6-C65ED6D7E504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8FB96-27C5-4C19-966A-DBEA36CEB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43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다음과 설문조사문항을 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직장인들에게 점심식사를 어디에서 하는가를 묻는 설문문항입니다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또한 음식점을 선택할 때 맛이나 가격 속성의 중요도에 대한 의견을 들었습니다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일단 문항 하나하나가 변수라는 것은 알고 계시죠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이 설문은 </a:t>
            </a:r>
            <a:r>
              <a:rPr lang="en-US" altLang="ko-KR" dirty="0"/>
              <a:t>4</a:t>
            </a:r>
            <a:r>
              <a:rPr lang="ko-KR" altLang="en-US" dirty="0"/>
              <a:t>개의 변수를 측정한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변수들은 약간씩 다른 형태로 측정이 됩니다</a:t>
            </a:r>
            <a:r>
              <a:rPr lang="en-US" altLang="ko-KR" dirty="0"/>
              <a:t>. </a:t>
            </a:r>
          </a:p>
          <a:p>
            <a:r>
              <a:rPr lang="en-US" altLang="ko-KR" dirty="0"/>
              <a:t>1,2 </a:t>
            </a:r>
            <a:r>
              <a:rPr lang="ko-KR" altLang="en-US" dirty="0"/>
              <a:t>번 문항은 응답자의 답변이 항목으로 이루어지므로 명목변수라고 합니다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3,4 </a:t>
            </a:r>
            <a:r>
              <a:rPr lang="ko-KR" altLang="en-US" dirty="0"/>
              <a:t>번 문항은 </a:t>
            </a:r>
            <a:r>
              <a:rPr lang="en-US" altLang="ko-KR" dirty="0"/>
              <a:t>1</a:t>
            </a:r>
            <a:r>
              <a:rPr lang="ko-KR" altLang="en-US" dirty="0"/>
              <a:t>점에서 </a:t>
            </a:r>
            <a:r>
              <a:rPr lang="en-US" altLang="ko-KR" dirty="0"/>
              <a:t>5</a:t>
            </a:r>
            <a:r>
              <a:rPr lang="ko-KR" altLang="en-US" dirty="0"/>
              <a:t>점까지 숫자를 부여한 리커트 척도로 측정이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이러한 리커트 척도는 중립점을 사용함으로써 등간척도 또는 구간척도가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구간척도는 계량척도로 간주하게됩니다</a:t>
            </a:r>
            <a:r>
              <a:rPr lang="en-US" altLang="ko-KR" dirty="0"/>
              <a:t>.</a:t>
            </a:r>
            <a:r>
              <a:rPr lang="ko-KR" altLang="en-US" dirty="0"/>
              <a:t>  </a:t>
            </a:r>
            <a:endParaRPr lang="en-US" altLang="ko-KR" dirty="0"/>
          </a:p>
          <a:p>
            <a:r>
              <a:rPr lang="ko-KR" altLang="en-US" dirty="0"/>
              <a:t>명목척도는 빈도수로 측정이 되고요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구간척도는 평균이나 분산등의 계량적인 통계량 계산이 가능하죠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52270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 표는 실제 관측된 빈도수와 독립이라면 기대되는 빈도수를 같이 표시하였습니다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교차분석의 아이디어는 이 두 숫자를 비교하는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만약 두 속성이 독립이라면 실제 빈도수와 </a:t>
            </a:r>
            <a:r>
              <a:rPr lang="ko-KR" altLang="en-US" dirty="0" err="1"/>
              <a:t>기대도수는</a:t>
            </a:r>
            <a:r>
              <a:rPr lang="ko-KR" altLang="en-US" dirty="0"/>
              <a:t> 거의 비슷할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이 두 숫자가 차이가 크면 독립이 아니고 차이가 적으면 독립이라 판단하는 거죠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이 차이를 </a:t>
            </a:r>
            <a:r>
              <a:rPr lang="ko-KR" altLang="en-US" dirty="0" err="1"/>
              <a:t>게산합니다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그냥 </a:t>
            </a:r>
            <a:r>
              <a:rPr lang="ko-KR" altLang="en-US" dirty="0" err="1"/>
              <a:t>빼주기만</a:t>
            </a:r>
            <a:r>
              <a:rPr lang="ko-KR" altLang="en-US" dirty="0"/>
              <a:t> 하고 더하면 </a:t>
            </a:r>
            <a:r>
              <a:rPr lang="en-US" altLang="ko-KR" dirty="0"/>
              <a:t>+ - 0</a:t>
            </a:r>
            <a:r>
              <a:rPr lang="ko-KR" altLang="en-US" dirty="0"/>
              <a:t>이 될 터이므로 제곱해서 더해줍니다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/>
              <a:t>이 값이 작으면 독립이고</a:t>
            </a:r>
            <a:r>
              <a:rPr lang="en-US" altLang="ko-KR" sz="1200" dirty="0"/>
              <a:t>, </a:t>
            </a:r>
            <a:r>
              <a:rPr lang="ko-KR" altLang="en-US" sz="1200" dirty="0"/>
              <a:t>크면 독립이 아니라고 판단할 것입니다</a:t>
            </a:r>
            <a:r>
              <a:rPr lang="en-US" altLang="ko-KR" sz="1200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/>
              <a:t>실제로는 이 값을 그대로 사용하는 것이 아니고 셀의 크기를 고려해서 수정된 값을 사용합니다</a:t>
            </a:r>
            <a:r>
              <a:rPr lang="en-US" altLang="ko-KR" sz="1200" dirty="0"/>
              <a:t>.</a:t>
            </a:r>
            <a:endParaRPr lang="ko-KR" altLang="en-US" sz="1200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915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검정통계량을</a:t>
            </a:r>
            <a:r>
              <a:rPr lang="ko-KR" altLang="en-US" dirty="0"/>
              <a:t> 좀더 정밀하게 만들어 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빈도수와 </a:t>
            </a:r>
            <a:r>
              <a:rPr lang="ko-KR" altLang="en-US" dirty="0" err="1"/>
              <a:t>기대빈도수의</a:t>
            </a:r>
            <a:r>
              <a:rPr lang="ko-KR" altLang="en-US" dirty="0"/>
              <a:t> 차이를 </a:t>
            </a:r>
            <a:r>
              <a:rPr lang="ko-KR" altLang="en-US" dirty="0" err="1"/>
              <a:t>게산할</a:t>
            </a:r>
            <a:r>
              <a:rPr lang="ko-KR" altLang="en-US" dirty="0"/>
              <a:t> 때 그 셀의 원래 크기도 고려해줘야 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예를 들어 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100</a:t>
            </a:r>
            <a:r>
              <a:rPr lang="ko-KR" altLang="en-US" dirty="0"/>
              <a:t>인 셀에서 </a:t>
            </a:r>
            <a:r>
              <a:rPr lang="en-US" altLang="ko-KR" dirty="0"/>
              <a:t>5</a:t>
            </a:r>
            <a:r>
              <a:rPr lang="ko-KR" altLang="en-US" dirty="0"/>
              <a:t>개 정도의 차이는 별 차이가 아니지만</a:t>
            </a:r>
            <a:r>
              <a:rPr lang="en-US" altLang="ko-KR" dirty="0"/>
              <a:t>, </a:t>
            </a:r>
            <a:r>
              <a:rPr lang="ko-KR" altLang="en-US" dirty="0"/>
              <a:t>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10</a:t>
            </a:r>
            <a:r>
              <a:rPr lang="ko-KR" altLang="en-US" dirty="0"/>
              <a:t>인 셀에서 </a:t>
            </a:r>
            <a:r>
              <a:rPr lang="en-US" altLang="ko-KR" dirty="0"/>
              <a:t>5</a:t>
            </a:r>
            <a:r>
              <a:rPr lang="ko-KR" altLang="en-US" dirty="0"/>
              <a:t>개의 차이는 큰 차이로 볼 수 있죠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그래서 </a:t>
            </a:r>
            <a:r>
              <a:rPr lang="ko-KR" altLang="en-US" dirty="0" err="1"/>
              <a:t>검정통계량을</a:t>
            </a:r>
            <a:r>
              <a:rPr lang="ko-KR" altLang="en-US" dirty="0"/>
              <a:t> 만들 때 셀의 크기로 표준화 시켜주는 작업이 필요합니다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최종적으로 이 값이 작으면 두 변수는 독립이고 이 값이 크면 두변수가 독립이 아니라고 판단합니다</a:t>
            </a:r>
            <a:r>
              <a:rPr lang="en-US" altLang="ko-KR" dirty="0"/>
              <a:t>.</a:t>
            </a:r>
            <a:r>
              <a:rPr lang="ko-KR" altLang="en-US" dirty="0"/>
              <a:t>  </a:t>
            </a:r>
            <a:endParaRPr lang="en-US" altLang="ko-KR" dirty="0"/>
          </a:p>
          <a:p>
            <a:r>
              <a:rPr lang="ko-KR" altLang="en-US" dirty="0"/>
              <a:t>그런데 이 검정 통계량이 </a:t>
            </a:r>
            <a:r>
              <a:rPr lang="ko-KR" altLang="en-US" dirty="0" err="1"/>
              <a:t>카이제곱</a:t>
            </a:r>
            <a:r>
              <a:rPr lang="ko-KR" altLang="en-US" dirty="0"/>
              <a:t> 분포를 따릅니다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카이제곱분포에</a:t>
            </a:r>
            <a:r>
              <a:rPr lang="ko-KR" altLang="en-US" dirty="0"/>
              <a:t> 대해서는 다음 강의에 좀더 자세히 </a:t>
            </a:r>
            <a:r>
              <a:rPr lang="ko-KR" altLang="en-US" dirty="0" err="1"/>
              <a:t>설명하도록하겠습니다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16067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지금까지의 내용을 요약하면 다음과 같습니다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교차표를 일반적으로 표시하였습니다</a:t>
            </a:r>
            <a:r>
              <a:rPr lang="en-US" altLang="ko-KR" dirty="0"/>
              <a:t>. O</a:t>
            </a:r>
            <a:r>
              <a:rPr lang="ko-KR" altLang="en-US" dirty="0"/>
              <a:t>는 </a:t>
            </a:r>
            <a:r>
              <a:rPr lang="en-US" altLang="ko-KR" dirty="0"/>
              <a:t>Observation</a:t>
            </a:r>
            <a:r>
              <a:rPr lang="ko-KR" altLang="en-US" dirty="0"/>
              <a:t>의 </a:t>
            </a:r>
            <a:r>
              <a:rPr lang="en-US" altLang="ko-KR" dirty="0"/>
              <a:t>O</a:t>
            </a:r>
            <a:r>
              <a:rPr lang="ko-KR" altLang="en-US" dirty="0"/>
              <a:t>를</a:t>
            </a:r>
            <a:r>
              <a:rPr lang="en-US" altLang="ko-KR" dirty="0"/>
              <a:t> </a:t>
            </a:r>
            <a:r>
              <a:rPr lang="ko-KR" altLang="en-US" dirty="0"/>
              <a:t>뜻하고요</a:t>
            </a:r>
            <a:r>
              <a:rPr lang="en-US" altLang="ko-KR" dirty="0"/>
              <a:t>. E</a:t>
            </a:r>
            <a:r>
              <a:rPr lang="ko-KR" altLang="en-US" dirty="0"/>
              <a:t>는 </a:t>
            </a:r>
            <a:r>
              <a:rPr lang="en-US" altLang="ko-KR" dirty="0"/>
              <a:t>Expectation</a:t>
            </a:r>
            <a:r>
              <a:rPr lang="ko-KR" altLang="en-US" dirty="0"/>
              <a:t>의 </a:t>
            </a:r>
            <a:r>
              <a:rPr lang="en-US" altLang="ko-KR" dirty="0"/>
              <a:t>E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관측도수와</a:t>
            </a:r>
            <a:r>
              <a:rPr lang="en-US" altLang="ko-KR" dirty="0"/>
              <a:t> </a:t>
            </a:r>
            <a:r>
              <a:rPr lang="ko-KR" altLang="en-US" dirty="0" err="1"/>
              <a:t>기대도수의</a:t>
            </a:r>
            <a:r>
              <a:rPr lang="ko-KR" altLang="en-US" dirty="0"/>
              <a:t> 차이를 제곱하고 그 값을 </a:t>
            </a:r>
            <a:r>
              <a:rPr lang="ko-KR" altLang="en-US" dirty="0" err="1"/>
              <a:t>기대도수로</a:t>
            </a:r>
            <a:r>
              <a:rPr lang="ko-KR" altLang="en-US" dirty="0"/>
              <a:t> 나눠준 값들을 더해준 것이 </a:t>
            </a:r>
            <a:r>
              <a:rPr lang="ko-KR" altLang="en-US" dirty="0" err="1"/>
              <a:t>카이제곱</a:t>
            </a:r>
            <a:r>
              <a:rPr lang="ko-KR" altLang="en-US" dirty="0"/>
              <a:t> 통계량입니다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행의 수와 열의 수에서 각각 하나씩 </a:t>
            </a:r>
            <a:r>
              <a:rPr lang="ko-KR" altLang="en-US" dirty="0" err="1"/>
              <a:t>빼준</a:t>
            </a:r>
            <a:r>
              <a:rPr lang="ko-KR" altLang="en-US" dirty="0"/>
              <a:t> 값을 곱한 것이 자유도가 됩니다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3220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앞의 예제 데이터를 이용하여 </a:t>
            </a:r>
            <a:r>
              <a:rPr lang="ko-KR" altLang="en-US" dirty="0" err="1"/>
              <a:t>카이제곱</a:t>
            </a:r>
            <a:r>
              <a:rPr lang="ko-KR" altLang="en-US" dirty="0"/>
              <a:t> 통계량을 구하면 이런 식이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이때 나온 </a:t>
            </a:r>
            <a:r>
              <a:rPr lang="en-US" altLang="ko-KR" dirty="0"/>
              <a:t>16.7</a:t>
            </a:r>
            <a:r>
              <a:rPr lang="ko-KR" altLang="en-US" dirty="0"/>
              <a:t>이라는 값이 작다고 판단되면 두 변수는 독립이고</a:t>
            </a:r>
            <a:endParaRPr lang="en-US" altLang="ko-KR" dirty="0"/>
          </a:p>
          <a:p>
            <a:r>
              <a:rPr lang="ko-KR" altLang="en-US" dirty="0"/>
              <a:t>크다고 판단되면 독립이 아니라고 판단하겠죠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크다 </a:t>
            </a:r>
            <a:r>
              <a:rPr lang="ko-KR" altLang="en-US" dirty="0" err="1"/>
              <a:t>작다의</a:t>
            </a:r>
            <a:r>
              <a:rPr lang="ko-KR" altLang="en-US" dirty="0"/>
              <a:t> 판단은 </a:t>
            </a:r>
            <a:r>
              <a:rPr lang="ko-KR" altLang="en-US" dirty="0" err="1"/>
              <a:t>검정통계량의</a:t>
            </a:r>
            <a:r>
              <a:rPr lang="ko-KR" altLang="en-US" dirty="0"/>
              <a:t> 분포에서 판단할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경우 통계량은 자유도가 </a:t>
            </a:r>
            <a:r>
              <a:rPr lang="en-US" altLang="ko-KR" dirty="0"/>
              <a:t>1</a:t>
            </a:r>
            <a:r>
              <a:rPr lang="ko-KR" altLang="en-US" dirty="0"/>
              <a:t>인 </a:t>
            </a:r>
            <a:r>
              <a:rPr lang="ko-KR" altLang="en-US" dirty="0" err="1"/>
              <a:t>카이제곱분포를</a:t>
            </a:r>
            <a:r>
              <a:rPr lang="ko-KR" altLang="en-US" dirty="0"/>
              <a:t> </a:t>
            </a:r>
            <a:r>
              <a:rPr lang="ko-KR" altLang="en-US" dirty="0" err="1"/>
              <a:t>따르는데요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그림에서 자유도가 </a:t>
            </a:r>
            <a:r>
              <a:rPr lang="en-US" altLang="ko-KR" dirty="0"/>
              <a:t>1</a:t>
            </a:r>
            <a:r>
              <a:rPr lang="ko-KR" altLang="en-US" dirty="0"/>
              <a:t>인 </a:t>
            </a:r>
            <a:r>
              <a:rPr lang="ko-KR" altLang="en-US" dirty="0" err="1"/>
              <a:t>카이제곱분포는</a:t>
            </a:r>
            <a:r>
              <a:rPr lang="ko-KR" altLang="en-US" dirty="0"/>
              <a:t> </a:t>
            </a:r>
            <a:r>
              <a:rPr lang="en-US" altLang="ko-KR" dirty="0"/>
              <a:t>4 </a:t>
            </a:r>
            <a:r>
              <a:rPr lang="ko-KR" altLang="en-US" dirty="0"/>
              <a:t>이상 나올 확률이 매우 </a:t>
            </a:r>
            <a:r>
              <a:rPr lang="ko-KR" altLang="en-US" dirty="0" err="1"/>
              <a:t>작아보입니다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그러니 </a:t>
            </a:r>
            <a:r>
              <a:rPr lang="en-US" altLang="ko-KR" dirty="0"/>
              <a:t>16.7</a:t>
            </a:r>
            <a:r>
              <a:rPr lang="ko-KR" altLang="en-US" dirty="0"/>
              <a:t>은 매우 큰 값으로 판단이 됩니다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그리고 유의확률은 매우 작겠죠</a:t>
            </a:r>
            <a:r>
              <a:rPr lang="en-US" altLang="ko-KR" dirty="0"/>
              <a:t>,</a:t>
            </a:r>
          </a:p>
          <a:p>
            <a:r>
              <a:rPr lang="ko-KR" altLang="en-US" dirty="0"/>
              <a:t>그래서 두 변수 간에는 관계가 </a:t>
            </a:r>
            <a:r>
              <a:rPr lang="ko-KR" altLang="en-US" dirty="0" err="1"/>
              <a:t>있다라고</a:t>
            </a:r>
            <a:r>
              <a:rPr lang="ko-KR" altLang="en-US" dirty="0"/>
              <a:t> 결론을 낼 수 있을 겁니다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3078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성별에 따른 중요도가 관계가 있는지를 검정해보도록 </a:t>
            </a:r>
            <a:r>
              <a:rPr lang="ko-KR" altLang="en-US" dirty="0" err="1"/>
              <a:t>하겟습니다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원자료를 </a:t>
            </a:r>
            <a:r>
              <a:rPr lang="en-US" altLang="ko-KR" dirty="0"/>
              <a:t>SPSS </a:t>
            </a:r>
            <a:r>
              <a:rPr lang="ko-KR" altLang="en-US" dirty="0"/>
              <a:t>자료형식으로 코딩하였고요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분석</a:t>
            </a:r>
            <a:r>
              <a:rPr lang="en-US" altLang="ko-KR" dirty="0"/>
              <a:t>&gt; </a:t>
            </a:r>
            <a:r>
              <a:rPr lang="ko-KR" altLang="en-US" dirty="0"/>
              <a:t>메뉴에서 </a:t>
            </a:r>
            <a:r>
              <a:rPr lang="en-US" altLang="ko-KR" dirty="0"/>
              <a:t>&lt;</a:t>
            </a:r>
            <a:r>
              <a:rPr lang="ko-KR" altLang="en-US" dirty="0"/>
              <a:t>기술통계</a:t>
            </a:r>
            <a:r>
              <a:rPr lang="en-US" altLang="ko-KR" dirty="0"/>
              <a:t>&gt;-&lt;</a:t>
            </a:r>
            <a:r>
              <a:rPr lang="ko-KR" altLang="en-US" dirty="0"/>
              <a:t>교차분석</a:t>
            </a:r>
            <a:r>
              <a:rPr lang="en-US" altLang="ko-KR" dirty="0"/>
              <a:t>&gt; </a:t>
            </a:r>
            <a:r>
              <a:rPr lang="ko-KR" altLang="en-US" dirty="0"/>
              <a:t>선택합니다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열변수를 무엇을 넣는가에 주의를 기울입니다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열변수는 기준이 되는 변수를 선택하는데요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여기서는 남녀별로 중요속성이 </a:t>
            </a:r>
            <a:r>
              <a:rPr lang="ko-KR" altLang="en-US" dirty="0" err="1"/>
              <a:t>다른가에</a:t>
            </a:r>
            <a:r>
              <a:rPr lang="ko-KR" altLang="en-US" dirty="0"/>
              <a:t> 관심을 가지므로 성별변수를 열에 위치합니다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중요속성은 행에 위치하고요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우측의 </a:t>
            </a:r>
            <a:r>
              <a:rPr lang="en-US" altLang="ko-KR" dirty="0"/>
              <a:t>&lt;</a:t>
            </a:r>
            <a:r>
              <a:rPr lang="ko-KR" altLang="en-US" dirty="0"/>
              <a:t>통계량</a:t>
            </a:r>
            <a:r>
              <a:rPr lang="en-US" altLang="ko-KR" dirty="0"/>
              <a:t>&gt;</a:t>
            </a:r>
            <a:r>
              <a:rPr lang="ko-KR" altLang="en-US" dirty="0"/>
              <a:t> 버튼을 누르고 </a:t>
            </a:r>
            <a:r>
              <a:rPr lang="ko-KR" altLang="en-US" dirty="0" err="1"/>
              <a:t>카이제곱을</a:t>
            </a:r>
            <a:r>
              <a:rPr lang="ko-KR" altLang="en-US" dirty="0"/>
              <a:t> 선택합니다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계속</a:t>
            </a:r>
            <a:r>
              <a:rPr lang="en-US" altLang="ko-KR" dirty="0"/>
              <a:t>&gt; </a:t>
            </a:r>
            <a:r>
              <a:rPr lang="ko-KR" altLang="en-US" dirty="0"/>
              <a:t>누르고 교차분석 대화상자로 돌아가 </a:t>
            </a: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셀</a:t>
            </a:r>
            <a:r>
              <a:rPr lang="en-US" altLang="ko-KR" dirty="0"/>
              <a:t>&gt; </a:t>
            </a:r>
            <a:r>
              <a:rPr lang="ko-KR" altLang="en-US" dirty="0"/>
              <a:t>버튼 눌러서</a:t>
            </a:r>
            <a:r>
              <a:rPr lang="en-US" altLang="ko-KR" dirty="0"/>
              <a:t> &lt;</a:t>
            </a:r>
            <a:r>
              <a:rPr lang="ko-KR" altLang="en-US" dirty="0"/>
              <a:t>기대빈도</a:t>
            </a:r>
            <a:r>
              <a:rPr lang="en-US" altLang="ko-KR" dirty="0"/>
              <a:t>&gt;</a:t>
            </a:r>
            <a:r>
              <a:rPr lang="ko-KR" altLang="en-US" dirty="0"/>
              <a:t>와 </a:t>
            </a:r>
            <a:r>
              <a:rPr lang="en-US" altLang="ko-KR" dirty="0"/>
              <a:t>&lt;</a:t>
            </a:r>
            <a:r>
              <a:rPr lang="ko-KR" altLang="en-US" dirty="0"/>
              <a:t>열</a:t>
            </a:r>
            <a:r>
              <a:rPr lang="en-US" altLang="ko-KR" dirty="0"/>
              <a:t>&gt;</a:t>
            </a:r>
            <a:r>
              <a:rPr lang="ko-KR" altLang="en-US" dirty="0"/>
              <a:t> 퍼센트에 체크합니다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63502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결과로는 교차표와 </a:t>
            </a:r>
            <a:r>
              <a:rPr lang="ko-KR" altLang="en-US" dirty="0" err="1"/>
              <a:t>검정통계량표가</a:t>
            </a:r>
            <a:r>
              <a:rPr lang="ko-KR" altLang="en-US" dirty="0"/>
              <a:t> 나옵니다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교차표에는 </a:t>
            </a:r>
            <a:r>
              <a:rPr lang="ko-KR" altLang="en-US" dirty="0" err="1"/>
              <a:t>관측도수와</a:t>
            </a:r>
            <a:r>
              <a:rPr lang="ko-KR" altLang="en-US" dirty="0"/>
              <a:t> 기대빈도가 같이 표시되고 열 퍼센트도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검정표에서 </a:t>
            </a:r>
            <a:r>
              <a:rPr lang="ko-KR" altLang="en-US" dirty="0" err="1"/>
              <a:t>통계량값은</a:t>
            </a:r>
            <a:r>
              <a:rPr lang="ko-KR" altLang="en-US" dirty="0"/>
              <a:t> </a:t>
            </a:r>
            <a:r>
              <a:rPr lang="en-US" altLang="ko-KR" dirty="0"/>
              <a:t>16.667</a:t>
            </a:r>
            <a:r>
              <a:rPr lang="ko-KR" altLang="en-US" dirty="0"/>
              <a:t>이고 이에 따른 유의확률</a:t>
            </a:r>
            <a:r>
              <a:rPr lang="en-US" altLang="ko-KR" dirty="0"/>
              <a:t>, p-</a:t>
            </a:r>
            <a:r>
              <a:rPr lang="ko-KR" altLang="en-US" dirty="0"/>
              <a:t>값은 </a:t>
            </a:r>
            <a:r>
              <a:rPr lang="en-US" altLang="ko-KR" dirty="0"/>
              <a:t>0.000</a:t>
            </a:r>
            <a:r>
              <a:rPr lang="ko-KR" altLang="en-US" dirty="0"/>
              <a:t>으로</a:t>
            </a:r>
            <a:r>
              <a:rPr lang="en-US" altLang="ko-KR" dirty="0"/>
              <a:t> </a:t>
            </a:r>
            <a:r>
              <a:rPr lang="ko-KR" altLang="en-US" dirty="0"/>
              <a:t>매우 작습니다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유의확률이 유의수준보다 작으므로 </a:t>
            </a:r>
            <a:r>
              <a:rPr lang="ko-KR" altLang="en-US" dirty="0" err="1"/>
              <a:t>귀무가설을</a:t>
            </a:r>
            <a:r>
              <a:rPr lang="ko-KR" altLang="en-US" dirty="0"/>
              <a:t> 기각하여</a:t>
            </a:r>
            <a:r>
              <a:rPr lang="en-US" altLang="ko-KR" dirty="0"/>
              <a:t>,</a:t>
            </a:r>
          </a:p>
          <a:p>
            <a:r>
              <a:rPr lang="ko-KR" altLang="en-US" dirty="0" err="1"/>
              <a:t>남녀간에</a:t>
            </a:r>
            <a:r>
              <a:rPr lang="ko-KR" altLang="en-US" dirty="0"/>
              <a:t> 선호하는 속성이 </a:t>
            </a:r>
            <a:r>
              <a:rPr lang="ko-KR" altLang="en-US" dirty="0" err="1"/>
              <a:t>다르다라는</a:t>
            </a:r>
            <a:r>
              <a:rPr lang="ko-KR" altLang="en-US" dirty="0"/>
              <a:t> 결론을 내린다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성별 변수와 선호속성 변수는 서로 관계가 있습니다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지금과 같이 </a:t>
            </a:r>
            <a:r>
              <a:rPr lang="en-US" altLang="ko-KR" dirty="0"/>
              <a:t>2X2 </a:t>
            </a:r>
            <a:r>
              <a:rPr lang="ko-KR" altLang="en-US" dirty="0"/>
              <a:t>교차표인 경우 </a:t>
            </a:r>
            <a:r>
              <a:rPr lang="ko-KR" altLang="en-US" dirty="0" err="1"/>
              <a:t>검정통계량</a:t>
            </a:r>
            <a:r>
              <a:rPr lang="ko-KR" altLang="en-US" dirty="0"/>
              <a:t> 표에 </a:t>
            </a:r>
            <a:r>
              <a:rPr lang="en-US" altLang="ko-KR" dirty="0"/>
              <a:t>Fisher</a:t>
            </a:r>
            <a:r>
              <a:rPr lang="ko-KR" altLang="en-US" dirty="0"/>
              <a:t>의 정확검정 값이 자동으로 출력되는데요</a:t>
            </a:r>
            <a:r>
              <a:rPr lang="en-US" altLang="ko-KR" dirty="0"/>
              <a:t>..</a:t>
            </a:r>
          </a:p>
          <a:p>
            <a:r>
              <a:rPr lang="en-US" altLang="ko-KR" dirty="0"/>
              <a:t>Pearson </a:t>
            </a:r>
            <a:r>
              <a:rPr lang="ko-KR" altLang="en-US" dirty="0" err="1"/>
              <a:t>카이제곱은</a:t>
            </a:r>
            <a:r>
              <a:rPr lang="ko-KR" altLang="en-US" dirty="0"/>
              <a:t> 근사분포를 이용한 검정이지만 </a:t>
            </a:r>
            <a:r>
              <a:rPr lang="en-US" altLang="ko-KR" dirty="0"/>
              <a:t>Fisher</a:t>
            </a:r>
            <a:r>
              <a:rPr lang="ko-KR" altLang="en-US" dirty="0"/>
              <a:t>의 통계량은 정확한 분포에 의해 유도됩니다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이는 다음 강의에서 자세히 </a:t>
            </a:r>
            <a:r>
              <a:rPr lang="ko-KR" altLang="en-US" dirty="0" err="1"/>
              <a:t>설명할겁니다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5026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이산형 분포이기 때문에 유의수준을 정확히 </a:t>
            </a:r>
            <a:r>
              <a:rPr lang="ko-KR" altLang="en-US" dirty="0" err="1"/>
              <a:t>맞춰주기</a:t>
            </a:r>
            <a:r>
              <a:rPr lang="ko-KR" altLang="en-US" dirty="0"/>
              <a:t> 어렵다</a:t>
            </a:r>
            <a:r>
              <a:rPr lang="en-US" altLang="ko-KR" dirty="0"/>
              <a:t>. </a:t>
            </a:r>
            <a:r>
              <a:rPr lang="ko-KR" altLang="en-US" dirty="0"/>
              <a:t>그래서 보수적인 검정으로 취급 받는다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229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다시 요약하면 이렇습니다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명목 대 명목은 교차분석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계량 대 계량은 상관분석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명목 대 계량은 평균비교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이렇게 우리가 분석하고자 하는 내용이 변수 간의 관련성이라면</a:t>
            </a:r>
            <a:endParaRPr lang="en-US" altLang="ko-KR" dirty="0"/>
          </a:p>
          <a:p>
            <a:r>
              <a:rPr lang="ko-KR" altLang="en-US" dirty="0"/>
              <a:t>선택된 변수의 측도에 따라서 분석법도 결정이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이걸 기억하시면 좀 더 쉽게 적절한 통계분석을 실행할 수 있을 것입니다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3495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다음과 같은 연구문제를 생각해보겠습니다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스마트폰을 구입할 때</a:t>
            </a:r>
            <a:r>
              <a:rPr lang="en-US" altLang="ko-KR" dirty="0"/>
              <a:t>, </a:t>
            </a:r>
            <a:r>
              <a:rPr lang="ko-KR" altLang="en-US" dirty="0"/>
              <a:t>디자인과 가격에 중요도가 남녀 간에 </a:t>
            </a:r>
            <a:r>
              <a:rPr lang="ko-KR" altLang="en-US" dirty="0" err="1"/>
              <a:t>다른지</a:t>
            </a:r>
            <a:r>
              <a:rPr lang="ko-KR" altLang="en-US" dirty="0"/>
              <a:t> 알고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그러면 다음과 같이 제품 구입할 때 중요하게 생각하는 속성을 선택하도록 질문을 만들 수 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또는 각 속성의 중요도를 </a:t>
            </a:r>
            <a:r>
              <a:rPr lang="ko-KR" altLang="en-US" dirty="0" err="1"/>
              <a:t>리커트</a:t>
            </a:r>
            <a:r>
              <a:rPr lang="ko-KR" altLang="en-US" dirty="0"/>
              <a:t> 척도로 측정할 수도 있습니다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그랬을 때 결과표는 다음과 같다고 하겠습니다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4396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ko-KR" altLang="en-US" dirty="0"/>
              <a:t>번 질문은 응답변수의 형태가 </a:t>
            </a:r>
            <a:r>
              <a:rPr lang="ko-KR" altLang="en-US" dirty="0" err="1"/>
              <a:t>명목측도입니다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응답자가 디자인이나 속성 중에 하나를 고르는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이 때 얻게 된 표는 각 항목이 선택된 빈도수</a:t>
            </a:r>
            <a:r>
              <a:rPr lang="en-US" altLang="ko-KR" dirty="0"/>
              <a:t>, count</a:t>
            </a:r>
            <a:r>
              <a:rPr lang="ko-KR" altLang="en-US" dirty="0"/>
              <a:t>가 되고 있습니다</a:t>
            </a:r>
            <a:r>
              <a:rPr lang="en-US" altLang="ko-KR" dirty="0"/>
              <a:t>.&lt;click&gt;</a:t>
            </a:r>
          </a:p>
          <a:p>
            <a:r>
              <a:rPr lang="en-US" altLang="ko-KR" dirty="0"/>
              <a:t>2</a:t>
            </a:r>
            <a:r>
              <a:rPr lang="ko-KR" altLang="en-US" dirty="0"/>
              <a:t>번 질문은 응답자가 디자인 중요도도 </a:t>
            </a:r>
            <a:r>
              <a:rPr lang="en-US" altLang="ko-KR" dirty="0"/>
              <a:t>5</a:t>
            </a:r>
            <a:r>
              <a:rPr lang="ko-KR" altLang="en-US" dirty="0"/>
              <a:t>점 척도로 응답하고</a:t>
            </a:r>
            <a:endParaRPr lang="en-US" altLang="ko-KR" dirty="0"/>
          </a:p>
          <a:p>
            <a:r>
              <a:rPr lang="ko-KR" altLang="en-US" dirty="0"/>
              <a:t>가격 중요도도 </a:t>
            </a:r>
            <a:r>
              <a:rPr lang="en-US" altLang="ko-KR" dirty="0"/>
              <a:t>5</a:t>
            </a:r>
            <a:r>
              <a:rPr lang="ko-KR" altLang="en-US" dirty="0"/>
              <a:t>점 척도로 응답합니다</a:t>
            </a:r>
            <a:r>
              <a:rPr lang="en-US" altLang="ko-KR" dirty="0"/>
              <a:t>. </a:t>
            </a:r>
            <a:r>
              <a:rPr lang="ko-KR" altLang="en-US" dirty="0" err="1"/>
              <a:t>계량척도입니다</a:t>
            </a:r>
            <a:r>
              <a:rPr lang="en-US" altLang="ko-KR" dirty="0"/>
              <a:t>&lt;click&gt;</a:t>
            </a:r>
          </a:p>
          <a:p>
            <a:r>
              <a:rPr lang="ko-KR" altLang="en-US" dirty="0"/>
              <a:t>이때</a:t>
            </a:r>
            <a:r>
              <a:rPr lang="en-US" altLang="ko-KR" dirty="0"/>
              <a:t> </a:t>
            </a:r>
            <a:r>
              <a:rPr lang="ko-KR" altLang="en-US" dirty="0"/>
              <a:t>얻는 표는 각 항목의 중요도 평균이 될 것입니다</a:t>
            </a:r>
            <a:r>
              <a:rPr lang="en-US" altLang="ko-KR" dirty="0"/>
              <a:t> &lt;click&gt;</a:t>
            </a:r>
          </a:p>
          <a:p>
            <a:r>
              <a:rPr lang="ko-KR" altLang="en-US" dirty="0"/>
              <a:t>당연히</a:t>
            </a:r>
            <a:r>
              <a:rPr lang="en-US" altLang="ko-KR" dirty="0"/>
              <a:t> </a:t>
            </a:r>
            <a:r>
              <a:rPr lang="ko-KR" altLang="en-US" dirty="0"/>
              <a:t>분석하는 방법이 다르겠죠</a:t>
            </a:r>
            <a:r>
              <a:rPr lang="en-US" altLang="ko-KR" dirty="0"/>
              <a:t>. </a:t>
            </a:r>
            <a:r>
              <a:rPr lang="ko-KR" altLang="en-US" dirty="0"/>
              <a:t>여기서는 왼쪽의 형태에 관심을 갖습니다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1271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명목변수 대 명목변수의 관계를 보이는 빈도표를 </a:t>
            </a:r>
            <a:r>
              <a:rPr lang="en-US" altLang="ko-KR" dirty="0"/>
              <a:t>&lt;click&gt;</a:t>
            </a:r>
          </a:p>
          <a:p>
            <a:r>
              <a:rPr lang="ko-KR" altLang="en-US" dirty="0"/>
              <a:t>우리는 교차표라 부릅니다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교차표에서 각 셀의 비율을 비교하는 것이</a:t>
            </a:r>
            <a:r>
              <a:rPr lang="en-US" altLang="ko-KR" dirty="0"/>
              <a:t>&lt;click&gt; </a:t>
            </a:r>
            <a:r>
              <a:rPr lang="ko-KR" altLang="en-US" dirty="0" err="1"/>
              <a:t>교차분석입니다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7421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교차표를 해석해보겠습니다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먼저 열 퍼센트를 구합니다</a:t>
            </a:r>
            <a:r>
              <a:rPr lang="en-US" altLang="ko-KR" dirty="0"/>
              <a:t>. &lt;click&gt;</a:t>
            </a:r>
          </a:p>
          <a:p>
            <a:r>
              <a:rPr lang="ko-KR" altLang="en-US" dirty="0"/>
              <a:t>열에 정리한 변수의 각 항목의 전체가 </a:t>
            </a:r>
            <a:r>
              <a:rPr lang="en-US" altLang="ko-KR" dirty="0"/>
              <a:t>100%</a:t>
            </a:r>
            <a:r>
              <a:rPr lang="ko-KR" altLang="en-US" dirty="0"/>
              <a:t>라고 가정했을 때 </a:t>
            </a:r>
            <a:r>
              <a:rPr lang="ko-KR" altLang="en-US" dirty="0" err="1"/>
              <a:t>속해있는</a:t>
            </a:r>
            <a:r>
              <a:rPr lang="ko-KR" altLang="en-US" dirty="0"/>
              <a:t> 항목의 비율을 구한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열변수를</a:t>
            </a:r>
            <a:r>
              <a:rPr lang="en-US" altLang="ko-KR" dirty="0"/>
              <a:t> </a:t>
            </a:r>
            <a:r>
              <a:rPr lang="ko-KR" altLang="en-US" dirty="0"/>
              <a:t>기준으로 백분율을 구한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이렇게 비율을 구하여 보면 </a:t>
            </a:r>
            <a:endParaRPr lang="en-US" altLang="ko-KR" dirty="0"/>
          </a:p>
          <a:p>
            <a:r>
              <a:rPr lang="ko-KR" altLang="en-US" dirty="0"/>
              <a:t>남자가 </a:t>
            </a:r>
            <a:r>
              <a:rPr lang="en-US" altLang="ko-KR" dirty="0"/>
              <a:t>(</a:t>
            </a:r>
            <a:r>
              <a:rPr lang="ko-KR" altLang="en-US" dirty="0"/>
              <a:t>디자인 </a:t>
            </a:r>
            <a:r>
              <a:rPr lang="en-US" altLang="ko-KR" dirty="0"/>
              <a:t>: </a:t>
            </a:r>
            <a:r>
              <a:rPr lang="ko-KR" altLang="en-US" dirty="0"/>
              <a:t>가격</a:t>
            </a:r>
            <a:r>
              <a:rPr lang="en-US" altLang="ko-KR" dirty="0"/>
              <a:t>) </a:t>
            </a:r>
            <a:r>
              <a:rPr lang="ko-KR" altLang="en-US" dirty="0"/>
              <a:t>중요도 비율은 </a:t>
            </a:r>
            <a:r>
              <a:rPr lang="en-US" altLang="ko-KR" dirty="0"/>
              <a:t>33:67</a:t>
            </a:r>
            <a:r>
              <a:rPr lang="ko-KR" altLang="en-US" dirty="0"/>
              <a:t>인데 반하여 </a:t>
            </a:r>
            <a:endParaRPr lang="en-US" altLang="ko-KR" dirty="0"/>
          </a:p>
          <a:p>
            <a:r>
              <a:rPr lang="ko-KR" altLang="en-US" dirty="0"/>
              <a:t>여자는 </a:t>
            </a:r>
            <a:r>
              <a:rPr lang="en-US" altLang="ko-KR" dirty="0"/>
              <a:t>75:25</a:t>
            </a:r>
            <a:r>
              <a:rPr lang="ko-KR" altLang="en-US" dirty="0"/>
              <a:t>로 차이가 </a:t>
            </a:r>
            <a:r>
              <a:rPr lang="ko-KR" altLang="en-US" dirty="0" err="1"/>
              <a:t>있어보입니다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4904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그 차이가 큰지 작은지를 판단하기 위해 비교하는 기준을 설정하고 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만약에 </a:t>
            </a:r>
            <a:r>
              <a:rPr lang="ko-KR" altLang="en-US" dirty="0" err="1"/>
              <a:t>남여간에</a:t>
            </a:r>
            <a:r>
              <a:rPr lang="ko-KR" altLang="en-US" dirty="0"/>
              <a:t> 중요도 비율이 차이가 없다면 교차표는 어떤 값으로 이루어져 있을까요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즉</a:t>
            </a:r>
            <a:r>
              <a:rPr lang="en-US" altLang="ko-KR" dirty="0"/>
              <a:t>,</a:t>
            </a:r>
            <a:r>
              <a:rPr lang="ko-KR" altLang="en-US" dirty="0"/>
              <a:t> 두 속성 간에 관계가 없다면 각 셀 </a:t>
            </a:r>
            <a:r>
              <a:rPr lang="en-US" altLang="ko-KR" dirty="0"/>
              <a:t>(?)</a:t>
            </a:r>
            <a:r>
              <a:rPr lang="ko-KR" altLang="en-US" dirty="0"/>
              <a:t>에는 어떤 값이 들어가야 합리적일까요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약간의 기초통계학 지식을 이용하여 구해보도록 하겠습니다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7528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우리가 알아야 할 이론적인 내용은 조건부 확률과 </a:t>
            </a:r>
            <a:r>
              <a:rPr lang="ko-KR" altLang="en-US" dirty="0" err="1"/>
              <a:t>독립사건입니다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두 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있을 때</a:t>
            </a:r>
            <a:r>
              <a:rPr lang="en-US" altLang="ko-KR" dirty="0"/>
              <a:t>, 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발생할 확률은 다음과 같이 정의됩니다</a:t>
            </a:r>
            <a:r>
              <a:rPr lang="en-US" altLang="ko-KR" dirty="0"/>
              <a:t>.</a:t>
            </a:r>
          </a:p>
          <a:p>
            <a:r>
              <a:rPr lang="en-US" altLang="ko-KR" dirty="0" err="1"/>
              <a:t>Pr</a:t>
            </a:r>
            <a:r>
              <a:rPr lang="en-US" altLang="ko-KR" dirty="0"/>
              <a:t> A </a:t>
            </a:r>
            <a:r>
              <a:rPr lang="ko-KR" altLang="en-US" dirty="0"/>
              <a:t>분의</a:t>
            </a:r>
            <a:r>
              <a:rPr lang="en-US" altLang="ko-KR" dirty="0"/>
              <a:t> </a:t>
            </a:r>
            <a:r>
              <a:rPr lang="en-US" altLang="ko-KR" dirty="0" err="1"/>
              <a:t>pr</a:t>
            </a:r>
            <a:r>
              <a:rPr lang="ko-KR" altLang="en-US" dirty="0"/>
              <a:t> </a:t>
            </a:r>
            <a:r>
              <a:rPr lang="en-US" altLang="ko-KR" dirty="0"/>
              <a:t>A </a:t>
            </a:r>
            <a:r>
              <a:rPr lang="ko-KR" altLang="en-US" dirty="0"/>
              <a:t>교집합</a:t>
            </a:r>
            <a:r>
              <a:rPr lang="en-US" altLang="ko-KR" dirty="0"/>
              <a:t> B</a:t>
            </a:r>
          </a:p>
          <a:p>
            <a:r>
              <a:rPr lang="ko-KR" altLang="en-US" dirty="0"/>
              <a:t>그러므로 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동시에 일어날 확률을 계산하면 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</a:t>
            </a:r>
            <a:r>
              <a:rPr lang="ko-KR" altLang="en-US" dirty="0"/>
              <a:t>의 확률 곱하기 </a:t>
            </a:r>
            <a:r>
              <a:rPr lang="en-US" altLang="ko-KR" dirty="0"/>
              <a:t>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일어날 확률로 표시할 수 있습니다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만약</a:t>
            </a:r>
            <a:r>
              <a:rPr lang="en-US" altLang="ko-KR" dirty="0"/>
              <a:t> 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독립이면 두 사건이 영향을 주지 않기 때문에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B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A</a:t>
            </a:r>
            <a:r>
              <a:rPr lang="ko-KR" altLang="en-US" dirty="0"/>
              <a:t>가 일어날 확률은 그냥 </a:t>
            </a:r>
            <a:r>
              <a:rPr lang="en-US" altLang="ko-KR" dirty="0"/>
              <a:t>A</a:t>
            </a:r>
            <a:r>
              <a:rPr lang="ko-KR" altLang="en-US" dirty="0"/>
              <a:t>가 일어날 확률과 같고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</a:t>
            </a:r>
            <a:r>
              <a:rPr lang="ko-KR" altLang="en-US" dirty="0"/>
              <a:t>가 일어났다는 조건하에서 </a:t>
            </a:r>
            <a:r>
              <a:rPr lang="en-US" altLang="ko-KR" dirty="0"/>
              <a:t>B</a:t>
            </a:r>
            <a:r>
              <a:rPr lang="ko-KR" altLang="en-US" dirty="0"/>
              <a:t>가 일어날 확률은 그냥 </a:t>
            </a:r>
            <a:r>
              <a:rPr lang="en-US" altLang="ko-KR" dirty="0"/>
              <a:t>B</a:t>
            </a:r>
            <a:r>
              <a:rPr lang="ko-KR" altLang="en-US" dirty="0"/>
              <a:t>가 일어날 확률과 같습니다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그래서 교집합의 확률은 각각의 확률의 곱입니다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0711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두 변수가 독립이면 즉</a:t>
            </a:r>
            <a:r>
              <a:rPr lang="en-US" altLang="ko-KR" dirty="0"/>
              <a:t>, </a:t>
            </a:r>
            <a:r>
              <a:rPr lang="ko-KR" altLang="en-US" dirty="0" err="1"/>
              <a:t>귀무가설하에서</a:t>
            </a:r>
            <a:r>
              <a:rPr lang="ko-KR" altLang="en-US" dirty="0"/>
              <a:t> 다음 교차표의 별표 셀의 빈도수를 구해보겠습니다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별표 셀은 남자이고 디자인 선호 빈도수입니다</a:t>
            </a:r>
            <a:r>
              <a:rPr lang="en-US" altLang="ko-KR" dirty="0"/>
              <a:t>. </a:t>
            </a:r>
            <a:r>
              <a:rPr lang="ko-KR" altLang="en-US" dirty="0"/>
              <a:t>이 셀에 들어갈 확률은 </a:t>
            </a:r>
            <a:endParaRPr lang="en-US" altLang="ko-KR" dirty="0"/>
          </a:p>
          <a:p>
            <a:r>
              <a:rPr lang="ko-KR" altLang="en-US" dirty="0"/>
              <a:t>독립이라면 남자일 확률 곱하기 디자인 선택할 확률이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남자일 확률은 </a:t>
            </a:r>
            <a:r>
              <a:rPr lang="en-US" altLang="ko-KR" dirty="0"/>
              <a:t>100</a:t>
            </a:r>
            <a:r>
              <a:rPr lang="ko-KR" altLang="en-US" dirty="0"/>
              <a:t>명중 남자가 </a:t>
            </a:r>
            <a:r>
              <a:rPr lang="en-US" altLang="ko-KR" dirty="0"/>
              <a:t>60</a:t>
            </a:r>
            <a:r>
              <a:rPr lang="ko-KR" altLang="en-US" dirty="0"/>
              <a:t>명이므로 </a:t>
            </a:r>
            <a:r>
              <a:rPr lang="en-US" altLang="ko-KR" dirty="0"/>
              <a:t>60/100 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디자인 선택할 확률은 </a:t>
            </a:r>
            <a:r>
              <a:rPr lang="en-US" altLang="ko-KR" dirty="0"/>
              <a:t>100</a:t>
            </a:r>
            <a:r>
              <a:rPr lang="ko-KR" altLang="en-US" dirty="0"/>
              <a:t>명 중 디자인선택이 </a:t>
            </a:r>
            <a:r>
              <a:rPr lang="en-US" altLang="ko-KR" dirty="0"/>
              <a:t>50</a:t>
            </a:r>
            <a:r>
              <a:rPr lang="ko-KR" altLang="en-US" dirty="0"/>
              <a:t>명이므로 </a:t>
            </a:r>
            <a:r>
              <a:rPr lang="en-US" altLang="ko-KR" dirty="0"/>
              <a:t>50/100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남자이고 디자인 선택할 확률은 </a:t>
            </a:r>
            <a:r>
              <a:rPr lang="en-US" altLang="ko-KR" sz="1200" dirty="0"/>
              <a:t>60/100 x 50/100=30/100</a:t>
            </a:r>
            <a:r>
              <a:rPr lang="ko-KR" altLang="en-US" sz="1200" dirty="0"/>
              <a:t>입니다</a:t>
            </a:r>
            <a:r>
              <a:rPr lang="en-US" altLang="ko-KR" sz="1200" dirty="0"/>
              <a:t>.</a:t>
            </a:r>
          </a:p>
          <a:p>
            <a:r>
              <a:rPr lang="ko-KR" altLang="en-US" sz="1200" dirty="0"/>
              <a:t>그러니까 별표 셀의 </a:t>
            </a:r>
            <a:r>
              <a:rPr lang="ko-KR" altLang="en-US" sz="1200" dirty="0" err="1"/>
              <a:t>기대값은</a:t>
            </a:r>
            <a:r>
              <a:rPr lang="ko-KR" altLang="en-US" sz="1200" dirty="0"/>
              <a:t> </a:t>
            </a:r>
            <a:r>
              <a:rPr lang="en-US" altLang="ko-KR" sz="1200" dirty="0"/>
              <a:t>100</a:t>
            </a:r>
            <a:r>
              <a:rPr lang="ko-KR" altLang="en-US" sz="1200" dirty="0"/>
              <a:t>명중 </a:t>
            </a:r>
            <a:r>
              <a:rPr lang="en-US" altLang="ko-KR" sz="1200" dirty="0"/>
              <a:t>30/100</a:t>
            </a:r>
            <a:r>
              <a:rPr lang="ko-KR" altLang="en-US" sz="1200" dirty="0"/>
              <a:t>이므로 </a:t>
            </a:r>
            <a:r>
              <a:rPr lang="en-US" altLang="ko-KR" sz="1200" dirty="0"/>
              <a:t>30</a:t>
            </a:r>
            <a:r>
              <a:rPr lang="ko-KR" altLang="en-US" sz="1200" dirty="0"/>
              <a:t>명이 되겠죠</a:t>
            </a:r>
            <a:r>
              <a:rPr lang="en-US" altLang="ko-KR" sz="1200" dirty="0"/>
              <a:t>.</a:t>
            </a:r>
          </a:p>
          <a:p>
            <a:r>
              <a:rPr lang="ko-KR" altLang="en-US" sz="1200" dirty="0" err="1"/>
              <a:t>이런식으로</a:t>
            </a:r>
            <a:r>
              <a:rPr lang="ko-KR" altLang="en-US" sz="1200" dirty="0"/>
              <a:t> 모든 셀에 </a:t>
            </a:r>
            <a:r>
              <a:rPr lang="ko-KR" altLang="en-US" sz="1200" dirty="0" err="1"/>
              <a:t>기대도수를</a:t>
            </a:r>
            <a:r>
              <a:rPr lang="ko-KR" altLang="en-US" sz="1200" dirty="0"/>
              <a:t> 계산합니다</a:t>
            </a:r>
            <a:r>
              <a:rPr lang="en-US" altLang="ko-KR" sz="12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F1DC1-177A-4C66-9848-E05FEF61208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4165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9E5F7-E021-4571-AFBD-117350E038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7143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6B387C-8421-4DBF-9F29-9BADA8D4B9A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88830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2B545-C64B-4F5C-8769-EB6C5140381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6266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5753B-F04B-4F5E-BCEF-726ACA2E8D6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4767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CACEF-7031-4465-B1E6-4F363F75760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4972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A15F52-AA59-4897-8081-B80B4192933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6788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C67A44-7FBD-4304-9C3C-60DC1DD318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9898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54BB46-2D6B-4139-B95A-E0DF143A66C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10047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6F429-1585-4A10-B075-1FF80999DD5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9132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24E56-C337-46A4-ACE6-0F610628790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8878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0DEB4-95C3-40F9-99E4-3398D8A2B7E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6919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6FD1F60-6FB8-4DCF-8B89-50AA98DDD5C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5234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122364"/>
            <a:ext cx="7772400" cy="1946275"/>
          </a:xfrm>
        </p:spPr>
        <p:txBody>
          <a:bodyPr/>
          <a:lstStyle/>
          <a:p>
            <a:r>
              <a:rPr lang="ko-KR" altLang="en-US" dirty="0" err="1"/>
              <a:t>연관성분석</a:t>
            </a:r>
            <a:r>
              <a:rPr lang="ko-KR" altLang="en-US" dirty="0"/>
              <a:t> </a:t>
            </a:r>
            <a:r>
              <a:rPr lang="ko-KR" altLang="en-US" sz="4400" dirty="0">
                <a:solidFill>
                  <a:srgbClr val="0070C0"/>
                </a:solidFill>
              </a:rPr>
              <a:t>关联分析</a:t>
            </a:r>
            <a:endParaRPr lang="ko-KR" altLang="en-US" sz="44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1D38CEA-A7A5-4B83-AA05-AC1E36D298A6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367213" y="3535363"/>
            <a:ext cx="3744912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l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>
                <a:solidFill>
                  <a:srgbClr val="FF0000"/>
                </a:solidFill>
              </a:rPr>
              <a:t>교차분석 </a:t>
            </a:r>
            <a:r>
              <a:rPr lang="ko-KR" altLang="en-US" b="1" dirty="0">
                <a:solidFill>
                  <a:srgbClr val="0070C0"/>
                </a:solidFill>
              </a:rPr>
              <a:t>交叉</a:t>
            </a:r>
            <a:r>
              <a:rPr lang="ko-KR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分析</a:t>
            </a:r>
            <a:endParaRPr lang="en-US" altLang="ko-KR" b="1" dirty="0">
              <a:solidFill>
                <a:srgbClr val="FF0000"/>
              </a:solidFill>
            </a:endParaRPr>
          </a:p>
          <a:p>
            <a:pPr marL="609600" indent="-609600" algn="l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 err="1">
                <a:solidFill>
                  <a:schemeClr val="accent2">
                    <a:lumMod val="75000"/>
                  </a:schemeClr>
                </a:solidFill>
              </a:rPr>
              <a:t>상관분석</a:t>
            </a:r>
            <a:r>
              <a:rPr lang="ko-KR" altLang="en-US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ko-KR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相关分析</a:t>
            </a:r>
            <a:endParaRPr lang="en-US" altLang="ko-KR" b="1" dirty="0">
              <a:solidFill>
                <a:schemeClr val="accent2">
                  <a:lumMod val="75000"/>
                </a:schemeClr>
              </a:solidFill>
            </a:endParaRPr>
          </a:p>
          <a:p>
            <a:pPr marL="609600" indent="-609600" algn="l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ko-KR" altLang="en-US" b="1" dirty="0" err="1">
                <a:solidFill>
                  <a:schemeClr val="accent2">
                    <a:lumMod val="75000"/>
                  </a:schemeClr>
                </a:solidFill>
              </a:rPr>
              <a:t>평균비교</a:t>
            </a:r>
            <a:endParaRPr lang="en-US" altLang="ko-K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61F5713-518D-4F19-98BF-EF17558C6E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7448" y="548680"/>
            <a:ext cx="2880319" cy="1440160"/>
          </a:xfrm>
          <a:solidFill>
            <a:srgbClr val="FFFF66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l" eaLnBrk="1" hangingPunct="1"/>
            <a:r>
              <a:rPr lang="ko-KR" altLang="en-US" sz="3200" dirty="0"/>
              <a:t>이론 파트에서 알아야할 내용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44911A3-EE38-46A5-89CB-EF8664E954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43872" y="548680"/>
            <a:ext cx="6003582" cy="4408636"/>
          </a:xfrm>
        </p:spPr>
        <p:txBody>
          <a:bodyPr/>
          <a:lstStyle/>
          <a:p>
            <a:pPr eaLnBrk="1" hangingPunct="1"/>
            <a:r>
              <a:rPr lang="ko-KR" altLang="en-US" dirty="0"/>
              <a:t>조건부확률</a:t>
            </a:r>
            <a:r>
              <a:rPr lang="en-US" altLang="ko-KR" dirty="0"/>
              <a:t>(</a:t>
            </a:r>
            <a:r>
              <a:rPr lang="en-US" altLang="ko-KR" dirty="0">
                <a:latin typeface="Times New Roman" panose="02020603050405020304" pitchFamily="18" charset="0"/>
              </a:rPr>
              <a:t>Conditional Probability)</a:t>
            </a:r>
          </a:p>
          <a:p>
            <a:pPr lvl="1" eaLnBrk="1" hangingPunct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 = 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(A∩B)/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endParaRPr lang="en-US" altLang="ko-KR" dirty="0"/>
          </a:p>
          <a:p>
            <a:pPr eaLnBrk="1" hangingPunct="1"/>
            <a:endParaRPr lang="en-US" altLang="ko-KR" dirty="0"/>
          </a:p>
          <a:p>
            <a:pPr eaLnBrk="1" hangingPunct="1"/>
            <a:r>
              <a:rPr lang="ko-KR" altLang="en-US" dirty="0"/>
              <a:t>교집합의 확률</a:t>
            </a:r>
            <a:endParaRPr lang="en-US" altLang="ko-KR" dirty="0"/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(A∩B)= 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</a:t>
            </a:r>
          </a:p>
          <a:p>
            <a:pPr lvl="1"/>
            <a:endParaRPr lang="en-US" altLang="ko-KR" dirty="0"/>
          </a:p>
          <a:p>
            <a:r>
              <a:rPr lang="ko-KR" altLang="en-US" dirty="0"/>
              <a:t>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서로 독립이면</a:t>
            </a:r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(A|B)=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(B)</a:t>
            </a:r>
            <a:endParaRPr lang="en-US" altLang="ko-KR" dirty="0"/>
          </a:p>
          <a:p>
            <a:pPr lvl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(A∩B)=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(B)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E87A626-2AB3-4471-B204-606A65E55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448" y="2492895"/>
            <a:ext cx="3240360" cy="1944216"/>
          </a:xfrm>
          <a:prstGeom prst="rect">
            <a:avLst/>
          </a:prstGeom>
          <a:solidFill>
            <a:srgbClr val="BB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5365" name="Oval 5">
            <a:extLst>
              <a:ext uri="{FF2B5EF4-FFF2-40B4-BE49-F238E27FC236}">
                <a16:creationId xmlns:a16="http://schemas.microsoft.com/office/drawing/2014/main" id="{1875DE43-A0E1-4CEE-A516-7D8BFC102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241" y="2852935"/>
            <a:ext cx="1317971" cy="1296541"/>
          </a:xfrm>
          <a:prstGeom prst="ellipse">
            <a:avLst/>
          </a:prstGeom>
          <a:solidFill>
            <a:srgbClr val="FF0000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4000">
                <a:latin typeface="굴림" panose="020B0600000101010101" pitchFamily="50" charset="-127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15366" name="Oval 6">
            <a:extLst>
              <a:ext uri="{FF2B5EF4-FFF2-40B4-BE49-F238E27FC236}">
                <a16:creationId xmlns:a16="http://schemas.microsoft.com/office/drawing/2014/main" id="{150E774D-11CC-47BF-B818-3F628CB71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9076" y="2852935"/>
            <a:ext cx="1378691" cy="1296541"/>
          </a:xfrm>
          <a:prstGeom prst="ellipse">
            <a:avLst/>
          </a:prstGeom>
          <a:solidFill>
            <a:srgbClr val="66FF33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4000">
                <a:latin typeface="굴림" panose="020B0600000101010101" pitchFamily="50" charset="-127"/>
                <a:ea typeface="굴림" panose="020B0600000101010101" pitchFamily="50" charset="-127"/>
              </a:rPr>
              <a:t>B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1DC18E0-1D18-4118-9BD1-D0DDE12F3534}"/>
              </a:ext>
            </a:extLst>
          </p:cNvPr>
          <p:cNvSpPr/>
          <p:nvPr/>
        </p:nvSpPr>
        <p:spPr>
          <a:xfrm>
            <a:off x="8256240" y="364502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  <a:latin typeface="+mn-ea"/>
              </a:rPr>
              <a:t>独立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6" name="Oval 30"/>
          <p:cNvSpPr>
            <a:spLocks noChangeArrowheads="1"/>
          </p:cNvSpPr>
          <p:nvPr/>
        </p:nvSpPr>
        <p:spPr bwMode="auto">
          <a:xfrm>
            <a:off x="407368" y="207106"/>
            <a:ext cx="3528392" cy="3464116"/>
          </a:xfrm>
          <a:prstGeom prst="ellipse">
            <a:avLst/>
          </a:prstGeom>
          <a:solidFill>
            <a:srgbClr val="FFFF00"/>
          </a:solidFill>
          <a:ln w="3175">
            <a:solidFill>
              <a:srgbClr val="FFCC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376" y="815050"/>
            <a:ext cx="3744416" cy="24954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b="1" dirty="0">
                <a:latin typeface="+mj-ea"/>
              </a:rPr>
              <a:t>두 변수가 독립이면</a:t>
            </a: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(</a:t>
            </a:r>
            <a:r>
              <a:rPr lang="ko-KR" altLang="en-US" sz="2400" b="1" dirty="0">
                <a:latin typeface="+mj-ea"/>
              </a:rPr>
              <a:t>두 변수가 관계가 없으면</a:t>
            </a:r>
            <a:r>
              <a:rPr lang="en-US" altLang="ko-KR" sz="2400" b="1" dirty="0">
                <a:latin typeface="+mj-ea"/>
              </a:rPr>
              <a:t>)</a:t>
            </a: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(</a:t>
            </a:r>
            <a:r>
              <a:rPr lang="ko-KR" altLang="en-US" sz="2400" b="1" dirty="0" err="1">
                <a:latin typeface="+mj-ea"/>
              </a:rPr>
              <a:t>귀무가설이</a:t>
            </a:r>
            <a:r>
              <a:rPr lang="ko-KR" altLang="en-US" sz="2400" b="1" dirty="0">
                <a:latin typeface="+mj-ea"/>
              </a:rPr>
              <a:t> 사실이면</a:t>
            </a:r>
            <a:r>
              <a:rPr lang="en-US" altLang="ko-KR" sz="2400" b="1" dirty="0">
                <a:latin typeface="+mj-ea"/>
              </a:rPr>
              <a:t>)</a:t>
            </a:r>
            <a:br>
              <a:rPr lang="en-US" altLang="ko-KR" sz="2400" b="1" dirty="0">
                <a:latin typeface="+mj-ea"/>
              </a:rPr>
            </a:br>
            <a:br>
              <a:rPr lang="en-US" altLang="ko-KR" sz="2400" b="1" dirty="0">
                <a:latin typeface="+mj-ea"/>
              </a:rPr>
            </a:br>
            <a:r>
              <a:rPr lang="en-US" altLang="ko-KR" sz="2400" b="1" dirty="0">
                <a:latin typeface="+mj-ea"/>
              </a:rPr>
              <a:t>  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(A∩B)=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(A)</a:t>
            </a:r>
            <a:r>
              <a:rPr lang="en-US" altLang="ko-KR" sz="2400" b="1" dirty="0" err="1">
                <a:latin typeface="+mj-ea"/>
              </a:rPr>
              <a:t>Pr</a:t>
            </a:r>
            <a:r>
              <a:rPr lang="en-US" altLang="ko-KR" sz="2400" b="1" dirty="0">
                <a:latin typeface="+mj-ea"/>
              </a:rPr>
              <a:t>(B)</a:t>
            </a:r>
            <a:endParaRPr lang="ko-KR" altLang="en-US" sz="2400" b="1" dirty="0">
              <a:latin typeface="+mj-ea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503712" y="3356993"/>
            <a:ext cx="8280920" cy="2088232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/>
              <a:t>독립일 때 </a:t>
            </a:r>
            <a:r>
              <a:rPr lang="en-US" altLang="ko-KR" sz="2400" dirty="0"/>
              <a:t>  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 </a:t>
            </a:r>
            <a:r>
              <a:rPr lang="en-US" altLang="ko-KR" sz="2400" dirty="0"/>
              <a:t>&amp;</a:t>
            </a:r>
            <a:r>
              <a:rPr lang="ko-KR" altLang="en-US" sz="2400" dirty="0"/>
              <a:t> 디자인</a:t>
            </a:r>
            <a:r>
              <a:rPr lang="en-US" altLang="ko-KR" sz="2400" dirty="0"/>
              <a:t>)=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)x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)=60/100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)=50/100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 </a:t>
            </a:r>
            <a:r>
              <a:rPr lang="en-US" altLang="ko-KR" sz="2400" dirty="0"/>
              <a:t>&amp;</a:t>
            </a:r>
            <a:r>
              <a:rPr lang="ko-KR" altLang="en-US" sz="2400" dirty="0"/>
              <a:t> 디자인</a:t>
            </a:r>
            <a:r>
              <a:rPr lang="en-US" altLang="ko-KR" sz="2400" dirty="0"/>
              <a:t>)=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남자</a:t>
            </a:r>
            <a:r>
              <a:rPr lang="en-US" altLang="ko-KR" sz="2400" dirty="0"/>
              <a:t>)x </a:t>
            </a:r>
            <a:r>
              <a:rPr lang="en-US" altLang="ko-KR" sz="2400" dirty="0" err="1"/>
              <a:t>Pr</a:t>
            </a:r>
            <a:r>
              <a:rPr lang="en-US" altLang="ko-KR" sz="2400" dirty="0"/>
              <a:t>(</a:t>
            </a:r>
            <a:r>
              <a:rPr lang="ko-KR" altLang="en-US" sz="2400" dirty="0"/>
              <a:t>디자인</a:t>
            </a:r>
            <a:r>
              <a:rPr lang="en-US" altLang="ko-KR" sz="2400" dirty="0"/>
              <a:t>)=60/100 x 50/100=30/100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400" dirty="0"/>
              <a:t>모든</a:t>
            </a:r>
            <a:r>
              <a:rPr lang="en-US" altLang="ko-KR" sz="2400" dirty="0"/>
              <a:t> </a:t>
            </a:r>
            <a:r>
              <a:rPr lang="ko-KR" altLang="en-US" sz="2400" dirty="0"/>
              <a:t>셀에 독립일 때 </a:t>
            </a:r>
            <a:r>
              <a:rPr lang="ko-KR" altLang="en-US" sz="2400" dirty="0" err="1"/>
              <a:t>기대값</a:t>
            </a:r>
            <a:r>
              <a:rPr lang="ko-KR" altLang="en-US" sz="2400" dirty="0"/>
              <a:t> 계산</a:t>
            </a:r>
          </a:p>
        </p:txBody>
      </p:sp>
      <p:graphicFrame>
        <p:nvGraphicFramePr>
          <p:cNvPr id="33846" name="Group 54">
            <a:extLst>
              <a:ext uri="{FF2B5EF4-FFF2-40B4-BE49-F238E27FC236}">
                <a16:creationId xmlns:a16="http://schemas.microsoft.com/office/drawing/2014/main" id="{45ABB9CA-09DE-4194-A2BB-89EBB2527EFD}"/>
              </a:ext>
            </a:extLst>
          </p:cNvPr>
          <p:cNvGraphicFramePr>
            <a:graphicFrameLocks noGrp="1"/>
          </p:cNvGraphicFramePr>
          <p:nvPr/>
        </p:nvGraphicFramePr>
        <p:xfrm>
          <a:off x="4511824" y="541365"/>
          <a:ext cx="6875983" cy="25668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87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8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94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8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★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5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1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100</a:t>
                      </a:r>
                      <a:endParaRPr kumimoji="1" lang="en-US" altLang="ko-K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2" marB="45702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43F7D2CB-06F5-445E-9281-F3B631AE9F30}"/>
              </a:ext>
            </a:extLst>
          </p:cNvPr>
          <p:cNvSpPr/>
          <p:nvPr/>
        </p:nvSpPr>
        <p:spPr>
          <a:xfrm>
            <a:off x="1919536" y="79289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  <a:latin typeface="+mn-ea"/>
              </a:rPr>
              <a:t>独立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36"/>
          <p:cNvSpPr>
            <a:spLocks noChangeArrowheads="1"/>
          </p:cNvSpPr>
          <p:nvPr/>
        </p:nvSpPr>
        <p:spPr bwMode="auto">
          <a:xfrm>
            <a:off x="695400" y="188640"/>
            <a:ext cx="2736850" cy="268763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839416" y="650117"/>
            <a:ext cx="2520280" cy="1995402"/>
          </a:xfrm>
        </p:spPr>
        <p:txBody>
          <a:bodyPr rtlCol="0"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sz="2800" dirty="0"/>
              <a:t>교차분석 </a:t>
            </a:r>
            <a:r>
              <a:rPr lang="en-US" altLang="ko-KR" sz="2800" dirty="0"/>
              <a:t>idea</a:t>
            </a:r>
            <a:br>
              <a:rPr lang="en-US" altLang="ko-KR" sz="2800" dirty="0"/>
            </a:br>
            <a:endParaRPr lang="ko-KR" altLang="en-US" sz="2800" dirty="0"/>
          </a:p>
        </p:txBody>
      </p:sp>
      <p:sp>
        <p:nvSpPr>
          <p:cNvPr id="35877" name="Rectangle 37">
            <a:extLst>
              <a:ext uri="{FF2B5EF4-FFF2-40B4-BE49-F238E27FC236}">
                <a16:creationId xmlns:a16="http://schemas.microsoft.com/office/drawing/2014/main" id="{BB0D4D4A-1554-438D-AA32-92DB0F21DA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23792" y="650117"/>
            <a:ext cx="6764664" cy="5857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400" dirty="0" err="1"/>
              <a:t>원자료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괄호안은 독립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관계가 없음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일 때 </a:t>
            </a:r>
            <a:r>
              <a:rPr lang="ko-KR" altLang="en-US" sz="2400" b="1" dirty="0" err="1">
                <a:solidFill>
                  <a:schemeClr val="accent2">
                    <a:lumMod val="75000"/>
                  </a:schemeClr>
                </a:solidFill>
              </a:rPr>
              <a:t>기대값</a:t>
            </a:r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graphicFrame>
        <p:nvGraphicFramePr>
          <p:cNvPr id="35844" name="Group 4">
            <a:extLst>
              <a:ext uri="{FF2B5EF4-FFF2-40B4-BE49-F238E27FC236}">
                <a16:creationId xmlns:a16="http://schemas.microsoft.com/office/drawing/2014/main" id="{2EE47949-9F3E-4DBC-82DE-6FC3789FD297}"/>
              </a:ext>
            </a:extLst>
          </p:cNvPr>
          <p:cNvGraphicFramePr>
            <a:graphicFrameLocks noGrp="1"/>
          </p:cNvGraphicFramePr>
          <p:nvPr/>
        </p:nvGraphicFramePr>
        <p:xfrm>
          <a:off x="4223792" y="1268761"/>
          <a:ext cx="6840538" cy="268763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7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43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5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(30)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(20)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7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(30)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 </a:t>
                      </a: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(20)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9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25">
            <a:extLst>
              <a:ext uri="{FF2B5EF4-FFF2-40B4-BE49-F238E27FC236}">
                <a16:creationId xmlns:a16="http://schemas.microsoft.com/office/drawing/2014/main" id="{A0820DBA-F332-4FB7-98CB-8DAAF8B13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792" y="4214733"/>
            <a:ext cx="6480720" cy="136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/>
            <a:r>
              <a:rPr lang="en-US" altLang="ko-KR" sz="2400" dirty="0">
                <a:latin typeface="Times New Roman" panose="02020603050405020304" pitchFamily="18" charset="0"/>
              </a:rPr>
              <a:t>(20-30)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+(30-20)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+(40-30)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+ (10-20)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2</a:t>
            </a:r>
            <a:endParaRPr lang="en-US" altLang="ko-KR" sz="2400" dirty="0">
              <a:latin typeface="Times New Roman" panose="02020603050405020304" pitchFamily="18" charset="0"/>
            </a:endParaRPr>
          </a:p>
          <a:p>
            <a:pPr defTabSz="914400" eaLnBrk="1" hangingPunct="1"/>
            <a:r>
              <a:rPr lang="ko-KR" altLang="en-US" sz="2400" dirty="0"/>
              <a:t>이 값이 작으면 독립</a:t>
            </a:r>
            <a:r>
              <a:rPr lang="en-US" altLang="ko-KR" sz="2400" dirty="0"/>
              <a:t>, </a:t>
            </a:r>
            <a:r>
              <a:rPr lang="ko-KR" altLang="en-US" sz="2400" dirty="0"/>
              <a:t>크면 독립이 아니다</a:t>
            </a:r>
            <a:endParaRPr lang="en-US" altLang="ko-KR" sz="2400" dirty="0"/>
          </a:p>
          <a:p>
            <a:pPr defTabSz="914400" eaLnBrk="1" hangingPunct="1"/>
            <a:r>
              <a:rPr lang="ko-KR" altLang="en-US" sz="2400" dirty="0"/>
              <a:t>단</a:t>
            </a:r>
            <a:r>
              <a:rPr lang="en-US" altLang="ko-KR" sz="2400" dirty="0"/>
              <a:t>, </a:t>
            </a:r>
            <a:r>
              <a:rPr lang="ko-KR" altLang="en-US" sz="2400" dirty="0"/>
              <a:t>셀의 크기를 고려해야 한다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5D87430-E1FB-4A43-BE6B-1B02D293CB73}"/>
              </a:ext>
            </a:extLst>
          </p:cNvPr>
          <p:cNvSpPr/>
          <p:nvPr/>
        </p:nvSpPr>
        <p:spPr>
          <a:xfrm>
            <a:off x="695400" y="3033068"/>
            <a:ext cx="2736850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ko-KR" altLang="en-US" dirty="0"/>
              <a:t>원래자료와 </a:t>
            </a:r>
            <a:endParaRPr lang="en-US" altLang="ko-KR" dirty="0"/>
          </a:p>
          <a:p>
            <a:r>
              <a:rPr lang="ko-KR" altLang="en-US" dirty="0"/>
              <a:t>독립일 때 </a:t>
            </a:r>
            <a:r>
              <a:rPr lang="ko-KR" altLang="en-US" dirty="0" err="1"/>
              <a:t>기대값을</a:t>
            </a:r>
            <a:r>
              <a:rPr lang="ko-KR" altLang="en-US" dirty="0"/>
              <a:t> </a:t>
            </a:r>
            <a:br>
              <a:rPr lang="ko-KR" altLang="en-US" dirty="0"/>
            </a:br>
            <a:r>
              <a:rPr lang="ko-KR" altLang="en-US" dirty="0"/>
              <a:t>비교한다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6FF7F1F-3210-4F9F-9B2C-12B429F512F9}"/>
              </a:ext>
            </a:extLst>
          </p:cNvPr>
          <p:cNvSpPr/>
          <p:nvPr/>
        </p:nvSpPr>
        <p:spPr>
          <a:xfrm>
            <a:off x="9912424" y="31990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期望值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4"/>
          <p:cNvSpPr>
            <a:spLocks noChangeArrowheads="1"/>
          </p:cNvSpPr>
          <p:nvPr/>
        </p:nvSpPr>
        <p:spPr bwMode="auto">
          <a:xfrm>
            <a:off x="479376" y="117227"/>
            <a:ext cx="3095625" cy="2879725"/>
          </a:xfrm>
          <a:prstGeom prst="sun">
            <a:avLst>
              <a:gd name="adj" fmla="val 25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1830" y="688235"/>
            <a:ext cx="1800200" cy="1739279"/>
          </a:xfrm>
        </p:spPr>
        <p:txBody>
          <a:bodyPr>
            <a:normAutofit/>
          </a:bodyPr>
          <a:lstStyle/>
          <a:p>
            <a:r>
              <a:rPr lang="ko-KR" altLang="en-US" sz="2800" b="1" dirty="0">
                <a:solidFill>
                  <a:srgbClr val="FFFF00"/>
                </a:solidFill>
              </a:rPr>
              <a:t>수식으로 </a:t>
            </a:r>
            <a:br>
              <a:rPr lang="en-US" altLang="ko-KR" sz="2800" b="1" dirty="0">
                <a:solidFill>
                  <a:srgbClr val="FFFF00"/>
                </a:solidFill>
              </a:rPr>
            </a:br>
            <a:r>
              <a:rPr lang="ko-KR" altLang="en-US" sz="2800" b="1" dirty="0">
                <a:solidFill>
                  <a:srgbClr val="FFFF00"/>
                </a:solidFill>
              </a:rPr>
              <a:t>표현하면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5">
                <a:extLst>
                  <a:ext uri="{FF2B5EF4-FFF2-40B4-BE49-F238E27FC236}">
                    <a16:creationId xmlns:a16="http://schemas.microsoft.com/office/drawing/2014/main" id="{8BA9ECD1-6319-488B-BFE9-3B39DA6048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31098" y="456590"/>
                <a:ext cx="6661446" cy="3188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228600" indent="-228600" latinLnBrk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6858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latinLnBrk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defTabSz="914400" eaLnBrk="1" hangingPunct="1">
                  <a:lnSpc>
                    <a:spcPct val="100000"/>
                  </a:lnSpc>
                </a:pPr>
                <a:r>
                  <a:rPr lang="en-US" altLang="ko-KR" sz="2400" dirty="0">
                    <a:latin typeface="Times New Roman" panose="02020603050405020304" pitchFamily="18" charset="0"/>
                  </a:rPr>
                  <a:t>(20-30)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+(30-20)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+(40-30)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r>
                  <a:rPr lang="en-US" altLang="ko-KR" sz="2400" dirty="0">
                    <a:latin typeface="Times New Roman" panose="02020603050405020304" pitchFamily="18" charset="0"/>
                  </a:rPr>
                  <a:t>+ (10-20)</a:t>
                </a:r>
                <a:r>
                  <a:rPr lang="en-US" altLang="ko-KR" sz="2400" baseline="30000" dirty="0">
                    <a:latin typeface="Times New Roman" panose="02020603050405020304" pitchFamily="18" charset="0"/>
                  </a:rPr>
                  <a:t>2</a:t>
                </a:r>
                <a:endParaRPr lang="en-US" altLang="ko-KR" sz="2400" dirty="0">
                  <a:latin typeface="Times New Roman" panose="02020603050405020304" pitchFamily="18" charset="0"/>
                </a:endParaRPr>
              </a:p>
              <a:p>
                <a:pPr defTabSz="914400" eaLnBrk="1" hangingPunct="1">
                  <a:lnSpc>
                    <a:spcPct val="100000"/>
                  </a:lnSpc>
                </a:pPr>
                <a:r>
                  <a:rPr lang="ko-KR" altLang="en-US" sz="2400" dirty="0"/>
                  <a:t>여기서 셀의 크기를 고려해야 한다</a:t>
                </a:r>
                <a:endParaRPr lang="en-US" altLang="ko-KR" sz="2400" dirty="0"/>
              </a:p>
              <a:p>
                <a:pPr lvl="1" defTabSz="914400">
                  <a:lnSpc>
                    <a:spcPct val="100000"/>
                  </a:lnSpc>
                </a:pPr>
                <a:r>
                  <a:rPr lang="ko-KR" altLang="en-US" sz="2000" dirty="0"/>
                  <a:t>셀의 </a:t>
                </a:r>
                <a:r>
                  <a:rPr lang="ko-KR" altLang="en-US" sz="2000" dirty="0" err="1"/>
                  <a:t>기대값이</a:t>
                </a:r>
                <a:r>
                  <a:rPr lang="ko-KR" altLang="en-US" sz="2000" dirty="0"/>
                  <a:t> </a:t>
                </a:r>
                <a:r>
                  <a:rPr lang="en-US" altLang="ko-KR" sz="2000" dirty="0"/>
                  <a:t>100</a:t>
                </a:r>
                <a:r>
                  <a:rPr lang="ko-KR" altLang="en-US" sz="2000" dirty="0"/>
                  <a:t>인 셀에서의 </a:t>
                </a:r>
                <a:r>
                  <a:rPr lang="en-US" altLang="ko-KR" sz="2000" dirty="0"/>
                  <a:t>5</a:t>
                </a:r>
                <a:r>
                  <a:rPr lang="ko-KR" altLang="en-US" sz="2000" dirty="0"/>
                  <a:t>개 차이와</a:t>
                </a:r>
                <a:endParaRPr lang="en-US" altLang="ko-KR" sz="2000" dirty="0"/>
              </a:p>
              <a:p>
                <a:pPr lvl="1" defTabSz="914400">
                  <a:lnSpc>
                    <a:spcPct val="100000"/>
                  </a:lnSpc>
                </a:pPr>
                <a:r>
                  <a:rPr lang="ko-KR" altLang="en-US" sz="2000" dirty="0"/>
                  <a:t>셀의 </a:t>
                </a:r>
                <a:r>
                  <a:rPr lang="ko-KR" altLang="en-US" sz="2000" dirty="0" err="1"/>
                  <a:t>기대값이</a:t>
                </a:r>
                <a:r>
                  <a:rPr lang="ko-KR" altLang="en-US" sz="2000" dirty="0"/>
                  <a:t> </a:t>
                </a:r>
                <a:r>
                  <a:rPr lang="en-US" altLang="ko-KR" sz="2000" dirty="0"/>
                  <a:t>10</a:t>
                </a:r>
                <a:r>
                  <a:rPr lang="ko-KR" altLang="en-US" sz="2000" dirty="0"/>
                  <a:t>인 셀에서 </a:t>
                </a:r>
                <a:r>
                  <a:rPr lang="en-US" altLang="ko-KR" sz="2000" dirty="0"/>
                  <a:t>5</a:t>
                </a:r>
                <a:r>
                  <a:rPr lang="ko-KR" altLang="en-US" sz="2000" dirty="0"/>
                  <a:t>개 차이는 다르다</a:t>
                </a:r>
                <a:endParaRPr lang="en-US" altLang="ko-KR" sz="2000" dirty="0"/>
              </a:p>
              <a:p>
                <a:pPr defTabSz="914400" eaLnBrk="1" hangingPunct="1">
                  <a:lnSpc>
                    <a:spcPct val="100000"/>
                  </a:lnSpc>
                </a:pPr>
                <a:r>
                  <a:rPr lang="ko-KR" altLang="en-US" sz="2400" dirty="0"/>
                  <a:t>그래서 각 셀의 </a:t>
                </a:r>
                <a:r>
                  <a:rPr lang="ko-KR" altLang="en-US" sz="2400" dirty="0" err="1"/>
                  <a:t>기대값으로</a:t>
                </a:r>
                <a:r>
                  <a:rPr lang="ko-KR" altLang="en-US" sz="2400" dirty="0"/>
                  <a:t> 나눠준다</a:t>
                </a:r>
                <a:endParaRPr lang="en-US" altLang="ko-KR" sz="2400" dirty="0"/>
              </a:p>
              <a:p>
                <a:pPr defTabSz="914400">
                  <a:lnSpc>
                    <a:spcPct val="1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(20−30)</m:t>
                            </m:r>
                          </m:e>
                          <m:sup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0−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40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−30)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ko-K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0−</m:t>
                            </m:r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0)</m:t>
                            </m:r>
                          </m:e>
                          <m:sup>
                            <m:r>
                              <a:rPr lang="en-US" altLang="ko-K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altLang="ko-KR" dirty="0"/>
              </a:p>
              <a:p>
                <a:pPr defTabSz="914400" eaLnBrk="1" hangingPunct="1">
                  <a:lnSpc>
                    <a:spcPct val="100000"/>
                  </a:lnSpc>
                </a:pPr>
                <a:endParaRPr lang="ko-KR" altLang="en-US" sz="2400" dirty="0"/>
              </a:p>
            </p:txBody>
          </p:sp>
        </mc:Choice>
        <mc:Fallback xmlns="">
          <p:sp>
            <p:nvSpPr>
              <p:cNvPr id="4" name="Rectangle 25">
                <a:extLst>
                  <a:ext uri="{FF2B5EF4-FFF2-40B4-BE49-F238E27FC236}">
                    <a16:creationId xmlns:a16="http://schemas.microsoft.com/office/drawing/2014/main" id="{8BA9ECD1-6319-488B-BFE9-3B39DA604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31098" y="456590"/>
                <a:ext cx="6661446" cy="3188433"/>
              </a:xfrm>
              <a:prstGeom prst="rect">
                <a:avLst/>
              </a:prstGeom>
              <a:blipFill>
                <a:blip r:embed="rId3"/>
                <a:stretch>
                  <a:fillRect l="-1189" t="-15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직사각형 1">
            <a:extLst>
              <a:ext uri="{FF2B5EF4-FFF2-40B4-BE49-F238E27FC236}">
                <a16:creationId xmlns:a16="http://schemas.microsoft.com/office/drawing/2014/main" id="{90EBDF16-62F3-4819-8046-A9D40508CB18}"/>
              </a:ext>
            </a:extLst>
          </p:cNvPr>
          <p:cNvSpPr/>
          <p:nvPr/>
        </p:nvSpPr>
        <p:spPr>
          <a:xfrm>
            <a:off x="4511823" y="3789040"/>
            <a:ext cx="5147563" cy="400110"/>
          </a:xfrm>
          <a:prstGeom prst="rect">
            <a:avLst/>
          </a:prstGeom>
          <a:solidFill>
            <a:srgbClr val="FFFF66"/>
          </a:solidFill>
          <a:ln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ko-KR" altLang="en-US" sz="2000" b="1" dirty="0"/>
              <a:t>이 값이 작으면 독립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크면 독립이 아니다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3B0E80-2EE6-45D3-8D8E-E06C0FE15142}"/>
              </a:ext>
            </a:extLst>
          </p:cNvPr>
          <p:cNvSpPr txBox="1"/>
          <p:nvPr/>
        </p:nvSpPr>
        <p:spPr>
          <a:xfrm>
            <a:off x="4517233" y="4509120"/>
            <a:ext cx="5147563" cy="400110"/>
          </a:xfrm>
          <a:prstGeom prst="rect">
            <a:avLst/>
          </a:prstGeom>
          <a:solidFill>
            <a:srgbClr val="FFFF66"/>
          </a:solidFill>
          <a:ln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sz="2000" b="1" dirty="0"/>
              <a:t>이 값의 분포를 알아야 큰지 </a:t>
            </a:r>
            <a:r>
              <a:rPr lang="ko-KR" altLang="en-US" sz="2000" b="1" dirty="0" err="1"/>
              <a:t>작은지</a:t>
            </a:r>
            <a:r>
              <a:rPr lang="ko-KR" altLang="en-US" sz="2000" b="1" dirty="0"/>
              <a:t> 판단한다</a:t>
            </a:r>
          </a:p>
        </p:txBody>
      </p:sp>
      <p:sp>
        <p:nvSpPr>
          <p:cNvPr id="6" name="화살표: 왼쪽 5">
            <a:extLst>
              <a:ext uri="{FF2B5EF4-FFF2-40B4-BE49-F238E27FC236}">
                <a16:creationId xmlns:a16="http://schemas.microsoft.com/office/drawing/2014/main" id="{9A52B539-248B-4AEC-8FF9-F29C77BB9E95}"/>
              </a:ext>
            </a:extLst>
          </p:cNvPr>
          <p:cNvSpPr/>
          <p:nvPr/>
        </p:nvSpPr>
        <p:spPr>
          <a:xfrm>
            <a:off x="3575001" y="4477182"/>
            <a:ext cx="576064" cy="4001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C7C285-775F-424B-82AF-58AECC9914BD}"/>
                  </a:ext>
                </a:extLst>
              </p:cNvPr>
              <p:cNvSpPr txBox="1"/>
              <p:nvPr/>
            </p:nvSpPr>
            <p:spPr>
              <a:xfrm>
                <a:off x="1474897" y="4201344"/>
                <a:ext cx="1777794" cy="71487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b="1" dirty="0" err="1"/>
                  <a:t>카이제곱분포</a:t>
                </a:r>
                <a:endParaRPr lang="en-US" altLang="ko-KR" sz="2000" b="1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o-KR" altLang="en-US" sz="2000" b="1" i="1" smtClean="0"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en-US" altLang="ko-KR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o-KR" altLang="en-US" sz="2000" b="1" dirty="0"/>
                  <a:t> </a:t>
                </a:r>
                <a:r>
                  <a:rPr lang="en-US" altLang="ko-KR" sz="2000" b="1" dirty="0"/>
                  <a:t>distribution</a:t>
                </a:r>
                <a:endParaRPr lang="ko-KR" altLang="en-US" sz="2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C7C285-775F-424B-82AF-58AECC9914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4897" y="4201344"/>
                <a:ext cx="1777794" cy="7148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5"/>
          <p:cNvSpPr>
            <a:spLocks noGrp="1" noChangeArrowheads="1"/>
          </p:cNvSpPr>
          <p:nvPr>
            <p:ph type="title"/>
          </p:nvPr>
        </p:nvSpPr>
        <p:spPr>
          <a:xfrm>
            <a:off x="983432" y="476672"/>
            <a:ext cx="1944687" cy="1882775"/>
          </a:xfrm>
          <a:solidFill>
            <a:srgbClr val="FFFF00"/>
          </a:solidFill>
          <a:ln>
            <a:solidFill>
              <a:srgbClr val="FFC000"/>
            </a:solidFill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3200" dirty="0"/>
              <a:t>교차표와 </a:t>
            </a:r>
            <a:br>
              <a:rPr lang="ko-KR" altLang="en-US" sz="3200" dirty="0"/>
            </a:br>
            <a:r>
              <a:rPr lang="ko-KR" altLang="en-US" sz="3200" dirty="0"/>
              <a:t>수식의 </a:t>
            </a:r>
            <a:br>
              <a:rPr lang="ko-KR" altLang="en-US" sz="3200" dirty="0"/>
            </a:br>
            <a:r>
              <a:rPr lang="ko-KR" altLang="en-US" sz="3200" dirty="0"/>
              <a:t>일반화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860710" y="2655459"/>
            <a:ext cx="5492750" cy="53340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2000" dirty="0" err="1">
                <a:latin typeface="+mn-ea"/>
              </a:rPr>
              <a:t>Oij</a:t>
            </a:r>
            <a:r>
              <a:rPr lang="en-US" altLang="ko-KR" sz="2000" dirty="0">
                <a:latin typeface="+mn-ea"/>
              </a:rPr>
              <a:t>=(</a:t>
            </a:r>
            <a:r>
              <a:rPr lang="en-US" altLang="ko-KR" sz="2000" dirty="0" err="1">
                <a:latin typeface="+mn-ea"/>
              </a:rPr>
              <a:t>i,j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셀의 </a:t>
            </a:r>
            <a:r>
              <a:rPr lang="ko-KR" altLang="en-US" sz="2000" dirty="0" err="1">
                <a:latin typeface="+mn-ea"/>
              </a:rPr>
              <a:t>관측도수</a:t>
            </a:r>
            <a:r>
              <a:rPr lang="en-US" altLang="ko-KR" sz="2000" dirty="0">
                <a:latin typeface="+mn-ea"/>
              </a:rPr>
              <a:t>,   </a:t>
            </a:r>
            <a:r>
              <a:rPr lang="en-US" altLang="ko-KR" sz="2000" dirty="0" err="1">
                <a:latin typeface="+mn-ea"/>
              </a:rPr>
              <a:t>Eij</a:t>
            </a:r>
            <a:r>
              <a:rPr lang="en-US" altLang="ko-KR" sz="2000" dirty="0">
                <a:latin typeface="+mn-ea"/>
              </a:rPr>
              <a:t>=(</a:t>
            </a:r>
            <a:r>
              <a:rPr lang="en-US" altLang="ko-KR" sz="2000" dirty="0" err="1">
                <a:latin typeface="+mn-ea"/>
              </a:rPr>
              <a:t>i,j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셀의 </a:t>
            </a:r>
            <a:r>
              <a:rPr lang="ko-KR" altLang="en-US" sz="2000" dirty="0" err="1">
                <a:latin typeface="+mn-ea"/>
              </a:rPr>
              <a:t>기대도수</a:t>
            </a:r>
            <a:endParaRPr lang="ko-KR" altLang="en-US" sz="2000" dirty="0">
              <a:latin typeface="+mn-ea"/>
            </a:endParaRPr>
          </a:p>
        </p:txBody>
      </p:sp>
      <p:graphicFrame>
        <p:nvGraphicFramePr>
          <p:cNvPr id="8238" name="Group 46">
            <a:extLst>
              <a:ext uri="{FF2B5EF4-FFF2-40B4-BE49-F238E27FC236}">
                <a16:creationId xmlns:a16="http://schemas.microsoft.com/office/drawing/2014/main" id="{59258491-D1D9-460C-A48E-BBD7B7B9960A}"/>
              </a:ext>
            </a:extLst>
          </p:cNvPr>
          <p:cNvGraphicFramePr>
            <a:graphicFrameLocks noGrp="1"/>
          </p:cNvGraphicFramePr>
          <p:nvPr/>
        </p:nvGraphicFramePr>
        <p:xfrm>
          <a:off x="3863752" y="484521"/>
          <a:ext cx="5492750" cy="19995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9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96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B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A 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B1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B2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A1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-2500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12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9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A2</a:t>
                      </a:r>
                      <a:endParaRPr kumimoji="1" lang="en-US" altLang="ko-KR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21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21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22 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(E</a:t>
                      </a:r>
                      <a:r>
                        <a:rPr kumimoji="1" lang="en-US" altLang="ko-KR" sz="280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22</a:t>
                      </a:r>
                      <a:r>
                        <a:rPr kumimoji="1" lang="en-US" altLang="ko-KR" sz="2800" i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kumimoji="1" lang="en-US" altLang="ko-KR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굴림" charset="-127"/>
                      </a:endParaRPr>
                    </a:p>
                  </a:txBody>
                  <a:tcPr marT="45726" marB="45726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D7297851-0478-4EB2-9092-7B016ACC9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2789" y="3182383"/>
          <a:ext cx="5328591" cy="973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4" imgW="2641600" imgH="482600" progId="Equation.3">
                  <p:embed/>
                </p:oleObj>
              </mc:Choice>
              <mc:Fallback>
                <p:oleObj name="Equation" r:id="rId4" imgW="2641600" imgH="482600" progId="Equation.3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D7297851-0478-4EB2-9092-7B016ACC9C4B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942789" y="3182383"/>
                        <a:ext cx="5328591" cy="9735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938AF7E9-AC69-4366-906B-266C219DA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776" y="4377270"/>
            <a:ext cx="5338763" cy="33020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</a:rPr>
              <a:t>자유도가 </a:t>
            </a:r>
            <a:r>
              <a:rPr lang="en-US" altLang="ko-KR" sz="2000" dirty="0">
                <a:latin typeface="맑은 고딕" panose="020B0503020000020004" pitchFamily="50" charset="-127"/>
              </a:rPr>
              <a:t>(I-1)(J-1)</a:t>
            </a:r>
            <a:r>
              <a:rPr lang="ko-KR" altLang="en-US" sz="2000" dirty="0">
                <a:latin typeface="맑은 고딕" panose="020B0503020000020004" pitchFamily="50" charset="-127"/>
              </a:rPr>
              <a:t>인 </a:t>
            </a:r>
            <a:r>
              <a:rPr lang="ko-KR" altLang="en-US" sz="2000" dirty="0" err="1">
                <a:latin typeface="맑은 고딕" panose="020B0503020000020004" pitchFamily="50" charset="-127"/>
              </a:rPr>
              <a:t>카이제곱</a:t>
            </a:r>
            <a:r>
              <a:rPr lang="ko-KR" altLang="en-US" sz="2000" dirty="0">
                <a:latin typeface="맑은 고딕" panose="020B0503020000020004" pitchFamily="50" charset="-127"/>
              </a:rPr>
              <a:t> 분포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12" name="Picture 28" descr="Chi-square distributionPDF.png">
            <a:extLst>
              <a:ext uri="{FF2B5EF4-FFF2-40B4-BE49-F238E27FC236}">
                <a16:creationId xmlns:a16="http://schemas.microsoft.com/office/drawing/2014/main" id="{514B95EA-3C18-4EE3-8D9D-67D5F5728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720" y="1916832"/>
            <a:ext cx="5436096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Oval 8"/>
          <p:cNvSpPr>
            <a:spLocks noChangeArrowheads="1"/>
          </p:cNvSpPr>
          <p:nvPr/>
        </p:nvSpPr>
        <p:spPr bwMode="auto">
          <a:xfrm>
            <a:off x="623392" y="176214"/>
            <a:ext cx="2736850" cy="268763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title"/>
          </p:nvPr>
        </p:nvSpPr>
        <p:spPr>
          <a:xfrm>
            <a:off x="784523" y="362744"/>
            <a:ext cx="2414588" cy="23145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2800" dirty="0" err="1"/>
              <a:t>검정통계량의</a:t>
            </a:r>
            <a:r>
              <a:rPr lang="ko-KR" altLang="en-US" sz="2800" dirty="0"/>
              <a:t> 분포</a:t>
            </a:r>
          </a:p>
        </p:txBody>
      </p:sp>
      <p:graphicFrame>
        <p:nvGraphicFramePr>
          <p:cNvPr id="9" name="Object 44">
            <a:extLst>
              <a:ext uri="{FF2B5EF4-FFF2-40B4-BE49-F238E27FC236}">
                <a16:creationId xmlns:a16="http://schemas.microsoft.com/office/drawing/2014/main" id="{C8AAA505-4981-4C69-9D43-EF22958874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9902" y="424089"/>
          <a:ext cx="8496944" cy="940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5" imgW="4953000" imgH="482600" progId="Equation.3">
                  <p:embed/>
                </p:oleObj>
              </mc:Choice>
              <mc:Fallback>
                <p:oleObj name="Equation" r:id="rId5" imgW="4953000" imgH="482600" progId="Equation.3">
                  <p:embed/>
                  <p:pic>
                    <p:nvPicPr>
                      <p:cNvPr id="9" name="Object 44">
                        <a:extLst>
                          <a:ext uri="{FF2B5EF4-FFF2-40B4-BE49-F238E27FC236}">
                            <a16:creationId xmlns:a16="http://schemas.microsoft.com/office/drawing/2014/main" id="{C8AAA505-4981-4C69-9D43-EF22958874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902" y="424089"/>
                        <a:ext cx="8496944" cy="940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02F407C7-3240-4526-8AC7-C9A25A6E65A7}"/>
                  </a:ext>
                </a:extLst>
              </p:cNvPr>
              <p:cNvSpPr/>
              <p:nvPr/>
            </p:nvSpPr>
            <p:spPr>
              <a:xfrm>
                <a:off x="4151784" y="2564904"/>
                <a:ext cx="8097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o-KR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US" altLang="ko-K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02F407C7-3240-4526-8AC7-C9A25A6E65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784" y="2564904"/>
                <a:ext cx="809709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3">
            <a:extLst>
              <a:ext uri="{FF2B5EF4-FFF2-40B4-BE49-F238E27FC236}">
                <a16:creationId xmlns:a16="http://schemas.microsoft.com/office/drawing/2014/main" id="{E39AF98C-A56F-48E5-B182-4E6C2D001A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76320" y="3356992"/>
            <a:ext cx="3106148" cy="2231778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유의확률 계산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/>
              <a:t>유의확률</a:t>
            </a:r>
            <a:r>
              <a:rPr lang="en-US" altLang="ko-KR" sz="2400" dirty="0"/>
              <a:t>&lt;0.05</a:t>
            </a:r>
          </a:p>
          <a:p>
            <a:pPr lvl="1">
              <a:buFontTx/>
              <a:buNone/>
            </a:pPr>
            <a:r>
              <a:rPr lang="en-US" altLang="ko-KR" sz="2000" dirty="0"/>
              <a:t>=&gt; </a:t>
            </a:r>
            <a:r>
              <a:rPr lang="ko-KR" altLang="en-US" sz="2000" dirty="0" err="1"/>
              <a:t>관계있다</a:t>
            </a:r>
            <a:r>
              <a:rPr lang="en-US" altLang="ko-KR" sz="2000" dirty="0"/>
              <a:t>. </a:t>
            </a:r>
            <a:r>
              <a:rPr lang="ko-KR" altLang="en-US" sz="2000" dirty="0" err="1"/>
              <a:t>차이있다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59496" y="903362"/>
            <a:ext cx="2806700" cy="21717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3600" dirty="0"/>
              <a:t>그러나</a:t>
            </a:r>
            <a:r>
              <a:rPr lang="en-US" altLang="ko-KR" sz="3600" dirty="0">
                <a:latin typeface="Times New Roman" panose="02020603050405020304" pitchFamily="18" charset="0"/>
              </a:rPr>
              <a:t>…</a:t>
            </a:r>
            <a:br>
              <a:rPr lang="en-US" altLang="ko-KR" sz="3600" dirty="0"/>
            </a:br>
            <a:r>
              <a:rPr lang="ko-KR" altLang="en-US" sz="3600" dirty="0"/>
              <a:t>복잡한 </a:t>
            </a:r>
            <a:br>
              <a:rPr lang="en-US" altLang="ko-KR" sz="3600" dirty="0"/>
            </a:br>
            <a:r>
              <a:rPr lang="ko-KR" altLang="en-US" sz="3600" dirty="0"/>
              <a:t>분포대신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375276" y="2133601"/>
            <a:ext cx="4824413" cy="3959225"/>
          </a:xfrm>
        </p:spPr>
        <p:txBody>
          <a:bodyPr/>
          <a:lstStyle/>
          <a:p>
            <a:r>
              <a:rPr lang="ko-KR" altLang="en-US" sz="3600" dirty="0"/>
              <a:t>유의확률만 알면</a:t>
            </a:r>
            <a:r>
              <a:rPr lang="en-US" altLang="ko-KR" sz="3600" dirty="0">
                <a:latin typeface="Times New Roman" panose="02020603050405020304" pitchFamily="18" charset="0"/>
              </a:rPr>
              <a:t>…</a:t>
            </a:r>
            <a:r>
              <a:rPr lang="en-US" altLang="ko-KR" sz="3600" dirty="0"/>
              <a:t>.</a:t>
            </a:r>
          </a:p>
          <a:p>
            <a:endParaRPr lang="en-US" altLang="ko-KR" sz="3600" dirty="0"/>
          </a:p>
          <a:p>
            <a:r>
              <a:rPr lang="ko-KR" altLang="en-US" sz="3600" dirty="0"/>
              <a:t>유의확률</a:t>
            </a:r>
            <a:r>
              <a:rPr lang="en-US" altLang="ko-KR" sz="3600" dirty="0"/>
              <a:t>&lt;0.05</a:t>
            </a:r>
          </a:p>
          <a:p>
            <a:pPr lvl="1">
              <a:buFontTx/>
              <a:buNone/>
            </a:pPr>
            <a:r>
              <a:rPr lang="en-US" altLang="ko-KR" sz="3200" dirty="0"/>
              <a:t>=&gt; </a:t>
            </a:r>
            <a:r>
              <a:rPr lang="ko-KR" altLang="en-US" sz="3200" dirty="0" err="1"/>
              <a:t>관계있다</a:t>
            </a:r>
            <a:r>
              <a:rPr lang="en-US" altLang="ko-KR" sz="3200" dirty="0"/>
              <a:t>. </a:t>
            </a:r>
            <a:r>
              <a:rPr lang="ko-KR" altLang="en-US" sz="3200" dirty="0" err="1"/>
              <a:t>차이있다</a:t>
            </a:r>
            <a:endParaRPr lang="ko-KR" altLang="en-US" sz="3200" dirty="0"/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055440" y="332656"/>
            <a:ext cx="3382962" cy="3313112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title"/>
          </p:nvPr>
        </p:nvSpPr>
        <p:spPr>
          <a:xfrm>
            <a:off x="986632" y="359867"/>
            <a:ext cx="2446338" cy="76487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dirty="0"/>
              <a:t>SPSS</a:t>
            </a:r>
            <a:r>
              <a:rPr lang="ko-KR" altLang="en-US" dirty="0"/>
              <a:t> 연습</a:t>
            </a:r>
          </a:p>
        </p:txBody>
      </p:sp>
      <p:sp>
        <p:nvSpPr>
          <p:cNvPr id="18435" name="내용 개체 틀 1"/>
          <p:cNvSpPr>
            <a:spLocks noGrp="1"/>
          </p:cNvSpPr>
          <p:nvPr>
            <p:ph sz="half" idx="1"/>
          </p:nvPr>
        </p:nvSpPr>
        <p:spPr>
          <a:xfrm>
            <a:off x="4831250" y="480367"/>
            <a:ext cx="3886200" cy="523875"/>
          </a:xfrm>
        </p:spPr>
        <p:txBody>
          <a:bodyPr/>
          <a:lstStyle/>
          <a:p>
            <a:r>
              <a:rPr lang="ko-KR" altLang="en-US" dirty="0"/>
              <a:t>교차분석</a:t>
            </a:r>
            <a:r>
              <a:rPr lang="en-US" altLang="ko-KR" dirty="0"/>
              <a:t>_</a:t>
            </a:r>
            <a:r>
              <a:rPr lang="ko-KR" altLang="en-US" dirty="0"/>
              <a:t>음식점</a:t>
            </a:r>
            <a:r>
              <a:rPr lang="en-US" altLang="ko-KR" dirty="0"/>
              <a:t>.sav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477E2570-4ED3-4CC2-8CAD-C57BC53FF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962" y="1239341"/>
            <a:ext cx="8220075" cy="5067300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DE611CA6-49D5-4387-BF41-53BD24795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144" y="1435884"/>
            <a:ext cx="3228975" cy="373380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9AD6A572-E44E-4BE2-94E2-FCE197873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448" y="1077441"/>
            <a:ext cx="5238750" cy="4295775"/>
          </a:xfrm>
          <a:prstGeom prst="rect">
            <a:avLst/>
          </a:prstGeom>
        </p:spPr>
      </p:pic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5177556" y="1371600"/>
            <a:ext cx="1512888" cy="15128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7169151" y="1663700"/>
            <a:ext cx="1012825" cy="9286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 animBg="1"/>
      <p:bldP spid="4506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52F31B11-17FE-4201-9169-F76945EC4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1234" y="1195387"/>
            <a:ext cx="4010025" cy="4467225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3FC2EF2B-2F0D-42E2-9221-12E1BACE4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448" y="1211263"/>
            <a:ext cx="5238750" cy="4295775"/>
          </a:xfrm>
          <a:prstGeom prst="rect">
            <a:avLst/>
          </a:prstGeom>
        </p:spPr>
      </p:pic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5358606" y="1772816"/>
            <a:ext cx="1512888" cy="1512888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7248128" y="3068960"/>
            <a:ext cx="1012825" cy="928687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 animBg="1"/>
      <p:bldP spid="450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 noChangeArrowheads="1"/>
          </p:cNvSpPr>
          <p:nvPr>
            <p:ph type="title"/>
          </p:nvPr>
        </p:nvSpPr>
        <p:spPr>
          <a:xfrm>
            <a:off x="767408" y="365125"/>
            <a:ext cx="5472608" cy="687388"/>
          </a:xfrm>
          <a:solidFill>
            <a:srgbClr val="FFC000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700" b="1" dirty="0"/>
              <a:t>설문조사에서 문항</a:t>
            </a:r>
            <a:r>
              <a:rPr lang="en-US" altLang="ko-KR" sz="2700" b="1" dirty="0"/>
              <a:t>(</a:t>
            </a:r>
            <a:r>
              <a:rPr lang="ko-KR" altLang="en-US" sz="2700" b="1" dirty="0"/>
              <a:t>변수</a:t>
            </a:r>
            <a:r>
              <a:rPr lang="en-US" altLang="ko-KR" sz="2700" b="1" dirty="0"/>
              <a:t>)</a:t>
            </a:r>
            <a:r>
              <a:rPr lang="ko-KR" altLang="en-US" sz="2700" b="1" dirty="0"/>
              <a:t> 간의 관계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1921F6A-31F4-44BA-AB29-20C3B97D8B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857325"/>
              </p:ext>
            </p:extLst>
          </p:nvPr>
        </p:nvGraphicFramePr>
        <p:xfrm>
          <a:off x="767408" y="1196752"/>
          <a:ext cx="10945216" cy="3672306"/>
        </p:xfrm>
        <a:graphic>
          <a:graphicData uri="http://schemas.openxmlformats.org/drawingml/2006/table">
            <a:tbl>
              <a:tblPr/>
              <a:tblGrid>
                <a:gridCol w="1286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6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52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측도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(scale)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문항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변수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0" marR="91430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 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75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你的性别是什么？ ①男 ②女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9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你通常去哪家餐馆吃午饭？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公司内餐厅 ② 公司附近餐厅</a:t>
                      </a:r>
                      <a:r>
                        <a:rPr lang="en-US" altLang="zh-CN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zh-CN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步行距离） ③ 公司附近餐厅（开车） ④ 便利店 ⑤ 其他（ ）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0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在选择午餐餐厅时，您认为“味道”有多重要？</a:t>
                      </a:r>
                      <a:endParaRPr lang="en-US" altLang="zh-CN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完全不重要 ② 不重要 ③ 一般 ④ 重要 ⑤ 非常重要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10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在选择午餐餐厅时，您认为“价格”有多重要？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完全不重要 ② 不重要 ③ 一般 ④ 重要 ⑤ 非常重要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직사각형 4">
            <a:extLst>
              <a:ext uri="{FF2B5EF4-FFF2-40B4-BE49-F238E27FC236}">
                <a16:creationId xmlns:a16="http://schemas.microsoft.com/office/drawing/2014/main" id="{33725FF5-FEDD-4B09-9B0B-299B7AA459A8}"/>
              </a:ext>
            </a:extLst>
          </p:cNvPr>
          <p:cNvSpPr/>
          <p:nvPr/>
        </p:nvSpPr>
        <p:spPr>
          <a:xfrm>
            <a:off x="263352" y="1772816"/>
            <a:ext cx="64633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名义</a:t>
            </a:r>
            <a:endParaRPr 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12D38FC-25C2-4926-A0FE-62B7B6FD3EF8}"/>
              </a:ext>
            </a:extLst>
          </p:cNvPr>
          <p:cNvSpPr/>
          <p:nvPr/>
        </p:nvSpPr>
        <p:spPr>
          <a:xfrm>
            <a:off x="263351" y="2502510"/>
            <a:ext cx="64633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名义</a:t>
            </a:r>
            <a:endParaRPr 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7693CAC-D787-4314-9976-9A8F47086431}"/>
              </a:ext>
            </a:extLst>
          </p:cNvPr>
          <p:cNvSpPr/>
          <p:nvPr/>
        </p:nvSpPr>
        <p:spPr>
          <a:xfrm>
            <a:off x="263350" y="3365987"/>
            <a:ext cx="64633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标度</a:t>
            </a:r>
            <a:endParaRPr 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A03198D-8B19-427F-ABBC-D471B3DEA9C2}"/>
              </a:ext>
            </a:extLst>
          </p:cNvPr>
          <p:cNvSpPr/>
          <p:nvPr/>
        </p:nvSpPr>
        <p:spPr>
          <a:xfrm>
            <a:off x="263351" y="4255944"/>
            <a:ext cx="64633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标度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456" y="3769923"/>
            <a:ext cx="4248472" cy="27615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094" y="481765"/>
            <a:ext cx="5623876" cy="3269456"/>
          </a:xfrm>
          <a:prstGeom prst="rect">
            <a:avLst/>
          </a:prstGeom>
        </p:spPr>
      </p:pic>
      <p:sp>
        <p:nvSpPr>
          <p:cNvPr id="21506" name="제목 1"/>
          <p:cNvSpPr>
            <a:spLocks noGrp="1"/>
          </p:cNvSpPr>
          <p:nvPr>
            <p:ph type="title"/>
          </p:nvPr>
        </p:nvSpPr>
        <p:spPr>
          <a:xfrm>
            <a:off x="551384" y="335898"/>
            <a:ext cx="2359025" cy="831850"/>
          </a:xfrm>
        </p:spPr>
        <p:txBody>
          <a:bodyPr/>
          <a:lstStyle/>
          <a:p>
            <a:r>
              <a:rPr lang="ko-KR" altLang="en-US" sz="3600" dirty="0"/>
              <a:t>출력결과</a:t>
            </a:r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7751763" y="1125539"/>
            <a:ext cx="862012" cy="860425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8531226" y="1771651"/>
            <a:ext cx="862013" cy="862013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" name="Oval 12"/>
          <p:cNvSpPr>
            <a:spLocks noChangeArrowheads="1"/>
          </p:cNvSpPr>
          <p:nvPr/>
        </p:nvSpPr>
        <p:spPr bwMode="auto">
          <a:xfrm>
            <a:off x="4657724" y="4666457"/>
            <a:ext cx="860425" cy="862013"/>
          </a:xfrm>
          <a:prstGeom prst="ellipse">
            <a:avLst/>
          </a:prstGeom>
          <a:solidFill>
            <a:srgbClr val="FF99FF">
              <a:alpha val="43137"/>
            </a:srgbClr>
          </a:solidFill>
          <a:ln w="38100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1512" name="TextBox 11"/>
          <p:cNvSpPr txBox="1">
            <a:spLocks noChangeArrowheads="1"/>
          </p:cNvSpPr>
          <p:nvPr/>
        </p:nvSpPr>
        <p:spPr bwMode="auto">
          <a:xfrm>
            <a:off x="5879976" y="3985419"/>
            <a:ext cx="5472608" cy="369332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 dirty="0"/>
              <a:t>결론</a:t>
            </a:r>
            <a:r>
              <a:rPr lang="en-US" altLang="ko-KR" dirty="0"/>
              <a:t>: </a:t>
            </a:r>
            <a:r>
              <a:rPr lang="ko-KR" altLang="en-US" dirty="0"/>
              <a:t>유의수준 </a:t>
            </a:r>
            <a:r>
              <a:rPr lang="en-US" altLang="ko-KR" dirty="0"/>
              <a:t>5%</a:t>
            </a:r>
            <a:r>
              <a:rPr lang="ko-KR" altLang="en-US" dirty="0"/>
              <a:t>에서 </a:t>
            </a:r>
            <a:r>
              <a:rPr lang="ko-KR" altLang="en-US" dirty="0" err="1"/>
              <a:t>귀무가설</a:t>
            </a:r>
            <a:r>
              <a:rPr lang="ko-KR" altLang="en-US" dirty="0"/>
              <a:t> 기각</a:t>
            </a:r>
            <a:r>
              <a:rPr lang="en-US" altLang="ko-KR" dirty="0"/>
              <a:t>(</a:t>
            </a:r>
            <a:r>
              <a:rPr lang="ko-KR" altLang="en-US" dirty="0"/>
              <a:t>연구가설 채택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21513" name="TextBox 12"/>
          <p:cNvSpPr txBox="1">
            <a:spLocks noChangeArrowheads="1"/>
          </p:cNvSpPr>
          <p:nvPr/>
        </p:nvSpPr>
        <p:spPr bwMode="auto">
          <a:xfrm>
            <a:off x="5879976" y="4882357"/>
            <a:ext cx="55446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 dirty="0" err="1"/>
              <a:t>귀무가설</a:t>
            </a:r>
            <a:r>
              <a:rPr lang="en-US" altLang="ko-KR" dirty="0"/>
              <a:t>: </a:t>
            </a:r>
            <a:r>
              <a:rPr lang="ko-KR" altLang="en-US" dirty="0"/>
              <a:t>성별에 따라 선호하는 식당에 차이가 없다</a:t>
            </a:r>
          </a:p>
        </p:txBody>
      </p:sp>
      <p:sp>
        <p:nvSpPr>
          <p:cNvPr id="21514" name="TextBox 13"/>
          <p:cNvSpPr txBox="1">
            <a:spLocks noChangeArrowheads="1"/>
          </p:cNvSpPr>
          <p:nvPr/>
        </p:nvSpPr>
        <p:spPr bwMode="auto">
          <a:xfrm>
            <a:off x="5879976" y="5409404"/>
            <a:ext cx="54726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 dirty="0"/>
              <a:t>연구가설</a:t>
            </a:r>
            <a:r>
              <a:rPr lang="en-US" altLang="ko-KR" dirty="0"/>
              <a:t>: </a:t>
            </a:r>
            <a:r>
              <a:rPr lang="ko-KR" altLang="en-US" dirty="0"/>
              <a:t>성별에 따라 선호하는 식당에 차이가 있다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7EB663-829C-4341-B8B0-C6D84788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/>
          <a:lstStyle/>
          <a:p>
            <a:r>
              <a:rPr lang="en-US" altLang="ko-KR" dirty="0"/>
              <a:t>SPSS </a:t>
            </a:r>
            <a:r>
              <a:rPr lang="ko-KR" altLang="en-US" dirty="0"/>
              <a:t>실습 </a:t>
            </a:r>
            <a:r>
              <a:rPr lang="en-US" altLang="ko-KR" dirty="0"/>
              <a:t>2 </a:t>
            </a:r>
            <a:r>
              <a:rPr lang="en-US" altLang="ko-KR" sz="3200" dirty="0"/>
              <a:t>–</a:t>
            </a:r>
            <a:r>
              <a:rPr lang="ko-KR" altLang="en-US" sz="2400" dirty="0"/>
              <a:t>스마트폰 선택 속성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5A48FFB-3E51-4FAF-9497-EFFA3F0383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432" y="1268760"/>
            <a:ext cx="7867650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91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7EB663-829C-4341-B8B0-C6D84788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/>
          <a:lstStyle/>
          <a:p>
            <a:r>
              <a:rPr lang="en-US" altLang="ko-KR" dirty="0"/>
              <a:t>SPSS </a:t>
            </a:r>
            <a:r>
              <a:rPr lang="ko-KR" altLang="en-US" dirty="0"/>
              <a:t>실습 </a:t>
            </a:r>
            <a:r>
              <a:rPr lang="en-US" altLang="ko-KR" dirty="0"/>
              <a:t>2 </a:t>
            </a:r>
            <a:r>
              <a:rPr lang="en-US" altLang="ko-KR" sz="3200" dirty="0"/>
              <a:t>-</a:t>
            </a:r>
            <a:r>
              <a:rPr lang="ko-KR" altLang="en-US" sz="3200" dirty="0"/>
              <a:t>결과</a:t>
            </a:r>
            <a:endParaRPr lang="ko-KR" alt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A617C6B-FF0B-4CF9-A86D-76EA729438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8731"/>
          <a:stretch/>
        </p:blipFill>
        <p:spPr>
          <a:xfrm>
            <a:off x="5591944" y="188640"/>
            <a:ext cx="5859504" cy="57101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2D029D-5306-48A4-BD6D-956148654963}"/>
              </a:ext>
            </a:extLst>
          </p:cNvPr>
          <p:cNvSpPr txBox="1"/>
          <p:nvPr/>
        </p:nvSpPr>
        <p:spPr>
          <a:xfrm>
            <a:off x="695400" y="3429405"/>
            <a:ext cx="4257897" cy="212462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err="1"/>
              <a:t>카이제곱</a:t>
            </a:r>
            <a:r>
              <a:rPr lang="ko-KR" altLang="en-US" dirty="0"/>
              <a:t> 값은 </a:t>
            </a:r>
            <a:r>
              <a:rPr lang="en-US" altLang="ko-KR" dirty="0"/>
              <a:t>16.667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유의확률은 </a:t>
            </a:r>
            <a:r>
              <a:rPr lang="en-US" altLang="ko-KR" dirty="0"/>
              <a:t>0.000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err="1"/>
              <a:t>귀무가설</a:t>
            </a:r>
            <a:r>
              <a:rPr lang="en-US" altLang="ko-KR" dirty="0"/>
              <a:t>(</a:t>
            </a:r>
            <a:r>
              <a:rPr lang="ko-KR" altLang="en-US" dirty="0"/>
              <a:t>관계없다</a:t>
            </a:r>
            <a:r>
              <a:rPr lang="en-US" altLang="ko-KR" dirty="0"/>
              <a:t>) </a:t>
            </a:r>
            <a:r>
              <a:rPr lang="ko-KR" altLang="en-US" dirty="0"/>
              <a:t>기각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남녀 간에 선호하는 속성이 다르다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또는 성별과 선호 속성은 관계가 있다</a:t>
            </a:r>
          </a:p>
        </p:txBody>
      </p:sp>
    </p:spTree>
    <p:extLst>
      <p:ext uri="{BB962C8B-B14F-4D97-AF65-F5344CB8AC3E}">
        <p14:creationId xmlns:p14="http://schemas.microsoft.com/office/powerpoint/2010/main" val="1361918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연습</a:t>
            </a:r>
            <a:r>
              <a:rPr lang="en-US" altLang="ko-KR"/>
              <a:t> (</a:t>
            </a:r>
            <a:r>
              <a:rPr lang="ko-KR" altLang="en-US"/>
              <a:t>교차분석</a:t>
            </a:r>
            <a:r>
              <a:rPr lang="en-US" altLang="ko-KR"/>
              <a:t>)</a:t>
            </a:r>
            <a:endParaRPr lang="ko-KR" altLang="en-US"/>
          </a:p>
        </p:txBody>
      </p:sp>
      <p:sp>
        <p:nvSpPr>
          <p:cNvPr id="22531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라면</a:t>
            </a:r>
            <a:r>
              <a:rPr lang="en-US" altLang="ko-KR"/>
              <a:t>_</a:t>
            </a:r>
            <a:r>
              <a:rPr lang="ko-KR" altLang="en-US"/>
              <a:t>수정</a:t>
            </a:r>
            <a:r>
              <a:rPr lang="en-US" altLang="ko-KR"/>
              <a:t>.sav</a:t>
            </a:r>
          </a:p>
          <a:p>
            <a:pPr lvl="1"/>
            <a:r>
              <a:rPr lang="ko-KR" altLang="en-US"/>
              <a:t>남녀간에</a:t>
            </a:r>
            <a:r>
              <a:rPr lang="en-US" altLang="ko-KR"/>
              <a:t> </a:t>
            </a:r>
            <a:r>
              <a:rPr lang="ko-KR" altLang="en-US"/>
              <a:t>선호하는 브랜드가 다른가</a:t>
            </a:r>
            <a:r>
              <a:rPr lang="en-US" altLang="ko-KR"/>
              <a:t>?</a:t>
            </a:r>
          </a:p>
          <a:p>
            <a:pPr lvl="1"/>
            <a:r>
              <a:rPr lang="ko-KR" altLang="en-US"/>
              <a:t>남녀간에 라면을 먹는 목적이 다른가</a:t>
            </a:r>
            <a:r>
              <a:rPr lang="en-US" altLang="ko-KR"/>
              <a:t>?</a:t>
            </a:r>
          </a:p>
          <a:p>
            <a:pPr lvl="1"/>
            <a:r>
              <a:rPr lang="ko-KR" altLang="en-US"/>
              <a:t>등등</a:t>
            </a:r>
            <a:endParaRPr lang="en-US" altLang="ko-KR"/>
          </a:p>
          <a:p>
            <a:endParaRPr lang="ko-KR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내용 개체 틀 2"/>
          <p:cNvSpPr>
            <a:spLocks noGrp="1" noChangeArrowheads="1"/>
          </p:cNvSpPr>
          <p:nvPr>
            <p:ph idx="1"/>
          </p:nvPr>
        </p:nvSpPr>
        <p:spPr>
          <a:xfrm>
            <a:off x="586680" y="526069"/>
            <a:ext cx="5760840" cy="5040559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&lt;NOTE&gt;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5 </a:t>
            </a:r>
            <a:r>
              <a:rPr lang="ko-KR" altLang="en-US" dirty="0"/>
              <a:t>이상이어야 하는 이유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중심극한정리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이항분포 </a:t>
            </a:r>
            <a:r>
              <a:rPr lang="en-US" altLang="ko-KR" dirty="0"/>
              <a:t>-&gt; </a:t>
            </a:r>
            <a:r>
              <a:rPr lang="ko-KR" altLang="en-US" dirty="0"/>
              <a:t>정규분포 </a:t>
            </a:r>
            <a:r>
              <a:rPr lang="en-US" altLang="ko-KR" dirty="0"/>
              <a:t>-&gt; </a:t>
            </a:r>
            <a:r>
              <a:rPr lang="ko-KR" altLang="en-US" dirty="0" err="1"/>
              <a:t>카이제곱분포</a:t>
            </a: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/>
              <a:t>5</a:t>
            </a:r>
            <a:r>
              <a:rPr lang="ko-KR" altLang="en-US" dirty="0"/>
              <a:t>가 안되는 경우의 해법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en-US" altLang="ko-KR" dirty="0"/>
              <a:t>Fisher</a:t>
            </a:r>
            <a:r>
              <a:rPr lang="ko-KR" altLang="en-US" dirty="0"/>
              <a:t>의 </a:t>
            </a:r>
            <a:r>
              <a:rPr lang="en-US" altLang="ko-KR" dirty="0"/>
              <a:t>Exact test</a:t>
            </a:r>
          </a:p>
          <a:p>
            <a:pPr lvl="1">
              <a:lnSpc>
                <a:spcPct val="120000"/>
              </a:lnSpc>
            </a:pP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5</a:t>
            </a:r>
            <a:r>
              <a:rPr lang="ko-KR" altLang="en-US" dirty="0"/>
              <a:t>미만인 셀이 </a:t>
            </a:r>
            <a:r>
              <a:rPr lang="en-US" altLang="ko-KR" dirty="0"/>
              <a:t>20%</a:t>
            </a:r>
            <a:r>
              <a:rPr lang="ko-KR" altLang="en-US" dirty="0"/>
              <a:t>이하</a:t>
            </a:r>
            <a:r>
              <a:rPr lang="en-US" altLang="ko-KR" dirty="0"/>
              <a:t>, </a:t>
            </a:r>
            <a:r>
              <a:rPr lang="ko-KR" altLang="en-US" dirty="0"/>
              <a:t>모든 셀의 </a:t>
            </a:r>
            <a:r>
              <a:rPr lang="ko-KR" altLang="en-US" dirty="0" err="1"/>
              <a:t>기대값이</a:t>
            </a:r>
            <a:r>
              <a:rPr lang="ko-KR" altLang="en-US" dirty="0"/>
              <a:t> </a:t>
            </a:r>
            <a:r>
              <a:rPr lang="en-US" altLang="ko-KR" dirty="0"/>
              <a:t>1</a:t>
            </a:r>
            <a:r>
              <a:rPr lang="ko-KR" altLang="en-US" dirty="0"/>
              <a:t>이상이면 가능</a:t>
            </a:r>
            <a:r>
              <a:rPr lang="en-US" altLang="ko-KR" dirty="0"/>
              <a:t>(Yates, et al. (1999). The Practice of Statistics.)</a:t>
            </a:r>
            <a:endParaRPr lang="ko-KR" altLang="en-US" dirty="0"/>
          </a:p>
        </p:txBody>
      </p:sp>
      <p:graphicFrame>
        <p:nvGraphicFramePr>
          <p:cNvPr id="7" name="차트 6">
            <a:extLst>
              <a:ext uri="{FF2B5EF4-FFF2-40B4-BE49-F238E27FC236}">
                <a16:creationId xmlns:a16="http://schemas.microsoft.com/office/drawing/2014/main" id="{AE3EC2FC-CE95-48FE-93DA-46CCFEE17F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1444138"/>
              </p:ext>
            </p:extLst>
          </p:nvPr>
        </p:nvGraphicFramePr>
        <p:xfrm>
          <a:off x="6888088" y="4766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차트 7">
            <a:extLst>
              <a:ext uri="{FF2B5EF4-FFF2-40B4-BE49-F238E27FC236}">
                <a16:creationId xmlns:a16="http://schemas.microsoft.com/office/drawing/2014/main" id="{FD3D0E96-A827-471B-8FDA-775B9EC32F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5028892"/>
              </p:ext>
            </p:extLst>
          </p:nvPr>
        </p:nvGraphicFramePr>
        <p:xfrm>
          <a:off x="6996608" y="526069"/>
          <a:ext cx="5004048" cy="3017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751132F4-9C16-4065-9F4B-5F78DE195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0" y="1281112"/>
            <a:ext cx="5248275" cy="4295775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E85F40EB-2AC0-40EE-861E-9CB59AFF01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5400" y="353391"/>
            <a:ext cx="6408712" cy="687611"/>
          </a:xfrm>
          <a:solidFill>
            <a:srgbClr val="FFFF00"/>
          </a:solidFill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ko-KR" altLang="en-US" sz="2800" b="1" dirty="0"/>
              <a:t>셀의 </a:t>
            </a:r>
            <a:r>
              <a:rPr lang="ko-KR" altLang="en-US" sz="2800" b="1" dirty="0" err="1"/>
              <a:t>기대값이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5</a:t>
            </a:r>
            <a:r>
              <a:rPr lang="ko-KR" altLang="en-US" sz="2800" b="1" dirty="0"/>
              <a:t>가 안되는 경우 </a:t>
            </a:r>
            <a:r>
              <a:rPr lang="en-US" altLang="ko-KR" sz="2800" b="1" dirty="0"/>
              <a:t>– exact test</a:t>
            </a:r>
            <a:endParaRPr lang="ko-KR" altLang="en-US" sz="2800" b="1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2EEB0E74-BEBC-491D-B0A2-2BCC3AA03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5282" y="3068960"/>
            <a:ext cx="6799403" cy="2698513"/>
          </a:xfrm>
          <a:prstGeom prst="rect">
            <a:avLst/>
          </a:prstGeom>
        </p:spPr>
      </p:pic>
      <p:sp>
        <p:nvSpPr>
          <p:cNvPr id="7" name="Oval 11">
            <a:extLst>
              <a:ext uri="{FF2B5EF4-FFF2-40B4-BE49-F238E27FC236}">
                <a16:creationId xmlns:a16="http://schemas.microsoft.com/office/drawing/2014/main" id="{4F30F472-AE64-46A2-9B74-B2E7A331E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6360" y="4365104"/>
            <a:ext cx="1152128" cy="360040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753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3C75FC-6494-465F-B5C0-3DF28F07E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7611"/>
          </a:xfrm>
        </p:spPr>
        <p:txBody>
          <a:bodyPr>
            <a:normAutofit/>
          </a:bodyPr>
          <a:lstStyle/>
          <a:p>
            <a:r>
              <a:rPr lang="ko-KR" altLang="en-US" sz="3200" b="1" dirty="0"/>
              <a:t>참고</a:t>
            </a:r>
            <a:r>
              <a:rPr lang="en-US" altLang="ko-KR" sz="3200" b="1" dirty="0"/>
              <a:t>&gt; Fisher’s Exact test</a:t>
            </a:r>
            <a:endParaRPr lang="ko-KR" altLang="en-US" sz="3200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B529A3D-348C-4E1A-92A0-17C854211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760"/>
            <a:ext cx="7346032" cy="490820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ko-KR" sz="2000" dirty="0"/>
              <a:t>&lt;</a:t>
            </a:r>
            <a:r>
              <a:rPr lang="ko-KR" altLang="en-US" sz="2000" dirty="0"/>
              <a:t>옛</a:t>
            </a:r>
            <a:r>
              <a:rPr lang="en-US" altLang="ko-KR" sz="2000" dirty="0"/>
              <a:t> </a:t>
            </a:r>
            <a:r>
              <a:rPr lang="ko-KR" altLang="en-US" sz="2000" dirty="0"/>
              <a:t>이야기</a:t>
            </a:r>
            <a:r>
              <a:rPr lang="en-US" altLang="ko-KR" sz="2000" dirty="0"/>
              <a:t>&gt; </a:t>
            </a:r>
          </a:p>
          <a:p>
            <a:pPr>
              <a:lnSpc>
                <a:spcPct val="100000"/>
              </a:lnSpc>
            </a:pPr>
            <a:r>
              <a:rPr lang="zh-CN" altLang="en-US" sz="2000" dirty="0"/>
              <a:t>罗纳德</a:t>
            </a:r>
            <a:r>
              <a:rPr lang="en-US" altLang="zh-CN" sz="2000" dirty="0"/>
              <a:t>·</a:t>
            </a:r>
            <a:r>
              <a:rPr lang="zh-CN" altLang="en-US" sz="2000" dirty="0"/>
              <a:t>费舍尔 </a:t>
            </a:r>
            <a:r>
              <a:rPr lang="en-US" altLang="zh-CN" sz="2000" dirty="0"/>
              <a:t>(Ronald Fisher) </a:t>
            </a:r>
            <a:r>
              <a:rPr lang="zh-CN" altLang="en-US" sz="2000" dirty="0"/>
              <a:t>请生理学家布里斯托夫人喝茶</a:t>
            </a:r>
          </a:p>
          <a:p>
            <a:pPr>
              <a:lnSpc>
                <a:spcPct val="100000"/>
              </a:lnSpc>
            </a:pPr>
            <a:r>
              <a:rPr lang="zh-CN" altLang="en-US" sz="2000" dirty="0"/>
              <a:t>布里斯托尔女士说，先加入牛奶再倒上茶，味道会更好。</a:t>
            </a:r>
          </a:p>
          <a:p>
            <a:pPr>
              <a:lnSpc>
                <a:spcPct val="100000"/>
              </a:lnSpc>
            </a:pPr>
            <a:r>
              <a:rPr lang="zh-CN" altLang="en-US" sz="2000" dirty="0"/>
              <a:t>费舍尔爵士说，改变顺序并不会改变茶的味道。</a:t>
            </a:r>
          </a:p>
          <a:p>
            <a:pPr>
              <a:lnSpc>
                <a:spcPct val="100000"/>
              </a:lnSpc>
            </a:pPr>
            <a:r>
              <a:rPr lang="zh-CN" altLang="en-US" sz="2000" dirty="0"/>
              <a:t>布里斯托尔女士本人声称能够分辨出味道的不同。</a:t>
            </a:r>
          </a:p>
          <a:p>
            <a:pPr>
              <a:lnSpc>
                <a:spcPct val="100000"/>
              </a:lnSpc>
            </a:pPr>
            <a:r>
              <a:rPr lang="zh-CN" altLang="en-US" sz="2000" dirty="0"/>
              <a:t>用</a:t>
            </a:r>
            <a:r>
              <a:rPr lang="en-US" altLang="zh-CN" sz="2000" dirty="0"/>
              <a:t>8</a:t>
            </a:r>
            <a:r>
              <a:rPr lang="zh-CN" altLang="en-US" sz="2000" dirty="0"/>
              <a:t>杯茶测试（先</a:t>
            </a:r>
            <a:r>
              <a:rPr lang="en-US" altLang="zh-CN" sz="2000" dirty="0"/>
              <a:t>4</a:t>
            </a:r>
            <a:r>
              <a:rPr lang="zh-CN" altLang="en-US" sz="2000" dirty="0"/>
              <a:t>杯茶，先</a:t>
            </a:r>
            <a:r>
              <a:rPr lang="en-US" altLang="zh-CN" sz="2000" dirty="0"/>
              <a:t>4</a:t>
            </a:r>
            <a:r>
              <a:rPr lang="zh-CN" altLang="en-US" sz="2000" dirty="0"/>
              <a:t>杯牛奶）</a:t>
            </a:r>
          </a:p>
          <a:p>
            <a:pPr>
              <a:lnSpc>
                <a:spcPct val="100000"/>
              </a:lnSpc>
            </a:pPr>
            <a:r>
              <a:rPr lang="zh-CN" altLang="en-US" sz="2000" dirty="0"/>
              <a:t>结果？</a:t>
            </a:r>
          </a:p>
          <a:p>
            <a:pPr>
              <a:lnSpc>
                <a:spcPct val="100000"/>
              </a:lnSpc>
            </a:pPr>
            <a:endParaRPr lang="zh-CN" altLang="en-US" sz="2000" dirty="0"/>
          </a:p>
          <a:p>
            <a:pPr>
              <a:lnSpc>
                <a:spcPct val="100000"/>
              </a:lnSpc>
            </a:pPr>
            <a:r>
              <a:rPr lang="zh-CN" altLang="en-US" sz="2000" dirty="0"/>
              <a:t>完全吻合</a:t>
            </a:r>
          </a:p>
          <a:p>
            <a:pPr>
              <a:lnSpc>
                <a:spcPct val="100000"/>
              </a:lnSpc>
            </a:pPr>
            <a:r>
              <a:rPr lang="en-US" altLang="zh-CN" sz="2000" dirty="0"/>
              <a:t>Fisher </a:t>
            </a:r>
            <a:r>
              <a:rPr lang="zh-CN" altLang="en-US" sz="2000" dirty="0"/>
              <a:t>检验，超几何分布的发现</a:t>
            </a:r>
            <a:endParaRPr lang="ko-KR" altLang="en-US" sz="2000" dirty="0"/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92495B22-9878-4D16-8D2C-CFA0D66A64BE}"/>
              </a:ext>
            </a:extLst>
          </p:cNvPr>
          <p:cNvGrpSpPr/>
          <p:nvPr/>
        </p:nvGrpSpPr>
        <p:grpSpPr>
          <a:xfrm>
            <a:off x="9176678" y="1414315"/>
            <a:ext cx="1921554" cy="1307394"/>
            <a:chOff x="8294568" y="4221088"/>
            <a:chExt cx="1921554" cy="1307394"/>
          </a:xfrm>
        </p:grpSpPr>
        <p:sp>
          <p:nvSpPr>
            <p:cNvPr id="11" name="순서도: 지연 10">
              <a:extLst>
                <a:ext uri="{FF2B5EF4-FFF2-40B4-BE49-F238E27FC236}">
                  <a16:creationId xmlns:a16="http://schemas.microsoft.com/office/drawing/2014/main" id="{81B8EB21-4A79-4B47-8A92-46A4F6138BDA}"/>
                </a:ext>
              </a:extLst>
            </p:cNvPr>
            <p:cNvSpPr/>
            <p:nvPr/>
          </p:nvSpPr>
          <p:spPr>
            <a:xfrm rot="5400000">
              <a:off x="8360951" y="4154705"/>
              <a:ext cx="1307394" cy="1440160"/>
            </a:xfrm>
            <a:prstGeom prst="flowChartDelay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막힌 원호 11">
              <a:extLst>
                <a:ext uri="{FF2B5EF4-FFF2-40B4-BE49-F238E27FC236}">
                  <a16:creationId xmlns:a16="http://schemas.microsoft.com/office/drawing/2014/main" id="{DD3A450F-1FA8-429B-B21F-53C5F689A09E}"/>
                </a:ext>
              </a:extLst>
            </p:cNvPr>
            <p:cNvSpPr/>
            <p:nvPr/>
          </p:nvSpPr>
          <p:spPr>
            <a:xfrm rot="5246603">
              <a:off x="9460038" y="4346408"/>
              <a:ext cx="720080" cy="792088"/>
            </a:xfrm>
            <a:prstGeom prst="blockArc">
              <a:avLst>
                <a:gd name="adj1" fmla="val 9109998"/>
                <a:gd name="adj2" fmla="val 2241153"/>
                <a:gd name="adj3" fmla="val 1958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ACD04EB6-BB57-4AA4-B99E-C692D4BA1026}"/>
                </a:ext>
              </a:extLst>
            </p:cNvPr>
            <p:cNvSpPr/>
            <p:nvPr/>
          </p:nvSpPr>
          <p:spPr>
            <a:xfrm>
              <a:off x="8560848" y="5263816"/>
              <a:ext cx="919528" cy="2646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7E2BEECC-FF6A-449C-9428-621F5BFF8408}"/>
                </a:ext>
              </a:extLst>
            </p:cNvPr>
            <p:cNvSpPr/>
            <p:nvPr/>
          </p:nvSpPr>
          <p:spPr>
            <a:xfrm rot="5400000">
              <a:off x="8524131" y="4171545"/>
              <a:ext cx="981034" cy="1080120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순서도: 지연 16">
            <a:extLst>
              <a:ext uri="{FF2B5EF4-FFF2-40B4-BE49-F238E27FC236}">
                <a16:creationId xmlns:a16="http://schemas.microsoft.com/office/drawing/2014/main" id="{1754BAD5-C374-47F9-942F-86F63CA0D416}"/>
              </a:ext>
            </a:extLst>
          </p:cNvPr>
          <p:cNvSpPr/>
          <p:nvPr/>
        </p:nvSpPr>
        <p:spPr>
          <a:xfrm rot="5400000">
            <a:off x="9524791" y="1478876"/>
            <a:ext cx="743934" cy="1080120"/>
          </a:xfrm>
          <a:prstGeom prst="flowChartDelay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눈물 방울 17">
            <a:extLst>
              <a:ext uri="{FF2B5EF4-FFF2-40B4-BE49-F238E27FC236}">
                <a16:creationId xmlns:a16="http://schemas.microsoft.com/office/drawing/2014/main" id="{3206B9E0-13B2-4F55-9020-F02B6F6CE913}"/>
              </a:ext>
            </a:extLst>
          </p:cNvPr>
          <p:cNvSpPr/>
          <p:nvPr/>
        </p:nvSpPr>
        <p:spPr>
          <a:xfrm rot="19268532">
            <a:off x="9767322" y="1486428"/>
            <a:ext cx="360040" cy="360040"/>
          </a:xfrm>
          <a:prstGeom prst="teardrop">
            <a:avLst>
              <a:gd name="adj" fmla="val 14855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자유형: 도형 22">
            <a:extLst>
              <a:ext uri="{FF2B5EF4-FFF2-40B4-BE49-F238E27FC236}">
                <a16:creationId xmlns:a16="http://schemas.microsoft.com/office/drawing/2014/main" id="{24F1A218-3B55-40FA-9C5B-4202393CB691}"/>
              </a:ext>
            </a:extLst>
          </p:cNvPr>
          <p:cNvSpPr/>
          <p:nvPr/>
        </p:nvSpPr>
        <p:spPr>
          <a:xfrm>
            <a:off x="9825434" y="833537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101921 w 216708"/>
              <a:gd name="connsiteY1" fmla="*/ 309961 h 455087"/>
              <a:gd name="connsiteX2" fmla="*/ 82417 w 216708"/>
              <a:gd name="connsiteY2" fmla="*/ 355469 h 455087"/>
              <a:gd name="connsiteX3" fmla="*/ 82417 w 216708"/>
              <a:gd name="connsiteY3" fmla="*/ 416148 h 455087"/>
              <a:gd name="connsiteX4" fmla="*/ 112756 w 216708"/>
              <a:gd name="connsiteY4" fmla="*/ 429150 h 455087"/>
              <a:gd name="connsiteX5" fmla="*/ 143095 w 216708"/>
              <a:gd name="connsiteY5" fmla="*/ 416148 h 455087"/>
              <a:gd name="connsiteX6" fmla="*/ 188604 w 216708"/>
              <a:gd name="connsiteY6" fmla="*/ 307793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95419" y="277454"/>
                  <a:pt x="101921" y="292624"/>
                  <a:pt x="101921" y="309961"/>
                </a:cubicBezTo>
                <a:cubicBezTo>
                  <a:pt x="101921" y="327297"/>
                  <a:pt x="95419" y="344634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171267" y="387975"/>
                  <a:pt x="188604" y="348968"/>
                  <a:pt x="188604" y="307793"/>
                </a:cubicBezTo>
                <a:cubicBezTo>
                  <a:pt x="188604" y="266619"/>
                  <a:pt x="173434" y="22977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9" y="32574"/>
                  <a:pt x="99754" y="32574"/>
                  <a:pt x="82417" y="49911"/>
                </a:cubicBezTo>
                <a:cubicBezTo>
                  <a:pt x="21739" y="108422"/>
                  <a:pt x="21739" y="205941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2558A76F-E7E6-467B-BC84-121C7A71C47B}"/>
              </a:ext>
            </a:extLst>
          </p:cNvPr>
          <p:cNvSpPr/>
          <p:nvPr/>
        </p:nvSpPr>
        <p:spPr>
          <a:xfrm>
            <a:off x="10061646" y="959228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82417 w 216708"/>
              <a:gd name="connsiteY1" fmla="*/ 355469 h 455087"/>
              <a:gd name="connsiteX2" fmla="*/ 82417 w 216708"/>
              <a:gd name="connsiteY2" fmla="*/ 416148 h 455087"/>
              <a:gd name="connsiteX3" fmla="*/ 112756 w 216708"/>
              <a:gd name="connsiteY3" fmla="*/ 429150 h 455087"/>
              <a:gd name="connsiteX4" fmla="*/ 143095 w 216708"/>
              <a:gd name="connsiteY4" fmla="*/ 416148 h 455087"/>
              <a:gd name="connsiteX5" fmla="*/ 143095 w 216708"/>
              <a:gd name="connsiteY5" fmla="*/ 201606 h 455087"/>
              <a:gd name="connsiteX6" fmla="*/ 143095 w 216708"/>
              <a:gd name="connsiteY6" fmla="*/ 201606 h 455087"/>
              <a:gd name="connsiteX7" fmla="*/ 123591 w 216708"/>
              <a:gd name="connsiteY7" fmla="*/ 156098 h 455087"/>
              <a:gd name="connsiteX8" fmla="*/ 143095 w 216708"/>
              <a:gd name="connsiteY8" fmla="*/ 110589 h 455087"/>
              <a:gd name="connsiteX9" fmla="*/ 143095 w 216708"/>
              <a:gd name="connsiteY9" fmla="*/ 49911 h 455087"/>
              <a:gd name="connsiteX10" fmla="*/ 82417 w 216708"/>
              <a:gd name="connsiteY10" fmla="*/ 49911 h 455087"/>
              <a:gd name="connsiteX11" fmla="*/ 36908 w 216708"/>
              <a:gd name="connsiteY11" fmla="*/ 158265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108422" y="290457"/>
                  <a:pt x="108422" y="331631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201606" y="357636"/>
                  <a:pt x="201606" y="26011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30093" y="188604"/>
                  <a:pt x="123591" y="173434"/>
                  <a:pt x="123591" y="156098"/>
                </a:cubicBezTo>
                <a:cubicBezTo>
                  <a:pt x="123591" y="138761"/>
                  <a:pt x="130093" y="121424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3" y="32574"/>
                  <a:pt x="82417" y="49911"/>
                </a:cubicBezTo>
                <a:cubicBezTo>
                  <a:pt x="54245" y="78083"/>
                  <a:pt x="36908" y="117090"/>
                  <a:pt x="36908" y="158265"/>
                </a:cubicBezTo>
                <a:cubicBezTo>
                  <a:pt x="39075" y="199439"/>
                  <a:pt x="54245" y="236280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5" name="자유형: 도형 24">
            <a:extLst>
              <a:ext uri="{FF2B5EF4-FFF2-40B4-BE49-F238E27FC236}">
                <a16:creationId xmlns:a16="http://schemas.microsoft.com/office/drawing/2014/main" id="{CA0E458D-4D19-4761-BABC-9613A67746CA}"/>
              </a:ext>
            </a:extLst>
          </p:cNvPr>
          <p:cNvSpPr/>
          <p:nvPr/>
        </p:nvSpPr>
        <p:spPr>
          <a:xfrm>
            <a:off x="9608726" y="957061"/>
            <a:ext cx="216708" cy="455087"/>
          </a:xfrm>
          <a:custGeom>
            <a:avLst/>
            <a:gdLst>
              <a:gd name="connsiteX0" fmla="*/ 82417 w 216708"/>
              <a:gd name="connsiteY0" fmla="*/ 266619 h 455087"/>
              <a:gd name="connsiteX1" fmla="*/ 101921 w 216708"/>
              <a:gd name="connsiteY1" fmla="*/ 312128 h 455087"/>
              <a:gd name="connsiteX2" fmla="*/ 82417 w 216708"/>
              <a:gd name="connsiteY2" fmla="*/ 357636 h 455087"/>
              <a:gd name="connsiteX3" fmla="*/ 82417 w 216708"/>
              <a:gd name="connsiteY3" fmla="*/ 418315 h 455087"/>
              <a:gd name="connsiteX4" fmla="*/ 112756 w 216708"/>
              <a:gd name="connsiteY4" fmla="*/ 431317 h 455087"/>
              <a:gd name="connsiteX5" fmla="*/ 143095 w 216708"/>
              <a:gd name="connsiteY5" fmla="*/ 418315 h 455087"/>
              <a:gd name="connsiteX6" fmla="*/ 188604 w 216708"/>
              <a:gd name="connsiteY6" fmla="*/ 309960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6619 h 455087"/>
              <a:gd name="connsiteX13" fmla="*/ 82417 w 216708"/>
              <a:gd name="connsiteY13" fmla="*/ 266619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6619"/>
                </a:moveTo>
                <a:cubicBezTo>
                  <a:pt x="95419" y="279621"/>
                  <a:pt x="101921" y="294791"/>
                  <a:pt x="101921" y="312128"/>
                </a:cubicBezTo>
                <a:cubicBezTo>
                  <a:pt x="101921" y="329464"/>
                  <a:pt x="95419" y="346801"/>
                  <a:pt x="82417" y="357636"/>
                </a:cubicBezTo>
                <a:cubicBezTo>
                  <a:pt x="65080" y="374973"/>
                  <a:pt x="65080" y="400978"/>
                  <a:pt x="82417" y="418315"/>
                </a:cubicBezTo>
                <a:cubicBezTo>
                  <a:pt x="91085" y="426983"/>
                  <a:pt x="101921" y="431317"/>
                  <a:pt x="112756" y="431317"/>
                </a:cubicBezTo>
                <a:cubicBezTo>
                  <a:pt x="123591" y="431317"/>
                  <a:pt x="134427" y="426983"/>
                  <a:pt x="143095" y="418315"/>
                </a:cubicBezTo>
                <a:cubicBezTo>
                  <a:pt x="171267" y="390143"/>
                  <a:pt x="188604" y="351135"/>
                  <a:pt x="188604" y="309960"/>
                </a:cubicBezTo>
                <a:cubicBezTo>
                  <a:pt x="188604" y="268786"/>
                  <a:pt x="173434" y="231946"/>
                  <a:pt x="143095" y="201606"/>
                </a:cubicBezTo>
                <a:lnTo>
                  <a:pt x="143095" y="201606"/>
                </a:ln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4" y="32574"/>
                  <a:pt x="82417" y="49911"/>
                </a:cubicBezTo>
                <a:cubicBezTo>
                  <a:pt x="21739" y="112756"/>
                  <a:pt x="21739" y="208108"/>
                  <a:pt x="82417" y="266619"/>
                </a:cubicBezTo>
                <a:cubicBezTo>
                  <a:pt x="82417" y="266619"/>
                  <a:pt x="82417" y="266619"/>
                  <a:pt x="82417" y="266619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9E2B9D46-55DC-406C-9B4F-8FC5EE014483}"/>
              </a:ext>
            </a:extLst>
          </p:cNvPr>
          <p:cNvGrpSpPr/>
          <p:nvPr/>
        </p:nvGrpSpPr>
        <p:grpSpPr>
          <a:xfrm>
            <a:off x="9192344" y="3501008"/>
            <a:ext cx="1921554" cy="1307394"/>
            <a:chOff x="8294568" y="4221088"/>
            <a:chExt cx="1921554" cy="1307394"/>
          </a:xfrm>
        </p:grpSpPr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C30458B4-5A50-4173-BA5A-427D24BD6624}"/>
                </a:ext>
              </a:extLst>
            </p:cNvPr>
            <p:cNvSpPr/>
            <p:nvPr/>
          </p:nvSpPr>
          <p:spPr>
            <a:xfrm rot="5400000">
              <a:off x="8360951" y="4154705"/>
              <a:ext cx="1307394" cy="1440160"/>
            </a:xfrm>
            <a:prstGeom prst="flowChartDelay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막힌 원호 27">
              <a:extLst>
                <a:ext uri="{FF2B5EF4-FFF2-40B4-BE49-F238E27FC236}">
                  <a16:creationId xmlns:a16="http://schemas.microsoft.com/office/drawing/2014/main" id="{19F16B78-7C07-4CF0-ACC0-67EC2650374A}"/>
                </a:ext>
              </a:extLst>
            </p:cNvPr>
            <p:cNvSpPr/>
            <p:nvPr/>
          </p:nvSpPr>
          <p:spPr>
            <a:xfrm rot="5246603">
              <a:off x="9460038" y="4346408"/>
              <a:ext cx="720080" cy="792088"/>
            </a:xfrm>
            <a:prstGeom prst="blockArc">
              <a:avLst>
                <a:gd name="adj1" fmla="val 9109998"/>
                <a:gd name="adj2" fmla="val 2241153"/>
                <a:gd name="adj3" fmla="val 1958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46635EFA-B3D9-4038-8BB9-E9FE1249A842}"/>
                </a:ext>
              </a:extLst>
            </p:cNvPr>
            <p:cNvSpPr/>
            <p:nvPr/>
          </p:nvSpPr>
          <p:spPr>
            <a:xfrm>
              <a:off x="8560848" y="5263816"/>
              <a:ext cx="919528" cy="2646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순서도: 지연 29">
              <a:extLst>
                <a:ext uri="{FF2B5EF4-FFF2-40B4-BE49-F238E27FC236}">
                  <a16:creationId xmlns:a16="http://schemas.microsoft.com/office/drawing/2014/main" id="{9E441E67-2F53-4DEA-83A5-7437F91A3F33}"/>
                </a:ext>
              </a:extLst>
            </p:cNvPr>
            <p:cNvSpPr/>
            <p:nvPr/>
          </p:nvSpPr>
          <p:spPr>
            <a:xfrm rot="5400000">
              <a:off x="8524131" y="4171545"/>
              <a:ext cx="981034" cy="1080120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자유형: 도형 32">
            <a:extLst>
              <a:ext uri="{FF2B5EF4-FFF2-40B4-BE49-F238E27FC236}">
                <a16:creationId xmlns:a16="http://schemas.microsoft.com/office/drawing/2014/main" id="{1D24354D-E675-4E3C-957F-F0BE9DEE8C3D}"/>
              </a:ext>
            </a:extLst>
          </p:cNvPr>
          <p:cNvSpPr/>
          <p:nvPr/>
        </p:nvSpPr>
        <p:spPr>
          <a:xfrm>
            <a:off x="9841100" y="2920230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101921 w 216708"/>
              <a:gd name="connsiteY1" fmla="*/ 309961 h 455087"/>
              <a:gd name="connsiteX2" fmla="*/ 82417 w 216708"/>
              <a:gd name="connsiteY2" fmla="*/ 355469 h 455087"/>
              <a:gd name="connsiteX3" fmla="*/ 82417 w 216708"/>
              <a:gd name="connsiteY3" fmla="*/ 416148 h 455087"/>
              <a:gd name="connsiteX4" fmla="*/ 112756 w 216708"/>
              <a:gd name="connsiteY4" fmla="*/ 429150 h 455087"/>
              <a:gd name="connsiteX5" fmla="*/ 143095 w 216708"/>
              <a:gd name="connsiteY5" fmla="*/ 416148 h 455087"/>
              <a:gd name="connsiteX6" fmla="*/ 188604 w 216708"/>
              <a:gd name="connsiteY6" fmla="*/ 307793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95419" y="277454"/>
                  <a:pt x="101921" y="292624"/>
                  <a:pt x="101921" y="309961"/>
                </a:cubicBezTo>
                <a:cubicBezTo>
                  <a:pt x="101921" y="327297"/>
                  <a:pt x="95419" y="344634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171267" y="387975"/>
                  <a:pt x="188604" y="348968"/>
                  <a:pt x="188604" y="307793"/>
                </a:cubicBezTo>
                <a:cubicBezTo>
                  <a:pt x="188604" y="266619"/>
                  <a:pt x="173434" y="22977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9" y="32574"/>
                  <a:pt x="99754" y="32574"/>
                  <a:pt x="82417" y="49911"/>
                </a:cubicBezTo>
                <a:cubicBezTo>
                  <a:pt x="21739" y="108422"/>
                  <a:pt x="21739" y="205941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4" name="자유형: 도형 33">
            <a:extLst>
              <a:ext uri="{FF2B5EF4-FFF2-40B4-BE49-F238E27FC236}">
                <a16:creationId xmlns:a16="http://schemas.microsoft.com/office/drawing/2014/main" id="{8B47A631-5E1D-4FCF-855D-B63707D5239D}"/>
              </a:ext>
            </a:extLst>
          </p:cNvPr>
          <p:cNvSpPr/>
          <p:nvPr/>
        </p:nvSpPr>
        <p:spPr>
          <a:xfrm>
            <a:off x="10077312" y="3045921"/>
            <a:ext cx="216708" cy="455087"/>
          </a:xfrm>
          <a:custGeom>
            <a:avLst/>
            <a:gdLst>
              <a:gd name="connsiteX0" fmla="*/ 82417 w 216708"/>
              <a:gd name="connsiteY0" fmla="*/ 264452 h 455087"/>
              <a:gd name="connsiteX1" fmla="*/ 82417 w 216708"/>
              <a:gd name="connsiteY1" fmla="*/ 355469 h 455087"/>
              <a:gd name="connsiteX2" fmla="*/ 82417 w 216708"/>
              <a:gd name="connsiteY2" fmla="*/ 416148 h 455087"/>
              <a:gd name="connsiteX3" fmla="*/ 112756 w 216708"/>
              <a:gd name="connsiteY3" fmla="*/ 429150 h 455087"/>
              <a:gd name="connsiteX4" fmla="*/ 143095 w 216708"/>
              <a:gd name="connsiteY4" fmla="*/ 416148 h 455087"/>
              <a:gd name="connsiteX5" fmla="*/ 143095 w 216708"/>
              <a:gd name="connsiteY5" fmla="*/ 201606 h 455087"/>
              <a:gd name="connsiteX6" fmla="*/ 143095 w 216708"/>
              <a:gd name="connsiteY6" fmla="*/ 201606 h 455087"/>
              <a:gd name="connsiteX7" fmla="*/ 123591 w 216708"/>
              <a:gd name="connsiteY7" fmla="*/ 156098 h 455087"/>
              <a:gd name="connsiteX8" fmla="*/ 143095 w 216708"/>
              <a:gd name="connsiteY8" fmla="*/ 110589 h 455087"/>
              <a:gd name="connsiteX9" fmla="*/ 143095 w 216708"/>
              <a:gd name="connsiteY9" fmla="*/ 49911 h 455087"/>
              <a:gd name="connsiteX10" fmla="*/ 82417 w 216708"/>
              <a:gd name="connsiteY10" fmla="*/ 49911 h 455087"/>
              <a:gd name="connsiteX11" fmla="*/ 36908 w 216708"/>
              <a:gd name="connsiteY11" fmla="*/ 158265 h 455087"/>
              <a:gd name="connsiteX12" fmla="*/ 82417 w 216708"/>
              <a:gd name="connsiteY12" fmla="*/ 264452 h 455087"/>
              <a:gd name="connsiteX13" fmla="*/ 82417 w 216708"/>
              <a:gd name="connsiteY13" fmla="*/ 264452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4452"/>
                </a:moveTo>
                <a:cubicBezTo>
                  <a:pt x="108422" y="290457"/>
                  <a:pt x="108422" y="331631"/>
                  <a:pt x="82417" y="355469"/>
                </a:cubicBezTo>
                <a:cubicBezTo>
                  <a:pt x="65080" y="372806"/>
                  <a:pt x="65080" y="398811"/>
                  <a:pt x="82417" y="416148"/>
                </a:cubicBezTo>
                <a:cubicBezTo>
                  <a:pt x="91085" y="424816"/>
                  <a:pt x="101921" y="429150"/>
                  <a:pt x="112756" y="429150"/>
                </a:cubicBezTo>
                <a:cubicBezTo>
                  <a:pt x="123591" y="429150"/>
                  <a:pt x="134427" y="424816"/>
                  <a:pt x="143095" y="416148"/>
                </a:cubicBezTo>
                <a:cubicBezTo>
                  <a:pt x="201606" y="357636"/>
                  <a:pt x="201606" y="260118"/>
                  <a:pt x="143095" y="201606"/>
                </a:cubicBezTo>
                <a:cubicBezTo>
                  <a:pt x="143095" y="201606"/>
                  <a:pt x="143095" y="201606"/>
                  <a:pt x="143095" y="201606"/>
                </a:cubicBezTo>
                <a:cubicBezTo>
                  <a:pt x="130093" y="188604"/>
                  <a:pt x="123591" y="173434"/>
                  <a:pt x="123591" y="156098"/>
                </a:cubicBezTo>
                <a:cubicBezTo>
                  <a:pt x="123591" y="138761"/>
                  <a:pt x="130093" y="121424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3" y="32574"/>
                  <a:pt x="82417" y="49911"/>
                </a:cubicBezTo>
                <a:cubicBezTo>
                  <a:pt x="54245" y="78083"/>
                  <a:pt x="36908" y="117090"/>
                  <a:pt x="36908" y="158265"/>
                </a:cubicBezTo>
                <a:cubicBezTo>
                  <a:pt x="39075" y="199439"/>
                  <a:pt x="54245" y="236280"/>
                  <a:pt x="82417" y="264452"/>
                </a:cubicBezTo>
                <a:cubicBezTo>
                  <a:pt x="82417" y="264452"/>
                  <a:pt x="82417" y="264452"/>
                  <a:pt x="82417" y="264452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5" name="자유형: 도형 34">
            <a:extLst>
              <a:ext uri="{FF2B5EF4-FFF2-40B4-BE49-F238E27FC236}">
                <a16:creationId xmlns:a16="http://schemas.microsoft.com/office/drawing/2014/main" id="{237CF2D8-E0D0-4981-A110-8A92425E928B}"/>
              </a:ext>
            </a:extLst>
          </p:cNvPr>
          <p:cNvSpPr/>
          <p:nvPr/>
        </p:nvSpPr>
        <p:spPr>
          <a:xfrm>
            <a:off x="9624392" y="3043754"/>
            <a:ext cx="216708" cy="455087"/>
          </a:xfrm>
          <a:custGeom>
            <a:avLst/>
            <a:gdLst>
              <a:gd name="connsiteX0" fmla="*/ 82417 w 216708"/>
              <a:gd name="connsiteY0" fmla="*/ 266619 h 455087"/>
              <a:gd name="connsiteX1" fmla="*/ 101921 w 216708"/>
              <a:gd name="connsiteY1" fmla="*/ 312128 h 455087"/>
              <a:gd name="connsiteX2" fmla="*/ 82417 w 216708"/>
              <a:gd name="connsiteY2" fmla="*/ 357636 h 455087"/>
              <a:gd name="connsiteX3" fmla="*/ 82417 w 216708"/>
              <a:gd name="connsiteY3" fmla="*/ 418315 h 455087"/>
              <a:gd name="connsiteX4" fmla="*/ 112756 w 216708"/>
              <a:gd name="connsiteY4" fmla="*/ 431317 h 455087"/>
              <a:gd name="connsiteX5" fmla="*/ 143095 w 216708"/>
              <a:gd name="connsiteY5" fmla="*/ 418315 h 455087"/>
              <a:gd name="connsiteX6" fmla="*/ 188604 w 216708"/>
              <a:gd name="connsiteY6" fmla="*/ 309960 h 455087"/>
              <a:gd name="connsiteX7" fmla="*/ 143095 w 216708"/>
              <a:gd name="connsiteY7" fmla="*/ 201606 h 455087"/>
              <a:gd name="connsiteX8" fmla="*/ 143095 w 216708"/>
              <a:gd name="connsiteY8" fmla="*/ 201606 h 455087"/>
              <a:gd name="connsiteX9" fmla="*/ 143095 w 216708"/>
              <a:gd name="connsiteY9" fmla="*/ 110589 h 455087"/>
              <a:gd name="connsiteX10" fmla="*/ 143095 w 216708"/>
              <a:gd name="connsiteY10" fmla="*/ 49911 h 455087"/>
              <a:gd name="connsiteX11" fmla="*/ 82417 w 216708"/>
              <a:gd name="connsiteY11" fmla="*/ 49911 h 455087"/>
              <a:gd name="connsiteX12" fmla="*/ 82417 w 216708"/>
              <a:gd name="connsiteY12" fmla="*/ 266619 h 455087"/>
              <a:gd name="connsiteX13" fmla="*/ 82417 w 216708"/>
              <a:gd name="connsiteY13" fmla="*/ 266619 h 455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708" h="455087">
                <a:moveTo>
                  <a:pt x="82417" y="266619"/>
                </a:moveTo>
                <a:cubicBezTo>
                  <a:pt x="95419" y="279621"/>
                  <a:pt x="101921" y="294791"/>
                  <a:pt x="101921" y="312128"/>
                </a:cubicBezTo>
                <a:cubicBezTo>
                  <a:pt x="101921" y="329464"/>
                  <a:pt x="95419" y="346801"/>
                  <a:pt x="82417" y="357636"/>
                </a:cubicBezTo>
                <a:cubicBezTo>
                  <a:pt x="65080" y="374973"/>
                  <a:pt x="65080" y="400978"/>
                  <a:pt x="82417" y="418315"/>
                </a:cubicBezTo>
                <a:cubicBezTo>
                  <a:pt x="91085" y="426983"/>
                  <a:pt x="101921" y="431317"/>
                  <a:pt x="112756" y="431317"/>
                </a:cubicBezTo>
                <a:cubicBezTo>
                  <a:pt x="123591" y="431317"/>
                  <a:pt x="134427" y="426983"/>
                  <a:pt x="143095" y="418315"/>
                </a:cubicBezTo>
                <a:cubicBezTo>
                  <a:pt x="171267" y="390143"/>
                  <a:pt x="188604" y="351135"/>
                  <a:pt x="188604" y="309960"/>
                </a:cubicBezTo>
                <a:cubicBezTo>
                  <a:pt x="188604" y="268786"/>
                  <a:pt x="173434" y="231946"/>
                  <a:pt x="143095" y="201606"/>
                </a:cubicBezTo>
                <a:lnTo>
                  <a:pt x="143095" y="201606"/>
                </a:lnTo>
                <a:cubicBezTo>
                  <a:pt x="117090" y="175601"/>
                  <a:pt x="117090" y="134427"/>
                  <a:pt x="143095" y="110589"/>
                </a:cubicBezTo>
                <a:cubicBezTo>
                  <a:pt x="160432" y="93252"/>
                  <a:pt x="160432" y="67247"/>
                  <a:pt x="143095" y="49911"/>
                </a:cubicBezTo>
                <a:cubicBezTo>
                  <a:pt x="125758" y="32574"/>
                  <a:pt x="99754" y="32574"/>
                  <a:pt x="82417" y="49911"/>
                </a:cubicBezTo>
                <a:cubicBezTo>
                  <a:pt x="21739" y="112756"/>
                  <a:pt x="21739" y="208108"/>
                  <a:pt x="82417" y="266619"/>
                </a:cubicBezTo>
                <a:cubicBezTo>
                  <a:pt x="82417" y="266619"/>
                  <a:pt x="82417" y="266619"/>
                  <a:pt x="82417" y="266619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163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3" name="눈물 방울 42">
            <a:extLst>
              <a:ext uri="{FF2B5EF4-FFF2-40B4-BE49-F238E27FC236}">
                <a16:creationId xmlns:a16="http://schemas.microsoft.com/office/drawing/2014/main" id="{7358A560-BD3B-42FB-93A5-07F6D68F58B5}"/>
              </a:ext>
            </a:extLst>
          </p:cNvPr>
          <p:cNvSpPr/>
          <p:nvPr/>
        </p:nvSpPr>
        <p:spPr>
          <a:xfrm rot="19268532">
            <a:off x="9753768" y="4109507"/>
            <a:ext cx="360040" cy="360040"/>
          </a:xfrm>
          <a:prstGeom prst="teardrop">
            <a:avLst>
              <a:gd name="adj" fmla="val 14855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순서도: 지연 43">
            <a:extLst>
              <a:ext uri="{FF2B5EF4-FFF2-40B4-BE49-F238E27FC236}">
                <a16:creationId xmlns:a16="http://schemas.microsoft.com/office/drawing/2014/main" id="{F0B1FAC4-32AC-4E08-8597-2E1A2F27501C}"/>
              </a:ext>
            </a:extLst>
          </p:cNvPr>
          <p:cNvSpPr/>
          <p:nvPr/>
        </p:nvSpPr>
        <p:spPr>
          <a:xfrm rot="5400000">
            <a:off x="9540457" y="3562664"/>
            <a:ext cx="743934" cy="1080120"/>
          </a:xfrm>
          <a:prstGeom prst="flowChartDelay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291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5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3" grpId="0" animBg="1"/>
      <p:bldP spid="24" grpId="0" animBg="1"/>
      <p:bldP spid="25" grpId="0" animBg="1"/>
      <p:bldP spid="33" grpId="0" animBg="1"/>
      <p:bldP spid="34" grpId="0" animBg="1"/>
      <p:bldP spid="35" grpId="0" animBg="1"/>
      <p:bldP spid="43" grpId="0" animBg="1"/>
      <p:bldP spid="4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D2AA6BF2-1411-402F-AE5F-EF6CBB389D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11355" y="836712"/>
          <a:ext cx="5228661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704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1234256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1161652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1089049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592704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5648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5307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4718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E59C36-9FBE-4420-A130-B13F8E89B38C}"/>
              </a:ext>
            </a:extLst>
          </p:cNvPr>
          <p:cNvSpPr txBox="1"/>
          <p:nvPr/>
        </p:nvSpPr>
        <p:spPr>
          <a:xfrm>
            <a:off x="7038364" y="349967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검정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A87B0B-90E0-4705-BE3A-5C837CFC8B75}"/>
              </a:ext>
            </a:extLst>
          </p:cNvPr>
          <p:cNvSpPr txBox="1"/>
          <p:nvPr/>
        </p:nvSpPr>
        <p:spPr>
          <a:xfrm>
            <a:off x="6988019" y="843024"/>
            <a:ext cx="390523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dirty="0"/>
              <a:t>구별을 못하면서도 </a:t>
            </a:r>
            <a:r>
              <a:rPr lang="en-US" altLang="ko-KR" dirty="0"/>
              <a:t>(</a:t>
            </a:r>
            <a:r>
              <a:rPr lang="ko-KR" altLang="en-US" dirty="0" err="1"/>
              <a:t>귀무가설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우연히 이렇게 </a:t>
            </a:r>
            <a:r>
              <a:rPr lang="en-US" altLang="ko-KR" dirty="0"/>
              <a:t>8</a:t>
            </a:r>
            <a:r>
              <a:rPr lang="ko-KR" altLang="en-US" dirty="0"/>
              <a:t>잔을 다 맞출 확률은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364A64-E092-48B7-88B2-0A3748BCE6CD}"/>
              </a:ext>
            </a:extLst>
          </p:cNvPr>
          <p:cNvSpPr txBox="1"/>
          <p:nvPr/>
        </p:nvSpPr>
        <p:spPr>
          <a:xfrm>
            <a:off x="1011355" y="349967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725F0B6-B140-45C8-BDFA-B9F12FB08865}"/>
                  </a:ext>
                </a:extLst>
              </p:cNvPr>
              <p:cNvSpPr txBox="1"/>
              <p:nvPr/>
            </p:nvSpPr>
            <p:spPr>
              <a:xfrm>
                <a:off x="7204043" y="1665529"/>
                <a:ext cx="1790810" cy="960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ko-KR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eqArr>
                            </m:e>
                          </m:d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eqAr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eqArr>
                            </m:e>
                          </m:d>
                        </m:den>
                      </m:f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70</m:t>
                          </m:r>
                        </m:den>
                      </m:f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725F0B6-B140-45C8-BDFA-B9F12FB088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043" y="1665529"/>
                <a:ext cx="1790810" cy="9608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8DB2E8D-C748-4EA9-9087-2968964F1081}"/>
              </a:ext>
            </a:extLst>
          </p:cNvPr>
          <p:cNvSpPr txBox="1"/>
          <p:nvPr/>
        </p:nvSpPr>
        <p:spPr>
          <a:xfrm>
            <a:off x="9048328" y="1961283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&lt;0.05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1CDE1D-4457-492F-823E-270C93580130}"/>
              </a:ext>
            </a:extLst>
          </p:cNvPr>
          <p:cNvSpPr txBox="1"/>
          <p:nvPr/>
        </p:nvSpPr>
        <p:spPr>
          <a:xfrm>
            <a:off x="9903033" y="2122003"/>
            <a:ext cx="191110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err="1"/>
              <a:t>귀무가설</a:t>
            </a:r>
            <a:r>
              <a:rPr lang="en-US" altLang="ko-KR" dirty="0"/>
              <a:t> </a:t>
            </a:r>
            <a:r>
              <a:rPr lang="ko-KR" altLang="en-US" dirty="0"/>
              <a:t>기각</a:t>
            </a: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우연이 아님</a:t>
            </a:r>
          </a:p>
        </p:txBody>
      </p:sp>
      <p:graphicFrame>
        <p:nvGraphicFramePr>
          <p:cNvPr id="18" name="내용 개체 틀 3">
            <a:extLst>
              <a:ext uri="{FF2B5EF4-FFF2-40B4-BE49-F238E27FC236}">
                <a16:creationId xmlns:a16="http://schemas.microsoft.com/office/drawing/2014/main" id="{47B2F1DC-B34A-4AA6-8D2B-59D078932304}"/>
              </a:ext>
            </a:extLst>
          </p:cNvPr>
          <p:cNvGraphicFramePr>
            <a:graphicFrameLocks/>
          </p:cNvGraphicFramePr>
          <p:nvPr/>
        </p:nvGraphicFramePr>
        <p:xfrm>
          <a:off x="1011355" y="3744519"/>
          <a:ext cx="5228661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704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1234256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1161652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1089049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592704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5648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a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a+b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5307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B2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c+d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4718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a+c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b+d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n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C1FFD17-E2A6-4F23-9FB3-DE0B27C26DA1}"/>
              </a:ext>
            </a:extLst>
          </p:cNvPr>
          <p:cNvSpPr txBox="1"/>
          <p:nvPr/>
        </p:nvSpPr>
        <p:spPr>
          <a:xfrm>
            <a:off x="7038364" y="3257774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검정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82DB00-A5BB-49AA-B2CB-740B2F66A23B}"/>
              </a:ext>
            </a:extLst>
          </p:cNvPr>
          <p:cNvSpPr txBox="1"/>
          <p:nvPr/>
        </p:nvSpPr>
        <p:spPr>
          <a:xfrm>
            <a:off x="6988019" y="3750831"/>
            <a:ext cx="396615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dirty="0"/>
              <a:t>서로</a:t>
            </a:r>
            <a:r>
              <a:rPr lang="en-US" altLang="ko-KR" dirty="0"/>
              <a:t> </a:t>
            </a:r>
            <a:r>
              <a:rPr lang="ko-KR" altLang="en-US" dirty="0"/>
              <a:t>독립이면서도 </a:t>
            </a:r>
            <a:r>
              <a:rPr lang="en-US" altLang="ko-KR" dirty="0"/>
              <a:t>(</a:t>
            </a:r>
            <a:r>
              <a:rPr lang="ko-KR" altLang="en-US" dirty="0" err="1"/>
              <a:t>귀무가설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우연히 이렇게 빈도수가 나올 확률은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224656-E72F-4B0C-919E-F9432FEB35D6}"/>
              </a:ext>
            </a:extLst>
          </p:cNvPr>
          <p:cNvSpPr txBox="1"/>
          <p:nvPr/>
        </p:nvSpPr>
        <p:spPr>
          <a:xfrm>
            <a:off x="1011355" y="3257774"/>
            <a:ext cx="646331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F64C95-CCF0-4FDA-8322-1A6C5B81D0F2}"/>
                  </a:ext>
                </a:extLst>
              </p:cNvPr>
              <p:cNvSpPr txBox="1"/>
              <p:nvPr/>
            </p:nvSpPr>
            <p:spPr>
              <a:xfrm>
                <a:off x="7204043" y="4573336"/>
                <a:ext cx="2045368" cy="9278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ko-KR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eqArr>
                            </m:e>
                          </m:d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eqAr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altLang="ko-K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e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ko-KR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eqArr>
                            </m:e>
                          </m:d>
                        </m:den>
                      </m:f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F64C95-CCF0-4FDA-8322-1A6C5B81D0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043" y="4573336"/>
                <a:ext cx="2045368" cy="9278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3C01B2E4-9FAA-494F-BA7B-A0195006BACE}"/>
              </a:ext>
            </a:extLst>
          </p:cNvPr>
          <p:cNvSpPr txBox="1"/>
          <p:nvPr/>
        </p:nvSpPr>
        <p:spPr>
          <a:xfrm>
            <a:off x="9757176" y="4864751"/>
            <a:ext cx="168026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초기하분포</a:t>
            </a: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우연이 아님</a:t>
            </a:r>
          </a:p>
        </p:txBody>
      </p:sp>
    </p:spTree>
    <p:extLst>
      <p:ext uri="{BB962C8B-B14F-4D97-AF65-F5344CB8AC3E}">
        <p14:creationId xmlns:p14="http://schemas.microsoft.com/office/powerpoint/2010/main" val="40390956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D2AA6BF2-1411-402F-AE5F-EF6CBB389D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11355" y="836713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C364A64-E092-48B7-88B2-0A3748BCE6CD}"/>
              </a:ext>
            </a:extLst>
          </p:cNvPr>
          <p:cNvSpPr txBox="1"/>
          <p:nvPr/>
        </p:nvSpPr>
        <p:spPr>
          <a:xfrm>
            <a:off x="1011355" y="349967"/>
            <a:ext cx="1391728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가능한 결과</a:t>
            </a:r>
          </a:p>
        </p:txBody>
      </p:sp>
      <p:graphicFrame>
        <p:nvGraphicFramePr>
          <p:cNvPr id="16" name="내용 개체 틀 3">
            <a:extLst>
              <a:ext uri="{FF2B5EF4-FFF2-40B4-BE49-F238E27FC236}">
                <a16:creationId xmlns:a16="http://schemas.microsoft.com/office/drawing/2014/main" id="{88BE04B6-53B9-4766-B119-AA5430396039}"/>
              </a:ext>
            </a:extLst>
          </p:cNvPr>
          <p:cNvGraphicFramePr>
            <a:graphicFrameLocks/>
          </p:cNvGraphicFramePr>
          <p:nvPr/>
        </p:nvGraphicFramePr>
        <p:xfrm>
          <a:off x="1006989" y="2691487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17" name="내용 개체 틀 3">
            <a:extLst>
              <a:ext uri="{FF2B5EF4-FFF2-40B4-BE49-F238E27FC236}">
                <a16:creationId xmlns:a16="http://schemas.microsoft.com/office/drawing/2014/main" id="{A008C53E-EDDE-4555-88A5-2476551117C0}"/>
              </a:ext>
            </a:extLst>
          </p:cNvPr>
          <p:cNvGraphicFramePr>
            <a:graphicFrameLocks/>
          </p:cNvGraphicFramePr>
          <p:nvPr/>
        </p:nvGraphicFramePr>
        <p:xfrm>
          <a:off x="1002623" y="4546261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23" name="내용 개체 틀 3">
            <a:extLst>
              <a:ext uri="{FF2B5EF4-FFF2-40B4-BE49-F238E27FC236}">
                <a16:creationId xmlns:a16="http://schemas.microsoft.com/office/drawing/2014/main" id="{DD31EE8E-BA6E-47BB-8B25-670C54A3B89F}"/>
              </a:ext>
            </a:extLst>
          </p:cNvPr>
          <p:cNvGraphicFramePr>
            <a:graphicFrameLocks/>
          </p:cNvGraphicFramePr>
          <p:nvPr/>
        </p:nvGraphicFramePr>
        <p:xfrm>
          <a:off x="6060762" y="840228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graphicFrame>
        <p:nvGraphicFramePr>
          <p:cNvPr id="25" name="내용 개체 틀 3">
            <a:extLst>
              <a:ext uri="{FF2B5EF4-FFF2-40B4-BE49-F238E27FC236}">
                <a16:creationId xmlns:a16="http://schemas.microsoft.com/office/drawing/2014/main" id="{43D310BC-B597-4979-AF21-C414B25396E9}"/>
              </a:ext>
            </a:extLst>
          </p:cNvPr>
          <p:cNvGraphicFramePr>
            <a:graphicFrameLocks/>
          </p:cNvGraphicFramePr>
          <p:nvPr/>
        </p:nvGraphicFramePr>
        <p:xfrm>
          <a:off x="6060762" y="2691487"/>
          <a:ext cx="400452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245">
                  <a:extLst>
                    <a:ext uri="{9D8B030D-6E8A-4147-A177-3AD203B41FA5}">
                      <a16:colId xmlns:a16="http://schemas.microsoft.com/office/drawing/2014/main" val="3860049351"/>
                    </a:ext>
                  </a:extLst>
                </a:gridCol>
                <a:gridCol w="796514">
                  <a:extLst>
                    <a:ext uri="{9D8B030D-6E8A-4147-A177-3AD203B41FA5}">
                      <a16:colId xmlns:a16="http://schemas.microsoft.com/office/drawing/2014/main" val="348435961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886824524"/>
                    </a:ext>
                  </a:extLst>
                </a:gridCol>
                <a:gridCol w="834080">
                  <a:extLst>
                    <a:ext uri="{9D8B030D-6E8A-4147-A177-3AD203B41FA5}">
                      <a16:colId xmlns:a16="http://schemas.microsoft.com/office/drawing/2014/main" val="1573289628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Tea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23313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tea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22678"/>
                  </a:ext>
                </a:extLst>
              </a:tr>
              <a:tr h="28189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Tell milk first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683486"/>
                  </a:ext>
                </a:extLst>
              </a:tr>
              <a:tr h="251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total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1946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6A4F39B-197A-420C-9E41-137989FDAE98}"/>
              </a:ext>
            </a:extLst>
          </p:cNvPr>
          <p:cNvSpPr txBox="1"/>
          <p:nvPr/>
        </p:nvSpPr>
        <p:spPr>
          <a:xfrm>
            <a:off x="5015880" y="206084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0.014</a:t>
            </a:r>
            <a:endParaRPr lang="ko-KR" alt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7018EE3-BD53-460C-8B00-81E3C73A7C38}"/>
              </a:ext>
            </a:extLst>
          </p:cNvPr>
          <p:cNvSpPr txBox="1"/>
          <p:nvPr/>
        </p:nvSpPr>
        <p:spPr>
          <a:xfrm>
            <a:off x="5007148" y="39117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0.229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4444D7D-E714-4AA3-A168-1AC3216E894D}"/>
              </a:ext>
            </a:extLst>
          </p:cNvPr>
          <p:cNvSpPr txBox="1"/>
          <p:nvPr/>
        </p:nvSpPr>
        <p:spPr>
          <a:xfrm>
            <a:off x="4998416" y="57626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0.514</a:t>
            </a:r>
            <a:endParaRPr lang="ko-KR" alt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66419A-ED96-46FF-B67D-C5F4CC8BB276}"/>
              </a:ext>
            </a:extLst>
          </p:cNvPr>
          <p:cNvSpPr txBox="1"/>
          <p:nvPr/>
        </p:nvSpPr>
        <p:spPr>
          <a:xfrm>
            <a:off x="10122141" y="206084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0.229</a:t>
            </a:r>
            <a:endParaRPr lang="ko-KR" alt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349F59F-4444-455A-BBE5-11C6102CF781}"/>
              </a:ext>
            </a:extLst>
          </p:cNvPr>
          <p:cNvSpPr txBox="1"/>
          <p:nvPr/>
        </p:nvSpPr>
        <p:spPr>
          <a:xfrm>
            <a:off x="10122141" y="39117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0.014</a:t>
            </a:r>
            <a:endParaRPr lang="ko-KR" altLang="en-US" dirty="0"/>
          </a:p>
        </p:txBody>
      </p: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5C17D229-8372-40FB-B06D-A3ABCDAE627E}"/>
              </a:ext>
            </a:extLst>
          </p:cNvPr>
          <p:cNvGrpSpPr/>
          <p:nvPr/>
        </p:nvGrpSpPr>
        <p:grpSpPr>
          <a:xfrm>
            <a:off x="6312024" y="4633101"/>
            <a:ext cx="3810117" cy="1388187"/>
            <a:chOff x="6312024" y="4633101"/>
            <a:chExt cx="3810117" cy="1388187"/>
          </a:xfrm>
        </p:grpSpPr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E33FD883-3C46-4477-8441-D7538FD2CABB}"/>
                </a:ext>
              </a:extLst>
            </p:cNvPr>
            <p:cNvCxnSpPr/>
            <p:nvPr/>
          </p:nvCxnSpPr>
          <p:spPr>
            <a:xfrm>
              <a:off x="6312024" y="6021288"/>
              <a:ext cx="3810117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906DC49E-2FE4-431B-9A02-6491BDE98E06}"/>
                </a:ext>
              </a:extLst>
            </p:cNvPr>
            <p:cNvCxnSpPr/>
            <p:nvPr/>
          </p:nvCxnSpPr>
          <p:spPr>
            <a:xfrm flipV="1">
              <a:off x="8112224" y="5013176"/>
              <a:ext cx="0" cy="1008112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>
              <a:extLst>
                <a:ext uri="{FF2B5EF4-FFF2-40B4-BE49-F238E27FC236}">
                  <a16:creationId xmlns:a16="http://schemas.microsoft.com/office/drawing/2014/main" id="{DF1C3B3D-3C78-47F0-A5E6-A9426EF7AE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16280" y="5445224"/>
              <a:ext cx="0" cy="576064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>
              <a:extLst>
                <a:ext uri="{FF2B5EF4-FFF2-40B4-BE49-F238E27FC236}">
                  <a16:creationId xmlns:a16="http://schemas.microsoft.com/office/drawing/2014/main" id="{5921341A-4371-4B6C-8ED4-E66CB3E132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08168" y="5445224"/>
              <a:ext cx="0" cy="576064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>
              <a:extLst>
                <a:ext uri="{FF2B5EF4-FFF2-40B4-BE49-F238E27FC236}">
                  <a16:creationId xmlns:a16="http://schemas.microsoft.com/office/drawing/2014/main" id="{8ACBB48F-7840-426E-8A42-FFD019ADE3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76120" y="5877272"/>
              <a:ext cx="0" cy="14401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>
              <a:extLst>
                <a:ext uri="{FF2B5EF4-FFF2-40B4-BE49-F238E27FC236}">
                  <a16:creationId xmlns:a16="http://schemas.microsoft.com/office/drawing/2014/main" id="{16075945-54E2-48D5-89F7-52CF1753E8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0336" y="5877272"/>
              <a:ext cx="0" cy="14401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2F57E9E-6009-435D-856E-9C6220305367}"/>
                </a:ext>
              </a:extLst>
            </p:cNvPr>
            <p:cNvSpPr txBox="1"/>
            <p:nvPr/>
          </p:nvSpPr>
          <p:spPr>
            <a:xfrm>
              <a:off x="6748887" y="5488441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0.014</a:t>
              </a:r>
              <a:endParaRPr lang="ko-KR" altLang="en-US" sz="1600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9C5E194-16DF-4BB4-9E20-2B047A917424}"/>
                </a:ext>
              </a:extLst>
            </p:cNvPr>
            <p:cNvSpPr txBox="1"/>
            <p:nvPr/>
          </p:nvSpPr>
          <p:spPr>
            <a:xfrm>
              <a:off x="8904312" y="5517232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0.014</a:t>
              </a:r>
              <a:endParaRPr lang="ko-KR" altLang="en-US" sz="16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7614962-D72B-4778-AA72-06856521D157}"/>
                </a:ext>
              </a:extLst>
            </p:cNvPr>
            <p:cNvSpPr txBox="1"/>
            <p:nvPr/>
          </p:nvSpPr>
          <p:spPr>
            <a:xfrm>
              <a:off x="7252942" y="5097967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0.229</a:t>
              </a:r>
              <a:endParaRPr lang="ko-KR" altLang="en-US" sz="1600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30F6B03-6FA7-4FC0-95EA-7857F358C135}"/>
                </a:ext>
              </a:extLst>
            </p:cNvPr>
            <p:cNvSpPr txBox="1"/>
            <p:nvPr/>
          </p:nvSpPr>
          <p:spPr>
            <a:xfrm>
              <a:off x="8289908" y="5095927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0.229</a:t>
              </a:r>
              <a:endParaRPr lang="ko-KR" altLang="en-US" sz="1600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8CC61B2-95B2-4A14-BCB6-44CE14183EF1}"/>
                </a:ext>
              </a:extLst>
            </p:cNvPr>
            <p:cNvSpPr txBox="1"/>
            <p:nvPr/>
          </p:nvSpPr>
          <p:spPr>
            <a:xfrm>
              <a:off x="7756998" y="4633101"/>
              <a:ext cx="6527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/>
                <a:t>0.514</a:t>
              </a:r>
              <a:endParaRPr lang="ko-KR" alt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5918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 noChangeArrowheads="1"/>
          </p:cNvSpPr>
          <p:nvPr>
            <p:ph type="title"/>
          </p:nvPr>
        </p:nvSpPr>
        <p:spPr>
          <a:xfrm>
            <a:off x="767408" y="365125"/>
            <a:ext cx="5472608" cy="687388"/>
          </a:xfrm>
          <a:solidFill>
            <a:srgbClr val="FFC000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700" b="1" dirty="0"/>
              <a:t>설문조사에서 문항</a:t>
            </a:r>
            <a:r>
              <a:rPr lang="en-US" altLang="ko-KR" sz="2700" b="1" dirty="0"/>
              <a:t>(</a:t>
            </a:r>
            <a:r>
              <a:rPr lang="ko-KR" altLang="en-US" sz="2700" b="1" dirty="0"/>
              <a:t>변수</a:t>
            </a:r>
            <a:r>
              <a:rPr lang="en-US" altLang="ko-KR" sz="2700" b="1" dirty="0"/>
              <a:t>)</a:t>
            </a:r>
            <a:r>
              <a:rPr lang="ko-KR" altLang="en-US" sz="2700" b="1" dirty="0"/>
              <a:t> 간의 관계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1921F6A-31F4-44BA-AB29-20C3B97D8B0E}"/>
              </a:ext>
            </a:extLst>
          </p:cNvPr>
          <p:cNvGraphicFramePr>
            <a:graphicFrameLocks noGrp="1"/>
          </p:cNvGraphicFramePr>
          <p:nvPr/>
        </p:nvGraphicFramePr>
        <p:xfrm>
          <a:off x="767408" y="1196752"/>
          <a:ext cx="10945216" cy="3672306"/>
        </p:xfrm>
        <a:graphic>
          <a:graphicData uri="http://schemas.openxmlformats.org/drawingml/2006/table">
            <a:tbl>
              <a:tblPr/>
              <a:tblGrid>
                <a:gridCol w="1286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6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52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측도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(scale)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문항</a:t>
                      </a:r>
                      <a:endParaRPr lang="en-US" altLang="ko-KR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변수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0" marR="91430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 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75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귀하의 성별은 무엇입니까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남자 ② 여자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9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명목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귀하가 점심시간에 주로 이용하는 음식점은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구내식당 ② 회사주변식당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도보거리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③ 회사근거리식당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차량이동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④ 편의점 ⑤ 기타 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 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0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맛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10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척도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구간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점심시간에 음식점을 선택할 때 ‘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가격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’에 대하여 어느 정도 중요하게 생각하십니까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전혀 중요하지 않다 ② 중요하지 않다 ③ 보통이다 ④ 중요하다 ⑤ 매우 중요하다</a:t>
                      </a:r>
                    </a:p>
                  </a:txBody>
                  <a:tcPr marL="64763" marR="64763" marT="17910" marB="1791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그룹 1">
            <a:extLst>
              <a:ext uri="{FF2B5EF4-FFF2-40B4-BE49-F238E27FC236}">
                <a16:creationId xmlns:a16="http://schemas.microsoft.com/office/drawing/2014/main" id="{A431A5CB-9C80-4AE1-9316-6B865CFB2985}"/>
              </a:ext>
            </a:extLst>
          </p:cNvPr>
          <p:cNvGrpSpPr/>
          <p:nvPr/>
        </p:nvGrpSpPr>
        <p:grpSpPr>
          <a:xfrm>
            <a:off x="1559496" y="1988840"/>
            <a:ext cx="1440160" cy="792088"/>
            <a:chOff x="1559496" y="1988840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달 12">
              <a:extLst>
                <a:ext uri="{FF2B5EF4-FFF2-40B4-BE49-F238E27FC236}">
                  <a16:creationId xmlns:a16="http://schemas.microsoft.com/office/drawing/2014/main" id="{BBFA7D59-B3B6-44F7-B22C-D10E33D1BDF0}"/>
                </a:ext>
              </a:extLst>
            </p:cNvPr>
            <p:cNvSpPr/>
            <p:nvPr/>
          </p:nvSpPr>
          <p:spPr>
            <a:xfrm>
              <a:off x="2711624" y="1988840"/>
              <a:ext cx="288032" cy="792088"/>
            </a:xfrm>
            <a:prstGeom prst="moon">
              <a:avLst>
                <a:gd name="adj" fmla="val 1549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D9E7A9-3008-4AB0-8D12-1AD40DDB337F}"/>
                </a:ext>
              </a:extLst>
            </p:cNvPr>
            <p:cNvSpPr txBox="1"/>
            <p:nvPr/>
          </p:nvSpPr>
          <p:spPr>
            <a:xfrm>
              <a:off x="1559496" y="2132856"/>
              <a:ext cx="1107996" cy="3693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교차분석</a:t>
              </a: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D816663C-48AF-44CB-B0B4-F5014E5E26A1}"/>
              </a:ext>
            </a:extLst>
          </p:cNvPr>
          <p:cNvGrpSpPr/>
          <p:nvPr/>
        </p:nvGrpSpPr>
        <p:grpSpPr>
          <a:xfrm>
            <a:off x="1529678" y="3645024"/>
            <a:ext cx="1440160" cy="792088"/>
            <a:chOff x="1529678" y="3645024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달 15">
              <a:extLst>
                <a:ext uri="{FF2B5EF4-FFF2-40B4-BE49-F238E27FC236}">
                  <a16:creationId xmlns:a16="http://schemas.microsoft.com/office/drawing/2014/main" id="{1837A1D8-CAF9-4B43-992C-0CC4C54AA71A}"/>
                </a:ext>
              </a:extLst>
            </p:cNvPr>
            <p:cNvSpPr/>
            <p:nvPr/>
          </p:nvSpPr>
          <p:spPr>
            <a:xfrm>
              <a:off x="2681806" y="3645024"/>
              <a:ext cx="288032" cy="792088"/>
            </a:xfrm>
            <a:prstGeom prst="moon">
              <a:avLst>
                <a:gd name="adj" fmla="val 15493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53D6E2E-F98D-4C7B-A0AC-BD35C38966BE}"/>
                </a:ext>
              </a:extLst>
            </p:cNvPr>
            <p:cNvSpPr txBox="1"/>
            <p:nvPr/>
          </p:nvSpPr>
          <p:spPr>
            <a:xfrm>
              <a:off x="1529678" y="3789040"/>
              <a:ext cx="1107996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상관분석</a:t>
              </a: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72FE9A83-0D60-4CA3-B065-5F40E103FE8D}"/>
              </a:ext>
            </a:extLst>
          </p:cNvPr>
          <p:cNvGrpSpPr/>
          <p:nvPr/>
        </p:nvGrpSpPr>
        <p:grpSpPr>
          <a:xfrm>
            <a:off x="421682" y="2725346"/>
            <a:ext cx="1440160" cy="792088"/>
            <a:chOff x="421682" y="2725346"/>
            <a:chExt cx="1440160" cy="7920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달 21">
              <a:extLst>
                <a:ext uri="{FF2B5EF4-FFF2-40B4-BE49-F238E27FC236}">
                  <a16:creationId xmlns:a16="http://schemas.microsoft.com/office/drawing/2014/main" id="{83CF8617-353A-44DB-AA13-4B33AF20E4F2}"/>
                </a:ext>
              </a:extLst>
            </p:cNvPr>
            <p:cNvSpPr/>
            <p:nvPr/>
          </p:nvSpPr>
          <p:spPr>
            <a:xfrm>
              <a:off x="1573810" y="2725346"/>
              <a:ext cx="288032" cy="792088"/>
            </a:xfrm>
            <a:prstGeom prst="moon">
              <a:avLst>
                <a:gd name="adj" fmla="val 15493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F3CFF0F-8246-4564-8839-B84FAAE0853A}"/>
                </a:ext>
              </a:extLst>
            </p:cNvPr>
            <p:cNvSpPr txBox="1"/>
            <p:nvPr/>
          </p:nvSpPr>
          <p:spPr>
            <a:xfrm>
              <a:off x="421682" y="2869362"/>
              <a:ext cx="1107996" cy="369332"/>
            </a:xfrm>
            <a:prstGeom prst="rect">
              <a:avLst/>
            </a:prstGeom>
            <a:solidFill>
              <a:srgbClr val="92D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ko-KR" altLang="en-US" dirty="0"/>
                <a:t>평균비교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249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749768" y="1340768"/>
            <a:ext cx="10242775" cy="4896544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400" dirty="0"/>
              <a:t>명목변수들간의 관계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ko-KR" altLang="en-US" sz="2000" dirty="0"/>
              <a:t>가로</a:t>
            </a:r>
            <a:r>
              <a:rPr lang="en-US" altLang="ko-KR" sz="2000" dirty="0"/>
              <a:t>: </a:t>
            </a:r>
            <a:r>
              <a:rPr lang="ko-KR" altLang="en-US" sz="2000" dirty="0"/>
              <a:t>성별 </a:t>
            </a:r>
            <a:r>
              <a:rPr lang="ko-KR" altLang="en-US" sz="1800" dirty="0">
                <a:solidFill>
                  <a:srgbClr val="0070C0"/>
                </a:solidFill>
              </a:rPr>
              <a:t>性别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ko-KR" altLang="en-US" sz="2000" dirty="0"/>
              <a:t>세로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선호음식점</a:t>
            </a:r>
            <a:r>
              <a:rPr lang="ko-KR" altLang="en-US" sz="2000" dirty="0"/>
              <a:t> </a:t>
            </a:r>
            <a:r>
              <a:rPr lang="zh-CN" altLang="en-US" sz="2000" dirty="0">
                <a:solidFill>
                  <a:srgbClr val="0070C0"/>
                </a:solidFill>
              </a:rPr>
              <a:t>最喜欢的餐厅</a:t>
            </a:r>
            <a:endParaRPr lang="en-US" altLang="ko-KR" sz="2000" dirty="0">
              <a:solidFill>
                <a:srgbClr val="0070C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검정의 절차</a:t>
            </a:r>
            <a:endParaRPr lang="en-US" altLang="ko-KR" sz="2400" dirty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/>
              <a:t>가설의 정립</a:t>
            </a:r>
            <a:endParaRPr lang="en-US" altLang="ko-KR" sz="20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H0: </a:t>
            </a:r>
            <a:r>
              <a:rPr lang="ko-KR" altLang="en-US" sz="1800" dirty="0"/>
              <a:t>변수 간에 관계가 없다 </a:t>
            </a:r>
            <a:r>
              <a:rPr lang="en-US" altLang="ko-KR" sz="1800" dirty="0"/>
              <a:t>(</a:t>
            </a:r>
            <a:r>
              <a:rPr lang="ko-KR" altLang="en-US" sz="1800" dirty="0">
                <a:solidFill>
                  <a:srgbClr val="0070C0"/>
                </a:solidFill>
                <a:latin typeface="+mn-ea"/>
              </a:rPr>
              <a:t>独立</a:t>
            </a:r>
            <a:r>
              <a:rPr lang="en-US" altLang="ko-KR" sz="1800" dirty="0"/>
              <a:t>) =&gt; </a:t>
            </a:r>
            <a:r>
              <a:rPr lang="ko-KR" altLang="en-US" sz="1800" dirty="0" err="1"/>
              <a:t>귀무가설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영가설</a:t>
            </a:r>
            <a:endParaRPr lang="en-US" altLang="ko-KR" sz="18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altLang="ko-KR" sz="18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H1: </a:t>
            </a:r>
            <a:r>
              <a:rPr lang="ko-KR" altLang="en-US" sz="1800" dirty="0"/>
              <a:t>변수 간에 관계가 있다 </a:t>
            </a:r>
            <a:r>
              <a:rPr lang="en-US" altLang="ko-KR" sz="1800" dirty="0"/>
              <a:t>(</a:t>
            </a:r>
            <a:r>
              <a:rPr lang="ko-KR" altLang="en-US" sz="1800" dirty="0">
                <a:solidFill>
                  <a:srgbClr val="0070C0"/>
                </a:solidFill>
              </a:rPr>
              <a:t>相关</a:t>
            </a:r>
            <a:r>
              <a:rPr lang="en-US" altLang="ko-KR" sz="1800" dirty="0"/>
              <a:t>) =&gt; </a:t>
            </a:r>
            <a:r>
              <a:rPr lang="ko-KR" altLang="en-US" sz="1800" dirty="0"/>
              <a:t>연구가설</a:t>
            </a:r>
            <a:endParaRPr lang="en-US" altLang="ko-KR" sz="1800" dirty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 err="1"/>
              <a:t>유의확률의</a:t>
            </a:r>
            <a:r>
              <a:rPr lang="ko-KR" altLang="en-US" sz="2000" dirty="0"/>
              <a:t> 계산</a:t>
            </a:r>
            <a:endParaRPr lang="en-US" altLang="ko-KR" sz="2000" dirty="0"/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1800" dirty="0"/>
              <a:t>P-value = </a:t>
            </a:r>
            <a:r>
              <a:rPr lang="en-US" altLang="ko-KR" sz="1800" dirty="0" err="1"/>
              <a:t>Pr</a:t>
            </a:r>
            <a:r>
              <a:rPr lang="en-US" altLang="ko-KR" sz="1800" dirty="0"/>
              <a:t>( result | H0 is True)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2000" dirty="0"/>
              <a:t>If p-value&lt; 0.05, we reject H0 (accept H1)</a:t>
            </a:r>
          </a:p>
          <a:p>
            <a:pPr lvl="2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1800" dirty="0"/>
              <a:t>만약 </a:t>
            </a:r>
            <a:r>
              <a:rPr lang="ko-KR" altLang="en-US" sz="1800" dirty="0" err="1"/>
              <a:t>유의확률이</a:t>
            </a:r>
            <a:r>
              <a:rPr lang="ko-KR" altLang="en-US" sz="1800" dirty="0"/>
              <a:t> </a:t>
            </a:r>
            <a:r>
              <a:rPr lang="en-US" altLang="ko-KR" sz="1800" dirty="0"/>
              <a:t>0.03 </a:t>
            </a:r>
            <a:r>
              <a:rPr lang="ko-KR" altLang="en-US" sz="1800" dirty="0"/>
              <a:t>이면 기각</a:t>
            </a:r>
            <a:r>
              <a:rPr lang="en-US" altLang="ko-KR" sz="1800" dirty="0"/>
              <a:t>, </a:t>
            </a:r>
            <a:r>
              <a:rPr lang="ko-KR" altLang="en-US" sz="1800" dirty="0"/>
              <a:t>두 변수 간에 관계가 있다</a:t>
            </a:r>
            <a:endParaRPr lang="en-US" altLang="ko-KR" sz="1800" dirty="0"/>
          </a:p>
          <a:p>
            <a:pPr lvl="1" fontAlgn="auto">
              <a:spcAft>
                <a:spcPts val="0"/>
              </a:spcAft>
              <a:defRPr/>
            </a:pPr>
            <a:endParaRPr lang="ko-KR" altLang="en-US" sz="20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83FAEDF-490B-44A8-BE0C-A4EA2A8C15C2}"/>
              </a:ext>
            </a:extLst>
          </p:cNvPr>
          <p:cNvSpPr/>
          <p:nvPr/>
        </p:nvSpPr>
        <p:spPr>
          <a:xfrm>
            <a:off x="1919536" y="3573016"/>
            <a:ext cx="5202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0070C0"/>
                </a:solidFill>
              </a:rPr>
              <a:t>&gt; H0: </a:t>
            </a:r>
            <a:r>
              <a:rPr lang="ko-KR" altLang="en-US" dirty="0">
                <a:solidFill>
                  <a:srgbClr val="0070C0"/>
                </a:solidFill>
              </a:rPr>
              <a:t>남녀 간에 이용하는 식당 형태가 다르지 않다</a:t>
            </a:r>
            <a:endParaRPr lang="en-US" dirty="0"/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AF7FAB34-9700-4F75-87AC-1F9DFE85EEA7}"/>
              </a:ext>
            </a:extLst>
          </p:cNvPr>
          <p:cNvSpPr txBox="1">
            <a:spLocks noChangeArrowheads="1"/>
          </p:cNvSpPr>
          <p:nvPr/>
        </p:nvSpPr>
        <p:spPr>
          <a:xfrm>
            <a:off x="767408" y="365125"/>
            <a:ext cx="5472608" cy="687388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ko-KR" altLang="en-US" sz="2700" b="1" dirty="0"/>
              <a:t>명목 변수들 간의 관계의 검정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10600" cy="1012178"/>
          </a:xfrm>
          <a:solidFill>
            <a:srgbClr val="FFFF99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630" name="Group 54">
            <a:extLst>
              <a:ext uri="{FF2B5EF4-FFF2-40B4-BE49-F238E27FC236}">
                <a16:creationId xmlns:a16="http://schemas.microsoft.com/office/drawing/2014/main" id="{96FC1762-C907-4991-ACE5-43CC7DF0E95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456041" y="3573016"/>
          <a:ext cx="4464495" cy="1616075"/>
        </p:xfrm>
        <a:graphic>
          <a:graphicData uri="http://schemas.openxmlformats.org/drawingml/2006/table">
            <a:tbl>
              <a:tblPr/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605C117F-7B35-44DA-9CDB-DD8818FA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040" y="1844824"/>
            <a:ext cx="4464496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Q2: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다음속성에 대하여 얼마나 중요하게 생각하는가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 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10600" cy="1012178"/>
          </a:xfrm>
          <a:solidFill>
            <a:srgbClr val="FFFF99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630" name="Group 54">
            <a:extLst>
              <a:ext uri="{FF2B5EF4-FFF2-40B4-BE49-F238E27FC236}">
                <a16:creationId xmlns:a16="http://schemas.microsoft.com/office/drawing/2014/main" id="{96FC1762-C907-4991-ACE5-43CC7DF0E95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456041" y="3573016"/>
          <a:ext cx="4464495" cy="1616075"/>
        </p:xfrm>
        <a:graphic>
          <a:graphicData uri="http://schemas.openxmlformats.org/drawingml/2006/table">
            <a:tbl>
              <a:tblPr/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605C117F-7B35-44DA-9CDB-DD8818FA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040" y="1844824"/>
            <a:ext cx="4464496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Q2: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다음속성에 대하여 얼마나 중요하게 생각하는가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   </a:t>
            </a: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(1..2..3..4..5)</a:t>
            </a:r>
          </a:p>
        </p:txBody>
      </p:sp>
      <p:sp>
        <p:nvSpPr>
          <p:cNvPr id="8" name="AutoShape 41">
            <a:extLst>
              <a:ext uri="{FF2B5EF4-FFF2-40B4-BE49-F238E27FC236}">
                <a16:creationId xmlns:a16="http://schemas.microsoft.com/office/drawing/2014/main" id="{10C92034-6798-429C-8227-663491F98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8283" y="2420107"/>
            <a:ext cx="1727313" cy="720601"/>
          </a:xfrm>
          <a:prstGeom prst="wedgeEllipseCallout">
            <a:avLst>
              <a:gd name="adj1" fmla="val -64170"/>
              <a:gd name="adj2" fmla="val 2875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명목측도</a:t>
            </a:r>
          </a:p>
        </p:txBody>
      </p:sp>
      <p:sp>
        <p:nvSpPr>
          <p:cNvPr id="9" name="AutoShape 42">
            <a:extLst>
              <a:ext uri="{FF2B5EF4-FFF2-40B4-BE49-F238E27FC236}">
                <a16:creationId xmlns:a16="http://schemas.microsoft.com/office/drawing/2014/main" id="{CE624122-72F2-4377-8749-736F12634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4432" y="2618619"/>
            <a:ext cx="1728192" cy="720601"/>
          </a:xfrm>
          <a:prstGeom prst="wedgeEllipseCallout">
            <a:avLst>
              <a:gd name="adj1" fmla="val -63842"/>
              <a:gd name="adj2" fmla="val -14512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계량척도</a:t>
            </a:r>
          </a:p>
        </p:txBody>
      </p:sp>
      <p:sp>
        <p:nvSpPr>
          <p:cNvPr id="10" name="AutoShape 41">
            <a:extLst>
              <a:ext uri="{FF2B5EF4-FFF2-40B4-BE49-F238E27FC236}">
                <a16:creationId xmlns:a16="http://schemas.microsoft.com/office/drawing/2014/main" id="{CC37F224-1F35-4811-9ECB-4A33024CD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5596" y="3789040"/>
            <a:ext cx="1368152" cy="86409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빈도수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counts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AutoShape 41">
            <a:extLst>
              <a:ext uri="{FF2B5EF4-FFF2-40B4-BE49-F238E27FC236}">
                <a16:creationId xmlns:a16="http://schemas.microsoft.com/office/drawing/2014/main" id="{051CF269-C8AF-47BE-95FA-F8E76ED92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6520" y="3789040"/>
            <a:ext cx="1368152" cy="86409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평균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mean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698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9936" y="358547"/>
            <a:ext cx="10082608" cy="1012178"/>
          </a:xfrm>
          <a:solidFill>
            <a:srgbClr val="FFFF99"/>
          </a:solidFill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sz="2800" b="1" dirty="0"/>
              <a:t>연구문제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남녀 간에 스마트폰 구입시 디자인과 가격 속성에 </a:t>
            </a:r>
            <a:br>
              <a:rPr lang="en-US" altLang="ko-KR" sz="2800" b="1" dirty="0"/>
            </a:br>
            <a:r>
              <a:rPr lang="en-US" altLang="ko-KR" sz="2800" b="1" dirty="0"/>
              <a:t>                     </a:t>
            </a:r>
            <a:r>
              <a:rPr lang="ko-KR" altLang="en-US" sz="2800" b="1" dirty="0"/>
              <a:t>대한 중요도가 </a:t>
            </a:r>
            <a:r>
              <a:rPr lang="ko-KR" altLang="en-US" sz="2800" b="1" dirty="0" err="1"/>
              <a:t>다른지</a:t>
            </a:r>
            <a:r>
              <a:rPr lang="ko-KR" altLang="en-US" sz="2800" b="1" dirty="0"/>
              <a:t> 알고 싶다</a:t>
            </a:r>
          </a:p>
        </p:txBody>
      </p:sp>
      <p:graphicFrame>
        <p:nvGraphicFramePr>
          <p:cNvPr id="24625" name="Group 49">
            <a:extLst>
              <a:ext uri="{FF2B5EF4-FFF2-40B4-BE49-F238E27FC236}">
                <a16:creationId xmlns:a16="http://schemas.microsoft.com/office/drawing/2014/main" id="{CECBD167-843A-45E5-94ED-4752AEC22A7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09936" y="3573016"/>
          <a:ext cx="4392489" cy="1663701"/>
        </p:xfrm>
        <a:graphic>
          <a:graphicData uri="http://schemas.openxmlformats.org/drawingml/2006/table">
            <a:tbl>
              <a:tblPr/>
              <a:tblGrid>
                <a:gridCol w="1464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가격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909937" y="1844824"/>
            <a:ext cx="4392488" cy="15841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Q1: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제품구입시 중요하게 생각하는 속성은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디자인  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ko-KR" altLang="en-US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가격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AutoShape 41">
            <a:extLst>
              <a:ext uri="{FF2B5EF4-FFF2-40B4-BE49-F238E27FC236}">
                <a16:creationId xmlns:a16="http://schemas.microsoft.com/office/drawing/2014/main" id="{CC37F224-1F35-4811-9ECB-4A33024CD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52" y="3573016"/>
            <a:ext cx="1368152" cy="1224136"/>
          </a:xfrm>
          <a:prstGeom prst="wedgeEllipseCallout">
            <a:avLst>
              <a:gd name="adj1" fmla="val -63020"/>
              <a:gd name="adj2" fmla="val 12671"/>
            </a:avLst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교차표</a:t>
            </a:r>
            <a:endParaRPr lang="en-US" altLang="ko-KR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Cross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18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Table</a:t>
            </a:r>
            <a:endParaRPr lang="ko-KR" altLang="en-US" sz="1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3FE82F5C-EE13-4DE5-A1BA-E516A55E36A3}"/>
              </a:ext>
            </a:extLst>
          </p:cNvPr>
          <p:cNvGrpSpPr/>
          <p:nvPr/>
        </p:nvGrpSpPr>
        <p:grpSpPr>
          <a:xfrm>
            <a:off x="7536160" y="2996952"/>
            <a:ext cx="3097831" cy="720080"/>
            <a:chOff x="7536160" y="2996952"/>
            <a:chExt cx="3097831" cy="720080"/>
          </a:xfrm>
        </p:grpSpPr>
        <p:sp>
          <p:nvSpPr>
            <p:cNvPr id="5" name="화살표: 오른쪽 4">
              <a:extLst>
                <a:ext uri="{FF2B5EF4-FFF2-40B4-BE49-F238E27FC236}">
                  <a16:creationId xmlns:a16="http://schemas.microsoft.com/office/drawing/2014/main" id="{A2CA4BC0-E847-47E3-A7D9-31C5E4DC4618}"/>
                </a:ext>
              </a:extLst>
            </p:cNvPr>
            <p:cNvSpPr/>
            <p:nvPr/>
          </p:nvSpPr>
          <p:spPr>
            <a:xfrm>
              <a:off x="7536160" y="2996952"/>
              <a:ext cx="864096" cy="72008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F08EB7A-F0F6-4CFC-8F24-267FD372C148}"/>
                </a:ext>
              </a:extLst>
            </p:cNvPr>
            <p:cNvSpPr txBox="1"/>
            <p:nvPr/>
          </p:nvSpPr>
          <p:spPr>
            <a:xfrm>
              <a:off x="8807850" y="3064604"/>
              <a:ext cx="1826141" cy="58477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>
                  <a:solidFill>
                    <a:schemeClr val="bg1"/>
                  </a:solidFill>
                </a:rPr>
                <a:t>교차분석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6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83432" y="599281"/>
            <a:ext cx="2665412" cy="2181225"/>
          </a:xfrm>
        </p:spPr>
        <p:txBody>
          <a:bodyPr/>
          <a:lstStyle/>
          <a:p>
            <a:r>
              <a:rPr lang="ko-KR" altLang="en-US" dirty="0"/>
              <a:t>교차표의 해석</a:t>
            </a:r>
            <a:endParaRPr lang="en-US" altLang="ko-K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007768" y="599281"/>
            <a:ext cx="6696744" cy="1944762"/>
          </a:xfrm>
        </p:spPr>
        <p:txBody>
          <a:bodyPr rtlCol="0">
            <a:normAutofit fontScale="85000" lnSpcReduction="1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성별로 비율</a:t>
            </a:r>
            <a:r>
              <a:rPr lang="en-US" altLang="ko-KR" dirty="0"/>
              <a:t>(percent)</a:t>
            </a:r>
            <a:r>
              <a:rPr lang="ko-KR" altLang="en-US" dirty="0"/>
              <a:t>을 구하여 보면</a:t>
            </a:r>
            <a:r>
              <a:rPr lang="en-US" altLang="ko-KR" dirty="0"/>
              <a:t>(</a:t>
            </a:r>
            <a:r>
              <a:rPr lang="ko-KR" altLang="en-US" dirty="0"/>
              <a:t>열 퍼센트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비율의 균형을 파악</a:t>
            </a:r>
            <a:endParaRPr lang="en-US" altLang="ko-KR" dirty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dirty="0"/>
              <a:t>남자는 가격이 중요한 사람이 </a:t>
            </a:r>
            <a:r>
              <a:rPr lang="en-US" altLang="ko-KR" dirty="0"/>
              <a:t>67%</a:t>
            </a:r>
            <a:r>
              <a:rPr lang="ko-KR" altLang="en-US" dirty="0"/>
              <a:t>인데 반하여 여자는 가격을 선택한 사람이 </a:t>
            </a:r>
            <a:r>
              <a:rPr lang="en-US" altLang="ko-KR" dirty="0"/>
              <a:t>25%</a:t>
            </a:r>
            <a:endParaRPr lang="ko-KR" altLang="en-US" dirty="0"/>
          </a:p>
        </p:txBody>
      </p:sp>
      <p:graphicFrame>
        <p:nvGraphicFramePr>
          <p:cNvPr id="2140" name="Group 92">
            <a:extLst>
              <a:ext uri="{FF2B5EF4-FFF2-40B4-BE49-F238E27FC236}">
                <a16:creationId xmlns:a16="http://schemas.microsoft.com/office/drawing/2014/main" id="{289063B8-2025-45A0-8963-8025E04D7D76}"/>
              </a:ext>
            </a:extLst>
          </p:cNvPr>
          <p:cNvGraphicFramePr>
            <a:graphicFrameLocks noGrp="1"/>
          </p:cNvGraphicFramePr>
          <p:nvPr/>
        </p:nvGraphicFramePr>
        <p:xfrm>
          <a:off x="4367808" y="2708920"/>
          <a:ext cx="5745162" cy="26173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16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7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중요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20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30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9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10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9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60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40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T="45705" marB="45705" anchor="ctr"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43" name="Oval 80"/>
          <p:cNvSpPr>
            <a:spLocks noChangeArrowheads="1"/>
          </p:cNvSpPr>
          <p:nvPr/>
        </p:nvSpPr>
        <p:spPr bwMode="auto">
          <a:xfrm>
            <a:off x="692944" y="311151"/>
            <a:ext cx="2808288" cy="275748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E7AE2F-C5FB-42C3-8D1C-3A04BC3607BA}"/>
              </a:ext>
            </a:extLst>
          </p:cNvPr>
          <p:cNvSpPr txBox="1"/>
          <p:nvPr/>
        </p:nvSpPr>
        <p:spPr>
          <a:xfrm>
            <a:off x="7104112" y="3395748"/>
            <a:ext cx="1056700" cy="18663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(33%)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(67%)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(100%)</a:t>
            </a:r>
            <a:endParaRPr lang="ko-KR" alt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AFAADD-848B-4F19-9A0A-05C051758816}"/>
              </a:ext>
            </a:extLst>
          </p:cNvPr>
          <p:cNvSpPr txBox="1"/>
          <p:nvPr/>
        </p:nvSpPr>
        <p:spPr>
          <a:xfrm>
            <a:off x="9027388" y="3395747"/>
            <a:ext cx="1056700" cy="18663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(75%)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(25%)</a:t>
            </a:r>
          </a:p>
          <a:p>
            <a:pPr>
              <a:lnSpc>
                <a:spcPts val="4800"/>
              </a:lnSpc>
            </a:pPr>
            <a:r>
              <a:rPr lang="en-US" altLang="ko-KR" sz="2400" dirty="0">
                <a:solidFill>
                  <a:srgbClr val="0070C0"/>
                </a:solidFill>
              </a:rPr>
              <a:t>(100%)</a:t>
            </a:r>
            <a:endParaRPr lang="ko-KR" alt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8386" y="549276"/>
            <a:ext cx="2665413" cy="21812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3600" dirty="0"/>
              <a:t>비교하는 </a:t>
            </a:r>
            <a:br>
              <a:rPr lang="en-US" altLang="ko-KR" sz="3600" dirty="0"/>
            </a:br>
            <a:r>
              <a:rPr lang="ko-KR" altLang="en-US" sz="3600" dirty="0"/>
              <a:t>기준 설정</a:t>
            </a:r>
            <a:endParaRPr lang="en-US" altLang="ko-KR" sz="36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223792" y="549277"/>
            <a:ext cx="6192688" cy="10795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dirty="0"/>
              <a:t>차이가 없다면 원래 자료의 모양은</a:t>
            </a:r>
            <a:r>
              <a:rPr lang="en-US" altLang="ko-KR" sz="2400" dirty="0"/>
              <a:t>?</a:t>
            </a:r>
          </a:p>
          <a:p>
            <a:pPr>
              <a:lnSpc>
                <a:spcPct val="100000"/>
              </a:lnSpc>
            </a:pPr>
            <a:r>
              <a:rPr lang="ko-KR" altLang="en-US" sz="2400" dirty="0"/>
              <a:t>수학적 판단의 기준은</a:t>
            </a:r>
            <a:r>
              <a:rPr lang="en-US" altLang="ko-KR" sz="2400" dirty="0"/>
              <a:t>?</a:t>
            </a:r>
          </a:p>
        </p:txBody>
      </p:sp>
      <p:graphicFrame>
        <p:nvGraphicFramePr>
          <p:cNvPr id="30724" name="Group 4">
            <a:extLst>
              <a:ext uri="{FF2B5EF4-FFF2-40B4-BE49-F238E27FC236}">
                <a16:creationId xmlns:a16="http://schemas.microsoft.com/office/drawing/2014/main" id="{E3F2D050-5038-4D14-9D39-957EBFBA575C}"/>
              </a:ext>
            </a:extLst>
          </p:cNvPr>
          <p:cNvGraphicFramePr>
            <a:graphicFrameLocks noGrp="1"/>
          </p:cNvGraphicFramePr>
          <p:nvPr/>
        </p:nvGraphicFramePr>
        <p:xfrm>
          <a:off x="4367808" y="1916832"/>
          <a:ext cx="6409183" cy="280828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37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7750">
                  <a:extLst>
                    <a:ext uri="{9D8B030D-6E8A-4147-A177-3AD203B41FA5}">
                      <a16:colId xmlns:a16="http://schemas.microsoft.com/office/drawing/2014/main" val="671162533"/>
                    </a:ext>
                  </a:extLst>
                </a:gridCol>
              </a:tblGrid>
              <a:tr h="831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</a:t>
                      </a: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성별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선택 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남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여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합계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7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디자인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가격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합계</a:t>
                      </a:r>
                      <a:endParaRPr kumimoji="1" lang="ko-KR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60(100%)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40(100%)</a:t>
                      </a:r>
                      <a:endParaRPr kumimoji="1" lang="en-US" altLang="ko-K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47" marR="91447" marT="45705" marB="4570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</a:t>
                      </a:r>
                    </a:p>
                  </a:txBody>
                  <a:tcPr marL="91447" marR="91447" marT="45705" marB="45705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72" name="Oval 30"/>
          <p:cNvSpPr>
            <a:spLocks noChangeArrowheads="1"/>
          </p:cNvSpPr>
          <p:nvPr/>
        </p:nvSpPr>
        <p:spPr bwMode="auto">
          <a:xfrm>
            <a:off x="779461" y="188914"/>
            <a:ext cx="2860675" cy="2808287"/>
          </a:xfrm>
          <a:prstGeom prst="ellips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latinLnBrk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4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2732</Words>
  <Application>Microsoft Office PowerPoint</Application>
  <PresentationFormat>와이드스크린</PresentationFormat>
  <Paragraphs>574</Paragraphs>
  <Slides>28</Slides>
  <Notes>16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7" baseType="lpstr">
      <vt:lpstr>굴림</vt:lpstr>
      <vt:lpstr>맑은 고딕</vt:lpstr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연관성분석 关联分析</vt:lpstr>
      <vt:lpstr>설문조사에서 문항(변수) 간의 관계</vt:lpstr>
      <vt:lpstr>설문조사에서 문항(변수) 간의 관계</vt:lpstr>
      <vt:lpstr>PowerPoint 프레젠테이션</vt:lpstr>
      <vt:lpstr>연구문제&gt; 남녀 간에 스마트폰 구입시 디자인과 가격 속성에                       대한 중요도가 다른지 알고 싶다</vt:lpstr>
      <vt:lpstr>연구문제&gt; 남녀 간에 스마트폰 구입시 디자인과 가격 속성에                       대한 중요도가 다른지 알고 싶다</vt:lpstr>
      <vt:lpstr>연구문제&gt; 남녀 간에 스마트폰 구입시 디자인과 가격 속성에                       대한 중요도가 다른지 알고 싶다</vt:lpstr>
      <vt:lpstr>교차표의 해석</vt:lpstr>
      <vt:lpstr>비교하는  기준 설정</vt:lpstr>
      <vt:lpstr>이론 파트에서 알아야할 내용</vt:lpstr>
      <vt:lpstr>두 변수가 독립이면 (두 변수가 관계가 없으면) (귀무가설이 사실이면)    Pr(A∩B)=Pr(A)Pr(B)</vt:lpstr>
      <vt:lpstr>교차분석 idea </vt:lpstr>
      <vt:lpstr>수식으로  표현하면</vt:lpstr>
      <vt:lpstr>교차표와  수식의  일반화</vt:lpstr>
      <vt:lpstr>검정통계량의 분포</vt:lpstr>
      <vt:lpstr>그러나… 복잡한  분포대신</vt:lpstr>
      <vt:lpstr>SPSS 연습</vt:lpstr>
      <vt:lpstr>PowerPoint 프레젠테이션</vt:lpstr>
      <vt:lpstr>PowerPoint 프레젠테이션</vt:lpstr>
      <vt:lpstr>출력결과</vt:lpstr>
      <vt:lpstr>SPSS 실습 2 –스마트폰 선택 속성</vt:lpstr>
      <vt:lpstr>SPSS 실습 2 -결과</vt:lpstr>
      <vt:lpstr>연습 (교차분석)</vt:lpstr>
      <vt:lpstr>PowerPoint 프레젠테이션</vt:lpstr>
      <vt:lpstr>셀의 기대값이 5가 안되는 경우 – exact test</vt:lpstr>
      <vt:lpstr>참고&gt; Fisher’s Exact test</vt:lpstr>
      <vt:lpstr>PowerPoint 프레젠테이션</vt:lpstr>
      <vt:lpstr>PowerPoint 프레젠테이션</vt:lpstr>
    </vt:vector>
  </TitlesOfParts>
  <Company>전주대학교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14.2 교차분석</dc:title>
  <dc:creator>이 기 훈</dc:creator>
  <cp:lastModifiedBy>Admin</cp:lastModifiedBy>
  <cp:revision>67</cp:revision>
  <dcterms:created xsi:type="dcterms:W3CDTF">2000-10-25T09:58:16Z</dcterms:created>
  <dcterms:modified xsi:type="dcterms:W3CDTF">2023-04-18T06:47:38Z</dcterms:modified>
</cp:coreProperties>
</file>