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06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200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45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722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058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382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57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804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90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50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982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37B0E-1058-4F2A-B95B-FFD947B8B66D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93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37B0E-1058-4F2A-B95B-FFD947B8B66D}" type="datetimeFigureOut">
              <a:rPr lang="en-US" smtClean="0"/>
              <a:t>9/7/2020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143DA-2391-4117-AA33-A73CB44FC7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417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/>
              <a:t>연구방법론</a:t>
            </a:r>
            <a:r>
              <a:rPr lang="ko-KR" altLang="en-US" dirty="0"/>
              <a:t> </a:t>
            </a:r>
            <a:r>
              <a:rPr lang="en-US" altLang="ko-KR" dirty="0"/>
              <a:t>2</a:t>
            </a:r>
            <a:endParaRPr 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Chapter</a:t>
            </a:r>
            <a:r>
              <a:rPr lang="ko-KR" altLang="en-US" dirty="0"/>
              <a:t> </a:t>
            </a:r>
            <a:r>
              <a:rPr lang="en-US" altLang="ko-KR" dirty="0"/>
              <a:t>1 </a:t>
            </a:r>
            <a:r>
              <a:rPr lang="ko-KR" altLang="en-US" dirty="0"/>
              <a:t>통계학과</a:t>
            </a:r>
            <a:r>
              <a:rPr lang="en-US" altLang="ko-KR" dirty="0"/>
              <a:t> </a:t>
            </a:r>
            <a:r>
              <a:rPr lang="ko-KR" altLang="en-US" dirty="0"/>
              <a:t>마케팅 조사</a:t>
            </a:r>
            <a:endParaRPr lang="en-US" altLang="ko-KR" dirty="0"/>
          </a:p>
          <a:p>
            <a:r>
              <a:rPr lang="zh-CN" altLang="en-US" dirty="0"/>
              <a:t>统计 </a:t>
            </a:r>
            <a:r>
              <a:rPr lang="en-US" altLang="zh-CN" dirty="0"/>
              <a:t>&amp; </a:t>
            </a:r>
            <a:r>
              <a:rPr lang="zh-CN" altLang="en-US" dirty="0"/>
              <a:t>营销研究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262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002" y="284177"/>
            <a:ext cx="8372475" cy="6305550"/>
          </a:xfrm>
          <a:prstGeom prst="rect">
            <a:avLst/>
          </a:prstGeom>
        </p:spPr>
      </p:pic>
      <p:sp>
        <p:nvSpPr>
          <p:cNvPr id="6" name="타원 5"/>
          <p:cNvSpPr/>
          <p:nvPr/>
        </p:nvSpPr>
        <p:spPr>
          <a:xfrm>
            <a:off x="1936230" y="1393465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6972" y="1283597"/>
            <a:ext cx="89535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323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945" y="479314"/>
            <a:ext cx="7019925" cy="394335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4347" y="3720920"/>
            <a:ext cx="4533900" cy="2867025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3480" y="3720920"/>
            <a:ext cx="4533900" cy="2800350"/>
          </a:xfrm>
          <a:prstGeom prst="rect">
            <a:avLst/>
          </a:prstGeom>
        </p:spPr>
      </p:pic>
      <p:sp>
        <p:nvSpPr>
          <p:cNvPr id="7" name="오른쪽 화살표 6"/>
          <p:cNvSpPr/>
          <p:nvPr/>
        </p:nvSpPr>
        <p:spPr>
          <a:xfrm>
            <a:off x="1105231" y="5001370"/>
            <a:ext cx="381663" cy="3975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타원 7"/>
          <p:cNvSpPr/>
          <p:nvPr/>
        </p:nvSpPr>
        <p:spPr>
          <a:xfrm>
            <a:off x="5199512" y="1003851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타원 8"/>
          <p:cNvSpPr/>
          <p:nvPr/>
        </p:nvSpPr>
        <p:spPr>
          <a:xfrm>
            <a:off x="7824870" y="5331184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타원 9"/>
          <p:cNvSpPr/>
          <p:nvPr/>
        </p:nvSpPr>
        <p:spPr>
          <a:xfrm>
            <a:off x="3002127" y="4430863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오른쪽 화살표 10"/>
          <p:cNvSpPr/>
          <p:nvPr/>
        </p:nvSpPr>
        <p:spPr>
          <a:xfrm>
            <a:off x="6841934" y="5001370"/>
            <a:ext cx="381663" cy="3975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09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518" y="507931"/>
            <a:ext cx="8553450" cy="5762625"/>
          </a:xfrm>
          <a:prstGeom prst="rect">
            <a:avLst/>
          </a:prstGeom>
        </p:spPr>
      </p:pic>
      <p:sp>
        <p:nvSpPr>
          <p:cNvPr id="5" name="타원 4"/>
          <p:cNvSpPr/>
          <p:nvPr/>
        </p:nvSpPr>
        <p:spPr>
          <a:xfrm>
            <a:off x="3805208" y="3548269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30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rcRect r="49682"/>
          <a:stretch/>
        </p:blipFill>
        <p:spPr>
          <a:xfrm>
            <a:off x="798154" y="285791"/>
            <a:ext cx="4203217" cy="6296025"/>
          </a:xfrm>
          <a:prstGeom prst="rect">
            <a:avLst/>
          </a:prstGeom>
        </p:spPr>
      </p:pic>
      <p:sp>
        <p:nvSpPr>
          <p:cNvPr id="5" name="타원 4"/>
          <p:cNvSpPr/>
          <p:nvPr/>
        </p:nvSpPr>
        <p:spPr>
          <a:xfrm>
            <a:off x="1085961" y="5355205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1198" y="285791"/>
            <a:ext cx="3990975" cy="6276975"/>
          </a:xfrm>
          <a:prstGeom prst="rect">
            <a:avLst/>
          </a:prstGeom>
        </p:spPr>
      </p:pic>
      <p:sp>
        <p:nvSpPr>
          <p:cNvPr id="7" name="오른쪽 화살표 6"/>
          <p:cNvSpPr/>
          <p:nvPr/>
        </p:nvSpPr>
        <p:spPr>
          <a:xfrm>
            <a:off x="5616416" y="1375597"/>
            <a:ext cx="461175" cy="4293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7525" y="2947283"/>
            <a:ext cx="9134475" cy="1676400"/>
          </a:xfrm>
          <a:prstGeom prst="rect">
            <a:avLst/>
          </a:prstGeom>
        </p:spPr>
      </p:pic>
      <p:sp>
        <p:nvSpPr>
          <p:cNvPr id="9" name="타원 8"/>
          <p:cNvSpPr/>
          <p:nvPr/>
        </p:nvSpPr>
        <p:spPr>
          <a:xfrm>
            <a:off x="7019851" y="892968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타원 9"/>
          <p:cNvSpPr/>
          <p:nvPr/>
        </p:nvSpPr>
        <p:spPr>
          <a:xfrm>
            <a:off x="3591947" y="3567484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99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934447" cy="4351338"/>
          </a:xfrm>
        </p:spPr>
        <p:txBody>
          <a:bodyPr>
            <a:normAutofit fontScale="77500" lnSpcReduction="20000"/>
          </a:bodyPr>
          <a:lstStyle/>
          <a:p>
            <a:r>
              <a:rPr lang="ko-KR" altLang="en-US" dirty="0"/>
              <a:t>다음 데이터를 </a:t>
            </a:r>
            <a:r>
              <a:rPr lang="ko-KR" altLang="en-US" dirty="0" err="1"/>
              <a:t>입력하시오</a:t>
            </a:r>
            <a:r>
              <a:rPr lang="en-US" altLang="ko-KR" dirty="0"/>
              <a:t>. </a:t>
            </a:r>
            <a:r>
              <a:rPr lang="zh-CN" altLang="en-US" dirty="0">
                <a:solidFill>
                  <a:srgbClr val="0070C0"/>
                </a:solidFill>
              </a:rPr>
              <a:t>输入数据</a:t>
            </a:r>
            <a:endParaRPr lang="en-US" altLang="zh-CN" dirty="0">
              <a:solidFill>
                <a:srgbClr val="0070C0"/>
              </a:solidFill>
            </a:endParaRPr>
          </a:p>
          <a:p>
            <a:endParaRPr lang="en-US" dirty="0"/>
          </a:p>
          <a:p>
            <a:r>
              <a:rPr lang="en-US" altLang="ko-KR" dirty="0"/>
              <a:t>1. </a:t>
            </a:r>
            <a:r>
              <a:rPr lang="ko-KR" altLang="en-US" dirty="0"/>
              <a:t>男学生  </a:t>
            </a:r>
            <a:r>
              <a:rPr lang="en-US" altLang="ko-KR" dirty="0"/>
              <a:t>100 </a:t>
            </a:r>
            <a:r>
              <a:rPr lang="ko-KR" altLang="en-US" dirty="0"/>
              <a:t>元</a:t>
            </a:r>
            <a:endParaRPr lang="en-US" altLang="ko-KR" dirty="0"/>
          </a:p>
          <a:p>
            <a:r>
              <a:rPr lang="en-US" dirty="0"/>
              <a:t>2. </a:t>
            </a:r>
            <a:r>
              <a:rPr lang="zh-CN" altLang="en-US" dirty="0"/>
              <a:t>女</a:t>
            </a:r>
            <a:r>
              <a:rPr lang="ko-KR" altLang="en-US" dirty="0"/>
              <a:t>学生  </a:t>
            </a:r>
            <a:r>
              <a:rPr lang="en-US" altLang="ko-KR" dirty="0"/>
              <a:t>120 </a:t>
            </a:r>
            <a:r>
              <a:rPr lang="ko-KR" altLang="en-US" dirty="0"/>
              <a:t>元</a:t>
            </a:r>
            <a:endParaRPr lang="en-US" altLang="ko-KR" dirty="0"/>
          </a:p>
          <a:p>
            <a:r>
              <a:rPr lang="en-US" dirty="0"/>
              <a:t>3. </a:t>
            </a:r>
            <a:r>
              <a:rPr lang="ko-KR" altLang="en-US" dirty="0"/>
              <a:t>男学生  </a:t>
            </a:r>
            <a:r>
              <a:rPr lang="en-US" altLang="ko-KR" dirty="0"/>
              <a:t>80 </a:t>
            </a:r>
            <a:r>
              <a:rPr lang="ko-KR" altLang="en-US" dirty="0"/>
              <a:t>元</a:t>
            </a:r>
            <a:endParaRPr lang="en-US" dirty="0"/>
          </a:p>
          <a:p>
            <a:r>
              <a:rPr lang="en-US" dirty="0"/>
              <a:t>4. </a:t>
            </a:r>
            <a:r>
              <a:rPr lang="ko-KR" altLang="en-US" dirty="0"/>
              <a:t>男学生 </a:t>
            </a:r>
            <a:r>
              <a:rPr lang="en-US" altLang="ko-KR" dirty="0"/>
              <a:t>50</a:t>
            </a:r>
            <a:r>
              <a:rPr lang="ko-KR" altLang="en-US" dirty="0"/>
              <a:t> 元</a:t>
            </a:r>
            <a:endParaRPr lang="en-US" dirty="0"/>
          </a:p>
          <a:p>
            <a:r>
              <a:rPr lang="en-US" dirty="0"/>
              <a:t>5. </a:t>
            </a:r>
            <a:r>
              <a:rPr lang="zh-CN" altLang="en-US" dirty="0"/>
              <a:t>女</a:t>
            </a:r>
            <a:r>
              <a:rPr lang="ko-KR" altLang="en-US" dirty="0"/>
              <a:t>学生 </a:t>
            </a:r>
            <a:r>
              <a:rPr lang="en-US" altLang="ko-KR" dirty="0"/>
              <a:t>90</a:t>
            </a:r>
            <a:r>
              <a:rPr lang="ko-KR" altLang="en-US" dirty="0"/>
              <a:t> 元</a:t>
            </a:r>
            <a:endParaRPr lang="en-US" dirty="0"/>
          </a:p>
          <a:p>
            <a:r>
              <a:rPr lang="en-US" dirty="0"/>
              <a:t>6. </a:t>
            </a:r>
            <a:r>
              <a:rPr lang="zh-CN" altLang="en-US" dirty="0"/>
              <a:t>女</a:t>
            </a:r>
            <a:r>
              <a:rPr lang="ko-KR" altLang="en-US" dirty="0"/>
              <a:t>学生 </a:t>
            </a:r>
            <a:r>
              <a:rPr lang="en-US" altLang="ko-KR" dirty="0"/>
              <a:t>130</a:t>
            </a:r>
            <a:r>
              <a:rPr lang="ko-KR" altLang="en-US" dirty="0"/>
              <a:t> 元 </a:t>
            </a:r>
            <a:endParaRPr lang="en-US" dirty="0"/>
          </a:p>
          <a:p>
            <a:r>
              <a:rPr lang="en-US" dirty="0"/>
              <a:t>7. </a:t>
            </a:r>
            <a:r>
              <a:rPr lang="zh-CN" altLang="en-US" dirty="0"/>
              <a:t>女</a:t>
            </a:r>
            <a:r>
              <a:rPr lang="ko-KR" altLang="en-US" dirty="0"/>
              <a:t>学生  </a:t>
            </a:r>
            <a:r>
              <a:rPr lang="en-US" altLang="ko-KR" dirty="0"/>
              <a:t>150</a:t>
            </a:r>
            <a:r>
              <a:rPr lang="ko-KR" altLang="en-US" dirty="0"/>
              <a:t> 元</a:t>
            </a:r>
            <a:endParaRPr lang="en-US" dirty="0"/>
          </a:p>
          <a:p>
            <a:r>
              <a:rPr lang="en-US" dirty="0"/>
              <a:t>8. </a:t>
            </a:r>
            <a:r>
              <a:rPr lang="ko-KR" altLang="en-US" dirty="0"/>
              <a:t>男学生 </a:t>
            </a:r>
            <a:r>
              <a:rPr lang="en-US" altLang="ko-KR" dirty="0"/>
              <a:t>120</a:t>
            </a:r>
            <a:r>
              <a:rPr lang="ko-KR" altLang="en-US" dirty="0"/>
              <a:t> 元</a:t>
            </a:r>
            <a:endParaRPr lang="en-US" dirty="0"/>
          </a:p>
          <a:p>
            <a:r>
              <a:rPr lang="en-US" dirty="0"/>
              <a:t>9. </a:t>
            </a:r>
            <a:r>
              <a:rPr lang="ko-KR" altLang="en-US" dirty="0"/>
              <a:t>男学生 </a:t>
            </a:r>
            <a:r>
              <a:rPr lang="en-US" altLang="ko-KR" dirty="0"/>
              <a:t>70</a:t>
            </a:r>
            <a:r>
              <a:rPr lang="ko-KR" altLang="en-US" dirty="0"/>
              <a:t> 元</a:t>
            </a:r>
            <a:endParaRPr lang="en-US" dirty="0"/>
          </a:p>
          <a:p>
            <a:r>
              <a:rPr lang="en-US" dirty="0"/>
              <a:t>10. </a:t>
            </a:r>
            <a:r>
              <a:rPr lang="ko-KR" altLang="en-US" dirty="0"/>
              <a:t>男学生 </a:t>
            </a:r>
            <a:r>
              <a:rPr lang="en-US" altLang="ko-KR" dirty="0"/>
              <a:t>60</a:t>
            </a:r>
            <a:r>
              <a:rPr lang="ko-KR" altLang="en-US" dirty="0"/>
              <a:t> 元</a:t>
            </a:r>
            <a:endParaRPr lang="en-US" dirty="0"/>
          </a:p>
        </p:txBody>
      </p:sp>
      <p:sp>
        <p:nvSpPr>
          <p:cNvPr id="4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실습 </a:t>
            </a:r>
            <a:r>
              <a:rPr lang="en-US" altLang="ko-KR" dirty="0"/>
              <a:t>2</a:t>
            </a:r>
            <a:r>
              <a:rPr lang="ko-KR" altLang="en-US" dirty="0"/>
              <a:t> </a:t>
            </a:r>
            <a:r>
              <a:rPr lang="ko-KR" altLang="en-US" sz="4000" dirty="0">
                <a:solidFill>
                  <a:srgbClr val="0070C0"/>
                </a:solidFill>
              </a:rPr>
              <a:t>演习</a:t>
            </a:r>
            <a:endParaRPr lang="en-US" sz="4000" dirty="0">
              <a:solidFill>
                <a:srgbClr val="0070C0"/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2570" y="446350"/>
            <a:ext cx="4524375" cy="626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238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rcRect r="20564"/>
          <a:stretch/>
        </p:blipFill>
        <p:spPr>
          <a:xfrm>
            <a:off x="684268" y="349401"/>
            <a:ext cx="7195476" cy="6334125"/>
          </a:xfrm>
          <a:prstGeom prst="rect">
            <a:avLst/>
          </a:prstGeom>
        </p:spPr>
      </p:pic>
      <p:sp>
        <p:nvSpPr>
          <p:cNvPr id="5" name="타원 4"/>
          <p:cNvSpPr/>
          <p:nvPr/>
        </p:nvSpPr>
        <p:spPr>
          <a:xfrm>
            <a:off x="1085961" y="5355205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타원 5"/>
          <p:cNvSpPr/>
          <p:nvPr/>
        </p:nvSpPr>
        <p:spPr>
          <a:xfrm>
            <a:off x="5086788" y="895851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5604" y="2063900"/>
            <a:ext cx="4333875" cy="290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089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232" y="498944"/>
            <a:ext cx="7172325" cy="457200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6632" y="3129707"/>
            <a:ext cx="4448175" cy="328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329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366" y="214271"/>
            <a:ext cx="4667250" cy="6381750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4536" y="1836751"/>
            <a:ext cx="6239635" cy="3930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671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통계학 </a:t>
            </a:r>
            <a:r>
              <a:rPr lang="en-US" altLang="ko-KR" dirty="0"/>
              <a:t>Statistics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199" y="1825625"/>
            <a:ext cx="5276353" cy="4351338"/>
          </a:xfrm>
        </p:spPr>
        <p:txBody>
          <a:bodyPr>
            <a:normAutofit fontScale="92500"/>
          </a:bodyPr>
          <a:lstStyle/>
          <a:p>
            <a:r>
              <a:rPr lang="ko-KR" altLang="en-US" dirty="0"/>
              <a:t>데이터를</a:t>
            </a:r>
            <a:r>
              <a:rPr lang="en-US" dirty="0"/>
              <a:t> </a:t>
            </a:r>
            <a:r>
              <a:rPr lang="ko-KR" altLang="en-US" dirty="0"/>
              <a:t>다루는 학문 </a:t>
            </a:r>
            <a:r>
              <a:rPr lang="zh-CN" altLang="en-US" dirty="0">
                <a:solidFill>
                  <a:srgbClr val="0070C0"/>
                </a:solidFill>
              </a:rPr>
              <a:t>研究数据</a:t>
            </a:r>
            <a:endParaRPr lang="en-US" altLang="zh-CN" dirty="0">
              <a:solidFill>
                <a:srgbClr val="0070C0"/>
              </a:solidFill>
            </a:endParaRPr>
          </a:p>
          <a:p>
            <a:r>
              <a:rPr lang="ko-KR" altLang="en-US" dirty="0"/>
              <a:t>통계학의 정의 </a:t>
            </a:r>
            <a:r>
              <a:rPr lang="ko-KR" altLang="en-US" dirty="0">
                <a:solidFill>
                  <a:srgbClr val="0070C0"/>
                </a:solidFill>
              </a:rPr>
              <a:t>定义</a:t>
            </a:r>
            <a:endParaRPr lang="en-US" altLang="ko-KR" dirty="0">
              <a:solidFill>
                <a:srgbClr val="0070C0"/>
              </a:solidFill>
            </a:endParaRPr>
          </a:p>
          <a:p>
            <a:pPr marL="533400" indent="-533400">
              <a:lnSpc>
                <a:spcPct val="120000"/>
              </a:lnSpc>
              <a:buFontTx/>
              <a:buAutoNum type="arabicPeriod"/>
              <a:defRPr/>
            </a:pPr>
            <a:r>
              <a:rPr lang="ko-KR" altLang="en-US" dirty="0">
                <a:latin typeface="+mn-ea"/>
              </a:rPr>
              <a:t>관심을 갖는 어떤 대상에서 </a:t>
            </a:r>
            <a:r>
              <a:rPr lang="ko-KR" altLang="en-US" u="sng" dirty="0">
                <a:solidFill>
                  <a:srgbClr val="FF0000"/>
                </a:solidFill>
                <a:latin typeface="+mn-ea"/>
              </a:rPr>
              <a:t>자료를</a:t>
            </a:r>
            <a:r>
              <a:rPr lang="ko-KR" altLang="en-US" dirty="0">
                <a:latin typeface="+mn-ea"/>
              </a:rPr>
              <a:t> </a:t>
            </a:r>
            <a:r>
              <a:rPr lang="ko-KR" altLang="en-US" u="sng" dirty="0">
                <a:solidFill>
                  <a:srgbClr val="FF0000"/>
                </a:solidFill>
                <a:latin typeface="+mn-ea"/>
              </a:rPr>
              <a:t>수집</a:t>
            </a:r>
            <a:r>
              <a:rPr lang="ko-KR" altLang="en-US" dirty="0">
                <a:latin typeface="+mn-ea"/>
              </a:rPr>
              <a:t>하여 </a:t>
            </a:r>
            <a:r>
              <a:rPr lang="ko-KR" altLang="en-US" dirty="0">
                <a:solidFill>
                  <a:srgbClr val="0070C0"/>
                </a:solidFill>
                <a:latin typeface="+mn-ea"/>
              </a:rPr>
              <a:t>收集数据</a:t>
            </a:r>
          </a:p>
          <a:p>
            <a:pPr marL="533400" indent="-533400">
              <a:lnSpc>
                <a:spcPct val="120000"/>
              </a:lnSpc>
              <a:buFontTx/>
              <a:buAutoNum type="arabicPeriod"/>
              <a:defRPr/>
            </a:pPr>
            <a:r>
              <a:rPr lang="ko-KR" altLang="en-US" dirty="0">
                <a:latin typeface="+mn-ea"/>
              </a:rPr>
              <a:t>이를 </a:t>
            </a:r>
            <a:r>
              <a:rPr lang="ko-KR" altLang="en-US" u="sng" dirty="0">
                <a:solidFill>
                  <a:srgbClr val="FF0000"/>
                </a:solidFill>
                <a:latin typeface="+mn-ea"/>
              </a:rPr>
              <a:t>정리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u="sng" dirty="0">
                <a:solidFill>
                  <a:srgbClr val="FF0000"/>
                </a:solidFill>
                <a:latin typeface="+mn-ea"/>
              </a:rPr>
              <a:t>요약</a:t>
            </a:r>
            <a:r>
              <a:rPr lang="ko-KR" altLang="en-US" dirty="0">
                <a:latin typeface="+mn-ea"/>
              </a:rPr>
              <a:t>하고 </a:t>
            </a:r>
            <a:r>
              <a:rPr lang="ko-KR" altLang="en-US" dirty="0">
                <a:solidFill>
                  <a:srgbClr val="0070C0"/>
                </a:solidFill>
                <a:latin typeface="+mn-ea"/>
              </a:rPr>
              <a:t>摘要</a:t>
            </a:r>
          </a:p>
          <a:p>
            <a:pPr marL="533400" indent="-533400">
              <a:lnSpc>
                <a:spcPct val="120000"/>
              </a:lnSpc>
              <a:buFontTx/>
              <a:buAutoNum type="arabicPeriod"/>
              <a:defRPr/>
            </a:pPr>
            <a:r>
              <a:rPr lang="ko-KR" altLang="en-US" dirty="0">
                <a:latin typeface="+mn-ea"/>
              </a:rPr>
              <a:t>자료를 </a:t>
            </a:r>
            <a:r>
              <a:rPr lang="ko-KR" altLang="en-US" u="sng" dirty="0">
                <a:solidFill>
                  <a:srgbClr val="FF0000"/>
                </a:solidFill>
                <a:latin typeface="+mn-ea"/>
              </a:rPr>
              <a:t>분석</a:t>
            </a:r>
            <a:r>
              <a:rPr lang="ko-KR" altLang="en-US" dirty="0">
                <a:latin typeface="+mn-ea"/>
              </a:rPr>
              <a:t>하여 불확실한 사실에 대하여 과학적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합리적 </a:t>
            </a:r>
            <a:r>
              <a:rPr lang="ko-KR" altLang="en-US" u="sng" dirty="0">
                <a:solidFill>
                  <a:srgbClr val="FF0000"/>
                </a:solidFill>
                <a:latin typeface="+mn-ea"/>
              </a:rPr>
              <a:t>판단</a:t>
            </a:r>
            <a:r>
              <a:rPr lang="ko-KR" altLang="en-US" dirty="0">
                <a:latin typeface="+mn-ea"/>
              </a:rPr>
              <a:t>을 내린다 </a:t>
            </a:r>
            <a:r>
              <a:rPr lang="ko-KR" altLang="en-US" dirty="0">
                <a:solidFill>
                  <a:srgbClr val="0070C0"/>
                </a:solidFill>
                <a:latin typeface="+mn-ea"/>
              </a:rPr>
              <a:t>合理判断</a:t>
            </a:r>
          </a:p>
          <a:p>
            <a:endParaRPr lang="en-US" altLang="zh-CN" dirty="0"/>
          </a:p>
          <a:p>
            <a:endParaRPr lang="en-US" altLang="ko-KR" dirty="0"/>
          </a:p>
          <a:p>
            <a:endParaRPr lang="en-US" dirty="0"/>
          </a:p>
        </p:txBody>
      </p:sp>
      <p:pic>
        <p:nvPicPr>
          <p:cNvPr id="4" name="Picture 6" descr="http://blogs.plos.org/publichealth/files/2015/06/crowdfunding-statistics-2.jpg"/>
          <p:cNvPicPr>
            <a:picLocks noChangeAspect="1" noChangeArrowheads="1"/>
          </p:cNvPicPr>
          <p:nvPr/>
        </p:nvPicPr>
        <p:blipFill rotWithShape="1">
          <a:blip r:embed="rId2"/>
          <a:srcRect l="13369" t="-1" b="89"/>
          <a:stretch/>
        </p:blipFill>
        <p:spPr bwMode="auto">
          <a:xfrm>
            <a:off x="6289482" y="1953484"/>
            <a:ext cx="5691303" cy="4375754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5542002" y="324433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合理判断</a:t>
            </a:r>
            <a:endParaRPr lang="en-US" dirty="0"/>
          </a:p>
        </p:txBody>
      </p:sp>
      <p:sp>
        <p:nvSpPr>
          <p:cNvPr id="6" name="직사각형 5"/>
          <p:cNvSpPr/>
          <p:nvPr/>
        </p:nvSpPr>
        <p:spPr>
          <a:xfrm>
            <a:off x="5542002" y="324433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合理判断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54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xfrm>
            <a:off x="7085003" y="1349770"/>
            <a:ext cx="2649537" cy="1223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모집단 </a:t>
            </a:r>
            <a:r>
              <a:rPr lang="ko-KR" altLang="en-US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人口</a:t>
            </a:r>
            <a:r>
              <a:rPr lang="ko-KR" altLang="en-US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dirty="0"/>
              <a:t>(</a:t>
            </a:r>
            <a:r>
              <a:rPr lang="en-US" altLang="ko-KR" dirty="0">
                <a:latin typeface="Times New Roman" panose="02020603050405020304" pitchFamily="18" charset="0"/>
              </a:rPr>
              <a:t>Population</a:t>
            </a:r>
            <a:r>
              <a:rPr lang="en-US" altLang="ko-KR" dirty="0"/>
              <a:t>)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928293" y="677068"/>
            <a:ext cx="4691062" cy="334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ko-KR" altLang="en-US" sz="2800" u="sng" dirty="0">
                <a:latin typeface="+mn-ea"/>
                <a:ea typeface="+mn-ea"/>
              </a:rPr>
              <a:t>관심을 갖는 어떤 대상</a:t>
            </a:r>
            <a:r>
              <a:rPr lang="ko-KR" altLang="en-US" sz="2800" dirty="0">
                <a:latin typeface="+mn-ea"/>
                <a:ea typeface="+mn-ea"/>
              </a:rPr>
              <a:t>에서 </a:t>
            </a:r>
            <a:r>
              <a:rPr lang="ko-KR" altLang="en-US" sz="2800" u="sng" dirty="0">
                <a:solidFill>
                  <a:srgbClr val="FF0000"/>
                </a:solidFill>
                <a:latin typeface="+mn-ea"/>
                <a:ea typeface="+mn-ea"/>
              </a:rPr>
              <a:t>자료</a:t>
            </a:r>
            <a:r>
              <a:rPr lang="ko-KR" altLang="en-US" sz="2800" dirty="0">
                <a:solidFill>
                  <a:srgbClr val="FF0000"/>
                </a:solidFill>
                <a:latin typeface="+mn-ea"/>
                <a:ea typeface="+mn-ea"/>
              </a:rPr>
              <a:t>를</a:t>
            </a:r>
            <a:r>
              <a:rPr lang="ko-KR" altLang="en-US" sz="2800" dirty="0">
                <a:latin typeface="+mn-ea"/>
                <a:ea typeface="+mn-ea"/>
              </a:rPr>
              <a:t> </a:t>
            </a:r>
            <a:r>
              <a:rPr lang="ko-KR" altLang="en-US" sz="2800" dirty="0">
                <a:solidFill>
                  <a:srgbClr val="FF0000"/>
                </a:solidFill>
                <a:latin typeface="+mn-ea"/>
                <a:ea typeface="+mn-ea"/>
              </a:rPr>
              <a:t>수집</a:t>
            </a:r>
            <a:r>
              <a:rPr lang="ko-KR" altLang="en-US" sz="2800" dirty="0">
                <a:latin typeface="+mn-ea"/>
                <a:ea typeface="+mn-ea"/>
              </a:rPr>
              <a:t>하여</a:t>
            </a:r>
          </a:p>
        </p:txBody>
      </p:sp>
      <p:sp>
        <p:nvSpPr>
          <p:cNvPr id="14340" name="Oval 4"/>
          <p:cNvSpPr>
            <a:spLocks noChangeArrowheads="1"/>
          </p:cNvSpPr>
          <p:nvPr/>
        </p:nvSpPr>
        <p:spPr bwMode="auto">
          <a:xfrm>
            <a:off x="932535" y="2968035"/>
            <a:ext cx="3649279" cy="3512980"/>
          </a:xfrm>
          <a:prstGeom prst="ellipse">
            <a:avLst/>
          </a:prstGeom>
          <a:noFill/>
          <a:ln w="57150">
            <a:solidFill>
              <a:srgbClr val="FFC000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6383340" y="3919993"/>
            <a:ext cx="3333750" cy="1633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None/>
            </a:pPr>
            <a:r>
              <a:rPr lang="ko-KR" altLang="en-US" sz="3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표본 </a:t>
            </a:r>
            <a:r>
              <a:rPr lang="ko-KR" altLang="en-US" sz="3200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样本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en-US" altLang="ko-KR" sz="3200" dirty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en-US" altLang="ko-KR" sz="3200" dirty="0">
                <a:latin typeface="Times New Roman" panose="02020603050405020304" pitchFamily="18" charset="0"/>
                <a:ea typeface="굴림" panose="020B0600000101010101" pitchFamily="50" charset="-127"/>
              </a:rPr>
              <a:t>Sample</a:t>
            </a:r>
            <a:r>
              <a:rPr lang="en-US" altLang="ko-KR" sz="32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4921858" y="1311965"/>
            <a:ext cx="2035534" cy="580445"/>
          </a:xfrm>
          <a:prstGeom prst="line">
            <a:avLst/>
          </a:prstGeom>
          <a:noFill/>
          <a:ln w="76200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3307744" y="1963972"/>
            <a:ext cx="3075596" cy="2688991"/>
          </a:xfrm>
          <a:prstGeom prst="line">
            <a:avLst/>
          </a:prstGeom>
          <a:noFill/>
          <a:ln w="76200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직사각형 1"/>
          <p:cNvSpPr/>
          <p:nvPr/>
        </p:nvSpPr>
        <p:spPr>
          <a:xfrm>
            <a:off x="1168695" y="3791962"/>
            <a:ext cx="341311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r>
              <a:rPr lang="ko-KR" altLang="en-US" sz="2400" dirty="0">
                <a:latin typeface="+mn-ea"/>
              </a:rPr>
              <a:t>예</a:t>
            </a:r>
            <a:r>
              <a:rPr lang="en-US" altLang="ko-KR" sz="2400" dirty="0">
                <a:latin typeface="+mn-ea"/>
              </a:rPr>
              <a:t>&gt; </a:t>
            </a:r>
            <a:r>
              <a:rPr lang="ko-KR" altLang="en-US" sz="2400" u="sng" dirty="0">
                <a:latin typeface="+mn-ea"/>
              </a:rPr>
              <a:t>전주대학교 중국학생</a:t>
            </a:r>
            <a:r>
              <a:rPr lang="ko-KR" altLang="en-US" sz="2400" dirty="0">
                <a:latin typeface="+mn-ea"/>
              </a:rPr>
              <a:t>들의 생활비를 조사하기 위해 중국학생</a:t>
            </a:r>
            <a:r>
              <a:rPr lang="en-US" altLang="ko-KR" sz="2400" u="sng" dirty="0">
                <a:latin typeface="+mn-ea"/>
              </a:rPr>
              <a:t>100</a:t>
            </a:r>
            <a:r>
              <a:rPr lang="ko-KR" altLang="en-US" sz="2400" u="sng" dirty="0">
                <a:latin typeface="+mn-ea"/>
              </a:rPr>
              <a:t>명</a:t>
            </a:r>
            <a:r>
              <a:rPr lang="ko-KR" altLang="en-US" sz="2400" dirty="0">
                <a:latin typeface="+mn-ea"/>
              </a:rPr>
              <a:t>을 조사 </a:t>
            </a:r>
            <a:endParaRPr lang="en-US" altLang="ko-KR" sz="2400" dirty="0">
              <a:latin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r>
              <a:rPr lang="zh-CN" altLang="en-US" dirty="0">
                <a:solidFill>
                  <a:srgbClr val="0070C0"/>
                </a:solidFill>
                <a:latin typeface="+mn-ea"/>
              </a:rPr>
              <a:t>调查全州大学中国学生的生活费调查</a:t>
            </a:r>
            <a:r>
              <a:rPr lang="en-US" altLang="zh-CN" dirty="0">
                <a:solidFill>
                  <a:srgbClr val="0070C0"/>
                </a:solidFill>
                <a:latin typeface="+mn-ea"/>
              </a:rPr>
              <a:t>100</a:t>
            </a:r>
            <a:r>
              <a:rPr lang="zh-CN" altLang="en-US" dirty="0">
                <a:solidFill>
                  <a:srgbClr val="0070C0"/>
                </a:solidFill>
                <a:latin typeface="+mn-ea"/>
              </a:rPr>
              <a:t>名中国学生</a:t>
            </a:r>
            <a:endParaRPr lang="ko-KR" altLang="en-US" dirty="0">
              <a:solidFill>
                <a:srgbClr val="0070C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22744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>
          <a:xfrm>
            <a:off x="6959599" y="1628776"/>
            <a:ext cx="3798515" cy="4105275"/>
          </a:xfrm>
        </p:spPr>
        <p:txBody>
          <a:bodyPr/>
          <a:lstStyle/>
          <a:p>
            <a:pPr>
              <a:buNone/>
            </a:pPr>
            <a:r>
              <a:rPr lang="en-US" altLang="ko-KR" dirty="0">
                <a:ea typeface="휴먼모음T" panose="02030504000101010101" pitchFamily="18" charset="-127"/>
              </a:rPr>
              <a:t> </a:t>
            </a:r>
            <a:r>
              <a:rPr lang="ko-KR" altLang="en-US" dirty="0" err="1">
                <a:ea typeface="휴먼모음T" panose="02030504000101010101" pitchFamily="18" charset="-127"/>
              </a:rPr>
              <a:t>기술통계학</a:t>
            </a:r>
            <a:r>
              <a:rPr lang="ko-KR" altLang="en-US" dirty="0">
                <a:ea typeface="휴먼모음T" panose="02030504000101010101" pitchFamily="18" charset="-127"/>
              </a:rPr>
              <a:t> </a:t>
            </a:r>
            <a:r>
              <a:rPr lang="ko-KR" altLang="en-US" sz="2400" dirty="0">
                <a:solidFill>
                  <a:srgbClr val="0070C0"/>
                </a:solidFill>
                <a:ea typeface="휴먼모음T" panose="02030504000101010101" pitchFamily="18" charset="-127"/>
              </a:rPr>
              <a:t>描述统计</a:t>
            </a:r>
          </a:p>
          <a:p>
            <a:pPr eaLnBrk="1" hangingPunct="1">
              <a:buFontTx/>
              <a:buNone/>
            </a:pPr>
            <a:r>
              <a:rPr lang="ko-KR" altLang="en-US" sz="2400" dirty="0"/>
              <a:t> </a:t>
            </a:r>
            <a:r>
              <a:rPr lang="en-US" altLang="ko-KR" sz="24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(Descriptive Statistics)</a:t>
            </a:r>
          </a:p>
          <a:p>
            <a:pPr>
              <a:lnSpc>
                <a:spcPct val="100000"/>
              </a:lnSpc>
            </a:pPr>
            <a:r>
              <a:rPr lang="ko-KR" altLang="en-US" dirty="0">
                <a:ea typeface="휴먼모음T" panose="02030504000101010101" pitchFamily="18" charset="-127"/>
              </a:rPr>
              <a:t>표</a:t>
            </a:r>
            <a:r>
              <a:rPr lang="en-US" altLang="ko-KR" dirty="0">
                <a:ea typeface="휴먼모음T" panose="02030504000101010101" pitchFamily="18" charset="-127"/>
              </a:rPr>
              <a:t>(table), </a:t>
            </a:r>
            <a:r>
              <a:rPr lang="ko-KR" altLang="en-US" dirty="0">
                <a:ea typeface="휴먼모음T" panose="02030504000101010101" pitchFamily="18" charset="-127"/>
              </a:rPr>
              <a:t>그림</a:t>
            </a:r>
            <a:r>
              <a:rPr lang="en-US" altLang="ko-KR" dirty="0">
                <a:ea typeface="휴먼모음T" panose="02030504000101010101" pitchFamily="18" charset="-127"/>
              </a:rPr>
              <a:t>(graph), </a:t>
            </a:r>
            <a:r>
              <a:rPr lang="ko-KR" altLang="en-US" dirty="0" err="1">
                <a:ea typeface="휴먼모음T" panose="02030504000101010101" pitchFamily="18" charset="-127"/>
              </a:rPr>
              <a:t>대표값</a:t>
            </a:r>
            <a:r>
              <a:rPr lang="ko-KR" altLang="en-US" dirty="0">
                <a:ea typeface="휴먼모음T" panose="02030504000101010101" pitchFamily="18" charset="-127"/>
              </a:rPr>
              <a:t> </a:t>
            </a:r>
            <a:r>
              <a:rPr lang="ko-KR" altLang="en-US" sz="2000" dirty="0">
                <a:solidFill>
                  <a:srgbClr val="0070C0"/>
                </a:solidFill>
                <a:ea typeface="휴먼모음T" panose="02030504000101010101" pitchFamily="18" charset="-127"/>
              </a:rPr>
              <a:t>代表价值</a:t>
            </a:r>
            <a:r>
              <a:rPr lang="ko-KR" altLang="en-US" dirty="0">
                <a:ea typeface="휴먼모음T" panose="02030504000101010101" pitchFamily="18" charset="-127"/>
              </a:rPr>
              <a:t> 등을 이용하여   </a:t>
            </a:r>
            <a:endParaRPr lang="en-US" altLang="ko-KR" dirty="0">
              <a:ea typeface="휴먼모음T" panose="02030504000101010101" pitchFamily="18" charset="-127"/>
            </a:endParaRPr>
          </a:p>
          <a:p>
            <a:pPr eaLnBrk="1" hangingPunct="1">
              <a:lnSpc>
                <a:spcPct val="100000"/>
              </a:lnSpc>
            </a:pPr>
            <a:r>
              <a:rPr lang="ko-KR" altLang="en-US" dirty="0">
                <a:ea typeface="휴먼모음T" panose="02030504000101010101" pitchFamily="18" charset="-127"/>
              </a:rPr>
              <a:t>자료의 특성을   </a:t>
            </a:r>
            <a:endParaRPr lang="en-US" altLang="ko-KR" dirty="0">
              <a:ea typeface="휴먼모음T" panose="02030504000101010101" pitchFamily="18" charset="-127"/>
            </a:endParaRPr>
          </a:p>
          <a:p>
            <a:pPr eaLnBrk="1" hangingPunct="1">
              <a:lnSpc>
                <a:spcPct val="100000"/>
              </a:lnSpc>
            </a:pPr>
            <a:r>
              <a:rPr lang="ko-KR" altLang="en-US" dirty="0">
                <a:ea typeface="휴먼모음T" panose="02030504000101010101" pitchFamily="18" charset="-127"/>
              </a:rPr>
              <a:t>쉽게 파악할 수  있도록 </a:t>
            </a:r>
            <a:endParaRPr lang="en-US" altLang="ko-KR" dirty="0">
              <a:ea typeface="휴먼모음T" panose="02030504000101010101" pitchFamily="18" charset="-127"/>
            </a:endParaRPr>
          </a:p>
          <a:p>
            <a:pPr eaLnBrk="1" hangingPunct="1">
              <a:lnSpc>
                <a:spcPct val="100000"/>
              </a:lnSpc>
            </a:pPr>
            <a:r>
              <a:rPr lang="ko-KR" altLang="en-US" dirty="0">
                <a:ea typeface="휴먼모음T" panose="02030504000101010101" pitchFamily="18" charset="-127"/>
              </a:rPr>
              <a:t>데이터를  정리</a:t>
            </a:r>
            <a:r>
              <a:rPr lang="en-US" altLang="ko-KR" dirty="0">
                <a:ea typeface="휴먼모음T" panose="02030504000101010101" pitchFamily="18" charset="-127"/>
              </a:rPr>
              <a:t>, </a:t>
            </a:r>
            <a:r>
              <a:rPr lang="ko-KR" altLang="en-US" dirty="0">
                <a:ea typeface="휴먼모음T" panose="02030504000101010101" pitchFamily="18" charset="-127"/>
              </a:rPr>
              <a:t>요약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847325" y="981076"/>
            <a:ext cx="4691062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marL="0" indent="0" eaLnBrk="1" hangingPunct="1">
              <a:lnSpc>
                <a:spcPct val="120000"/>
              </a:lnSpc>
              <a:spcBef>
                <a:spcPct val="20000"/>
              </a:spcBef>
              <a:defRPr/>
            </a:pPr>
            <a:r>
              <a:rPr lang="en-US" altLang="ko-KR" sz="2800" dirty="0">
                <a:latin typeface="+mn-ea"/>
                <a:ea typeface="+mn-ea"/>
              </a:rPr>
              <a:t> 2. </a:t>
            </a:r>
            <a:r>
              <a:rPr lang="ko-KR" altLang="en-US" sz="2800" dirty="0">
                <a:latin typeface="+mn-ea"/>
                <a:ea typeface="+mn-ea"/>
              </a:rPr>
              <a:t>이를 </a:t>
            </a:r>
            <a:r>
              <a:rPr lang="ko-KR" altLang="en-US" sz="2800" dirty="0">
                <a:solidFill>
                  <a:srgbClr val="FF0000"/>
                </a:solidFill>
                <a:latin typeface="+mn-ea"/>
                <a:ea typeface="+mn-ea"/>
              </a:rPr>
              <a:t>정리</a:t>
            </a:r>
            <a:r>
              <a:rPr lang="en-US" altLang="ko-KR" sz="2800" dirty="0">
                <a:latin typeface="+mn-ea"/>
                <a:ea typeface="+mn-ea"/>
              </a:rPr>
              <a:t>, </a:t>
            </a:r>
            <a:r>
              <a:rPr lang="ko-KR" altLang="en-US" sz="2800" dirty="0">
                <a:solidFill>
                  <a:srgbClr val="FF0000"/>
                </a:solidFill>
                <a:latin typeface="+mn-ea"/>
                <a:ea typeface="+mn-ea"/>
              </a:rPr>
              <a:t>요약</a:t>
            </a:r>
            <a:r>
              <a:rPr lang="ko-KR" altLang="en-US" sz="2800" dirty="0">
                <a:latin typeface="+mn-ea"/>
                <a:ea typeface="+mn-ea"/>
              </a:rPr>
              <a:t>하고</a:t>
            </a:r>
          </a:p>
          <a:p>
            <a:pPr marL="0" indent="0" eaLnBrk="1" hangingPunct="1">
              <a:lnSpc>
                <a:spcPct val="120000"/>
              </a:lnSpc>
              <a:spcBef>
                <a:spcPct val="20000"/>
              </a:spcBef>
              <a:defRPr/>
            </a:pPr>
            <a:endParaRPr lang="ko-KR" altLang="en-US" sz="2800" dirty="0">
              <a:latin typeface="+mn-ea"/>
              <a:ea typeface="+mn-ea"/>
            </a:endParaRP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888599" y="2349500"/>
            <a:ext cx="3929891" cy="3924299"/>
          </a:xfrm>
          <a:prstGeom prst="ellipse">
            <a:avLst/>
          </a:prstGeom>
          <a:noFill/>
          <a:ln w="57150">
            <a:solidFill>
              <a:srgbClr val="00B0F0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6389" name="Line 6"/>
          <p:cNvSpPr>
            <a:spLocks noChangeShapeType="1"/>
          </p:cNvSpPr>
          <p:nvPr/>
        </p:nvSpPr>
        <p:spPr bwMode="auto">
          <a:xfrm>
            <a:off x="4071069" y="1628776"/>
            <a:ext cx="3032996" cy="431800"/>
          </a:xfrm>
          <a:prstGeom prst="line">
            <a:avLst/>
          </a:prstGeom>
          <a:noFill/>
          <a:ln w="76200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직사각형 1"/>
          <p:cNvSpPr/>
          <p:nvPr/>
        </p:nvSpPr>
        <p:spPr>
          <a:xfrm>
            <a:off x="1494112" y="2835027"/>
            <a:ext cx="3605665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r>
              <a:rPr lang="ko-KR" altLang="en-US" sz="2000" dirty="0">
                <a:latin typeface="+mn-ea"/>
              </a:rPr>
              <a:t>예</a:t>
            </a:r>
            <a:r>
              <a:rPr lang="en-US" altLang="ko-KR" sz="2000" dirty="0">
                <a:latin typeface="+mn-ea"/>
              </a:rPr>
              <a:t>&gt; </a:t>
            </a:r>
            <a:r>
              <a:rPr lang="ko-KR" altLang="en-US" sz="2000" dirty="0">
                <a:latin typeface="+mn-ea"/>
              </a:rPr>
              <a:t>중국학생</a:t>
            </a:r>
            <a:r>
              <a:rPr lang="en-US" altLang="ko-KR" sz="2000" dirty="0">
                <a:latin typeface="+mn-ea"/>
              </a:rPr>
              <a:t>100</a:t>
            </a:r>
            <a:r>
              <a:rPr lang="ko-KR" altLang="en-US" sz="2000" dirty="0">
                <a:latin typeface="+mn-ea"/>
              </a:rPr>
              <a:t>명의 생활비 평균 </a:t>
            </a:r>
            <a:r>
              <a:rPr lang="ko-KR" altLang="en-US" dirty="0">
                <a:solidFill>
                  <a:srgbClr val="0070C0"/>
                </a:solidFill>
                <a:latin typeface="+mn-ea"/>
              </a:rPr>
              <a:t>平均</a:t>
            </a:r>
            <a:r>
              <a:rPr lang="ko-KR" altLang="en-US" sz="2000" dirty="0">
                <a:latin typeface="+mn-ea"/>
              </a:rPr>
              <a:t> 은 </a:t>
            </a:r>
            <a:r>
              <a:rPr lang="en-US" altLang="ko-KR" sz="2000" dirty="0">
                <a:latin typeface="+mn-ea"/>
              </a:rPr>
              <a:t>100</a:t>
            </a:r>
            <a:r>
              <a:rPr lang="ko-KR" altLang="en-US" sz="2000" dirty="0">
                <a:latin typeface="+mn-ea"/>
              </a:rPr>
              <a:t>만원</a:t>
            </a:r>
            <a:r>
              <a:rPr lang="en-US" altLang="ko-KR" sz="2000" dirty="0">
                <a:latin typeface="+mn-ea"/>
              </a:rPr>
              <a:t>/</a:t>
            </a:r>
            <a:r>
              <a:rPr lang="ko-KR" altLang="en-US" sz="2000" dirty="0">
                <a:latin typeface="+mn-ea"/>
              </a:rPr>
              <a:t>월</a:t>
            </a:r>
            <a:endParaRPr lang="en-US" altLang="ko-KR" sz="2000" dirty="0">
              <a:latin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r>
              <a:rPr lang="ko-KR" altLang="en-US" sz="2000" dirty="0">
                <a:latin typeface="+mn-ea"/>
              </a:rPr>
              <a:t>최소값 </a:t>
            </a:r>
            <a:r>
              <a:rPr lang="en-US" altLang="ko-KR" sz="2000" dirty="0">
                <a:latin typeface="+mn-ea"/>
              </a:rPr>
              <a:t>30</a:t>
            </a:r>
            <a:r>
              <a:rPr lang="ko-KR" altLang="en-US" sz="2000" dirty="0">
                <a:latin typeface="+mn-ea"/>
              </a:rPr>
              <a:t>만원 </a:t>
            </a:r>
            <a:r>
              <a:rPr lang="ko-KR" altLang="en-US" dirty="0">
                <a:solidFill>
                  <a:srgbClr val="0070C0"/>
                </a:solidFill>
                <a:latin typeface="+mn-ea"/>
              </a:rPr>
              <a:t>最低值</a:t>
            </a:r>
            <a:endParaRPr lang="en-US" altLang="ko-KR" dirty="0">
              <a:solidFill>
                <a:srgbClr val="0070C0"/>
              </a:solidFill>
              <a:latin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r>
              <a:rPr lang="ko-KR" altLang="en-US" sz="2000" dirty="0">
                <a:latin typeface="+mn-ea"/>
              </a:rPr>
              <a:t>최대값 </a:t>
            </a:r>
            <a:r>
              <a:rPr lang="en-US" altLang="ko-KR" sz="2000" dirty="0">
                <a:latin typeface="+mn-ea"/>
              </a:rPr>
              <a:t>200</a:t>
            </a:r>
            <a:r>
              <a:rPr lang="ko-KR" altLang="en-US" sz="2000" dirty="0">
                <a:latin typeface="+mn-ea"/>
              </a:rPr>
              <a:t>만원 </a:t>
            </a:r>
            <a:r>
              <a:rPr lang="ko-KR" altLang="en-US" dirty="0">
                <a:solidFill>
                  <a:srgbClr val="0070C0"/>
                </a:solidFill>
                <a:latin typeface="+mn-ea"/>
              </a:rPr>
              <a:t>最大值</a:t>
            </a:r>
          </a:p>
        </p:txBody>
      </p:sp>
      <p:grpSp>
        <p:nvGrpSpPr>
          <p:cNvPr id="7" name="그룹 6"/>
          <p:cNvGrpSpPr/>
          <p:nvPr/>
        </p:nvGrpSpPr>
        <p:grpSpPr>
          <a:xfrm>
            <a:off x="2734738" y="4430918"/>
            <a:ext cx="3244643" cy="1742962"/>
            <a:chOff x="2456442" y="4311649"/>
            <a:chExt cx="3244643" cy="1742962"/>
          </a:xfrm>
        </p:grpSpPr>
        <p:cxnSp>
          <p:nvCxnSpPr>
            <p:cNvPr id="4" name="직선 연결선 3"/>
            <p:cNvCxnSpPr/>
            <p:nvPr/>
          </p:nvCxnSpPr>
          <p:spPr>
            <a:xfrm>
              <a:off x="2496710" y="5734051"/>
              <a:ext cx="320437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직사각형 4"/>
            <p:cNvSpPr/>
            <p:nvPr/>
          </p:nvSpPr>
          <p:spPr>
            <a:xfrm>
              <a:off x="3864334" y="4802587"/>
              <a:ext cx="294198" cy="9314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4168001" y="5279665"/>
              <a:ext cx="294198" cy="45438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4471668" y="5550009"/>
              <a:ext cx="294198" cy="1840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4775335" y="5661328"/>
              <a:ext cx="294198" cy="6319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3576388" y="4311649"/>
              <a:ext cx="294198" cy="142240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3274832" y="4627659"/>
              <a:ext cx="294198" cy="110639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2973276" y="5013323"/>
              <a:ext cx="294198" cy="7207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2671720" y="5422789"/>
              <a:ext cx="294198" cy="31126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5069533" y="5688331"/>
              <a:ext cx="294198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456442" y="5746834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30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774152" y="5746834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50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091862" y="5746834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70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409572" y="5746834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90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727282" y="5746834"/>
              <a:ext cx="4587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110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044992" y="5746834"/>
              <a:ext cx="4587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130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362702" y="5746834"/>
              <a:ext cx="4587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150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680412" y="5746834"/>
              <a:ext cx="4587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170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196831" y="5746834"/>
              <a:ext cx="4587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200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12200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1268744" y="820738"/>
            <a:ext cx="4790150" cy="1890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marL="0" indent="0" eaLnBrk="1" hangingPunct="1">
              <a:lnSpc>
                <a:spcPct val="120000"/>
              </a:lnSpc>
              <a:spcBef>
                <a:spcPct val="20000"/>
              </a:spcBef>
              <a:defRPr/>
            </a:pPr>
            <a:r>
              <a:rPr lang="en-US" altLang="ko-KR" sz="2800" dirty="0">
                <a:latin typeface="+mn-ea"/>
                <a:ea typeface="+mn-ea"/>
              </a:rPr>
              <a:t>3. </a:t>
            </a:r>
            <a:r>
              <a:rPr lang="ko-KR" altLang="en-US" sz="2800" dirty="0">
                <a:latin typeface="+mn-ea"/>
                <a:ea typeface="+mn-ea"/>
              </a:rPr>
              <a:t>자료를 </a:t>
            </a:r>
            <a:r>
              <a:rPr lang="ko-KR" altLang="en-US" sz="2800" dirty="0">
                <a:solidFill>
                  <a:srgbClr val="FF0000"/>
                </a:solidFill>
                <a:latin typeface="+mn-ea"/>
                <a:ea typeface="+mn-ea"/>
              </a:rPr>
              <a:t>분석</a:t>
            </a:r>
            <a:r>
              <a:rPr lang="ko-KR" altLang="en-US" sz="2800" dirty="0">
                <a:latin typeface="+mn-ea"/>
                <a:ea typeface="+mn-ea"/>
              </a:rPr>
              <a:t>하여 불확실한 사실에 대하여 과학적이고</a:t>
            </a:r>
            <a:r>
              <a:rPr lang="en-US" altLang="ko-KR" sz="2800" dirty="0">
                <a:latin typeface="+mn-ea"/>
                <a:ea typeface="+mn-ea"/>
              </a:rPr>
              <a:t> </a:t>
            </a:r>
          </a:p>
          <a:p>
            <a:pPr marL="0" indent="0" eaLnBrk="1" hangingPunct="1">
              <a:lnSpc>
                <a:spcPct val="120000"/>
              </a:lnSpc>
              <a:spcBef>
                <a:spcPct val="20000"/>
              </a:spcBef>
              <a:defRPr/>
            </a:pPr>
            <a:r>
              <a:rPr lang="ko-KR" altLang="en-US" sz="2800" dirty="0">
                <a:latin typeface="+mn-ea"/>
                <a:ea typeface="+mn-ea"/>
              </a:rPr>
              <a:t>합리적 </a:t>
            </a:r>
            <a:r>
              <a:rPr lang="ko-KR" altLang="en-US" sz="2800" dirty="0">
                <a:solidFill>
                  <a:srgbClr val="FF0000"/>
                </a:solidFill>
                <a:latin typeface="+mn-ea"/>
                <a:ea typeface="+mn-ea"/>
              </a:rPr>
              <a:t>판단</a:t>
            </a:r>
            <a:r>
              <a:rPr lang="ko-KR" altLang="en-US" sz="2800" dirty="0">
                <a:latin typeface="+mn-ea"/>
                <a:ea typeface="+mn-ea"/>
              </a:rPr>
              <a:t>을 내린다</a:t>
            </a:r>
          </a:p>
        </p:txBody>
      </p:sp>
      <p:sp>
        <p:nvSpPr>
          <p:cNvPr id="18435" name="Oval 4"/>
          <p:cNvSpPr>
            <a:spLocks noChangeArrowheads="1"/>
          </p:cNvSpPr>
          <p:nvPr/>
        </p:nvSpPr>
        <p:spPr bwMode="auto">
          <a:xfrm>
            <a:off x="1268744" y="3242766"/>
            <a:ext cx="3530892" cy="3315694"/>
          </a:xfrm>
          <a:prstGeom prst="ellipse">
            <a:avLst/>
          </a:prstGeom>
          <a:noFill/>
          <a:ln w="57150">
            <a:solidFill>
              <a:srgbClr val="FF0000">
                <a:alpha val="4509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6888162" y="1125538"/>
            <a:ext cx="4609423" cy="3867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latinLnBrk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latinLnBrk="1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endParaRPr lang="ko-KR" altLang="ko-KR" sz="320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18437" name="Line 7"/>
          <p:cNvSpPr>
            <a:spLocks noChangeShapeType="1"/>
          </p:cNvSpPr>
          <p:nvPr/>
        </p:nvSpPr>
        <p:spPr bwMode="auto">
          <a:xfrm flipV="1">
            <a:off x="5923722" y="1319917"/>
            <a:ext cx="1049572" cy="222636"/>
          </a:xfrm>
          <a:prstGeom prst="line">
            <a:avLst/>
          </a:prstGeom>
          <a:noFill/>
          <a:ln w="76200" cap="rnd">
            <a:solidFill>
              <a:srgbClr val="FF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Rectangle 9"/>
          <p:cNvSpPr>
            <a:spLocks noGrp="1" noChangeArrowheads="1"/>
          </p:cNvSpPr>
          <p:nvPr>
            <p:ph idx="1"/>
          </p:nvPr>
        </p:nvSpPr>
        <p:spPr>
          <a:xfrm>
            <a:off x="7175499" y="1052513"/>
            <a:ext cx="4234623" cy="3848100"/>
          </a:xfrm>
        </p:spPr>
        <p:txBody>
          <a:bodyPr>
            <a:normAutofit/>
          </a:bodyPr>
          <a:lstStyle/>
          <a:p>
            <a:pPr marL="533400" indent="-533400">
              <a:lnSpc>
                <a:spcPct val="100000"/>
              </a:lnSpc>
              <a:buNone/>
            </a:pPr>
            <a:r>
              <a:rPr lang="ko-KR" altLang="en-US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추론</a:t>
            </a:r>
            <a:r>
              <a:rPr lang="en-US" altLang="ko-KR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추측</a:t>
            </a:r>
            <a:r>
              <a:rPr lang="en-US" altLang="ko-KR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  <a:r>
              <a:rPr lang="ko-KR" altLang="en-US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통계학 </a:t>
            </a:r>
            <a:r>
              <a:rPr lang="ko-KR" altLang="en-US" sz="2400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推论统计</a:t>
            </a:r>
          </a:p>
          <a:p>
            <a:pPr marL="533400" indent="-533400">
              <a:lnSpc>
                <a:spcPct val="100000"/>
              </a:lnSpc>
              <a:buNone/>
            </a:pPr>
            <a:r>
              <a:rPr lang="en-US" altLang="ko-KR" sz="2400" dirty="0"/>
              <a:t>(</a:t>
            </a:r>
            <a:r>
              <a:rPr lang="en-US" altLang="ko-KR" sz="2400" dirty="0">
                <a:latin typeface="Times New Roman" panose="02020603050405020304" pitchFamily="18" charset="0"/>
              </a:rPr>
              <a:t>Inferential Statistics</a:t>
            </a:r>
            <a:r>
              <a:rPr lang="en-US" altLang="ko-KR" sz="2400" dirty="0"/>
              <a:t>)</a:t>
            </a:r>
          </a:p>
          <a:p>
            <a:pPr marL="533400" indent="-533400">
              <a:lnSpc>
                <a:spcPct val="100000"/>
              </a:lnSpc>
            </a:pPr>
            <a:r>
              <a:rPr lang="ko-KR" altLang="en-US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통계학의 </a:t>
            </a:r>
            <a:r>
              <a:rPr lang="en-US" altLang="ko-KR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90%</a:t>
            </a:r>
          </a:p>
          <a:p>
            <a:pPr marL="533400" indent="-533400">
              <a:lnSpc>
                <a:spcPct val="100000"/>
              </a:lnSpc>
            </a:pPr>
            <a:r>
              <a:rPr lang="ko-KR" altLang="en-US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미지</a:t>
            </a:r>
            <a:r>
              <a:rPr lang="en-US" altLang="ko-KR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(unknown)</a:t>
            </a:r>
            <a:r>
              <a:rPr lang="ko-KR" altLang="en-US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의 사실에 대한 </a:t>
            </a:r>
            <a:endParaRPr lang="en-US" altLang="ko-KR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533400" indent="-533400">
              <a:lnSpc>
                <a:spcPct val="100000"/>
              </a:lnSpc>
            </a:pPr>
            <a:r>
              <a:rPr lang="ko-KR" altLang="en-US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추정</a:t>
            </a:r>
            <a:r>
              <a:rPr lang="ko-KR" altLang="en-US" sz="2400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预计</a:t>
            </a:r>
            <a:r>
              <a:rPr lang="ko-KR" altLang="en-US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 및 판단</a:t>
            </a:r>
            <a:r>
              <a:rPr lang="ko-KR" altLang="en-US" sz="2400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判决</a:t>
            </a:r>
          </a:p>
          <a:p>
            <a:pPr marL="533400" indent="-533400">
              <a:lnSpc>
                <a:spcPct val="100000"/>
              </a:lnSpc>
            </a:pPr>
            <a:r>
              <a:rPr lang="ko-KR" altLang="en-US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의사결정</a:t>
            </a:r>
            <a:r>
              <a:rPr lang="ko-KR" altLang="en-US" sz="2400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决策</a:t>
            </a:r>
            <a:r>
              <a:rPr lang="ko-KR" altLang="en-US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의 기초</a:t>
            </a:r>
            <a:r>
              <a:rPr lang="ko-KR" altLang="en-US" sz="2400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基础</a:t>
            </a:r>
            <a:r>
              <a:rPr lang="en-US" altLang="ko-KR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endParaRPr lang="ko-KR" altLang="en-US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574980" y="3669981"/>
            <a:ext cx="31699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r>
              <a:rPr lang="ko-KR" altLang="en-US" sz="2000" dirty="0">
                <a:latin typeface="+mn-ea"/>
              </a:rPr>
              <a:t>예</a:t>
            </a:r>
            <a:r>
              <a:rPr lang="en-US" altLang="ko-KR" sz="2000" dirty="0">
                <a:latin typeface="+mn-ea"/>
              </a:rPr>
              <a:t>&gt; </a:t>
            </a:r>
            <a:r>
              <a:rPr lang="ko-KR" altLang="en-US" sz="2000" dirty="0">
                <a:latin typeface="+mn-ea"/>
              </a:rPr>
              <a:t>생활비 평균은 </a:t>
            </a:r>
            <a:endParaRPr lang="en-US" altLang="ko-KR" sz="2000" dirty="0">
              <a:latin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r>
              <a:rPr lang="ko-KR" altLang="en-US" sz="2000" dirty="0">
                <a:latin typeface="+mn-ea"/>
              </a:rPr>
              <a:t>남학생 </a:t>
            </a:r>
            <a:r>
              <a:rPr lang="en-US" altLang="ko-KR" sz="2000" dirty="0">
                <a:latin typeface="+mn-ea"/>
              </a:rPr>
              <a:t>100</a:t>
            </a:r>
            <a:r>
              <a:rPr lang="ko-KR" altLang="en-US" sz="2000" dirty="0">
                <a:latin typeface="+mn-ea"/>
              </a:rPr>
              <a:t>만원</a:t>
            </a:r>
            <a:r>
              <a:rPr lang="en-US" altLang="ko-KR" sz="2000" dirty="0">
                <a:latin typeface="+mn-ea"/>
              </a:rPr>
              <a:t>/</a:t>
            </a:r>
            <a:r>
              <a:rPr lang="ko-KR" altLang="en-US" sz="2000" dirty="0">
                <a:latin typeface="+mn-ea"/>
              </a:rPr>
              <a:t>월</a:t>
            </a:r>
            <a:endParaRPr lang="en-US" altLang="ko-KR" sz="2000" dirty="0">
              <a:latin typeface="+mn-ea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r>
              <a:rPr lang="ko-KR" altLang="en-US" sz="2000" dirty="0">
                <a:latin typeface="+mn-ea"/>
              </a:rPr>
              <a:t>여학생 </a:t>
            </a:r>
            <a:r>
              <a:rPr lang="en-US" altLang="ko-KR" sz="2000" dirty="0">
                <a:latin typeface="+mn-ea"/>
              </a:rPr>
              <a:t>120</a:t>
            </a:r>
            <a:r>
              <a:rPr lang="ko-KR" altLang="en-US" sz="2000" dirty="0">
                <a:latin typeface="+mn-ea"/>
              </a:rPr>
              <a:t>만원</a:t>
            </a:r>
            <a:r>
              <a:rPr lang="en-US" altLang="ko-KR" sz="2000" dirty="0">
                <a:latin typeface="+mn-ea"/>
              </a:rPr>
              <a:t>/</a:t>
            </a:r>
            <a:r>
              <a:rPr lang="ko-KR" altLang="en-US" sz="2000" dirty="0">
                <a:latin typeface="+mn-ea"/>
              </a:rPr>
              <a:t>월</a:t>
            </a:r>
          </a:p>
        </p:txBody>
      </p:sp>
      <p:sp>
        <p:nvSpPr>
          <p:cNvPr id="2" name="오른쪽 화살표 1"/>
          <p:cNvSpPr/>
          <p:nvPr/>
        </p:nvSpPr>
        <p:spPr>
          <a:xfrm>
            <a:off x="1762633" y="5206916"/>
            <a:ext cx="437321" cy="3178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직사각형 8"/>
          <p:cNvSpPr/>
          <p:nvPr/>
        </p:nvSpPr>
        <p:spPr>
          <a:xfrm>
            <a:off x="2395928" y="5109291"/>
            <a:ext cx="25357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20000"/>
              </a:spcBef>
              <a:defRPr/>
            </a:pPr>
            <a:r>
              <a:rPr lang="ko-KR" altLang="en-US" sz="2000" dirty="0">
                <a:latin typeface="+mn-ea"/>
              </a:rPr>
              <a:t>여학생의 생활비가 더 많다</a:t>
            </a:r>
          </a:p>
        </p:txBody>
      </p:sp>
    </p:spTree>
    <p:extLst>
      <p:ext uri="{BB962C8B-B14F-4D97-AF65-F5344CB8AC3E}">
        <p14:creationId xmlns:p14="http://schemas.microsoft.com/office/powerpoint/2010/main" val="96087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기초통계량</a:t>
            </a:r>
            <a:r>
              <a:rPr lang="ko-KR" altLang="en-US" dirty="0"/>
              <a:t> </a:t>
            </a:r>
            <a:r>
              <a:rPr lang="ko-KR" altLang="en-US" sz="3600" dirty="0">
                <a:solidFill>
                  <a:srgbClr val="0070C0"/>
                </a:solidFill>
              </a:rPr>
              <a:t>基本统计 </a:t>
            </a:r>
            <a:r>
              <a:rPr lang="en-US" dirty="0"/>
              <a:t>6 </a:t>
            </a:r>
            <a:r>
              <a:rPr lang="en-US" altLang="ko-KR" dirty="0"/>
              <a:t>page</a:t>
            </a:r>
            <a:r>
              <a:rPr lang="ko-KR" altLang="en-US" dirty="0"/>
              <a:t> </a:t>
            </a:r>
            <a:r>
              <a:rPr lang="en-US" altLang="ko-KR" dirty="0"/>
              <a:t> 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2073729"/>
            <a:ext cx="10515600" cy="4351338"/>
          </a:xfrm>
        </p:spPr>
        <p:txBody>
          <a:bodyPr/>
          <a:lstStyle/>
          <a:p>
            <a:r>
              <a:rPr lang="ko-KR" altLang="en-US" dirty="0"/>
              <a:t>평균 </a:t>
            </a:r>
            <a:r>
              <a:rPr lang="en-US" altLang="ko-KR" dirty="0"/>
              <a:t>mean </a:t>
            </a:r>
          </a:p>
          <a:p>
            <a:r>
              <a:rPr lang="zh-CN" altLang="en-US" dirty="0">
                <a:solidFill>
                  <a:srgbClr val="0070C0"/>
                </a:solidFill>
              </a:rPr>
              <a:t>平均</a:t>
            </a:r>
            <a:endParaRPr lang="en-US" altLang="ko-KR" dirty="0">
              <a:solidFill>
                <a:srgbClr val="0070C0"/>
              </a:solidFill>
            </a:endParaRPr>
          </a:p>
          <a:p>
            <a:endParaRPr lang="en-US" altLang="ko-KR" dirty="0"/>
          </a:p>
          <a:p>
            <a:r>
              <a:rPr lang="ko-KR" altLang="en-US" dirty="0"/>
              <a:t>분산</a:t>
            </a:r>
            <a:r>
              <a:rPr lang="en-US" altLang="ko-KR" dirty="0"/>
              <a:t> variance</a:t>
            </a:r>
          </a:p>
          <a:p>
            <a:r>
              <a:rPr lang="zh-CN" altLang="en-US" dirty="0">
                <a:solidFill>
                  <a:srgbClr val="0070C0"/>
                </a:solidFill>
              </a:rPr>
              <a:t>方差</a:t>
            </a:r>
            <a:endParaRPr lang="en-US" altLang="ko-KR" dirty="0">
              <a:solidFill>
                <a:srgbClr val="0070C0"/>
              </a:solidFill>
            </a:endParaRPr>
          </a:p>
          <a:p>
            <a:endParaRPr lang="en-US" altLang="ko-KR" dirty="0"/>
          </a:p>
          <a:p>
            <a:r>
              <a:rPr lang="ko-KR" altLang="en-US" dirty="0"/>
              <a:t>표준편차</a:t>
            </a:r>
            <a:r>
              <a:rPr lang="en-US" altLang="ko-KR" dirty="0"/>
              <a:t> standard deviation </a:t>
            </a:r>
          </a:p>
          <a:p>
            <a:r>
              <a:rPr lang="zh-CN" altLang="en-US" sz="2400" dirty="0">
                <a:solidFill>
                  <a:srgbClr val="0070C0"/>
                </a:solidFill>
              </a:rPr>
              <a:t>标准偏差</a:t>
            </a:r>
            <a:endParaRPr lang="en-US" dirty="0"/>
          </a:p>
        </p:txBody>
      </p:sp>
      <p:graphicFrame>
        <p:nvGraphicFramePr>
          <p:cNvPr id="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168497"/>
              </p:ext>
            </p:extLst>
          </p:nvPr>
        </p:nvGraphicFramePr>
        <p:xfrm>
          <a:off x="3458818" y="1780108"/>
          <a:ext cx="1510748" cy="10007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3" imgW="698197" imgH="431613" progId="Equation.3">
                  <p:embed/>
                </p:oleObj>
              </mc:Choice>
              <mc:Fallback>
                <p:oleObj name="Equation" r:id="rId3" imgW="698197" imgH="431613" progId="Equation.3">
                  <p:embed/>
                  <p:pic>
                    <p:nvPicPr>
                      <p:cNvPr id="1536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8818" y="1780108"/>
                        <a:ext cx="1510748" cy="10007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276559"/>
              </p:ext>
            </p:extLst>
          </p:nvPr>
        </p:nvGraphicFramePr>
        <p:xfrm>
          <a:off x="3534341" y="3249309"/>
          <a:ext cx="2693987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5" imgW="1117115" imgH="444307" progId="Equation.3">
                  <p:embed/>
                </p:oleObj>
              </mc:Choice>
              <mc:Fallback>
                <p:oleObj name="Equation" r:id="rId5" imgW="1117115" imgH="444307" progId="Equation.3">
                  <p:embed/>
                  <p:pic>
                    <p:nvPicPr>
                      <p:cNvPr id="2253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4341" y="3249309"/>
                        <a:ext cx="2693987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957985" y="5080581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7244093" y="4781228"/>
            <a:ext cx="4046759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altLang="ko-KR" dirty="0"/>
              <a:t>±3</a:t>
            </a:r>
            <a:r>
              <a:rPr lang="ko-KR" altLang="en-US" dirty="0"/>
              <a:t>배의 표준편차 안에 대부분의 데이터가 존재</a:t>
            </a:r>
            <a:endParaRPr lang="en-US" altLang="ko-KR" dirty="0"/>
          </a:p>
          <a:p>
            <a:r>
              <a:rPr lang="zh-CN" altLang="en-US" sz="1600" dirty="0">
                <a:solidFill>
                  <a:srgbClr val="0070C0"/>
                </a:solidFill>
              </a:rPr>
              <a:t>大多数数据在标准偏差的</a:t>
            </a:r>
            <a:r>
              <a:rPr lang="en-US" altLang="zh-CN" sz="1600" dirty="0">
                <a:solidFill>
                  <a:srgbClr val="0070C0"/>
                </a:solidFill>
              </a:rPr>
              <a:t>±3</a:t>
            </a:r>
            <a:r>
              <a:rPr lang="zh-CN" altLang="en-US" sz="1600" dirty="0">
                <a:solidFill>
                  <a:srgbClr val="0070C0"/>
                </a:solidFill>
              </a:rPr>
              <a:t>倍范围内</a:t>
            </a:r>
            <a:endParaRPr lang="en-US" altLang="ko-KR" sz="1600" dirty="0">
              <a:solidFill>
                <a:srgbClr val="0070C0"/>
              </a:solidFill>
            </a:endParaRPr>
          </a:p>
          <a:p>
            <a:r>
              <a:rPr lang="ko-KR" altLang="en-US" dirty="0">
                <a:solidFill>
                  <a:srgbClr val="C00000"/>
                </a:solidFill>
              </a:rPr>
              <a:t>예</a:t>
            </a:r>
            <a:r>
              <a:rPr lang="en-US" altLang="ko-KR" dirty="0">
                <a:solidFill>
                  <a:srgbClr val="C00000"/>
                </a:solidFill>
              </a:rPr>
              <a:t>&gt; </a:t>
            </a:r>
            <a:r>
              <a:rPr lang="ko-KR" altLang="en-US" dirty="0">
                <a:solidFill>
                  <a:srgbClr val="C00000"/>
                </a:solidFill>
              </a:rPr>
              <a:t>대학생 </a:t>
            </a:r>
            <a:r>
              <a:rPr lang="ko-KR" altLang="en-US" dirty="0" err="1">
                <a:solidFill>
                  <a:srgbClr val="C00000"/>
                </a:solidFill>
              </a:rPr>
              <a:t>한달용돈</a:t>
            </a:r>
            <a:r>
              <a:rPr lang="ko-KR" altLang="en-US" dirty="0">
                <a:solidFill>
                  <a:srgbClr val="C00000"/>
                </a:solidFill>
              </a:rPr>
              <a:t> 평균이 </a:t>
            </a:r>
            <a:r>
              <a:rPr lang="en-US" altLang="ko-KR" dirty="0">
                <a:solidFill>
                  <a:srgbClr val="C00000"/>
                </a:solidFill>
              </a:rPr>
              <a:t>100</a:t>
            </a:r>
            <a:r>
              <a:rPr lang="ko-KR" altLang="en-US" dirty="0">
                <a:solidFill>
                  <a:srgbClr val="C00000"/>
                </a:solidFill>
              </a:rPr>
              <a:t>만원</a:t>
            </a:r>
            <a:r>
              <a:rPr lang="en-US" altLang="ko-KR" dirty="0">
                <a:solidFill>
                  <a:srgbClr val="C00000"/>
                </a:solidFill>
              </a:rPr>
              <a:t>, </a:t>
            </a:r>
            <a:r>
              <a:rPr lang="ko-KR" altLang="en-US" dirty="0">
                <a:solidFill>
                  <a:srgbClr val="C00000"/>
                </a:solidFill>
              </a:rPr>
              <a:t>표준편차가 </a:t>
            </a:r>
            <a:r>
              <a:rPr lang="en-US" altLang="ko-KR" dirty="0">
                <a:solidFill>
                  <a:srgbClr val="C00000"/>
                </a:solidFill>
              </a:rPr>
              <a:t>10</a:t>
            </a:r>
            <a:r>
              <a:rPr lang="ko-KR" altLang="en-US" dirty="0">
                <a:solidFill>
                  <a:srgbClr val="C00000"/>
                </a:solidFill>
              </a:rPr>
              <a:t>만원</a:t>
            </a:r>
          </a:p>
        </p:txBody>
      </p:sp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id="{0EA3E08D-4057-449B-A0CC-0A72EA404291}"/>
              </a:ext>
            </a:extLst>
          </p:cNvPr>
          <p:cNvCxnSpPr/>
          <p:nvPr/>
        </p:nvCxnSpPr>
        <p:spPr>
          <a:xfrm>
            <a:off x="6343395" y="2492896"/>
            <a:ext cx="5040560" cy="0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곱하기 기호 9">
            <a:extLst>
              <a:ext uri="{FF2B5EF4-FFF2-40B4-BE49-F238E27FC236}">
                <a16:creationId xmlns:a16="http://schemas.microsoft.com/office/drawing/2014/main" id="{F0B5DAE9-9B7F-4068-904D-3190A5EA9E31}"/>
              </a:ext>
            </a:extLst>
          </p:cNvPr>
          <p:cNvSpPr/>
          <p:nvPr/>
        </p:nvSpPr>
        <p:spPr>
          <a:xfrm>
            <a:off x="6600056" y="2371238"/>
            <a:ext cx="216024" cy="216022"/>
          </a:xfrm>
          <a:prstGeom prst="mathMultipl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1" name="곱하기 기호 10">
            <a:extLst>
              <a:ext uri="{FF2B5EF4-FFF2-40B4-BE49-F238E27FC236}">
                <a16:creationId xmlns:a16="http://schemas.microsoft.com/office/drawing/2014/main" id="{04E0C01D-8BF5-4B62-BA60-EDAA30A161E8}"/>
              </a:ext>
            </a:extLst>
          </p:cNvPr>
          <p:cNvSpPr/>
          <p:nvPr/>
        </p:nvSpPr>
        <p:spPr>
          <a:xfrm>
            <a:off x="7320136" y="2373421"/>
            <a:ext cx="216024" cy="216022"/>
          </a:xfrm>
          <a:prstGeom prst="mathMultipl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곱하기 기호 11">
            <a:extLst>
              <a:ext uri="{FF2B5EF4-FFF2-40B4-BE49-F238E27FC236}">
                <a16:creationId xmlns:a16="http://schemas.microsoft.com/office/drawing/2014/main" id="{641ADB25-CFB9-4B97-AA3C-6942A5F25C6E}"/>
              </a:ext>
            </a:extLst>
          </p:cNvPr>
          <p:cNvSpPr/>
          <p:nvPr/>
        </p:nvSpPr>
        <p:spPr>
          <a:xfrm>
            <a:off x="7968208" y="2360527"/>
            <a:ext cx="216024" cy="237624"/>
          </a:xfrm>
          <a:prstGeom prst="mathMultipl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3" name="곱하기 기호 12">
            <a:extLst>
              <a:ext uri="{FF2B5EF4-FFF2-40B4-BE49-F238E27FC236}">
                <a16:creationId xmlns:a16="http://schemas.microsoft.com/office/drawing/2014/main" id="{B9C5689C-E8BA-4951-881D-518411C2F32E}"/>
              </a:ext>
            </a:extLst>
          </p:cNvPr>
          <p:cNvSpPr/>
          <p:nvPr/>
        </p:nvSpPr>
        <p:spPr>
          <a:xfrm>
            <a:off x="9048328" y="2371328"/>
            <a:ext cx="216024" cy="216022"/>
          </a:xfrm>
          <a:prstGeom prst="mathMultipl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4" name="설명선: 위쪽 화살표 13">
            <a:extLst>
              <a:ext uri="{FF2B5EF4-FFF2-40B4-BE49-F238E27FC236}">
                <a16:creationId xmlns:a16="http://schemas.microsoft.com/office/drawing/2014/main" id="{880F56F4-2CCD-4E30-9F07-BCAA8D9BD0B7}"/>
              </a:ext>
            </a:extLst>
          </p:cNvPr>
          <p:cNvSpPr/>
          <p:nvPr/>
        </p:nvSpPr>
        <p:spPr>
          <a:xfrm>
            <a:off x="8215603" y="2664587"/>
            <a:ext cx="755038" cy="786992"/>
          </a:xfrm>
          <a:prstGeom prst="upArrowCallout">
            <a:avLst>
              <a:gd name="adj1" fmla="val 6686"/>
              <a:gd name="adj2" fmla="val 14012"/>
              <a:gd name="adj3" fmla="val 25000"/>
              <a:gd name="adj4" fmla="val 64977"/>
            </a:avLst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Mean</a:t>
            </a:r>
            <a:endParaRPr lang="ko-KR" alt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곱하기 기호 14">
            <a:extLst>
              <a:ext uri="{FF2B5EF4-FFF2-40B4-BE49-F238E27FC236}">
                <a16:creationId xmlns:a16="http://schemas.microsoft.com/office/drawing/2014/main" id="{57E45190-763A-461D-9779-BC300F6C61E2}"/>
              </a:ext>
            </a:extLst>
          </p:cNvPr>
          <p:cNvSpPr/>
          <p:nvPr/>
        </p:nvSpPr>
        <p:spPr>
          <a:xfrm>
            <a:off x="10416480" y="2376555"/>
            <a:ext cx="216024" cy="216022"/>
          </a:xfrm>
          <a:prstGeom prst="mathMultipl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" name="곱하기 기호 15">
            <a:extLst>
              <a:ext uri="{FF2B5EF4-FFF2-40B4-BE49-F238E27FC236}">
                <a16:creationId xmlns:a16="http://schemas.microsoft.com/office/drawing/2014/main" id="{184BA6F4-D2A2-48AA-AB2C-44399B39E624}"/>
              </a:ext>
            </a:extLst>
          </p:cNvPr>
          <p:cNvSpPr/>
          <p:nvPr/>
        </p:nvSpPr>
        <p:spPr>
          <a:xfrm>
            <a:off x="9624392" y="2376555"/>
            <a:ext cx="216024" cy="216022"/>
          </a:xfrm>
          <a:prstGeom prst="mathMultipl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7" name="원호 16">
            <a:extLst>
              <a:ext uri="{FF2B5EF4-FFF2-40B4-BE49-F238E27FC236}">
                <a16:creationId xmlns:a16="http://schemas.microsoft.com/office/drawing/2014/main" id="{5D13EFB4-CB32-4F23-A0D3-EEC0ADFB2649}"/>
              </a:ext>
            </a:extLst>
          </p:cNvPr>
          <p:cNvSpPr/>
          <p:nvPr/>
        </p:nvSpPr>
        <p:spPr>
          <a:xfrm>
            <a:off x="8571461" y="2144504"/>
            <a:ext cx="579200" cy="520083"/>
          </a:xfrm>
          <a:prstGeom prst="arc">
            <a:avLst>
              <a:gd name="adj1" fmla="val 10957399"/>
              <a:gd name="adj2" fmla="val 0"/>
            </a:avLst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원호 17">
            <a:extLst>
              <a:ext uri="{FF2B5EF4-FFF2-40B4-BE49-F238E27FC236}">
                <a16:creationId xmlns:a16="http://schemas.microsoft.com/office/drawing/2014/main" id="{1C86BDA8-1589-4D51-ADAD-C8787DBB0ED5}"/>
              </a:ext>
            </a:extLst>
          </p:cNvPr>
          <p:cNvSpPr/>
          <p:nvPr/>
        </p:nvSpPr>
        <p:spPr>
          <a:xfrm>
            <a:off x="8559059" y="2009593"/>
            <a:ext cx="1145420" cy="858089"/>
          </a:xfrm>
          <a:prstGeom prst="arc">
            <a:avLst>
              <a:gd name="adj1" fmla="val 10957399"/>
              <a:gd name="adj2" fmla="val 0"/>
            </a:avLst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원호 18">
            <a:extLst>
              <a:ext uri="{FF2B5EF4-FFF2-40B4-BE49-F238E27FC236}">
                <a16:creationId xmlns:a16="http://schemas.microsoft.com/office/drawing/2014/main" id="{9FDB4E71-F8E3-422E-8F46-C21761B7D9A5}"/>
              </a:ext>
            </a:extLst>
          </p:cNvPr>
          <p:cNvSpPr/>
          <p:nvPr/>
        </p:nvSpPr>
        <p:spPr>
          <a:xfrm>
            <a:off x="8572327" y="1719948"/>
            <a:ext cx="1907568" cy="1269093"/>
          </a:xfrm>
          <a:prstGeom prst="arc">
            <a:avLst>
              <a:gd name="adj1" fmla="val 10603786"/>
              <a:gd name="adj2" fmla="val 0"/>
            </a:avLst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원호 19">
            <a:extLst>
              <a:ext uri="{FF2B5EF4-FFF2-40B4-BE49-F238E27FC236}">
                <a16:creationId xmlns:a16="http://schemas.microsoft.com/office/drawing/2014/main" id="{CED52602-AC6F-4D81-A323-F34167DC1631}"/>
              </a:ext>
            </a:extLst>
          </p:cNvPr>
          <p:cNvSpPr/>
          <p:nvPr/>
        </p:nvSpPr>
        <p:spPr>
          <a:xfrm>
            <a:off x="8093915" y="2123399"/>
            <a:ext cx="484265" cy="542453"/>
          </a:xfrm>
          <a:prstGeom prst="arc">
            <a:avLst>
              <a:gd name="adj1" fmla="val 10957399"/>
              <a:gd name="adj2" fmla="val 383122"/>
            </a:avLst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원호 20">
            <a:extLst>
              <a:ext uri="{FF2B5EF4-FFF2-40B4-BE49-F238E27FC236}">
                <a16:creationId xmlns:a16="http://schemas.microsoft.com/office/drawing/2014/main" id="{87AC7F24-8162-449F-ACAA-B11BBB04AE44}"/>
              </a:ext>
            </a:extLst>
          </p:cNvPr>
          <p:cNvSpPr/>
          <p:nvPr/>
        </p:nvSpPr>
        <p:spPr>
          <a:xfrm>
            <a:off x="7422624" y="2009593"/>
            <a:ext cx="1145420" cy="786992"/>
          </a:xfrm>
          <a:prstGeom prst="arc">
            <a:avLst>
              <a:gd name="adj1" fmla="val 10957399"/>
              <a:gd name="adj2" fmla="val 0"/>
            </a:avLst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원호 21">
            <a:extLst>
              <a:ext uri="{FF2B5EF4-FFF2-40B4-BE49-F238E27FC236}">
                <a16:creationId xmlns:a16="http://schemas.microsoft.com/office/drawing/2014/main" id="{B8E41456-8E0B-4330-B3D7-9282F64849BC}"/>
              </a:ext>
            </a:extLst>
          </p:cNvPr>
          <p:cNvSpPr/>
          <p:nvPr/>
        </p:nvSpPr>
        <p:spPr>
          <a:xfrm>
            <a:off x="6690786" y="1719948"/>
            <a:ext cx="1877258" cy="1269093"/>
          </a:xfrm>
          <a:prstGeom prst="arc">
            <a:avLst>
              <a:gd name="adj1" fmla="val 10603786"/>
              <a:gd name="adj2" fmla="val 0"/>
            </a:avLst>
          </a:prstGeom>
          <a:ln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더하기 기호 22">
            <a:extLst>
              <a:ext uri="{FF2B5EF4-FFF2-40B4-BE49-F238E27FC236}">
                <a16:creationId xmlns:a16="http://schemas.microsoft.com/office/drawing/2014/main" id="{24A67421-4EA1-4351-8DC9-AC77FD7906E4}"/>
              </a:ext>
            </a:extLst>
          </p:cNvPr>
          <p:cNvSpPr/>
          <p:nvPr/>
        </p:nvSpPr>
        <p:spPr>
          <a:xfrm>
            <a:off x="9511550" y="1546993"/>
            <a:ext cx="192929" cy="165816"/>
          </a:xfrm>
          <a:prstGeom prst="mathPlus">
            <a:avLst>
              <a:gd name="adj1" fmla="val 2355"/>
            </a:avLst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빼기 기호 23">
            <a:extLst>
              <a:ext uri="{FF2B5EF4-FFF2-40B4-BE49-F238E27FC236}">
                <a16:creationId xmlns:a16="http://schemas.microsoft.com/office/drawing/2014/main" id="{73F5BFC8-878D-497A-920D-CFC31697990E}"/>
              </a:ext>
            </a:extLst>
          </p:cNvPr>
          <p:cNvSpPr/>
          <p:nvPr/>
        </p:nvSpPr>
        <p:spPr>
          <a:xfrm>
            <a:off x="7032104" y="1726935"/>
            <a:ext cx="216024" cy="47210"/>
          </a:xfrm>
          <a:prstGeom prst="mathMinus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빼기 기호 24">
            <a:extLst>
              <a:ext uri="{FF2B5EF4-FFF2-40B4-BE49-F238E27FC236}">
                <a16:creationId xmlns:a16="http://schemas.microsoft.com/office/drawing/2014/main" id="{54D111BD-B7F0-4C70-ACCB-C6CBF07CDA1D}"/>
              </a:ext>
            </a:extLst>
          </p:cNvPr>
          <p:cNvSpPr/>
          <p:nvPr/>
        </p:nvSpPr>
        <p:spPr>
          <a:xfrm>
            <a:off x="7535604" y="2014979"/>
            <a:ext cx="216024" cy="47210"/>
          </a:xfrm>
          <a:prstGeom prst="mathMinus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빼기 기호 25">
            <a:extLst>
              <a:ext uri="{FF2B5EF4-FFF2-40B4-BE49-F238E27FC236}">
                <a16:creationId xmlns:a16="http://schemas.microsoft.com/office/drawing/2014/main" id="{A2F47767-370E-4CB1-8DF5-B958691ADB33}"/>
              </a:ext>
            </a:extLst>
          </p:cNvPr>
          <p:cNvSpPr/>
          <p:nvPr/>
        </p:nvSpPr>
        <p:spPr>
          <a:xfrm>
            <a:off x="8040216" y="2175042"/>
            <a:ext cx="164746" cy="45720"/>
          </a:xfrm>
          <a:prstGeom prst="mathMinus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더하기 기호 26">
            <a:extLst>
              <a:ext uri="{FF2B5EF4-FFF2-40B4-BE49-F238E27FC236}">
                <a16:creationId xmlns:a16="http://schemas.microsoft.com/office/drawing/2014/main" id="{52644AF0-6554-4555-9812-14A948E7BCF4}"/>
              </a:ext>
            </a:extLst>
          </p:cNvPr>
          <p:cNvSpPr/>
          <p:nvPr/>
        </p:nvSpPr>
        <p:spPr>
          <a:xfrm>
            <a:off x="9279010" y="1884797"/>
            <a:ext cx="192929" cy="165816"/>
          </a:xfrm>
          <a:prstGeom prst="mathPlus">
            <a:avLst>
              <a:gd name="adj1" fmla="val 2355"/>
            </a:avLst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더하기 기호 27">
            <a:extLst>
              <a:ext uri="{FF2B5EF4-FFF2-40B4-BE49-F238E27FC236}">
                <a16:creationId xmlns:a16="http://schemas.microsoft.com/office/drawing/2014/main" id="{86CABCA0-A11D-4375-AED0-9082D9C0103B}"/>
              </a:ext>
            </a:extLst>
          </p:cNvPr>
          <p:cNvSpPr/>
          <p:nvPr/>
        </p:nvSpPr>
        <p:spPr>
          <a:xfrm>
            <a:off x="8918113" y="2099350"/>
            <a:ext cx="192929" cy="165816"/>
          </a:xfrm>
          <a:prstGeom prst="mathPlus">
            <a:avLst>
              <a:gd name="adj1" fmla="val 2355"/>
            </a:avLst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빼기 기호 28">
            <a:extLst>
              <a:ext uri="{FF2B5EF4-FFF2-40B4-BE49-F238E27FC236}">
                <a16:creationId xmlns:a16="http://schemas.microsoft.com/office/drawing/2014/main" id="{C33046F1-BB4D-4EC8-A11B-7E6BC8351BA6}"/>
              </a:ext>
            </a:extLst>
          </p:cNvPr>
          <p:cNvSpPr/>
          <p:nvPr/>
        </p:nvSpPr>
        <p:spPr>
          <a:xfrm rot="5400000">
            <a:off x="7032104" y="1726935"/>
            <a:ext cx="216024" cy="47210"/>
          </a:xfrm>
          <a:prstGeom prst="mathMinus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빼기 기호 29">
            <a:extLst>
              <a:ext uri="{FF2B5EF4-FFF2-40B4-BE49-F238E27FC236}">
                <a16:creationId xmlns:a16="http://schemas.microsoft.com/office/drawing/2014/main" id="{5FA8D869-2AD6-466C-8DB7-8B347CD6114A}"/>
              </a:ext>
            </a:extLst>
          </p:cNvPr>
          <p:cNvSpPr/>
          <p:nvPr/>
        </p:nvSpPr>
        <p:spPr>
          <a:xfrm rot="5400000">
            <a:off x="7548784" y="2022311"/>
            <a:ext cx="197176" cy="47210"/>
          </a:xfrm>
          <a:prstGeom prst="mathMinus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빼기 기호 30">
            <a:extLst>
              <a:ext uri="{FF2B5EF4-FFF2-40B4-BE49-F238E27FC236}">
                <a16:creationId xmlns:a16="http://schemas.microsoft.com/office/drawing/2014/main" id="{C889D7E9-D36C-4701-A981-3475FD9735B6}"/>
              </a:ext>
            </a:extLst>
          </p:cNvPr>
          <p:cNvSpPr/>
          <p:nvPr/>
        </p:nvSpPr>
        <p:spPr>
          <a:xfrm rot="5400000">
            <a:off x="8023947" y="2172727"/>
            <a:ext cx="185656" cy="45719"/>
          </a:xfrm>
          <a:prstGeom prst="mathMinus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2737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예제</a:t>
            </a:r>
            <a:r>
              <a:rPr lang="ko-KR" altLang="en-US" sz="3200" dirty="0">
                <a:solidFill>
                  <a:srgbClr val="0070C0"/>
                </a:solidFill>
              </a:rPr>
              <a:t>例子</a:t>
            </a:r>
            <a:r>
              <a:rPr lang="en-US" dirty="0"/>
              <a:t>&gt;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ko-KR" dirty="0"/>
                  <a:t>Data= 1  2   3   4</a:t>
                </a:r>
              </a:p>
              <a:p>
                <a:endParaRPr lang="en-US" altLang="ko-KR" dirty="0"/>
              </a:p>
              <a:p>
                <a:r>
                  <a:rPr lang="en-US" altLang="ko-KR" dirty="0"/>
                  <a:t>Mean = (1+2+3+4)/4 = 2.5</a:t>
                </a:r>
              </a:p>
              <a:p>
                <a:endParaRPr lang="en-US" dirty="0"/>
              </a:p>
              <a:p>
                <a:r>
                  <a:rPr lang="en-US" dirty="0"/>
                  <a:t>Variance = </a:t>
                </a:r>
              </a:p>
              <a:p>
                <a:endParaRPr lang="en-US" dirty="0"/>
              </a:p>
              <a:p>
                <a:r>
                  <a:rPr lang="en-US" dirty="0"/>
                  <a:t>Standard Deviation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1.667</m:t>
                        </m:r>
                      </m:e>
                    </m:rad>
                  </m:oMath>
                </a14:m>
                <a:r>
                  <a:rPr lang="en-US" dirty="0"/>
                  <a:t> =1.291</a:t>
                </a:r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691392" y="3640737"/>
            <a:ext cx="5959475" cy="1057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>
              <a:buFont typeface="Wingdings" panose="05000000000000000000" pitchFamily="2" charset="2"/>
              <a:buNone/>
            </a:pPr>
            <a:r>
              <a:rPr lang="en-US" altLang="ko-KR" dirty="0"/>
              <a:t> (1-2.5)</a:t>
            </a:r>
            <a:r>
              <a:rPr lang="en-US" altLang="ko-KR" baseline="30000" dirty="0"/>
              <a:t>2</a:t>
            </a:r>
            <a:r>
              <a:rPr lang="en-US" altLang="ko-KR" dirty="0"/>
              <a:t>+(2-2.5)</a:t>
            </a:r>
            <a:r>
              <a:rPr lang="en-US" altLang="ko-KR" baseline="30000" dirty="0"/>
              <a:t>2</a:t>
            </a:r>
            <a:r>
              <a:rPr lang="en-US" altLang="ko-KR" dirty="0"/>
              <a:t>+(3-2.5)</a:t>
            </a:r>
            <a:r>
              <a:rPr lang="en-US" altLang="ko-KR" baseline="30000" dirty="0"/>
              <a:t>2</a:t>
            </a:r>
            <a:r>
              <a:rPr lang="en-US" altLang="ko-KR" dirty="0"/>
              <a:t>+(4-2.5)</a:t>
            </a:r>
            <a:r>
              <a:rPr lang="en-US" altLang="ko-KR" baseline="30000" dirty="0"/>
              <a:t>2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2815672" y="4087329"/>
            <a:ext cx="4873239" cy="1507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894911" y="4102402"/>
            <a:ext cx="3545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latinLnBrk="1" hangingPunct="1"/>
            <a:r>
              <a:rPr lang="en-US" altLang="ko-KR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4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894911" y="4109931"/>
            <a:ext cx="354584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latinLnBrk="1" hangingPunct="1"/>
            <a:r>
              <a:rPr lang="en-US" altLang="ko-KR" sz="24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938486" y="3810014"/>
            <a:ext cx="1193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=1.667</a:t>
            </a:r>
          </a:p>
        </p:txBody>
      </p:sp>
    </p:spTree>
    <p:extLst>
      <p:ext uri="{BB962C8B-B14F-4D97-AF65-F5344CB8AC3E}">
        <p14:creationId xmlns:p14="http://schemas.microsoft.com/office/powerpoint/2010/main" val="2316466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실습 </a:t>
            </a:r>
            <a:r>
              <a:rPr lang="en-US" altLang="ko-KR" dirty="0"/>
              <a:t>1</a:t>
            </a:r>
            <a:r>
              <a:rPr lang="ko-KR" altLang="en-US" dirty="0"/>
              <a:t> </a:t>
            </a:r>
            <a:r>
              <a:rPr lang="ko-KR" altLang="en-US" sz="4000" dirty="0">
                <a:solidFill>
                  <a:srgbClr val="0070C0"/>
                </a:solidFill>
              </a:rPr>
              <a:t>演习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3272"/>
            <a:ext cx="4481223" cy="1680900"/>
          </a:xfrm>
        </p:spPr>
        <p:txBody>
          <a:bodyPr/>
          <a:lstStyle/>
          <a:p>
            <a:r>
              <a:rPr lang="en-US" dirty="0"/>
              <a:t>SPSS</a:t>
            </a:r>
            <a:r>
              <a:rPr lang="ko-KR" altLang="en-US" dirty="0"/>
              <a:t>를</a:t>
            </a:r>
            <a:r>
              <a:rPr lang="en-US" dirty="0"/>
              <a:t> </a:t>
            </a:r>
            <a:r>
              <a:rPr lang="ko-KR" altLang="en-US" dirty="0"/>
              <a:t>실행</a:t>
            </a:r>
            <a:r>
              <a:rPr lang="en-US" dirty="0"/>
              <a:t>(run)</a:t>
            </a:r>
          </a:p>
          <a:p>
            <a:r>
              <a:rPr lang="en-US" altLang="ko-KR" dirty="0"/>
              <a:t>Data</a:t>
            </a:r>
            <a:r>
              <a:rPr lang="ko-KR" altLang="en-US" dirty="0"/>
              <a:t>를 </a:t>
            </a:r>
            <a:r>
              <a:rPr lang="en-US" altLang="ko-KR" dirty="0"/>
              <a:t>1,2,3,4 </a:t>
            </a:r>
            <a:r>
              <a:rPr lang="ko-KR" altLang="en-US" dirty="0"/>
              <a:t>입력</a:t>
            </a:r>
            <a:r>
              <a:rPr lang="en-US" altLang="ko-KR" dirty="0"/>
              <a:t> </a:t>
            </a:r>
          </a:p>
          <a:p>
            <a:r>
              <a:rPr lang="ko-KR" altLang="en-US" dirty="0"/>
              <a:t>평균과 표준편차를 구함</a:t>
            </a:r>
            <a:endParaRPr 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931" y="3903635"/>
            <a:ext cx="752475" cy="847725"/>
          </a:xfrm>
          <a:prstGeom prst="rect">
            <a:avLst/>
          </a:prstGeom>
        </p:spPr>
      </p:pic>
      <p:sp>
        <p:nvSpPr>
          <p:cNvPr id="5" name="오른쪽 화살표 4"/>
          <p:cNvSpPr/>
          <p:nvPr/>
        </p:nvSpPr>
        <p:spPr>
          <a:xfrm>
            <a:off x="1931938" y="4253947"/>
            <a:ext cx="333955" cy="2862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6833" y="3487147"/>
            <a:ext cx="4317435" cy="3251583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63575" y="322193"/>
            <a:ext cx="3600450" cy="6248400"/>
          </a:xfrm>
          <a:prstGeom prst="rect">
            <a:avLst/>
          </a:prstGeom>
        </p:spPr>
      </p:pic>
      <p:sp>
        <p:nvSpPr>
          <p:cNvPr id="8" name="오른쪽 화살표 7"/>
          <p:cNvSpPr/>
          <p:nvPr/>
        </p:nvSpPr>
        <p:spPr>
          <a:xfrm>
            <a:off x="7267740" y="4253947"/>
            <a:ext cx="333955" cy="2862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872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031" y="389820"/>
            <a:ext cx="4429125" cy="3438525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6131" y="389820"/>
            <a:ext cx="5324475" cy="4057650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72006" y="4691269"/>
            <a:ext cx="4038600" cy="1371600"/>
          </a:xfrm>
          <a:prstGeom prst="rect">
            <a:avLst/>
          </a:prstGeom>
        </p:spPr>
      </p:pic>
      <p:sp>
        <p:nvSpPr>
          <p:cNvPr id="7" name="오른쪽 화살표 6"/>
          <p:cNvSpPr/>
          <p:nvPr/>
        </p:nvSpPr>
        <p:spPr>
          <a:xfrm>
            <a:off x="5255812" y="2035534"/>
            <a:ext cx="381663" cy="3831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타원 7"/>
          <p:cNvSpPr/>
          <p:nvPr/>
        </p:nvSpPr>
        <p:spPr>
          <a:xfrm>
            <a:off x="373712" y="333954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타원 8"/>
          <p:cNvSpPr/>
          <p:nvPr/>
        </p:nvSpPr>
        <p:spPr>
          <a:xfrm>
            <a:off x="7563017" y="1781092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타원 9"/>
          <p:cNvSpPr/>
          <p:nvPr/>
        </p:nvSpPr>
        <p:spPr>
          <a:xfrm>
            <a:off x="7971196" y="5115173"/>
            <a:ext cx="1576834" cy="1447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863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396</Words>
  <Application>Microsoft Office PowerPoint</Application>
  <PresentationFormat>와이드스크린</PresentationFormat>
  <Paragraphs>92</Paragraphs>
  <Slides>17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11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30" baseType="lpstr">
      <vt:lpstr>等线</vt:lpstr>
      <vt:lpstr>Microsoft JhengHei UI</vt:lpstr>
      <vt:lpstr>굴림</vt:lpstr>
      <vt:lpstr>맑은 고딕</vt:lpstr>
      <vt:lpstr>휴먼모음T</vt:lpstr>
      <vt:lpstr>Arial</vt:lpstr>
      <vt:lpstr>Calibri</vt:lpstr>
      <vt:lpstr>Calibri Light</vt:lpstr>
      <vt:lpstr>Cambria Math</vt:lpstr>
      <vt:lpstr>Times New Roman</vt:lpstr>
      <vt:lpstr>Wingdings</vt:lpstr>
      <vt:lpstr>Office 테마</vt:lpstr>
      <vt:lpstr>Equation</vt:lpstr>
      <vt:lpstr>연구방법론 2</vt:lpstr>
      <vt:lpstr>통계학 Statistics</vt:lpstr>
      <vt:lpstr>PowerPoint 프레젠테이션</vt:lpstr>
      <vt:lpstr>PowerPoint 프레젠테이션</vt:lpstr>
      <vt:lpstr>PowerPoint 프레젠테이션</vt:lpstr>
      <vt:lpstr>기초통계량 基本统计 6 page  </vt:lpstr>
      <vt:lpstr>예제例子&gt;</vt:lpstr>
      <vt:lpstr>실습 1 演习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실습 2 演习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연구방법론 2</dc:title>
  <dc:creator>LEE</dc:creator>
  <cp:lastModifiedBy>ADMIN</cp:lastModifiedBy>
  <cp:revision>15</cp:revision>
  <dcterms:created xsi:type="dcterms:W3CDTF">2019-02-28T08:31:13Z</dcterms:created>
  <dcterms:modified xsi:type="dcterms:W3CDTF">2020-09-07T02:02:30Z</dcterms:modified>
</cp:coreProperties>
</file>