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sldIdLst>
    <p:sldId id="256" r:id="rId2"/>
    <p:sldId id="279" r:id="rId3"/>
    <p:sldId id="267" r:id="rId4"/>
    <p:sldId id="262" r:id="rId5"/>
    <p:sldId id="263" r:id="rId6"/>
    <p:sldId id="287" r:id="rId7"/>
    <p:sldId id="292" r:id="rId8"/>
    <p:sldId id="257" r:id="rId9"/>
    <p:sldId id="258" r:id="rId10"/>
    <p:sldId id="259" r:id="rId11"/>
    <p:sldId id="260" r:id="rId12"/>
    <p:sldId id="261" r:id="rId13"/>
    <p:sldId id="270" r:id="rId14"/>
    <p:sldId id="275" r:id="rId15"/>
    <p:sldId id="276" r:id="rId16"/>
    <p:sldId id="278" r:id="rId17"/>
    <p:sldId id="271" r:id="rId18"/>
    <p:sldId id="293" r:id="rId19"/>
    <p:sldId id="28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66FF33"/>
    <a:srgbClr val="FFFF00"/>
    <a:srgbClr val="FF99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730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AC235E-C612-4357-87BA-C06E6A9417E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943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DD20A-B0D6-45DE-AB1A-8A20334B4B3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6102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6712B-9054-464F-933D-C5F8C574540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69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ED5AD2B8-FADE-4D02-8DD1-36BF4CE7D7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136EBB10-6A36-48BD-BFBD-653DF55540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4BAC1D00-0997-4E46-BDC2-776C99476A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C5626-2D8E-4247-9309-95B1FA0FA1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4107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328C9-642A-479D-A877-AF25E4D9ECD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1280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9DAC81-9101-43A6-9FDB-3D988EE3FB5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7346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C4D7C5-253F-4F05-96DC-2427ED8B227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5929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01A4BD-67F7-404A-8D15-778C0FA3992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3571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913F07-4542-4528-A78D-BF339B787EAE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43660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802738-904B-418C-9DCA-D40292C48F8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2231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68FDED-650A-491D-9BD9-A91F740F1A53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51540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A9E138-C7CD-4F1D-88B5-3696161C413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142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1112C7-E905-4DE5-BDB1-1B7AE0AD73E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256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afe.naver.com/cjkidsville2/8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w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714CA339-7A06-40F3-BA85-8540632D41E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988840"/>
            <a:ext cx="7772400" cy="1117600"/>
          </a:xfrm>
        </p:spPr>
        <p:txBody>
          <a:bodyPr/>
          <a:lstStyle/>
          <a:p>
            <a:pPr eaLnBrk="1" hangingPunct="1"/>
            <a:r>
              <a:rPr lang="ko-KR" altLang="en-US" dirty="0"/>
              <a:t>추정과 검정의 개념</a:t>
            </a:r>
          </a:p>
        </p:txBody>
      </p:sp>
      <p:sp>
        <p:nvSpPr>
          <p:cNvPr id="3074" name="Rectangle 3">
            <a:extLst>
              <a:ext uri="{FF2B5EF4-FFF2-40B4-BE49-F238E27FC236}">
                <a16:creationId xmlns:a16="http://schemas.microsoft.com/office/drawing/2014/main" id="{09DC8CEE-4D28-4A87-8A3B-272340964FE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55913" y="5013325"/>
            <a:ext cx="6400800" cy="558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60000"/>
              </a:lnSpc>
            </a:pPr>
            <a:r>
              <a:rPr lang="ko-KR" altLang="en-US" dirty="0"/>
              <a:t>이기훈</a:t>
            </a:r>
            <a:r>
              <a:rPr lang="en-US" altLang="ko-KR" dirty="0"/>
              <a:t> 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52B3F152-F3CF-4935-B36A-C6EEBED40CB4}"/>
              </a:ext>
            </a:extLst>
          </p:cNvPr>
          <p:cNvSpPr/>
          <p:nvPr/>
        </p:nvSpPr>
        <p:spPr>
          <a:xfrm>
            <a:off x="4439816" y="3356992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>
                <a:solidFill>
                  <a:srgbClr val="0070C0"/>
                </a:solidFill>
              </a:rPr>
              <a:t>估计和验证的概念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4">
            <a:extLst>
              <a:ext uri="{FF2B5EF4-FFF2-40B4-BE49-F238E27FC236}">
                <a16:creationId xmlns:a16="http://schemas.microsoft.com/office/drawing/2014/main" id="{EF98080C-06CE-4EF1-B4E2-EC87A2695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765175"/>
            <a:ext cx="5761038" cy="5761038"/>
          </a:xfrm>
          <a:prstGeom prst="ellipse">
            <a:avLst/>
          </a:prstGeom>
          <a:noFill/>
          <a:ln w="57150">
            <a:solidFill>
              <a:schemeClr val="accent2">
                <a:alpha val="45097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E49A5559-255B-4885-95A1-EC4FE9B358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0244" y="427038"/>
            <a:ext cx="3887788" cy="1163637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50000"/>
              </a:lnSpc>
            </a:pPr>
            <a:r>
              <a:rPr lang="ko-KR" altLang="en-US" dirty="0"/>
              <a:t>가설의 표현방법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1AF71CD5-509A-4B75-8542-598748A4DC03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19888" y="2979739"/>
            <a:ext cx="2849562" cy="2752725"/>
          </a:xfrm>
          <a:prstGeom prst="roundRect">
            <a:avLst>
              <a:gd name="adj" fmla="val 8014"/>
            </a:avLst>
          </a:prstGeom>
          <a:solidFill>
            <a:srgbClr val="FFFFFF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AD6FE8AD-47FA-4108-8BE1-5BD4F136093E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83388" y="3044825"/>
            <a:ext cx="2703512" cy="2611438"/>
          </a:xfrm>
          <a:prstGeom prst="roundRect">
            <a:avLst>
              <a:gd name="adj" fmla="val 7912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CF4A44F4-00CD-4C55-BAB3-764B34F252AE}"/>
              </a:ext>
            </a:extLst>
          </p:cNvPr>
          <p:cNvGrpSpPr>
            <a:grpSpLocks/>
          </p:cNvGrpSpPr>
          <p:nvPr/>
        </p:nvGrpSpPr>
        <p:grpSpPr bwMode="auto">
          <a:xfrm>
            <a:off x="2486025" y="2416176"/>
            <a:ext cx="2857500" cy="466725"/>
            <a:chOff x="752" y="1413"/>
            <a:chExt cx="1321" cy="294"/>
          </a:xfrm>
        </p:grpSpPr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329A2636-028B-4C4D-9255-AD367BB2263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52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gamma/>
                    <a:shade val="79216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9216"/>
                    <a:invGamma/>
                  </a:schemeClr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245C03E4-2C14-45C3-B83B-CD936128E9F5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200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10" name="AutoShape 8">
              <a:extLst>
                <a:ext uri="{FF2B5EF4-FFF2-40B4-BE49-F238E27FC236}">
                  <a16:creationId xmlns:a16="http://schemas.microsoft.com/office/drawing/2014/main" id="{3FC46885-35BA-45A8-ACD3-3ED6AFDE6C9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66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6AB256AF-E71A-4D8A-95FD-63B3516B5C8D}"/>
              </a:ext>
            </a:extLst>
          </p:cNvPr>
          <p:cNvGrpSpPr>
            <a:grpSpLocks/>
          </p:cNvGrpSpPr>
          <p:nvPr/>
        </p:nvGrpSpPr>
        <p:grpSpPr bwMode="auto">
          <a:xfrm>
            <a:off x="6694488" y="2416176"/>
            <a:ext cx="2857500" cy="466725"/>
            <a:chOff x="3623" y="1413"/>
            <a:chExt cx="1321" cy="294"/>
          </a:xfrm>
        </p:grpSpPr>
        <p:sp>
          <p:nvSpPr>
            <p:cNvPr id="12" name="AutoShape 10">
              <a:extLst>
                <a:ext uri="{FF2B5EF4-FFF2-40B4-BE49-F238E27FC236}">
                  <a16:creationId xmlns:a16="http://schemas.microsoft.com/office/drawing/2014/main" id="{EB0569E4-3BA0-4768-B416-2A2A150D704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5882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5882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13" name="AutoShape 11">
              <a:extLst>
                <a:ext uri="{FF2B5EF4-FFF2-40B4-BE49-F238E27FC236}">
                  <a16:creationId xmlns:a16="http://schemas.microsoft.com/office/drawing/2014/main" id="{35080D94-0788-49E5-8290-DC191D02C83A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14" name="AutoShape 12">
              <a:extLst>
                <a:ext uri="{FF2B5EF4-FFF2-40B4-BE49-F238E27FC236}">
                  <a16:creationId xmlns:a16="http://schemas.microsoft.com/office/drawing/2014/main" id="{17B28B84-30CF-41C1-BA90-B5D8ED25B6B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sp>
        <p:nvSpPr>
          <p:cNvPr id="15" name="AutoShape 13">
            <a:extLst>
              <a:ext uri="{FF2B5EF4-FFF2-40B4-BE49-F238E27FC236}">
                <a16:creationId xmlns:a16="http://schemas.microsoft.com/office/drawing/2014/main" id="{4C0374B5-12E3-44FD-9B64-3D00715A3F95}"/>
              </a:ext>
            </a:extLst>
          </p:cNvPr>
          <p:cNvSpPr>
            <a:spLocks noChangeArrowheads="1"/>
          </p:cNvSpPr>
          <p:nvPr/>
        </p:nvSpPr>
        <p:spPr bwMode="gray">
          <a:xfrm>
            <a:off x="2486026" y="2979739"/>
            <a:ext cx="2849563" cy="2713037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" name="Text Box 18">
            <a:extLst>
              <a:ext uri="{FF2B5EF4-FFF2-40B4-BE49-F238E27FC236}">
                <a16:creationId xmlns:a16="http://schemas.microsoft.com/office/drawing/2014/main" id="{08C346CD-B47B-4D4B-9736-517AB025D1D5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2857501" y="2500314"/>
            <a:ext cx="2238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ko-KR" altLang="en-US" sz="2000"/>
              <a:t>귀무가설 </a:t>
            </a:r>
            <a:r>
              <a:rPr lang="en-US" altLang="ko-KR" sz="2000"/>
              <a:t>H</a:t>
            </a:r>
            <a:r>
              <a:rPr lang="en-US" altLang="ko-KR" sz="2000" baseline="-25000"/>
              <a:t>0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8D559281-605B-42D2-9F4B-255AC22216F8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7143751" y="2486026"/>
            <a:ext cx="2238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ko-KR" altLang="en-US" sz="2000"/>
              <a:t>대립가설 </a:t>
            </a:r>
            <a:r>
              <a:rPr lang="en-US" altLang="ko-KR" sz="2000"/>
              <a:t>H</a:t>
            </a:r>
            <a:r>
              <a:rPr lang="en-US" altLang="ko-KR" sz="2000" baseline="-25000"/>
              <a:t>1</a:t>
            </a:r>
          </a:p>
        </p:txBody>
      </p:sp>
      <p:sp>
        <p:nvSpPr>
          <p:cNvPr id="18" name="AutoShape 16">
            <a:extLst>
              <a:ext uri="{FF2B5EF4-FFF2-40B4-BE49-F238E27FC236}">
                <a16:creationId xmlns:a16="http://schemas.microsoft.com/office/drawing/2014/main" id="{666384BC-71FA-4C3E-9511-8AF3FEBDDC22}"/>
              </a:ext>
            </a:extLst>
          </p:cNvPr>
          <p:cNvSpPr>
            <a:spLocks noChangeArrowheads="1"/>
          </p:cNvSpPr>
          <p:nvPr/>
        </p:nvSpPr>
        <p:spPr bwMode="blackGray">
          <a:xfrm rot="10806395" flipH="1" flipV="1">
            <a:off x="5418138" y="3524250"/>
            <a:ext cx="1293812" cy="755650"/>
          </a:xfrm>
          <a:prstGeom prst="rightArrow">
            <a:avLst>
              <a:gd name="adj1" fmla="val 46509"/>
              <a:gd name="adj2" fmla="val 3762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hlink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88CC6291-C672-49FD-BF7A-9E5EAB9B20AA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092951" y="4929189"/>
            <a:ext cx="236061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o-KR" altLang="en-US" sz="1400">
                <a:solidFill>
                  <a:srgbClr val="1C1C1C"/>
                </a:solidFill>
              </a:rPr>
              <a:t>대립가설이 채택되면 새로운 사실이 입증되는 실험의 성과를 보는 경우가 대부분</a:t>
            </a:r>
            <a:endParaRPr lang="en-US" altLang="ko-KR" sz="1400">
              <a:solidFill>
                <a:srgbClr val="1C1C1C"/>
              </a:solidFill>
            </a:endParaRPr>
          </a:p>
        </p:txBody>
      </p:sp>
      <p:grpSp>
        <p:nvGrpSpPr>
          <p:cNvPr id="4" name="Group 21">
            <a:extLst>
              <a:ext uri="{FF2B5EF4-FFF2-40B4-BE49-F238E27FC236}">
                <a16:creationId xmlns:a16="http://schemas.microsoft.com/office/drawing/2014/main" id="{9AB69277-F35A-431F-B701-8678603222D3}"/>
              </a:ext>
            </a:extLst>
          </p:cNvPr>
          <p:cNvGrpSpPr>
            <a:grpSpLocks/>
          </p:cNvGrpSpPr>
          <p:nvPr/>
        </p:nvGrpSpPr>
        <p:grpSpPr bwMode="auto">
          <a:xfrm>
            <a:off x="2595564" y="5143501"/>
            <a:ext cx="168275" cy="168275"/>
            <a:chOff x="2928" y="2208"/>
            <a:chExt cx="262" cy="262"/>
          </a:xfrm>
        </p:grpSpPr>
        <p:sp>
          <p:nvSpPr>
            <p:cNvPr id="12318" name="Oval 22">
              <a:extLst>
                <a:ext uri="{FF2B5EF4-FFF2-40B4-BE49-F238E27FC236}">
                  <a16:creationId xmlns:a16="http://schemas.microsoft.com/office/drawing/2014/main" id="{333FF271-EE13-4D56-AE11-9AC4C4E26C5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18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2319" name="Oval 23">
              <a:extLst>
                <a:ext uri="{FF2B5EF4-FFF2-40B4-BE49-F238E27FC236}">
                  <a16:creationId xmlns:a16="http://schemas.microsoft.com/office/drawing/2014/main" id="{6810B360-4D91-4A04-9CAC-0278C57F5BE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18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grpSp>
        <p:nvGrpSpPr>
          <p:cNvPr id="7" name="Group 24">
            <a:extLst>
              <a:ext uri="{FF2B5EF4-FFF2-40B4-BE49-F238E27FC236}">
                <a16:creationId xmlns:a16="http://schemas.microsoft.com/office/drawing/2014/main" id="{8AEF8C8B-8BA8-426E-9062-3C4490102228}"/>
              </a:ext>
            </a:extLst>
          </p:cNvPr>
          <p:cNvGrpSpPr>
            <a:grpSpLocks/>
          </p:cNvGrpSpPr>
          <p:nvPr/>
        </p:nvGrpSpPr>
        <p:grpSpPr bwMode="auto">
          <a:xfrm>
            <a:off x="6881814" y="5072064"/>
            <a:ext cx="168275" cy="168275"/>
            <a:chOff x="2928" y="2208"/>
            <a:chExt cx="262" cy="262"/>
          </a:xfrm>
        </p:grpSpPr>
        <p:sp>
          <p:nvSpPr>
            <p:cNvPr id="12316" name="Oval 25">
              <a:extLst>
                <a:ext uri="{FF2B5EF4-FFF2-40B4-BE49-F238E27FC236}">
                  <a16:creationId xmlns:a16="http://schemas.microsoft.com/office/drawing/2014/main" id="{598262D7-DD0D-420E-8DAE-E02B81B9AAF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18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2317" name="Oval 26">
              <a:extLst>
                <a:ext uri="{FF2B5EF4-FFF2-40B4-BE49-F238E27FC236}">
                  <a16:creationId xmlns:a16="http://schemas.microsoft.com/office/drawing/2014/main" id="{EBBAAF23-2593-41D1-99B3-F0E07A99A883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18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30" name="AutoShape 28">
            <a:extLst>
              <a:ext uri="{FF2B5EF4-FFF2-40B4-BE49-F238E27FC236}">
                <a16:creationId xmlns:a16="http://schemas.microsoft.com/office/drawing/2014/main" id="{4A3488C0-2582-4993-8D30-E2BE29D16A2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62225" y="3206751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1" name="AutoShape 29">
            <a:extLst>
              <a:ext uri="{FF2B5EF4-FFF2-40B4-BE49-F238E27FC236}">
                <a16:creationId xmlns:a16="http://schemas.microsoft.com/office/drawing/2014/main" id="{49CD83CE-9EC5-49E6-A304-B0994EBE8917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62225" y="3790951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2" name="AutoShape 30">
            <a:extLst>
              <a:ext uri="{FF2B5EF4-FFF2-40B4-BE49-F238E27FC236}">
                <a16:creationId xmlns:a16="http://schemas.microsoft.com/office/drawing/2014/main" id="{531BAD05-85CB-4E7B-887B-46F123789D0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62225" y="4351339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3" name="Rectangle 31">
            <a:extLst>
              <a:ext uri="{FF2B5EF4-FFF2-40B4-BE49-F238E27FC236}">
                <a16:creationId xmlns:a16="http://schemas.microsoft.com/office/drawing/2014/main" id="{E5DF3697-CD5B-4084-B0E3-EA2E2AA01ABA}"/>
              </a:ext>
            </a:extLst>
          </p:cNvPr>
          <p:cNvSpPr>
            <a:spLocks noChangeArrowheads="1"/>
          </p:cNvSpPr>
          <p:nvPr/>
        </p:nvSpPr>
        <p:spPr bwMode="gray">
          <a:xfrm>
            <a:off x="2794000" y="3279776"/>
            <a:ext cx="1658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ko-KR" altLang="en-US" sz="1600"/>
              <a:t>기존의 사실</a:t>
            </a:r>
          </a:p>
        </p:txBody>
      </p:sp>
      <p:sp>
        <p:nvSpPr>
          <p:cNvPr id="34" name="Rectangle 32">
            <a:extLst>
              <a:ext uri="{FF2B5EF4-FFF2-40B4-BE49-F238E27FC236}">
                <a16:creationId xmlns:a16="http://schemas.microsoft.com/office/drawing/2014/main" id="{7AD118CD-E18A-417D-9B33-42B53E9118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24126" y="3863976"/>
            <a:ext cx="27860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ko-KR" altLang="en-US" sz="1600"/>
              <a:t>실험전에 인정하는 보수적 주장</a:t>
            </a:r>
          </a:p>
        </p:txBody>
      </p:sp>
      <p:sp>
        <p:nvSpPr>
          <p:cNvPr id="35" name="Rectangle 33">
            <a:extLst>
              <a:ext uri="{FF2B5EF4-FFF2-40B4-BE49-F238E27FC236}">
                <a16:creationId xmlns:a16="http://schemas.microsoft.com/office/drawing/2014/main" id="{E1E54F9A-BB97-4075-9DA8-DA3C6F7F793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79688" y="4422776"/>
            <a:ext cx="2400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marL="0" lvl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1600"/>
              <a:t>차이없다</a:t>
            </a:r>
            <a:r>
              <a:rPr lang="en-US" altLang="ko-KR" sz="1600"/>
              <a:t>, </a:t>
            </a:r>
            <a:r>
              <a:rPr lang="ko-KR" altLang="en-US" sz="1600"/>
              <a:t>효과없다</a:t>
            </a:r>
            <a:r>
              <a:rPr lang="en-US" altLang="ko-KR" sz="1600"/>
              <a:t>, 0</a:t>
            </a:r>
            <a:r>
              <a:rPr lang="ko-KR" altLang="en-US" sz="1600"/>
              <a:t>이다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ko-KR" sz="2400">
              <a:solidFill>
                <a:srgbClr val="1C1C1C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6" name="AutoShape 34">
            <a:extLst>
              <a:ext uri="{FF2B5EF4-FFF2-40B4-BE49-F238E27FC236}">
                <a16:creationId xmlns:a16="http://schemas.microsoft.com/office/drawing/2014/main" id="{EA9D0962-EE22-4FE5-9324-EA0739589297}"/>
              </a:ext>
            </a:extLst>
          </p:cNvPr>
          <p:cNvSpPr>
            <a:spLocks noChangeArrowheads="1"/>
          </p:cNvSpPr>
          <p:nvPr/>
        </p:nvSpPr>
        <p:spPr bwMode="blackGray">
          <a:xfrm rot="10793605" flipV="1">
            <a:off x="5322889" y="4130675"/>
            <a:ext cx="1296987" cy="755650"/>
          </a:xfrm>
          <a:prstGeom prst="rightArrow">
            <a:avLst>
              <a:gd name="adj1" fmla="val 46509"/>
              <a:gd name="adj2" fmla="val 37713"/>
            </a:avLst>
          </a:prstGeom>
          <a:gradFill rotWithShape="1">
            <a:gsLst>
              <a:gs pos="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37" name="AutoShape 28">
            <a:extLst>
              <a:ext uri="{FF2B5EF4-FFF2-40B4-BE49-F238E27FC236}">
                <a16:creationId xmlns:a16="http://schemas.microsoft.com/office/drawing/2014/main" id="{E2264D23-F88D-4B17-AF27-1EA4AA76452E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11963" y="3213101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38" name="AutoShape 29">
            <a:extLst>
              <a:ext uri="{FF2B5EF4-FFF2-40B4-BE49-F238E27FC236}">
                <a16:creationId xmlns:a16="http://schemas.microsoft.com/office/drawing/2014/main" id="{1EC99792-0106-440E-8371-68A5F343BDC1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11963" y="3797301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39" name="AutoShape 30">
            <a:extLst>
              <a:ext uri="{FF2B5EF4-FFF2-40B4-BE49-F238E27FC236}">
                <a16:creationId xmlns:a16="http://schemas.microsoft.com/office/drawing/2014/main" id="{1362CF77-8392-4538-9422-D95F176A1A23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11963" y="4357689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1600" dirty="0" err="1">
                <a:latin typeface="휴먼모음T" pitchFamily="18" charset="-127"/>
                <a:ea typeface="휴먼모음T" pitchFamily="18" charset="-127"/>
              </a:rPr>
              <a:t>차이있다</a:t>
            </a:r>
            <a:r>
              <a:rPr lang="en-US" altLang="ko-KR" sz="1600" dirty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1600" dirty="0" err="1">
                <a:latin typeface="휴먼모음T" pitchFamily="18" charset="-127"/>
                <a:ea typeface="휴먼모음T" pitchFamily="18" charset="-127"/>
              </a:rPr>
              <a:t>효과있다</a:t>
            </a:r>
            <a:r>
              <a:rPr lang="en-US" altLang="ko-KR" sz="1600" dirty="0">
                <a:latin typeface="휴먼모음T" pitchFamily="18" charset="-127"/>
                <a:ea typeface="휴먼모음T" pitchFamily="18" charset="-127"/>
              </a:rPr>
              <a:t>, 0</a:t>
            </a:r>
            <a:r>
              <a:rPr lang="ko-KR" altLang="en-US" sz="1600" dirty="0">
                <a:latin typeface="휴먼모음T" pitchFamily="18" charset="-127"/>
                <a:ea typeface="휴먼모음T" pitchFamily="18" charset="-127"/>
              </a:rPr>
              <a:t>이 아니다</a:t>
            </a:r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id="{28CD2CC0-0C4A-4D86-A5A9-76E4DD01020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43739" y="3286126"/>
            <a:ext cx="2052637" cy="3143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1600" dirty="0" err="1">
                <a:latin typeface="휴먼모음T" pitchFamily="18" charset="-127"/>
                <a:ea typeface="휴먼모음T" pitchFamily="18" charset="-127"/>
              </a:rPr>
              <a:t>입증하고자하는</a:t>
            </a:r>
            <a:r>
              <a:rPr lang="ko-KR" altLang="en-US" sz="1600" dirty="0">
                <a:latin typeface="휴먼모음T" pitchFamily="18" charset="-127"/>
                <a:ea typeface="휴먼모음T" pitchFamily="18" charset="-127"/>
              </a:rPr>
              <a:t> 사실</a:t>
            </a:r>
          </a:p>
        </p:txBody>
      </p:sp>
      <p:sp>
        <p:nvSpPr>
          <p:cNvPr id="41" name="Rectangle 32">
            <a:extLst>
              <a:ext uri="{FF2B5EF4-FFF2-40B4-BE49-F238E27FC236}">
                <a16:creationId xmlns:a16="http://schemas.microsoft.com/office/drawing/2014/main" id="{F3FC6E4C-63F9-4687-B19B-E6F91DD33AC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97713" y="3870326"/>
            <a:ext cx="1212850" cy="3143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1600">
                <a:latin typeface="휴먼모음T" pitchFamily="18" charset="-127"/>
                <a:ea typeface="휴먼모음T" pitchFamily="18" charset="-127"/>
              </a:rPr>
              <a:t>적극적 </a:t>
            </a:r>
            <a:r>
              <a:rPr lang="ko-KR" altLang="en-US" sz="1600" dirty="0">
                <a:latin typeface="휴먼모음T" pitchFamily="18" charset="-127"/>
                <a:ea typeface="휴먼모음T" pitchFamily="18" charset="-127"/>
              </a:rPr>
              <a:t>주장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7D1D7BEF-9A1A-4B14-9F9C-FDBB10A2DC14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809876" y="4929189"/>
            <a:ext cx="236061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o-KR" altLang="en-US" sz="1400">
                <a:solidFill>
                  <a:srgbClr val="1C1C1C"/>
                </a:solidFill>
              </a:rPr>
              <a:t>귀무가설이 채택되면 새로운 사실이 입증되는 것이 없어 도로 무로 돌아간다는 표현</a:t>
            </a:r>
            <a:endParaRPr lang="en-US" altLang="ko-KR" sz="1400">
              <a:solidFill>
                <a:srgbClr val="1C1C1C"/>
              </a:solidFill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1A94E491-DCFA-4486-A302-89804030FF06}"/>
              </a:ext>
            </a:extLst>
          </p:cNvPr>
          <p:cNvSpPr/>
          <p:nvPr/>
        </p:nvSpPr>
        <p:spPr>
          <a:xfrm>
            <a:off x="2524126" y="195419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chemeClr val="accent1"/>
                </a:solidFill>
              </a:rPr>
              <a:t>零假设</a:t>
            </a:r>
            <a:endParaRPr lang="ko-KR" altLang="en-US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15FF7E57-9461-4D3D-9302-FF5568F175C5}"/>
              </a:ext>
            </a:extLst>
          </p:cNvPr>
          <p:cNvSpPr/>
          <p:nvPr/>
        </p:nvSpPr>
        <p:spPr>
          <a:xfrm>
            <a:off x="7166773" y="200556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chemeClr val="accent1"/>
                </a:solidFill>
              </a:rPr>
              <a:t>替代假设</a:t>
            </a:r>
            <a:endParaRPr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89FE963A-09F6-477A-A839-07B9293959C1}"/>
              </a:ext>
            </a:extLst>
          </p:cNvPr>
          <p:cNvSpPr/>
          <p:nvPr/>
        </p:nvSpPr>
        <p:spPr>
          <a:xfrm>
            <a:off x="8653361" y="2003530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研究假设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5" grpId="0" animBg="1"/>
      <p:bldP spid="16" grpId="0"/>
      <p:bldP spid="17" grpId="0"/>
      <p:bldP spid="18" grpId="0" animBg="1"/>
      <p:bldP spid="22" grpId="0"/>
      <p:bldP spid="30" grpId="0" animBg="1"/>
      <p:bldP spid="31" grpId="0" animBg="1"/>
      <p:bldP spid="32" grpId="0" animBg="1"/>
      <p:bldP spid="33" grpId="0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34B5946-7615-47D8-AAD9-4F47B50E0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3432" y="332656"/>
            <a:ext cx="2459038" cy="3009900"/>
          </a:xfrm>
        </p:spPr>
        <p:txBody>
          <a:bodyPr/>
          <a:lstStyle/>
          <a:p>
            <a:pPr eaLnBrk="1" hangingPunct="1"/>
            <a:r>
              <a:rPr lang="ko-KR" altLang="en-US" dirty="0"/>
              <a:t>판단의 </a:t>
            </a:r>
            <a:br>
              <a:rPr lang="ko-KR" altLang="en-US" dirty="0"/>
            </a:br>
            <a:r>
              <a:rPr lang="ko-KR" altLang="en-US" dirty="0"/>
              <a:t>중심</a:t>
            </a:r>
            <a:r>
              <a:rPr lang="ko-KR" altLang="en-US" sz="3200" dirty="0">
                <a:solidFill>
                  <a:schemeClr val="accent1"/>
                </a:solidFill>
              </a:rPr>
              <a:t>重心</a:t>
            </a:r>
            <a:r>
              <a:rPr lang="ko-KR" altLang="en-US" dirty="0"/>
              <a:t>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D4A0B6A-16E8-4FFA-AE15-2AC81FB374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442471" y="1214439"/>
            <a:ext cx="6614344" cy="4695825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2800" dirty="0"/>
              <a:t>귀무가설</a:t>
            </a:r>
            <a:r>
              <a:rPr lang="ko-KR" altLang="en-US" sz="2000" dirty="0">
                <a:solidFill>
                  <a:schemeClr val="accent1"/>
                </a:solidFill>
              </a:rPr>
              <a:t>零假设 回无</a:t>
            </a:r>
            <a:endParaRPr lang="ko-KR" altLang="en-US" sz="2800" dirty="0">
              <a:solidFill>
                <a:schemeClr val="accent1"/>
              </a:solidFill>
            </a:endParaRPr>
          </a:p>
          <a:p>
            <a:pPr lvl="1" eaLnBrk="1" hangingPunct="1"/>
            <a:r>
              <a:rPr lang="ko-KR" altLang="en-US" sz="2400" dirty="0"/>
              <a:t>보수</a:t>
            </a:r>
            <a:r>
              <a:rPr lang="ko-KR" altLang="en-US" dirty="0">
                <a:solidFill>
                  <a:schemeClr val="accent1"/>
                </a:solidFill>
              </a:rPr>
              <a:t>保守</a:t>
            </a:r>
            <a:r>
              <a:rPr lang="ko-KR" altLang="en-US" sz="2400" dirty="0"/>
              <a:t>적으로 </a:t>
            </a:r>
            <a:r>
              <a:rPr lang="ko-KR" altLang="en-US" sz="2400" dirty="0" err="1"/>
              <a:t>귀무가설이</a:t>
            </a:r>
            <a:r>
              <a:rPr lang="ko-KR" altLang="en-US" sz="2400" dirty="0"/>
              <a:t> 옳다고 보고</a:t>
            </a:r>
          </a:p>
          <a:p>
            <a:pPr lvl="1"/>
            <a:r>
              <a:rPr lang="ko-KR" altLang="en-US" sz="2400" dirty="0"/>
              <a:t>이에서 많이 벗어나야 대립가설</a:t>
            </a:r>
            <a:r>
              <a:rPr lang="ko-KR" altLang="en-US" sz="2000" dirty="0">
                <a:solidFill>
                  <a:schemeClr val="accent1"/>
                </a:solidFill>
              </a:rPr>
              <a:t>替代假设</a:t>
            </a:r>
            <a:r>
              <a:rPr lang="ko-KR" altLang="en-US" sz="2400" dirty="0"/>
              <a:t>이 </a:t>
            </a:r>
            <a:r>
              <a:rPr lang="ko-KR" altLang="en-US" sz="2400" dirty="0" err="1"/>
              <a:t>맞다라고</a:t>
            </a:r>
            <a:r>
              <a:rPr lang="ko-KR" altLang="en-US" sz="2400" dirty="0"/>
              <a:t> 본다</a:t>
            </a:r>
            <a:endParaRPr lang="en-US" altLang="ko-KR" sz="2400" dirty="0"/>
          </a:p>
          <a:p>
            <a:pPr eaLnBrk="1" hangingPunct="1"/>
            <a:r>
              <a:rPr lang="ko-KR" altLang="en-US" sz="2800" dirty="0"/>
              <a:t>결론</a:t>
            </a:r>
            <a:endParaRPr lang="en-US" altLang="ko-KR" sz="2800" dirty="0"/>
          </a:p>
          <a:p>
            <a:pPr lvl="1"/>
            <a:r>
              <a:rPr lang="ko-KR" altLang="en-US" sz="2400" dirty="0" err="1"/>
              <a:t>귀무가설</a:t>
            </a:r>
            <a:r>
              <a:rPr lang="ko-KR" altLang="en-US" sz="2400" dirty="0"/>
              <a:t> 채택 </a:t>
            </a:r>
            <a:r>
              <a:rPr lang="ko-KR" altLang="en-US" sz="2000" dirty="0">
                <a:solidFill>
                  <a:schemeClr val="accent1"/>
                </a:solidFill>
              </a:rPr>
              <a:t>接受零假设</a:t>
            </a:r>
            <a:endParaRPr lang="en-US" altLang="ko-KR" sz="2400" dirty="0">
              <a:solidFill>
                <a:schemeClr val="accent1"/>
              </a:solidFill>
            </a:endParaRPr>
          </a:p>
          <a:p>
            <a:pPr lvl="1" eaLnBrk="1" hangingPunct="1"/>
            <a:r>
              <a:rPr lang="ko-KR" altLang="en-US" sz="2400" dirty="0" err="1"/>
              <a:t>귀무가설</a:t>
            </a:r>
            <a:r>
              <a:rPr lang="ko-KR" altLang="en-US" sz="2400" dirty="0"/>
              <a:t> 기각 </a:t>
            </a:r>
            <a:r>
              <a:rPr lang="ko-KR" altLang="en-US" sz="2000" dirty="0">
                <a:solidFill>
                  <a:schemeClr val="accent1"/>
                </a:solidFill>
              </a:rPr>
              <a:t>拒绝</a:t>
            </a:r>
            <a:endParaRPr lang="en-US" altLang="ko-KR" sz="2400" dirty="0">
              <a:solidFill>
                <a:schemeClr val="accent1"/>
              </a:solidFill>
            </a:endParaRPr>
          </a:p>
          <a:p>
            <a:pPr eaLnBrk="1" hangingPunct="1"/>
            <a:r>
              <a:rPr lang="ko-KR" altLang="en-US" sz="2800" dirty="0" err="1"/>
              <a:t>귀무가설</a:t>
            </a:r>
            <a:r>
              <a:rPr lang="ko-KR" altLang="en-US" sz="2800" dirty="0"/>
              <a:t> </a:t>
            </a:r>
            <a:r>
              <a:rPr lang="ko-KR" altLang="en-US" sz="2800" dirty="0" err="1"/>
              <a:t>채택시</a:t>
            </a:r>
            <a:r>
              <a:rPr lang="ko-KR" altLang="en-US" sz="2800" dirty="0"/>
              <a:t> 표현 </a:t>
            </a:r>
            <a:r>
              <a:rPr lang="ko-KR" altLang="en-US" sz="2000" dirty="0">
                <a:solidFill>
                  <a:schemeClr val="accent1"/>
                </a:solidFill>
              </a:rPr>
              <a:t>表达</a:t>
            </a:r>
            <a:endParaRPr lang="en-US" altLang="ko-KR" sz="2800" dirty="0">
              <a:solidFill>
                <a:schemeClr val="accent1"/>
              </a:solidFill>
            </a:endParaRPr>
          </a:p>
          <a:p>
            <a:pPr lvl="1" eaLnBrk="1" hangingPunct="1"/>
            <a:r>
              <a:rPr lang="ko-KR" altLang="en-US" sz="2400" dirty="0" err="1"/>
              <a:t>귀무가설을</a:t>
            </a:r>
            <a:r>
              <a:rPr lang="ko-KR" altLang="en-US" sz="2400" dirty="0"/>
              <a:t> 기각할 만한 충분 </a:t>
            </a:r>
            <a:r>
              <a:rPr lang="ko-KR" altLang="en-US" dirty="0">
                <a:solidFill>
                  <a:schemeClr val="accent1"/>
                </a:solidFill>
              </a:rPr>
              <a:t>充足</a:t>
            </a:r>
            <a:r>
              <a:rPr lang="ko-KR" altLang="en-US" sz="2400" dirty="0"/>
              <a:t>한 증거</a:t>
            </a:r>
            <a:r>
              <a:rPr lang="ko-KR" altLang="en-US" dirty="0">
                <a:solidFill>
                  <a:schemeClr val="accent1"/>
                </a:solidFill>
              </a:rPr>
              <a:t>证据</a:t>
            </a:r>
            <a:r>
              <a:rPr lang="ko-KR" altLang="en-US" sz="2400" dirty="0"/>
              <a:t>를 찾지 못하였다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80B55B3-884D-4E77-ADB0-6428D8D608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7408" y="260648"/>
            <a:ext cx="2027238" cy="2217737"/>
          </a:xfrm>
        </p:spPr>
        <p:txBody>
          <a:bodyPr/>
          <a:lstStyle/>
          <a:p>
            <a:pPr eaLnBrk="1" hangingPunct="1"/>
            <a:r>
              <a:rPr lang="ko-KR" altLang="en-US" dirty="0"/>
              <a:t>예제</a:t>
            </a:r>
            <a:br>
              <a:rPr lang="en-US" altLang="ko-KR" dirty="0"/>
            </a:br>
            <a:r>
              <a:rPr lang="ko-KR" altLang="en-US" sz="3200" dirty="0">
                <a:solidFill>
                  <a:schemeClr val="accent1"/>
                </a:solidFill>
              </a:rPr>
              <a:t>例子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F3A5A00-8223-44AB-ABDF-C32DCA856E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14688" y="981076"/>
            <a:ext cx="7489824" cy="180022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ko-KR" altLang="en-US" sz="2400" dirty="0"/>
              <a:t>대학생</a:t>
            </a:r>
            <a:r>
              <a:rPr lang="ko-KR" altLang="en-US" sz="1800" dirty="0">
                <a:solidFill>
                  <a:schemeClr val="accent1"/>
                </a:solidFill>
              </a:rPr>
              <a:t>大学生</a:t>
            </a:r>
            <a:r>
              <a:rPr lang="ko-KR" altLang="en-US" sz="2400" dirty="0"/>
              <a:t>의 </a:t>
            </a:r>
            <a:r>
              <a:rPr lang="en-US" altLang="ko-KR" sz="2400" dirty="0"/>
              <a:t>IQ</a:t>
            </a:r>
            <a:r>
              <a:rPr lang="ko-KR" altLang="en-US" sz="2400" dirty="0"/>
              <a:t>가 일반인</a:t>
            </a:r>
            <a:r>
              <a:rPr lang="ko-KR" altLang="en-US" sz="1800" dirty="0">
                <a:solidFill>
                  <a:schemeClr val="accent1"/>
                </a:solidFill>
              </a:rPr>
              <a:t>普通人</a:t>
            </a:r>
            <a:r>
              <a:rPr lang="ko-KR" altLang="en-US" sz="2400" dirty="0"/>
              <a:t> </a:t>
            </a:r>
            <a:r>
              <a:rPr lang="en-US" altLang="ko-KR" sz="2400" dirty="0"/>
              <a:t>IQ(105)</a:t>
            </a:r>
            <a:r>
              <a:rPr lang="ko-KR" altLang="en-US" sz="2400" dirty="0"/>
              <a:t>보다 </a:t>
            </a:r>
            <a:r>
              <a:rPr lang="ko-KR" altLang="en-US" sz="2400" dirty="0" err="1"/>
              <a:t>높은지</a:t>
            </a:r>
            <a:r>
              <a:rPr lang="ko-KR" altLang="en-US" sz="2400" dirty="0"/>
              <a:t> </a:t>
            </a:r>
            <a:r>
              <a:rPr lang="ko-KR" altLang="en-US" sz="2400" dirty="0" err="1"/>
              <a:t>알고싶다</a:t>
            </a:r>
            <a:endParaRPr lang="ko-KR" altLang="en-US" sz="2400" dirty="0"/>
          </a:p>
          <a:p>
            <a:pPr eaLnBrk="1" hangingPunct="1">
              <a:lnSpc>
                <a:spcPct val="120000"/>
              </a:lnSpc>
            </a:pPr>
            <a:r>
              <a:rPr lang="ko-KR" altLang="en-US" sz="2400" dirty="0"/>
              <a:t>대학생 집단</a:t>
            </a:r>
            <a:r>
              <a:rPr lang="ko-KR" altLang="en-US" sz="1800" dirty="0">
                <a:solidFill>
                  <a:schemeClr val="accent1"/>
                </a:solidFill>
              </a:rPr>
              <a:t>组</a:t>
            </a:r>
            <a:r>
              <a:rPr lang="ko-KR" altLang="en-US" sz="2400" dirty="0"/>
              <a:t>에서 </a:t>
            </a:r>
            <a:r>
              <a:rPr lang="en-US" altLang="ko-KR" sz="2400" dirty="0"/>
              <a:t>50</a:t>
            </a:r>
            <a:r>
              <a:rPr lang="ko-KR" altLang="en-US" sz="2400" dirty="0"/>
              <a:t>명을 뽑아 </a:t>
            </a:r>
            <a:r>
              <a:rPr lang="en-US" altLang="ko-KR" sz="2400" dirty="0"/>
              <a:t>IQ </a:t>
            </a:r>
            <a:r>
              <a:rPr lang="ko-KR" altLang="en-US" sz="2400" dirty="0"/>
              <a:t>검사</a:t>
            </a:r>
            <a:r>
              <a:rPr lang="ko-KR" altLang="en-US" sz="1800" dirty="0">
                <a:solidFill>
                  <a:schemeClr val="accent1"/>
                </a:solidFill>
              </a:rPr>
              <a:t>检查</a:t>
            </a:r>
            <a:endParaRPr lang="ko-KR" altLang="en-US" sz="2400" dirty="0">
              <a:solidFill>
                <a:schemeClr val="accent1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ko-KR" altLang="en-US" sz="2400" dirty="0"/>
              <a:t>표본평균</a:t>
            </a:r>
            <a:r>
              <a:rPr lang="ko-KR" altLang="en-US" sz="1800" dirty="0">
                <a:solidFill>
                  <a:schemeClr val="accent1"/>
                </a:solidFill>
              </a:rPr>
              <a:t>样本平均</a:t>
            </a:r>
            <a:r>
              <a:rPr lang="ko-KR" altLang="en-US" sz="2400" dirty="0"/>
              <a:t>이 </a:t>
            </a:r>
            <a:r>
              <a:rPr lang="en-US" altLang="ko-KR" sz="2400" dirty="0"/>
              <a:t>107</a:t>
            </a:r>
            <a:r>
              <a:rPr lang="ko-KR" altLang="en-US" sz="2400" dirty="0"/>
              <a:t>이 나왔다</a:t>
            </a:r>
          </a:p>
          <a:p>
            <a:pPr eaLnBrk="1" hangingPunct="1">
              <a:lnSpc>
                <a:spcPct val="120000"/>
              </a:lnSpc>
            </a:pPr>
            <a:r>
              <a:rPr lang="ko-KR" altLang="en-US" sz="2400" dirty="0"/>
              <a:t>당신의 선택</a:t>
            </a:r>
            <a:r>
              <a:rPr lang="ko-KR" altLang="en-US" sz="1800" dirty="0">
                <a:solidFill>
                  <a:schemeClr val="accent1"/>
                </a:solidFill>
              </a:rPr>
              <a:t>选择</a:t>
            </a:r>
            <a:r>
              <a:rPr lang="ko-KR" altLang="en-US" sz="2400" dirty="0"/>
              <a:t>은</a:t>
            </a:r>
            <a:r>
              <a:rPr lang="en-US" altLang="ko-KR" sz="2400" dirty="0"/>
              <a:t>?</a:t>
            </a:r>
          </a:p>
          <a:p>
            <a:pPr eaLnBrk="1" hangingPunct="1">
              <a:lnSpc>
                <a:spcPct val="120000"/>
              </a:lnSpc>
            </a:pPr>
            <a:endParaRPr lang="en-US" altLang="ko-KR" sz="2400" dirty="0"/>
          </a:p>
        </p:txBody>
      </p:sp>
      <p:sp>
        <p:nvSpPr>
          <p:cNvPr id="14340" name="Oval 4">
            <a:extLst>
              <a:ext uri="{FF2B5EF4-FFF2-40B4-BE49-F238E27FC236}">
                <a16:creationId xmlns:a16="http://schemas.microsoft.com/office/drawing/2014/main" id="{A9C515EC-8035-430A-A10F-44D1BB0C0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9" y="692150"/>
            <a:ext cx="5761037" cy="5761038"/>
          </a:xfrm>
          <a:prstGeom prst="ellipse">
            <a:avLst/>
          </a:prstGeom>
          <a:noFill/>
          <a:ln w="57150">
            <a:solidFill>
              <a:srgbClr val="FFFF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13A8C07-EEEE-45BF-B933-5C491701A00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945707" y="2924969"/>
            <a:ext cx="7758805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lvl="1" eaLnBrk="1" hangingPunct="1">
              <a:defRPr/>
            </a:pPr>
            <a:r>
              <a:rPr lang="en-US" altLang="ko-KR" sz="2400" kern="0" dirty="0"/>
              <a:t>H</a:t>
            </a:r>
            <a:r>
              <a:rPr lang="en-US" altLang="ko-KR" sz="2400" kern="0" baseline="-25000" dirty="0"/>
              <a:t>0</a:t>
            </a:r>
            <a:r>
              <a:rPr lang="en-US" altLang="ko-KR" sz="2400" kern="0" dirty="0"/>
              <a:t>: </a:t>
            </a:r>
            <a:r>
              <a:rPr lang="ko-KR" altLang="en-US" sz="2400" kern="0" dirty="0"/>
              <a:t>평균이 </a:t>
            </a:r>
            <a:r>
              <a:rPr lang="en-US" altLang="ko-KR" sz="2400" kern="0" dirty="0"/>
              <a:t>105</a:t>
            </a:r>
            <a:r>
              <a:rPr lang="ko-KR" altLang="en-US" sz="2400" kern="0" dirty="0"/>
              <a:t>이다</a:t>
            </a:r>
          </a:p>
          <a:p>
            <a:pPr lvl="1" eaLnBrk="1" hangingPunct="1">
              <a:defRPr/>
            </a:pPr>
            <a:r>
              <a:rPr lang="en-US" altLang="ko-KR" sz="2400" kern="0" dirty="0"/>
              <a:t>H</a:t>
            </a:r>
            <a:r>
              <a:rPr lang="en-US" altLang="ko-KR" sz="2400" kern="0" baseline="-25000" dirty="0"/>
              <a:t>1</a:t>
            </a:r>
            <a:r>
              <a:rPr lang="en-US" altLang="ko-KR" sz="2400" kern="0" dirty="0"/>
              <a:t>: </a:t>
            </a:r>
            <a:r>
              <a:rPr lang="ko-KR" altLang="en-US" sz="2400" kern="0" dirty="0"/>
              <a:t>평균이 </a:t>
            </a:r>
            <a:r>
              <a:rPr lang="en-US" altLang="ko-KR" sz="2400" kern="0" dirty="0"/>
              <a:t>105</a:t>
            </a:r>
            <a:r>
              <a:rPr lang="ko-KR" altLang="en-US" sz="2400" kern="0" dirty="0"/>
              <a:t>보다 크다</a:t>
            </a:r>
            <a:r>
              <a:rPr lang="ko-KR" altLang="en-US" sz="1800" kern="0" dirty="0">
                <a:solidFill>
                  <a:schemeClr val="accent1"/>
                </a:solidFill>
              </a:rPr>
              <a:t>伟大</a:t>
            </a:r>
            <a:r>
              <a:rPr lang="ko-KR" altLang="en-US" sz="2400" kern="0" dirty="0"/>
              <a:t> </a:t>
            </a:r>
            <a:r>
              <a:rPr lang="en-US" altLang="ko-KR" sz="2400" kern="0" dirty="0"/>
              <a:t>(</a:t>
            </a:r>
            <a:r>
              <a:rPr lang="ko-KR" altLang="en-US" sz="2400" kern="0" dirty="0"/>
              <a:t>단측 </a:t>
            </a:r>
            <a:r>
              <a:rPr lang="ko-KR" altLang="en-US" sz="1800" kern="0" dirty="0">
                <a:solidFill>
                  <a:schemeClr val="accent1"/>
                </a:solidFill>
              </a:rPr>
              <a:t>一面</a:t>
            </a:r>
            <a:r>
              <a:rPr lang="ko-KR" altLang="en-US" sz="2400" kern="0" dirty="0"/>
              <a:t> </a:t>
            </a:r>
            <a:r>
              <a:rPr lang="ko-KR" altLang="en-US" sz="1800" kern="0" dirty="0">
                <a:solidFill>
                  <a:schemeClr val="accent1"/>
                </a:solidFill>
              </a:rPr>
              <a:t>单侧 </a:t>
            </a:r>
            <a:r>
              <a:rPr lang="ko-KR" altLang="en-US" sz="2400" kern="0" dirty="0"/>
              <a:t>검정</a:t>
            </a:r>
            <a:r>
              <a:rPr lang="en-US" altLang="ko-KR" sz="2400" kern="0" dirty="0"/>
              <a:t>)</a:t>
            </a:r>
          </a:p>
          <a:p>
            <a:pPr lvl="1" eaLnBrk="1" hangingPunct="1">
              <a:defRPr/>
            </a:pPr>
            <a:endParaRPr lang="ko-KR" altLang="en-US" sz="2400" kern="0" dirty="0"/>
          </a:p>
          <a:p>
            <a:pPr lvl="1" eaLnBrk="1" hangingPunct="1">
              <a:buFontTx/>
              <a:buNone/>
              <a:defRPr/>
            </a:pPr>
            <a:r>
              <a:rPr lang="ko-KR" altLang="en-US" sz="2400" kern="0" dirty="0"/>
              <a:t>또는</a:t>
            </a:r>
          </a:p>
          <a:p>
            <a:pPr lvl="1" eaLnBrk="1" hangingPunct="1">
              <a:defRPr/>
            </a:pPr>
            <a:r>
              <a:rPr lang="en-US" altLang="ko-KR" sz="2400" kern="0" dirty="0"/>
              <a:t>H</a:t>
            </a:r>
            <a:r>
              <a:rPr lang="en-US" altLang="ko-KR" sz="2400" kern="0" baseline="-25000" dirty="0"/>
              <a:t>1</a:t>
            </a:r>
            <a:r>
              <a:rPr lang="en-US" altLang="ko-KR" sz="2400" kern="0" dirty="0"/>
              <a:t>: </a:t>
            </a:r>
            <a:r>
              <a:rPr lang="ko-KR" altLang="en-US" sz="2400" kern="0" dirty="0"/>
              <a:t>평균이 </a:t>
            </a:r>
            <a:r>
              <a:rPr lang="en-US" altLang="ko-KR" sz="2400" kern="0" dirty="0"/>
              <a:t>105</a:t>
            </a:r>
            <a:r>
              <a:rPr lang="ko-KR" altLang="en-US" sz="2400" kern="0" dirty="0"/>
              <a:t>가 아니다 </a:t>
            </a:r>
            <a:r>
              <a:rPr lang="en-US" altLang="ko-KR" sz="2400" kern="0" dirty="0"/>
              <a:t>(</a:t>
            </a:r>
            <a:r>
              <a:rPr lang="ko-KR" altLang="en-US" sz="2400" kern="0" dirty="0"/>
              <a:t>양측 </a:t>
            </a:r>
            <a:r>
              <a:rPr lang="ko-KR" altLang="en-US" sz="1800" kern="0" dirty="0">
                <a:solidFill>
                  <a:schemeClr val="accent1"/>
                </a:solidFill>
              </a:rPr>
              <a:t>双侧</a:t>
            </a:r>
            <a:r>
              <a:rPr lang="ko-KR" altLang="en-US" sz="2400" kern="0" dirty="0"/>
              <a:t> 검정</a:t>
            </a:r>
            <a:r>
              <a:rPr lang="en-US" altLang="ko-KR" sz="2400" kern="0" dirty="0"/>
              <a:t>)</a:t>
            </a:r>
            <a:endParaRPr lang="ko-KR" altLang="en-US" sz="2400" kern="0" dirty="0"/>
          </a:p>
          <a:p>
            <a:pPr lvl="2" eaLnBrk="1" hangingPunct="1">
              <a:defRPr/>
            </a:pPr>
            <a:r>
              <a:rPr lang="ko-KR" altLang="en-US" sz="1800" kern="0" dirty="0"/>
              <a:t>일반적인 가설 형태</a:t>
            </a:r>
            <a:endParaRPr lang="en-US" altLang="ko-KR" sz="1800" kern="0" dirty="0"/>
          </a:p>
          <a:p>
            <a:pPr lvl="2" eaLnBrk="1" hangingPunct="1">
              <a:defRPr/>
            </a:pPr>
            <a:r>
              <a:rPr lang="ko-KR" altLang="en-US" sz="1800" kern="0" dirty="0" err="1"/>
              <a:t>단측검정보다</a:t>
            </a:r>
            <a:r>
              <a:rPr lang="ko-KR" altLang="en-US" sz="1800" kern="0" dirty="0"/>
              <a:t> 기각하는 경우가 적어지므로 공인</a:t>
            </a:r>
            <a:r>
              <a:rPr lang="ko-KR" altLang="en-US" sz="1800" kern="0" dirty="0">
                <a:solidFill>
                  <a:schemeClr val="accent1"/>
                </a:solidFill>
              </a:rPr>
              <a:t>认证</a:t>
            </a:r>
            <a:r>
              <a:rPr lang="ko-KR" altLang="en-US" sz="1800" kern="0" dirty="0"/>
              <a:t>된 실험</a:t>
            </a:r>
            <a:r>
              <a:rPr lang="ko-KR" altLang="en-US" sz="1800" kern="0" dirty="0">
                <a:solidFill>
                  <a:schemeClr val="accent1"/>
                </a:solidFill>
              </a:rPr>
              <a:t>实验</a:t>
            </a:r>
            <a:r>
              <a:rPr lang="ko-KR" altLang="en-US" sz="1800" kern="0" dirty="0"/>
              <a:t>에서는 주로 양측검정 사용</a:t>
            </a:r>
            <a:endParaRPr lang="en-US" altLang="ko-KR" sz="180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12">
            <a:extLst>
              <a:ext uri="{FF2B5EF4-FFF2-40B4-BE49-F238E27FC236}">
                <a16:creationId xmlns:a16="http://schemas.microsoft.com/office/drawing/2014/main" id="{2191B5B3-88A7-44F0-B2CC-04F5EEBB5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013" y="261389"/>
            <a:ext cx="3311525" cy="3311525"/>
          </a:xfrm>
          <a:prstGeom prst="ellipse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4DCDCF1-5D74-49ED-BA95-EE32A1ADF5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1424" y="620727"/>
            <a:ext cx="2735262" cy="2867025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3600" dirty="0"/>
              <a:t>무엇을</a:t>
            </a:r>
            <a:r>
              <a:rPr lang="en-US" altLang="ko-KR" sz="3600" dirty="0"/>
              <a:t> </a:t>
            </a:r>
            <a:r>
              <a:rPr lang="ko-KR" altLang="en-US" sz="3600" dirty="0"/>
              <a:t> </a:t>
            </a:r>
            <a:br>
              <a:rPr lang="ko-KR" altLang="en-US" sz="3600" dirty="0"/>
            </a:br>
            <a:r>
              <a:rPr lang="ko-KR" altLang="en-US" sz="3600" dirty="0"/>
              <a:t>중심</a:t>
            </a:r>
            <a:r>
              <a:rPr lang="ko-KR" altLang="en-US" sz="2800" dirty="0">
                <a:solidFill>
                  <a:schemeClr val="accent1"/>
                </a:solidFill>
              </a:rPr>
              <a:t>心脏</a:t>
            </a:r>
            <a:r>
              <a:rPr lang="ko-KR" altLang="en-US" sz="3600" dirty="0"/>
              <a:t>으로 </a:t>
            </a:r>
            <a:br>
              <a:rPr lang="ko-KR" altLang="en-US" sz="3600" dirty="0"/>
            </a:br>
            <a:r>
              <a:rPr lang="ko-KR" altLang="en-US" sz="3600" dirty="0"/>
              <a:t>생각한다고</a:t>
            </a:r>
            <a:r>
              <a:rPr lang="en-US" altLang="ko-KR" sz="3600" dirty="0"/>
              <a:t>??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F5EF737-5465-4F9F-AA41-6F48E97B2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39816" y="908720"/>
            <a:ext cx="5112173" cy="215991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800" dirty="0"/>
              <a:t>H</a:t>
            </a:r>
            <a:r>
              <a:rPr lang="en-US" altLang="ko-KR" sz="2800" baseline="-25000" dirty="0"/>
              <a:t>0</a:t>
            </a:r>
            <a:r>
              <a:rPr lang="ko-KR" altLang="en-US" sz="2800" dirty="0"/>
              <a:t>가 사실일 때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000" dirty="0">
                <a:solidFill>
                  <a:schemeClr val="accent1"/>
                </a:solidFill>
              </a:rPr>
              <a:t>当</a:t>
            </a:r>
            <a:r>
              <a:rPr lang="en-US" altLang="ko-KR" sz="2000" dirty="0">
                <a:solidFill>
                  <a:schemeClr val="accent1"/>
                </a:solidFill>
              </a:rPr>
              <a:t>H0</a:t>
            </a:r>
            <a:r>
              <a:rPr lang="ko-KR" altLang="en-US" sz="2000" dirty="0">
                <a:solidFill>
                  <a:schemeClr val="accent1"/>
                </a:solidFill>
              </a:rPr>
              <a:t>为真时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800" dirty="0"/>
              <a:t>표본평균의 분포를 먼저 그린다</a:t>
            </a:r>
            <a:endParaRPr lang="en-US" altLang="ko-KR" sz="28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zh-CN" altLang="en-US" sz="2000" dirty="0">
                <a:solidFill>
                  <a:schemeClr val="accent1"/>
                </a:solidFill>
              </a:rPr>
              <a:t>首先绘制样本均值的分布</a:t>
            </a:r>
            <a:endParaRPr lang="en-US" altLang="ko-KR" sz="2000" dirty="0">
              <a:solidFill>
                <a:schemeClr val="accent1"/>
              </a:solidFill>
            </a:endParaRPr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A1B303C9-1E6F-4FCB-AE44-26884BACF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0375" y="5445125"/>
            <a:ext cx="554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55135927-3260-4B10-B771-3F0D10881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1C205A11-82C6-47F2-B665-2B845EF6C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368" name="Line 8">
            <a:extLst>
              <a:ext uri="{FF2B5EF4-FFF2-40B4-BE49-F238E27FC236}">
                <a16:creationId xmlns:a16="http://schemas.microsoft.com/office/drawing/2014/main" id="{56516A83-8E7C-42FF-A11D-C0E780EEB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369" name="Line 9">
            <a:extLst>
              <a:ext uri="{FF2B5EF4-FFF2-40B4-BE49-F238E27FC236}">
                <a16:creationId xmlns:a16="http://schemas.microsoft.com/office/drawing/2014/main" id="{DB3FC3C3-FFDF-4CB5-8179-E2BF86C755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6226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D7D1DF59-A409-4387-8DB1-96E2BE554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6" y="44370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1</a:t>
            </a:r>
          </a:p>
        </p:txBody>
      </p:sp>
      <p:sp>
        <p:nvSpPr>
          <p:cNvPr id="15371" name="Oval 11">
            <a:extLst>
              <a:ext uri="{FF2B5EF4-FFF2-40B4-BE49-F238E27FC236}">
                <a16:creationId xmlns:a16="http://schemas.microsoft.com/office/drawing/2014/main" id="{B106427A-F387-4BF3-8B94-09C8DEB59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2636839"/>
            <a:ext cx="2305050" cy="17287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/>
              <a:t>많이 벗어나야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0</a:t>
            </a:r>
            <a:r>
              <a:rPr lang="ko-KR" altLang="en-US" sz="2400"/>
              <a:t>이 아니라고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/>
              <a:t>생각</a:t>
            </a: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EC26FCC-58C3-45AA-8AC2-DA493B54DEF1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13">
            <a:extLst>
              <a:ext uri="{FF2B5EF4-FFF2-40B4-BE49-F238E27FC236}">
                <a16:creationId xmlns:a16="http://schemas.microsoft.com/office/drawing/2014/main" id="{DCB12D94-23AA-4850-ABDE-FBD1944708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8" y="260648"/>
            <a:ext cx="3311525" cy="3311525"/>
          </a:xfrm>
          <a:prstGeom prst="ellipse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C70265B-D53F-4708-9340-24641C65EB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2813" y="547985"/>
            <a:ext cx="2808287" cy="2867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/>
              <a:t>H</a:t>
            </a:r>
            <a:r>
              <a:rPr lang="en-US" altLang="ko-KR" sz="2800"/>
              <a:t>0</a:t>
            </a:r>
            <a:r>
              <a:rPr lang="ko-KR" altLang="en-US"/>
              <a:t>은 아니다의 기준</a:t>
            </a:r>
            <a:r>
              <a:rPr lang="ko-KR" altLang="en-US" sz="2800">
                <a:solidFill>
                  <a:schemeClr val="accent1"/>
                </a:solidFill>
              </a:rPr>
              <a:t>基准</a:t>
            </a:r>
            <a:r>
              <a:rPr lang="en-US" altLang="ko-KR"/>
              <a:t>?</a:t>
            </a:r>
            <a:br>
              <a:rPr lang="en-US" altLang="ko-KR"/>
            </a:br>
            <a:r>
              <a:rPr lang="ko-KR" altLang="en-US"/>
              <a:t>기각역 </a:t>
            </a:r>
            <a:br>
              <a:rPr lang="en-US" altLang="ko-KR"/>
            </a:br>
            <a:r>
              <a:rPr lang="ko-KR" altLang="en-US" sz="3200">
                <a:solidFill>
                  <a:schemeClr val="accent1"/>
                </a:solidFill>
              </a:rPr>
              <a:t>拒絕域</a:t>
            </a:r>
            <a:endParaRPr lang="en-US" altLang="ko-KR">
              <a:solidFill>
                <a:schemeClr val="accent1"/>
              </a:solidFill>
            </a:endParaRPr>
          </a:p>
        </p:txBody>
      </p:sp>
      <p:sp>
        <p:nvSpPr>
          <p:cNvPr id="21516" name="Rectangle 12">
            <a:extLst>
              <a:ext uri="{FF2B5EF4-FFF2-40B4-BE49-F238E27FC236}">
                <a16:creationId xmlns:a16="http://schemas.microsoft.com/office/drawing/2014/main" id="{AA8BC56E-FEC5-4F99-B2B2-AF4641532B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11824" y="1071563"/>
            <a:ext cx="7056288" cy="14414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기각역을 구하려면 아래의 분포를 알아야 한다</a:t>
            </a:r>
          </a:p>
          <a:p>
            <a:pPr eaLnBrk="1" hangingPunct="1">
              <a:lnSpc>
                <a:spcPct val="100000"/>
              </a:lnSpc>
            </a:pPr>
            <a:r>
              <a:rPr lang="en-US" altLang="ko-KR" sz="2800" dirty="0"/>
              <a:t>Z </a:t>
            </a:r>
            <a:r>
              <a:rPr lang="ko-KR" altLang="en-US" sz="2800" dirty="0"/>
              <a:t>분포</a:t>
            </a:r>
            <a:r>
              <a:rPr lang="en-US" altLang="ko-KR" sz="2800" dirty="0"/>
              <a:t>, T </a:t>
            </a:r>
            <a:r>
              <a:rPr lang="ko-KR" altLang="en-US" sz="2800" dirty="0"/>
              <a:t>분포</a:t>
            </a:r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4F11A7C4-CE68-4C9A-90FB-D022E0EB56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0375" y="5445125"/>
            <a:ext cx="554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8699AD22-9549-4074-A33C-6854014A0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54478A86-EF99-4C82-83F5-39FE43DB14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F35D207C-3B53-4FAD-B466-31066FDB7E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F57A4ECB-729B-40D3-95AC-57EC984924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6226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8616E0E1-4BB3-413B-AD5C-0161646AF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6" y="44370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1</a:t>
            </a:r>
          </a:p>
        </p:txBody>
      </p:sp>
      <p:sp>
        <p:nvSpPr>
          <p:cNvPr id="16395" name="Oval 11">
            <a:extLst>
              <a:ext uri="{FF2B5EF4-FFF2-40B4-BE49-F238E27FC236}">
                <a16:creationId xmlns:a16="http://schemas.microsoft.com/office/drawing/2014/main" id="{6E7F569A-5B9B-4539-B270-12EE063F4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9600" y="2565400"/>
            <a:ext cx="1728788" cy="15128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/>
              <a:t>기각역</a:t>
            </a: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C1CB301-57A2-4C62-8C4B-95DFD0351A0D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val 20">
            <a:extLst>
              <a:ext uri="{FF2B5EF4-FFF2-40B4-BE49-F238E27FC236}">
                <a16:creationId xmlns:a16="http://schemas.microsoft.com/office/drawing/2014/main" id="{21B5CA2B-D6EE-4C8A-8F10-F58041CA4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424" y="326239"/>
            <a:ext cx="3311525" cy="3311525"/>
          </a:xfrm>
          <a:prstGeom prst="ellipse">
            <a:avLst/>
          </a:prstGeom>
          <a:solidFill>
            <a:srgbClr val="66FF33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DBA847E-B312-4197-8CDB-559128FBF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99348" y="613576"/>
            <a:ext cx="2519362" cy="2867025"/>
          </a:xfrm>
        </p:spPr>
        <p:txBody>
          <a:bodyPr/>
          <a:lstStyle/>
          <a:p>
            <a:pPr eaLnBrk="1" hangingPunct="1"/>
            <a:r>
              <a:rPr lang="ko-KR" altLang="en-US"/>
              <a:t>유의수준</a:t>
            </a:r>
            <a:r>
              <a:rPr lang="en-US" altLang="ko-KR"/>
              <a:t>?</a:t>
            </a:r>
            <a:br>
              <a:rPr lang="en-US" altLang="ko-KR"/>
            </a:br>
            <a:r>
              <a:rPr lang="ko-KR" altLang="en-US" sz="2800">
                <a:solidFill>
                  <a:schemeClr val="accent1"/>
                </a:solidFill>
              </a:rPr>
              <a:t>显著性水平</a:t>
            </a:r>
            <a:r>
              <a:rPr lang="en-US" altLang="ko-KR" sz="2800">
                <a:solidFill>
                  <a:schemeClr val="accent1"/>
                </a:solidFill>
              </a:rPr>
              <a:t>(</a:t>
            </a:r>
            <a:r>
              <a:rPr lang="el-GR" altLang="ko-KR" sz="2800">
                <a:solidFill>
                  <a:schemeClr val="accent1"/>
                </a:solidFill>
              </a:rPr>
              <a:t>α)</a:t>
            </a:r>
            <a:endParaRPr lang="en-US" altLang="ko-KR">
              <a:solidFill>
                <a:schemeClr val="accent1"/>
              </a:solidFill>
            </a:endParaRPr>
          </a:p>
        </p:txBody>
      </p:sp>
      <p:sp>
        <p:nvSpPr>
          <p:cNvPr id="22539" name="Rectangle 11">
            <a:extLst>
              <a:ext uri="{FF2B5EF4-FFF2-40B4-BE49-F238E27FC236}">
                <a16:creationId xmlns:a16="http://schemas.microsoft.com/office/drawing/2014/main" id="{FAE23468-84F6-4A3A-B651-ED9D707E86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87938" y="476251"/>
            <a:ext cx="6193638" cy="2520698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ko-KR" sz="2800" dirty="0"/>
              <a:t>H</a:t>
            </a:r>
            <a:r>
              <a:rPr lang="en-US" altLang="ko-KR" sz="2800" baseline="-25000" dirty="0"/>
              <a:t>0</a:t>
            </a:r>
            <a:r>
              <a:rPr lang="en-US" altLang="ko-KR" sz="1000" dirty="0"/>
              <a:t> </a:t>
            </a:r>
            <a:r>
              <a:rPr lang="ko-KR" altLang="en-US" sz="2800" dirty="0"/>
              <a:t>가 사실</a:t>
            </a:r>
            <a:r>
              <a:rPr lang="ko-KR" altLang="en-US" sz="2000" dirty="0">
                <a:solidFill>
                  <a:schemeClr val="accent1"/>
                </a:solidFill>
              </a:rPr>
              <a:t>真实</a:t>
            </a:r>
            <a:r>
              <a:rPr lang="ko-KR" altLang="en-US" sz="2800" dirty="0"/>
              <a:t>일 때 기각역에 속할</a:t>
            </a:r>
            <a:r>
              <a:rPr lang="ko-KR" altLang="en-US" sz="2000" dirty="0">
                <a:solidFill>
                  <a:schemeClr val="accent1"/>
                </a:solidFill>
              </a:rPr>
              <a:t>属于</a:t>
            </a:r>
            <a:r>
              <a:rPr lang="ko-KR" altLang="en-US" sz="2800" dirty="0"/>
              <a:t>가능성이 작지만 존재</a:t>
            </a:r>
            <a:r>
              <a:rPr lang="ko-KR" altLang="en-US" sz="2000" dirty="0">
                <a:solidFill>
                  <a:schemeClr val="accent1"/>
                </a:solidFill>
              </a:rPr>
              <a:t>有可能</a:t>
            </a:r>
            <a:endParaRPr lang="ko-KR" altLang="en-US" sz="2800" dirty="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그 가능성을 유의수준</a:t>
            </a:r>
            <a:r>
              <a:rPr lang="en-US" altLang="ko-KR" sz="2800" dirty="0"/>
              <a:t>(significance level)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주로 </a:t>
            </a:r>
            <a:r>
              <a:rPr lang="en-US" altLang="ko-KR" sz="2800" dirty="0"/>
              <a:t>5%, 1%</a:t>
            </a:r>
          </a:p>
        </p:txBody>
      </p:sp>
      <p:sp>
        <p:nvSpPr>
          <p:cNvPr id="17413" name="Line 4">
            <a:extLst>
              <a:ext uri="{FF2B5EF4-FFF2-40B4-BE49-F238E27FC236}">
                <a16:creationId xmlns:a16="http://schemas.microsoft.com/office/drawing/2014/main" id="{F1A02A28-6029-4FA9-A200-8277CBFEFF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0375" y="5445125"/>
            <a:ext cx="554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14" name="Text Box 5">
            <a:extLst>
              <a:ext uri="{FF2B5EF4-FFF2-40B4-BE49-F238E27FC236}">
                <a16:creationId xmlns:a16="http://schemas.microsoft.com/office/drawing/2014/main" id="{A7CD742D-8BD6-4213-A971-91F80E5CE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17415" name="Line 6">
            <a:extLst>
              <a:ext uri="{FF2B5EF4-FFF2-40B4-BE49-F238E27FC236}">
                <a16:creationId xmlns:a16="http://schemas.microsoft.com/office/drawing/2014/main" id="{B21928B7-1EF6-464E-93B6-DB450AFC1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16" name="Line 7">
            <a:extLst>
              <a:ext uri="{FF2B5EF4-FFF2-40B4-BE49-F238E27FC236}">
                <a16:creationId xmlns:a16="http://schemas.microsoft.com/office/drawing/2014/main" id="{B58C47EC-3BEE-4726-B46E-44B34EC8AA2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17" name="Line 8">
            <a:extLst>
              <a:ext uri="{FF2B5EF4-FFF2-40B4-BE49-F238E27FC236}">
                <a16:creationId xmlns:a16="http://schemas.microsoft.com/office/drawing/2014/main" id="{A93F4B4D-3741-4282-8433-B85559A1E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6226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18" name="Text Box 9">
            <a:extLst>
              <a:ext uri="{FF2B5EF4-FFF2-40B4-BE49-F238E27FC236}">
                <a16:creationId xmlns:a16="http://schemas.microsoft.com/office/drawing/2014/main" id="{1078F95B-705A-47C6-91B2-B9C704931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6" y="44370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1</a:t>
            </a:r>
          </a:p>
        </p:txBody>
      </p:sp>
      <p:sp>
        <p:nvSpPr>
          <p:cNvPr id="17419" name="Oval 10">
            <a:extLst>
              <a:ext uri="{FF2B5EF4-FFF2-40B4-BE49-F238E27FC236}">
                <a16:creationId xmlns:a16="http://schemas.microsoft.com/office/drawing/2014/main" id="{DAEF8AF3-B0E3-4A1B-A47B-A13A2B2D0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9600" y="2565400"/>
            <a:ext cx="1728788" cy="1512888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800"/>
              <a:t>5%</a:t>
            </a:r>
            <a:r>
              <a:rPr lang="ko-KR" altLang="en-US" sz="2800"/>
              <a:t>기각역</a:t>
            </a:r>
            <a:endParaRPr lang="en-US" altLang="ko-KR" sz="2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>
                <a:solidFill>
                  <a:schemeClr val="accent1"/>
                </a:solidFill>
              </a:rPr>
              <a:t>拒絕域</a:t>
            </a:r>
            <a:endParaRPr lang="ko-KR" altLang="en-US" sz="2400"/>
          </a:p>
        </p:txBody>
      </p:sp>
      <p:sp>
        <p:nvSpPr>
          <p:cNvPr id="17420" name="Line 12">
            <a:extLst>
              <a:ext uri="{FF2B5EF4-FFF2-40B4-BE49-F238E27FC236}">
                <a16:creationId xmlns:a16="http://schemas.microsoft.com/office/drawing/2014/main" id="{3CB50F9D-6067-41C7-A6C2-03F49B24A3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24789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21" name="Line 13">
            <a:extLst>
              <a:ext uri="{FF2B5EF4-FFF2-40B4-BE49-F238E27FC236}">
                <a16:creationId xmlns:a16="http://schemas.microsoft.com/office/drawing/2014/main" id="{FEA01040-48B4-4F2E-8D96-BD338D5E7A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67664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22" name="Line 14">
            <a:extLst>
              <a:ext uri="{FF2B5EF4-FFF2-40B4-BE49-F238E27FC236}">
                <a16:creationId xmlns:a16="http://schemas.microsoft.com/office/drawing/2014/main" id="{DF0BDE0E-06C4-4510-A680-12F3EDE88B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67664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23" name="Line 15">
            <a:extLst>
              <a:ext uri="{FF2B5EF4-FFF2-40B4-BE49-F238E27FC236}">
                <a16:creationId xmlns:a16="http://schemas.microsoft.com/office/drawing/2014/main" id="{A6852E80-6A22-41EB-BEB0-D84E73B5E6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12126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24" name="Line 16">
            <a:extLst>
              <a:ext uri="{FF2B5EF4-FFF2-40B4-BE49-F238E27FC236}">
                <a16:creationId xmlns:a16="http://schemas.microsoft.com/office/drawing/2014/main" id="{D00B4309-A83D-4D06-B2E9-CC2891D1F6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56589" y="5373689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25" name="Line 17">
            <a:extLst>
              <a:ext uri="{FF2B5EF4-FFF2-40B4-BE49-F238E27FC236}">
                <a16:creationId xmlns:a16="http://schemas.microsoft.com/office/drawing/2014/main" id="{77F26FE3-4128-4440-A712-1B258B3724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01051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7426" name="Line 18">
            <a:extLst>
              <a:ext uri="{FF2B5EF4-FFF2-40B4-BE49-F238E27FC236}">
                <a16:creationId xmlns:a16="http://schemas.microsoft.com/office/drawing/2014/main" id="{BCFD5C09-73CA-4FA7-9456-FE06451B8C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12126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188B99FC-52EC-4B6E-81FD-5508C8AB0B42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17428" name="Oval 19">
            <a:extLst>
              <a:ext uri="{FF2B5EF4-FFF2-40B4-BE49-F238E27FC236}">
                <a16:creationId xmlns:a16="http://schemas.microsoft.com/office/drawing/2014/main" id="{77BDC68A-9676-4DEC-B94D-F05D96A81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6951" y="4941889"/>
            <a:ext cx="1439863" cy="719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1800"/>
              <a:t>유의수준</a:t>
            </a:r>
            <a:endParaRPr lang="en-US" altLang="ko-KR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=5%</a:t>
            </a:r>
            <a:endParaRPr lang="ko-KR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C7B1B0E-0E9E-4AA1-B71D-031D93AA0E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1907" y="517823"/>
            <a:ext cx="2519362" cy="2867025"/>
          </a:xfrm>
        </p:spPr>
        <p:txBody>
          <a:bodyPr/>
          <a:lstStyle/>
          <a:p>
            <a:pPr eaLnBrk="1" hangingPunct="1"/>
            <a:r>
              <a:rPr lang="ko-KR" altLang="en-US"/>
              <a:t>유의확률</a:t>
            </a:r>
            <a:br>
              <a:rPr lang="en-US" altLang="ko-KR"/>
            </a:br>
            <a:r>
              <a:rPr lang="en-US" altLang="ko-KR"/>
              <a:t>p-value</a:t>
            </a:r>
            <a:endParaRPr lang="ko-KR" altLang="en-US"/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04707FF2-BE8C-442A-AB9E-D2F4EF1487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87871" y="692696"/>
            <a:ext cx="6044633" cy="273630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ko-KR" sz="2400" dirty="0"/>
              <a:t>107</a:t>
            </a:r>
            <a:r>
              <a:rPr lang="ko-KR" altLang="en-US" sz="2400" dirty="0"/>
              <a:t>이상 되는 확률</a:t>
            </a:r>
            <a:r>
              <a:rPr lang="en-US" altLang="ko-KR" sz="2400" dirty="0"/>
              <a:t>(</a:t>
            </a:r>
            <a:r>
              <a:rPr lang="ko-KR" altLang="en-US" sz="2400" dirty="0"/>
              <a:t>유의확률</a:t>
            </a:r>
            <a:r>
              <a:rPr lang="en-US" altLang="ko-KR" sz="2400" dirty="0"/>
              <a:t>)</a:t>
            </a:r>
            <a:r>
              <a:rPr lang="ko-KR" altLang="en-US" sz="2400" dirty="0"/>
              <a:t>을 구해서 유의수준과 비교</a:t>
            </a:r>
          </a:p>
          <a:p>
            <a:pPr eaLnBrk="1" hangingPunct="1"/>
            <a:r>
              <a:rPr lang="ko-KR" altLang="en-US" sz="2400" dirty="0"/>
              <a:t>아래서 </a:t>
            </a:r>
            <a:r>
              <a:rPr lang="en-US" altLang="ko-KR" sz="2400" dirty="0"/>
              <a:t>107</a:t>
            </a:r>
            <a:r>
              <a:rPr lang="ko-KR" altLang="en-US" sz="2400" dirty="0"/>
              <a:t>이상일 확률이 </a:t>
            </a:r>
            <a:r>
              <a:rPr lang="en-US" altLang="ko-KR" sz="2400" dirty="0"/>
              <a:t>3%</a:t>
            </a:r>
            <a:r>
              <a:rPr lang="ko-KR" altLang="en-US" sz="2400" dirty="0"/>
              <a:t>라면</a:t>
            </a:r>
            <a:r>
              <a:rPr lang="en-US" altLang="ko-KR" sz="2400" dirty="0">
                <a:latin typeface="Arial" panose="020B0604020202020204" pitchFamily="34" charset="0"/>
              </a:rPr>
              <a:t>…</a:t>
            </a:r>
            <a:endParaRPr lang="en-US" altLang="ko-KR" sz="2400" dirty="0"/>
          </a:p>
          <a:p>
            <a:pPr eaLnBrk="1" hangingPunct="1"/>
            <a:r>
              <a:rPr lang="en-US" altLang="ko-KR" sz="2400" dirty="0"/>
              <a:t>5%</a:t>
            </a:r>
            <a:r>
              <a:rPr lang="ko-KR" altLang="en-US" sz="2400" dirty="0" err="1"/>
              <a:t>기가역</a:t>
            </a:r>
            <a:r>
              <a:rPr lang="ko-KR" altLang="en-US" sz="2400" dirty="0"/>
              <a:t> 안에 포함</a:t>
            </a:r>
          </a:p>
          <a:p>
            <a:pPr eaLnBrk="1" hangingPunct="1"/>
            <a:r>
              <a:rPr lang="ko-KR" altLang="en-US" sz="2400" dirty="0" err="1"/>
              <a:t>귀무가설</a:t>
            </a:r>
            <a:r>
              <a:rPr lang="ko-KR" altLang="en-US" sz="2400" dirty="0"/>
              <a:t> </a:t>
            </a:r>
            <a:r>
              <a:rPr lang="en-US" altLang="ko-KR" sz="2400" dirty="0"/>
              <a:t>H</a:t>
            </a:r>
            <a:r>
              <a:rPr lang="en-US" altLang="ko-KR" sz="1600" dirty="0"/>
              <a:t>0</a:t>
            </a:r>
            <a:r>
              <a:rPr lang="ko-KR" altLang="en-US" sz="2400" dirty="0"/>
              <a:t> 기각</a:t>
            </a:r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CB5014FF-F067-4D11-830F-30ECE8F73C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0376" y="5445125"/>
            <a:ext cx="691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28F350FA-CE1E-4E2F-9996-DBF7CABF9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18438" name="Line 6">
            <a:extLst>
              <a:ext uri="{FF2B5EF4-FFF2-40B4-BE49-F238E27FC236}">
                <a16:creationId xmlns:a16="http://schemas.microsoft.com/office/drawing/2014/main" id="{C81E971F-0F12-43C0-BFF4-1DAA55B70B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39" name="Line 10">
            <a:extLst>
              <a:ext uri="{FF2B5EF4-FFF2-40B4-BE49-F238E27FC236}">
                <a16:creationId xmlns:a16="http://schemas.microsoft.com/office/drawing/2014/main" id="{918DDCE3-64F8-440F-BFC4-38041BF860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01051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0" name="Line 11">
            <a:extLst>
              <a:ext uri="{FF2B5EF4-FFF2-40B4-BE49-F238E27FC236}">
                <a16:creationId xmlns:a16="http://schemas.microsoft.com/office/drawing/2014/main" id="{1E636CD1-BA58-4059-A745-81F209628F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43926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1" name="Line 12">
            <a:extLst>
              <a:ext uri="{FF2B5EF4-FFF2-40B4-BE49-F238E27FC236}">
                <a16:creationId xmlns:a16="http://schemas.microsoft.com/office/drawing/2014/main" id="{3F1716A6-312D-4F04-B377-9CB9F35629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43926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2" name="Line 13">
            <a:extLst>
              <a:ext uri="{FF2B5EF4-FFF2-40B4-BE49-F238E27FC236}">
                <a16:creationId xmlns:a16="http://schemas.microsoft.com/office/drawing/2014/main" id="{C9C8F5C4-19F4-45B4-B04C-DA368E1FDF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88389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3" name="Line 14">
            <a:extLst>
              <a:ext uri="{FF2B5EF4-FFF2-40B4-BE49-F238E27FC236}">
                <a16:creationId xmlns:a16="http://schemas.microsoft.com/office/drawing/2014/main" id="{242C8DFF-CBF1-4A74-974C-56548F44DF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05876" y="5373689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4" name="Line 15">
            <a:extLst>
              <a:ext uri="{FF2B5EF4-FFF2-40B4-BE49-F238E27FC236}">
                <a16:creationId xmlns:a16="http://schemas.microsoft.com/office/drawing/2014/main" id="{4C0F87F1-0131-4ECC-930B-0AC5B0CB3D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77314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5" name="Line 16">
            <a:extLst>
              <a:ext uri="{FF2B5EF4-FFF2-40B4-BE49-F238E27FC236}">
                <a16:creationId xmlns:a16="http://schemas.microsoft.com/office/drawing/2014/main" id="{83B4BEB4-24AA-442C-9174-90EBFA73EF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88389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6" name="Line 19">
            <a:extLst>
              <a:ext uri="{FF2B5EF4-FFF2-40B4-BE49-F238E27FC236}">
                <a16:creationId xmlns:a16="http://schemas.microsoft.com/office/drawing/2014/main" id="{48796A80-5CFB-4F69-9526-394D50091F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5373689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7" name="Line 20">
            <a:extLst>
              <a:ext uri="{FF2B5EF4-FFF2-40B4-BE49-F238E27FC236}">
                <a16:creationId xmlns:a16="http://schemas.microsoft.com/office/drawing/2014/main" id="{EDA1F8E2-B4BC-4E9A-B414-AE7DFD768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4797425"/>
            <a:ext cx="0" cy="6477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8448" name="AutoShape 21">
            <a:extLst>
              <a:ext uri="{FF2B5EF4-FFF2-40B4-BE49-F238E27FC236}">
                <a16:creationId xmlns:a16="http://schemas.microsoft.com/office/drawing/2014/main" id="{4E33C2C6-8FB8-46F8-B842-E7BA101C1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9825" y="4076701"/>
            <a:ext cx="1512888" cy="792163"/>
          </a:xfrm>
          <a:prstGeom prst="wedgeEllipseCallout">
            <a:avLst>
              <a:gd name="adj1" fmla="val -43704"/>
              <a:gd name="adj2" fmla="val 92157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000"/>
              <a:t>유의확률</a:t>
            </a:r>
            <a:r>
              <a:rPr lang="en-US" altLang="ko-KR" sz="2000"/>
              <a:t> 3%</a:t>
            </a:r>
          </a:p>
        </p:txBody>
      </p:sp>
      <p:sp>
        <p:nvSpPr>
          <p:cNvPr id="18449" name="Oval 22">
            <a:extLst>
              <a:ext uri="{FF2B5EF4-FFF2-40B4-BE49-F238E27FC236}">
                <a16:creationId xmlns:a16="http://schemas.microsoft.com/office/drawing/2014/main" id="{C010586E-4008-4050-B11D-94461B6D3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92" y="326239"/>
            <a:ext cx="3311525" cy="3311525"/>
          </a:xfrm>
          <a:prstGeom prst="ellipse">
            <a:avLst/>
          </a:prstGeom>
          <a:solidFill>
            <a:srgbClr val="99CCFF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4E5E9015-6215-43EB-A22D-74FDCE3FF91B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5E2BA09-4418-4F15-82AE-419C7ABE470D}"/>
              </a:ext>
            </a:extLst>
          </p:cNvPr>
          <p:cNvSpPr/>
          <p:nvPr/>
        </p:nvSpPr>
        <p:spPr>
          <a:xfrm>
            <a:off x="1487488" y="2636912"/>
            <a:ext cx="6543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>
                <a:solidFill>
                  <a:srgbClr val="0070C0"/>
                </a:solidFill>
              </a:rPr>
              <a:t>p值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4">
            <a:extLst>
              <a:ext uri="{FF2B5EF4-FFF2-40B4-BE49-F238E27FC236}">
                <a16:creationId xmlns:a16="http://schemas.microsoft.com/office/drawing/2014/main" id="{544BCC6C-03A1-4871-96C1-A98CFD15C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" y="117475"/>
            <a:ext cx="3311525" cy="3311525"/>
          </a:xfrm>
          <a:prstGeom prst="ellipse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795C6F42-6CA5-40DC-9F8E-7802E5D497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504" y="519905"/>
            <a:ext cx="2170112" cy="2506663"/>
          </a:xfrm>
        </p:spPr>
        <p:txBody>
          <a:bodyPr/>
          <a:lstStyle/>
          <a:p>
            <a:pPr eaLnBrk="1" hangingPunct="1"/>
            <a:r>
              <a:rPr lang="ko-KR" altLang="en-US" dirty="0"/>
              <a:t>유의</a:t>
            </a:r>
            <a:br>
              <a:rPr lang="ko-KR" altLang="en-US" dirty="0"/>
            </a:br>
            <a:r>
              <a:rPr lang="ko-KR" altLang="en-US" dirty="0"/>
              <a:t>확률</a:t>
            </a:r>
            <a:r>
              <a:rPr lang="en-US" altLang="ko-KR" dirty="0"/>
              <a:t>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44BF6AB-B7FE-40AE-B009-978D56BD3A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1501" y="1214439"/>
            <a:ext cx="5770563" cy="44973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30000"/>
              </a:lnSpc>
            </a:pPr>
            <a:r>
              <a:rPr lang="ko-KR" altLang="en-US" sz="2800"/>
              <a:t>일명 </a:t>
            </a:r>
            <a:r>
              <a:rPr lang="en-US" altLang="ko-KR" sz="2800"/>
              <a:t>p-</a:t>
            </a:r>
            <a:r>
              <a:rPr lang="ko-KR" altLang="en-US" sz="2800"/>
              <a:t>값 </a:t>
            </a:r>
            <a:r>
              <a:rPr lang="en-US" altLang="ko-KR" sz="2000">
                <a:solidFill>
                  <a:schemeClr val="accent1"/>
                </a:solidFill>
              </a:rPr>
              <a:t>p-</a:t>
            </a:r>
            <a:r>
              <a:rPr lang="ko-KR" altLang="en-US" sz="2000">
                <a:solidFill>
                  <a:schemeClr val="accent1"/>
                </a:solidFill>
              </a:rPr>
              <a:t>值</a:t>
            </a:r>
            <a:endParaRPr lang="ko-KR" altLang="en-US" sz="2800">
              <a:solidFill>
                <a:schemeClr val="accent1"/>
              </a:solidFill>
            </a:endParaRP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ko-KR" altLang="en-US" sz="2800"/>
              <a:t> </a:t>
            </a:r>
            <a:r>
              <a:rPr lang="en-US" altLang="ko-KR" sz="2800"/>
              <a:t>= Pr(result |H</a:t>
            </a:r>
            <a:r>
              <a:rPr lang="en-US" altLang="ko-KR" sz="2800" baseline="-25000"/>
              <a:t>0</a:t>
            </a:r>
            <a:r>
              <a:rPr lang="en-US" altLang="ko-KR" sz="2800"/>
              <a:t> is true)</a:t>
            </a:r>
          </a:p>
          <a:p>
            <a:pPr eaLnBrk="1" hangingPunct="1">
              <a:lnSpc>
                <a:spcPct val="130000"/>
              </a:lnSpc>
            </a:pPr>
            <a:r>
              <a:rPr lang="ko-KR" altLang="en-US" sz="2800">
                <a:solidFill>
                  <a:srgbClr val="FF0000"/>
                </a:solidFill>
              </a:rPr>
              <a:t>이 값이 작다면 </a:t>
            </a:r>
            <a:r>
              <a:rPr lang="en-US" altLang="ko-KR" sz="2800">
                <a:solidFill>
                  <a:srgbClr val="FF0000"/>
                </a:solidFill>
              </a:rPr>
              <a:t>H</a:t>
            </a:r>
            <a:r>
              <a:rPr lang="en-US" altLang="ko-KR" sz="2800" baseline="-25000">
                <a:solidFill>
                  <a:srgbClr val="FF0000"/>
                </a:solidFill>
              </a:rPr>
              <a:t>0</a:t>
            </a:r>
            <a:r>
              <a:rPr lang="en-US" altLang="ko-KR" sz="2800">
                <a:solidFill>
                  <a:srgbClr val="FF0000"/>
                </a:solidFill>
              </a:rPr>
              <a:t> </a:t>
            </a:r>
            <a:r>
              <a:rPr lang="ko-KR" altLang="en-US" sz="2800">
                <a:solidFill>
                  <a:srgbClr val="FF0000"/>
                </a:solidFill>
              </a:rPr>
              <a:t>이 사실이 아님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ko-KR" sz="2800"/>
              <a:t>SPSS </a:t>
            </a:r>
            <a:r>
              <a:rPr lang="ko-KR" altLang="en-US" sz="2800"/>
              <a:t>출력결과에 모두 유의확률만 표시</a:t>
            </a:r>
            <a:endParaRPr lang="en-US" altLang="ko-KR" sz="2800"/>
          </a:p>
          <a:p>
            <a:pPr lvl="1" eaLnBrk="1" hangingPunct="1">
              <a:lnSpc>
                <a:spcPct val="130000"/>
              </a:lnSpc>
            </a:pPr>
            <a:r>
              <a:rPr lang="ko-KR" altLang="en-US" sz="2400"/>
              <a:t>예</a:t>
            </a:r>
            <a:r>
              <a:rPr lang="en-US" altLang="ko-KR" sz="2400"/>
              <a:t>&gt; </a:t>
            </a:r>
            <a:r>
              <a:rPr lang="ko-KR" altLang="en-US" sz="2400"/>
              <a:t>유의확률</a:t>
            </a:r>
            <a:r>
              <a:rPr lang="en-US" altLang="ko-KR" sz="2400"/>
              <a:t>=0.03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ko-KR" sz="2000"/>
              <a:t>5%</a:t>
            </a:r>
            <a:r>
              <a:rPr lang="ko-KR" altLang="en-US" sz="2000"/>
              <a:t>보다 작으므로 귀무가설 기각</a:t>
            </a:r>
            <a:endParaRPr lang="en-US" altLang="ko-KR" sz="2000"/>
          </a:p>
          <a:p>
            <a:pPr lvl="2" eaLnBrk="1" hangingPunct="1">
              <a:lnSpc>
                <a:spcPct val="130000"/>
              </a:lnSpc>
            </a:pPr>
            <a:r>
              <a:rPr lang="en-US" altLang="ko-KR" sz="2000"/>
              <a:t>1%</a:t>
            </a:r>
            <a:r>
              <a:rPr lang="ko-KR" altLang="en-US" sz="2000"/>
              <a:t>보다 크니까 귀무가설 채택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제목 1">
            <a:extLst>
              <a:ext uri="{FF2B5EF4-FFF2-40B4-BE49-F238E27FC236}">
                <a16:creationId xmlns:a16="http://schemas.microsoft.com/office/drawing/2014/main" id="{28F2CC9A-642E-444B-9C35-A93C322370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가설검정의</a:t>
            </a:r>
            <a:r>
              <a:rPr lang="en-US" altLang="ko-KR"/>
              <a:t> </a:t>
            </a:r>
            <a:r>
              <a:rPr lang="ko-KR" altLang="en-US"/>
              <a:t>예</a:t>
            </a:r>
          </a:p>
        </p:txBody>
      </p:sp>
      <p:sp>
        <p:nvSpPr>
          <p:cNvPr id="21507" name="내용 개체 틀 2">
            <a:extLst>
              <a:ext uri="{FF2B5EF4-FFF2-40B4-BE49-F238E27FC236}">
                <a16:creationId xmlns:a16="http://schemas.microsoft.com/office/drawing/2014/main" id="{D123EC34-A93B-43F0-8C70-7FAE9C1D34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556792"/>
            <a:ext cx="10515600" cy="4620171"/>
          </a:xfrm>
        </p:spPr>
        <p:txBody>
          <a:bodyPr/>
          <a:lstStyle/>
          <a:p>
            <a:r>
              <a:rPr lang="en-US" altLang="ko-KR" dirty="0"/>
              <a:t>EBS(</a:t>
            </a:r>
            <a:r>
              <a:rPr lang="ko-KR" altLang="en-US" dirty="0"/>
              <a:t>한국교육방송</a:t>
            </a:r>
            <a:r>
              <a:rPr lang="en-US" altLang="ko-KR" dirty="0"/>
              <a:t>)</a:t>
            </a:r>
            <a:r>
              <a:rPr lang="ko-KR" altLang="en-US" dirty="0"/>
              <a:t>의 </a:t>
            </a:r>
            <a:r>
              <a:rPr lang="ko-KR" altLang="en-US" dirty="0">
                <a:hlinkClick r:id="rId2"/>
              </a:rPr>
              <a:t>아이의 사생활</a:t>
            </a:r>
            <a:r>
              <a:rPr lang="en-US" altLang="ko-KR" dirty="0">
                <a:hlinkClick r:id="rId2"/>
              </a:rPr>
              <a:t>-</a:t>
            </a:r>
            <a:r>
              <a:rPr lang="ko-KR" altLang="en-US" dirty="0" err="1">
                <a:hlinkClick r:id="rId2"/>
              </a:rPr>
              <a:t>남과여</a:t>
            </a:r>
            <a:endParaRPr lang="en-US" altLang="ko-KR" dirty="0"/>
          </a:p>
          <a:p>
            <a:r>
              <a:rPr lang="ko-KR" altLang="en-US" dirty="0" err="1"/>
              <a:t>남여간의</a:t>
            </a:r>
            <a:r>
              <a:rPr lang="ko-KR" altLang="en-US" dirty="0"/>
              <a:t> 차이를 비교하는 검정을 실시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21508" name="그림 1">
            <a:extLst>
              <a:ext uri="{FF2B5EF4-FFF2-40B4-BE49-F238E27FC236}">
                <a16:creationId xmlns:a16="http://schemas.microsoft.com/office/drawing/2014/main" id="{930588CB-2E54-48F9-B2FD-9977BAF855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2636839"/>
            <a:ext cx="6815137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제목 1">
            <a:extLst>
              <a:ext uri="{FF2B5EF4-FFF2-40B4-BE49-F238E27FC236}">
                <a16:creationId xmlns:a16="http://schemas.microsoft.com/office/drawing/2014/main" id="{1536B0B8-7EC0-423D-B0DA-53125056B4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73</a:t>
            </a:r>
            <a:r>
              <a:rPr lang="ko-KR" altLang="en-US"/>
              <a:t>쪽 예제 </a:t>
            </a:r>
            <a:r>
              <a:rPr lang="en-US" altLang="ko-KR"/>
              <a:t>5.4</a:t>
            </a:r>
            <a:endParaRPr lang="ko-KR" altLang="en-US"/>
          </a:p>
        </p:txBody>
      </p:sp>
      <p:sp>
        <p:nvSpPr>
          <p:cNvPr id="22531" name="내용 개체 틀 2">
            <a:extLst>
              <a:ext uri="{FF2B5EF4-FFF2-40B4-BE49-F238E27FC236}">
                <a16:creationId xmlns:a16="http://schemas.microsoft.com/office/drawing/2014/main" id="{3B617786-613A-4E38-9F11-28FE85F759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펀드수익률</a:t>
            </a:r>
            <a:r>
              <a:rPr lang="ko-KR" altLang="en-US" sz="2400">
                <a:solidFill>
                  <a:schemeClr val="accent1"/>
                </a:solidFill>
              </a:rPr>
              <a:t>利润率</a:t>
            </a:r>
            <a:endParaRPr lang="en-US" altLang="ko-KR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r>
              <a:rPr lang="en-US" altLang="ko-KR"/>
              <a:t>0.13, -0.02, 0.03, 0.06, -0.04</a:t>
            </a:r>
          </a:p>
          <a:p>
            <a:pPr marL="457200" lvl="1" indent="0">
              <a:buNone/>
            </a:pPr>
            <a:r>
              <a:rPr lang="en-US" altLang="ko-KR"/>
              <a:t>0.25, 0.08, 0.05, 0.07, 0.10</a:t>
            </a:r>
          </a:p>
          <a:p>
            <a:pPr marL="457200" lvl="1" indent="0">
              <a:buNone/>
            </a:pPr>
            <a:endParaRPr lang="en-US" altLang="ko-KR"/>
          </a:p>
          <a:p>
            <a:pPr marL="457200" lvl="1" indent="0">
              <a:buNone/>
            </a:pPr>
            <a:r>
              <a:rPr lang="en-US" altLang="ko-KR"/>
              <a:t>1. </a:t>
            </a:r>
            <a:r>
              <a:rPr lang="ko-KR" altLang="en-US"/>
              <a:t>수익률의 추정</a:t>
            </a:r>
            <a:r>
              <a:rPr lang="en-US" altLang="ko-KR"/>
              <a:t>(</a:t>
            </a:r>
            <a:r>
              <a:rPr lang="ko-KR" altLang="en-US"/>
              <a:t>점추정 및 구간추정</a:t>
            </a:r>
            <a:r>
              <a:rPr lang="en-US" altLang="ko-KR"/>
              <a:t>)</a:t>
            </a:r>
          </a:p>
          <a:p>
            <a:pPr marL="457200" lvl="1" indent="0">
              <a:buNone/>
            </a:pPr>
            <a:r>
              <a:rPr lang="en-US" altLang="ko-KR"/>
              <a:t>2. </a:t>
            </a:r>
            <a:r>
              <a:rPr lang="ko-KR" altLang="en-US"/>
              <a:t>수익률이 </a:t>
            </a:r>
            <a:r>
              <a:rPr lang="en-US" altLang="ko-KR"/>
              <a:t>0</a:t>
            </a:r>
            <a:r>
              <a:rPr lang="ko-KR" altLang="en-US"/>
              <a:t>보다 큰가 검정</a:t>
            </a:r>
            <a:endParaRPr lang="en-US" altLang="ko-KR"/>
          </a:p>
          <a:p>
            <a:pPr marL="457200" lvl="1" indent="0">
              <a:buNone/>
            </a:pPr>
            <a:r>
              <a:rPr lang="en-US" altLang="ko-KR"/>
              <a:t>3. </a:t>
            </a:r>
            <a:r>
              <a:rPr lang="ko-KR" altLang="en-US"/>
              <a:t>수익률이 </a:t>
            </a:r>
            <a:r>
              <a:rPr lang="en-US" altLang="ko-KR"/>
              <a:t>0.03</a:t>
            </a:r>
            <a:r>
              <a:rPr lang="ko-KR" altLang="en-US"/>
              <a:t>보다 큰가</a:t>
            </a:r>
            <a:r>
              <a:rPr lang="en-US" altLang="ko-KR"/>
              <a:t>(</a:t>
            </a:r>
            <a:r>
              <a:rPr lang="ko-KR" altLang="en-US"/>
              <a:t>양측검정</a:t>
            </a:r>
            <a:r>
              <a:rPr lang="en-US" altLang="ko-KR"/>
              <a:t>)</a:t>
            </a:r>
          </a:p>
          <a:p>
            <a:pPr marL="457200" lvl="1" indent="0"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1">
            <a:extLst>
              <a:ext uri="{FF2B5EF4-FFF2-40B4-BE49-F238E27FC236}">
                <a16:creationId xmlns:a16="http://schemas.microsoft.com/office/drawing/2014/main" id="{1606575F-E4DE-4599-B3A5-8196ED162E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35360" y="184150"/>
            <a:ext cx="2351584" cy="882650"/>
          </a:xfrm>
        </p:spPr>
        <p:txBody>
          <a:bodyPr/>
          <a:lstStyle/>
          <a:p>
            <a:pPr eaLnBrk="1" hangingPunct="1"/>
            <a:r>
              <a:rPr lang="en-US" altLang="ko-KR" dirty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4099" name="Oval 3">
            <a:extLst>
              <a:ext uri="{FF2B5EF4-FFF2-40B4-BE49-F238E27FC236}">
                <a16:creationId xmlns:a16="http://schemas.microsoft.com/office/drawing/2014/main" id="{2FC631E7-2742-4C33-856C-0A3D38265010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2554289" y="2339975"/>
            <a:ext cx="3895725" cy="3892550"/>
          </a:xfrm>
          <a:prstGeom prst="ellipse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lgDash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4100" name="Group 4">
            <a:extLst>
              <a:ext uri="{FF2B5EF4-FFF2-40B4-BE49-F238E27FC236}">
                <a16:creationId xmlns:a16="http://schemas.microsoft.com/office/drawing/2014/main" id="{59DE83A5-548C-4AF7-A324-0701C295EC7D}"/>
              </a:ext>
            </a:extLst>
          </p:cNvPr>
          <p:cNvGrpSpPr>
            <a:grpSpLocks/>
          </p:cNvGrpSpPr>
          <p:nvPr/>
        </p:nvGrpSpPr>
        <p:grpSpPr bwMode="auto">
          <a:xfrm>
            <a:off x="2925763" y="2727325"/>
            <a:ext cx="3124200" cy="3124200"/>
            <a:chOff x="384" y="1776"/>
            <a:chExt cx="1488" cy="1488"/>
          </a:xfrm>
        </p:grpSpPr>
        <p:sp>
          <p:nvSpPr>
            <p:cNvPr id="37893" name="Oval 5">
              <a:extLst>
                <a:ext uri="{FF2B5EF4-FFF2-40B4-BE49-F238E27FC236}">
                  <a16:creationId xmlns:a16="http://schemas.microsoft.com/office/drawing/2014/main" id="{96483AC6-D672-4A6F-9690-A0653AD910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1019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37894" name="Oval 6">
              <a:extLst>
                <a:ext uri="{FF2B5EF4-FFF2-40B4-BE49-F238E27FC236}">
                  <a16:creationId xmlns:a16="http://schemas.microsoft.com/office/drawing/2014/main" id="{48C3B1C4-8FCD-4483-9856-0ABC6BECEC7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7" y="1799"/>
              <a:ext cx="1434" cy="143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4902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bg1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sp>
        <p:nvSpPr>
          <p:cNvPr id="4101" name="Text Box 4">
            <a:extLst>
              <a:ext uri="{FF2B5EF4-FFF2-40B4-BE49-F238E27FC236}">
                <a16:creationId xmlns:a16="http://schemas.microsoft.com/office/drawing/2014/main" id="{6FAE5D06-CE7C-40E5-B102-B7DAD0154BA3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2718783" y="857250"/>
            <a:ext cx="70278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o-KR" altLang="en-US" sz="1800" dirty="0"/>
              <a:t>자료분석을 통해 어떤 결론을 내리기 위하여는 그 결론에 대한 과학적인 근거가 필요하다</a:t>
            </a:r>
            <a:r>
              <a:rPr lang="en-US" altLang="ko-KR" sz="1800" dirty="0"/>
              <a:t>. </a:t>
            </a:r>
            <a:r>
              <a:rPr lang="ko-KR" altLang="en-US" sz="1800" dirty="0"/>
              <a:t>이에 대한 개념이 추정과 검정이다</a:t>
            </a:r>
            <a:endParaRPr lang="en-US" altLang="ko-KR" sz="1800" dirty="0"/>
          </a:p>
        </p:txBody>
      </p:sp>
      <p:sp>
        <p:nvSpPr>
          <p:cNvPr id="37896" name="Text Box 8">
            <a:extLst>
              <a:ext uri="{FF2B5EF4-FFF2-40B4-BE49-F238E27FC236}">
                <a16:creationId xmlns:a16="http://schemas.microsoft.com/office/drawing/2014/main" id="{693EE585-DD2E-43E6-93DA-02BBF7B3D992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6310314" y="2608264"/>
            <a:ext cx="29813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600" dirty="0"/>
              <a:t>자료분석과 추정</a:t>
            </a:r>
            <a:r>
              <a:rPr lang="en-US" altLang="ko-KR" sz="1600" dirty="0"/>
              <a:t>, </a:t>
            </a:r>
            <a:r>
              <a:rPr lang="ko-KR" altLang="en-US" sz="1600" dirty="0"/>
              <a:t>검정</a:t>
            </a:r>
            <a:endParaRPr lang="en-US" altLang="ko-KR" sz="1600" dirty="0"/>
          </a:p>
        </p:txBody>
      </p:sp>
      <p:sp>
        <p:nvSpPr>
          <p:cNvPr id="37897" name="Text Box 9">
            <a:extLst>
              <a:ext uri="{FF2B5EF4-FFF2-40B4-BE49-F238E27FC236}">
                <a16:creationId xmlns:a16="http://schemas.microsoft.com/office/drawing/2014/main" id="{C89BFD88-F3E5-4F3A-BB9D-A26D32774FD2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6238875" y="5516563"/>
            <a:ext cx="3092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600"/>
              <a:t>가설과 유의확률</a:t>
            </a:r>
            <a:endParaRPr lang="en-US" altLang="ko-KR" sz="1600"/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F4663842-5EB8-43C7-9F25-EC3CA3354A86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6667500" y="4843463"/>
            <a:ext cx="3081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600"/>
              <a:t>검정</a:t>
            </a:r>
            <a:endParaRPr lang="en-US" altLang="ko-KR" sz="1600"/>
          </a:p>
        </p:txBody>
      </p:sp>
      <p:sp>
        <p:nvSpPr>
          <p:cNvPr id="37899" name="Text Box 11">
            <a:extLst>
              <a:ext uri="{FF2B5EF4-FFF2-40B4-BE49-F238E27FC236}">
                <a16:creationId xmlns:a16="http://schemas.microsoft.com/office/drawing/2014/main" id="{D80EA5AF-CB87-4EB6-A779-B9D54255740F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6810376" y="3338513"/>
            <a:ext cx="2873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600"/>
              <a:t>추정</a:t>
            </a:r>
            <a:endParaRPr lang="en-US" altLang="ko-KR" sz="1600"/>
          </a:p>
        </p:txBody>
      </p:sp>
      <p:sp>
        <p:nvSpPr>
          <p:cNvPr id="37900" name="Text Box 12">
            <a:extLst>
              <a:ext uri="{FF2B5EF4-FFF2-40B4-BE49-F238E27FC236}">
                <a16:creationId xmlns:a16="http://schemas.microsoft.com/office/drawing/2014/main" id="{9B76A95A-7115-41D2-8740-8F2E39C2984D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6881813" y="4089400"/>
            <a:ext cx="3041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600"/>
              <a:t>신뢰도와 표본오차</a:t>
            </a:r>
            <a:endParaRPr lang="en-US" altLang="ko-KR" sz="1600"/>
          </a:p>
        </p:txBody>
      </p:sp>
      <p:grpSp>
        <p:nvGrpSpPr>
          <p:cNvPr id="4107" name="Group 13">
            <a:extLst>
              <a:ext uri="{FF2B5EF4-FFF2-40B4-BE49-F238E27FC236}">
                <a16:creationId xmlns:a16="http://schemas.microsoft.com/office/drawing/2014/main" id="{EF5569A6-2446-4337-A722-A5C37A816650}"/>
              </a:ext>
            </a:extLst>
          </p:cNvPr>
          <p:cNvGrpSpPr>
            <a:grpSpLocks/>
          </p:cNvGrpSpPr>
          <p:nvPr/>
        </p:nvGrpSpPr>
        <p:grpSpPr bwMode="auto">
          <a:xfrm>
            <a:off x="5656263" y="2574925"/>
            <a:ext cx="457200" cy="457200"/>
            <a:chOff x="384" y="1776"/>
            <a:chExt cx="1488" cy="1488"/>
          </a:xfrm>
        </p:grpSpPr>
        <p:sp>
          <p:nvSpPr>
            <p:cNvPr id="37902" name="Oval 14">
              <a:extLst>
                <a:ext uri="{FF2B5EF4-FFF2-40B4-BE49-F238E27FC236}">
                  <a16:creationId xmlns:a16="http://schemas.microsoft.com/office/drawing/2014/main" id="{672F6359-14F4-4B82-9FD6-2E2312F8B63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1019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37903" name="Oval 15">
              <a:extLst>
                <a:ext uri="{FF2B5EF4-FFF2-40B4-BE49-F238E27FC236}">
                  <a16:creationId xmlns:a16="http://schemas.microsoft.com/office/drawing/2014/main" id="{972AFCF0-D1C7-4AA8-8CCE-A0D6658140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4902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accent1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08" name="Group 16">
            <a:extLst>
              <a:ext uri="{FF2B5EF4-FFF2-40B4-BE49-F238E27FC236}">
                <a16:creationId xmlns:a16="http://schemas.microsoft.com/office/drawing/2014/main" id="{07E0C3DC-9B67-4745-8EE0-51DCC4050436}"/>
              </a:ext>
            </a:extLst>
          </p:cNvPr>
          <p:cNvGrpSpPr>
            <a:grpSpLocks/>
          </p:cNvGrpSpPr>
          <p:nvPr/>
        </p:nvGrpSpPr>
        <p:grpSpPr bwMode="auto">
          <a:xfrm>
            <a:off x="6113463" y="3260725"/>
            <a:ext cx="457200" cy="457200"/>
            <a:chOff x="384" y="1776"/>
            <a:chExt cx="1488" cy="1488"/>
          </a:xfrm>
        </p:grpSpPr>
        <p:sp>
          <p:nvSpPr>
            <p:cNvPr id="37905" name="Oval 17">
              <a:extLst>
                <a:ext uri="{FF2B5EF4-FFF2-40B4-BE49-F238E27FC236}">
                  <a16:creationId xmlns:a16="http://schemas.microsoft.com/office/drawing/2014/main" id="{1493CA57-37FD-413D-95FA-64C1317BC5F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10196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accent2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37906" name="Oval 18">
              <a:extLst>
                <a:ext uri="{FF2B5EF4-FFF2-40B4-BE49-F238E27FC236}">
                  <a16:creationId xmlns:a16="http://schemas.microsoft.com/office/drawing/2014/main" id="{D21688CE-EEC3-48CB-A071-8D958146890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4902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accent2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09" name="Group 19">
            <a:extLst>
              <a:ext uri="{FF2B5EF4-FFF2-40B4-BE49-F238E27FC236}">
                <a16:creationId xmlns:a16="http://schemas.microsoft.com/office/drawing/2014/main" id="{887B25CA-8164-418E-B07D-96002EAE54BE}"/>
              </a:ext>
            </a:extLst>
          </p:cNvPr>
          <p:cNvGrpSpPr>
            <a:grpSpLocks/>
          </p:cNvGrpSpPr>
          <p:nvPr/>
        </p:nvGrpSpPr>
        <p:grpSpPr bwMode="auto">
          <a:xfrm>
            <a:off x="6342063" y="4017963"/>
            <a:ext cx="457200" cy="457200"/>
            <a:chOff x="384" y="1776"/>
            <a:chExt cx="1488" cy="1488"/>
          </a:xfrm>
        </p:grpSpPr>
        <p:sp>
          <p:nvSpPr>
            <p:cNvPr id="37908" name="Oval 20">
              <a:extLst>
                <a:ext uri="{FF2B5EF4-FFF2-40B4-BE49-F238E27FC236}">
                  <a16:creationId xmlns:a16="http://schemas.microsoft.com/office/drawing/2014/main" id="{CF5EB511-D527-4686-BE6B-4E6AA901822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10196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hlink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37909" name="Oval 21">
              <a:extLst>
                <a:ext uri="{FF2B5EF4-FFF2-40B4-BE49-F238E27FC236}">
                  <a16:creationId xmlns:a16="http://schemas.microsoft.com/office/drawing/2014/main" id="{10DF1BE6-E394-44FF-A647-9B4EC88C30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34902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hlink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10" name="Group 22">
            <a:extLst>
              <a:ext uri="{FF2B5EF4-FFF2-40B4-BE49-F238E27FC236}">
                <a16:creationId xmlns:a16="http://schemas.microsoft.com/office/drawing/2014/main" id="{88A9A778-E096-4595-9DDA-CFC2673315BE}"/>
              </a:ext>
            </a:extLst>
          </p:cNvPr>
          <p:cNvGrpSpPr>
            <a:grpSpLocks/>
          </p:cNvGrpSpPr>
          <p:nvPr/>
        </p:nvGrpSpPr>
        <p:grpSpPr bwMode="auto">
          <a:xfrm>
            <a:off x="6113463" y="4784725"/>
            <a:ext cx="457200" cy="457200"/>
            <a:chOff x="384" y="1776"/>
            <a:chExt cx="1488" cy="1488"/>
          </a:xfrm>
        </p:grpSpPr>
        <p:sp>
          <p:nvSpPr>
            <p:cNvPr id="37911" name="Oval 23">
              <a:extLst>
                <a:ext uri="{FF2B5EF4-FFF2-40B4-BE49-F238E27FC236}">
                  <a16:creationId xmlns:a16="http://schemas.microsoft.com/office/drawing/2014/main" id="{1091F656-409A-4817-B09E-2B5E7715B3C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10196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folHlink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37912" name="Oval 24">
              <a:extLst>
                <a:ext uri="{FF2B5EF4-FFF2-40B4-BE49-F238E27FC236}">
                  <a16:creationId xmlns:a16="http://schemas.microsoft.com/office/drawing/2014/main" id="{6CAE0656-7C7A-43C4-95A0-17D6B604018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34902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folHlink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11" name="Group 25">
            <a:extLst>
              <a:ext uri="{FF2B5EF4-FFF2-40B4-BE49-F238E27FC236}">
                <a16:creationId xmlns:a16="http://schemas.microsoft.com/office/drawing/2014/main" id="{53BD07D5-2B8E-445B-8C77-62584FFDB305}"/>
              </a:ext>
            </a:extLst>
          </p:cNvPr>
          <p:cNvGrpSpPr>
            <a:grpSpLocks/>
          </p:cNvGrpSpPr>
          <p:nvPr/>
        </p:nvGrpSpPr>
        <p:grpSpPr bwMode="auto">
          <a:xfrm>
            <a:off x="5710238" y="5443538"/>
            <a:ext cx="457200" cy="457200"/>
            <a:chOff x="384" y="1776"/>
            <a:chExt cx="1488" cy="1488"/>
          </a:xfrm>
        </p:grpSpPr>
        <p:sp>
          <p:nvSpPr>
            <p:cNvPr id="4114" name="Oval 26">
              <a:extLst>
                <a:ext uri="{FF2B5EF4-FFF2-40B4-BE49-F238E27FC236}">
                  <a16:creationId xmlns:a16="http://schemas.microsoft.com/office/drawing/2014/main" id="{21D140DA-1F4F-4DEB-8767-AA5835EEA98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rgbClr val="FAECF4"/>
                </a:gs>
                <a:gs pos="50000">
                  <a:srgbClr val="D04896"/>
                </a:gs>
                <a:gs pos="100000">
                  <a:srgbClr val="FAECF4"/>
                </a:gs>
              </a:gsLst>
              <a:lin ang="5400000" scaled="1"/>
            </a:gradFill>
            <a:ln w="12700">
              <a:solidFill>
                <a:srgbClr val="E391C0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18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115" name="Oval 27">
              <a:extLst>
                <a:ext uri="{FF2B5EF4-FFF2-40B4-BE49-F238E27FC236}">
                  <a16:creationId xmlns:a16="http://schemas.microsoft.com/office/drawing/2014/main" id="{4FE1D7D4-CBBB-4466-9941-9EC63F58D8A4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07" y="1799"/>
              <a:ext cx="1434" cy="1434"/>
            </a:xfrm>
            <a:prstGeom prst="ellipse">
              <a:avLst/>
            </a:prstGeom>
            <a:gradFill rotWithShape="1">
              <a:gsLst>
                <a:gs pos="0">
                  <a:srgbClr val="F5D9E9"/>
                </a:gs>
                <a:gs pos="50000">
                  <a:srgbClr val="E391C0"/>
                </a:gs>
                <a:gs pos="100000">
                  <a:srgbClr val="F5D9E9"/>
                </a:gs>
              </a:gsLst>
              <a:lin ang="5400000" scaled="1"/>
            </a:gradFill>
            <a:ln w="19050">
              <a:solidFill>
                <a:srgbClr val="D04896">
                  <a:alpha val="20000"/>
                </a:srgbClr>
              </a:solidFill>
              <a:round/>
              <a:headEnd/>
              <a:tailEnd/>
            </a:ln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18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pic>
        <p:nvPicPr>
          <p:cNvPr id="4112" name="Picture 28" descr="12A">
            <a:extLst>
              <a:ext uri="{FF2B5EF4-FFF2-40B4-BE49-F238E27FC236}">
                <a16:creationId xmlns:a16="http://schemas.microsoft.com/office/drawing/2014/main" id="{40381EF5-EC4B-483E-917C-E2A8B3D94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3736975"/>
            <a:ext cx="3649662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7" name="Text Box 29">
            <a:extLst>
              <a:ext uri="{FF2B5EF4-FFF2-40B4-BE49-F238E27FC236}">
                <a16:creationId xmlns:a16="http://schemas.microsoft.com/office/drawing/2014/main" id="{C4CC6FAD-A4A5-474E-9B1E-86D9ACB0B3AE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3309938" y="4071938"/>
            <a:ext cx="236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2400">
                <a:solidFill>
                  <a:schemeClr val="bg1"/>
                </a:solidFill>
              </a:rPr>
              <a:t>이성의 아름다움</a:t>
            </a:r>
            <a:endParaRPr lang="en-US" altLang="ko-KR" sz="2400">
              <a:solidFill>
                <a:schemeClr val="bg1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D4468D92-2492-43D1-A9DA-7016A15A747E}"/>
              </a:ext>
            </a:extLst>
          </p:cNvPr>
          <p:cNvSpPr/>
          <p:nvPr/>
        </p:nvSpPr>
        <p:spPr>
          <a:xfrm>
            <a:off x="2738808" y="1581811"/>
            <a:ext cx="57246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为了通过数据分析得出结论，需要该结论的科学依据。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509B7673-A92D-4402-A44D-3A3FFADC8B1F}"/>
              </a:ext>
            </a:extLst>
          </p:cNvPr>
          <p:cNvSpPr/>
          <p:nvPr/>
        </p:nvSpPr>
        <p:spPr>
          <a:xfrm>
            <a:off x="2773921" y="1987978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这个概念是估计和验证。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1000"/>
                                        <p:tgtEl>
                                          <p:spTgt spid="37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1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  <p:bldP spid="37897" grpId="0"/>
      <p:bldP spid="37899" grpId="0"/>
      <p:bldP spid="37900" grpId="0"/>
      <p:bldP spid="379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D040DCA-6B4F-4B0D-974B-AE8AF0F9B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8256" y="693141"/>
            <a:ext cx="3030538" cy="36004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ko-KR" altLang="en-US" dirty="0"/>
              <a:t>자료분석은 </a:t>
            </a:r>
            <a:br>
              <a:rPr lang="ko-KR" altLang="en-US" dirty="0"/>
            </a:br>
            <a:r>
              <a:rPr lang="ko-KR" altLang="en-US" dirty="0">
                <a:solidFill>
                  <a:srgbClr val="FF0000"/>
                </a:solidFill>
              </a:rPr>
              <a:t>추정</a:t>
            </a:r>
            <a:r>
              <a:rPr lang="ko-KR" altLang="en-US" sz="3200" dirty="0">
                <a:solidFill>
                  <a:srgbClr val="0070C0"/>
                </a:solidFill>
              </a:rPr>
              <a:t>估计</a:t>
            </a:r>
            <a:r>
              <a:rPr lang="ko-KR" altLang="en-US" dirty="0"/>
              <a:t>과 </a:t>
            </a:r>
            <a:br>
              <a:rPr lang="ko-KR" altLang="en-US" dirty="0"/>
            </a:br>
            <a:r>
              <a:rPr lang="ko-KR" altLang="en-US" dirty="0">
                <a:solidFill>
                  <a:srgbClr val="FF0000"/>
                </a:solidFill>
              </a:rPr>
              <a:t>검정</a:t>
            </a:r>
            <a:r>
              <a:rPr lang="ko-KR" altLang="en-US" sz="3200" dirty="0">
                <a:solidFill>
                  <a:srgbClr val="0070C0"/>
                </a:solidFill>
              </a:rPr>
              <a:t>验证</a:t>
            </a:r>
            <a:r>
              <a:rPr lang="ko-KR" altLang="en-US" dirty="0"/>
              <a:t>의 </a:t>
            </a:r>
            <a:br>
              <a:rPr lang="ko-KR" altLang="en-US" dirty="0"/>
            </a:br>
            <a:r>
              <a:rPr lang="ko-KR" altLang="en-US" dirty="0"/>
              <a:t>과정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939B8E2-DF2B-4A74-A5BC-ADB845E115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23618" y="908720"/>
            <a:ext cx="6905030" cy="480151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ko-KR" altLang="en-US" sz="2800" dirty="0"/>
              <a:t>예</a:t>
            </a:r>
            <a:r>
              <a:rPr lang="en-US" altLang="ko-KR" sz="2800" dirty="0"/>
              <a:t>&gt; A</a:t>
            </a:r>
            <a:r>
              <a:rPr lang="ko-KR" altLang="en-US" sz="2800" dirty="0"/>
              <a:t>제품</a:t>
            </a:r>
            <a:r>
              <a:rPr lang="ko-KR" altLang="en-US" sz="2000" dirty="0">
                <a:solidFill>
                  <a:schemeClr val="accent1"/>
                </a:solidFill>
              </a:rPr>
              <a:t>产品</a:t>
            </a:r>
            <a:r>
              <a:rPr lang="ko-KR" altLang="en-US" sz="2800" dirty="0"/>
              <a:t>의 </a:t>
            </a:r>
            <a:r>
              <a:rPr lang="ko-KR" altLang="en-US" sz="2800" dirty="0" err="1"/>
              <a:t>남녀간에</a:t>
            </a:r>
            <a:r>
              <a:rPr lang="ko-KR" altLang="en-US" sz="2800" dirty="0"/>
              <a:t> 만족도</a:t>
            </a:r>
            <a:r>
              <a:rPr lang="ko-KR" altLang="en-US" sz="2000" dirty="0">
                <a:solidFill>
                  <a:schemeClr val="accent1"/>
                </a:solidFill>
              </a:rPr>
              <a:t>满意度</a:t>
            </a:r>
            <a:r>
              <a:rPr lang="ko-KR" altLang="en-US" sz="2800" dirty="0"/>
              <a:t>가 다른 것 같다</a:t>
            </a:r>
            <a:endParaRPr lang="en-US" altLang="ko-KR" sz="2800" dirty="0"/>
          </a:p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만족도 조사</a:t>
            </a:r>
            <a:endParaRPr lang="en-US" altLang="ko-KR" sz="2800" dirty="0"/>
          </a:p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남녀만족도 요약</a:t>
            </a:r>
            <a:r>
              <a:rPr lang="ko-KR" altLang="en-US" sz="2000" dirty="0">
                <a:solidFill>
                  <a:schemeClr val="accent1"/>
                </a:solidFill>
              </a:rPr>
              <a:t>摘要</a:t>
            </a:r>
            <a:endParaRPr lang="en-US" altLang="ko-KR" sz="2000" dirty="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남녀 두 집단의 </a:t>
            </a:r>
            <a:r>
              <a:rPr lang="en-US" altLang="ko-KR" sz="2800" dirty="0"/>
              <a:t>(</a:t>
            </a:r>
            <a:r>
              <a:rPr lang="ko-KR" altLang="en-US" sz="2800" dirty="0"/>
              <a:t>만족도</a:t>
            </a:r>
            <a:r>
              <a:rPr lang="en-US" altLang="ko-KR" sz="2800" dirty="0"/>
              <a:t>) </a:t>
            </a:r>
            <a:r>
              <a:rPr lang="ko-KR" altLang="en-US" sz="2800" dirty="0"/>
              <a:t>차이를 </a:t>
            </a:r>
            <a:r>
              <a:rPr lang="ko-KR" altLang="en-US" sz="2800" dirty="0">
                <a:solidFill>
                  <a:srgbClr val="FF0000"/>
                </a:solidFill>
              </a:rPr>
              <a:t>추정</a:t>
            </a:r>
            <a:r>
              <a:rPr lang="ko-KR" altLang="en-US" sz="2800" dirty="0"/>
              <a:t>하고</a:t>
            </a:r>
            <a:endParaRPr lang="en-US" altLang="ko-KR" sz="2800" dirty="0"/>
          </a:p>
          <a:p>
            <a:pPr lvl="1">
              <a:lnSpc>
                <a:spcPct val="100000"/>
              </a:lnSpc>
            </a:pPr>
            <a:r>
              <a:rPr lang="zh-CN" altLang="en-US" dirty="0">
                <a:solidFill>
                  <a:srgbClr val="0070C0"/>
                </a:solidFill>
              </a:rPr>
              <a:t>估计两组之间的差异</a:t>
            </a:r>
            <a:r>
              <a:rPr lang="ko-KR" altLang="en-US" dirty="0">
                <a:solidFill>
                  <a:srgbClr val="0070C0"/>
                </a:solidFill>
              </a:rPr>
              <a:t> </a:t>
            </a:r>
          </a:p>
          <a:p>
            <a:pPr eaLnBrk="1" hangingPunct="1">
              <a:lnSpc>
                <a:spcPct val="100000"/>
              </a:lnSpc>
            </a:pPr>
            <a:r>
              <a:rPr lang="ko-KR" altLang="en-US" sz="2800" dirty="0"/>
              <a:t>그 차이가 유의한지를 </a:t>
            </a:r>
            <a:r>
              <a:rPr lang="ko-KR" altLang="en-US" sz="2800" dirty="0">
                <a:solidFill>
                  <a:srgbClr val="FF0000"/>
                </a:solidFill>
              </a:rPr>
              <a:t>검정</a:t>
            </a:r>
            <a:r>
              <a:rPr lang="ko-KR" altLang="en-US" sz="2800" dirty="0"/>
              <a:t>한다 </a:t>
            </a:r>
            <a:endParaRPr lang="en-US" altLang="ko-KR" sz="2800" dirty="0"/>
          </a:p>
          <a:p>
            <a:pPr lvl="1">
              <a:lnSpc>
                <a:spcPct val="100000"/>
              </a:lnSpc>
            </a:pPr>
            <a:r>
              <a:rPr lang="zh-CN" altLang="en-US" dirty="0">
                <a:solidFill>
                  <a:srgbClr val="0070C0"/>
                </a:solidFill>
              </a:rPr>
              <a:t>验证差异是否重大</a:t>
            </a:r>
            <a:endParaRPr lang="ko-KR" altLang="en-US" dirty="0">
              <a:solidFill>
                <a:srgbClr val="0070C0"/>
              </a:solidFill>
            </a:endParaRPr>
          </a:p>
        </p:txBody>
      </p:sp>
      <p:sp>
        <p:nvSpPr>
          <p:cNvPr id="5124" name="Oval 4">
            <a:extLst>
              <a:ext uri="{FF2B5EF4-FFF2-40B4-BE49-F238E27FC236}">
                <a16:creationId xmlns:a16="http://schemas.microsoft.com/office/drawing/2014/main" id="{A52EE2DB-E9C2-4687-8134-69DA078B5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432" y="548680"/>
            <a:ext cx="3673475" cy="3673475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E2ADE0D-E51F-4420-9F4A-A6BD7EB61B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3432" y="188640"/>
            <a:ext cx="2746375" cy="2794000"/>
          </a:xfrm>
        </p:spPr>
        <p:txBody>
          <a:bodyPr/>
          <a:lstStyle/>
          <a:p>
            <a:pPr eaLnBrk="1" hangingPunct="1"/>
            <a:r>
              <a:rPr lang="ko-KR" altLang="en-US" sz="5400" dirty="0"/>
              <a:t>추정</a:t>
            </a:r>
            <a:br>
              <a:rPr lang="ko-KR" altLang="en-US" dirty="0"/>
            </a:br>
            <a:r>
              <a:rPr lang="en-US" altLang="ko-KR" dirty="0">
                <a:latin typeface="Times New Roman" panose="02020603050405020304" pitchFamily="18" charset="0"/>
              </a:rPr>
              <a:t>Estimation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9A0C1EC-A06C-4717-8762-B69857F941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23792" y="692697"/>
            <a:ext cx="6624736" cy="5433468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2800" dirty="0"/>
              <a:t>종류</a:t>
            </a:r>
            <a:endParaRPr lang="en-US" altLang="ko-KR" sz="2800" dirty="0"/>
          </a:p>
          <a:p>
            <a:pPr lvl="1" eaLnBrk="1" hangingPunct="1"/>
            <a:r>
              <a:rPr lang="ko-KR" altLang="en-US" sz="2400" dirty="0"/>
              <a:t>점추정과 구간추정</a:t>
            </a:r>
            <a:endParaRPr lang="en-US" altLang="ko-KR" sz="2400" dirty="0"/>
          </a:p>
          <a:p>
            <a:pPr lvl="1" eaLnBrk="1" hangingPunct="1"/>
            <a:endParaRPr lang="ko-KR" altLang="en-US" sz="2400" dirty="0"/>
          </a:p>
          <a:p>
            <a:pPr eaLnBrk="1" hangingPunct="1"/>
            <a:r>
              <a:rPr lang="ko-KR" altLang="en-US" sz="2800" dirty="0" err="1"/>
              <a:t>점추정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点估计</a:t>
            </a:r>
            <a:r>
              <a:rPr lang="ko-K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ko-K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estimation)</a:t>
            </a:r>
          </a:p>
          <a:p>
            <a:pPr lvl="1" eaLnBrk="1" hangingPunct="1"/>
            <a:r>
              <a:rPr lang="ko-KR" altLang="en-US" sz="2400" dirty="0"/>
              <a:t>표본의 평균은 </a:t>
            </a:r>
            <a:r>
              <a:rPr lang="ko-KR" altLang="en-US" sz="2000" dirty="0">
                <a:solidFill>
                  <a:srgbClr val="0070C0"/>
                </a:solidFill>
              </a:rPr>
              <a:t>样本平均值</a:t>
            </a:r>
            <a:r>
              <a:rPr lang="ko-KR" altLang="en-US" sz="2000" dirty="0"/>
              <a:t> </a:t>
            </a:r>
            <a:r>
              <a:rPr lang="en-US" altLang="ko-KR" sz="2400" dirty="0"/>
              <a:t>180</a:t>
            </a:r>
            <a:r>
              <a:rPr lang="ko-KR" altLang="en-US" sz="2400" dirty="0"/>
              <a:t>이다</a:t>
            </a:r>
          </a:p>
          <a:p>
            <a:pPr lvl="1" eaLnBrk="1" hangingPunct="1"/>
            <a:r>
              <a:rPr lang="ko-KR" altLang="en-US" sz="2400" dirty="0"/>
              <a:t>남녀 만족도의 차이는 </a:t>
            </a:r>
            <a:r>
              <a:rPr lang="en-US" altLang="ko-KR" sz="2400" dirty="0"/>
              <a:t>0.7</a:t>
            </a:r>
            <a:r>
              <a:rPr lang="ko-KR" altLang="en-US" sz="2400" dirty="0"/>
              <a:t>이다</a:t>
            </a:r>
            <a:endParaRPr lang="en-US" altLang="ko-KR" sz="2400" dirty="0"/>
          </a:p>
          <a:p>
            <a:pPr lvl="2"/>
            <a:r>
              <a:rPr lang="zh-CN" altLang="en-US" dirty="0">
                <a:solidFill>
                  <a:srgbClr val="0070C0"/>
                </a:solidFill>
              </a:rPr>
              <a:t>男女满意度之间的差异是</a:t>
            </a:r>
            <a:r>
              <a:rPr lang="en-US" altLang="zh-CN" dirty="0">
                <a:solidFill>
                  <a:srgbClr val="0070C0"/>
                </a:solidFill>
              </a:rPr>
              <a:t>0.7</a:t>
            </a:r>
            <a:endParaRPr lang="ko-KR" altLang="en-US" dirty="0">
              <a:solidFill>
                <a:srgbClr val="0070C0"/>
              </a:solidFill>
            </a:endParaRPr>
          </a:p>
          <a:p>
            <a:pPr eaLnBrk="1" hangingPunct="1"/>
            <a:r>
              <a:rPr lang="ko-KR" altLang="en-US" sz="2800" dirty="0"/>
              <a:t>구간추정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区间估计</a:t>
            </a:r>
            <a:r>
              <a:rPr lang="ko-K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interval</a:t>
            </a:r>
            <a:r>
              <a:rPr lang="ko-KR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estimation)</a:t>
            </a:r>
            <a:endParaRPr lang="en-US" altLang="ko-KR" sz="2800" dirty="0"/>
          </a:p>
          <a:p>
            <a:pPr lvl="1" eaLnBrk="1" hangingPunct="1"/>
            <a:r>
              <a:rPr lang="ko-KR" altLang="en-US" sz="2400" dirty="0"/>
              <a:t>모집단의 평균은 </a:t>
            </a:r>
            <a:r>
              <a:rPr lang="en-US" altLang="ko-KR" sz="2400" dirty="0"/>
              <a:t>180±30</a:t>
            </a:r>
            <a:r>
              <a:rPr lang="ko-KR" altLang="en-US" sz="2400" dirty="0"/>
              <a:t>구간에 있다</a:t>
            </a:r>
            <a:endParaRPr lang="en-US" altLang="ko-KR" sz="2400" dirty="0"/>
          </a:p>
          <a:p>
            <a:pPr lvl="1" eaLnBrk="1" hangingPunct="1"/>
            <a:r>
              <a:rPr lang="ko-KR" altLang="en-US" sz="2400" dirty="0"/>
              <a:t>남녀만족도의 차이는 </a:t>
            </a:r>
            <a:r>
              <a:rPr lang="en-US" altLang="ko-KR" sz="2400" dirty="0"/>
              <a:t>0.7±0.4</a:t>
            </a:r>
            <a:r>
              <a:rPr lang="ko-KR" altLang="en-US" sz="2400" dirty="0"/>
              <a:t>구간에 있다</a:t>
            </a:r>
            <a:endParaRPr lang="en-US" altLang="ko-KR" sz="2400" dirty="0"/>
          </a:p>
          <a:p>
            <a:pPr lvl="2"/>
            <a:r>
              <a:rPr lang="zh-CN" altLang="en-US" dirty="0">
                <a:solidFill>
                  <a:srgbClr val="0070C0"/>
                </a:solidFill>
              </a:rPr>
              <a:t>性别满意度的差异在</a:t>
            </a:r>
            <a:r>
              <a:rPr lang="en-US" altLang="zh-CN" dirty="0">
                <a:solidFill>
                  <a:srgbClr val="0070C0"/>
                </a:solidFill>
              </a:rPr>
              <a:t>0.7±0.4</a:t>
            </a:r>
            <a:r>
              <a:rPr lang="zh-CN" altLang="en-US" dirty="0">
                <a:solidFill>
                  <a:srgbClr val="0070C0"/>
                </a:solidFill>
              </a:rPr>
              <a:t>部分。</a:t>
            </a:r>
            <a:r>
              <a:rPr lang="ko-KR" altLang="en-US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6148" name="Oval 4">
            <a:extLst>
              <a:ext uri="{FF2B5EF4-FFF2-40B4-BE49-F238E27FC236}">
                <a16:creationId xmlns:a16="http://schemas.microsoft.com/office/drawing/2014/main" id="{E61487CA-810B-4122-A872-A43AB6AF5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416" y="249238"/>
            <a:ext cx="2819400" cy="2819400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18D8ADD-2B36-4816-9B16-E9858585C5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20676"/>
            <a:ext cx="3322638" cy="2938462"/>
          </a:xfrm>
        </p:spPr>
        <p:txBody>
          <a:bodyPr/>
          <a:lstStyle/>
          <a:p>
            <a:pPr eaLnBrk="1" hangingPunct="1"/>
            <a:r>
              <a:rPr lang="ko-KR" altLang="en-US" dirty="0"/>
              <a:t>구간추정에 </a:t>
            </a:r>
            <a:br>
              <a:rPr lang="ko-KR" altLang="en-US" dirty="0"/>
            </a:br>
            <a:r>
              <a:rPr lang="ko-KR" altLang="en-US" dirty="0"/>
              <a:t>사용되는 </a:t>
            </a:r>
            <a:br>
              <a:rPr lang="ko-KR" altLang="en-US" dirty="0"/>
            </a:br>
            <a:r>
              <a:rPr lang="ko-KR" altLang="en-US" dirty="0"/>
              <a:t>용어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64C9B00-0BC0-4876-B3A6-B8EA20B819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04509" y="1341449"/>
            <a:ext cx="7632178" cy="5095875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dirty="0"/>
              <a:t>신뢰도</a:t>
            </a:r>
            <a:r>
              <a:rPr lang="en-US" altLang="ko-KR" dirty="0"/>
              <a:t>(</a:t>
            </a:r>
            <a:r>
              <a:rPr lang="ko-KR" altLang="en-US" sz="2400" dirty="0">
                <a:solidFill>
                  <a:schemeClr val="accent1"/>
                </a:solidFill>
              </a:rPr>
              <a:t>置信度</a:t>
            </a:r>
            <a:r>
              <a:rPr lang="ko-KR" altLang="en-US" dirty="0"/>
              <a:t> </a:t>
            </a:r>
            <a:r>
              <a:rPr lang="en-US" altLang="ko-KR" dirty="0"/>
              <a:t>confidence level)</a:t>
            </a:r>
            <a:endParaRPr lang="ko-KR" altLang="en-US" dirty="0"/>
          </a:p>
          <a:p>
            <a:pPr lvl="1" eaLnBrk="1" hangingPunct="1"/>
            <a:r>
              <a:rPr lang="en-US" altLang="ko-KR" dirty="0"/>
              <a:t>100% </a:t>
            </a:r>
            <a:r>
              <a:rPr lang="ko-KR" altLang="en-US" dirty="0"/>
              <a:t>확신하는 구간을 설정하는 것은 무의미</a:t>
            </a:r>
            <a:r>
              <a:rPr lang="en-US" altLang="ko-KR" dirty="0"/>
              <a:t> </a:t>
            </a:r>
          </a:p>
          <a:p>
            <a:pPr lvl="1" eaLnBrk="1" hangingPunct="1"/>
            <a:r>
              <a:rPr lang="ko-KR" altLang="en-US" dirty="0"/>
              <a:t>추정이 어느정도 틀릴 각오를 해야함</a:t>
            </a:r>
            <a:endParaRPr lang="en-US" altLang="ko-KR" dirty="0"/>
          </a:p>
          <a:p>
            <a:pPr lvl="1"/>
            <a:r>
              <a:rPr lang="ko-KR" altLang="en-US" dirty="0"/>
              <a:t>틀릴 확률 </a:t>
            </a:r>
            <a:r>
              <a:rPr lang="en-US" altLang="ko-KR" dirty="0"/>
              <a:t>= </a:t>
            </a:r>
            <a:r>
              <a:rPr lang="ko-KR" altLang="en-US" dirty="0"/>
              <a:t>유의수준</a:t>
            </a:r>
            <a:r>
              <a:rPr lang="ko-KR" altLang="en-US" sz="2000" dirty="0">
                <a:solidFill>
                  <a:srgbClr val="0070C0"/>
                </a:solidFill>
              </a:rPr>
              <a:t>显着性水平</a:t>
            </a:r>
            <a:r>
              <a:rPr lang="ko-KR" altLang="en-US" dirty="0"/>
              <a:t> </a:t>
            </a:r>
            <a:r>
              <a:rPr lang="en-US" altLang="ko-KR" dirty="0"/>
              <a:t>= 1 - </a:t>
            </a:r>
            <a:r>
              <a:rPr lang="ko-KR" altLang="en-US" dirty="0"/>
              <a:t>신뢰도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주로 사용하는 것이 </a:t>
            </a:r>
            <a:r>
              <a:rPr lang="en-US" altLang="ko-KR" dirty="0"/>
              <a:t>95% </a:t>
            </a:r>
            <a:r>
              <a:rPr lang="ko-KR" altLang="en-US" dirty="0"/>
              <a:t>신뢰수준</a:t>
            </a:r>
            <a:r>
              <a:rPr lang="en-US" altLang="ko-KR" dirty="0"/>
              <a:t>(</a:t>
            </a:r>
            <a:r>
              <a:rPr lang="ko-KR" altLang="en-US" dirty="0"/>
              <a:t>신뢰도</a:t>
            </a:r>
            <a:r>
              <a:rPr lang="en-US" altLang="ko-KR" dirty="0"/>
              <a:t>)</a:t>
            </a:r>
            <a:endParaRPr lang="ko-KR" altLang="en-US" dirty="0"/>
          </a:p>
          <a:p>
            <a:pPr eaLnBrk="1" hangingPunct="1"/>
            <a:endParaRPr lang="ko-KR" altLang="en-US" dirty="0"/>
          </a:p>
          <a:p>
            <a:r>
              <a:rPr lang="ko-KR" altLang="en-US" dirty="0"/>
              <a:t>표본오차 </a:t>
            </a:r>
            <a:r>
              <a:rPr lang="ko-KR" altLang="en-US" sz="2400" dirty="0">
                <a:solidFill>
                  <a:schemeClr val="accent1"/>
                </a:solidFill>
              </a:rPr>
              <a:t>样本误差</a:t>
            </a:r>
          </a:p>
          <a:p>
            <a:pPr lvl="1"/>
            <a:r>
              <a:rPr lang="ko-KR" altLang="en-US" dirty="0"/>
              <a:t>표본은 전수조사</a:t>
            </a:r>
            <a:r>
              <a:rPr lang="ko-KR" altLang="en-US" sz="1800" dirty="0">
                <a:solidFill>
                  <a:schemeClr val="accent1"/>
                </a:solidFill>
              </a:rPr>
              <a:t>全面调查</a:t>
            </a:r>
            <a:r>
              <a:rPr lang="ko-KR" altLang="en-US" dirty="0"/>
              <a:t> 가 아니므로 당연히 오차가 존재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신뢰구간</a:t>
            </a:r>
            <a:r>
              <a:rPr lang="ko-KR" altLang="en-US" sz="1800" dirty="0">
                <a:solidFill>
                  <a:schemeClr val="accent1"/>
                </a:solidFill>
              </a:rPr>
              <a:t>置信区间</a:t>
            </a:r>
            <a:r>
              <a:rPr lang="ko-KR" altLang="en-US" dirty="0"/>
              <a:t> 의 구간너비를 표본오차라 명함</a:t>
            </a:r>
            <a:endParaRPr lang="en-US" altLang="ko-KR" dirty="0"/>
          </a:p>
          <a:p>
            <a:pPr lvl="1" eaLnBrk="1" hangingPunct="1"/>
            <a:r>
              <a:rPr lang="en-US" altLang="ko-KR" dirty="0"/>
              <a:t>“</a:t>
            </a:r>
            <a:r>
              <a:rPr lang="ko-KR" altLang="en-US" dirty="0"/>
              <a:t>본 조사는</a:t>
            </a:r>
            <a:r>
              <a:rPr lang="en-US" altLang="ko-KR" dirty="0"/>
              <a:t>… 95% </a:t>
            </a:r>
            <a:r>
              <a:rPr lang="ko-KR" altLang="en-US" dirty="0"/>
              <a:t>신뢰수준에서 표본오차는 </a:t>
            </a:r>
            <a:r>
              <a:rPr lang="en-US" altLang="ko-KR" dirty="0"/>
              <a:t>±3%</a:t>
            </a:r>
            <a:r>
              <a:rPr lang="ko-KR" altLang="en-US" dirty="0"/>
              <a:t>입니다</a:t>
            </a:r>
            <a:r>
              <a:rPr lang="en-US" altLang="ko-KR" dirty="0"/>
              <a:t>”</a:t>
            </a:r>
            <a:endParaRPr lang="ko-KR" altLang="en-US" dirty="0"/>
          </a:p>
        </p:txBody>
      </p:sp>
      <p:sp>
        <p:nvSpPr>
          <p:cNvPr id="7172" name="Oval 4">
            <a:extLst>
              <a:ext uri="{FF2B5EF4-FFF2-40B4-BE49-F238E27FC236}">
                <a16:creationId xmlns:a16="http://schemas.microsoft.com/office/drawing/2014/main" id="{06B4789A-4331-4A63-9376-1B3A1B42F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765175"/>
            <a:ext cx="5761038" cy="5761038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>
            <a:extLst>
              <a:ext uri="{FF2B5EF4-FFF2-40B4-BE49-F238E27FC236}">
                <a16:creationId xmlns:a16="http://schemas.microsoft.com/office/drawing/2014/main" id="{5C618F02-855B-4737-B703-D349953BD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" y="325438"/>
            <a:ext cx="2808288" cy="2808288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82826EA-1C4B-47DC-A307-D2AF802933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9202" y="655638"/>
            <a:ext cx="2890837" cy="2217737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>
                <a:solidFill>
                  <a:srgbClr val="EAEAEA"/>
                </a:solidFill>
              </a:rPr>
              <a:t>신뢰구간의 </a:t>
            </a:r>
            <a:br>
              <a:rPr lang="ko-KR" altLang="en-US" sz="4000" dirty="0">
                <a:solidFill>
                  <a:srgbClr val="EAEAEA"/>
                </a:solidFill>
              </a:rPr>
            </a:br>
            <a:r>
              <a:rPr lang="ko-KR" altLang="en-US" sz="4000" dirty="0">
                <a:solidFill>
                  <a:srgbClr val="EAEAEA"/>
                </a:solidFill>
              </a:rPr>
              <a:t>결정</a:t>
            </a:r>
            <a:endParaRPr lang="ko-KR" altLang="en-US" sz="4000" dirty="0">
              <a:solidFill>
                <a:srgbClr val="EAEAEA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6501" name="Object 5">
            <a:extLst>
              <a:ext uri="{FF2B5EF4-FFF2-40B4-BE49-F238E27FC236}">
                <a16:creationId xmlns:a16="http://schemas.microsoft.com/office/drawing/2014/main" id="{724E3D8B-A97F-4298-AEF1-421C30B8854B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591805495"/>
              </p:ext>
            </p:extLst>
          </p:nvPr>
        </p:nvGraphicFramePr>
        <p:xfrm>
          <a:off x="4871864" y="771636"/>
          <a:ext cx="5340350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4" imgW="2133600" imgH="444500" progId="Equation.3">
                  <p:embed/>
                </p:oleObj>
              </mc:Choice>
              <mc:Fallback>
                <p:oleObj name="Equation" r:id="rId4" imgW="2133600" imgH="444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1864" y="771636"/>
                        <a:ext cx="5340350" cy="111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3" name="Object 7">
            <a:extLst>
              <a:ext uri="{FF2B5EF4-FFF2-40B4-BE49-F238E27FC236}">
                <a16:creationId xmlns:a16="http://schemas.microsoft.com/office/drawing/2014/main" id="{111265B6-B4AF-4AF4-A915-7AFD6907EC9B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904943106"/>
              </p:ext>
            </p:extLst>
          </p:nvPr>
        </p:nvGraphicFramePr>
        <p:xfrm>
          <a:off x="3863976" y="2011363"/>
          <a:ext cx="68580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6" imgW="2743200" imgH="419100" progId="Equation.3">
                  <p:embed/>
                </p:oleObj>
              </mc:Choice>
              <mc:Fallback>
                <p:oleObj name="Equation" r:id="rId6" imgW="27432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6" y="2011363"/>
                        <a:ext cx="685800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5" name="Object 9">
            <a:extLst>
              <a:ext uri="{FF2B5EF4-FFF2-40B4-BE49-F238E27FC236}">
                <a16:creationId xmlns:a16="http://schemas.microsoft.com/office/drawing/2014/main" id="{758A2732-A340-4C82-9E80-FC4BF09D5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132796"/>
              </p:ext>
            </p:extLst>
          </p:nvPr>
        </p:nvGraphicFramePr>
        <p:xfrm>
          <a:off x="4223792" y="4293096"/>
          <a:ext cx="5275263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8" imgW="2108200" imgH="419100" progId="Equation.3">
                  <p:embed/>
                </p:oleObj>
              </mc:Choice>
              <mc:Fallback>
                <p:oleObj name="Equation" r:id="rId8" imgW="21082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2" y="4293096"/>
                        <a:ext cx="5275263" cy="1046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07" name="Text Box 11">
            <a:extLst>
              <a:ext uri="{FF2B5EF4-FFF2-40B4-BE49-F238E27FC236}">
                <a16:creationId xmlns:a16="http://schemas.microsoft.com/office/drawing/2014/main" id="{7C63456C-3E86-4D2A-AE6B-B4A848195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584" y="3549650"/>
            <a:ext cx="3908425" cy="4572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o-KR" altLang="en-US" sz="2400">
                <a:solidFill>
                  <a:schemeClr val="bg1"/>
                </a:solidFill>
              </a:rPr>
              <a:t>모평균에 대한 </a:t>
            </a:r>
            <a:r>
              <a:rPr lang="en-US" altLang="ko-KR" sz="2400">
                <a:solidFill>
                  <a:schemeClr val="bg1"/>
                </a:solidFill>
              </a:rPr>
              <a:t>95% </a:t>
            </a:r>
            <a:r>
              <a:rPr lang="ko-KR" altLang="en-US" sz="2400">
                <a:solidFill>
                  <a:schemeClr val="bg1"/>
                </a:solidFill>
              </a:rPr>
              <a:t>신뢰구간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제목 1">
            <a:extLst>
              <a:ext uri="{FF2B5EF4-FFF2-40B4-BE49-F238E27FC236}">
                <a16:creationId xmlns:a16="http://schemas.microsoft.com/office/drawing/2014/main" id="{C62F034E-2ACA-4DC1-AD2F-E1808FAD03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신뢰구간의 그래프 표현</a:t>
            </a:r>
            <a:r>
              <a:rPr lang="zh-CN" altLang="en-US" sz="2800" dirty="0">
                <a:solidFill>
                  <a:srgbClr val="0070C0"/>
                </a:solidFill>
              </a:rPr>
              <a:t>置信区间的图形表示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9219" name="텍스트 개체 틀 2">
            <a:extLst>
              <a:ext uri="{FF2B5EF4-FFF2-40B4-BE49-F238E27FC236}">
                <a16:creationId xmlns:a16="http://schemas.microsoft.com/office/drawing/2014/main" id="{78555586-B5FE-4BCA-B986-F5F59E3FE09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24855" y="1597644"/>
            <a:ext cx="3960440" cy="19732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altLang="ko-KR" dirty="0"/>
              <a:t>SPSS </a:t>
            </a:r>
            <a:r>
              <a:rPr lang="ko-KR" altLang="en-US" dirty="0"/>
              <a:t>그래프의 </a:t>
            </a:r>
            <a:r>
              <a:rPr lang="ko-KR" altLang="en-US" dirty="0" err="1"/>
              <a:t>막대도표에서</a:t>
            </a:r>
            <a:r>
              <a:rPr lang="ko-KR" altLang="en-US" dirty="0"/>
              <a:t> 오차막대 포함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dirty="0"/>
              <a:t>오차막대를 신뢰구간 또는  표준편차로 설정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en-US" altLang="ko-KR" dirty="0"/>
              <a:t>Expense</a:t>
            </a:r>
            <a:r>
              <a:rPr lang="ko-KR" altLang="en-US" dirty="0"/>
              <a:t> 화일로 실습</a:t>
            </a:r>
            <a:r>
              <a:rPr lang="ko-KR" altLang="en-US" sz="2400" dirty="0">
                <a:solidFill>
                  <a:schemeClr val="accent1"/>
                </a:solidFill>
              </a:rPr>
              <a:t>实践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DDBB1C3F-D812-409F-A35A-83BF71BC625A}"/>
              </a:ext>
            </a:extLst>
          </p:cNvPr>
          <p:cNvSpPr/>
          <p:nvPr/>
        </p:nvSpPr>
        <p:spPr>
          <a:xfrm>
            <a:off x="1560141" y="3933478"/>
            <a:ext cx="647700" cy="1655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6853E3C4-5171-4FD2-8407-AA61CB87914F}"/>
              </a:ext>
            </a:extLst>
          </p:cNvPr>
          <p:cNvCxnSpPr>
            <a:cxnSpLocks/>
          </p:cNvCxnSpPr>
          <p:nvPr/>
        </p:nvCxnSpPr>
        <p:spPr>
          <a:xfrm>
            <a:off x="839416" y="5589240"/>
            <a:ext cx="3384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6C52E998-D2D1-406C-9C33-6CE981B004EE}"/>
              </a:ext>
            </a:extLst>
          </p:cNvPr>
          <p:cNvCxnSpPr/>
          <p:nvPr/>
        </p:nvCxnSpPr>
        <p:spPr>
          <a:xfrm>
            <a:off x="1631578" y="3646140"/>
            <a:ext cx="431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4CEECE5-ED78-4359-B982-FAD379090A4E}"/>
              </a:ext>
            </a:extLst>
          </p:cNvPr>
          <p:cNvCxnSpPr/>
          <p:nvPr/>
        </p:nvCxnSpPr>
        <p:spPr>
          <a:xfrm>
            <a:off x="1631578" y="4220815"/>
            <a:ext cx="431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547988FD-84F9-4C69-866F-76854A579C7F}"/>
              </a:ext>
            </a:extLst>
          </p:cNvPr>
          <p:cNvCxnSpPr/>
          <p:nvPr/>
        </p:nvCxnSpPr>
        <p:spPr>
          <a:xfrm>
            <a:off x="1847478" y="3646141"/>
            <a:ext cx="0" cy="5746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326C59E2-3CD5-42C9-868E-CFFCC98B6B77}"/>
              </a:ext>
            </a:extLst>
          </p:cNvPr>
          <p:cNvSpPr/>
          <p:nvPr/>
        </p:nvSpPr>
        <p:spPr>
          <a:xfrm>
            <a:off x="2645991" y="4365278"/>
            <a:ext cx="647700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DA229296-0593-4BA4-A542-703BB645D243}"/>
              </a:ext>
            </a:extLst>
          </p:cNvPr>
          <p:cNvCxnSpPr/>
          <p:nvPr/>
        </p:nvCxnSpPr>
        <p:spPr>
          <a:xfrm>
            <a:off x="2719016" y="4077940"/>
            <a:ext cx="431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20160590-7515-472C-9DDA-CCFF17B873F1}"/>
              </a:ext>
            </a:extLst>
          </p:cNvPr>
          <p:cNvCxnSpPr/>
          <p:nvPr/>
        </p:nvCxnSpPr>
        <p:spPr>
          <a:xfrm>
            <a:off x="2719016" y="4654203"/>
            <a:ext cx="431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4F42C677-EEF1-41EB-AEE4-46620F7E9E55}"/>
              </a:ext>
            </a:extLst>
          </p:cNvPr>
          <p:cNvCxnSpPr/>
          <p:nvPr/>
        </p:nvCxnSpPr>
        <p:spPr>
          <a:xfrm>
            <a:off x="2934916" y="4077941"/>
            <a:ext cx="0" cy="5762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>
            <a:extLst>
              <a:ext uri="{FF2B5EF4-FFF2-40B4-BE49-F238E27FC236}">
                <a16:creationId xmlns:a16="http://schemas.microsoft.com/office/drawing/2014/main" id="{520B2EC6-5D9A-44B0-ADE6-25A762C9C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100" y="1196752"/>
            <a:ext cx="7003870" cy="51244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3F2FBFB-6BA5-4FC1-87BD-F953D3C952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8379" y="858120"/>
            <a:ext cx="2571750" cy="19954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/>
              <a:t>가설</a:t>
            </a:r>
            <a:br>
              <a:rPr lang="ko-KR" altLang="en-US"/>
            </a:br>
            <a:r>
              <a:rPr lang="ko-KR" altLang="en-US">
                <a:solidFill>
                  <a:schemeClr val="accent1"/>
                </a:solidFill>
              </a:rPr>
              <a:t>假设</a:t>
            </a:r>
            <a:br>
              <a:rPr lang="en-US" altLang="ko-KR"/>
            </a:br>
            <a:r>
              <a:rPr lang="en-US" altLang="ko-KR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ko-KR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2137BCD-F51A-4C53-B8E7-5268AF80CE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30130" y="1143001"/>
            <a:ext cx="7694462" cy="4589463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검정</a:t>
            </a:r>
            <a:r>
              <a:rPr lang="en-US" altLang="ko-KR" sz="2800" dirty="0"/>
              <a:t>(</a:t>
            </a:r>
            <a:r>
              <a:rPr lang="ko-KR" altLang="en-US" dirty="0">
                <a:solidFill>
                  <a:srgbClr val="0070C0"/>
                </a:solidFill>
              </a:rPr>
              <a:t>检验</a:t>
            </a:r>
            <a:r>
              <a:rPr lang="ko-KR" altLang="en-US" sz="2800" dirty="0">
                <a:solidFill>
                  <a:srgbClr val="FF0000"/>
                </a:solidFill>
              </a:rPr>
              <a:t> </a:t>
            </a:r>
            <a:r>
              <a:rPr lang="en-US" altLang="ko-KR" sz="2800" dirty="0"/>
              <a:t>test)</a:t>
            </a:r>
            <a:r>
              <a:rPr lang="ko-KR" altLang="en-US" sz="2800" dirty="0"/>
              <a:t>은 </a:t>
            </a:r>
            <a:r>
              <a:rPr lang="ko-KR" altLang="en-US" dirty="0"/>
              <a:t>가설검정</a:t>
            </a:r>
            <a:r>
              <a:rPr lang="ko-KR" altLang="en-US" sz="2000" dirty="0">
                <a:solidFill>
                  <a:srgbClr val="0070C0"/>
                </a:solidFill>
              </a:rPr>
              <a:t>假设检验</a:t>
            </a:r>
            <a:r>
              <a:rPr lang="ko-KR" altLang="en-US" dirty="0"/>
              <a:t>이 </a:t>
            </a:r>
            <a:r>
              <a:rPr lang="ko-KR" altLang="en-US" sz="2800" dirty="0"/>
              <a:t>원어</a:t>
            </a:r>
            <a:r>
              <a:rPr lang="ko-KR" altLang="en-US" sz="2000" dirty="0">
                <a:solidFill>
                  <a:schemeClr val="accent1"/>
                </a:solidFill>
              </a:rPr>
              <a:t>全名</a:t>
            </a:r>
            <a:endParaRPr lang="en-US" altLang="ko-KR" sz="2800" dirty="0">
              <a:solidFill>
                <a:schemeClr val="accent1"/>
              </a:solidFill>
            </a:endParaRPr>
          </a:p>
          <a:p>
            <a:pPr eaLnBrk="1" hangingPunct="1"/>
            <a:r>
              <a:rPr lang="ko-KR" altLang="en-US" sz="2800" dirty="0"/>
              <a:t>설</a:t>
            </a:r>
            <a:r>
              <a:rPr lang="en-US" altLang="ko-KR" sz="2800" dirty="0"/>
              <a:t>?</a:t>
            </a:r>
            <a:r>
              <a:rPr lang="ko-KR" altLang="en-US" sz="2800" dirty="0"/>
              <a:t> </a:t>
            </a:r>
            <a:r>
              <a:rPr lang="ko-KR" altLang="en-US" sz="2800" dirty="0">
                <a:solidFill>
                  <a:schemeClr val="accent1"/>
                </a:solidFill>
              </a:rPr>
              <a:t>设</a:t>
            </a:r>
            <a:endParaRPr lang="en-US" altLang="ko-KR" sz="2800" dirty="0">
              <a:solidFill>
                <a:schemeClr val="accent1"/>
              </a:solidFill>
            </a:endParaRPr>
          </a:p>
          <a:p>
            <a:pPr lvl="1" eaLnBrk="1" hangingPunct="1"/>
            <a:r>
              <a:rPr lang="ko-KR" altLang="en-US" sz="2400" dirty="0"/>
              <a:t>백과사전</a:t>
            </a:r>
            <a:r>
              <a:rPr lang="en-US" altLang="ko-KR" sz="2400" dirty="0"/>
              <a:t>) </a:t>
            </a:r>
            <a:r>
              <a:rPr lang="ko-KR" altLang="en-US" sz="2400" dirty="0"/>
              <a:t>구체적인 사물에 관하여 자기의 의견을 서술하면서</a:t>
            </a:r>
            <a:r>
              <a:rPr lang="en-US" altLang="ko-KR" sz="2400" dirty="0"/>
              <a:t>, </a:t>
            </a:r>
            <a:r>
              <a:rPr lang="ko-KR" altLang="en-US" sz="2400" dirty="0"/>
              <a:t>사리를 설명하여 나가는 문장</a:t>
            </a:r>
            <a:endParaRPr lang="en-US" altLang="ko-KR" sz="2400" dirty="0"/>
          </a:p>
          <a:p>
            <a:r>
              <a:rPr lang="ko-KR" altLang="en-US" sz="2800" dirty="0"/>
              <a:t>가설</a:t>
            </a:r>
            <a:r>
              <a:rPr lang="en-US" altLang="ko-KR" sz="2800" dirty="0"/>
              <a:t>?</a:t>
            </a:r>
            <a:r>
              <a:rPr lang="ko-KR" altLang="en-US" dirty="0">
                <a:solidFill>
                  <a:srgbClr val="0070C0"/>
                </a:solidFill>
              </a:rPr>
              <a:t> 假设</a:t>
            </a:r>
            <a:endParaRPr lang="en-US" altLang="ko-KR" sz="2800" dirty="0"/>
          </a:p>
          <a:p>
            <a:pPr lvl="1" eaLnBrk="1" hangingPunct="1"/>
            <a:r>
              <a:rPr lang="ko-KR" altLang="en-US" sz="2400" dirty="0"/>
              <a:t>모수</a:t>
            </a:r>
            <a:r>
              <a:rPr lang="ko-KR" altLang="en-US" sz="2000" dirty="0">
                <a:solidFill>
                  <a:schemeClr val="accent1"/>
                </a:solidFill>
              </a:rPr>
              <a:t>参数</a:t>
            </a:r>
            <a:r>
              <a:rPr lang="ko-KR" altLang="en-US" sz="2400" dirty="0"/>
              <a:t>에 대한 주장 </a:t>
            </a:r>
            <a:r>
              <a:rPr lang="ko-KR" altLang="en-US" sz="2000" dirty="0">
                <a:solidFill>
                  <a:schemeClr val="accent1"/>
                </a:solidFill>
              </a:rPr>
              <a:t>断言</a:t>
            </a:r>
            <a:endParaRPr lang="en-US" altLang="ko-KR" sz="2400" dirty="0">
              <a:solidFill>
                <a:schemeClr val="accent1"/>
              </a:solidFill>
            </a:endParaRPr>
          </a:p>
          <a:p>
            <a:pPr lvl="1" eaLnBrk="1" hangingPunct="1"/>
            <a:r>
              <a:rPr lang="ko-KR" altLang="en-US" sz="2400" dirty="0"/>
              <a:t>변수</a:t>
            </a:r>
            <a:r>
              <a:rPr lang="ko-KR" altLang="en-US" sz="2000" dirty="0">
                <a:solidFill>
                  <a:schemeClr val="accent1"/>
                </a:solidFill>
              </a:rPr>
              <a:t>变数</a:t>
            </a:r>
            <a:r>
              <a:rPr lang="ko-KR" altLang="en-US" sz="2400" dirty="0"/>
              <a:t>들의 관계</a:t>
            </a:r>
            <a:r>
              <a:rPr lang="ko-KR" altLang="en-US" sz="2000" dirty="0">
                <a:solidFill>
                  <a:schemeClr val="accent1"/>
                </a:solidFill>
              </a:rPr>
              <a:t>关系</a:t>
            </a:r>
            <a:r>
              <a:rPr lang="ko-KR" altLang="en-US" sz="2400" dirty="0"/>
              <a:t>를 규정</a:t>
            </a:r>
            <a:r>
              <a:rPr lang="ko-KR" altLang="en-US" sz="2000" dirty="0">
                <a:solidFill>
                  <a:schemeClr val="accent1"/>
                </a:solidFill>
              </a:rPr>
              <a:t>确定</a:t>
            </a:r>
            <a:r>
              <a:rPr lang="ko-KR" altLang="en-US" sz="2400" dirty="0"/>
              <a:t>한 문장</a:t>
            </a:r>
            <a:r>
              <a:rPr lang="ko-KR" altLang="en-US" dirty="0">
                <a:solidFill>
                  <a:schemeClr val="accent1"/>
                </a:solidFill>
              </a:rPr>
              <a:t>句子</a:t>
            </a:r>
            <a:endParaRPr lang="en-US" altLang="ko-KR" sz="2400" dirty="0">
              <a:solidFill>
                <a:schemeClr val="accent1"/>
              </a:solidFill>
            </a:endParaRPr>
          </a:p>
          <a:p>
            <a:pPr eaLnBrk="1" hangingPunct="1"/>
            <a:r>
              <a:rPr lang="ko-KR" altLang="en-US" sz="2800" dirty="0"/>
              <a:t>가설검정</a:t>
            </a:r>
            <a:endParaRPr lang="en-US" altLang="ko-KR" sz="2800" dirty="0"/>
          </a:p>
          <a:p>
            <a:pPr lvl="1" eaLnBrk="1" hangingPunct="1"/>
            <a:r>
              <a:rPr lang="ko-KR" altLang="en-US" sz="2400" dirty="0" err="1"/>
              <a:t>추정값을</a:t>
            </a:r>
            <a:r>
              <a:rPr lang="ko-KR" altLang="en-US" sz="2400" dirty="0"/>
              <a:t> 통해 </a:t>
            </a:r>
            <a:r>
              <a:rPr lang="ko-KR" altLang="en-US" sz="2400" dirty="0" err="1"/>
              <a:t>모수의</a:t>
            </a:r>
            <a:r>
              <a:rPr lang="ko-KR" altLang="en-US" sz="2400" dirty="0"/>
              <a:t> 값에 대한 판단</a:t>
            </a:r>
            <a:r>
              <a:rPr lang="ko-KR" altLang="en-US" sz="2000" dirty="0">
                <a:solidFill>
                  <a:schemeClr val="accent1"/>
                </a:solidFill>
              </a:rPr>
              <a:t>判决</a:t>
            </a:r>
            <a:endParaRPr lang="en-US" altLang="ko-KR" sz="2400" dirty="0">
              <a:solidFill>
                <a:schemeClr val="accent1"/>
              </a:solidFill>
            </a:endParaRPr>
          </a:p>
          <a:p>
            <a:pPr lvl="1" eaLnBrk="1" hangingPunct="1"/>
            <a:r>
              <a:rPr lang="ko-KR" altLang="en-US" sz="2400" dirty="0"/>
              <a:t>변수에 관한 주장</a:t>
            </a:r>
            <a:r>
              <a:rPr lang="ko-KR" altLang="en-US" dirty="0">
                <a:solidFill>
                  <a:schemeClr val="accent1"/>
                </a:solidFill>
              </a:rPr>
              <a:t>断言</a:t>
            </a:r>
            <a:r>
              <a:rPr lang="ko-KR" altLang="en-US" sz="2400" dirty="0"/>
              <a:t>에 대한 판단</a:t>
            </a:r>
          </a:p>
        </p:txBody>
      </p:sp>
      <p:sp>
        <p:nvSpPr>
          <p:cNvPr id="10244" name="Oval 4">
            <a:extLst>
              <a:ext uri="{FF2B5EF4-FFF2-40B4-BE49-F238E27FC236}">
                <a16:creationId xmlns:a16="http://schemas.microsoft.com/office/drawing/2014/main" id="{BE467720-0AC1-4747-ADEE-D45F2281D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92" y="332656"/>
            <a:ext cx="2665413" cy="2736850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28A30E7-EFA3-4687-8A13-D8FB87AEA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392" y="404664"/>
            <a:ext cx="2303462" cy="2714625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가설검정</a:t>
            </a:r>
            <a:br>
              <a:rPr lang="en-US" altLang="ko-KR" dirty="0"/>
            </a:br>
            <a:r>
              <a:rPr lang="ko-KR" altLang="en-US" sz="3200" dirty="0">
                <a:solidFill>
                  <a:srgbClr val="0070C0"/>
                </a:solidFill>
              </a:rPr>
              <a:t>假设检验</a:t>
            </a:r>
            <a:br>
              <a:rPr lang="en-US" altLang="ko-KR" dirty="0"/>
            </a:br>
            <a:r>
              <a:rPr lang="ko-KR" altLang="en-US" sz="3200" dirty="0"/>
              <a:t>최종</a:t>
            </a:r>
            <a:br>
              <a:rPr lang="ko-KR" altLang="en-US" sz="3200" dirty="0"/>
            </a:br>
            <a:r>
              <a:rPr lang="ko-KR" altLang="en-US" sz="3200" dirty="0"/>
              <a:t>판단의</a:t>
            </a:r>
            <a:br>
              <a:rPr lang="ko-KR" altLang="en-US" sz="3200" dirty="0"/>
            </a:br>
            <a:r>
              <a:rPr lang="ko-KR" altLang="en-US" sz="3200" dirty="0"/>
              <a:t>형태는</a:t>
            </a:r>
            <a:endParaRPr lang="ko-KR" altLang="en-US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D7DAF82-53AF-4D4D-8AA8-682962FCF3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51784" y="1493837"/>
            <a:ext cx="6755630" cy="4303713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주장을 상이</a:t>
            </a:r>
            <a:r>
              <a:rPr lang="ko-KR" altLang="en-US" sz="2000" dirty="0">
                <a:solidFill>
                  <a:schemeClr val="accent1"/>
                </a:solidFill>
              </a:rPr>
              <a:t>不同</a:t>
            </a:r>
            <a:r>
              <a:rPr lang="ko-KR" altLang="en-US" sz="2800" dirty="0"/>
              <a:t>한 두개로 분리</a:t>
            </a:r>
            <a:r>
              <a:rPr lang="ko-KR" altLang="en-US" sz="2000" dirty="0">
                <a:solidFill>
                  <a:schemeClr val="accent1"/>
                </a:solidFill>
              </a:rPr>
              <a:t>分割</a:t>
            </a:r>
            <a:endParaRPr lang="en-US" altLang="ko-KR" sz="2800" dirty="0">
              <a:solidFill>
                <a:schemeClr val="accent1"/>
              </a:solidFill>
            </a:endParaRPr>
          </a:p>
          <a:p>
            <a:pPr eaLnBrk="1" hangingPunct="1"/>
            <a:r>
              <a:rPr lang="ko-KR" altLang="en-US" sz="2800" dirty="0"/>
              <a:t>둘 중에 하나를 선택</a:t>
            </a:r>
            <a:r>
              <a:rPr lang="ko-KR" altLang="en-US" sz="2000" dirty="0">
                <a:solidFill>
                  <a:schemeClr val="accent1"/>
                </a:solidFill>
              </a:rPr>
              <a:t>选择</a:t>
            </a:r>
            <a:endParaRPr lang="ko-KR" altLang="en-US" sz="2800" dirty="0">
              <a:solidFill>
                <a:schemeClr val="accent1"/>
              </a:solidFill>
            </a:endParaRPr>
          </a:p>
          <a:p>
            <a:pPr eaLnBrk="1" hangingPunct="1"/>
            <a:r>
              <a:rPr lang="ko-KR" altLang="en-US" sz="2800" dirty="0"/>
              <a:t>예</a:t>
            </a:r>
            <a:r>
              <a:rPr lang="en-US" altLang="ko-KR" sz="2800" dirty="0"/>
              <a:t>&gt;</a:t>
            </a:r>
          </a:p>
          <a:p>
            <a:pPr lvl="1" eaLnBrk="1" hangingPunct="1"/>
            <a:r>
              <a:rPr lang="ko-KR" altLang="en-US" sz="2400" dirty="0"/>
              <a:t>남녀간 차이가 없다</a:t>
            </a:r>
          </a:p>
          <a:p>
            <a:pPr lvl="1" eaLnBrk="1" hangingPunct="1"/>
            <a:r>
              <a:rPr lang="ko-KR" altLang="en-US" sz="2400" dirty="0"/>
              <a:t>남녀간 차이가 있다</a:t>
            </a:r>
          </a:p>
          <a:p>
            <a:pPr eaLnBrk="1" hangingPunct="1"/>
            <a:r>
              <a:rPr lang="ko-KR" altLang="en-US" sz="2800" dirty="0"/>
              <a:t>결론</a:t>
            </a:r>
            <a:endParaRPr lang="en-US" altLang="ko-KR" sz="2800" dirty="0"/>
          </a:p>
          <a:p>
            <a:pPr lvl="1" eaLnBrk="1" hangingPunct="1"/>
            <a:r>
              <a:rPr lang="ko-KR" altLang="en-US" sz="2400" dirty="0"/>
              <a:t>기각 </a:t>
            </a:r>
            <a:r>
              <a:rPr lang="en-US" altLang="ko-KR" sz="2400" dirty="0"/>
              <a:t>or </a:t>
            </a:r>
            <a:r>
              <a:rPr lang="ko-KR" altLang="en-US" sz="2400" dirty="0"/>
              <a:t>채택</a:t>
            </a:r>
            <a:endParaRPr lang="en-US" altLang="ko-KR" sz="2400" dirty="0"/>
          </a:p>
          <a:p>
            <a:pPr lvl="1" eaLnBrk="1" hangingPunct="1"/>
            <a:r>
              <a:rPr lang="en-US" altLang="ko-KR" sz="2400" dirty="0"/>
              <a:t>reject</a:t>
            </a:r>
            <a:r>
              <a:rPr lang="ko-KR" altLang="en-US" sz="2400" dirty="0"/>
              <a:t> </a:t>
            </a:r>
            <a:r>
              <a:rPr lang="en-US" altLang="ko-KR" sz="2400" dirty="0"/>
              <a:t>or accept</a:t>
            </a:r>
          </a:p>
          <a:p>
            <a:pPr lvl="1" eaLnBrk="1" hangingPunct="1"/>
            <a:r>
              <a:rPr lang="ko-KR" altLang="en-US" sz="2400" dirty="0"/>
              <a:t>拒绝 </a:t>
            </a:r>
            <a:r>
              <a:rPr lang="en-US" altLang="ko-KR" sz="2400" dirty="0"/>
              <a:t>or </a:t>
            </a:r>
            <a:r>
              <a:rPr lang="ko-KR" altLang="en-US" sz="2400" dirty="0"/>
              <a:t>接受</a:t>
            </a:r>
          </a:p>
        </p:txBody>
      </p:sp>
      <p:sp>
        <p:nvSpPr>
          <p:cNvPr id="11268" name="Oval 4">
            <a:extLst>
              <a:ext uri="{FF2B5EF4-FFF2-40B4-BE49-F238E27FC236}">
                <a16:creationId xmlns:a16="http://schemas.microsoft.com/office/drawing/2014/main" id="{A1B5470D-6B36-48D6-8C88-4ACA0A219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765175"/>
            <a:ext cx="5761038" cy="5761038"/>
          </a:xfrm>
          <a:prstGeom prst="ellipse">
            <a:avLst/>
          </a:prstGeom>
          <a:noFill/>
          <a:ln w="57150">
            <a:solidFill>
              <a:srgbClr val="66FF33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5,522666291,C:\Documents and Settings\Lee\My Documents\강의\통계학\원격강의\원격강의11주.ppc"/>
</p:tagLst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1247</TotalTime>
  <Words>752</Words>
  <Application>Microsoft Office PowerPoint</Application>
  <PresentationFormat>와이드스크린</PresentationFormat>
  <Paragraphs>158</Paragraphs>
  <Slides>19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8" baseType="lpstr">
      <vt:lpstr>굴림</vt:lpstr>
      <vt:lpstr>휴먼모음T</vt:lpstr>
      <vt:lpstr>Arial</vt:lpstr>
      <vt:lpstr>Calibri</vt:lpstr>
      <vt:lpstr>Calibri Light</vt:lpstr>
      <vt:lpstr>Times New Roman</vt:lpstr>
      <vt:lpstr>Wingdings</vt:lpstr>
      <vt:lpstr>Office 테마</vt:lpstr>
      <vt:lpstr>Equation</vt:lpstr>
      <vt:lpstr>추정과 검정의 개념</vt:lpstr>
      <vt:lpstr>Contents</vt:lpstr>
      <vt:lpstr>자료분석은  추정估计과  검정验证의  과정</vt:lpstr>
      <vt:lpstr>추정 Estimation</vt:lpstr>
      <vt:lpstr>구간추정에  사용되는  용어 </vt:lpstr>
      <vt:lpstr>신뢰구간의  결정</vt:lpstr>
      <vt:lpstr>신뢰구간의 그래프 표현置信区间的图形表示</vt:lpstr>
      <vt:lpstr>가설 假设 hypothesis</vt:lpstr>
      <vt:lpstr>가설검정 假设检验 최종 판단의 형태는</vt:lpstr>
      <vt:lpstr>가설의 표현방법</vt:lpstr>
      <vt:lpstr>판단의  중심重心은?</vt:lpstr>
      <vt:lpstr>예제 例子</vt:lpstr>
      <vt:lpstr>무엇을   중심心脏으로  생각한다고??</vt:lpstr>
      <vt:lpstr>H0은 아니다의 기준基准? 기각역  拒絕域</vt:lpstr>
      <vt:lpstr>유의수준? 显著性水平(α)</vt:lpstr>
      <vt:lpstr>유의확률 p-value</vt:lpstr>
      <vt:lpstr>유의 확률?</vt:lpstr>
      <vt:lpstr>가설검정의 예</vt:lpstr>
      <vt:lpstr>73쪽 예제 5.4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추정과 검정의 개념</dc:title>
  <dc:creator>user15</dc:creator>
  <cp:lastModifiedBy>Admin</cp:lastModifiedBy>
  <cp:revision>70</cp:revision>
  <dcterms:created xsi:type="dcterms:W3CDTF">2008-03-19T09:50:11Z</dcterms:created>
  <dcterms:modified xsi:type="dcterms:W3CDTF">2023-03-21T07:24:37Z</dcterms:modified>
</cp:coreProperties>
</file>