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8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1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53685;&#54633;%20&#47928;&#49436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53685;&#54633;%20&#47928;&#49436;1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&#53685;&#54633;%20&#47928;&#49436;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tv보는 시간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Sheet1!$B$2:$C$2</c:f>
              <c:strCache>
                <c:ptCount val="2"/>
                <c:pt idx="0">
                  <c:v>남자</c:v>
                </c:pt>
                <c:pt idx="1">
                  <c:v>여자</c:v>
                </c:pt>
              </c:strCache>
            </c:strRef>
          </c:cat>
          <c:val>
            <c:numRef>
              <c:f>Sheet1!$B$3:$C$3</c:f>
              <c:numCache>
                <c:formatCode>###0.00</c:formatCode>
                <c:ptCount val="2"/>
                <c:pt idx="0">
                  <c:v>38.45454545454546</c:v>
                </c:pt>
                <c:pt idx="1">
                  <c:v>56.285714285714285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5F-45F9-A259-4B2C85EFE3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1551960"/>
        <c:axId val="451552616"/>
      </c:barChart>
      <c:catAx>
        <c:axId val="451551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451552616"/>
        <c:crosses val="autoZero"/>
        <c:auto val="1"/>
        <c:lblAlgn val="ctr"/>
        <c:lblOffset val="100"/>
        <c:noMultiLvlLbl val="0"/>
      </c:catAx>
      <c:valAx>
        <c:axId val="451552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451551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solidFill>
        <a:schemeClr val="accent1"/>
      </a:solidFill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tv보는 시간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Sheet1!$B$2:$C$2</c:f>
              <c:strCache>
                <c:ptCount val="2"/>
                <c:pt idx="0">
                  <c:v>남자</c:v>
                </c:pt>
                <c:pt idx="1">
                  <c:v>여자</c:v>
                </c:pt>
              </c:strCache>
            </c:strRef>
          </c:cat>
          <c:val>
            <c:numRef>
              <c:f>Sheet1!$B$3:$C$3</c:f>
              <c:numCache>
                <c:formatCode>###0.00</c:formatCode>
                <c:ptCount val="2"/>
                <c:pt idx="0">
                  <c:v>38.45454545454546</c:v>
                </c:pt>
                <c:pt idx="1">
                  <c:v>56.285714285714285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12-4024-A2B8-8B20218C6C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1551960"/>
        <c:axId val="451552616"/>
      </c:barChart>
      <c:catAx>
        <c:axId val="451551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451552616"/>
        <c:crosses val="autoZero"/>
        <c:auto val="1"/>
        <c:lblAlgn val="ctr"/>
        <c:lblOffset val="100"/>
        <c:noMultiLvlLbl val="0"/>
      </c:catAx>
      <c:valAx>
        <c:axId val="451552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451551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o-KR" altLang="en-US" sz="1800"/>
              <a:t>정규분포와 </a:t>
            </a:r>
            <a:r>
              <a:rPr lang="en-US" altLang="ko-KR" sz="1800"/>
              <a:t>t-</a:t>
            </a:r>
            <a:r>
              <a:rPr lang="ko-KR" altLang="en-US" sz="1800"/>
              <a:t>분포</a:t>
            </a:r>
          </a:p>
        </c:rich>
      </c:tx>
      <c:layout>
        <c:manualLayout>
          <c:xMode val="edge"/>
          <c:yMode val="edge"/>
          <c:x val="0.35882456159834747"/>
          <c:y val="6.72268992292223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>
        <c:manualLayout>
          <c:layoutTarget val="inner"/>
          <c:xMode val="edge"/>
          <c:yMode val="edge"/>
          <c:x val="2.7564608020612374E-2"/>
          <c:y val="0.24717089949944071"/>
          <c:w val="0.92934175893739657"/>
          <c:h val="0.6785649287828428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N(0,1)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Sheet2!$A$2:$A$33</c:f>
              <c:numCache>
                <c:formatCode>General</c:formatCode>
                <c:ptCount val="32"/>
                <c:pt idx="0">
                  <c:v>-4</c:v>
                </c:pt>
                <c:pt idx="1">
                  <c:v>-3.75</c:v>
                </c:pt>
                <c:pt idx="2">
                  <c:v>-3.5</c:v>
                </c:pt>
                <c:pt idx="3">
                  <c:v>-3.25</c:v>
                </c:pt>
                <c:pt idx="4">
                  <c:v>-3</c:v>
                </c:pt>
                <c:pt idx="5">
                  <c:v>-2.75</c:v>
                </c:pt>
                <c:pt idx="6">
                  <c:v>-2.5</c:v>
                </c:pt>
                <c:pt idx="7">
                  <c:v>-2.25</c:v>
                </c:pt>
                <c:pt idx="8">
                  <c:v>-2</c:v>
                </c:pt>
                <c:pt idx="9">
                  <c:v>-1.75</c:v>
                </c:pt>
                <c:pt idx="10">
                  <c:v>-1.5</c:v>
                </c:pt>
                <c:pt idx="11">
                  <c:v>-1.25</c:v>
                </c:pt>
                <c:pt idx="12">
                  <c:v>-1</c:v>
                </c:pt>
                <c:pt idx="13">
                  <c:v>-0.75</c:v>
                </c:pt>
                <c:pt idx="14">
                  <c:v>-0.5</c:v>
                </c:pt>
                <c:pt idx="15">
                  <c:v>-0.25</c:v>
                </c:pt>
                <c:pt idx="16">
                  <c:v>0</c:v>
                </c:pt>
                <c:pt idx="17">
                  <c:v>0.25</c:v>
                </c:pt>
                <c:pt idx="18">
                  <c:v>0.5</c:v>
                </c:pt>
                <c:pt idx="19">
                  <c:v>0.75</c:v>
                </c:pt>
                <c:pt idx="20">
                  <c:v>1</c:v>
                </c:pt>
                <c:pt idx="21">
                  <c:v>1.25</c:v>
                </c:pt>
                <c:pt idx="22">
                  <c:v>1.5</c:v>
                </c:pt>
                <c:pt idx="23">
                  <c:v>1.75</c:v>
                </c:pt>
                <c:pt idx="24">
                  <c:v>2</c:v>
                </c:pt>
                <c:pt idx="25">
                  <c:v>2.25</c:v>
                </c:pt>
                <c:pt idx="26">
                  <c:v>2.5</c:v>
                </c:pt>
                <c:pt idx="27">
                  <c:v>2.75</c:v>
                </c:pt>
                <c:pt idx="28">
                  <c:v>3</c:v>
                </c:pt>
                <c:pt idx="29">
                  <c:v>3.25</c:v>
                </c:pt>
                <c:pt idx="30">
                  <c:v>3.5</c:v>
                </c:pt>
                <c:pt idx="31">
                  <c:v>3.75</c:v>
                </c:pt>
              </c:numCache>
            </c:numRef>
          </c:xVal>
          <c:yVal>
            <c:numRef>
              <c:f>Sheet2!$B$2:$B$33</c:f>
              <c:numCache>
                <c:formatCode>General</c:formatCode>
                <c:ptCount val="32"/>
                <c:pt idx="0">
                  <c:v>1.3383022576488537E-4</c:v>
                </c:pt>
                <c:pt idx="1">
                  <c:v>3.5259568236744541E-4</c:v>
                </c:pt>
                <c:pt idx="2">
                  <c:v>8.7268269504576015E-4</c:v>
                </c:pt>
                <c:pt idx="3">
                  <c:v>2.0290480572997681E-3</c:v>
                </c:pt>
                <c:pt idx="4">
                  <c:v>4.4318484119380075E-3</c:v>
                </c:pt>
                <c:pt idx="5">
                  <c:v>9.0935625015910529E-3</c:v>
                </c:pt>
                <c:pt idx="6">
                  <c:v>1.752830049356854E-2</c:v>
                </c:pt>
                <c:pt idx="7">
                  <c:v>3.1739651835667418E-2</c:v>
                </c:pt>
                <c:pt idx="8">
                  <c:v>5.3990966513188063E-2</c:v>
                </c:pt>
                <c:pt idx="9">
                  <c:v>8.6277318826511532E-2</c:v>
                </c:pt>
                <c:pt idx="10">
                  <c:v>0.12951759566589174</c:v>
                </c:pt>
                <c:pt idx="11">
                  <c:v>0.18264908538902191</c:v>
                </c:pt>
                <c:pt idx="12">
                  <c:v>0.24197072451914337</c:v>
                </c:pt>
                <c:pt idx="13">
                  <c:v>0.30113743215480443</c:v>
                </c:pt>
                <c:pt idx="14">
                  <c:v>0.35206532676429952</c:v>
                </c:pt>
                <c:pt idx="15">
                  <c:v>0.38666811680284924</c:v>
                </c:pt>
                <c:pt idx="16">
                  <c:v>0.3989422804014327</c:v>
                </c:pt>
                <c:pt idx="17">
                  <c:v>0.38666811680284924</c:v>
                </c:pt>
                <c:pt idx="18">
                  <c:v>0.35206532676429952</c:v>
                </c:pt>
                <c:pt idx="19">
                  <c:v>0.30113743215480443</c:v>
                </c:pt>
                <c:pt idx="20">
                  <c:v>0.24197072451914337</c:v>
                </c:pt>
                <c:pt idx="21">
                  <c:v>0.18264908538902191</c:v>
                </c:pt>
                <c:pt idx="22">
                  <c:v>0.12951759566589174</c:v>
                </c:pt>
                <c:pt idx="23">
                  <c:v>8.6277318826511532E-2</c:v>
                </c:pt>
                <c:pt idx="24">
                  <c:v>5.3990966513188063E-2</c:v>
                </c:pt>
                <c:pt idx="25">
                  <c:v>3.1739651835667418E-2</c:v>
                </c:pt>
                <c:pt idx="26">
                  <c:v>1.752830049356854E-2</c:v>
                </c:pt>
                <c:pt idx="27">
                  <c:v>9.0935625015910529E-3</c:v>
                </c:pt>
                <c:pt idx="28">
                  <c:v>4.4318484119380075E-3</c:v>
                </c:pt>
                <c:pt idx="29">
                  <c:v>2.0290480572997681E-3</c:v>
                </c:pt>
                <c:pt idx="30">
                  <c:v>8.7268269504576015E-4</c:v>
                </c:pt>
                <c:pt idx="31">
                  <c:v>3.5259568236744541E-4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86D-48F7-8A63-CF83337A26B4}"/>
            </c:ext>
          </c:extLst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t(3)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Sheet2!$A$2:$A$33</c:f>
              <c:numCache>
                <c:formatCode>General</c:formatCode>
                <c:ptCount val="32"/>
                <c:pt idx="0">
                  <c:v>-4</c:v>
                </c:pt>
                <c:pt idx="1">
                  <c:v>-3.75</c:v>
                </c:pt>
                <c:pt idx="2">
                  <c:v>-3.5</c:v>
                </c:pt>
                <c:pt idx="3">
                  <c:v>-3.25</c:v>
                </c:pt>
                <c:pt idx="4">
                  <c:v>-3</c:v>
                </c:pt>
                <c:pt idx="5">
                  <c:v>-2.75</c:v>
                </c:pt>
                <c:pt idx="6">
                  <c:v>-2.5</c:v>
                </c:pt>
                <c:pt idx="7">
                  <c:v>-2.25</c:v>
                </c:pt>
                <c:pt idx="8">
                  <c:v>-2</c:v>
                </c:pt>
                <c:pt idx="9">
                  <c:v>-1.75</c:v>
                </c:pt>
                <c:pt idx="10">
                  <c:v>-1.5</c:v>
                </c:pt>
                <c:pt idx="11">
                  <c:v>-1.25</c:v>
                </c:pt>
                <c:pt idx="12">
                  <c:v>-1</c:v>
                </c:pt>
                <c:pt idx="13">
                  <c:v>-0.75</c:v>
                </c:pt>
                <c:pt idx="14">
                  <c:v>-0.5</c:v>
                </c:pt>
                <c:pt idx="15">
                  <c:v>-0.25</c:v>
                </c:pt>
                <c:pt idx="16">
                  <c:v>0</c:v>
                </c:pt>
                <c:pt idx="17">
                  <c:v>0.25</c:v>
                </c:pt>
                <c:pt idx="18">
                  <c:v>0.5</c:v>
                </c:pt>
                <c:pt idx="19">
                  <c:v>0.75</c:v>
                </c:pt>
                <c:pt idx="20">
                  <c:v>1</c:v>
                </c:pt>
                <c:pt idx="21">
                  <c:v>1.25</c:v>
                </c:pt>
                <c:pt idx="22">
                  <c:v>1.5</c:v>
                </c:pt>
                <c:pt idx="23">
                  <c:v>1.75</c:v>
                </c:pt>
                <c:pt idx="24">
                  <c:v>2</c:v>
                </c:pt>
                <c:pt idx="25">
                  <c:v>2.25</c:v>
                </c:pt>
                <c:pt idx="26">
                  <c:v>2.5</c:v>
                </c:pt>
                <c:pt idx="27">
                  <c:v>2.75</c:v>
                </c:pt>
                <c:pt idx="28">
                  <c:v>3</c:v>
                </c:pt>
                <c:pt idx="29">
                  <c:v>3.25</c:v>
                </c:pt>
                <c:pt idx="30">
                  <c:v>3.5</c:v>
                </c:pt>
                <c:pt idx="31">
                  <c:v>3.75</c:v>
                </c:pt>
              </c:numCache>
            </c:numRef>
          </c:xVal>
          <c:yVal>
            <c:numRef>
              <c:f>Sheet2!$C$2:$C$33</c:f>
              <c:numCache>
                <c:formatCode>General</c:formatCode>
                <c:ptCount val="32"/>
                <c:pt idx="0">
                  <c:v>9.1633611427444726E-3</c:v>
                </c:pt>
                <c:pt idx="1">
                  <c:v>1.1362572735014193E-2</c:v>
                </c:pt>
                <c:pt idx="2">
                  <c:v>1.422401880152971E-2</c:v>
                </c:pt>
                <c:pt idx="3">
                  <c:v>1.79838430072389E-2</c:v>
                </c:pt>
                <c:pt idx="4">
                  <c:v>2.2972037309241342E-2</c:v>
                </c:pt>
                <c:pt idx="5">
                  <c:v>2.9650263764149469E-2</c:v>
                </c:pt>
                <c:pt idx="6">
                  <c:v>3.8661485727167301E-2</c:v>
                </c:pt>
                <c:pt idx="7">
                  <c:v>5.0888839815388075E-2</c:v>
                </c:pt>
                <c:pt idx="8">
                  <c:v>6.7509660663892967E-2</c:v>
                </c:pt>
                <c:pt idx="9">
                  <c:v>9.0003314206384633E-2</c:v>
                </c:pt>
                <c:pt idx="10">
                  <c:v>0.1200171745135874</c:v>
                </c:pt>
                <c:pt idx="11">
                  <c:v>0.15891183774964773</c:v>
                </c:pt>
                <c:pt idx="12">
                  <c:v>0.20674833578317209</c:v>
                </c:pt>
                <c:pt idx="13">
                  <c:v>0.26064671694917602</c:v>
                </c:pt>
                <c:pt idx="14">
                  <c:v>0.31318091100882872</c:v>
                </c:pt>
                <c:pt idx="15">
                  <c:v>0.35270353326442017</c:v>
                </c:pt>
                <c:pt idx="16">
                  <c:v>0.36755259694786152</c:v>
                </c:pt>
                <c:pt idx="17">
                  <c:v>0.35270353326442017</c:v>
                </c:pt>
                <c:pt idx="18">
                  <c:v>0.31318091100882872</c:v>
                </c:pt>
                <c:pt idx="19">
                  <c:v>0.26064671694917602</c:v>
                </c:pt>
                <c:pt idx="20">
                  <c:v>0.20674833578317209</c:v>
                </c:pt>
                <c:pt idx="21">
                  <c:v>0.15891183774964773</c:v>
                </c:pt>
                <c:pt idx="22">
                  <c:v>0.1200171745135874</c:v>
                </c:pt>
                <c:pt idx="23">
                  <c:v>9.0003314206384633E-2</c:v>
                </c:pt>
                <c:pt idx="24">
                  <c:v>6.7509660663892967E-2</c:v>
                </c:pt>
                <c:pt idx="25">
                  <c:v>5.0888839815388075E-2</c:v>
                </c:pt>
                <c:pt idx="26">
                  <c:v>3.8661485727167301E-2</c:v>
                </c:pt>
                <c:pt idx="27">
                  <c:v>2.9650263764149469E-2</c:v>
                </c:pt>
                <c:pt idx="28">
                  <c:v>2.2972037309241342E-2</c:v>
                </c:pt>
                <c:pt idx="29">
                  <c:v>1.79838430072389E-2</c:v>
                </c:pt>
                <c:pt idx="30">
                  <c:v>1.422401880152971E-2</c:v>
                </c:pt>
                <c:pt idx="31">
                  <c:v>1.1362572735014193E-2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F86D-48F7-8A63-CF83337A26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32433472"/>
        <c:axId val="532433800"/>
      </c:scatterChart>
      <c:valAx>
        <c:axId val="532433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32433800"/>
        <c:crosses val="autoZero"/>
        <c:crossBetween val="midCat"/>
      </c:valAx>
      <c:valAx>
        <c:axId val="532433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3243347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874614894928013"/>
          <c:y val="0.46071977902591316"/>
          <c:w val="0.14896142213535016"/>
          <c:h val="0.1622066353730954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</c:chart>
  <c:spPr>
    <a:noFill/>
    <a:ln>
      <a:solidFill>
        <a:srgbClr val="FF0000"/>
      </a:solidFill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0.51451</cdr:x>
      <cdr:y>0.21969</cdr:y>
    </cdr:from>
    <cdr:to>
      <cdr:x>0.51771</cdr:x>
      <cdr:y>0.41467</cdr:y>
    </cdr:to>
    <cdr:cxnSp macro="">
      <cdr:nvCxnSpPr>
        <cdr:cNvPr id="3" name="직선 화살표 연결선 2">
          <a:extLst xmlns:a="http://schemas.openxmlformats.org/drawingml/2006/main">
            <a:ext uri="{FF2B5EF4-FFF2-40B4-BE49-F238E27FC236}">
              <a16:creationId xmlns:a16="http://schemas.microsoft.com/office/drawing/2014/main" id="{6249ED7C-42EE-44BA-84A0-57CC2CC1F884}"/>
            </a:ext>
          </a:extLst>
        </cdr:cNvPr>
        <cdr:cNvCxnSpPr/>
      </cdr:nvCxnSpPr>
      <cdr:spPr>
        <a:xfrm xmlns:a="http://schemas.openxmlformats.org/drawingml/2006/main">
          <a:off x="3106799" y="778212"/>
          <a:ext cx="19323" cy="690672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headEnd type="triangle"/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0.23146</cdr:x>
      <cdr:y>0.42398</cdr:y>
    </cdr:from>
    <cdr:to>
      <cdr:x>0.55838</cdr:x>
      <cdr:y>0.42665</cdr:y>
    </cdr:to>
    <cdr:cxnSp macro="">
      <cdr:nvCxnSpPr>
        <cdr:cNvPr id="5" name="직선 연결선 4">
          <a:extLst xmlns:a="http://schemas.openxmlformats.org/drawingml/2006/main">
            <a:ext uri="{FF2B5EF4-FFF2-40B4-BE49-F238E27FC236}">
              <a16:creationId xmlns:a16="http://schemas.microsoft.com/office/drawing/2014/main" id="{4C9D0735-7C8E-4CB8-AEC7-5022277678C3}"/>
            </a:ext>
          </a:extLst>
        </cdr:cNvPr>
        <cdr:cNvCxnSpPr/>
      </cdr:nvCxnSpPr>
      <cdr:spPr>
        <a:xfrm xmlns:a="http://schemas.openxmlformats.org/drawingml/2006/main" flipV="1">
          <a:off x="1397661" y="1501836"/>
          <a:ext cx="1974052" cy="9458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0.49163</cdr:x>
      <cdr:y>0.20486</cdr:y>
    </cdr:from>
    <cdr:to>
      <cdr:x>0.81855</cdr:x>
      <cdr:y>0.20753</cdr:y>
    </cdr:to>
    <cdr:cxnSp macro="">
      <cdr:nvCxnSpPr>
        <cdr:cNvPr id="6" name="직선 연결선 5">
          <a:extLst xmlns:a="http://schemas.openxmlformats.org/drawingml/2006/main">
            <a:ext uri="{FF2B5EF4-FFF2-40B4-BE49-F238E27FC236}">
              <a16:creationId xmlns:a16="http://schemas.microsoft.com/office/drawing/2014/main" id="{C6889FB0-B6A8-48DE-80DA-002D8A83B331}"/>
            </a:ext>
          </a:extLst>
        </cdr:cNvPr>
        <cdr:cNvCxnSpPr/>
      </cdr:nvCxnSpPr>
      <cdr:spPr>
        <a:xfrm xmlns:a="http://schemas.openxmlformats.org/drawingml/2006/main" flipV="1">
          <a:off x="2968650" y="725652"/>
          <a:ext cx="1974052" cy="9458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19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396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68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9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849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926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78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71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19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660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25D02-AF8F-40EF-BDDC-9CCFACF168F0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41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/>
              <a:t>연구방법론</a:t>
            </a:r>
            <a:r>
              <a:rPr lang="ko-KR" altLang="en-US" dirty="0"/>
              <a:t> </a:t>
            </a:r>
            <a:r>
              <a:rPr lang="en-US" altLang="ko-KR" dirty="0"/>
              <a:t>6</a:t>
            </a:r>
            <a:r>
              <a:rPr lang="en-US" dirty="0"/>
              <a:t> 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/>
              <a:t>统计检验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946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독립표본</a:t>
            </a:r>
            <a:r>
              <a:rPr lang="ko-KR" altLang="en-US" dirty="0"/>
              <a:t> </a:t>
            </a:r>
            <a:r>
              <a:rPr lang="en-US" altLang="ko-KR" dirty="0"/>
              <a:t>t-</a:t>
            </a:r>
            <a:r>
              <a:rPr lang="ko-KR" altLang="en-US" dirty="0"/>
              <a:t>검정 결과</a:t>
            </a:r>
            <a:endParaRPr 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503" y="1571754"/>
            <a:ext cx="10690994" cy="4468255"/>
          </a:xfrm>
          <a:prstGeom prst="rect">
            <a:avLst/>
          </a:prstGeom>
        </p:spPr>
      </p:pic>
      <p:sp>
        <p:nvSpPr>
          <p:cNvPr id="5" name="타원 4"/>
          <p:cNvSpPr/>
          <p:nvPr/>
        </p:nvSpPr>
        <p:spPr>
          <a:xfrm>
            <a:off x="6318421" y="4953682"/>
            <a:ext cx="1342768" cy="138649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248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통계적 검정 결과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r>
              <a:rPr lang="ko-KR" altLang="en-US" dirty="0"/>
              <a:t>가설의 정립</a:t>
            </a:r>
            <a:endParaRPr lang="en-US" altLang="ko-KR" dirty="0"/>
          </a:p>
          <a:p>
            <a:pPr lvl="1"/>
            <a:r>
              <a:rPr lang="en-US" altLang="ko-KR" dirty="0"/>
              <a:t>H0: TV </a:t>
            </a:r>
            <a:r>
              <a:rPr lang="ko-KR" altLang="en-US" dirty="0"/>
              <a:t>보는 시간은 남녀간에 차이가 없다 </a:t>
            </a:r>
            <a:endParaRPr lang="en-US" altLang="ko-KR" dirty="0"/>
          </a:p>
          <a:p>
            <a:pPr lvl="1"/>
            <a:r>
              <a:rPr lang="en-US" altLang="ko-KR" dirty="0"/>
              <a:t>H1: TV </a:t>
            </a:r>
            <a:r>
              <a:rPr lang="ko-KR" altLang="en-US" dirty="0"/>
              <a:t>보는 시간은 남녀간에 차이가 있다 </a:t>
            </a:r>
            <a:endParaRPr lang="en-US" altLang="ko-KR" dirty="0"/>
          </a:p>
          <a:p>
            <a:pPr lvl="1"/>
            <a:endParaRPr lang="en-US" dirty="0"/>
          </a:p>
          <a:p>
            <a:r>
              <a:rPr lang="ko-KR" altLang="en-US" dirty="0" err="1"/>
              <a:t>유의확률의</a:t>
            </a:r>
            <a:r>
              <a:rPr lang="ko-KR" altLang="en-US" dirty="0"/>
              <a:t> 계산</a:t>
            </a:r>
            <a:endParaRPr lang="en-US" altLang="ko-KR" dirty="0"/>
          </a:p>
          <a:p>
            <a:pPr lvl="1"/>
            <a:r>
              <a:rPr lang="en-US" altLang="ko-KR" dirty="0"/>
              <a:t>P-value = </a:t>
            </a:r>
            <a:r>
              <a:rPr lang="en-US" altLang="ko-KR" dirty="0" err="1"/>
              <a:t>Pr</a:t>
            </a:r>
            <a:r>
              <a:rPr lang="en-US" altLang="ko-KR" dirty="0"/>
              <a:t>( result | H0 is True) =0.003</a:t>
            </a:r>
          </a:p>
          <a:p>
            <a:endParaRPr lang="en-US" altLang="ko-KR" dirty="0"/>
          </a:p>
          <a:p>
            <a:r>
              <a:rPr lang="en-US" altLang="ko-KR" dirty="0"/>
              <a:t>Since</a:t>
            </a:r>
            <a:r>
              <a:rPr lang="ko-KR" altLang="en-US" dirty="0"/>
              <a:t> </a:t>
            </a:r>
            <a:r>
              <a:rPr lang="en-US" altLang="ko-KR" dirty="0"/>
              <a:t> p-value&lt; 0.05, we reject H0 (accept H1)</a:t>
            </a:r>
          </a:p>
          <a:p>
            <a:endParaRPr lang="en-US" altLang="ko-KR" dirty="0"/>
          </a:p>
          <a:p>
            <a:r>
              <a:rPr lang="en-US" altLang="ko-KR" dirty="0"/>
              <a:t>TV </a:t>
            </a:r>
            <a:r>
              <a:rPr lang="ko-KR" altLang="en-US" dirty="0"/>
              <a:t>보는 시간은 남녀간에 차이가 있다</a:t>
            </a:r>
            <a:r>
              <a:rPr lang="en-US" altLang="ko-KR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358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RQ2: </a:t>
            </a:r>
            <a:r>
              <a:rPr lang="ko-KR" altLang="en-US" sz="3600" dirty="0"/>
              <a:t>남녀간에 신문</a:t>
            </a:r>
            <a:r>
              <a:rPr lang="en-US" altLang="ko-KR" sz="3600" dirty="0"/>
              <a:t> </a:t>
            </a:r>
            <a:r>
              <a:rPr lang="ko-KR" altLang="en-US" sz="3600" dirty="0"/>
              <a:t>보는 시간이 차이가 있는가</a:t>
            </a:r>
            <a:r>
              <a:rPr lang="en-US" altLang="ko-KR" sz="3600" dirty="0"/>
              <a:t>?</a:t>
            </a:r>
            <a:endParaRPr 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523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참고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/>
              <a:t>정규분포와</a:t>
            </a:r>
            <a:r>
              <a:rPr lang="ko-KR" altLang="en-US" dirty="0"/>
              <a:t> </a:t>
            </a:r>
            <a:r>
              <a:rPr lang="en-US" altLang="ko-KR" dirty="0"/>
              <a:t>t </a:t>
            </a:r>
            <a:r>
              <a:rPr lang="ko-KR" altLang="en-US" dirty="0"/>
              <a:t>분포</a:t>
            </a:r>
            <a:endParaRPr lang="en-US" dirty="0"/>
          </a:p>
        </p:txBody>
      </p:sp>
      <p:graphicFrame>
        <p:nvGraphicFramePr>
          <p:cNvPr id="4" name="차트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776567"/>
              </p:ext>
            </p:extLst>
          </p:nvPr>
        </p:nvGraphicFramePr>
        <p:xfrm>
          <a:off x="4506998" y="1899765"/>
          <a:ext cx="6753225" cy="3967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3357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9475"/>
          </a:xfrm>
        </p:spPr>
        <p:txBody>
          <a:bodyPr/>
          <a:lstStyle/>
          <a:p>
            <a:r>
              <a:rPr lang="ko-KR" altLang="en-US" dirty="0"/>
              <a:t>검정의 개념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323975"/>
            <a:ext cx="10515600" cy="987023"/>
          </a:xfrm>
        </p:spPr>
        <p:txBody>
          <a:bodyPr/>
          <a:lstStyle/>
          <a:p>
            <a:r>
              <a:rPr lang="ko-KR" altLang="en-US" dirty="0"/>
              <a:t>앞의 예제에서 말하고 싶은 것은</a:t>
            </a:r>
            <a:r>
              <a:rPr lang="en-US" altLang="ko-KR" dirty="0"/>
              <a:t>?</a:t>
            </a:r>
          </a:p>
          <a:p>
            <a:pPr lvl="1"/>
            <a:r>
              <a:rPr lang="en-US" altLang="ko-KR" dirty="0"/>
              <a:t>“</a:t>
            </a:r>
            <a:r>
              <a:rPr lang="ko-KR" altLang="en-US" dirty="0"/>
              <a:t>기술통계분석</a:t>
            </a:r>
            <a:r>
              <a:rPr lang="en-US" altLang="ko-KR" dirty="0"/>
              <a:t>.</a:t>
            </a:r>
            <a:r>
              <a:rPr lang="en-US" altLang="ko-KR" dirty="0" err="1"/>
              <a:t>sav</a:t>
            </a:r>
            <a:r>
              <a:rPr lang="en-US" altLang="ko-KR" dirty="0"/>
              <a:t>” </a:t>
            </a:r>
            <a:r>
              <a:rPr lang="ko-KR" altLang="en-US" dirty="0"/>
              <a:t>분석한 결과</a:t>
            </a:r>
            <a:endParaRPr 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35D519CF-AB49-41F3-860A-C5CF3C4EAF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525" y="2490787"/>
            <a:ext cx="7829550" cy="320992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525159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위로 굽은 화살표 5"/>
          <p:cNvSpPr/>
          <p:nvPr/>
        </p:nvSpPr>
        <p:spPr>
          <a:xfrm rot="5400000">
            <a:off x="3871225" y="5244911"/>
            <a:ext cx="922638" cy="856735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09BD448E-D094-4912-B510-D13825F0CD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127" y="236537"/>
            <a:ext cx="7896225" cy="328612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F9B57899-1526-4A04-85E3-31D0F5C84E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127" y="3603343"/>
            <a:ext cx="3932173" cy="1608616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CE86EABD-7137-46E1-BBA1-F8029B4AE9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9525" y="3760787"/>
            <a:ext cx="5010150" cy="252412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428715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1779" y="98209"/>
            <a:ext cx="4238625" cy="3514725"/>
          </a:xfrm>
          <a:prstGeom prst="rect">
            <a:avLst/>
          </a:prstGeom>
        </p:spPr>
      </p:pic>
      <p:sp>
        <p:nvSpPr>
          <p:cNvPr id="6" name="오른쪽 화살표 5"/>
          <p:cNvSpPr/>
          <p:nvPr/>
        </p:nvSpPr>
        <p:spPr>
          <a:xfrm>
            <a:off x="5253937" y="1583722"/>
            <a:ext cx="988541" cy="7249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140411" y="1070919"/>
            <a:ext cx="1419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Copy</a:t>
            </a:r>
            <a:r>
              <a:rPr lang="ko-KR" altLang="en-US" dirty="0"/>
              <a:t> </a:t>
            </a:r>
            <a:r>
              <a:rPr lang="en-US" altLang="ko-KR" dirty="0"/>
              <a:t>&amp; Paste</a:t>
            </a:r>
            <a:endParaRPr lang="en-US" dirty="0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2466" y="3398060"/>
            <a:ext cx="5509081" cy="3120112"/>
          </a:xfrm>
          <a:prstGeom prst="rect">
            <a:avLst/>
          </a:prstGeom>
        </p:spPr>
      </p:pic>
      <p:sp>
        <p:nvSpPr>
          <p:cNvPr id="9" name="오른쪽 화살표 8"/>
          <p:cNvSpPr/>
          <p:nvPr/>
        </p:nvSpPr>
        <p:spPr>
          <a:xfrm>
            <a:off x="560173" y="4876800"/>
            <a:ext cx="551935" cy="5025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62140" y="4173237"/>
            <a:ext cx="3514725" cy="2152650"/>
          </a:xfrm>
          <a:prstGeom prst="rect">
            <a:avLst/>
          </a:prstGeom>
        </p:spPr>
      </p:pic>
      <p:sp>
        <p:nvSpPr>
          <p:cNvPr id="11" name="오른쪽 화살표 10"/>
          <p:cNvSpPr/>
          <p:nvPr/>
        </p:nvSpPr>
        <p:spPr>
          <a:xfrm>
            <a:off x="7201905" y="4747054"/>
            <a:ext cx="551935" cy="5025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021812" y="4250724"/>
            <a:ext cx="930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/>
              <a:t>줄</a:t>
            </a:r>
            <a:r>
              <a:rPr lang="en-US" dirty="0"/>
              <a:t> </a:t>
            </a:r>
            <a:r>
              <a:rPr lang="ko-KR" altLang="en-US" dirty="0"/>
              <a:t>삭제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62138" y="4422348"/>
            <a:ext cx="930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/>
              <a:t>셀 분리</a:t>
            </a:r>
            <a:endParaRPr lang="en-US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8E69E72A-D2DB-402D-A436-B8754D17CB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6140" y="413177"/>
            <a:ext cx="3762375" cy="18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876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784" y="267858"/>
            <a:ext cx="8048625" cy="4905375"/>
          </a:xfrm>
          <a:prstGeom prst="rect">
            <a:avLst/>
          </a:prstGeom>
        </p:spPr>
      </p:pic>
      <p:graphicFrame>
        <p:nvGraphicFramePr>
          <p:cNvPr id="5" name="차트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9896557"/>
              </p:ext>
            </p:extLst>
          </p:nvPr>
        </p:nvGraphicFramePr>
        <p:xfrm>
          <a:off x="7187513" y="337545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42726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RQ1: </a:t>
            </a:r>
            <a:r>
              <a:rPr lang="ko-KR" altLang="en-US" sz="3600" dirty="0"/>
              <a:t>남녀간에 </a:t>
            </a:r>
            <a:r>
              <a:rPr lang="en-US" altLang="ko-KR" sz="3600" dirty="0"/>
              <a:t>TV </a:t>
            </a:r>
            <a:r>
              <a:rPr lang="ko-KR" altLang="en-US" sz="3600" dirty="0"/>
              <a:t>보는 시간이 차이가 있는가</a:t>
            </a:r>
            <a:r>
              <a:rPr lang="en-US" altLang="ko-KR" sz="3600" dirty="0"/>
              <a:t>?</a:t>
            </a:r>
            <a:br>
              <a:rPr lang="en-US" altLang="ko-KR" sz="3600" dirty="0"/>
            </a:br>
            <a:r>
              <a:rPr lang="zh-CN" altLang="en-US" sz="1400" b="0" i="0" dirty="0">
                <a:solidFill>
                  <a:srgbClr val="374151"/>
                </a:solidFill>
                <a:effectLst/>
                <a:latin typeface="Söhne"/>
              </a:rPr>
              <a:t>男女看电视的时间是否有差异？</a:t>
            </a:r>
            <a:endParaRPr lang="en-US" sz="3600" dirty="0"/>
          </a:p>
        </p:txBody>
      </p:sp>
      <p:grpSp>
        <p:nvGrpSpPr>
          <p:cNvPr id="6" name="그룹 5"/>
          <p:cNvGrpSpPr/>
          <p:nvPr/>
        </p:nvGrpSpPr>
        <p:grpSpPr>
          <a:xfrm>
            <a:off x="1153298" y="1820562"/>
            <a:ext cx="6038334" cy="3542270"/>
            <a:chOff x="1153298" y="1820562"/>
            <a:chExt cx="6038334" cy="3542270"/>
          </a:xfrm>
        </p:grpSpPr>
        <p:graphicFrame>
          <p:nvGraphicFramePr>
            <p:cNvPr id="4" name="차트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747770717"/>
                </p:ext>
              </p:extLst>
            </p:nvPr>
          </p:nvGraphicFramePr>
          <p:xfrm>
            <a:off x="1153298" y="1820562"/>
            <a:ext cx="6038334" cy="354227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5" name="TextBox 3"/>
            <p:cNvSpPr txBox="1"/>
            <p:nvPr/>
          </p:nvSpPr>
          <p:spPr>
            <a:xfrm>
              <a:off x="3802698" y="2794212"/>
              <a:ext cx="434734" cy="264560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100"/>
                <a:t>17.8</a:t>
              </a:r>
            </a:p>
          </p:txBody>
        </p:sp>
      </p:grpSp>
      <p:sp>
        <p:nvSpPr>
          <p:cNvPr id="7" name="내용 개체 틀 2"/>
          <p:cNvSpPr>
            <a:spLocks noGrp="1"/>
          </p:cNvSpPr>
          <p:nvPr>
            <p:ph idx="1"/>
          </p:nvPr>
        </p:nvSpPr>
        <p:spPr>
          <a:xfrm>
            <a:off x="7595286" y="1825625"/>
            <a:ext cx="3758514" cy="435133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17.8</a:t>
            </a:r>
            <a:r>
              <a:rPr lang="ko-KR" altLang="en-US" dirty="0"/>
              <a:t>분의 차이가 존재함</a:t>
            </a:r>
            <a:r>
              <a:rPr lang="en-US" altLang="ko-KR" dirty="0"/>
              <a:t> </a:t>
            </a:r>
          </a:p>
          <a:p>
            <a:pPr>
              <a:lnSpc>
                <a:spcPct val="120000"/>
              </a:lnSpc>
            </a:pPr>
            <a:r>
              <a:rPr lang="zh-CN" altLang="en-US" sz="2200" b="0" i="0" dirty="0">
                <a:solidFill>
                  <a:schemeClr val="accent1"/>
                </a:solidFill>
                <a:effectLst/>
                <a:latin typeface="Söhne"/>
              </a:rPr>
              <a:t>存在</a:t>
            </a:r>
            <a:r>
              <a:rPr lang="en-US" altLang="zh-CN" sz="2200" b="0" i="0" dirty="0">
                <a:solidFill>
                  <a:schemeClr val="accent1"/>
                </a:solidFill>
                <a:effectLst/>
                <a:latin typeface="Söhne"/>
              </a:rPr>
              <a:t>17.8</a:t>
            </a:r>
            <a:r>
              <a:rPr lang="zh-CN" altLang="en-US" sz="2200" b="0" i="0" dirty="0">
                <a:solidFill>
                  <a:schemeClr val="accent1"/>
                </a:solidFill>
                <a:effectLst/>
                <a:latin typeface="Söhne"/>
              </a:rPr>
              <a:t>分钟的差异。</a:t>
            </a:r>
            <a:endParaRPr lang="en-US" altLang="ko-KR" sz="2200" dirty="0">
              <a:solidFill>
                <a:schemeClr val="accent1"/>
              </a:solidFill>
            </a:endParaRPr>
          </a:p>
          <a:p>
            <a:pPr>
              <a:lnSpc>
                <a:spcPct val="120000"/>
              </a:lnSpc>
            </a:pPr>
            <a:r>
              <a:rPr lang="ko-KR" altLang="en-US" dirty="0"/>
              <a:t>이 차이가 큰 차이인가</a:t>
            </a:r>
            <a:r>
              <a:rPr lang="en-US" altLang="ko-KR" dirty="0"/>
              <a:t>?</a:t>
            </a:r>
          </a:p>
          <a:p>
            <a:pPr>
              <a:lnSpc>
                <a:spcPct val="120000"/>
              </a:lnSpc>
            </a:pPr>
            <a:r>
              <a:rPr lang="zh-CN" altLang="en-US" sz="2200" b="0" i="0" dirty="0">
                <a:solidFill>
                  <a:schemeClr val="accent1"/>
                </a:solidFill>
                <a:effectLst/>
                <a:latin typeface="Söhne"/>
              </a:rPr>
              <a:t>这个差异是很大的差异吗？</a:t>
            </a:r>
            <a:endParaRPr lang="en-US" altLang="ko-KR" sz="2200" dirty="0">
              <a:solidFill>
                <a:schemeClr val="accent1"/>
              </a:solidFill>
            </a:endParaRPr>
          </a:p>
          <a:p>
            <a:pPr>
              <a:lnSpc>
                <a:spcPct val="120000"/>
              </a:lnSpc>
            </a:pPr>
            <a:r>
              <a:rPr lang="ko-KR" altLang="en-US" dirty="0"/>
              <a:t>이정도 차이로 남녀간에 차이가 있다고 말할 수 있는가</a:t>
            </a:r>
            <a:r>
              <a:rPr lang="en-US" altLang="ko-KR" dirty="0"/>
              <a:t>?</a:t>
            </a:r>
          </a:p>
          <a:p>
            <a:pPr>
              <a:lnSpc>
                <a:spcPct val="120000"/>
              </a:lnSpc>
            </a:pPr>
            <a:r>
              <a:rPr lang="en-US" altLang="ko-KR" dirty="0"/>
              <a:t>17.8</a:t>
            </a:r>
            <a:r>
              <a:rPr lang="ko-KR" altLang="en-US" dirty="0"/>
              <a:t>분의 차이가 의미가 있는 차이인가</a:t>
            </a:r>
            <a:r>
              <a:rPr lang="en-US" altLang="ko-KR" dirty="0"/>
              <a:t>?</a:t>
            </a:r>
          </a:p>
          <a:p>
            <a:pPr>
              <a:lnSpc>
                <a:spcPct val="120000"/>
              </a:lnSpc>
            </a:pPr>
            <a:r>
              <a:rPr lang="en-US" altLang="ko-KR" dirty="0"/>
              <a:t>17.8</a:t>
            </a:r>
            <a:r>
              <a:rPr lang="ko-KR" altLang="en-US" dirty="0"/>
              <a:t>분의 차이가 통계적으로 의미가 있는가</a:t>
            </a:r>
            <a:r>
              <a:rPr lang="en-US" altLang="ko-KR" dirty="0"/>
              <a:t>?</a:t>
            </a:r>
          </a:p>
          <a:p>
            <a:pPr>
              <a:lnSpc>
                <a:spcPct val="120000"/>
              </a:lnSpc>
            </a:pPr>
            <a:r>
              <a:rPr lang="en-US" altLang="ko-KR" dirty="0"/>
              <a:t>Statistically Significant</a:t>
            </a:r>
          </a:p>
          <a:p>
            <a:pPr lvl="1">
              <a:lnSpc>
                <a:spcPct val="120000"/>
              </a:lnSpc>
            </a:pPr>
            <a:r>
              <a:rPr lang="zh-CN" altLang="en-US" dirty="0">
                <a:solidFill>
                  <a:srgbClr val="0070C0"/>
                </a:solidFill>
              </a:rPr>
              <a:t>具有统计学意义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953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독립표본</a:t>
            </a:r>
            <a:r>
              <a:rPr lang="en-US" altLang="ko-KR"/>
              <a:t> t</a:t>
            </a:r>
            <a:r>
              <a:rPr lang="ko-KR" altLang="en-US"/>
              <a:t>검정 절차 </a:t>
            </a:r>
            <a:r>
              <a:rPr lang="en-US" altLang="ko-KR"/>
              <a:t>(</a:t>
            </a:r>
            <a:r>
              <a:rPr lang="ko-KR" altLang="en-US"/>
              <a:t>두 집단의 평균 비교</a:t>
            </a:r>
            <a:r>
              <a:rPr lang="en-US" altLang="ko-KR"/>
              <a:t>)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가설의 정립</a:t>
            </a:r>
            <a:endParaRPr lang="en-US" altLang="ko-KR" dirty="0"/>
          </a:p>
          <a:p>
            <a:pPr lvl="1"/>
            <a:r>
              <a:rPr lang="en-US" altLang="ko-KR" dirty="0"/>
              <a:t>H0: </a:t>
            </a:r>
            <a:r>
              <a:rPr lang="ko-KR" altLang="en-US" dirty="0"/>
              <a:t>남녀간에 차이가 없다 </a:t>
            </a:r>
            <a:r>
              <a:rPr lang="en-US" altLang="ko-KR" dirty="0"/>
              <a:t>(</a:t>
            </a:r>
            <a:r>
              <a:rPr lang="ko-KR" altLang="en-US" dirty="0" err="1"/>
              <a:t>조사전</a:t>
            </a:r>
            <a:r>
              <a:rPr lang="en-US" altLang="ko-KR" dirty="0"/>
              <a:t> </a:t>
            </a:r>
            <a:r>
              <a:rPr lang="ko-KR" altLang="en-US" dirty="0"/>
              <a:t>사실</a:t>
            </a:r>
            <a:r>
              <a:rPr lang="en-US" altLang="ko-KR" dirty="0"/>
              <a:t>) =&gt; </a:t>
            </a:r>
            <a:r>
              <a:rPr lang="ko-KR" altLang="en-US" dirty="0" err="1"/>
              <a:t>귀무가설</a:t>
            </a:r>
            <a:r>
              <a:rPr lang="en-US" altLang="ko-KR" dirty="0"/>
              <a:t>, </a:t>
            </a:r>
            <a:r>
              <a:rPr lang="ko-KR" altLang="en-US" dirty="0" err="1"/>
              <a:t>영가설</a:t>
            </a:r>
            <a:r>
              <a:rPr lang="en-US" altLang="ko-KR" dirty="0"/>
              <a:t> </a:t>
            </a:r>
            <a:r>
              <a:rPr lang="zh-CN" altLang="en-US" dirty="0"/>
              <a:t>零假设</a:t>
            </a:r>
            <a:endParaRPr lang="en-US" altLang="ko-KR" dirty="0"/>
          </a:p>
          <a:p>
            <a:pPr lvl="1"/>
            <a:r>
              <a:rPr lang="en-US" altLang="ko-KR" dirty="0"/>
              <a:t>H1: </a:t>
            </a:r>
            <a:r>
              <a:rPr lang="ko-KR" altLang="en-US" dirty="0"/>
              <a:t>남녀간에 차이가 있다 </a:t>
            </a:r>
            <a:r>
              <a:rPr lang="en-US" altLang="ko-KR" dirty="0"/>
              <a:t>(</a:t>
            </a:r>
            <a:r>
              <a:rPr lang="ko-KR" altLang="en-US" dirty="0" err="1"/>
              <a:t>조사후</a:t>
            </a:r>
            <a:r>
              <a:rPr lang="ko-KR" altLang="en-US" dirty="0"/>
              <a:t> 주장</a:t>
            </a:r>
            <a:r>
              <a:rPr lang="en-US" altLang="ko-KR" dirty="0"/>
              <a:t>) =&gt; </a:t>
            </a:r>
            <a:r>
              <a:rPr lang="ko-KR" altLang="en-US" dirty="0"/>
              <a:t>연구가설 研究假设</a:t>
            </a:r>
            <a:endParaRPr lang="en-US" altLang="ko-KR" dirty="0"/>
          </a:p>
          <a:p>
            <a:endParaRPr lang="en-US" dirty="0"/>
          </a:p>
          <a:p>
            <a:r>
              <a:rPr lang="ko-KR" altLang="en-US" dirty="0" err="1"/>
              <a:t>유의확률의</a:t>
            </a:r>
            <a:r>
              <a:rPr lang="ko-KR" altLang="en-US" dirty="0"/>
              <a:t> 계산</a:t>
            </a:r>
            <a:endParaRPr lang="en-US" altLang="ko-KR" dirty="0"/>
          </a:p>
          <a:p>
            <a:pPr lvl="1"/>
            <a:r>
              <a:rPr lang="en-US" altLang="ko-KR" dirty="0"/>
              <a:t>P-value = </a:t>
            </a:r>
            <a:r>
              <a:rPr lang="en-US" altLang="ko-KR" dirty="0" err="1"/>
              <a:t>Pr</a:t>
            </a:r>
            <a:r>
              <a:rPr lang="en-US" altLang="ko-KR" dirty="0"/>
              <a:t>( result | H0 is True)</a:t>
            </a:r>
          </a:p>
          <a:p>
            <a:endParaRPr lang="en-US" altLang="ko-KR" dirty="0"/>
          </a:p>
          <a:p>
            <a:r>
              <a:rPr lang="en-US" altLang="ko-KR" dirty="0"/>
              <a:t>If p-value&lt; 0.05, we reject H0 (accept H1)</a:t>
            </a:r>
          </a:p>
          <a:p>
            <a:endParaRPr 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0066" y="3615175"/>
            <a:ext cx="1128584" cy="451433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44F15A2F-A588-4EC2-87EB-C8FF0D7B25B7}"/>
              </a:ext>
            </a:extLst>
          </p:cNvPr>
          <p:cNvSpPr/>
          <p:nvPr/>
        </p:nvSpPr>
        <p:spPr>
          <a:xfrm>
            <a:off x="9237310" y="132135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平均比较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5AC9F089-93F9-43CE-8B6F-808EF14C25BA}"/>
              </a:ext>
            </a:extLst>
          </p:cNvPr>
          <p:cNvSpPr/>
          <p:nvPr/>
        </p:nvSpPr>
        <p:spPr>
          <a:xfrm>
            <a:off x="1690512" y="1307211"/>
            <a:ext cx="16466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独立样本t检验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043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2356"/>
          </a:xfrm>
        </p:spPr>
        <p:txBody>
          <a:bodyPr/>
          <a:lstStyle/>
          <a:p>
            <a:r>
              <a:rPr lang="en-US" altLang="ko-KR" dirty="0"/>
              <a:t>How to get p-value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47568"/>
            <a:ext cx="3460750" cy="452939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ko-KR" altLang="en-US" dirty="0"/>
              <a:t>두 집단의 평균 비교</a:t>
            </a:r>
            <a:endParaRPr lang="en-US" altLang="ko-KR" dirty="0"/>
          </a:p>
          <a:p>
            <a:pPr>
              <a:lnSpc>
                <a:spcPct val="100000"/>
              </a:lnSpc>
            </a:pPr>
            <a:endParaRPr lang="en-US" altLang="ko-KR" dirty="0"/>
          </a:p>
          <a:p>
            <a:pPr>
              <a:lnSpc>
                <a:spcPct val="100000"/>
              </a:lnSpc>
            </a:pPr>
            <a:r>
              <a:rPr lang="ko-KR" altLang="en-US" dirty="0"/>
              <a:t>두 집단이 서로 독립이면 </a:t>
            </a:r>
            <a:r>
              <a:rPr lang="en-US" altLang="ko-KR" dirty="0"/>
              <a:t>t-</a:t>
            </a:r>
            <a:r>
              <a:rPr lang="ko-KR" altLang="en-US" dirty="0"/>
              <a:t>검정을 사용</a:t>
            </a:r>
            <a:endParaRPr lang="en-US" altLang="ko-KR" dirty="0"/>
          </a:p>
          <a:p>
            <a:pPr>
              <a:lnSpc>
                <a:spcPct val="100000"/>
              </a:lnSpc>
            </a:pPr>
            <a:endParaRPr 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9CAE9C52-B7D7-48FD-90E0-85B498FF1C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8012" y="1685925"/>
            <a:ext cx="7381875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877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오른쪽 화살표 8"/>
          <p:cNvSpPr/>
          <p:nvPr/>
        </p:nvSpPr>
        <p:spPr>
          <a:xfrm>
            <a:off x="7035114" y="1987377"/>
            <a:ext cx="280086" cy="3933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오른쪽 화살표 10"/>
          <p:cNvSpPr/>
          <p:nvPr/>
        </p:nvSpPr>
        <p:spPr>
          <a:xfrm>
            <a:off x="4155990" y="4749111"/>
            <a:ext cx="280086" cy="3933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8069154A-4D6F-4627-9D17-44BB5F666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5841" y="1207743"/>
            <a:ext cx="2038350" cy="1952625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CA84E226-8445-44AC-B3ED-674579B086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412" y="231048"/>
            <a:ext cx="6048375" cy="3362325"/>
          </a:xfrm>
          <a:prstGeom prst="rect">
            <a:avLst/>
          </a:prstGeom>
        </p:spPr>
      </p:pic>
      <p:pic>
        <p:nvPicPr>
          <p:cNvPr id="18" name="그림 17">
            <a:extLst>
              <a:ext uri="{FF2B5EF4-FFF2-40B4-BE49-F238E27FC236}">
                <a16:creationId xmlns:a16="http://schemas.microsoft.com/office/drawing/2014/main" id="{16131973-2E81-4E32-958C-C57858F48F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1612" y="3202886"/>
            <a:ext cx="6048375" cy="336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28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275</Words>
  <Application>Microsoft Office PowerPoint</Application>
  <PresentationFormat>와이드스크린</PresentationFormat>
  <Paragraphs>52</Paragraphs>
  <Slides>13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8" baseType="lpstr">
      <vt:lpstr>Söhne</vt:lpstr>
      <vt:lpstr>Arial</vt:lpstr>
      <vt:lpstr>Calibri</vt:lpstr>
      <vt:lpstr>Calibri Light</vt:lpstr>
      <vt:lpstr>Office 테마</vt:lpstr>
      <vt:lpstr>연구방법론 6 </vt:lpstr>
      <vt:lpstr>검정의 개념</vt:lpstr>
      <vt:lpstr>PowerPoint 프레젠테이션</vt:lpstr>
      <vt:lpstr>PowerPoint 프레젠테이션</vt:lpstr>
      <vt:lpstr>PowerPoint 프레젠테이션</vt:lpstr>
      <vt:lpstr>RQ1: 남녀간에 TV 보는 시간이 차이가 있는가? 男女看电视的时间是否有差异？</vt:lpstr>
      <vt:lpstr>독립표본 t검정 절차 (두 집단의 평균 비교)</vt:lpstr>
      <vt:lpstr>How to get p-value</vt:lpstr>
      <vt:lpstr>PowerPoint 프레젠테이션</vt:lpstr>
      <vt:lpstr>독립표본 t-검정 결과</vt:lpstr>
      <vt:lpstr>통계적 검정 결과</vt:lpstr>
      <vt:lpstr>RQ2: 남녀간에 신문 보는 시간이 차이가 있는가?</vt:lpstr>
      <vt:lpstr>참고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연구방법론 5</dc:title>
  <dc:creator>LEE</dc:creator>
  <cp:lastModifiedBy>Admin</cp:lastModifiedBy>
  <cp:revision>13</cp:revision>
  <dcterms:created xsi:type="dcterms:W3CDTF">2019-04-05T01:39:42Z</dcterms:created>
  <dcterms:modified xsi:type="dcterms:W3CDTF">2023-04-04T06:15:55Z</dcterms:modified>
</cp:coreProperties>
</file>