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70" r:id="rId4"/>
    <p:sldId id="263" r:id="rId5"/>
    <p:sldId id="272" r:id="rId6"/>
    <p:sldId id="273" r:id="rId7"/>
    <p:sldId id="267" r:id="rId8"/>
    <p:sldId id="357" r:id="rId9"/>
    <p:sldId id="264" r:id="rId10"/>
    <p:sldId id="274" r:id="rId11"/>
    <p:sldId id="268" r:id="rId12"/>
    <p:sldId id="275" r:id="rId13"/>
    <p:sldId id="276" r:id="rId14"/>
    <p:sldId id="277" r:id="rId15"/>
    <p:sldId id="359" r:id="rId16"/>
    <p:sldId id="278" r:id="rId17"/>
    <p:sldId id="280" r:id="rId18"/>
    <p:sldId id="282" r:id="rId19"/>
    <p:sldId id="281" r:id="rId20"/>
    <p:sldId id="283" r:id="rId21"/>
    <p:sldId id="28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1" autoAdjust="0"/>
    <p:restoredTop sz="94660"/>
  </p:normalViewPr>
  <p:slideViewPr>
    <p:cSldViewPr snapToGrid="0">
      <p:cViewPr varScale="1">
        <p:scale>
          <a:sx n="69" d="100"/>
          <a:sy n="69" d="100"/>
        </p:scale>
        <p:origin x="86" y="11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53685;&#54633;%20&#47928;&#49436;1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tv보는 시간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Sheet1!$B$2:$C$2</c:f>
              <c:strCache>
                <c:ptCount val="2"/>
                <c:pt idx="0">
                  <c:v>남자</c:v>
                </c:pt>
                <c:pt idx="1">
                  <c:v>여자</c:v>
                </c:pt>
              </c:strCache>
            </c:strRef>
          </c:cat>
          <c:val>
            <c:numRef>
              <c:f>Sheet1!$B$3:$C$3</c:f>
              <c:numCache>
                <c:formatCode>###0.00</c:formatCode>
                <c:ptCount val="2"/>
                <c:pt idx="0">
                  <c:v>38.45454545454546</c:v>
                </c:pt>
                <c:pt idx="1">
                  <c:v>56.285714285714285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12-4024-A2B8-8B20218C6C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1551960"/>
        <c:axId val="451552616"/>
      </c:barChart>
      <c:catAx>
        <c:axId val="451551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451552616"/>
        <c:crosses val="autoZero"/>
        <c:auto val="1"/>
        <c:lblAlgn val="ctr"/>
        <c:lblOffset val="100"/>
        <c:noMultiLvlLbl val="0"/>
      </c:catAx>
      <c:valAx>
        <c:axId val="451552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451551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0"/>
            </a:pPr>
            <a:r>
              <a:rPr lang="ko-KR" altLang="en-US" b="0" dirty="0"/>
              <a:t>가격 중요도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Sheet1!$A$3</c:f>
              <c:strCache>
                <c:ptCount val="1"/>
                <c:pt idx="0">
                  <c:v>가격</c:v>
                </c:pt>
              </c:strCache>
            </c:strRef>
          </c:tx>
          <c:invertIfNegative val="0"/>
          <c:cat>
            <c:strRef>
              <c:f>Sheet1!$B$1:$D$1</c:f>
              <c:strCache>
                <c:ptCount val="3"/>
                <c:pt idx="0">
                  <c:v>10대</c:v>
                </c:pt>
                <c:pt idx="1">
                  <c:v>20대</c:v>
                </c:pt>
                <c:pt idx="2">
                  <c:v>30대</c:v>
                </c:pt>
              </c:strCache>
            </c:strRef>
          </c:cat>
          <c:val>
            <c:numRef>
              <c:f>Sheet1!$B$3:$D$3</c:f>
              <c:numCache>
                <c:formatCode>g/"표""준"</c:formatCode>
                <c:ptCount val="3"/>
                <c:pt idx="0">
                  <c:v>3.8</c:v>
                </c:pt>
                <c:pt idx="1">
                  <c:v>3.9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4D-48C8-A30E-2E2AF38256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9683360"/>
        <c:axId val="1"/>
      </c:barChart>
      <c:catAx>
        <c:axId val="219683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휴먼모음T" pitchFamily="18" charset="-127"/>
                <a:ea typeface="휴먼모음T" pitchFamily="18" charset="-127"/>
              </a:defRPr>
            </a:pPr>
            <a:endParaRPr lang="ko-K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g/&quot;표&quot;&quot;준&quot;" sourceLinked="1"/>
        <c:majorTickMark val="out"/>
        <c:minorTickMark val="none"/>
        <c:tickLblPos val="nextTo"/>
        <c:txPr>
          <a:bodyPr/>
          <a:lstStyle/>
          <a:p>
            <a:pPr>
              <a:defRPr sz="989"/>
            </a:pPr>
            <a:endParaRPr lang="ko-KR"/>
          </a:p>
        </c:txPr>
        <c:crossAx val="219683360"/>
        <c:crosses val="autoZero"/>
        <c:crossBetween val="between"/>
      </c:valAx>
      <c:spPr>
        <a:noFill/>
        <a:ln w="25355">
          <a:noFill/>
        </a:ln>
      </c:spPr>
    </c:plotArea>
    <c:plotVisOnly val="1"/>
    <c:dispBlanksAs val="gap"/>
    <c:showDLblsOverMax val="0"/>
  </c:chart>
  <c:spPr>
    <a:ln>
      <a:solidFill>
        <a:schemeClr val="accent1"/>
      </a:solidFill>
    </a:ln>
  </c:spPr>
  <c:txPr>
    <a:bodyPr/>
    <a:lstStyle/>
    <a:p>
      <a:pPr>
        <a:defRPr sz="1784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0"/>
            </a:pPr>
            <a:r>
              <a:rPr lang="ko-KR" altLang="en-US" b="0" dirty="0"/>
              <a:t>가격 중요도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Sheet1!$A$3</c:f>
              <c:strCache>
                <c:ptCount val="1"/>
                <c:pt idx="0">
                  <c:v>가격</c:v>
                </c:pt>
              </c:strCache>
            </c:strRef>
          </c:tx>
          <c:invertIfNegative val="0"/>
          <c:cat>
            <c:strRef>
              <c:f>Sheet1!$B$1:$C$1</c:f>
              <c:strCache>
                <c:ptCount val="2"/>
                <c:pt idx="0">
                  <c:v>남자</c:v>
                </c:pt>
                <c:pt idx="1">
                  <c:v>여자</c:v>
                </c:pt>
              </c:strCache>
            </c:strRef>
          </c:cat>
          <c:val>
            <c:numRef>
              <c:f>Sheet1!$B$3:$C$3</c:f>
              <c:numCache>
                <c:formatCode>g/"표""준"</c:formatCode>
                <c:ptCount val="2"/>
                <c:pt idx="0">
                  <c:v>4.5999999999999996</c:v>
                </c:pt>
                <c:pt idx="1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6F-4C3D-A481-5D171E709E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2279224"/>
        <c:axId val="1"/>
      </c:barChart>
      <c:catAx>
        <c:axId val="272279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휴먼모음T" pitchFamily="18" charset="-127"/>
                <a:ea typeface="휴먼모음T" pitchFamily="18" charset="-127"/>
              </a:defRPr>
            </a:pPr>
            <a:endParaRPr lang="ko-K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g/&quot;표&quot;&quot;준&quot;" sourceLinked="1"/>
        <c:majorTickMark val="out"/>
        <c:minorTickMark val="none"/>
        <c:tickLblPos val="nextTo"/>
        <c:txPr>
          <a:bodyPr/>
          <a:lstStyle/>
          <a:p>
            <a:pPr>
              <a:defRPr sz="991"/>
            </a:pPr>
            <a:endParaRPr lang="ko-KR"/>
          </a:p>
        </c:txPr>
        <c:crossAx val="272279224"/>
        <c:crosses val="autoZero"/>
        <c:crossBetween val="between"/>
      </c:valAx>
      <c:spPr>
        <a:noFill/>
        <a:ln w="25327">
          <a:noFill/>
        </a:ln>
      </c:spPr>
    </c:plotArea>
    <c:plotVisOnly val="1"/>
    <c:dispBlanksAs val="gap"/>
    <c:showDLblsOverMax val="0"/>
  </c:chart>
  <c:spPr>
    <a:ln>
      <a:solidFill>
        <a:schemeClr val="accent1"/>
      </a:solidFill>
    </a:ln>
  </c:spPr>
  <c:txPr>
    <a:bodyPr/>
    <a:lstStyle/>
    <a:p>
      <a:pPr>
        <a:defRPr sz="1785"/>
      </a:pPr>
      <a:endParaRPr lang="ko-K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0.51451</cdr:x>
      <cdr:y>0.21969</cdr:y>
    </cdr:from>
    <cdr:to>
      <cdr:x>0.51771</cdr:x>
      <cdr:y>0.41467</cdr:y>
    </cdr:to>
    <cdr:cxnSp macro="">
      <cdr:nvCxnSpPr>
        <cdr:cNvPr id="3" name="직선 화살표 연결선 2">
          <a:extLst xmlns:a="http://schemas.openxmlformats.org/drawingml/2006/main">
            <a:ext uri="{FF2B5EF4-FFF2-40B4-BE49-F238E27FC236}">
              <a16:creationId xmlns:a16="http://schemas.microsoft.com/office/drawing/2014/main" id="{76832CFE-A69F-4FA7-BB70-22901BBBCB47}"/>
            </a:ext>
          </a:extLst>
        </cdr:cNvPr>
        <cdr:cNvCxnSpPr/>
      </cdr:nvCxnSpPr>
      <cdr:spPr>
        <a:xfrm xmlns:a="http://schemas.openxmlformats.org/drawingml/2006/main">
          <a:off x="3106799" y="778212"/>
          <a:ext cx="19323" cy="690672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headEnd type="triangle"/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0.23146</cdr:x>
      <cdr:y>0.42398</cdr:y>
    </cdr:from>
    <cdr:to>
      <cdr:x>0.55838</cdr:x>
      <cdr:y>0.42665</cdr:y>
    </cdr:to>
    <cdr:cxnSp macro="">
      <cdr:nvCxnSpPr>
        <cdr:cNvPr id="5" name="직선 연결선 4">
          <a:extLst xmlns:a="http://schemas.openxmlformats.org/drawingml/2006/main">
            <a:ext uri="{FF2B5EF4-FFF2-40B4-BE49-F238E27FC236}">
              <a16:creationId xmlns:a16="http://schemas.microsoft.com/office/drawing/2014/main" id="{F734DB1F-20DE-4502-AAEB-36DF2136A205}"/>
            </a:ext>
          </a:extLst>
        </cdr:cNvPr>
        <cdr:cNvCxnSpPr/>
      </cdr:nvCxnSpPr>
      <cdr:spPr>
        <a:xfrm xmlns:a="http://schemas.openxmlformats.org/drawingml/2006/main" flipV="1">
          <a:off x="1397661" y="1501836"/>
          <a:ext cx="1974052" cy="9458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0.49163</cdr:x>
      <cdr:y>0.20486</cdr:y>
    </cdr:from>
    <cdr:to>
      <cdr:x>0.81855</cdr:x>
      <cdr:y>0.20753</cdr:y>
    </cdr:to>
    <cdr:cxnSp macro="">
      <cdr:nvCxnSpPr>
        <cdr:cNvPr id="6" name="직선 연결선 5">
          <a:extLst xmlns:a="http://schemas.openxmlformats.org/drawingml/2006/main">
            <a:ext uri="{FF2B5EF4-FFF2-40B4-BE49-F238E27FC236}">
              <a16:creationId xmlns:a16="http://schemas.microsoft.com/office/drawing/2014/main" id="{A4ED6A75-F938-4142-8B2C-1469BEFBE0CD}"/>
            </a:ext>
          </a:extLst>
        </cdr:cNvPr>
        <cdr:cNvCxnSpPr/>
      </cdr:nvCxnSpPr>
      <cdr:spPr>
        <a:xfrm xmlns:a="http://schemas.openxmlformats.org/drawingml/2006/main" flipV="1">
          <a:off x="2968650" y="725652"/>
          <a:ext cx="1974052" cy="9458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19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396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68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9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849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926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78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71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19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660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25D02-AF8F-40EF-BDDC-9CCFACF168F0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41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png"/><Relationship Id="rId4" Type="http://schemas.openxmlformats.org/officeDocument/2006/relationships/image" Target="../media/image8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/>
              <a:t>연구방법론</a:t>
            </a:r>
            <a:r>
              <a:rPr lang="ko-KR" altLang="en-US" dirty="0"/>
              <a:t> </a:t>
            </a:r>
            <a:r>
              <a:rPr lang="en-US" altLang="ko-KR" dirty="0"/>
              <a:t>7</a:t>
            </a:r>
            <a:r>
              <a:rPr lang="en-US" dirty="0"/>
              <a:t> 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/>
              <a:t>平均比较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946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대응표본</a:t>
            </a:r>
            <a:r>
              <a:rPr lang="ko-KR" altLang="en-US" dirty="0"/>
              <a:t> </a:t>
            </a:r>
            <a:r>
              <a:rPr lang="en-US" altLang="ko-KR" dirty="0"/>
              <a:t>t-</a:t>
            </a:r>
            <a:r>
              <a:rPr lang="ko-KR" altLang="en-US" dirty="0"/>
              <a:t>검정 결과</a:t>
            </a:r>
            <a:endParaRPr lang="en-US" dirty="0"/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576" y="1690688"/>
            <a:ext cx="5907099" cy="1746993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3576" y="3801981"/>
            <a:ext cx="11094746" cy="2089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845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통계적 검정 결과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r>
              <a:rPr lang="ko-KR" altLang="en-US" dirty="0"/>
              <a:t>가설의 정립</a:t>
            </a:r>
            <a:endParaRPr lang="en-US" altLang="ko-KR" dirty="0"/>
          </a:p>
          <a:p>
            <a:pPr lvl="1"/>
            <a:r>
              <a:rPr lang="en-US" altLang="ko-KR" dirty="0"/>
              <a:t>H0: TV </a:t>
            </a:r>
            <a:r>
              <a:rPr lang="ko-KR" altLang="en-US" dirty="0"/>
              <a:t>보는 시간과 </a:t>
            </a:r>
            <a:r>
              <a:rPr lang="ko-KR" altLang="en-US" dirty="0" err="1"/>
              <a:t>신문보는</a:t>
            </a:r>
            <a:r>
              <a:rPr lang="ko-KR" altLang="en-US" dirty="0"/>
              <a:t> 시간은 같다 </a:t>
            </a:r>
            <a:endParaRPr lang="en-US" altLang="ko-KR" dirty="0"/>
          </a:p>
          <a:p>
            <a:pPr lvl="1"/>
            <a:r>
              <a:rPr lang="en-US" altLang="ko-KR" dirty="0"/>
              <a:t>H1: TV </a:t>
            </a:r>
            <a:r>
              <a:rPr lang="ko-KR" altLang="en-US" dirty="0"/>
              <a:t>보는 시간과 </a:t>
            </a:r>
            <a:r>
              <a:rPr lang="ko-KR" altLang="en-US" dirty="0" err="1"/>
              <a:t>신문보는</a:t>
            </a:r>
            <a:r>
              <a:rPr lang="ko-KR" altLang="en-US" dirty="0"/>
              <a:t> </a:t>
            </a:r>
            <a:r>
              <a:rPr lang="ko-KR" altLang="en-US" dirty="0" err="1"/>
              <a:t>시간간에</a:t>
            </a:r>
            <a:r>
              <a:rPr lang="ko-KR" altLang="en-US" dirty="0"/>
              <a:t> 차이가 있다 </a:t>
            </a:r>
            <a:endParaRPr lang="en-US" altLang="ko-KR" dirty="0"/>
          </a:p>
          <a:p>
            <a:pPr lvl="1"/>
            <a:endParaRPr lang="en-US" dirty="0"/>
          </a:p>
          <a:p>
            <a:r>
              <a:rPr lang="ko-KR" altLang="en-US" dirty="0" err="1"/>
              <a:t>유의확률의</a:t>
            </a:r>
            <a:r>
              <a:rPr lang="ko-KR" altLang="en-US" dirty="0"/>
              <a:t> 계산</a:t>
            </a:r>
            <a:endParaRPr lang="en-US" altLang="ko-KR" dirty="0"/>
          </a:p>
          <a:p>
            <a:pPr lvl="1"/>
            <a:r>
              <a:rPr lang="en-US" altLang="ko-KR" dirty="0"/>
              <a:t>P-value = </a:t>
            </a:r>
            <a:r>
              <a:rPr lang="en-US" altLang="ko-KR" dirty="0" err="1"/>
              <a:t>Pr</a:t>
            </a:r>
            <a:r>
              <a:rPr lang="en-US" altLang="ko-KR" dirty="0"/>
              <a:t>( result | H0 is True) =0.620</a:t>
            </a:r>
          </a:p>
          <a:p>
            <a:endParaRPr lang="en-US" altLang="ko-KR" dirty="0"/>
          </a:p>
          <a:p>
            <a:r>
              <a:rPr lang="en-US" altLang="ko-KR" dirty="0"/>
              <a:t>Since</a:t>
            </a:r>
            <a:r>
              <a:rPr lang="ko-KR" altLang="en-US" dirty="0"/>
              <a:t> </a:t>
            </a:r>
            <a:r>
              <a:rPr lang="en-US" altLang="ko-KR" dirty="0"/>
              <a:t> p-value&gt; 0.05, we accept</a:t>
            </a:r>
            <a:r>
              <a:rPr lang="ko-KR" altLang="en-US" dirty="0"/>
              <a:t> </a:t>
            </a:r>
            <a:r>
              <a:rPr lang="en-US" altLang="ko-KR" dirty="0"/>
              <a:t>H0 (reject H1)</a:t>
            </a:r>
          </a:p>
          <a:p>
            <a:endParaRPr lang="en-US" altLang="ko-KR" dirty="0"/>
          </a:p>
          <a:p>
            <a:r>
              <a:rPr lang="en-US" altLang="ko-KR" dirty="0"/>
              <a:t>TV </a:t>
            </a:r>
            <a:r>
              <a:rPr lang="ko-KR" altLang="en-US" dirty="0"/>
              <a:t>보는 시간과</a:t>
            </a:r>
            <a:r>
              <a:rPr lang="en-US" altLang="ko-KR" dirty="0"/>
              <a:t> </a:t>
            </a:r>
            <a:r>
              <a:rPr lang="ko-KR" altLang="en-US" dirty="0" err="1"/>
              <a:t>신문보는</a:t>
            </a:r>
            <a:r>
              <a:rPr lang="ko-KR" altLang="en-US" dirty="0"/>
              <a:t> 시간은 차이가 없다</a:t>
            </a:r>
            <a:r>
              <a:rPr lang="en-US" altLang="ko-KR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358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925010" y="331810"/>
            <a:ext cx="3681714" cy="1647462"/>
          </a:xfr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r>
              <a:rPr lang="ko-KR" altLang="en-US" sz="3600" dirty="0"/>
              <a:t>여러 집단의 </a:t>
            </a:r>
            <a:br>
              <a:rPr lang="ko-KR" altLang="en-US" sz="3600" dirty="0"/>
            </a:br>
            <a:r>
              <a:rPr lang="ko-KR" altLang="en-US" sz="3600" dirty="0"/>
              <a:t>평균 비교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6045201" y="331810"/>
            <a:ext cx="4173538" cy="2357437"/>
          </a:xfrm>
        </p:spPr>
        <p:txBody>
          <a:bodyPr/>
          <a:lstStyle/>
          <a:p>
            <a:r>
              <a:rPr lang="ko-KR" altLang="en-US" dirty="0"/>
              <a:t>두 집단의 비교</a:t>
            </a:r>
          </a:p>
          <a:p>
            <a:pPr lvl="1"/>
            <a:r>
              <a:rPr lang="en-US" altLang="ko-KR" dirty="0"/>
              <a:t>T </a:t>
            </a:r>
            <a:r>
              <a:rPr lang="ko-KR" altLang="en-US" dirty="0"/>
              <a:t>검정</a:t>
            </a:r>
          </a:p>
          <a:p>
            <a:endParaRPr lang="ko-KR" altLang="en-US" dirty="0"/>
          </a:p>
          <a:p>
            <a:r>
              <a:rPr lang="ko-KR" altLang="en-US" dirty="0"/>
              <a:t>여러 집단의 비교</a:t>
            </a:r>
          </a:p>
          <a:p>
            <a:pPr lvl="1"/>
            <a:r>
              <a:rPr lang="en-US" altLang="ko-KR" dirty="0"/>
              <a:t>F </a:t>
            </a:r>
            <a:r>
              <a:rPr lang="ko-KR" altLang="en-US" dirty="0"/>
              <a:t>검정</a:t>
            </a:r>
          </a:p>
          <a:p>
            <a:pPr>
              <a:buFontTx/>
              <a:buNone/>
            </a:pPr>
            <a:endParaRPr lang="en-US" altLang="ko-KR" dirty="0"/>
          </a:p>
        </p:txBody>
      </p:sp>
      <p:graphicFrame>
        <p:nvGraphicFramePr>
          <p:cNvPr id="5" name="차트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9848565"/>
              </p:ext>
            </p:extLst>
          </p:nvPr>
        </p:nvGraphicFramePr>
        <p:xfrm>
          <a:off x="6554487" y="2865779"/>
          <a:ext cx="4314825" cy="3416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차트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8167134"/>
              </p:ext>
            </p:extLst>
          </p:nvPr>
        </p:nvGraphicFramePr>
        <p:xfrm>
          <a:off x="925010" y="2865779"/>
          <a:ext cx="3811588" cy="3416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69231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  <p:bldGraphic spid="5" grpId="0">
        <p:bldAsOne/>
      </p:bldGraphic>
      <p:bldGraphic spid="6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676103" y="432594"/>
            <a:ext cx="4628909" cy="1325563"/>
          </a:xfrm>
        </p:spPr>
        <p:txBody>
          <a:bodyPr>
            <a:normAutofit/>
          </a:bodyPr>
          <a:lstStyle/>
          <a:p>
            <a:r>
              <a:rPr lang="en-US" altLang="ko-KR" sz="3600" dirty="0"/>
              <a:t>ANOVA?</a:t>
            </a:r>
            <a:br>
              <a:rPr lang="en-US" altLang="ko-KR" sz="3600" dirty="0"/>
            </a:br>
            <a:r>
              <a:rPr lang="en-US" altLang="ko-KR" sz="3600" dirty="0"/>
              <a:t>(Analysis of Variance)</a:t>
            </a:r>
            <a:endParaRPr lang="en-US" sz="3600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6676103" y="2033889"/>
            <a:ext cx="5257396" cy="3718729"/>
          </a:xfrm>
        </p:spPr>
        <p:txBody>
          <a:bodyPr/>
          <a:lstStyle/>
          <a:p>
            <a:r>
              <a:rPr lang="en-US" altLang="ko-KR" dirty="0"/>
              <a:t>F </a:t>
            </a:r>
            <a:r>
              <a:rPr lang="ko-KR" altLang="en-US" dirty="0"/>
              <a:t>검정</a:t>
            </a:r>
          </a:p>
          <a:p>
            <a:pPr lvl="1"/>
            <a:r>
              <a:rPr lang="ko-KR" altLang="en-US" dirty="0" err="1"/>
              <a:t>일원배치</a:t>
            </a:r>
            <a:r>
              <a:rPr lang="ko-KR" altLang="en-US" dirty="0"/>
              <a:t> 분산분석</a:t>
            </a:r>
            <a:endParaRPr lang="en-US" altLang="ko-KR" dirty="0"/>
          </a:p>
          <a:p>
            <a:pPr lvl="1"/>
            <a:r>
              <a:rPr lang="ko-KR" altLang="en-US" dirty="0" err="1"/>
              <a:t>분산분석표</a:t>
            </a:r>
            <a:endParaRPr lang="en-US" altLang="ko-KR" dirty="0"/>
          </a:p>
          <a:p>
            <a:pPr lvl="1"/>
            <a:r>
              <a:rPr lang="en-US" altLang="ko-KR" dirty="0"/>
              <a:t>F </a:t>
            </a:r>
            <a:r>
              <a:rPr lang="ko-KR" altLang="en-US" dirty="0"/>
              <a:t>분포</a:t>
            </a:r>
            <a:endParaRPr lang="en-US" altLang="ko-KR" dirty="0"/>
          </a:p>
          <a:p>
            <a:pPr lvl="1"/>
            <a:endParaRPr lang="en-US" altLang="ko-KR" dirty="0"/>
          </a:p>
          <a:p>
            <a:r>
              <a:rPr lang="ko-KR" altLang="en-US" dirty="0"/>
              <a:t>분산을 분석한다</a:t>
            </a:r>
            <a:r>
              <a:rPr lang="en-US" altLang="ko-KR" dirty="0"/>
              <a:t>?</a:t>
            </a:r>
          </a:p>
          <a:p>
            <a:pPr lvl="1"/>
            <a:r>
              <a:rPr lang="ko-KR" altLang="en-US" dirty="0"/>
              <a:t>분산의</a:t>
            </a:r>
            <a:r>
              <a:rPr lang="en-US" altLang="ko-KR" dirty="0"/>
              <a:t> </a:t>
            </a:r>
            <a:r>
              <a:rPr lang="ko-KR" altLang="en-US" dirty="0"/>
              <a:t>의미</a:t>
            </a:r>
            <a:r>
              <a:rPr lang="en-US" altLang="ko-KR" dirty="0"/>
              <a:t>: information</a:t>
            </a:r>
          </a:p>
          <a:p>
            <a:pPr lvl="1"/>
            <a:r>
              <a:rPr lang="ko-KR" altLang="en-US" dirty="0"/>
              <a:t>집단간 분산 대 집단내 분산 비교</a:t>
            </a:r>
            <a:endParaRPr lang="en-US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66164"/>
              </p:ext>
            </p:extLst>
          </p:nvPr>
        </p:nvGraphicFramePr>
        <p:xfrm>
          <a:off x="1488763" y="4479343"/>
          <a:ext cx="3326305" cy="1323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3" imgW="1117115" imgH="444307" progId="Equation.3">
                  <p:embed/>
                </p:oleObj>
              </mc:Choice>
              <mc:Fallback>
                <p:oleObj name="Equation" r:id="rId3" imgW="1117115" imgH="444307" progId="Equation.3">
                  <p:embed/>
                  <p:pic>
                    <p:nvPicPr>
                      <p:cNvPr id="3277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8763" y="4479343"/>
                        <a:ext cx="3326305" cy="1323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8"/>
          <p:cNvSpPr txBox="1">
            <a:spLocks noChangeArrowheads="1"/>
          </p:cNvSpPr>
          <p:nvPr/>
        </p:nvSpPr>
        <p:spPr bwMode="auto">
          <a:xfrm>
            <a:off x="2183677" y="3893253"/>
            <a:ext cx="1392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ko-KR" altLang="en-US" dirty="0"/>
              <a:t>표본의 분산</a:t>
            </a:r>
            <a:endParaRPr lang="en-US" altLang="en-US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7E4D141B-09B6-44AB-9144-F6AFA0EC478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28445"/>
          <a:stretch/>
        </p:blipFill>
        <p:spPr>
          <a:xfrm>
            <a:off x="862828" y="436798"/>
            <a:ext cx="4826961" cy="2992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795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제목 1"/>
          <p:cNvSpPr>
            <a:spLocks noGrp="1" noChangeArrowheads="1"/>
          </p:cNvSpPr>
          <p:nvPr>
            <p:ph type="title"/>
          </p:nvPr>
        </p:nvSpPr>
        <p:spPr>
          <a:xfrm>
            <a:off x="1532732" y="331788"/>
            <a:ext cx="7543800" cy="1143000"/>
          </a:xfrm>
        </p:spPr>
        <p:txBody>
          <a:bodyPr/>
          <a:lstStyle/>
          <a:p>
            <a:r>
              <a:rPr lang="ko-KR" altLang="en-US" sz="3600" dirty="0"/>
              <a:t>분산</a:t>
            </a:r>
            <a:r>
              <a:rPr lang="zh-CN" altLang="en-US" sz="2400" dirty="0">
                <a:solidFill>
                  <a:srgbClr val="264A60"/>
                </a:solidFill>
                <a:latin typeface="MingLiU"/>
              </a:rPr>
              <a:t>方差</a:t>
            </a:r>
            <a:r>
              <a:rPr lang="ko-KR" altLang="en-US" sz="3600" dirty="0"/>
              <a:t>의 구성</a:t>
            </a:r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FD99F18D-389C-498F-993D-6876C49B74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8946715"/>
              </p:ext>
            </p:extLst>
          </p:nvPr>
        </p:nvGraphicFramePr>
        <p:xfrm>
          <a:off x="1648617" y="1407194"/>
          <a:ext cx="8004670" cy="2520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9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9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9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9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09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개체</a:t>
                      </a:r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A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B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C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합계</a:t>
                      </a:r>
                      <a:endParaRPr lang="en-US" altLang="ko-KR" sz="2000" dirty="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1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50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55</a:t>
                      </a:r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2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3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80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4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80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85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90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 dirty="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평균</a:t>
                      </a:r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3839" name="TextBox 4"/>
          <p:cNvSpPr txBox="1">
            <a:spLocks noChangeArrowheads="1"/>
          </p:cNvSpPr>
          <p:nvPr/>
        </p:nvSpPr>
        <p:spPr bwMode="auto">
          <a:xfrm>
            <a:off x="2135189" y="4149726"/>
            <a:ext cx="73084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latin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2400">
                <a:latin typeface="+mn-ea"/>
              </a:rPr>
              <a:t>첫번째 자료 </a:t>
            </a:r>
            <a:r>
              <a:rPr lang="en-US" altLang="ko-KR" sz="2400">
                <a:latin typeface="+mn-ea"/>
              </a:rPr>
              <a:t>50</a:t>
            </a:r>
            <a:r>
              <a:rPr lang="ko-KR" altLang="en-US" sz="2400">
                <a:latin typeface="+mn-ea"/>
              </a:rPr>
              <a:t>은 전체평균 </a:t>
            </a:r>
            <a:r>
              <a:rPr lang="en-US" altLang="ko-KR" sz="2400">
                <a:latin typeface="+mn-ea"/>
              </a:rPr>
              <a:t>70</a:t>
            </a:r>
            <a:r>
              <a:rPr lang="ko-KR" altLang="en-US" sz="2400">
                <a:latin typeface="+mn-ea"/>
              </a:rPr>
              <a:t>과 왜 차이가 나는가</a:t>
            </a:r>
            <a:r>
              <a:rPr lang="en-US" altLang="ko-KR" sz="2400">
                <a:latin typeface="+mn-ea"/>
              </a:rPr>
              <a:t>?</a:t>
            </a:r>
            <a:endParaRPr lang="ko-KR" altLang="en-US" sz="2400">
              <a:latin typeface="+mn-ea"/>
            </a:endParaRPr>
          </a:p>
        </p:txBody>
      </p:sp>
      <p:sp>
        <p:nvSpPr>
          <p:cNvPr id="33840" name="TextBox 5"/>
          <p:cNvSpPr txBox="1">
            <a:spLocks noChangeArrowheads="1"/>
          </p:cNvSpPr>
          <p:nvPr/>
        </p:nvSpPr>
        <p:spPr bwMode="auto">
          <a:xfrm>
            <a:off x="3216275" y="4833938"/>
            <a:ext cx="36904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latin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ko-KR" sz="2400">
                <a:latin typeface="+mn-ea"/>
              </a:rPr>
              <a:t>50-70 = 50-65  +  65-70</a:t>
            </a:r>
            <a:endParaRPr lang="ko-KR" altLang="en-US" sz="2400">
              <a:latin typeface="+mn-ea"/>
            </a:endParaRPr>
          </a:p>
        </p:txBody>
      </p:sp>
      <p:sp>
        <p:nvSpPr>
          <p:cNvPr id="33841" name="TextBox 6"/>
          <p:cNvSpPr txBox="1">
            <a:spLocks noChangeArrowheads="1"/>
          </p:cNvSpPr>
          <p:nvPr/>
        </p:nvSpPr>
        <p:spPr bwMode="auto">
          <a:xfrm>
            <a:off x="3071813" y="5343526"/>
            <a:ext cx="47468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latin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sz="2400">
                <a:latin typeface="+mn-ea"/>
              </a:rPr>
              <a:t>전체변동</a:t>
            </a:r>
            <a:r>
              <a:rPr lang="en-US" altLang="ko-KR" sz="2400">
                <a:latin typeface="+mn-ea"/>
              </a:rPr>
              <a:t> = </a:t>
            </a:r>
            <a:r>
              <a:rPr lang="ko-KR" altLang="en-US" sz="2400">
                <a:latin typeface="+mn-ea"/>
              </a:rPr>
              <a:t>자체변동</a:t>
            </a:r>
            <a:r>
              <a:rPr lang="en-US" altLang="ko-KR" sz="2400">
                <a:latin typeface="+mn-ea"/>
              </a:rPr>
              <a:t> + </a:t>
            </a:r>
            <a:r>
              <a:rPr lang="ko-KR" altLang="en-US" sz="2400">
                <a:latin typeface="+mn-ea"/>
              </a:rPr>
              <a:t>그룹변동</a:t>
            </a:r>
          </a:p>
        </p:txBody>
      </p:sp>
      <p:sp>
        <p:nvSpPr>
          <p:cNvPr id="2" name="말풍선: 모서리가 둥근 사각형 1">
            <a:extLst>
              <a:ext uri="{FF2B5EF4-FFF2-40B4-BE49-F238E27FC236}">
                <a16:creationId xmlns:a16="http://schemas.microsoft.com/office/drawing/2014/main" id="{07CEA462-089C-4989-A3CE-51279D98F929}"/>
              </a:ext>
            </a:extLst>
          </p:cNvPr>
          <p:cNvSpPr/>
          <p:nvPr/>
        </p:nvSpPr>
        <p:spPr>
          <a:xfrm>
            <a:off x="4800601" y="5949950"/>
            <a:ext cx="1008063" cy="604838"/>
          </a:xfrm>
          <a:prstGeom prst="wedgeRoundRectCallout">
            <a:avLst>
              <a:gd name="adj1" fmla="val -8708"/>
              <a:gd name="adj2" fmla="val -8789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latinLnBrk="1">
              <a:defRPr/>
            </a:pPr>
            <a:r>
              <a:rPr lang="ko-KR" altLang="en-US" sz="1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오차변동</a:t>
            </a:r>
          </a:p>
        </p:txBody>
      </p:sp>
      <p:sp>
        <p:nvSpPr>
          <p:cNvPr id="8" name="말풍선: 모서리가 둥근 사각형 7">
            <a:extLst>
              <a:ext uri="{FF2B5EF4-FFF2-40B4-BE49-F238E27FC236}">
                <a16:creationId xmlns:a16="http://schemas.microsoft.com/office/drawing/2014/main" id="{25F13A03-4317-4EB7-B663-EAE9A066A7DA}"/>
              </a:ext>
            </a:extLst>
          </p:cNvPr>
          <p:cNvSpPr/>
          <p:nvPr/>
        </p:nvSpPr>
        <p:spPr>
          <a:xfrm>
            <a:off x="6383338" y="5930901"/>
            <a:ext cx="1008062" cy="606425"/>
          </a:xfrm>
          <a:prstGeom prst="wedgeRoundRectCallout">
            <a:avLst>
              <a:gd name="adj1" fmla="val -8708"/>
              <a:gd name="adj2" fmla="val -8789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latinLnBrk="1">
              <a:defRPr/>
            </a:pPr>
            <a:r>
              <a:rPr lang="ko-KR" altLang="en-US" sz="1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처리변동</a:t>
            </a:r>
          </a:p>
        </p:txBody>
      </p:sp>
      <p:sp>
        <p:nvSpPr>
          <p:cNvPr id="3" name="타원 2"/>
          <p:cNvSpPr/>
          <p:nvPr/>
        </p:nvSpPr>
        <p:spPr>
          <a:xfrm>
            <a:off x="3565003" y="1643605"/>
            <a:ext cx="983848" cy="7639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타원 9"/>
          <p:cNvSpPr/>
          <p:nvPr/>
        </p:nvSpPr>
        <p:spPr>
          <a:xfrm>
            <a:off x="8335702" y="3274672"/>
            <a:ext cx="983848" cy="7639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타원 10"/>
          <p:cNvSpPr/>
          <p:nvPr/>
        </p:nvSpPr>
        <p:spPr>
          <a:xfrm>
            <a:off x="3565003" y="3401694"/>
            <a:ext cx="983848" cy="763929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7348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19C4E5F1-B84D-44D7-BC90-1D9EC4B5A088}"/>
              </a:ext>
            </a:extLst>
          </p:cNvPr>
          <p:cNvGraphicFramePr>
            <a:graphicFrameLocks/>
          </p:cNvGraphicFramePr>
          <p:nvPr/>
        </p:nvGraphicFramePr>
        <p:xfrm>
          <a:off x="623392" y="1556792"/>
          <a:ext cx="5256585" cy="2520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13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13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13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3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개체</a:t>
                      </a:r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A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B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C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합계</a:t>
                      </a:r>
                      <a:endParaRPr lang="en-US" altLang="ko-KR" sz="2000" dirty="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1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50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55</a:t>
                      </a:r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2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3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80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4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80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85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90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 dirty="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평균</a:t>
                      </a:r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내용 개체 틀 3">
            <a:extLst>
              <a:ext uri="{FF2B5EF4-FFF2-40B4-BE49-F238E27FC236}">
                <a16:creationId xmlns:a16="http://schemas.microsoft.com/office/drawing/2014/main" id="{CAF7CCD3-7555-48A4-8884-C46690261329}"/>
              </a:ext>
            </a:extLst>
          </p:cNvPr>
          <p:cNvGraphicFramePr>
            <a:graphicFrameLocks/>
          </p:cNvGraphicFramePr>
          <p:nvPr/>
        </p:nvGraphicFramePr>
        <p:xfrm>
          <a:off x="6384032" y="1556792"/>
          <a:ext cx="5256585" cy="252028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51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13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13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13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3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개체</a:t>
                      </a:r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A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B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C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합계</a:t>
                      </a:r>
                      <a:endParaRPr lang="en-US" altLang="ko-KR" sz="2000" dirty="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1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63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69</a:t>
                      </a:r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73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2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64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74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3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66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76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4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67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71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77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 dirty="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04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/>
                        <a:t>평균</a:t>
                      </a:r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65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75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/>
                        <a:t>70</a:t>
                      </a:r>
                      <a:endParaRPr lang="ko-KR" altLang="en-US" sz="2000" dirty="0"/>
                    </a:p>
                  </a:txBody>
                  <a:tcPr marL="91449" marR="91449" marT="45684" marB="4568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9BDC7E6-DCB5-485E-878C-60EC246612B4}"/>
              </a:ext>
            </a:extLst>
          </p:cNvPr>
          <p:cNvSpPr txBox="1"/>
          <p:nvPr/>
        </p:nvSpPr>
        <p:spPr>
          <a:xfrm>
            <a:off x="2529158" y="54868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평균</a:t>
            </a:r>
            <a:r>
              <a:rPr lang="en-US" altLang="ko-KR" dirty="0"/>
              <a:t> </a:t>
            </a:r>
            <a:r>
              <a:rPr lang="ko-KR" altLang="en-US" dirty="0"/>
              <a:t>간에 차이가 </a:t>
            </a:r>
            <a:r>
              <a:rPr lang="ko-KR" altLang="en-US" dirty="0" err="1"/>
              <a:t>있어보이는</a:t>
            </a:r>
            <a:r>
              <a:rPr lang="ko-KR" altLang="en-US" dirty="0"/>
              <a:t> 자료는</a:t>
            </a:r>
            <a:r>
              <a:rPr lang="en-US" altLang="ko-KR" dirty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973239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3600"/>
              <a:t>분산분석표</a:t>
            </a:r>
            <a:r>
              <a:rPr lang="en-US" altLang="ko-KR" sz="3600"/>
              <a:t>(ANOVA table)</a:t>
            </a:r>
            <a:endParaRPr lang="ko-KR" altLang="en-US" sz="3600"/>
          </a:p>
        </p:txBody>
      </p:sp>
      <p:sp>
        <p:nvSpPr>
          <p:cNvPr id="34819" name="내용 개체 틀 2"/>
          <p:cNvSpPr>
            <a:spLocks noGrp="1" noChangeArrowheads="1"/>
          </p:cNvSpPr>
          <p:nvPr>
            <p:ph idx="1"/>
          </p:nvPr>
        </p:nvSpPr>
        <p:spPr>
          <a:xfrm>
            <a:off x="838200" y="1538289"/>
            <a:ext cx="8229600" cy="971550"/>
          </a:xfrm>
        </p:spPr>
        <p:txBody>
          <a:bodyPr/>
          <a:lstStyle/>
          <a:p>
            <a:r>
              <a:rPr lang="en-US" altLang="ko-KR" dirty="0"/>
              <a:t>Analysis of Variance(ANOVA)</a:t>
            </a:r>
            <a:endParaRPr lang="ko-KR" altLang="en-US" dirty="0"/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EC6EB1F7-8A98-41EE-92AA-BAEE7F3EF5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0852188"/>
              </p:ext>
            </p:extLst>
          </p:nvPr>
        </p:nvGraphicFramePr>
        <p:xfrm>
          <a:off x="838200" y="2373485"/>
          <a:ext cx="8606742" cy="3279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2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9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31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1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26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47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57882">
                <a:tc>
                  <a:txBody>
                    <a:bodyPr/>
                    <a:lstStyle/>
                    <a:p>
                      <a:pPr algn="ctr" latinLnBrk="1"/>
                      <a:endParaRPr lang="en-US" altLang="ko-KR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source</a:t>
                      </a: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zh-CN" altLang="en-US" sz="2000" dirty="0">
                          <a:solidFill>
                            <a:srgbClr val="264A60"/>
                          </a:solidFill>
                          <a:latin typeface="MingLiU"/>
                        </a:rPr>
                        <a:t>平方和</a:t>
                      </a:r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Sum of Square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zh-CN" altLang="en-US" sz="2000" dirty="0">
                          <a:solidFill>
                            <a:srgbClr val="264A60"/>
                          </a:solidFill>
                          <a:latin typeface="MingLiU"/>
                        </a:rPr>
                        <a:t>自由度</a:t>
                      </a:r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Degree</a:t>
                      </a:r>
                      <a:r>
                        <a:rPr lang="ko-KR" altLang="en-US" sz="2000" b="0" dirty="0">
                          <a:latin typeface="휴먼모음T" pitchFamily="18" charset="-127"/>
                          <a:ea typeface="휴먼모음T" pitchFamily="18" charset="-127"/>
                        </a:rPr>
                        <a:t> </a:t>
                      </a:r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of Freedom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zh-CN" altLang="en-US" sz="2000" dirty="0">
                          <a:solidFill>
                            <a:srgbClr val="264A60"/>
                          </a:solidFill>
                          <a:latin typeface="MingLiU"/>
                        </a:rPr>
                        <a:t>均方</a:t>
                      </a:r>
                      <a:endParaRPr lang="en-US" altLang="zh-CN" sz="2000" dirty="0">
                        <a:solidFill>
                          <a:srgbClr val="264A60"/>
                        </a:solidFill>
                        <a:latin typeface="MingLiU"/>
                      </a:endParaRPr>
                    </a:p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Mean</a:t>
                      </a:r>
                      <a:r>
                        <a:rPr lang="ko-KR" altLang="en-US" sz="2000" b="0" dirty="0">
                          <a:latin typeface="휴먼모음T" pitchFamily="18" charset="-127"/>
                          <a:ea typeface="휴먼모음T" pitchFamily="18" charset="-127"/>
                        </a:rPr>
                        <a:t> </a:t>
                      </a:r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SS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F</a:t>
                      </a:r>
                    </a:p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F-value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zh-CN" altLang="en-US" sz="2000" dirty="0">
                          <a:solidFill>
                            <a:srgbClr val="264A60"/>
                          </a:solidFill>
                          <a:latin typeface="MingLiU"/>
                        </a:rPr>
                        <a:t>显著性</a:t>
                      </a:r>
                      <a:endParaRPr lang="en-US" altLang="zh-CN" sz="2000" dirty="0">
                        <a:solidFill>
                          <a:srgbClr val="264A60"/>
                        </a:solidFill>
                        <a:latin typeface="MingLiU"/>
                      </a:endParaRPr>
                    </a:p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P-value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0517">
                <a:tc>
                  <a:txBody>
                    <a:bodyPr/>
                    <a:lstStyle/>
                    <a:p>
                      <a:pPr algn="ctr" latinLnBrk="1"/>
                      <a:r>
                        <a:rPr lang="zh-CN" altLang="en-US" sz="2000" dirty="0">
                          <a:solidFill>
                            <a:srgbClr val="264A60"/>
                          </a:solidFill>
                          <a:latin typeface="MingLiU"/>
                        </a:rPr>
                        <a:t>组间</a:t>
                      </a:r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treatment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0" dirty="0" err="1">
                          <a:latin typeface="휴먼모음T" pitchFamily="18" charset="-127"/>
                          <a:ea typeface="휴먼모음T" pitchFamily="18" charset="-127"/>
                        </a:rPr>
                        <a:t>SStr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k-1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0" dirty="0" err="1">
                          <a:latin typeface="휴먼모음T" pitchFamily="18" charset="-127"/>
                          <a:ea typeface="휴먼모음T" pitchFamily="18" charset="-127"/>
                        </a:rPr>
                        <a:t>MStr</a:t>
                      </a:r>
                      <a:endParaRPr lang="en-US" altLang="ko-KR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=</a:t>
                      </a:r>
                      <a:r>
                        <a:rPr lang="en-US" altLang="ko-KR" sz="2000" b="0" dirty="0" err="1">
                          <a:latin typeface="휴먼모음T" pitchFamily="18" charset="-127"/>
                          <a:ea typeface="휴먼모음T" pitchFamily="18" charset="-127"/>
                        </a:rPr>
                        <a:t>SStr</a:t>
                      </a:r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/(k-1)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0" dirty="0" err="1">
                          <a:latin typeface="휴먼모음T" pitchFamily="18" charset="-127"/>
                          <a:ea typeface="휴먼모음T" pitchFamily="18" charset="-127"/>
                        </a:rPr>
                        <a:t>MStr</a:t>
                      </a:r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/MSE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0.???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0517">
                <a:tc>
                  <a:txBody>
                    <a:bodyPr/>
                    <a:lstStyle/>
                    <a:p>
                      <a:pPr algn="ctr" latinLnBrk="1"/>
                      <a:r>
                        <a:rPr lang="zh-CN" altLang="en-US" sz="2000" dirty="0">
                          <a:solidFill>
                            <a:srgbClr val="264A60"/>
                          </a:solidFill>
                          <a:latin typeface="MingLiU"/>
                        </a:rPr>
                        <a:t>组内</a:t>
                      </a:r>
                      <a:endParaRPr lang="en-US" altLang="zh-CN" sz="2000" dirty="0">
                        <a:solidFill>
                          <a:srgbClr val="264A60"/>
                        </a:solidFill>
                        <a:latin typeface="MingLiU"/>
                      </a:endParaRPr>
                    </a:p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error</a:t>
                      </a: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SSE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k(n-1)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MSE</a:t>
                      </a:r>
                    </a:p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=SSE/k(n-1)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0517">
                <a:tc>
                  <a:txBody>
                    <a:bodyPr/>
                    <a:lstStyle/>
                    <a:p>
                      <a:pPr algn="ctr" latinLnBrk="1"/>
                      <a:r>
                        <a:rPr lang="zh-CN" altLang="en-US" sz="2000" dirty="0">
                          <a:solidFill>
                            <a:srgbClr val="264A60"/>
                          </a:solidFill>
                          <a:latin typeface="MingLiU"/>
                        </a:rPr>
                        <a:t>总计</a:t>
                      </a:r>
                      <a:endParaRPr lang="en-US" altLang="zh-CN" sz="2000" dirty="0">
                        <a:solidFill>
                          <a:srgbClr val="264A60"/>
                        </a:solidFill>
                        <a:latin typeface="MingLiU"/>
                      </a:endParaRPr>
                    </a:p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total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SST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0" dirty="0">
                          <a:latin typeface="휴먼모음T" pitchFamily="18" charset="-127"/>
                          <a:ea typeface="휴먼모음T" pitchFamily="18" charset="-127"/>
                        </a:rPr>
                        <a:t>kn-1</a:t>
                      </a:r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 b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 b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000" b="0" dirty="0">
                        <a:latin typeface="휴먼모음T" pitchFamily="18" charset="-127"/>
                        <a:ea typeface="휴먼모음T" pitchFamily="18" charset="-127"/>
                      </a:endParaRPr>
                    </a:p>
                  </a:txBody>
                  <a:tcPr marL="91439" marR="91439" marT="45730" marB="4573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말풍선: 모서리가 둥근 사각형 5">
            <a:extLst>
              <a:ext uri="{FF2B5EF4-FFF2-40B4-BE49-F238E27FC236}">
                <a16:creationId xmlns:a16="http://schemas.microsoft.com/office/drawing/2014/main" id="{A8BA5BC2-F0A3-4E66-ADBC-6ACF73499385}"/>
              </a:ext>
            </a:extLst>
          </p:cNvPr>
          <p:cNvSpPr/>
          <p:nvPr/>
        </p:nvSpPr>
        <p:spPr>
          <a:xfrm>
            <a:off x="6544018" y="5771043"/>
            <a:ext cx="1419364" cy="936625"/>
          </a:xfrm>
          <a:prstGeom prst="wedgeRoundRectCallout">
            <a:avLst>
              <a:gd name="adj1" fmla="val 12804"/>
              <a:gd name="adj2" fmla="val -22998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latinLnBrk="1">
              <a:defRPr/>
            </a:pPr>
            <a:r>
              <a:rPr lang="ko-KR" alt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처리변동</a:t>
            </a:r>
            <a:r>
              <a:rPr lang="en-US" altLang="ko-K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ko-KR" alt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오차변동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9560689" y="2373485"/>
            <a:ext cx="2243077" cy="339755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ko-KR" altLang="en-US" dirty="0" err="1"/>
              <a:t>유의확률</a:t>
            </a:r>
            <a:r>
              <a:rPr lang="en-US" altLang="ko-KR" dirty="0"/>
              <a:t>(p-</a:t>
            </a:r>
            <a:r>
              <a:rPr lang="ko-KR" altLang="en-US" dirty="0"/>
              <a:t>값</a:t>
            </a:r>
            <a:r>
              <a:rPr lang="en-US" altLang="ko-KR" dirty="0"/>
              <a:t>)</a:t>
            </a:r>
            <a:r>
              <a:rPr lang="ko-KR" altLang="en-US" dirty="0"/>
              <a:t>이 </a:t>
            </a:r>
            <a:r>
              <a:rPr lang="en-US" altLang="ko-KR" dirty="0"/>
              <a:t>0.05</a:t>
            </a:r>
            <a:r>
              <a:rPr lang="ko-KR" altLang="en-US" dirty="0"/>
              <a:t>보다 작으면</a:t>
            </a:r>
          </a:p>
          <a:p>
            <a:pPr lvl="1">
              <a:lnSpc>
                <a:spcPct val="120000"/>
              </a:lnSpc>
            </a:pPr>
            <a:r>
              <a:rPr lang="ko-KR" altLang="en-US" dirty="0"/>
              <a:t>그룹간 평균 차이 있다</a:t>
            </a:r>
          </a:p>
          <a:p>
            <a:pPr>
              <a:lnSpc>
                <a:spcPct val="120000"/>
              </a:lnSpc>
            </a:pPr>
            <a:r>
              <a:rPr lang="ko-KR" altLang="en-US" dirty="0" err="1"/>
              <a:t>유의확률이</a:t>
            </a:r>
            <a:r>
              <a:rPr lang="ko-KR" altLang="en-US" dirty="0"/>
              <a:t> </a:t>
            </a:r>
            <a:r>
              <a:rPr lang="en-US" altLang="ko-KR" dirty="0"/>
              <a:t>0.05</a:t>
            </a:r>
            <a:r>
              <a:rPr lang="ko-KR" altLang="en-US" dirty="0"/>
              <a:t>보다 크면</a:t>
            </a:r>
          </a:p>
          <a:p>
            <a:pPr lvl="1">
              <a:lnSpc>
                <a:spcPct val="120000"/>
              </a:lnSpc>
            </a:pPr>
            <a:r>
              <a:rPr lang="ko-KR" altLang="en-US" dirty="0"/>
              <a:t>평균 차이 없다</a:t>
            </a:r>
          </a:p>
        </p:txBody>
      </p:sp>
    </p:spTree>
    <p:extLst>
      <p:ext uri="{BB962C8B-B14F-4D97-AF65-F5344CB8AC3E}">
        <p14:creationId xmlns:p14="http://schemas.microsoft.com/office/powerpoint/2010/main" val="422082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3600" dirty="0"/>
              <a:t>예제</a:t>
            </a:r>
          </a:p>
        </p:txBody>
      </p:sp>
      <p:sp>
        <p:nvSpPr>
          <p:cNvPr id="36867" name="내용 개체 틀 2"/>
          <p:cNvSpPr>
            <a:spLocks noGrp="1" noChangeArrowheads="1"/>
          </p:cNvSpPr>
          <p:nvPr>
            <p:ph idx="1"/>
          </p:nvPr>
        </p:nvSpPr>
        <p:spPr>
          <a:xfrm>
            <a:off x="682906" y="1310753"/>
            <a:ext cx="10670894" cy="1367881"/>
          </a:xfrm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</a:pPr>
            <a:r>
              <a:rPr lang="ko-KR" altLang="en-US" sz="2400" dirty="0"/>
              <a:t>“기술통계분석</a:t>
            </a:r>
            <a:r>
              <a:rPr lang="en-US" altLang="ko-KR" sz="2400" dirty="0"/>
              <a:t>.</a:t>
            </a:r>
            <a:r>
              <a:rPr lang="en-US" altLang="ko-KR" sz="2400" dirty="0" err="1"/>
              <a:t>sav</a:t>
            </a:r>
            <a:r>
              <a:rPr lang="en-US" altLang="ko-KR" sz="2400" dirty="0"/>
              <a:t>’</a:t>
            </a:r>
            <a:r>
              <a:rPr lang="ko-KR" altLang="en-US" sz="2400" dirty="0"/>
              <a:t>에서 ‘</a:t>
            </a:r>
            <a:r>
              <a:rPr lang="ko-KR" altLang="en-US" sz="2400" dirty="0" err="1"/>
              <a:t>교육정도</a:t>
            </a:r>
            <a:r>
              <a:rPr lang="ko-KR" altLang="en-US" sz="2400" dirty="0"/>
              <a:t>’ 간에 ‘</a:t>
            </a:r>
            <a:r>
              <a:rPr lang="en-US" altLang="ko-KR" sz="2400" dirty="0"/>
              <a:t>TV </a:t>
            </a:r>
            <a:r>
              <a:rPr lang="ko-KR" altLang="en-US" sz="2400" dirty="0"/>
              <a:t>보는 시간’ 차이가 존재하는가를 </a:t>
            </a:r>
            <a:r>
              <a:rPr lang="ko-KR" altLang="en-US" sz="2400" dirty="0" err="1"/>
              <a:t>검정하시오</a:t>
            </a:r>
            <a:r>
              <a:rPr lang="en-US" altLang="ko-KR" sz="2400" dirty="0"/>
              <a:t>. </a:t>
            </a:r>
            <a:r>
              <a:rPr lang="ko-KR" altLang="en-US" sz="2400" dirty="0"/>
              <a:t>또한 ‘</a:t>
            </a:r>
            <a:r>
              <a:rPr lang="ko-KR" altLang="en-US" sz="2400" dirty="0" err="1"/>
              <a:t>교육정도</a:t>
            </a:r>
            <a:r>
              <a:rPr lang="ko-KR" altLang="en-US" sz="2400" dirty="0"/>
              <a:t>’ 간에 ‘신문</a:t>
            </a:r>
            <a:r>
              <a:rPr lang="en-US" altLang="ko-KR" sz="2400" dirty="0"/>
              <a:t> </a:t>
            </a:r>
            <a:r>
              <a:rPr lang="ko-KR" altLang="en-US" sz="2400" dirty="0"/>
              <a:t>보는 시간’ 차이가 존재하는가를 </a:t>
            </a:r>
            <a:r>
              <a:rPr lang="ko-KR" altLang="en-US" sz="2400" dirty="0" err="1"/>
              <a:t>검정하시오</a:t>
            </a:r>
            <a:r>
              <a:rPr lang="en-US" altLang="ko-KR" sz="2400" dirty="0"/>
              <a:t>. </a:t>
            </a:r>
            <a:r>
              <a:rPr lang="ko-KR" altLang="en-US" sz="2400" dirty="0"/>
              <a:t>그리고 차이가 있다면 어떤 집단 간에 차이가 있는지를 </a:t>
            </a:r>
            <a:r>
              <a:rPr lang="ko-KR" altLang="en-US" sz="2400" b="1" dirty="0" err="1">
                <a:solidFill>
                  <a:srgbClr val="FF0000"/>
                </a:solidFill>
              </a:rPr>
              <a:t>사후분석</a:t>
            </a:r>
            <a:r>
              <a:rPr lang="ko-KR" altLang="en-US" sz="2400" dirty="0"/>
              <a:t> 하시오</a:t>
            </a:r>
            <a:r>
              <a:rPr lang="en-US" altLang="ko-KR" sz="2400" dirty="0"/>
              <a:t>.</a:t>
            </a:r>
            <a:endParaRPr lang="ko-KR" altLang="en-US" sz="2400" dirty="0"/>
          </a:p>
          <a:p>
            <a:pPr>
              <a:lnSpc>
                <a:spcPct val="100000"/>
              </a:lnSpc>
            </a:pPr>
            <a:endParaRPr lang="ko-KR" altLang="en-US" sz="2400" dirty="0"/>
          </a:p>
        </p:txBody>
      </p:sp>
      <p:sp>
        <p:nvSpPr>
          <p:cNvPr id="4" name="굽은 화살표 3"/>
          <p:cNvSpPr/>
          <p:nvPr/>
        </p:nvSpPr>
        <p:spPr>
          <a:xfrm rot="5400000">
            <a:off x="6524294" y="2164171"/>
            <a:ext cx="458381" cy="1078825"/>
          </a:xfrm>
          <a:prstGeom prst="bentArrow">
            <a:avLst>
              <a:gd name="adj1" fmla="val 25000"/>
              <a:gd name="adj2" fmla="val 20017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970CC1EF-E01E-4E6E-BC25-023527254C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503" y="2474392"/>
            <a:ext cx="4895850" cy="340995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23F4F17D-7F82-4751-BF5F-28846AB8F1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6784" y="3016368"/>
            <a:ext cx="5117016" cy="2895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7608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928658" y="2963118"/>
            <a:ext cx="29835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err="1"/>
              <a:t>사후분석이</a:t>
            </a:r>
            <a:r>
              <a:rPr lang="ko-KR" altLang="en-US" sz="2000" dirty="0"/>
              <a:t> 필요한 것은</a:t>
            </a:r>
            <a:r>
              <a:rPr lang="en-US" altLang="ko-KR" sz="2000" dirty="0"/>
              <a:t>?</a:t>
            </a:r>
            <a:endParaRPr lang="en-US" sz="2000" dirty="0"/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870" y="556308"/>
            <a:ext cx="6310162" cy="2406810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870" y="3363228"/>
            <a:ext cx="6310162" cy="3155081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7928658" y="3363228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>
                <a:solidFill>
                  <a:srgbClr val="000000"/>
                </a:solidFill>
                <a:latin typeface="MingLiU"/>
              </a:rPr>
              <a:t>事后检验</a:t>
            </a:r>
          </a:p>
        </p:txBody>
      </p:sp>
    </p:spTree>
    <p:extLst>
      <p:ext uri="{BB962C8B-B14F-4D97-AF65-F5344CB8AC3E}">
        <p14:creationId xmlns:p14="http://schemas.microsoft.com/office/powerpoint/2010/main" val="8560085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737282" y="1049439"/>
            <a:ext cx="2857500" cy="2459038"/>
          </a:xfrm>
        </p:spPr>
        <p:txBody>
          <a:bodyPr/>
          <a:lstStyle/>
          <a:p>
            <a:r>
              <a:rPr lang="ko-KR" altLang="en-US" sz="4000" dirty="0" err="1"/>
              <a:t>사후분석</a:t>
            </a:r>
            <a:r>
              <a:rPr lang="en-US" altLang="ko-KR" sz="4000" dirty="0"/>
              <a:t>?</a:t>
            </a:r>
            <a:br>
              <a:rPr lang="en-US" altLang="ko-KR" sz="4000" dirty="0"/>
            </a:br>
            <a:r>
              <a:rPr lang="zh-CN" altLang="en-US" sz="3600" dirty="0">
                <a:solidFill>
                  <a:srgbClr val="0070C0"/>
                </a:solidFill>
                <a:latin typeface="MingLiU"/>
              </a:rPr>
              <a:t>事后检验</a:t>
            </a:r>
            <a:br>
              <a:rPr lang="zh-CN" altLang="en-US" sz="4000" dirty="0">
                <a:solidFill>
                  <a:srgbClr val="000000"/>
                </a:solidFill>
                <a:latin typeface="MingLiU"/>
              </a:rPr>
            </a:br>
            <a:endParaRPr lang="en-US" altLang="ko-KR" sz="4000" dirty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3842795" y="428626"/>
            <a:ext cx="7546694" cy="5868002"/>
          </a:xfrm>
        </p:spPr>
        <p:txBody>
          <a:bodyPr rtlCol="0">
            <a:normAutofit fontScale="92500" lnSpcReduction="10000"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dirty="0" err="1"/>
              <a:t>세집단의</a:t>
            </a:r>
            <a:r>
              <a:rPr lang="ko-KR" altLang="en-US" dirty="0"/>
              <a:t> 평균이 같다가 기각되면</a:t>
            </a:r>
            <a:r>
              <a:rPr lang="en-US" altLang="ko-KR" dirty="0"/>
              <a:t>?</a:t>
            </a:r>
            <a:endParaRPr lang="ko-KR" altLang="en-US" dirty="0"/>
          </a:p>
          <a:p>
            <a:pPr lvl="1">
              <a:lnSpc>
                <a:spcPct val="120000"/>
              </a:lnSpc>
              <a:defRPr/>
            </a:pPr>
            <a:r>
              <a:rPr lang="ko-KR" altLang="en-US" dirty="0" err="1"/>
              <a:t>세집단의</a:t>
            </a:r>
            <a:r>
              <a:rPr lang="ko-KR" altLang="en-US" dirty="0"/>
              <a:t> 평균이 다르다</a:t>
            </a:r>
          </a:p>
          <a:p>
            <a:pPr>
              <a:lnSpc>
                <a:spcPct val="120000"/>
              </a:lnSpc>
              <a:defRPr/>
            </a:pPr>
            <a:r>
              <a:rPr lang="ko-KR" altLang="en-US" dirty="0"/>
              <a:t>모두 다르다가 아니라 </a:t>
            </a:r>
            <a:r>
              <a:rPr lang="ko-KR" altLang="en-US" dirty="0" err="1"/>
              <a:t>다른게</a:t>
            </a:r>
            <a:r>
              <a:rPr lang="ko-KR" altLang="en-US" dirty="0"/>
              <a:t> 있다는 의미</a:t>
            </a:r>
            <a:endParaRPr lang="en-US" altLang="ko-KR" dirty="0"/>
          </a:p>
          <a:p>
            <a:pPr lvl="1">
              <a:lnSpc>
                <a:spcPct val="120000"/>
              </a:lnSpc>
              <a:defRPr/>
            </a:pPr>
            <a:r>
              <a:rPr lang="ko-KR" altLang="en-US" dirty="0" err="1"/>
              <a:t>세집단의</a:t>
            </a:r>
            <a:r>
              <a:rPr lang="ko-KR" altLang="en-US" dirty="0"/>
              <a:t> 평균이 모두 같지는 않다</a:t>
            </a:r>
          </a:p>
          <a:p>
            <a:pPr>
              <a:lnSpc>
                <a:spcPct val="120000"/>
              </a:lnSpc>
              <a:defRPr/>
            </a:pPr>
            <a:endParaRPr lang="ko-KR" altLang="en-US" dirty="0"/>
          </a:p>
          <a:p>
            <a:pPr>
              <a:lnSpc>
                <a:spcPct val="120000"/>
              </a:lnSpc>
              <a:defRPr/>
            </a:pPr>
            <a:r>
              <a:rPr lang="ko-KR" altLang="en-US" dirty="0" err="1"/>
              <a:t>사후분석이</a:t>
            </a:r>
            <a:r>
              <a:rPr lang="ko-KR" altLang="en-US" dirty="0"/>
              <a:t> 필요</a:t>
            </a:r>
            <a:endParaRPr lang="en-US" altLang="ko-KR" dirty="0"/>
          </a:p>
          <a:p>
            <a:pPr lvl="1">
              <a:lnSpc>
                <a:spcPct val="120000"/>
              </a:lnSpc>
              <a:defRPr/>
            </a:pPr>
            <a:r>
              <a:rPr lang="ko-KR" altLang="en-US" dirty="0"/>
              <a:t>예</a:t>
            </a:r>
            <a:r>
              <a:rPr lang="en-US" altLang="ko-KR" dirty="0"/>
              <a:t>&gt; A, B, C </a:t>
            </a:r>
            <a:r>
              <a:rPr lang="ko-KR" altLang="en-US" dirty="0" err="1"/>
              <a:t>세그룹의</a:t>
            </a:r>
            <a:r>
              <a:rPr lang="ko-KR" altLang="en-US" dirty="0"/>
              <a:t> 동일성 검정이 기각되면</a:t>
            </a:r>
            <a:endParaRPr lang="en-US" altLang="ko-KR" dirty="0"/>
          </a:p>
          <a:p>
            <a:pPr lvl="1">
              <a:lnSpc>
                <a:spcPct val="120000"/>
              </a:lnSpc>
              <a:defRPr/>
            </a:pPr>
            <a:r>
              <a:rPr lang="en-US" altLang="ko-KR" dirty="0"/>
              <a:t>A</a:t>
            </a:r>
            <a:r>
              <a:rPr lang="ko-KR" altLang="en-US" dirty="0"/>
              <a:t>≠</a:t>
            </a:r>
            <a:r>
              <a:rPr lang="en-US" altLang="ko-KR" dirty="0"/>
              <a:t>B, A</a:t>
            </a:r>
            <a:r>
              <a:rPr lang="ko-KR" altLang="en-US" dirty="0"/>
              <a:t>≠</a:t>
            </a:r>
            <a:r>
              <a:rPr lang="en-US" altLang="ko-KR" dirty="0"/>
              <a:t>C, B</a:t>
            </a:r>
            <a:r>
              <a:rPr lang="ko-KR" altLang="en-US" dirty="0"/>
              <a:t>≠</a:t>
            </a:r>
            <a:r>
              <a:rPr lang="en-US" altLang="ko-KR" dirty="0"/>
              <a:t>C </a:t>
            </a:r>
            <a:r>
              <a:rPr lang="ko-KR" altLang="en-US" dirty="0"/>
              <a:t>를 체크</a:t>
            </a:r>
            <a:r>
              <a:rPr lang="en-US" altLang="ko-KR" dirty="0"/>
              <a:t>(multiple comparison)</a:t>
            </a:r>
          </a:p>
          <a:p>
            <a:pPr lvl="1">
              <a:lnSpc>
                <a:spcPct val="120000"/>
              </a:lnSpc>
              <a:defRPr/>
            </a:pPr>
            <a:r>
              <a:rPr lang="ko-KR" altLang="en-US" dirty="0"/>
              <a:t>만약</a:t>
            </a:r>
            <a:r>
              <a:rPr lang="en-US" altLang="ko-KR" dirty="0"/>
              <a:t> </a:t>
            </a:r>
            <a:r>
              <a:rPr lang="ko-KR" altLang="en-US" dirty="0"/>
              <a:t>결과</a:t>
            </a:r>
            <a:r>
              <a:rPr lang="en-US" altLang="ko-KR" dirty="0"/>
              <a:t> </a:t>
            </a:r>
            <a:r>
              <a:rPr lang="ko-KR" altLang="en-US" dirty="0"/>
              <a:t>표시가 다음가 같다면</a:t>
            </a:r>
            <a:endParaRPr lang="en-US" altLang="ko-KR" dirty="0"/>
          </a:p>
          <a:p>
            <a:pPr lvl="1">
              <a:lnSpc>
                <a:spcPct val="120000"/>
              </a:lnSpc>
              <a:defRPr/>
            </a:pPr>
            <a:r>
              <a:rPr lang="en-US" altLang="ko-KR" dirty="0"/>
              <a:t>   A        B         C</a:t>
            </a:r>
            <a:r>
              <a:rPr lang="ko-KR" altLang="en-US" dirty="0"/>
              <a:t> </a:t>
            </a:r>
            <a:endParaRPr lang="en-US" altLang="ko-KR" dirty="0"/>
          </a:p>
          <a:p>
            <a:pPr lvl="1">
              <a:lnSpc>
                <a:spcPct val="120000"/>
              </a:lnSpc>
              <a:defRPr/>
            </a:pPr>
            <a:endParaRPr lang="en-US" altLang="ko-KR" dirty="0"/>
          </a:p>
          <a:p>
            <a:pPr lvl="1">
              <a:lnSpc>
                <a:spcPct val="120000"/>
              </a:lnSpc>
              <a:defRPr/>
            </a:pPr>
            <a:r>
              <a:rPr lang="en-US" altLang="ko-KR" dirty="0"/>
              <a:t>A = B &amp; B = C &amp; B </a:t>
            </a:r>
            <a:r>
              <a:rPr lang="ko-KR" altLang="en-US" dirty="0"/>
              <a:t>≠ </a:t>
            </a:r>
            <a:r>
              <a:rPr lang="en-US" altLang="ko-KR" dirty="0"/>
              <a:t>C</a:t>
            </a:r>
            <a:endParaRPr lang="ko-KR" altLang="en-US" dirty="0"/>
          </a:p>
          <a:p>
            <a:pPr>
              <a:lnSpc>
                <a:spcPct val="120000"/>
              </a:lnSpc>
              <a:defRPr/>
            </a:pPr>
            <a:endParaRPr lang="ko-KR" altLang="en-US" dirty="0"/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9E3F389A-46DD-433F-97D1-816FD9913322}"/>
              </a:ext>
            </a:extLst>
          </p:cNvPr>
          <p:cNvCxnSpPr/>
          <p:nvPr/>
        </p:nvCxnSpPr>
        <p:spPr>
          <a:xfrm>
            <a:off x="4798090" y="5182424"/>
            <a:ext cx="86518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343C528C-8B5E-4FC2-ADE7-58841A63C071}"/>
              </a:ext>
            </a:extLst>
          </p:cNvPr>
          <p:cNvCxnSpPr/>
          <p:nvPr/>
        </p:nvCxnSpPr>
        <p:spPr>
          <a:xfrm>
            <a:off x="5511258" y="5319834"/>
            <a:ext cx="863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1FDD14A-EBDC-4FA8-A3F4-F34D4AA9A680}"/>
              </a:ext>
            </a:extLst>
          </p:cNvPr>
          <p:cNvSpPr txBox="1"/>
          <p:nvPr/>
        </p:nvSpPr>
        <p:spPr>
          <a:xfrm>
            <a:off x="1003233" y="2715761"/>
            <a:ext cx="152809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2800" dirty="0"/>
              <a:t>post-hoc</a:t>
            </a:r>
            <a:br>
              <a:rPr lang="en-US" altLang="ko-KR" sz="2800" dirty="0"/>
            </a:br>
            <a:r>
              <a:rPr lang="en-US" altLang="ko-KR" sz="2800" dirty="0"/>
              <a:t>analysis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518050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Review: </a:t>
            </a:r>
            <a:r>
              <a:rPr lang="ko-KR" altLang="en-US" sz="3600" dirty="0"/>
              <a:t>두집단의</a:t>
            </a:r>
            <a:r>
              <a:rPr lang="en-US" sz="3600" dirty="0"/>
              <a:t> </a:t>
            </a:r>
            <a:r>
              <a:rPr lang="ko-KR" altLang="en-US" sz="3600" dirty="0"/>
              <a:t>평균비교</a:t>
            </a:r>
            <a:r>
              <a:rPr lang="zh-CN" altLang="en-US" sz="3600" dirty="0"/>
              <a:t> </a:t>
            </a:r>
            <a:r>
              <a:rPr lang="zh-CN" altLang="en-US" sz="2800" dirty="0">
                <a:solidFill>
                  <a:srgbClr val="0070C0"/>
                </a:solidFill>
              </a:rPr>
              <a:t>两组的平均比较</a:t>
            </a:r>
            <a:endParaRPr lang="en-US" sz="3600" dirty="0">
              <a:solidFill>
                <a:srgbClr val="0070C0"/>
              </a:solidFill>
            </a:endParaRPr>
          </a:p>
        </p:txBody>
      </p:sp>
      <p:grpSp>
        <p:nvGrpSpPr>
          <p:cNvPr id="6" name="그룹 5"/>
          <p:cNvGrpSpPr/>
          <p:nvPr/>
        </p:nvGrpSpPr>
        <p:grpSpPr>
          <a:xfrm>
            <a:off x="1153298" y="1820562"/>
            <a:ext cx="6038334" cy="3542270"/>
            <a:chOff x="1153298" y="1820562"/>
            <a:chExt cx="6038334" cy="3542270"/>
          </a:xfrm>
        </p:grpSpPr>
        <p:graphicFrame>
          <p:nvGraphicFramePr>
            <p:cNvPr id="4" name="차트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747770717"/>
                </p:ext>
              </p:extLst>
            </p:nvPr>
          </p:nvGraphicFramePr>
          <p:xfrm>
            <a:off x="1153298" y="1820562"/>
            <a:ext cx="6038334" cy="354227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5" name="TextBox 3"/>
            <p:cNvSpPr txBox="1"/>
            <p:nvPr/>
          </p:nvSpPr>
          <p:spPr>
            <a:xfrm>
              <a:off x="3802698" y="2794212"/>
              <a:ext cx="434734" cy="264560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100"/>
                <a:t>17.8</a:t>
              </a:r>
            </a:p>
          </p:txBody>
        </p:sp>
      </p:grpSp>
      <p:sp>
        <p:nvSpPr>
          <p:cNvPr id="7" name="내용 개체 틀 2"/>
          <p:cNvSpPr>
            <a:spLocks noGrp="1"/>
          </p:cNvSpPr>
          <p:nvPr>
            <p:ph idx="1"/>
          </p:nvPr>
        </p:nvSpPr>
        <p:spPr>
          <a:xfrm>
            <a:off x="7595286" y="1825625"/>
            <a:ext cx="3758514" cy="435133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17.8</a:t>
            </a:r>
            <a:r>
              <a:rPr lang="ko-KR" altLang="en-US" dirty="0"/>
              <a:t>분의 차이가 존재함</a:t>
            </a:r>
            <a:r>
              <a:rPr lang="en-US" altLang="ko-KR" dirty="0"/>
              <a:t> </a:t>
            </a:r>
          </a:p>
          <a:p>
            <a:pPr>
              <a:lnSpc>
                <a:spcPct val="120000"/>
              </a:lnSpc>
            </a:pPr>
            <a:r>
              <a:rPr lang="ko-KR" altLang="en-US" dirty="0"/>
              <a:t>이 차이가 큰 차이인가</a:t>
            </a:r>
            <a:r>
              <a:rPr lang="en-US" altLang="ko-KR" dirty="0"/>
              <a:t>?</a:t>
            </a:r>
          </a:p>
          <a:p>
            <a:pPr>
              <a:lnSpc>
                <a:spcPct val="120000"/>
              </a:lnSpc>
            </a:pPr>
            <a:r>
              <a:rPr lang="ko-KR" altLang="en-US" dirty="0"/>
              <a:t>이정도 차이로 남녀간에 차이가 있다고 말할 수 있는가</a:t>
            </a:r>
            <a:r>
              <a:rPr lang="en-US" altLang="ko-KR" dirty="0"/>
              <a:t>?</a:t>
            </a:r>
          </a:p>
          <a:p>
            <a:pPr>
              <a:lnSpc>
                <a:spcPct val="120000"/>
              </a:lnSpc>
            </a:pPr>
            <a:r>
              <a:rPr lang="en-US" altLang="ko-KR" dirty="0"/>
              <a:t>17.8</a:t>
            </a:r>
            <a:r>
              <a:rPr lang="ko-KR" altLang="en-US" dirty="0"/>
              <a:t>분의 차이가 의미가 있는 차이인가</a:t>
            </a:r>
            <a:r>
              <a:rPr lang="en-US" altLang="ko-KR" dirty="0"/>
              <a:t>?</a:t>
            </a:r>
          </a:p>
          <a:p>
            <a:pPr>
              <a:lnSpc>
                <a:spcPct val="120000"/>
              </a:lnSpc>
            </a:pPr>
            <a:r>
              <a:rPr lang="en-US" altLang="ko-KR" dirty="0"/>
              <a:t>17.8</a:t>
            </a:r>
            <a:r>
              <a:rPr lang="ko-KR" altLang="en-US" dirty="0"/>
              <a:t>분의 차이가 통계적으로 의미가 있는가</a:t>
            </a:r>
            <a:r>
              <a:rPr lang="en-US" altLang="ko-KR" dirty="0"/>
              <a:t>?</a:t>
            </a:r>
          </a:p>
          <a:p>
            <a:pPr>
              <a:lnSpc>
                <a:spcPct val="120000"/>
              </a:lnSpc>
            </a:pPr>
            <a:r>
              <a:rPr lang="en-US" altLang="ko-KR" dirty="0"/>
              <a:t>Statistically Significant</a:t>
            </a:r>
          </a:p>
        </p:txBody>
      </p:sp>
    </p:spTree>
    <p:extLst>
      <p:ext uri="{BB962C8B-B14F-4D97-AF65-F5344CB8AC3E}">
        <p14:creationId xmlns:p14="http://schemas.microsoft.com/office/powerpoint/2010/main" val="15169531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33B51BBB-55DE-4595-A870-E1C583845D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44" y="306729"/>
            <a:ext cx="6429375" cy="3638550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2E66BAD8-D654-46BA-9842-B0DA78AF7F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4730" y="2126004"/>
            <a:ext cx="5372100" cy="438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950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0E455685-4C2E-483C-8FCD-54D39BF8D5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5624" y="400631"/>
            <a:ext cx="4780854" cy="519299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1B9B0CD9-B177-43F1-9615-A9CB331D09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890" y="400631"/>
            <a:ext cx="6267450" cy="364807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3B4A861B-291A-4F4B-8477-E9B040A148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2890" y="4247104"/>
            <a:ext cx="5100056" cy="1857967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921574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제목 1"/>
          <p:cNvSpPr>
            <a:spLocks noGrp="1" noChangeArrowheads="1"/>
          </p:cNvSpPr>
          <p:nvPr>
            <p:ph type="title"/>
          </p:nvPr>
        </p:nvSpPr>
        <p:spPr>
          <a:xfrm>
            <a:off x="766441" y="453523"/>
            <a:ext cx="7543800" cy="828675"/>
          </a:xfrm>
        </p:spPr>
        <p:txBody>
          <a:bodyPr>
            <a:normAutofit/>
          </a:bodyPr>
          <a:lstStyle/>
          <a:p>
            <a:pPr eaLnBrk="1" hangingPunct="1"/>
            <a:r>
              <a:rPr lang="ko-KR" altLang="en-US" sz="4000" dirty="0"/>
              <a:t>데이터 분석 절차 </a:t>
            </a:r>
          </a:p>
        </p:txBody>
      </p:sp>
      <p:sp>
        <p:nvSpPr>
          <p:cNvPr id="17411" name="내용 개체 틀 2"/>
          <p:cNvSpPr>
            <a:spLocks noGrp="1" noChangeArrowheads="1"/>
          </p:cNvSpPr>
          <p:nvPr>
            <p:ph idx="1"/>
          </p:nvPr>
        </p:nvSpPr>
        <p:spPr>
          <a:xfrm>
            <a:off x="766441" y="1282198"/>
            <a:ext cx="10833904" cy="5049154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</a:pPr>
            <a:r>
              <a:rPr lang="ko-KR" altLang="en-US" dirty="0" err="1"/>
              <a:t>자료분석은</a:t>
            </a:r>
            <a:r>
              <a:rPr lang="ko-KR" altLang="en-US" dirty="0"/>
              <a:t> </a:t>
            </a:r>
            <a:r>
              <a:rPr lang="en-US" altLang="ko-KR" dirty="0"/>
              <a:t>‘</a:t>
            </a:r>
            <a:r>
              <a:rPr lang="ko-KR" altLang="en-US" dirty="0"/>
              <a:t>추정</a:t>
            </a:r>
            <a:r>
              <a:rPr lang="en-US" altLang="ko-KR" dirty="0"/>
              <a:t>’</a:t>
            </a:r>
            <a:r>
              <a:rPr lang="ko-KR" altLang="en-US" dirty="0"/>
              <a:t>과 </a:t>
            </a:r>
            <a:r>
              <a:rPr lang="en-US" altLang="ko-KR" dirty="0"/>
              <a:t>‘</a:t>
            </a:r>
            <a:r>
              <a:rPr lang="ko-KR" altLang="en-US" dirty="0"/>
              <a:t>검정</a:t>
            </a:r>
            <a:r>
              <a:rPr lang="en-US" altLang="ko-KR" dirty="0"/>
              <a:t>’</a:t>
            </a:r>
            <a:r>
              <a:rPr lang="ko-KR" altLang="en-US" dirty="0"/>
              <a:t>의 순서로</a:t>
            </a:r>
            <a:endParaRPr lang="en-US" altLang="ko-KR" dirty="0"/>
          </a:p>
          <a:p>
            <a:pPr eaLnBrk="1" hangingPunct="1">
              <a:lnSpc>
                <a:spcPct val="120000"/>
              </a:lnSpc>
            </a:pPr>
            <a:r>
              <a:rPr lang="ko-KR" altLang="en-US" dirty="0"/>
              <a:t>추정은 </a:t>
            </a:r>
            <a:r>
              <a:rPr lang="ko-KR" altLang="en-US" dirty="0" err="1"/>
              <a:t>점추정과</a:t>
            </a:r>
            <a:r>
              <a:rPr lang="ko-KR" altLang="en-US" dirty="0"/>
              <a:t> 신뢰구간</a:t>
            </a:r>
            <a:endParaRPr lang="en-US" altLang="ko-KR" dirty="0"/>
          </a:p>
          <a:p>
            <a:pPr lvl="1">
              <a:lnSpc>
                <a:spcPct val="120000"/>
              </a:lnSpc>
            </a:pPr>
            <a:r>
              <a:rPr lang="ko-KR" altLang="en-US" dirty="0"/>
              <a:t>각 변수의 평균과 표준편차를 표시</a:t>
            </a:r>
            <a:endParaRPr lang="en-US" altLang="ko-KR" dirty="0"/>
          </a:p>
          <a:p>
            <a:pPr eaLnBrk="1" hangingPunct="1">
              <a:lnSpc>
                <a:spcPct val="120000"/>
              </a:lnSpc>
            </a:pPr>
            <a:r>
              <a:rPr lang="ko-KR" altLang="en-US" dirty="0"/>
              <a:t>검정의 절차</a:t>
            </a:r>
            <a:endParaRPr lang="en-US" altLang="ko-KR" dirty="0"/>
          </a:p>
          <a:p>
            <a:pPr lvl="1">
              <a:lnSpc>
                <a:spcPct val="120000"/>
              </a:lnSpc>
            </a:pPr>
            <a:r>
              <a:rPr lang="ko-KR" altLang="en-US" dirty="0"/>
              <a:t>가설의 정립</a:t>
            </a:r>
            <a:endParaRPr lang="en-US" altLang="ko-KR" dirty="0"/>
          </a:p>
          <a:p>
            <a:pPr lvl="2">
              <a:lnSpc>
                <a:spcPct val="120000"/>
              </a:lnSpc>
            </a:pPr>
            <a:r>
              <a:rPr lang="en-US" altLang="ko-KR" dirty="0"/>
              <a:t>H0: </a:t>
            </a:r>
            <a:r>
              <a:rPr lang="ko-KR" altLang="en-US" dirty="0"/>
              <a:t>그룹간에 차이가 없다 </a:t>
            </a:r>
            <a:r>
              <a:rPr lang="en-US" altLang="ko-KR" dirty="0"/>
              <a:t>(</a:t>
            </a:r>
            <a:r>
              <a:rPr lang="ko-KR" altLang="en-US" dirty="0" err="1"/>
              <a:t>조사전</a:t>
            </a:r>
            <a:r>
              <a:rPr lang="en-US" altLang="ko-KR" dirty="0"/>
              <a:t> </a:t>
            </a:r>
            <a:r>
              <a:rPr lang="ko-KR" altLang="en-US" dirty="0"/>
              <a:t>사실</a:t>
            </a:r>
            <a:r>
              <a:rPr lang="en-US" altLang="ko-KR" dirty="0"/>
              <a:t>) =&gt; </a:t>
            </a:r>
            <a:r>
              <a:rPr lang="ko-KR" altLang="en-US" dirty="0" err="1"/>
              <a:t>귀무가설</a:t>
            </a:r>
            <a:r>
              <a:rPr lang="en-US" altLang="ko-KR" dirty="0"/>
              <a:t>, </a:t>
            </a:r>
            <a:r>
              <a:rPr lang="ko-KR" altLang="en-US" dirty="0" err="1"/>
              <a:t>영가설</a:t>
            </a:r>
            <a:endParaRPr lang="en-US" altLang="ko-KR" dirty="0"/>
          </a:p>
          <a:p>
            <a:pPr lvl="2">
              <a:lnSpc>
                <a:spcPct val="120000"/>
              </a:lnSpc>
            </a:pPr>
            <a:r>
              <a:rPr lang="en-US" altLang="ko-KR" dirty="0"/>
              <a:t>H1: </a:t>
            </a:r>
            <a:r>
              <a:rPr lang="ko-KR" altLang="en-US" dirty="0"/>
              <a:t>그룹간에 차이가 있다 </a:t>
            </a:r>
            <a:r>
              <a:rPr lang="en-US" altLang="ko-KR" dirty="0"/>
              <a:t>(</a:t>
            </a:r>
            <a:r>
              <a:rPr lang="ko-KR" altLang="en-US" dirty="0" err="1"/>
              <a:t>조사후</a:t>
            </a:r>
            <a:r>
              <a:rPr lang="ko-KR" altLang="en-US" dirty="0"/>
              <a:t> 주장</a:t>
            </a:r>
            <a:r>
              <a:rPr lang="en-US" altLang="ko-KR" dirty="0"/>
              <a:t>) =&gt; </a:t>
            </a:r>
            <a:r>
              <a:rPr lang="ko-KR" altLang="en-US" dirty="0"/>
              <a:t>연구가설</a:t>
            </a:r>
            <a:endParaRPr lang="en-US" altLang="ko-KR" dirty="0"/>
          </a:p>
          <a:p>
            <a:pPr lvl="1">
              <a:lnSpc>
                <a:spcPct val="120000"/>
              </a:lnSpc>
            </a:pPr>
            <a:r>
              <a:rPr lang="ko-KR" altLang="en-US" dirty="0" err="1"/>
              <a:t>유의확률의</a:t>
            </a:r>
            <a:r>
              <a:rPr lang="ko-KR" altLang="en-US" dirty="0"/>
              <a:t> 계산</a:t>
            </a:r>
            <a:endParaRPr lang="en-US" altLang="ko-KR" dirty="0"/>
          </a:p>
          <a:p>
            <a:pPr lvl="2">
              <a:lnSpc>
                <a:spcPct val="120000"/>
              </a:lnSpc>
            </a:pPr>
            <a:r>
              <a:rPr lang="en-US" altLang="ko-KR" dirty="0"/>
              <a:t>P-value = </a:t>
            </a:r>
            <a:r>
              <a:rPr lang="en-US" altLang="ko-KR" dirty="0" err="1"/>
              <a:t>Pr</a:t>
            </a:r>
            <a:r>
              <a:rPr lang="en-US" altLang="ko-KR" dirty="0"/>
              <a:t>( result | H0 is True)</a:t>
            </a:r>
          </a:p>
          <a:p>
            <a:pPr lvl="1">
              <a:lnSpc>
                <a:spcPct val="120000"/>
              </a:lnSpc>
            </a:pPr>
            <a:r>
              <a:rPr lang="en-US" altLang="ko-KR" dirty="0"/>
              <a:t>If p-value&lt; 0.05, we reject H0 (accept H1)</a:t>
            </a:r>
          </a:p>
          <a:p>
            <a:pPr lvl="2">
              <a:lnSpc>
                <a:spcPct val="120000"/>
              </a:lnSpc>
            </a:pPr>
            <a:r>
              <a:rPr lang="ko-KR" altLang="en-US" dirty="0"/>
              <a:t>만약 </a:t>
            </a:r>
            <a:r>
              <a:rPr lang="ko-KR" altLang="en-US" dirty="0" err="1"/>
              <a:t>유의확률이</a:t>
            </a:r>
            <a:r>
              <a:rPr lang="ko-KR" altLang="en-US" dirty="0"/>
              <a:t> </a:t>
            </a:r>
            <a:r>
              <a:rPr lang="en-US" altLang="ko-KR" dirty="0"/>
              <a:t>0.03 </a:t>
            </a:r>
            <a:r>
              <a:rPr lang="ko-KR" altLang="en-US" dirty="0"/>
              <a:t>이면 기각</a:t>
            </a:r>
            <a:r>
              <a:rPr lang="en-US" altLang="ko-KR" dirty="0"/>
              <a:t>? </a:t>
            </a:r>
            <a:r>
              <a:rPr lang="ko-KR" altLang="en-US" dirty="0"/>
              <a:t>채택</a:t>
            </a:r>
            <a:r>
              <a:rPr lang="en-US" altLang="ko-KR" dirty="0"/>
              <a:t>?</a:t>
            </a:r>
          </a:p>
          <a:p>
            <a:pPr lvl="2">
              <a:lnSpc>
                <a:spcPct val="120000"/>
              </a:lnSpc>
            </a:pPr>
            <a:r>
              <a:rPr lang="ko-KR" altLang="en-US" dirty="0"/>
              <a:t>만약 </a:t>
            </a:r>
            <a:r>
              <a:rPr lang="ko-KR" altLang="en-US" dirty="0" err="1"/>
              <a:t>유의확률이</a:t>
            </a:r>
            <a:r>
              <a:rPr lang="ko-KR" altLang="en-US" dirty="0"/>
              <a:t> </a:t>
            </a:r>
            <a:r>
              <a:rPr lang="en-US" altLang="ko-KR" dirty="0"/>
              <a:t>0.05 </a:t>
            </a:r>
            <a:r>
              <a:rPr lang="ko-KR" altLang="en-US" dirty="0"/>
              <a:t>이면 기각</a:t>
            </a:r>
            <a:r>
              <a:rPr lang="en-US" altLang="ko-KR" dirty="0"/>
              <a:t>? </a:t>
            </a:r>
            <a:r>
              <a:rPr lang="ko-KR" altLang="en-US" dirty="0"/>
              <a:t>채택</a:t>
            </a:r>
            <a:r>
              <a:rPr lang="en-US" altLang="ko-KR" dirty="0"/>
              <a:t>?</a:t>
            </a:r>
            <a:endParaRPr lang="ko-KR" altLang="en-US" dirty="0"/>
          </a:p>
          <a:p>
            <a:pPr lvl="1" eaLnBrk="1" hangingPunct="1">
              <a:lnSpc>
                <a:spcPct val="120000"/>
              </a:lnSpc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16494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id="{8D957EA8-CADD-47B0-8770-8C49CADBE8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6429" y="1824179"/>
            <a:ext cx="4185396" cy="3700296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2356"/>
          </a:xfrm>
        </p:spPr>
        <p:txBody>
          <a:bodyPr/>
          <a:lstStyle/>
          <a:p>
            <a:r>
              <a:rPr lang="en-US" altLang="ko-KR" dirty="0"/>
              <a:t>How to get p-value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367482"/>
            <a:ext cx="10515600" cy="5044893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dirty="0"/>
              <a:t>두 집단의 평균 비교</a:t>
            </a: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두 집단이 서로 독립이면 </a:t>
            </a:r>
            <a:r>
              <a:rPr lang="ko-KR" altLang="en-US" dirty="0" err="1"/>
              <a:t>독립표본</a:t>
            </a:r>
            <a:r>
              <a:rPr lang="ko-KR" altLang="en-US" dirty="0"/>
              <a:t> </a:t>
            </a:r>
            <a:r>
              <a:rPr lang="en-US" altLang="ko-KR" dirty="0"/>
              <a:t>t-</a:t>
            </a:r>
            <a:r>
              <a:rPr lang="ko-KR" altLang="en-US" dirty="0"/>
              <a:t>검정을 사용</a:t>
            </a:r>
            <a:endParaRPr lang="en-US" altLang="ko-KR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120399" y="4544198"/>
            <a:ext cx="24224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그런데</a:t>
            </a:r>
            <a:endParaRPr lang="en-US" altLang="ko-KR" dirty="0"/>
          </a:p>
          <a:p>
            <a:r>
              <a:rPr lang="ko-KR" altLang="en-US" dirty="0" err="1"/>
              <a:t>대응표본은</a:t>
            </a:r>
            <a:r>
              <a:rPr lang="ko-KR" altLang="en-US" dirty="0"/>
              <a:t> 무엇</a:t>
            </a:r>
            <a:r>
              <a:rPr lang="en-US" altLang="ko-KR" dirty="0"/>
              <a:t>?</a:t>
            </a:r>
          </a:p>
          <a:p>
            <a:r>
              <a:rPr lang="ko-KR" altLang="en-US" dirty="0" err="1"/>
              <a:t>일원배치</a:t>
            </a:r>
            <a:r>
              <a:rPr lang="ko-KR" altLang="en-US" dirty="0"/>
              <a:t> </a:t>
            </a:r>
            <a:r>
              <a:rPr lang="ko-KR" altLang="en-US" dirty="0" err="1"/>
              <a:t>분산분석은</a:t>
            </a:r>
            <a:r>
              <a:rPr lang="en-US" altLang="ko-KR" dirty="0"/>
              <a:t>?</a:t>
            </a:r>
            <a:endParaRPr lang="en-US" dirty="0"/>
          </a:p>
        </p:txBody>
      </p:sp>
      <p:sp>
        <p:nvSpPr>
          <p:cNvPr id="6" name="왼쪽 화살표 5"/>
          <p:cNvSpPr/>
          <p:nvPr/>
        </p:nvSpPr>
        <p:spPr>
          <a:xfrm>
            <a:off x="7092768" y="4761470"/>
            <a:ext cx="743292" cy="48613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직사각형 6"/>
          <p:cNvSpPr/>
          <p:nvPr/>
        </p:nvSpPr>
        <p:spPr>
          <a:xfrm>
            <a:off x="4283028" y="4808095"/>
            <a:ext cx="2525401" cy="756629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4B47E40-6A79-4FB4-8B6D-F4B681CB41C7}"/>
              </a:ext>
            </a:extLst>
          </p:cNvPr>
          <p:cNvSpPr/>
          <p:nvPr/>
        </p:nvSpPr>
        <p:spPr>
          <a:xfrm>
            <a:off x="9130026" y="434156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</a:rPr>
              <a:t>成</a:t>
            </a:r>
            <a:r>
              <a:rPr lang="en-US" dirty="0" err="1">
                <a:solidFill>
                  <a:srgbClr val="0070C0"/>
                </a:solidFill>
              </a:rPr>
              <a:t>对样本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9F950475-BE19-45EA-B1CD-4BD70A42DCB7}"/>
              </a:ext>
            </a:extLst>
          </p:cNvPr>
          <p:cNvSpPr/>
          <p:nvPr/>
        </p:nvSpPr>
        <p:spPr>
          <a:xfrm>
            <a:off x="3351508" y="612354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独立的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877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제목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 err="1"/>
              <a:t>대응표본</a:t>
            </a:r>
            <a:r>
              <a:rPr lang="ko-KR" altLang="en-US" sz="3600" dirty="0"/>
              <a:t> </a:t>
            </a:r>
            <a:r>
              <a:rPr lang="en-US" altLang="ko-KR" sz="3600" dirty="0"/>
              <a:t>t </a:t>
            </a:r>
            <a:r>
              <a:rPr lang="ko-KR" altLang="en-US" sz="3600" dirty="0"/>
              <a:t>검정</a:t>
            </a:r>
            <a:r>
              <a:rPr lang="zh-CN" altLang="en-US" sz="3200" dirty="0">
                <a:solidFill>
                  <a:srgbClr val="0070C0"/>
                </a:solidFill>
              </a:rPr>
              <a:t>成对样本 </a:t>
            </a:r>
            <a:r>
              <a:rPr lang="en-US" altLang="zh-CN" sz="3200" dirty="0">
                <a:solidFill>
                  <a:srgbClr val="0070C0"/>
                </a:solidFill>
              </a:rPr>
              <a:t>t</a:t>
            </a:r>
            <a:r>
              <a:rPr lang="zh-CN" altLang="en-US" sz="3200" dirty="0">
                <a:solidFill>
                  <a:srgbClr val="0070C0"/>
                </a:solidFill>
              </a:rPr>
              <a:t> 检验</a:t>
            </a:r>
            <a:endParaRPr lang="ko-KR" altLang="en-US" sz="3600" dirty="0">
              <a:solidFill>
                <a:srgbClr val="0070C0"/>
              </a:solidFill>
            </a:endParaRPr>
          </a:p>
        </p:txBody>
      </p:sp>
      <p:sp>
        <p:nvSpPr>
          <p:cNvPr id="3" name="내용 개체 틀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ko-KR" altLang="en-US" sz="3200" dirty="0"/>
              <a:t>대응표본이란</a:t>
            </a:r>
            <a:r>
              <a:rPr lang="en-US" altLang="ko-KR" sz="3200" dirty="0"/>
              <a:t>?</a:t>
            </a:r>
          </a:p>
          <a:p>
            <a:pPr lvl="1" eaLnBrk="1" hangingPunct="1">
              <a:lnSpc>
                <a:spcPct val="100000"/>
              </a:lnSpc>
            </a:pPr>
            <a:r>
              <a:rPr lang="ko-KR" altLang="en-US" sz="2800" dirty="0"/>
              <a:t>쌍</a:t>
            </a:r>
            <a:r>
              <a:rPr lang="en-US" altLang="ko-KR" sz="2800" dirty="0"/>
              <a:t>(pair)</a:t>
            </a:r>
            <a:r>
              <a:rPr lang="ko-KR" altLang="en-US" sz="2800" dirty="0"/>
              <a:t>으로 얻은</a:t>
            </a:r>
            <a:r>
              <a:rPr lang="en-US" altLang="ko-KR" sz="2800" dirty="0"/>
              <a:t> </a:t>
            </a:r>
            <a:r>
              <a:rPr lang="ko-KR" altLang="en-US" sz="2800" dirty="0"/>
              <a:t>데이터</a:t>
            </a:r>
            <a:endParaRPr lang="en-US" altLang="ko-KR" sz="2800" dirty="0"/>
          </a:p>
          <a:p>
            <a:pPr lvl="2" eaLnBrk="1" hangingPunct="1">
              <a:lnSpc>
                <a:spcPct val="100000"/>
              </a:lnSpc>
            </a:pPr>
            <a:r>
              <a:rPr lang="ko-KR" altLang="en-US" sz="2400" dirty="0"/>
              <a:t>다이어트 전과 후</a:t>
            </a:r>
            <a:endParaRPr lang="en-US" altLang="ko-KR" sz="2400" dirty="0"/>
          </a:p>
          <a:p>
            <a:pPr lvl="2" eaLnBrk="1" hangingPunct="1">
              <a:lnSpc>
                <a:spcPct val="100000"/>
              </a:lnSpc>
            </a:pPr>
            <a:r>
              <a:rPr lang="ko-KR" altLang="en-US" sz="2400" dirty="0"/>
              <a:t>광고를 보기 전과 후의 호감도</a:t>
            </a:r>
            <a:endParaRPr lang="en-US" altLang="ko-KR" sz="2400" dirty="0"/>
          </a:p>
          <a:p>
            <a:pPr eaLnBrk="1" hangingPunct="1">
              <a:lnSpc>
                <a:spcPct val="100000"/>
              </a:lnSpc>
            </a:pPr>
            <a:r>
              <a:rPr lang="ko-KR" altLang="en-US" sz="3200" dirty="0"/>
              <a:t>두 집단이지만 서로 독립은 아니므로 </a:t>
            </a:r>
            <a:r>
              <a:rPr lang="ko-KR" altLang="en-US" sz="3200" dirty="0" err="1"/>
              <a:t>대응표본</a:t>
            </a:r>
            <a:r>
              <a:rPr lang="ko-KR" altLang="en-US" sz="3200" dirty="0"/>
              <a:t> </a:t>
            </a:r>
            <a:r>
              <a:rPr lang="en-US" altLang="ko-KR" sz="3200" dirty="0"/>
              <a:t>t</a:t>
            </a:r>
            <a:r>
              <a:rPr lang="ko-KR" altLang="en-US" sz="3200" dirty="0"/>
              <a:t>검정을 한다</a:t>
            </a:r>
            <a:endParaRPr lang="en-US" altLang="ko-KR" sz="3200" dirty="0"/>
          </a:p>
          <a:p>
            <a:pPr lvl="1" eaLnBrk="1" hangingPunct="1">
              <a:lnSpc>
                <a:spcPct val="100000"/>
              </a:lnSpc>
            </a:pPr>
            <a:r>
              <a:rPr lang="ko-KR" altLang="en-US" sz="2800" dirty="0" err="1"/>
              <a:t>검정방법은</a:t>
            </a:r>
            <a:r>
              <a:rPr lang="ko-KR" altLang="en-US" sz="2800" dirty="0"/>
              <a:t> 두 값의 차이를 계산하여 </a:t>
            </a:r>
            <a:r>
              <a:rPr lang="ko-KR" altLang="en-US" sz="2800" dirty="0" err="1"/>
              <a:t>일표본</a:t>
            </a:r>
            <a:r>
              <a:rPr lang="ko-KR" altLang="en-US" sz="2800" dirty="0"/>
              <a:t> </a:t>
            </a:r>
            <a:r>
              <a:rPr lang="en-US" altLang="ko-KR" sz="2800" dirty="0"/>
              <a:t>t </a:t>
            </a:r>
            <a:r>
              <a:rPr lang="ko-KR" altLang="en-US" sz="2800" dirty="0"/>
              <a:t>검정</a:t>
            </a:r>
            <a:r>
              <a:rPr lang="en-US" altLang="ko-KR" sz="2800" dirty="0"/>
              <a:t> </a:t>
            </a:r>
            <a:r>
              <a:rPr lang="ko-KR" altLang="en-US" sz="2800" dirty="0"/>
              <a:t>하는 방법</a:t>
            </a:r>
          </a:p>
        </p:txBody>
      </p:sp>
    </p:spTree>
    <p:extLst>
      <p:ext uri="{BB962C8B-B14F-4D97-AF65-F5344CB8AC3E}">
        <p14:creationId xmlns:p14="http://schemas.microsoft.com/office/powerpoint/2010/main" val="3615123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제목 1"/>
          <p:cNvSpPr>
            <a:spLocks noGrp="1" noChangeArrowheads="1"/>
          </p:cNvSpPr>
          <p:nvPr>
            <p:ph type="title"/>
          </p:nvPr>
        </p:nvSpPr>
        <p:spPr>
          <a:xfrm>
            <a:off x="1805652" y="457200"/>
            <a:ext cx="8405150" cy="1143000"/>
          </a:xfrm>
        </p:spPr>
        <p:txBody>
          <a:bodyPr>
            <a:normAutofit/>
          </a:bodyPr>
          <a:lstStyle/>
          <a:p>
            <a:pPr latinLnBrk="0"/>
            <a:r>
              <a:rPr lang="en-US" altLang="ko-KR" sz="3200" dirty="0"/>
              <a:t>1.</a:t>
            </a:r>
            <a:r>
              <a:rPr lang="ko-KR" altLang="en-US" sz="3200" dirty="0" err="1"/>
              <a:t>독립표본과</a:t>
            </a:r>
            <a:r>
              <a:rPr lang="ko-KR" altLang="en-US" sz="3200" dirty="0"/>
              <a:t> </a:t>
            </a:r>
            <a:r>
              <a:rPr lang="en-US" altLang="ko-KR" sz="3200" dirty="0"/>
              <a:t>2.</a:t>
            </a:r>
            <a:r>
              <a:rPr lang="ko-KR" altLang="en-US" sz="3200" dirty="0" err="1"/>
              <a:t>대응표본의</a:t>
            </a:r>
            <a:r>
              <a:rPr lang="ko-KR" altLang="en-US" sz="3200" dirty="0"/>
              <a:t> 자료수집 설문 예 </a:t>
            </a:r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CFECDFDC-58D9-49DC-8CF5-847D7E21A45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92313" y="1628775"/>
          <a:ext cx="8064500" cy="4460876"/>
        </p:xfrm>
        <a:graphic>
          <a:graphicData uri="http://schemas.openxmlformats.org/drawingml/2006/table">
            <a:tbl>
              <a:tblPr/>
              <a:tblGrid>
                <a:gridCol w="6358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8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30438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[</a:t>
                      </a:r>
                      <a:r>
                        <a:rPr 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1]</a:t>
                      </a:r>
                    </a:p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7" marR="64767" marT="17908" marB="17908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1. </a:t>
                      </a: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귀하는 어떤 스마트폰을 사용하십니까</a:t>
                      </a:r>
                      <a:r>
                        <a:rPr lang="en-US" altLang="ko-KR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삼성 갤럭시</a:t>
                      </a:r>
                      <a:r>
                        <a:rPr lang="ko-KR" altLang="en-US" sz="16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	</a:t>
                      </a: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② 애플 아이폰 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2. </a:t>
                      </a: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앞에 선택한 스마트폰의 전반적인 만족도는 어느 정도입니까</a:t>
                      </a:r>
                      <a:r>
                        <a:rPr lang="en-US" altLang="ko-KR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 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매우 불만족 ② 불만족 ③ 보통 ④ 만족 ⑤ 매우 만족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7" marR="64767" marT="17908" marB="1790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0438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[</a:t>
                      </a:r>
                      <a:r>
                        <a:rPr lang="en-US" sz="2000" kern="0" spc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2]</a:t>
                      </a:r>
                      <a:endParaRPr 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kern="0" spc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7" marR="64767" marT="17908" marB="17908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1.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삼성 </a:t>
                      </a: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갤럭시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폰의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전반적인 만족도는 어느 정도입니까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 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매우 불만족 ② 불만족 ③ 보통 ④ 만족 ⑤ 매우 만족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2.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애플 </a:t>
                      </a: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아이폰의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전반적인 만족도는 어느 정도입니까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? 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① 매우 불만족 ② 불만족 ③ 보통 ④ 만족 ⑤ 매우 만족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64767" marR="64767" marT="17908" marB="17908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7907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직사각형 1">
            <a:extLst>
              <a:ext uri="{FF2B5EF4-FFF2-40B4-BE49-F238E27FC236}">
                <a16:creationId xmlns:a16="http://schemas.microsoft.com/office/drawing/2014/main" id="{5B823466-D094-4D9C-B1EB-3BC849645CBE}"/>
              </a:ext>
            </a:extLst>
          </p:cNvPr>
          <p:cNvSpPr/>
          <p:nvPr/>
        </p:nvSpPr>
        <p:spPr>
          <a:xfrm>
            <a:off x="4900231" y="39901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>
                <a:solidFill>
                  <a:srgbClr val="0070C0"/>
                </a:solidFill>
              </a:rPr>
              <a:t>成对样本</a:t>
            </a:r>
            <a:endParaRPr 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AD397C0B-E96E-4993-977F-899335686BEF}"/>
              </a:ext>
            </a:extLst>
          </p:cNvPr>
          <p:cNvSpPr/>
          <p:nvPr/>
        </p:nvSpPr>
        <p:spPr>
          <a:xfrm>
            <a:off x="2375215" y="39901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>
                <a:solidFill>
                  <a:srgbClr val="0070C0"/>
                </a:solidFill>
              </a:rPr>
              <a:t>独立样本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520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1EC3590-871D-4AAF-8DA0-E9F9D90F06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328" y="94948"/>
            <a:ext cx="7147029" cy="6668104"/>
          </a:xfrm>
          <a:prstGeom prst="rect">
            <a:avLst/>
          </a:prstGeom>
        </p:spPr>
      </p:pic>
      <p:sp>
        <p:nvSpPr>
          <p:cNvPr id="13" name="내용 개체 틀 2"/>
          <p:cNvSpPr>
            <a:spLocks noGrp="1" noChangeArrowheads="1"/>
          </p:cNvSpPr>
          <p:nvPr>
            <p:ph idx="1"/>
          </p:nvPr>
        </p:nvSpPr>
        <p:spPr>
          <a:xfrm>
            <a:off x="8883569" y="1704372"/>
            <a:ext cx="2772137" cy="439548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ko-KR" altLang="en-US" sz="2400" dirty="0"/>
              <a:t>사람들이 </a:t>
            </a:r>
            <a:r>
              <a:rPr lang="en-US" altLang="ko-KR" sz="2400" dirty="0"/>
              <a:t>TV</a:t>
            </a:r>
            <a:r>
              <a:rPr lang="ko-KR" altLang="en-US" sz="2400" dirty="0"/>
              <a:t>를 신문보다 많이 보는지를 </a:t>
            </a:r>
            <a:r>
              <a:rPr lang="ko-KR" altLang="en-US" sz="2400" dirty="0" err="1"/>
              <a:t>검정하시오</a:t>
            </a:r>
            <a:r>
              <a:rPr lang="en-US" altLang="ko-KR" sz="2400" dirty="0"/>
              <a:t>. (</a:t>
            </a:r>
            <a:r>
              <a:rPr lang="ko-KR" altLang="en-US" sz="2400" dirty="0"/>
              <a:t>유의수준</a:t>
            </a:r>
            <a:r>
              <a:rPr lang="en-US" altLang="ko-KR" sz="2400" dirty="0"/>
              <a:t>=5%)</a:t>
            </a:r>
            <a:endParaRPr lang="ko-KR" altLang="en-US" sz="2400" dirty="0"/>
          </a:p>
        </p:txBody>
      </p:sp>
      <p:sp>
        <p:nvSpPr>
          <p:cNvPr id="2" name="직사각형 1"/>
          <p:cNvSpPr/>
          <p:nvPr/>
        </p:nvSpPr>
        <p:spPr>
          <a:xfrm>
            <a:off x="6177777" y="1271239"/>
            <a:ext cx="1979976" cy="5371492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28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060805-872F-4ADE-B883-C3B3ECAC0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418" y="371105"/>
            <a:ext cx="2930301" cy="2848495"/>
          </a:xfrm>
          <a:solidFill>
            <a:srgbClr val="FFFF00"/>
          </a:solidFill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ko-KR" altLang="en-US" sz="4000" dirty="0"/>
              <a:t>독립표본과</a:t>
            </a:r>
            <a:br>
              <a:rPr lang="en-US" altLang="ko-KR" sz="4000" dirty="0"/>
            </a:br>
            <a:r>
              <a:rPr lang="ko-KR" altLang="en-US" sz="4000" dirty="0"/>
              <a:t>대응표본</a:t>
            </a:r>
            <a:br>
              <a:rPr lang="en-US" altLang="ko-KR" sz="4000" dirty="0"/>
            </a:br>
            <a:r>
              <a:rPr lang="ko-KR" altLang="en-US" sz="4000" dirty="0"/>
              <a:t>구별방법</a:t>
            </a:r>
            <a:endParaRPr lang="en-US" sz="4000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3F209428-47A4-49B8-9253-DBE0CEA49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9545" y="225425"/>
            <a:ext cx="5798711" cy="6134149"/>
          </a:xfrm>
          <a:prstGeom prst="rect">
            <a:avLst/>
          </a:prstGeom>
        </p:spPr>
      </p:pic>
      <p:sp>
        <p:nvSpPr>
          <p:cNvPr id="5" name="타원 4">
            <a:extLst>
              <a:ext uri="{FF2B5EF4-FFF2-40B4-BE49-F238E27FC236}">
                <a16:creationId xmlns:a16="http://schemas.microsoft.com/office/drawing/2014/main" id="{DA7FA2FD-E061-49EF-A639-81284F215839}"/>
              </a:ext>
            </a:extLst>
          </p:cNvPr>
          <p:cNvSpPr/>
          <p:nvPr/>
        </p:nvSpPr>
        <p:spPr bwMode="auto">
          <a:xfrm>
            <a:off x="6744072" y="1196752"/>
            <a:ext cx="792088" cy="2448272"/>
          </a:xfrm>
          <a:prstGeom prst="ellipse">
            <a:avLst/>
          </a:prstGeom>
          <a:noFill/>
          <a:ln w="3810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타원 5">
            <a:extLst>
              <a:ext uri="{FF2B5EF4-FFF2-40B4-BE49-F238E27FC236}">
                <a16:creationId xmlns:a16="http://schemas.microsoft.com/office/drawing/2014/main" id="{C384A102-20E8-4A9C-97CE-D3F16C2B5541}"/>
              </a:ext>
            </a:extLst>
          </p:cNvPr>
          <p:cNvSpPr/>
          <p:nvPr/>
        </p:nvSpPr>
        <p:spPr bwMode="auto">
          <a:xfrm>
            <a:off x="6807944" y="3544614"/>
            <a:ext cx="792088" cy="2620689"/>
          </a:xfrm>
          <a:prstGeom prst="ellipse">
            <a:avLst/>
          </a:prstGeom>
          <a:noFill/>
          <a:ln w="3810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화살표: 왼쪽/오른쪽 6">
            <a:extLst>
              <a:ext uri="{FF2B5EF4-FFF2-40B4-BE49-F238E27FC236}">
                <a16:creationId xmlns:a16="http://schemas.microsoft.com/office/drawing/2014/main" id="{1209BA2E-0DD7-4767-8B80-ECAD5F4458F9}"/>
              </a:ext>
            </a:extLst>
          </p:cNvPr>
          <p:cNvSpPr/>
          <p:nvPr/>
        </p:nvSpPr>
        <p:spPr bwMode="auto">
          <a:xfrm rot="5400000">
            <a:off x="6355187" y="3364594"/>
            <a:ext cx="650026" cy="360040"/>
          </a:xfrm>
          <a:prstGeom prst="leftRightArrow">
            <a:avLst/>
          </a:prstGeom>
          <a:gradFill rotWithShape="1">
            <a:gsLst>
              <a:gs pos="0">
                <a:schemeClr val="folHlink">
                  <a:gamma/>
                  <a:tint val="81176"/>
                  <a:invGamma/>
                </a:schemeClr>
              </a:gs>
              <a:gs pos="100000">
                <a:schemeClr val="folHlink"/>
              </a:gs>
            </a:gsLst>
            <a:lin ang="5400000" scaled="1"/>
          </a:gradFill>
          <a:ln w="9525" cap="flat" cmpd="sng" algn="ctr">
            <a:solidFill>
              <a:schemeClr val="fol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id="{D594AE95-1157-4314-9B11-9B7923DCFE64}"/>
              </a:ext>
            </a:extLst>
          </p:cNvPr>
          <p:cNvSpPr/>
          <p:nvPr/>
        </p:nvSpPr>
        <p:spPr bwMode="auto">
          <a:xfrm>
            <a:off x="7320136" y="841800"/>
            <a:ext cx="792088" cy="650026"/>
          </a:xfrm>
          <a:prstGeom prst="ellipse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타원 9">
            <a:extLst>
              <a:ext uri="{FF2B5EF4-FFF2-40B4-BE49-F238E27FC236}">
                <a16:creationId xmlns:a16="http://schemas.microsoft.com/office/drawing/2014/main" id="{BD2D5245-7D2D-41F0-8F52-18AA70385B60}"/>
              </a:ext>
            </a:extLst>
          </p:cNvPr>
          <p:cNvSpPr/>
          <p:nvPr/>
        </p:nvSpPr>
        <p:spPr bwMode="auto">
          <a:xfrm>
            <a:off x="8103788" y="841800"/>
            <a:ext cx="792088" cy="650026"/>
          </a:xfrm>
          <a:prstGeom prst="ellipse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화살표: 왼쪽/오른쪽 10">
            <a:extLst>
              <a:ext uri="{FF2B5EF4-FFF2-40B4-BE49-F238E27FC236}">
                <a16:creationId xmlns:a16="http://schemas.microsoft.com/office/drawing/2014/main" id="{15563E5E-E6BA-4C70-BA2E-E78AC64B63B1}"/>
              </a:ext>
            </a:extLst>
          </p:cNvPr>
          <p:cNvSpPr/>
          <p:nvPr/>
        </p:nvSpPr>
        <p:spPr bwMode="auto">
          <a:xfrm>
            <a:off x="7849806" y="1556792"/>
            <a:ext cx="650026" cy="360040"/>
          </a:xfrm>
          <a:prstGeom prst="leftRightArrow">
            <a:avLst/>
          </a:prstGeom>
          <a:solidFill>
            <a:srgbClr val="92D050"/>
          </a:solidFill>
          <a:ln w="9525" cap="flat" cmpd="sng" algn="ctr">
            <a:solidFill>
              <a:schemeClr val="fol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204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대응표본</a:t>
            </a:r>
            <a:r>
              <a:rPr lang="ko-KR" altLang="en-US" dirty="0"/>
              <a:t> </a:t>
            </a:r>
            <a:r>
              <a:rPr lang="en-US" altLang="ko-KR" dirty="0"/>
              <a:t>t-</a:t>
            </a:r>
            <a:r>
              <a:rPr lang="ko-KR" altLang="en-US" dirty="0"/>
              <a:t>검정 절차</a:t>
            </a:r>
            <a:endParaRPr lang="en-US" dirty="0"/>
          </a:p>
        </p:txBody>
      </p:sp>
      <p:sp>
        <p:nvSpPr>
          <p:cNvPr id="7" name="위로 굽은 화살표 6"/>
          <p:cNvSpPr/>
          <p:nvPr/>
        </p:nvSpPr>
        <p:spPr>
          <a:xfrm>
            <a:off x="8376212" y="4209558"/>
            <a:ext cx="821802" cy="79865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BF02484B-1CFB-4461-928B-62C033698E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101" y="1690688"/>
            <a:ext cx="6867525" cy="3857625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1208387C-11DA-4B52-A118-2499A036DD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9276" y="365125"/>
            <a:ext cx="5775983" cy="3703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248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785</Words>
  <Application>Microsoft Office PowerPoint</Application>
  <PresentationFormat>와이드스크린</PresentationFormat>
  <Paragraphs>231</Paragraphs>
  <Slides>21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9" baseType="lpstr">
      <vt:lpstr>MingLiU</vt:lpstr>
      <vt:lpstr>맑은 고딕</vt:lpstr>
      <vt:lpstr>휴먼모음T</vt:lpstr>
      <vt:lpstr>Arial</vt:lpstr>
      <vt:lpstr>Calibri</vt:lpstr>
      <vt:lpstr>Calibri Light</vt:lpstr>
      <vt:lpstr>Office 테마</vt:lpstr>
      <vt:lpstr>Equation</vt:lpstr>
      <vt:lpstr>연구방법론 7 </vt:lpstr>
      <vt:lpstr>Review: 두집단의 평균비교 两组的平均比较</vt:lpstr>
      <vt:lpstr>데이터 분석 절차 </vt:lpstr>
      <vt:lpstr>How to get p-value</vt:lpstr>
      <vt:lpstr>대응표본 t 검정成对样本 t 检验</vt:lpstr>
      <vt:lpstr>1.독립표본과 2.대응표본의 자료수집 설문 예 </vt:lpstr>
      <vt:lpstr>PowerPoint 프레젠테이션</vt:lpstr>
      <vt:lpstr>독립표본과 대응표본 구별방법</vt:lpstr>
      <vt:lpstr>대응표본 t-검정 절차</vt:lpstr>
      <vt:lpstr>대응표본 t-검정 결과</vt:lpstr>
      <vt:lpstr>통계적 검정 결과</vt:lpstr>
      <vt:lpstr>여러 집단의  평균 비교</vt:lpstr>
      <vt:lpstr>ANOVA? (Analysis of Variance)</vt:lpstr>
      <vt:lpstr>분산方差의 구성</vt:lpstr>
      <vt:lpstr>PowerPoint 프레젠테이션</vt:lpstr>
      <vt:lpstr>분산분석표(ANOVA table)</vt:lpstr>
      <vt:lpstr>예제</vt:lpstr>
      <vt:lpstr>PowerPoint 프레젠테이션</vt:lpstr>
      <vt:lpstr>사후분석? 事后检验 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연구방법론 5</dc:title>
  <dc:creator>LEE</dc:creator>
  <cp:lastModifiedBy>Admin</cp:lastModifiedBy>
  <cp:revision>26</cp:revision>
  <dcterms:created xsi:type="dcterms:W3CDTF">2019-04-05T01:39:42Z</dcterms:created>
  <dcterms:modified xsi:type="dcterms:W3CDTF">2023-04-11T06:51:50Z</dcterms:modified>
</cp:coreProperties>
</file>