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400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401" r:id="rId11"/>
    <p:sldId id="398" r:id="rId12"/>
    <p:sldId id="402" r:id="rId13"/>
    <p:sldId id="403" r:id="rId14"/>
    <p:sldId id="404" r:id="rId15"/>
    <p:sldId id="399" r:id="rId16"/>
    <p:sldId id="357" r:id="rId17"/>
    <p:sldId id="411" r:id="rId18"/>
    <p:sldId id="359" r:id="rId19"/>
    <p:sldId id="360" r:id="rId20"/>
    <p:sldId id="361" r:id="rId21"/>
    <p:sldId id="362" r:id="rId22"/>
    <p:sldId id="363" r:id="rId23"/>
    <p:sldId id="257" r:id="rId24"/>
    <p:sldId id="336" r:id="rId25"/>
    <p:sldId id="414" r:id="rId26"/>
    <p:sldId id="340" r:id="rId27"/>
    <p:sldId id="341" r:id="rId28"/>
    <p:sldId id="348" r:id="rId29"/>
    <p:sldId id="383" r:id="rId30"/>
    <p:sldId id="385" r:id="rId31"/>
    <p:sldId id="412" r:id="rId32"/>
    <p:sldId id="351" r:id="rId33"/>
    <p:sldId id="406" r:id="rId34"/>
    <p:sldId id="407" r:id="rId35"/>
    <p:sldId id="356" r:id="rId36"/>
    <p:sldId id="388" r:id="rId37"/>
    <p:sldId id="389" r:id="rId38"/>
    <p:sldId id="409" r:id="rId39"/>
    <p:sldId id="410" r:id="rId40"/>
    <p:sldId id="350" r:id="rId41"/>
    <p:sldId id="370" r:id="rId42"/>
    <p:sldId id="413" r:id="rId43"/>
    <p:sldId id="408" r:id="rId44"/>
  </p:sldIdLst>
  <p:sldSz cx="12192000" cy="6858000"/>
  <p:notesSz cx="6858000" cy="9144000"/>
  <p:custDataLst>
    <p:tags r:id="rId45"/>
  </p:custData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400AD"/>
    <a:srgbClr val="0070C0"/>
    <a:srgbClr val="FF0000"/>
    <a:srgbClr val="FF9900"/>
    <a:srgbClr val="FF6600"/>
    <a:srgbClr val="99FF33"/>
    <a:srgbClr val="FFCC00"/>
    <a:srgbClr val="66FFFF"/>
    <a:srgbClr val="3E13B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852" autoAdjust="0"/>
  </p:normalViewPr>
  <p:slideViewPr>
    <p:cSldViewPr>
      <p:cViewPr varScale="1">
        <p:scale>
          <a:sx n="76" d="100"/>
          <a:sy n="76" d="100"/>
        </p:scale>
        <p:origin x="82" y="10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25E4C-6FF5-4B7B-BE3E-18BB01B23D7C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2347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0EBB2-A5B8-4273-A646-8957CB84117A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8344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95A1A-DC54-4617-8B32-E263587CD172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32020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ACF61-5A76-4E38-A9BA-E7F88DED56B2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63961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16518-4302-4522-A8D5-9619B0F27569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5424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E2EEA-DAF7-4E80-87BE-CE108BFEFB8D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07188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3A5EE-059E-46C8-B54D-2C43301E56C3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0147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118CE-E838-444A-B362-5241231DDD47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5288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6B8B1-10CD-45E6-A911-B3325E0B2B38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3956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6FDB1-B8F5-45AF-BA00-B5F1818CBC04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6326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3F848-172D-4A82-94AF-0B48FC37E16F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5650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3CD2A-ECA5-4FAE-9BA8-31EE43A7D2C1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7213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2FAB8-6F36-42A4-8D53-5941D27CB8D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4722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pPr>
              <a:defRPr/>
            </a:pPr>
            <a:fld id="{22C4F114-8756-446A-B484-A3F3B689F371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휴먼모음T" pitchFamily="18" charset="-127"/>
          <a:ea typeface="휴먼모음T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휴먼모음T" pitchFamily="18" charset="-127"/>
          <a:ea typeface="휴먼모음T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휴먼모음T" pitchFamily="18" charset="-127"/>
          <a:ea typeface="휴먼모음T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휴먼모음T" pitchFamily="18" charset="-127"/>
          <a:ea typeface="휴먼모음T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휴먼모음T" pitchFamily="18" charset="-127"/>
          <a:ea typeface="휴먼모음T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휴먼모음T" pitchFamily="18" charset="-127"/>
          <a:ea typeface="휴먼모음T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휴먼모음T" pitchFamily="18" charset="-127"/>
          <a:ea typeface="휴먼모음T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휴먼모음T" pitchFamily="18" charset="-127"/>
          <a:ea typeface="휴먼모음T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38.png"/><Relationship Id="rId4" Type="http://schemas.openxmlformats.org/officeDocument/2006/relationships/image" Target="../media/image36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wmf"/><Relationship Id="rId2" Type="http://schemas.openxmlformats.org/officeDocument/2006/relationships/tags" Target="../tags/tag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wmf"/><Relationship Id="rId2" Type="http://schemas.openxmlformats.org/officeDocument/2006/relationships/tags" Target="../tags/tag1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8.png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2.png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65.png"/><Relationship Id="rId11" Type="http://schemas.openxmlformats.org/officeDocument/2006/relationships/image" Target="../media/image69.png"/><Relationship Id="rId5" Type="http://schemas.openxmlformats.org/officeDocument/2006/relationships/image" Target="../media/image64.png"/><Relationship Id="rId10" Type="http://schemas.openxmlformats.org/officeDocument/2006/relationships/image" Target="../media/image68.png"/><Relationship Id="rId4" Type="http://schemas.openxmlformats.org/officeDocument/2006/relationships/image" Target="../media/image63.png"/><Relationship Id="rId9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7.wmf"/><Relationship Id="rId2" Type="http://schemas.openxmlformats.org/officeDocument/2006/relationships/tags" Target="../tags/tag2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3.wmf"/><Relationship Id="rId2" Type="http://schemas.openxmlformats.org/officeDocument/2006/relationships/tags" Target="../tags/tag2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84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91.png"/><Relationship Id="rId4" Type="http://schemas.openxmlformats.org/officeDocument/2006/relationships/image" Target="../media/image88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13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0" b="8000"/>
          <a:stretch/>
        </p:blipFill>
        <p:spPr>
          <a:xfrm>
            <a:off x="3048000" y="0"/>
            <a:ext cx="9144000" cy="5616624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3093368" cy="1733598"/>
          </a:xfrm>
        </p:spPr>
        <p:txBody>
          <a:bodyPr/>
          <a:lstStyle/>
          <a:p>
            <a:pPr eaLnBrk="1" hangingPunct="1"/>
            <a:r>
              <a:rPr lang="ko-KR" altLang="en-US" sz="8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추 정</a:t>
            </a:r>
            <a:br>
              <a:rPr lang="en-US" altLang="ko-KR" sz="8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Estimation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4058058" y="2228402"/>
            <a:ext cx="7870590" cy="422493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4007768" y="332656"/>
            <a:ext cx="7920880" cy="16561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5400" y="620688"/>
            <a:ext cx="2426159" cy="2088231"/>
          </a:xfrm>
        </p:spPr>
        <p:txBody>
          <a:bodyPr/>
          <a:lstStyle/>
          <a:p>
            <a:r>
              <a:rPr lang="ko-KR" altLang="en-US" sz="4000" dirty="0"/>
              <a:t>불편추정량에 대한 예</a:t>
            </a: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551384" y="274638"/>
            <a:ext cx="2722314" cy="2722314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5480" y="3212976"/>
            <a:ext cx="1140056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불편하면 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그냥 보고 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잊어요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/>
              <p:cNvSpPr/>
              <p:nvPr/>
            </p:nvSpPr>
            <p:spPr>
              <a:xfrm>
                <a:off x="5839709" y="2556708"/>
                <a:ext cx="30759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ko-KR" altLang="en-US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)−(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ko-KR" altLang="en-US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709" y="2556708"/>
                <a:ext cx="3075907" cy="400110"/>
              </a:xfrm>
              <a:prstGeom prst="rect">
                <a:avLst/>
              </a:prstGeom>
              <a:blipFill>
                <a:blip r:embed="rId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9"/>
              <p:cNvSpPr/>
              <p:nvPr/>
            </p:nvSpPr>
            <p:spPr>
              <a:xfrm>
                <a:off x="5844338" y="3041528"/>
                <a:ext cx="526035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m:rPr>
                          <m:sty m:val="p"/>
                        </m:rPr>
                        <a:rPr lang="el-GR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o-KR" altLang="en-US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o-KR" altLang="en-US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acc>
                            <m:accPr>
                              <m:chr m:val="̅"/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o-KR" altLang="en-US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)+(</m:t>
                          </m:r>
                          <m:acc>
                            <m:accPr>
                              <m:chr m:val="̅"/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o-KR" altLang="en-US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0" name="직사각형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338" y="3041528"/>
                <a:ext cx="5260351" cy="400110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/>
              <p:cNvSpPr/>
              <p:nvPr/>
            </p:nvSpPr>
            <p:spPr>
              <a:xfrm>
                <a:off x="5087888" y="427792"/>
                <a:ext cx="4663007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)}=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ko-KR" alt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ko-KR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l-GR" sz="240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altLang="ko-KR" sz="240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12" name="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888" y="427792"/>
                <a:ext cx="4663007" cy="7862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/>
              <p:cNvSpPr/>
              <p:nvPr/>
            </p:nvSpPr>
            <p:spPr>
              <a:xfrm>
                <a:off x="4340788" y="630500"/>
                <a:ext cx="9534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3" name="직사각형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788" y="630500"/>
                <a:ext cx="953403" cy="461665"/>
              </a:xfrm>
              <a:prstGeom prst="rect">
                <a:avLst/>
              </a:prstGeom>
              <a:blipFill>
                <a:blip r:embed="rId5"/>
                <a:stretch>
                  <a:fillRect r="-173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직사각형 14"/>
              <p:cNvSpPr/>
              <p:nvPr/>
            </p:nvSpPr>
            <p:spPr>
              <a:xfrm>
                <a:off x="4439816" y="1463309"/>
                <a:ext cx="33230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ko-KR" altLang="en-US" sz="2400" dirty="0">
                    <a:solidFill>
                      <a:srgbClr val="7030A0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는 </a:t>
                </a:r>
                <a14:m>
                  <m:oMath xmlns:m="http://schemas.openxmlformats.org/officeDocument/2006/math">
                    <m:r>
                      <a:rPr lang="ko-KR" altLang="el-GR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ko-KR" altLang="en-US" sz="2400" dirty="0">
                    <a:solidFill>
                      <a:srgbClr val="7030A0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에 대한 불편추정량</a:t>
                </a:r>
                <a:endParaRPr lang="en-US" altLang="ko-KR" sz="2400" dirty="0">
                  <a:solidFill>
                    <a:srgbClr val="7030A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15" name="직사각형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16" y="1463309"/>
                <a:ext cx="3323089" cy="461665"/>
              </a:xfrm>
              <a:prstGeom prst="rect">
                <a:avLst/>
              </a:prstGeom>
              <a:blipFill>
                <a:blip r:embed="rId6"/>
                <a:stretch>
                  <a:fillRect l="-367" t="-9211" r="-2569" b="-302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직사각형 17"/>
              <p:cNvSpPr/>
              <p:nvPr/>
            </p:nvSpPr>
            <p:spPr>
              <a:xfrm>
                <a:off x="5851316" y="3481145"/>
                <a:ext cx="58900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m:rPr>
                          <m:sty m:val="p"/>
                        </m:rPr>
                        <a:rPr lang="el-GR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ko-KR" altLang="en-US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 −2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ko-KR" altLang="en-US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)(</m:t>
                      </m:r>
                      <m:acc>
                        <m:accPr>
                          <m:chr m:val="̅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ko-KR" altLang="en-US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ko-KR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𝑛𝐸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ko-KR" altLang="en-US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8" name="직사각형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316" y="3481145"/>
                <a:ext cx="5890074" cy="400110"/>
              </a:xfrm>
              <a:prstGeom prst="rect">
                <a:avLst/>
              </a:prstGeom>
              <a:blipFill>
                <a:blip r:embed="rId7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직사각형 18"/>
              <p:cNvSpPr/>
              <p:nvPr/>
            </p:nvSpPr>
            <p:spPr>
              <a:xfrm>
                <a:off x="5891148" y="4384631"/>
                <a:ext cx="33899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ko-KR" altLang="en-US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𝑛𝐸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ko-KR" altLang="en-US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9" name="직사각형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148" y="4384631"/>
                <a:ext cx="3389902" cy="400110"/>
              </a:xfrm>
              <a:prstGeom prst="rect">
                <a:avLst/>
              </a:prstGeom>
              <a:blipFill>
                <a:blip r:embed="rId8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직사각형 19"/>
              <p:cNvSpPr/>
              <p:nvPr/>
            </p:nvSpPr>
            <p:spPr>
              <a:xfrm>
                <a:off x="5922093" y="5085184"/>
                <a:ext cx="3245632" cy="7099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f>
                        <m:f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−1)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20" name="직사각형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093" y="5085184"/>
                <a:ext cx="3245632" cy="7099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직사각형 20"/>
              <p:cNvSpPr/>
              <p:nvPr/>
            </p:nvSpPr>
            <p:spPr>
              <a:xfrm>
                <a:off x="4151784" y="2546545"/>
                <a:ext cx="17596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2000" dirty="0"/>
                  <a:t>]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21" name="직사각형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784" y="2546545"/>
                <a:ext cx="1759649" cy="400110"/>
              </a:xfrm>
              <a:prstGeom prst="rect">
                <a:avLst/>
              </a:prstGeom>
              <a:blipFill>
                <a:blip r:embed="rId10"/>
                <a:stretch>
                  <a:fillRect t="-12308" r="-2768" b="-246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직사각형 21"/>
              <p:cNvSpPr/>
              <p:nvPr/>
            </p:nvSpPr>
            <p:spPr>
              <a:xfrm>
                <a:off x="5851337" y="3932888"/>
                <a:ext cx="59831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ko-KR" altLang="en-US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 −2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acc>
                        <m:accPr>
                          <m:chr m:val="̅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ko-KR" altLang="en-US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)(</m:t>
                      </m:r>
                      <m:acc>
                        <m:accPr>
                          <m:chr m:val="̅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ko-KR" altLang="en-US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ko-KR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𝑛𝐸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ko-KR" altLang="en-US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22" name="직사각형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337" y="3932888"/>
                <a:ext cx="5983113" cy="400110"/>
              </a:xfrm>
              <a:prstGeom prst="rect">
                <a:avLst/>
              </a:prstGeom>
              <a:blipFill>
                <a:blip r:embed="rId11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직사각형 22"/>
              <p:cNvSpPr/>
              <p:nvPr/>
            </p:nvSpPr>
            <p:spPr>
              <a:xfrm>
                <a:off x="5922093" y="4829090"/>
                <a:ext cx="22830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𝑛𝑉𝑎𝑟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23" name="직사각형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093" y="4829090"/>
                <a:ext cx="2283061" cy="400110"/>
              </a:xfrm>
              <a:prstGeom prst="rect">
                <a:avLst/>
              </a:prstGeom>
              <a:blipFill>
                <a:blip r:embed="rId12"/>
                <a:stretch>
                  <a:fillRect r="-4267" b="-181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직사각형 23"/>
              <p:cNvSpPr/>
              <p:nvPr/>
            </p:nvSpPr>
            <p:spPr>
              <a:xfrm>
                <a:off x="4655840" y="5761371"/>
                <a:ext cx="5277407" cy="6853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ko-K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ko-KR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  <m:r>
                              <a:rPr lang="en-US" altLang="ko-KR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altLang="ko-KR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sSup>
                          <m:sSupPr>
                            <m:ctrlPr>
                              <a:rPr lang="en-US" altLang="ko-KR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ko-KR" altLang="en-US" sz="2400" dirty="0">
                    <a:solidFill>
                      <a:srgbClr val="7030A0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은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en-US" sz="2400" dirty="0">
                    <a:solidFill>
                      <a:srgbClr val="7030A0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에 대한 불편추정량 </a:t>
                </a:r>
              </a:p>
            </p:txBody>
          </p:sp>
        </mc:Choice>
        <mc:Fallback xmlns="">
          <p:sp>
            <p:nvSpPr>
              <p:cNvPr id="24" name="직사각형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40" y="5761371"/>
                <a:ext cx="5277407" cy="685316"/>
              </a:xfrm>
              <a:prstGeom prst="rect">
                <a:avLst/>
              </a:prstGeom>
              <a:blipFill>
                <a:blip r:embed="rId13"/>
                <a:stretch>
                  <a:fillRect b="-61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/>
              <p:cNvSpPr/>
              <p:nvPr/>
            </p:nvSpPr>
            <p:spPr>
              <a:xfrm>
                <a:off x="3419895" y="3156964"/>
                <a:ext cx="1874296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ko-K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ko-K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n-US" altLang="ko-K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ko-K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altLang="ko-K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직사각형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95" y="3156964"/>
                <a:ext cx="1874296" cy="64812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87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12" grpId="0"/>
      <p:bldP spid="13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8886" y="191543"/>
            <a:ext cx="3613347" cy="1143000"/>
          </a:xfrm>
        </p:spPr>
        <p:txBody>
          <a:bodyPr/>
          <a:lstStyle/>
          <a:p>
            <a:pPr>
              <a:defRPr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</a:rPr>
              <a:t>세가지 과녁판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725" y="4677809"/>
            <a:ext cx="8000488" cy="1942898"/>
          </a:xfrm>
        </p:spPr>
        <p:txBody>
          <a:bodyPr/>
          <a:lstStyle/>
          <a:p>
            <a:r>
              <a:rPr lang="ko-KR" altLang="en-US" dirty="0"/>
              <a:t>불편추정량은</a:t>
            </a:r>
            <a:r>
              <a:rPr lang="en-US" altLang="ko-KR" dirty="0"/>
              <a:t>?</a:t>
            </a:r>
          </a:p>
          <a:p>
            <a:pPr lvl="1"/>
            <a:r>
              <a:rPr lang="ko-KR" altLang="en-US" dirty="0"/>
              <a:t>첫번째와 두번째가 불편추정량</a:t>
            </a:r>
            <a:endParaRPr lang="en-US" altLang="ko-KR" dirty="0"/>
          </a:p>
        </p:txBody>
      </p:sp>
      <p:grpSp>
        <p:nvGrpSpPr>
          <p:cNvPr id="93191" name="Group 7"/>
          <p:cNvGrpSpPr>
            <a:grpSpLocks/>
          </p:cNvGrpSpPr>
          <p:nvPr/>
        </p:nvGrpSpPr>
        <p:grpSpPr bwMode="auto">
          <a:xfrm>
            <a:off x="2136751" y="2060575"/>
            <a:ext cx="2305050" cy="2305050"/>
            <a:chOff x="703" y="1570"/>
            <a:chExt cx="1452" cy="1452"/>
          </a:xfrm>
        </p:grpSpPr>
        <p:sp>
          <p:nvSpPr>
            <p:cNvPr id="10279" name="Oval 4"/>
            <p:cNvSpPr>
              <a:spLocks noChangeArrowheads="1"/>
            </p:cNvSpPr>
            <p:nvPr/>
          </p:nvSpPr>
          <p:spPr bwMode="auto">
            <a:xfrm>
              <a:off x="703" y="1570"/>
              <a:ext cx="1452" cy="145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80" name="Oval 5"/>
            <p:cNvSpPr>
              <a:spLocks noChangeArrowheads="1"/>
            </p:cNvSpPr>
            <p:nvPr/>
          </p:nvSpPr>
          <p:spPr bwMode="auto">
            <a:xfrm>
              <a:off x="883" y="1752"/>
              <a:ext cx="1090" cy="108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81" name="Oval 6"/>
            <p:cNvSpPr>
              <a:spLocks noChangeArrowheads="1"/>
            </p:cNvSpPr>
            <p:nvPr/>
          </p:nvSpPr>
          <p:spPr bwMode="auto">
            <a:xfrm>
              <a:off x="1112" y="1978"/>
              <a:ext cx="634" cy="6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93200" name="Group 16"/>
          <p:cNvGrpSpPr>
            <a:grpSpLocks/>
          </p:cNvGrpSpPr>
          <p:nvPr/>
        </p:nvGrpSpPr>
        <p:grpSpPr bwMode="auto">
          <a:xfrm>
            <a:off x="5303838" y="2060575"/>
            <a:ext cx="2305050" cy="2305050"/>
            <a:chOff x="703" y="1570"/>
            <a:chExt cx="1452" cy="1452"/>
          </a:xfrm>
        </p:grpSpPr>
        <p:sp>
          <p:nvSpPr>
            <p:cNvPr id="10276" name="Oval 17"/>
            <p:cNvSpPr>
              <a:spLocks noChangeArrowheads="1"/>
            </p:cNvSpPr>
            <p:nvPr/>
          </p:nvSpPr>
          <p:spPr bwMode="auto">
            <a:xfrm>
              <a:off x="703" y="1570"/>
              <a:ext cx="1452" cy="145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7" name="Oval 18"/>
            <p:cNvSpPr>
              <a:spLocks noChangeArrowheads="1"/>
            </p:cNvSpPr>
            <p:nvPr/>
          </p:nvSpPr>
          <p:spPr bwMode="auto">
            <a:xfrm>
              <a:off x="883" y="1752"/>
              <a:ext cx="1090" cy="108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8" name="Oval 19"/>
            <p:cNvSpPr>
              <a:spLocks noChangeArrowheads="1"/>
            </p:cNvSpPr>
            <p:nvPr/>
          </p:nvSpPr>
          <p:spPr bwMode="auto">
            <a:xfrm>
              <a:off x="1112" y="1978"/>
              <a:ext cx="634" cy="6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93204" name="Group 20"/>
          <p:cNvGrpSpPr>
            <a:grpSpLocks/>
          </p:cNvGrpSpPr>
          <p:nvPr/>
        </p:nvGrpSpPr>
        <p:grpSpPr bwMode="auto">
          <a:xfrm>
            <a:off x="8460883" y="2060575"/>
            <a:ext cx="2305050" cy="2305050"/>
            <a:chOff x="703" y="1570"/>
            <a:chExt cx="1452" cy="1452"/>
          </a:xfrm>
        </p:grpSpPr>
        <p:sp>
          <p:nvSpPr>
            <p:cNvPr id="10273" name="Oval 21"/>
            <p:cNvSpPr>
              <a:spLocks noChangeArrowheads="1"/>
            </p:cNvSpPr>
            <p:nvPr/>
          </p:nvSpPr>
          <p:spPr bwMode="auto">
            <a:xfrm>
              <a:off x="703" y="1570"/>
              <a:ext cx="1452" cy="145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4" name="Oval 22"/>
            <p:cNvSpPr>
              <a:spLocks noChangeArrowheads="1"/>
            </p:cNvSpPr>
            <p:nvPr/>
          </p:nvSpPr>
          <p:spPr bwMode="auto">
            <a:xfrm>
              <a:off x="883" y="1752"/>
              <a:ext cx="1090" cy="108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5" name="Oval 23"/>
            <p:cNvSpPr>
              <a:spLocks noChangeArrowheads="1"/>
            </p:cNvSpPr>
            <p:nvPr/>
          </p:nvSpPr>
          <p:spPr bwMode="auto">
            <a:xfrm>
              <a:off x="1112" y="1978"/>
              <a:ext cx="634" cy="6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3071788" y="2925764"/>
            <a:ext cx="431801" cy="430212"/>
            <a:chOff x="3071788" y="2925764"/>
            <a:chExt cx="431801" cy="430212"/>
          </a:xfrm>
        </p:grpSpPr>
        <p:sp>
          <p:nvSpPr>
            <p:cNvPr id="10247" name="AutoShape 8"/>
            <p:cNvSpPr>
              <a:spLocks noChangeArrowheads="1"/>
            </p:cNvSpPr>
            <p:nvPr/>
          </p:nvSpPr>
          <p:spPr bwMode="auto">
            <a:xfrm>
              <a:off x="3071788" y="3068639"/>
              <a:ext cx="71438" cy="71437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48" name="AutoShape 9"/>
            <p:cNvSpPr>
              <a:spLocks noChangeArrowheads="1"/>
            </p:cNvSpPr>
            <p:nvPr/>
          </p:nvSpPr>
          <p:spPr bwMode="auto">
            <a:xfrm>
              <a:off x="3071788" y="3213100"/>
              <a:ext cx="71438" cy="71438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49" name="AutoShape 10"/>
            <p:cNvSpPr>
              <a:spLocks noChangeArrowheads="1"/>
            </p:cNvSpPr>
            <p:nvPr/>
          </p:nvSpPr>
          <p:spPr bwMode="auto">
            <a:xfrm>
              <a:off x="3289277" y="3141664"/>
              <a:ext cx="71437" cy="71437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50" name="AutoShape 11"/>
            <p:cNvSpPr>
              <a:spLocks noChangeArrowheads="1"/>
            </p:cNvSpPr>
            <p:nvPr/>
          </p:nvSpPr>
          <p:spPr bwMode="auto">
            <a:xfrm>
              <a:off x="3216252" y="3284539"/>
              <a:ext cx="71437" cy="71437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51" name="AutoShape 12"/>
            <p:cNvSpPr>
              <a:spLocks noChangeArrowheads="1"/>
            </p:cNvSpPr>
            <p:nvPr/>
          </p:nvSpPr>
          <p:spPr bwMode="auto">
            <a:xfrm>
              <a:off x="3216252" y="2925764"/>
              <a:ext cx="71437" cy="71437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52" name="AutoShape 13"/>
            <p:cNvSpPr>
              <a:spLocks noChangeArrowheads="1"/>
            </p:cNvSpPr>
            <p:nvPr/>
          </p:nvSpPr>
          <p:spPr bwMode="auto">
            <a:xfrm>
              <a:off x="3432152" y="3213100"/>
              <a:ext cx="71437" cy="71438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53" name="AutoShape 14"/>
            <p:cNvSpPr>
              <a:spLocks noChangeArrowheads="1"/>
            </p:cNvSpPr>
            <p:nvPr/>
          </p:nvSpPr>
          <p:spPr bwMode="auto">
            <a:xfrm>
              <a:off x="3360713" y="2997200"/>
              <a:ext cx="71438" cy="71438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54" name="AutoShape 15"/>
            <p:cNvSpPr>
              <a:spLocks noChangeArrowheads="1"/>
            </p:cNvSpPr>
            <p:nvPr/>
          </p:nvSpPr>
          <p:spPr bwMode="auto">
            <a:xfrm>
              <a:off x="3360713" y="3284539"/>
              <a:ext cx="71438" cy="71437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93229" name="Group 45"/>
          <p:cNvGrpSpPr>
            <a:grpSpLocks/>
          </p:cNvGrpSpPr>
          <p:nvPr/>
        </p:nvGrpSpPr>
        <p:grpSpPr bwMode="auto">
          <a:xfrm>
            <a:off x="8894271" y="3357563"/>
            <a:ext cx="430213" cy="431800"/>
            <a:chOff x="4332" y="2115"/>
            <a:chExt cx="271" cy="272"/>
          </a:xfrm>
        </p:grpSpPr>
        <p:sp>
          <p:nvSpPr>
            <p:cNvPr id="10265" name="AutoShape 30"/>
            <p:cNvSpPr>
              <a:spLocks noChangeArrowheads="1"/>
            </p:cNvSpPr>
            <p:nvPr/>
          </p:nvSpPr>
          <p:spPr bwMode="auto">
            <a:xfrm>
              <a:off x="4422" y="2115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6" name="AutoShape 31"/>
            <p:cNvSpPr>
              <a:spLocks noChangeArrowheads="1"/>
            </p:cNvSpPr>
            <p:nvPr/>
          </p:nvSpPr>
          <p:spPr bwMode="auto">
            <a:xfrm>
              <a:off x="4332" y="2251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7" name="AutoShape 32"/>
            <p:cNvSpPr>
              <a:spLocks noChangeArrowheads="1"/>
            </p:cNvSpPr>
            <p:nvPr/>
          </p:nvSpPr>
          <p:spPr bwMode="auto">
            <a:xfrm>
              <a:off x="4558" y="2342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8" name="AutoShape 33"/>
            <p:cNvSpPr>
              <a:spLocks noChangeArrowheads="1"/>
            </p:cNvSpPr>
            <p:nvPr/>
          </p:nvSpPr>
          <p:spPr bwMode="auto">
            <a:xfrm>
              <a:off x="4422" y="2342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9" name="AutoShape 34"/>
            <p:cNvSpPr>
              <a:spLocks noChangeArrowheads="1"/>
            </p:cNvSpPr>
            <p:nvPr/>
          </p:nvSpPr>
          <p:spPr bwMode="auto">
            <a:xfrm>
              <a:off x="4468" y="2251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0" name="AutoShape 35"/>
            <p:cNvSpPr>
              <a:spLocks noChangeArrowheads="1"/>
            </p:cNvSpPr>
            <p:nvPr/>
          </p:nvSpPr>
          <p:spPr bwMode="auto">
            <a:xfrm>
              <a:off x="4468" y="2160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1" name="AutoShape 36"/>
            <p:cNvSpPr>
              <a:spLocks noChangeArrowheads="1"/>
            </p:cNvSpPr>
            <p:nvPr/>
          </p:nvSpPr>
          <p:spPr bwMode="auto">
            <a:xfrm>
              <a:off x="4377" y="2206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2" name="AutoShape 37"/>
            <p:cNvSpPr>
              <a:spLocks noChangeArrowheads="1"/>
            </p:cNvSpPr>
            <p:nvPr/>
          </p:nvSpPr>
          <p:spPr bwMode="auto">
            <a:xfrm>
              <a:off x="4513" y="2251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93228" name="Group 44"/>
          <p:cNvGrpSpPr>
            <a:grpSpLocks/>
          </p:cNvGrpSpPr>
          <p:nvPr/>
        </p:nvGrpSpPr>
        <p:grpSpPr bwMode="auto">
          <a:xfrm>
            <a:off x="5880101" y="2492376"/>
            <a:ext cx="1439863" cy="1584325"/>
            <a:chOff x="2744" y="1570"/>
            <a:chExt cx="907" cy="998"/>
          </a:xfrm>
        </p:grpSpPr>
        <p:sp>
          <p:nvSpPr>
            <p:cNvPr id="10257" name="AutoShape 26"/>
            <p:cNvSpPr>
              <a:spLocks noChangeArrowheads="1"/>
            </p:cNvSpPr>
            <p:nvPr/>
          </p:nvSpPr>
          <p:spPr bwMode="auto">
            <a:xfrm>
              <a:off x="2744" y="2160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58" name="AutoShape 27"/>
            <p:cNvSpPr>
              <a:spLocks noChangeArrowheads="1"/>
            </p:cNvSpPr>
            <p:nvPr/>
          </p:nvSpPr>
          <p:spPr bwMode="auto">
            <a:xfrm>
              <a:off x="3016" y="2024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59" name="AutoShape 28"/>
            <p:cNvSpPr>
              <a:spLocks noChangeArrowheads="1"/>
            </p:cNvSpPr>
            <p:nvPr/>
          </p:nvSpPr>
          <p:spPr bwMode="auto">
            <a:xfrm>
              <a:off x="3198" y="2387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0" name="AutoShape 29"/>
            <p:cNvSpPr>
              <a:spLocks noChangeArrowheads="1"/>
            </p:cNvSpPr>
            <p:nvPr/>
          </p:nvSpPr>
          <p:spPr bwMode="auto">
            <a:xfrm>
              <a:off x="2835" y="1570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1" name="AutoShape 38"/>
            <p:cNvSpPr>
              <a:spLocks noChangeArrowheads="1"/>
            </p:cNvSpPr>
            <p:nvPr/>
          </p:nvSpPr>
          <p:spPr bwMode="auto">
            <a:xfrm>
              <a:off x="2880" y="2523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2" name="AutoShape 39"/>
            <p:cNvSpPr>
              <a:spLocks noChangeArrowheads="1"/>
            </p:cNvSpPr>
            <p:nvPr/>
          </p:nvSpPr>
          <p:spPr bwMode="auto">
            <a:xfrm>
              <a:off x="3606" y="2296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3" name="AutoShape 40"/>
            <p:cNvSpPr>
              <a:spLocks noChangeArrowheads="1"/>
            </p:cNvSpPr>
            <p:nvPr/>
          </p:nvSpPr>
          <p:spPr bwMode="auto">
            <a:xfrm>
              <a:off x="3288" y="1888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4" name="AutoShape 41"/>
            <p:cNvSpPr>
              <a:spLocks noChangeArrowheads="1"/>
            </p:cNvSpPr>
            <p:nvPr/>
          </p:nvSpPr>
          <p:spPr bwMode="auto">
            <a:xfrm>
              <a:off x="3152" y="1616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2" name="타원 1"/>
          <p:cNvSpPr/>
          <p:nvPr/>
        </p:nvSpPr>
        <p:spPr>
          <a:xfrm>
            <a:off x="2135560" y="2060575"/>
            <a:ext cx="2305050" cy="230505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타원 42"/>
          <p:cNvSpPr/>
          <p:nvPr/>
        </p:nvSpPr>
        <p:spPr>
          <a:xfrm>
            <a:off x="5303912" y="2060848"/>
            <a:ext cx="2305050" cy="230505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4" name="타원 43"/>
          <p:cNvSpPr/>
          <p:nvPr/>
        </p:nvSpPr>
        <p:spPr>
          <a:xfrm>
            <a:off x="8471470" y="2063566"/>
            <a:ext cx="2305050" cy="230505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2" name="그룹 21"/>
          <p:cNvGrpSpPr/>
          <p:nvPr/>
        </p:nvGrpSpPr>
        <p:grpSpPr>
          <a:xfrm>
            <a:off x="9624392" y="3239265"/>
            <a:ext cx="1440160" cy="1341863"/>
            <a:chOff x="9624392" y="3239265"/>
            <a:chExt cx="1440160" cy="13418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직사각형 2"/>
                <p:cNvSpPr/>
                <p:nvPr/>
              </p:nvSpPr>
              <p:spPr>
                <a:xfrm>
                  <a:off x="10595128" y="4119463"/>
                  <a:ext cx="46942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sz="24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3" name="직사각형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95128" y="4119463"/>
                  <a:ext cx="469424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직선 화살표 연결선 4"/>
            <p:cNvCxnSpPr/>
            <p:nvPr/>
          </p:nvCxnSpPr>
          <p:spPr>
            <a:xfrm flipH="1" flipV="1">
              <a:off x="9684365" y="3321770"/>
              <a:ext cx="948139" cy="89931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타원 5"/>
            <p:cNvSpPr/>
            <p:nvPr/>
          </p:nvSpPr>
          <p:spPr>
            <a:xfrm>
              <a:off x="9624392" y="323926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8112563" y="3618451"/>
            <a:ext cx="840243" cy="1192645"/>
            <a:chOff x="8112563" y="3644901"/>
            <a:chExt cx="817427" cy="11661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직사각형 48"/>
                <p:cNvSpPr/>
                <p:nvPr/>
              </p:nvSpPr>
              <p:spPr>
                <a:xfrm>
                  <a:off x="8112563" y="4333978"/>
                  <a:ext cx="469423" cy="4771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ko-KR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ko-KR" altLang="en-US" sz="24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49" name="직사각형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2563" y="4333978"/>
                  <a:ext cx="469423" cy="47711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직선 화살표 연결선 49"/>
            <p:cNvCxnSpPr>
              <a:endCxn id="10266" idx="2"/>
            </p:cNvCxnSpPr>
            <p:nvPr/>
          </p:nvCxnSpPr>
          <p:spPr>
            <a:xfrm flipV="1">
              <a:off x="8470925" y="3644901"/>
              <a:ext cx="459065" cy="705394"/>
            </a:xfrm>
            <a:prstGeom prst="straightConnector1">
              <a:avLst/>
            </a:prstGeom>
            <a:ln w="57150">
              <a:solidFill>
                <a:srgbClr val="00B0F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그룹 25"/>
          <p:cNvGrpSpPr/>
          <p:nvPr/>
        </p:nvGrpSpPr>
        <p:grpSpPr>
          <a:xfrm>
            <a:off x="9048328" y="3573016"/>
            <a:ext cx="994976" cy="1496247"/>
            <a:chOff x="9048328" y="3573016"/>
            <a:chExt cx="994976" cy="14962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직사각형 56"/>
                <p:cNvSpPr/>
                <p:nvPr/>
              </p:nvSpPr>
              <p:spPr>
                <a:xfrm>
                  <a:off x="9112985" y="4592145"/>
                  <a:ext cx="930319" cy="4771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ko-KR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ko-KR" altLang="en-US" sz="24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57" name="직사각형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2985" y="4592145"/>
                  <a:ext cx="930319" cy="47711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직선 화살표 연결선 57"/>
            <p:cNvCxnSpPr/>
            <p:nvPr/>
          </p:nvCxnSpPr>
          <p:spPr>
            <a:xfrm flipH="1" flipV="1">
              <a:off x="9108302" y="3655521"/>
              <a:ext cx="180463" cy="91701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타원 58"/>
            <p:cNvSpPr/>
            <p:nvPr/>
          </p:nvSpPr>
          <p:spPr>
            <a:xfrm>
              <a:off x="9048328" y="357301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cxnSp>
        <p:nvCxnSpPr>
          <p:cNvPr id="13" name="직선 화살표 연결선 12"/>
          <p:cNvCxnSpPr>
            <a:stCxn id="59" idx="7"/>
            <a:endCxn id="6" idx="7"/>
          </p:cNvCxnSpPr>
          <p:nvPr/>
        </p:nvCxnSpPr>
        <p:spPr>
          <a:xfrm flipV="1">
            <a:off x="9087352" y="3245960"/>
            <a:ext cx="576064" cy="333751"/>
          </a:xfrm>
          <a:prstGeom prst="straightConnector1">
            <a:avLst/>
          </a:prstGeom>
          <a:ln w="38100">
            <a:solidFill>
              <a:srgbClr val="99FF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26"/>
          <p:cNvGrpSpPr/>
          <p:nvPr/>
        </p:nvGrpSpPr>
        <p:grpSpPr>
          <a:xfrm>
            <a:off x="8454188" y="1126695"/>
            <a:ext cx="905633" cy="2182563"/>
            <a:chOff x="8454188" y="1126695"/>
            <a:chExt cx="905633" cy="2182563"/>
          </a:xfrm>
        </p:grpSpPr>
        <p:cxnSp>
          <p:nvCxnSpPr>
            <p:cNvPr id="16" name="직선 화살표 연결선 15"/>
            <p:cNvCxnSpPr/>
            <p:nvPr/>
          </p:nvCxnSpPr>
          <p:spPr>
            <a:xfrm>
              <a:off x="8810213" y="1461106"/>
              <a:ext cx="549608" cy="1848152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454188" y="1126695"/>
              <a:ext cx="631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bias</a:t>
              </a:r>
              <a:endPara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6452917" y="1262217"/>
            <a:ext cx="633340" cy="1977048"/>
            <a:chOff x="6452917" y="1262217"/>
            <a:chExt cx="633340" cy="1977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직사각형 67"/>
                <p:cNvSpPr/>
                <p:nvPr/>
              </p:nvSpPr>
              <p:spPr>
                <a:xfrm>
                  <a:off x="6616833" y="1262217"/>
                  <a:ext cx="46942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sz="24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68" name="직사각형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6833" y="1262217"/>
                  <a:ext cx="469424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직선 화살표 연결선 68"/>
            <p:cNvCxnSpPr/>
            <p:nvPr/>
          </p:nvCxnSpPr>
          <p:spPr>
            <a:xfrm flipH="1">
              <a:off x="6452917" y="1734763"/>
              <a:ext cx="364764" cy="150450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그룹 30"/>
          <p:cNvGrpSpPr/>
          <p:nvPr/>
        </p:nvGrpSpPr>
        <p:grpSpPr>
          <a:xfrm>
            <a:off x="4943872" y="1437861"/>
            <a:ext cx="1503320" cy="1785872"/>
            <a:chOff x="4991492" y="1427228"/>
            <a:chExt cx="1503320" cy="17858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직사각형 70"/>
                <p:cNvSpPr/>
                <p:nvPr/>
              </p:nvSpPr>
              <p:spPr>
                <a:xfrm>
                  <a:off x="4991492" y="1427228"/>
                  <a:ext cx="930319" cy="4771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ko-KR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ko-KR" altLang="en-US" sz="24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71" name="직사각형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1492" y="1427228"/>
                  <a:ext cx="930319" cy="47711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직선 화살표 연결선 71"/>
            <p:cNvCxnSpPr/>
            <p:nvPr/>
          </p:nvCxnSpPr>
          <p:spPr>
            <a:xfrm>
              <a:off x="5620162" y="1898601"/>
              <a:ext cx="874650" cy="131449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그룹 27"/>
          <p:cNvGrpSpPr/>
          <p:nvPr/>
        </p:nvGrpSpPr>
        <p:grpSpPr>
          <a:xfrm>
            <a:off x="3255866" y="1222879"/>
            <a:ext cx="633340" cy="1977048"/>
            <a:chOff x="3255866" y="1222879"/>
            <a:chExt cx="633340" cy="1977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직사각형 84"/>
                <p:cNvSpPr/>
                <p:nvPr/>
              </p:nvSpPr>
              <p:spPr>
                <a:xfrm>
                  <a:off x="3419782" y="1222879"/>
                  <a:ext cx="46942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sz="24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85" name="직사각형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782" y="1222879"/>
                  <a:ext cx="469424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6" name="직선 화살표 연결선 85"/>
            <p:cNvCxnSpPr/>
            <p:nvPr/>
          </p:nvCxnSpPr>
          <p:spPr>
            <a:xfrm flipH="1">
              <a:off x="3255866" y="1695425"/>
              <a:ext cx="364764" cy="150450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그룹 28"/>
          <p:cNvGrpSpPr/>
          <p:nvPr/>
        </p:nvGrpSpPr>
        <p:grpSpPr>
          <a:xfrm>
            <a:off x="1751909" y="1398523"/>
            <a:ext cx="1503320" cy="1785872"/>
            <a:chOff x="1794441" y="1387890"/>
            <a:chExt cx="1503320" cy="17858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직사각형 86"/>
                <p:cNvSpPr/>
                <p:nvPr/>
              </p:nvSpPr>
              <p:spPr>
                <a:xfrm>
                  <a:off x="1794441" y="1387890"/>
                  <a:ext cx="930319" cy="4771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ko-KR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ko-KR" altLang="en-US" sz="24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87" name="직사각형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4441" y="1387890"/>
                  <a:ext cx="930319" cy="47711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직선 화살표 연결선 87"/>
            <p:cNvCxnSpPr/>
            <p:nvPr/>
          </p:nvCxnSpPr>
          <p:spPr>
            <a:xfrm>
              <a:off x="2423111" y="1859263"/>
              <a:ext cx="874650" cy="131449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00302" y="435154"/>
                <a:ext cx="2902473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400" dirty="0">
                    <a:solidFill>
                      <a:srgbClr val="FF0000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불편성</a:t>
                </a:r>
                <a:r>
                  <a:rPr lang="en-US" altLang="ko-KR" sz="2400" dirty="0">
                    <a:solidFill>
                      <a:srgbClr val="FF0000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:</a:t>
                </a:r>
                <a:r>
                  <a:rPr lang="ko-KR" altLang="en-US" sz="2400" dirty="0">
                    <a:solidFill>
                      <a:srgbClr val="FF0000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ko-KR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ko-KR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en-US" altLang="ko-K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ko-KR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ko-KR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302" y="435154"/>
                <a:ext cx="2902473" cy="509178"/>
              </a:xfrm>
              <a:prstGeom prst="rect">
                <a:avLst/>
              </a:prstGeom>
              <a:blipFill>
                <a:blip r:embed="rId10"/>
                <a:stretch>
                  <a:fillRect l="-3151" t="-2381" b="-238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8886" y="191543"/>
            <a:ext cx="3613347" cy="1143000"/>
          </a:xfrm>
        </p:spPr>
        <p:txBody>
          <a:bodyPr/>
          <a:lstStyle/>
          <a:p>
            <a:pPr>
              <a:defRPr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</a:rPr>
              <a:t>세가지 과녁판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725" y="4677809"/>
            <a:ext cx="7715250" cy="1473200"/>
          </a:xfrm>
        </p:spPr>
        <p:txBody>
          <a:bodyPr/>
          <a:lstStyle/>
          <a:p>
            <a:r>
              <a:rPr lang="ko-KR" altLang="en-US" dirty="0"/>
              <a:t>첫번째와 두번째의 분산을 비교하자</a:t>
            </a:r>
            <a:endParaRPr lang="en-US" altLang="ko-K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ko-KR" altLang="en-US" dirty="0"/>
              <a:t>첫번째의</a:t>
            </a:r>
            <a:r>
              <a:rPr lang="en-US" altLang="ko-KR" dirty="0"/>
              <a:t> </a:t>
            </a:r>
            <a:r>
              <a:rPr lang="ko-KR" altLang="en-US" dirty="0"/>
              <a:t>분산이 작다</a:t>
            </a:r>
            <a:endParaRPr lang="en-US" altLang="ko-K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ko-KR" altLang="en-US" dirty="0"/>
              <a:t>그런데</a:t>
            </a:r>
            <a:r>
              <a:rPr lang="en-US" altLang="ko-KR" dirty="0"/>
              <a:t> </a:t>
            </a:r>
            <a:r>
              <a:rPr lang="ko-KR" altLang="en-US" dirty="0"/>
              <a:t>세번째의 분산도 작다</a:t>
            </a:r>
            <a:endParaRPr lang="en-US" altLang="ko-KR" dirty="0"/>
          </a:p>
        </p:txBody>
      </p:sp>
      <p:grpSp>
        <p:nvGrpSpPr>
          <p:cNvPr id="93191" name="Group 7"/>
          <p:cNvGrpSpPr>
            <a:grpSpLocks/>
          </p:cNvGrpSpPr>
          <p:nvPr/>
        </p:nvGrpSpPr>
        <p:grpSpPr bwMode="auto">
          <a:xfrm>
            <a:off x="2136751" y="2060575"/>
            <a:ext cx="2305050" cy="2305050"/>
            <a:chOff x="703" y="1570"/>
            <a:chExt cx="1452" cy="1452"/>
          </a:xfrm>
        </p:grpSpPr>
        <p:sp>
          <p:nvSpPr>
            <p:cNvPr id="10279" name="Oval 4"/>
            <p:cNvSpPr>
              <a:spLocks noChangeArrowheads="1"/>
            </p:cNvSpPr>
            <p:nvPr/>
          </p:nvSpPr>
          <p:spPr bwMode="auto">
            <a:xfrm>
              <a:off x="703" y="1570"/>
              <a:ext cx="1452" cy="145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80" name="Oval 5"/>
            <p:cNvSpPr>
              <a:spLocks noChangeArrowheads="1"/>
            </p:cNvSpPr>
            <p:nvPr/>
          </p:nvSpPr>
          <p:spPr bwMode="auto">
            <a:xfrm>
              <a:off x="883" y="1752"/>
              <a:ext cx="1090" cy="108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81" name="Oval 6"/>
            <p:cNvSpPr>
              <a:spLocks noChangeArrowheads="1"/>
            </p:cNvSpPr>
            <p:nvPr/>
          </p:nvSpPr>
          <p:spPr bwMode="auto">
            <a:xfrm>
              <a:off x="1112" y="1978"/>
              <a:ext cx="634" cy="6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93200" name="Group 16"/>
          <p:cNvGrpSpPr>
            <a:grpSpLocks/>
          </p:cNvGrpSpPr>
          <p:nvPr/>
        </p:nvGrpSpPr>
        <p:grpSpPr bwMode="auto">
          <a:xfrm>
            <a:off x="5303838" y="2060575"/>
            <a:ext cx="2305050" cy="2305050"/>
            <a:chOff x="703" y="1570"/>
            <a:chExt cx="1452" cy="1452"/>
          </a:xfrm>
        </p:grpSpPr>
        <p:sp>
          <p:nvSpPr>
            <p:cNvPr id="10276" name="Oval 17"/>
            <p:cNvSpPr>
              <a:spLocks noChangeArrowheads="1"/>
            </p:cNvSpPr>
            <p:nvPr/>
          </p:nvSpPr>
          <p:spPr bwMode="auto">
            <a:xfrm>
              <a:off x="703" y="1570"/>
              <a:ext cx="1452" cy="145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7" name="Oval 18"/>
            <p:cNvSpPr>
              <a:spLocks noChangeArrowheads="1"/>
            </p:cNvSpPr>
            <p:nvPr/>
          </p:nvSpPr>
          <p:spPr bwMode="auto">
            <a:xfrm>
              <a:off x="883" y="1752"/>
              <a:ext cx="1090" cy="108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8" name="Oval 19"/>
            <p:cNvSpPr>
              <a:spLocks noChangeArrowheads="1"/>
            </p:cNvSpPr>
            <p:nvPr/>
          </p:nvSpPr>
          <p:spPr bwMode="auto">
            <a:xfrm>
              <a:off x="1112" y="1978"/>
              <a:ext cx="634" cy="6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93204" name="Group 20"/>
          <p:cNvGrpSpPr>
            <a:grpSpLocks/>
          </p:cNvGrpSpPr>
          <p:nvPr/>
        </p:nvGrpSpPr>
        <p:grpSpPr bwMode="auto">
          <a:xfrm>
            <a:off x="8460883" y="2060575"/>
            <a:ext cx="2305050" cy="2305050"/>
            <a:chOff x="703" y="1570"/>
            <a:chExt cx="1452" cy="1452"/>
          </a:xfrm>
        </p:grpSpPr>
        <p:sp>
          <p:nvSpPr>
            <p:cNvPr id="10273" name="Oval 21"/>
            <p:cNvSpPr>
              <a:spLocks noChangeArrowheads="1"/>
            </p:cNvSpPr>
            <p:nvPr/>
          </p:nvSpPr>
          <p:spPr bwMode="auto">
            <a:xfrm>
              <a:off x="703" y="1570"/>
              <a:ext cx="1452" cy="145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4" name="Oval 22"/>
            <p:cNvSpPr>
              <a:spLocks noChangeArrowheads="1"/>
            </p:cNvSpPr>
            <p:nvPr/>
          </p:nvSpPr>
          <p:spPr bwMode="auto">
            <a:xfrm>
              <a:off x="883" y="1752"/>
              <a:ext cx="1090" cy="108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5" name="Oval 23"/>
            <p:cNvSpPr>
              <a:spLocks noChangeArrowheads="1"/>
            </p:cNvSpPr>
            <p:nvPr/>
          </p:nvSpPr>
          <p:spPr bwMode="auto">
            <a:xfrm>
              <a:off x="1112" y="1978"/>
              <a:ext cx="634" cy="6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10247" name="AutoShape 8"/>
          <p:cNvSpPr>
            <a:spLocks noChangeArrowheads="1"/>
          </p:cNvSpPr>
          <p:nvPr/>
        </p:nvSpPr>
        <p:spPr bwMode="auto">
          <a:xfrm>
            <a:off x="3071788" y="3068639"/>
            <a:ext cx="71438" cy="71437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48" name="AutoShape 9"/>
          <p:cNvSpPr>
            <a:spLocks noChangeArrowheads="1"/>
          </p:cNvSpPr>
          <p:nvPr/>
        </p:nvSpPr>
        <p:spPr bwMode="auto">
          <a:xfrm>
            <a:off x="3071788" y="3213100"/>
            <a:ext cx="71438" cy="71438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49" name="AutoShape 10"/>
          <p:cNvSpPr>
            <a:spLocks noChangeArrowheads="1"/>
          </p:cNvSpPr>
          <p:nvPr/>
        </p:nvSpPr>
        <p:spPr bwMode="auto">
          <a:xfrm>
            <a:off x="3289277" y="3141664"/>
            <a:ext cx="71437" cy="71437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50" name="AutoShape 11"/>
          <p:cNvSpPr>
            <a:spLocks noChangeArrowheads="1"/>
          </p:cNvSpPr>
          <p:nvPr/>
        </p:nvSpPr>
        <p:spPr bwMode="auto">
          <a:xfrm>
            <a:off x="3216252" y="3284539"/>
            <a:ext cx="71437" cy="71437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51" name="AutoShape 12"/>
          <p:cNvSpPr>
            <a:spLocks noChangeArrowheads="1"/>
          </p:cNvSpPr>
          <p:nvPr/>
        </p:nvSpPr>
        <p:spPr bwMode="auto">
          <a:xfrm>
            <a:off x="3216252" y="2925764"/>
            <a:ext cx="71437" cy="71437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52" name="AutoShape 13"/>
          <p:cNvSpPr>
            <a:spLocks noChangeArrowheads="1"/>
          </p:cNvSpPr>
          <p:nvPr/>
        </p:nvSpPr>
        <p:spPr bwMode="auto">
          <a:xfrm>
            <a:off x="3432152" y="3213100"/>
            <a:ext cx="71437" cy="71438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53" name="AutoShape 14"/>
          <p:cNvSpPr>
            <a:spLocks noChangeArrowheads="1"/>
          </p:cNvSpPr>
          <p:nvPr/>
        </p:nvSpPr>
        <p:spPr bwMode="auto">
          <a:xfrm>
            <a:off x="3360713" y="2997200"/>
            <a:ext cx="71438" cy="71438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54" name="AutoShape 15"/>
          <p:cNvSpPr>
            <a:spLocks noChangeArrowheads="1"/>
          </p:cNvSpPr>
          <p:nvPr/>
        </p:nvSpPr>
        <p:spPr bwMode="auto">
          <a:xfrm>
            <a:off x="3360713" y="3284539"/>
            <a:ext cx="71438" cy="71437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93229" name="Group 45"/>
          <p:cNvGrpSpPr>
            <a:grpSpLocks/>
          </p:cNvGrpSpPr>
          <p:nvPr/>
        </p:nvGrpSpPr>
        <p:grpSpPr bwMode="auto">
          <a:xfrm>
            <a:off x="8894271" y="3357563"/>
            <a:ext cx="430213" cy="431800"/>
            <a:chOff x="4332" y="2115"/>
            <a:chExt cx="271" cy="272"/>
          </a:xfrm>
        </p:grpSpPr>
        <p:sp>
          <p:nvSpPr>
            <p:cNvPr id="10265" name="AutoShape 30"/>
            <p:cNvSpPr>
              <a:spLocks noChangeArrowheads="1"/>
            </p:cNvSpPr>
            <p:nvPr/>
          </p:nvSpPr>
          <p:spPr bwMode="auto">
            <a:xfrm>
              <a:off x="4422" y="2115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6" name="AutoShape 31"/>
            <p:cNvSpPr>
              <a:spLocks noChangeArrowheads="1"/>
            </p:cNvSpPr>
            <p:nvPr/>
          </p:nvSpPr>
          <p:spPr bwMode="auto">
            <a:xfrm>
              <a:off x="4332" y="2251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7" name="AutoShape 32"/>
            <p:cNvSpPr>
              <a:spLocks noChangeArrowheads="1"/>
            </p:cNvSpPr>
            <p:nvPr/>
          </p:nvSpPr>
          <p:spPr bwMode="auto">
            <a:xfrm>
              <a:off x="4558" y="2342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8" name="AutoShape 33"/>
            <p:cNvSpPr>
              <a:spLocks noChangeArrowheads="1"/>
            </p:cNvSpPr>
            <p:nvPr/>
          </p:nvSpPr>
          <p:spPr bwMode="auto">
            <a:xfrm>
              <a:off x="4422" y="2342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9" name="AutoShape 34"/>
            <p:cNvSpPr>
              <a:spLocks noChangeArrowheads="1"/>
            </p:cNvSpPr>
            <p:nvPr/>
          </p:nvSpPr>
          <p:spPr bwMode="auto">
            <a:xfrm>
              <a:off x="4468" y="2251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0" name="AutoShape 35"/>
            <p:cNvSpPr>
              <a:spLocks noChangeArrowheads="1"/>
            </p:cNvSpPr>
            <p:nvPr/>
          </p:nvSpPr>
          <p:spPr bwMode="auto">
            <a:xfrm>
              <a:off x="4468" y="2160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1" name="AutoShape 36"/>
            <p:cNvSpPr>
              <a:spLocks noChangeArrowheads="1"/>
            </p:cNvSpPr>
            <p:nvPr/>
          </p:nvSpPr>
          <p:spPr bwMode="auto">
            <a:xfrm>
              <a:off x="4377" y="2206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2" name="AutoShape 37"/>
            <p:cNvSpPr>
              <a:spLocks noChangeArrowheads="1"/>
            </p:cNvSpPr>
            <p:nvPr/>
          </p:nvSpPr>
          <p:spPr bwMode="auto">
            <a:xfrm>
              <a:off x="4513" y="2251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93228" name="Group 44"/>
          <p:cNvGrpSpPr>
            <a:grpSpLocks/>
          </p:cNvGrpSpPr>
          <p:nvPr/>
        </p:nvGrpSpPr>
        <p:grpSpPr bwMode="auto">
          <a:xfrm>
            <a:off x="5880101" y="2492376"/>
            <a:ext cx="1439863" cy="1584325"/>
            <a:chOff x="2744" y="1570"/>
            <a:chExt cx="907" cy="998"/>
          </a:xfrm>
        </p:grpSpPr>
        <p:sp>
          <p:nvSpPr>
            <p:cNvPr id="10257" name="AutoShape 26"/>
            <p:cNvSpPr>
              <a:spLocks noChangeArrowheads="1"/>
            </p:cNvSpPr>
            <p:nvPr/>
          </p:nvSpPr>
          <p:spPr bwMode="auto">
            <a:xfrm>
              <a:off x="2744" y="2160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58" name="AutoShape 27"/>
            <p:cNvSpPr>
              <a:spLocks noChangeArrowheads="1"/>
            </p:cNvSpPr>
            <p:nvPr/>
          </p:nvSpPr>
          <p:spPr bwMode="auto">
            <a:xfrm>
              <a:off x="3016" y="2024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59" name="AutoShape 28"/>
            <p:cNvSpPr>
              <a:spLocks noChangeArrowheads="1"/>
            </p:cNvSpPr>
            <p:nvPr/>
          </p:nvSpPr>
          <p:spPr bwMode="auto">
            <a:xfrm>
              <a:off x="3198" y="2387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0" name="AutoShape 29"/>
            <p:cNvSpPr>
              <a:spLocks noChangeArrowheads="1"/>
            </p:cNvSpPr>
            <p:nvPr/>
          </p:nvSpPr>
          <p:spPr bwMode="auto">
            <a:xfrm>
              <a:off x="2835" y="1570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1" name="AutoShape 38"/>
            <p:cNvSpPr>
              <a:spLocks noChangeArrowheads="1"/>
            </p:cNvSpPr>
            <p:nvPr/>
          </p:nvSpPr>
          <p:spPr bwMode="auto">
            <a:xfrm>
              <a:off x="2880" y="2523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2" name="AutoShape 39"/>
            <p:cNvSpPr>
              <a:spLocks noChangeArrowheads="1"/>
            </p:cNvSpPr>
            <p:nvPr/>
          </p:nvSpPr>
          <p:spPr bwMode="auto">
            <a:xfrm>
              <a:off x="3606" y="2296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3" name="AutoShape 40"/>
            <p:cNvSpPr>
              <a:spLocks noChangeArrowheads="1"/>
            </p:cNvSpPr>
            <p:nvPr/>
          </p:nvSpPr>
          <p:spPr bwMode="auto">
            <a:xfrm>
              <a:off x="3288" y="1888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4" name="AutoShape 41"/>
            <p:cNvSpPr>
              <a:spLocks noChangeArrowheads="1"/>
            </p:cNvSpPr>
            <p:nvPr/>
          </p:nvSpPr>
          <p:spPr bwMode="auto">
            <a:xfrm>
              <a:off x="3152" y="1616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2" name="타원 1"/>
          <p:cNvSpPr/>
          <p:nvPr/>
        </p:nvSpPr>
        <p:spPr>
          <a:xfrm>
            <a:off x="2135560" y="2060575"/>
            <a:ext cx="2305050" cy="230505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타원 42"/>
          <p:cNvSpPr/>
          <p:nvPr/>
        </p:nvSpPr>
        <p:spPr>
          <a:xfrm>
            <a:off x="5303912" y="2060848"/>
            <a:ext cx="2305050" cy="230505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4" name="타원 43"/>
          <p:cNvSpPr/>
          <p:nvPr/>
        </p:nvSpPr>
        <p:spPr>
          <a:xfrm>
            <a:off x="8471470" y="2063566"/>
            <a:ext cx="2305050" cy="230505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타원 5"/>
          <p:cNvSpPr/>
          <p:nvPr/>
        </p:nvSpPr>
        <p:spPr>
          <a:xfrm>
            <a:off x="9605549" y="321799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3202" name="그룹 93201"/>
          <p:cNvGrpSpPr/>
          <p:nvPr/>
        </p:nvGrpSpPr>
        <p:grpSpPr>
          <a:xfrm>
            <a:off x="9048328" y="3573016"/>
            <a:ext cx="994976" cy="1496247"/>
            <a:chOff x="9048328" y="3573016"/>
            <a:chExt cx="994976" cy="14962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직사각형 56"/>
                <p:cNvSpPr/>
                <p:nvPr/>
              </p:nvSpPr>
              <p:spPr>
                <a:xfrm>
                  <a:off x="9112985" y="4592145"/>
                  <a:ext cx="930319" cy="4771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ko-KR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ko-KR" altLang="en-US" sz="24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57" name="직사각형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2985" y="4592145"/>
                  <a:ext cx="930319" cy="47711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직선 화살표 연결선 57"/>
            <p:cNvCxnSpPr/>
            <p:nvPr/>
          </p:nvCxnSpPr>
          <p:spPr>
            <a:xfrm flipH="1" flipV="1">
              <a:off x="9108302" y="3655521"/>
              <a:ext cx="180463" cy="91701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타원 58"/>
            <p:cNvSpPr/>
            <p:nvPr/>
          </p:nvSpPr>
          <p:spPr>
            <a:xfrm>
              <a:off x="9048328" y="357301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93201" name="그룹 93200"/>
          <p:cNvGrpSpPr/>
          <p:nvPr/>
        </p:nvGrpSpPr>
        <p:grpSpPr>
          <a:xfrm>
            <a:off x="4991492" y="1427228"/>
            <a:ext cx="1242391" cy="981944"/>
            <a:chOff x="4991492" y="1427228"/>
            <a:chExt cx="1242391" cy="9819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직사각형 70"/>
                <p:cNvSpPr/>
                <p:nvPr/>
              </p:nvSpPr>
              <p:spPr>
                <a:xfrm>
                  <a:off x="4991492" y="1427228"/>
                  <a:ext cx="1242391" cy="4771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ko-KR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ko-KR" altLang="en-US" sz="24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71" name="직사각형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1492" y="1427228"/>
                  <a:ext cx="1242391" cy="47711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직선 화살표 연결선 71"/>
            <p:cNvCxnSpPr/>
            <p:nvPr/>
          </p:nvCxnSpPr>
          <p:spPr>
            <a:xfrm>
              <a:off x="5620162" y="1898601"/>
              <a:ext cx="342262" cy="51057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199" name="그룹 93198"/>
          <p:cNvGrpSpPr/>
          <p:nvPr/>
        </p:nvGrpSpPr>
        <p:grpSpPr>
          <a:xfrm>
            <a:off x="1794441" y="1387890"/>
            <a:ext cx="1288782" cy="1475971"/>
            <a:chOff x="1794441" y="1387890"/>
            <a:chExt cx="1288782" cy="14759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직사각형 86"/>
                <p:cNvSpPr/>
                <p:nvPr/>
              </p:nvSpPr>
              <p:spPr>
                <a:xfrm>
                  <a:off x="1794441" y="1387890"/>
                  <a:ext cx="1242391" cy="4771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ko-KR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ko-KR" altLang="en-US" sz="24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87" name="직사각형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4441" y="1387890"/>
                  <a:ext cx="1242391" cy="47711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직선 화살표 연결선 87"/>
            <p:cNvCxnSpPr/>
            <p:nvPr/>
          </p:nvCxnSpPr>
          <p:spPr>
            <a:xfrm>
              <a:off x="2423111" y="1859263"/>
              <a:ext cx="660112" cy="100459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203" name="그룹 93202"/>
          <p:cNvGrpSpPr/>
          <p:nvPr/>
        </p:nvGrpSpPr>
        <p:grpSpPr>
          <a:xfrm>
            <a:off x="7473822" y="1636122"/>
            <a:ext cx="1367677" cy="1708596"/>
            <a:chOff x="7473822" y="1636122"/>
            <a:chExt cx="1367677" cy="17085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직사각형 63"/>
                <p:cNvSpPr/>
                <p:nvPr/>
              </p:nvSpPr>
              <p:spPr>
                <a:xfrm>
                  <a:off x="7473822" y="1636122"/>
                  <a:ext cx="1242391" cy="4771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ko-KR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ko-KR" altLang="en-US" sz="24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64" name="직사각형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3822" y="1636122"/>
                  <a:ext cx="1242391" cy="47711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직선 화살표 연결선 64"/>
            <p:cNvCxnSpPr>
              <a:endCxn id="99" idx="1"/>
            </p:cNvCxnSpPr>
            <p:nvPr/>
          </p:nvCxnSpPr>
          <p:spPr>
            <a:xfrm>
              <a:off x="8102492" y="2107495"/>
              <a:ext cx="739007" cy="123722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195" name="타원 93194"/>
          <p:cNvSpPr/>
          <p:nvPr/>
        </p:nvSpPr>
        <p:spPr>
          <a:xfrm>
            <a:off x="2927648" y="2852936"/>
            <a:ext cx="720080" cy="72008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9" name="타원 98"/>
          <p:cNvSpPr/>
          <p:nvPr/>
        </p:nvSpPr>
        <p:spPr>
          <a:xfrm>
            <a:off x="8736046" y="3239265"/>
            <a:ext cx="720080" cy="72008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1" name="타원 100"/>
          <p:cNvSpPr/>
          <p:nvPr/>
        </p:nvSpPr>
        <p:spPr>
          <a:xfrm>
            <a:off x="5536555" y="2287505"/>
            <a:ext cx="1834323" cy="183432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3205" name="L 도형 93204"/>
          <p:cNvSpPr/>
          <p:nvPr/>
        </p:nvSpPr>
        <p:spPr>
          <a:xfrm rot="2996956">
            <a:off x="4007768" y="1196752"/>
            <a:ext cx="983724" cy="910743"/>
          </a:xfrm>
          <a:prstGeom prst="corner">
            <a:avLst>
              <a:gd name="adj1" fmla="val 16144"/>
              <a:gd name="adj2" fmla="val 18479"/>
            </a:avLst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직사각형 108"/>
              <p:cNvSpPr/>
              <p:nvPr/>
            </p:nvSpPr>
            <p:spPr>
              <a:xfrm>
                <a:off x="9529150" y="2864106"/>
                <a:ext cx="4694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40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09" name="직사각형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150" y="2864106"/>
                <a:ext cx="46942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500302" y="435154"/>
                <a:ext cx="5340114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400" dirty="0">
                    <a:solidFill>
                      <a:srgbClr val="FF0000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최소분산</a:t>
                </a:r>
                <a:r>
                  <a:rPr lang="en-US" altLang="ko-KR" sz="2400" dirty="0">
                    <a:solidFill>
                      <a:srgbClr val="FF0000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: 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ko-KR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ko-KR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en-US" altLang="ko-K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ko-KR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altLang="ko-K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ko-KR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altLang="ko-K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ko-KR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302" y="435154"/>
                <a:ext cx="5340114" cy="509178"/>
              </a:xfrm>
              <a:prstGeom prst="rect">
                <a:avLst/>
              </a:prstGeom>
              <a:blipFill>
                <a:blip r:embed="rId8"/>
                <a:stretch>
                  <a:fillRect l="-1712" t="-2381" b="-238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077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uiExpand="1" build="p"/>
      <p:bldP spid="93195" grpId="0" animBg="1"/>
      <p:bldP spid="99" grpId="0" animBg="1"/>
      <p:bldP spid="101" grpId="0" animBg="1"/>
      <p:bldP spid="932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8886" y="191543"/>
            <a:ext cx="3613347" cy="1143000"/>
          </a:xfrm>
        </p:spPr>
        <p:txBody>
          <a:bodyPr/>
          <a:lstStyle/>
          <a:p>
            <a:pPr>
              <a:defRPr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</a:rPr>
              <a:t>세가지 과녁판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724" y="4677809"/>
            <a:ext cx="8227421" cy="1473200"/>
          </a:xfrm>
        </p:spPr>
        <p:txBody>
          <a:bodyPr/>
          <a:lstStyle/>
          <a:p>
            <a:r>
              <a:rPr lang="ko-KR" altLang="en-US" dirty="0"/>
              <a:t>두번째와 세번째의 점수를 비교하자</a:t>
            </a:r>
            <a:endParaRPr lang="en-US" altLang="ko-K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ko-KR" altLang="en-US" dirty="0"/>
              <a:t>두번째의</a:t>
            </a:r>
            <a:r>
              <a:rPr lang="en-US" altLang="ko-KR" dirty="0"/>
              <a:t> MSE=</a:t>
            </a:r>
            <a:r>
              <a:rPr lang="ko-KR" altLang="en-US" dirty="0"/>
              <a:t>분산 </a:t>
            </a:r>
            <a:endParaRPr lang="en-US" altLang="ko-K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ko-KR" altLang="en-US" dirty="0"/>
              <a:t>세번째의 </a:t>
            </a:r>
            <a:r>
              <a:rPr lang="en-US" altLang="ko-KR" dirty="0"/>
              <a:t>MSE=</a:t>
            </a:r>
            <a:r>
              <a:rPr lang="ko-KR" altLang="en-US" dirty="0"/>
              <a:t>분산</a:t>
            </a:r>
            <a:r>
              <a:rPr lang="en-US" altLang="ko-KR" dirty="0"/>
              <a:t>+bias</a:t>
            </a:r>
            <a:r>
              <a:rPr lang="en-US" altLang="ko-KR" baseline="30000" dirty="0"/>
              <a:t>2</a:t>
            </a:r>
            <a:r>
              <a:rPr lang="en-US" altLang="ko-KR" dirty="0"/>
              <a:t> </a:t>
            </a:r>
          </a:p>
        </p:txBody>
      </p:sp>
      <p:grpSp>
        <p:nvGrpSpPr>
          <p:cNvPr id="93191" name="Group 7"/>
          <p:cNvGrpSpPr>
            <a:grpSpLocks/>
          </p:cNvGrpSpPr>
          <p:nvPr/>
        </p:nvGrpSpPr>
        <p:grpSpPr bwMode="auto">
          <a:xfrm>
            <a:off x="2136751" y="2060575"/>
            <a:ext cx="2305050" cy="2305050"/>
            <a:chOff x="703" y="1570"/>
            <a:chExt cx="1452" cy="1452"/>
          </a:xfrm>
        </p:grpSpPr>
        <p:sp>
          <p:nvSpPr>
            <p:cNvPr id="10279" name="Oval 4"/>
            <p:cNvSpPr>
              <a:spLocks noChangeArrowheads="1"/>
            </p:cNvSpPr>
            <p:nvPr/>
          </p:nvSpPr>
          <p:spPr bwMode="auto">
            <a:xfrm>
              <a:off x="703" y="1570"/>
              <a:ext cx="1452" cy="145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80" name="Oval 5"/>
            <p:cNvSpPr>
              <a:spLocks noChangeArrowheads="1"/>
            </p:cNvSpPr>
            <p:nvPr/>
          </p:nvSpPr>
          <p:spPr bwMode="auto">
            <a:xfrm>
              <a:off x="883" y="1752"/>
              <a:ext cx="1090" cy="108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81" name="Oval 6"/>
            <p:cNvSpPr>
              <a:spLocks noChangeArrowheads="1"/>
            </p:cNvSpPr>
            <p:nvPr/>
          </p:nvSpPr>
          <p:spPr bwMode="auto">
            <a:xfrm>
              <a:off x="1112" y="1978"/>
              <a:ext cx="634" cy="6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93200" name="Group 16"/>
          <p:cNvGrpSpPr>
            <a:grpSpLocks/>
          </p:cNvGrpSpPr>
          <p:nvPr/>
        </p:nvGrpSpPr>
        <p:grpSpPr bwMode="auto">
          <a:xfrm>
            <a:off x="5303838" y="2060575"/>
            <a:ext cx="2305050" cy="2305050"/>
            <a:chOff x="703" y="1570"/>
            <a:chExt cx="1452" cy="1452"/>
          </a:xfrm>
        </p:grpSpPr>
        <p:sp>
          <p:nvSpPr>
            <p:cNvPr id="10276" name="Oval 17"/>
            <p:cNvSpPr>
              <a:spLocks noChangeArrowheads="1"/>
            </p:cNvSpPr>
            <p:nvPr/>
          </p:nvSpPr>
          <p:spPr bwMode="auto">
            <a:xfrm>
              <a:off x="703" y="1570"/>
              <a:ext cx="1452" cy="145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7" name="Oval 18"/>
            <p:cNvSpPr>
              <a:spLocks noChangeArrowheads="1"/>
            </p:cNvSpPr>
            <p:nvPr/>
          </p:nvSpPr>
          <p:spPr bwMode="auto">
            <a:xfrm>
              <a:off x="883" y="1752"/>
              <a:ext cx="1090" cy="108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8" name="Oval 19"/>
            <p:cNvSpPr>
              <a:spLocks noChangeArrowheads="1"/>
            </p:cNvSpPr>
            <p:nvPr/>
          </p:nvSpPr>
          <p:spPr bwMode="auto">
            <a:xfrm>
              <a:off x="1112" y="1978"/>
              <a:ext cx="634" cy="6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93204" name="Group 20"/>
          <p:cNvGrpSpPr>
            <a:grpSpLocks/>
          </p:cNvGrpSpPr>
          <p:nvPr/>
        </p:nvGrpSpPr>
        <p:grpSpPr bwMode="auto">
          <a:xfrm>
            <a:off x="8460883" y="2060575"/>
            <a:ext cx="2305050" cy="2305050"/>
            <a:chOff x="703" y="1570"/>
            <a:chExt cx="1452" cy="1452"/>
          </a:xfrm>
        </p:grpSpPr>
        <p:sp>
          <p:nvSpPr>
            <p:cNvPr id="10273" name="Oval 21"/>
            <p:cNvSpPr>
              <a:spLocks noChangeArrowheads="1"/>
            </p:cNvSpPr>
            <p:nvPr/>
          </p:nvSpPr>
          <p:spPr bwMode="auto">
            <a:xfrm>
              <a:off x="703" y="1570"/>
              <a:ext cx="1452" cy="145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4" name="Oval 22"/>
            <p:cNvSpPr>
              <a:spLocks noChangeArrowheads="1"/>
            </p:cNvSpPr>
            <p:nvPr/>
          </p:nvSpPr>
          <p:spPr bwMode="auto">
            <a:xfrm>
              <a:off x="883" y="1752"/>
              <a:ext cx="1090" cy="108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5" name="Oval 23"/>
            <p:cNvSpPr>
              <a:spLocks noChangeArrowheads="1"/>
            </p:cNvSpPr>
            <p:nvPr/>
          </p:nvSpPr>
          <p:spPr bwMode="auto">
            <a:xfrm>
              <a:off x="1112" y="1978"/>
              <a:ext cx="634" cy="6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10247" name="AutoShape 8"/>
          <p:cNvSpPr>
            <a:spLocks noChangeArrowheads="1"/>
          </p:cNvSpPr>
          <p:nvPr/>
        </p:nvSpPr>
        <p:spPr bwMode="auto">
          <a:xfrm>
            <a:off x="3071788" y="3068639"/>
            <a:ext cx="71438" cy="71437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48" name="AutoShape 9"/>
          <p:cNvSpPr>
            <a:spLocks noChangeArrowheads="1"/>
          </p:cNvSpPr>
          <p:nvPr/>
        </p:nvSpPr>
        <p:spPr bwMode="auto">
          <a:xfrm>
            <a:off x="3071788" y="3213100"/>
            <a:ext cx="71438" cy="71438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49" name="AutoShape 10"/>
          <p:cNvSpPr>
            <a:spLocks noChangeArrowheads="1"/>
          </p:cNvSpPr>
          <p:nvPr/>
        </p:nvSpPr>
        <p:spPr bwMode="auto">
          <a:xfrm>
            <a:off x="3289277" y="3141664"/>
            <a:ext cx="71437" cy="71437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50" name="AutoShape 11"/>
          <p:cNvSpPr>
            <a:spLocks noChangeArrowheads="1"/>
          </p:cNvSpPr>
          <p:nvPr/>
        </p:nvSpPr>
        <p:spPr bwMode="auto">
          <a:xfrm>
            <a:off x="3216252" y="3284539"/>
            <a:ext cx="71437" cy="71437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51" name="AutoShape 12"/>
          <p:cNvSpPr>
            <a:spLocks noChangeArrowheads="1"/>
          </p:cNvSpPr>
          <p:nvPr/>
        </p:nvSpPr>
        <p:spPr bwMode="auto">
          <a:xfrm>
            <a:off x="3216252" y="2925764"/>
            <a:ext cx="71437" cy="71437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52" name="AutoShape 13"/>
          <p:cNvSpPr>
            <a:spLocks noChangeArrowheads="1"/>
          </p:cNvSpPr>
          <p:nvPr/>
        </p:nvSpPr>
        <p:spPr bwMode="auto">
          <a:xfrm>
            <a:off x="3432152" y="3213100"/>
            <a:ext cx="71437" cy="71438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53" name="AutoShape 14"/>
          <p:cNvSpPr>
            <a:spLocks noChangeArrowheads="1"/>
          </p:cNvSpPr>
          <p:nvPr/>
        </p:nvSpPr>
        <p:spPr bwMode="auto">
          <a:xfrm>
            <a:off x="3360713" y="2997200"/>
            <a:ext cx="71438" cy="71438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54" name="AutoShape 15"/>
          <p:cNvSpPr>
            <a:spLocks noChangeArrowheads="1"/>
          </p:cNvSpPr>
          <p:nvPr/>
        </p:nvSpPr>
        <p:spPr bwMode="auto">
          <a:xfrm>
            <a:off x="3360713" y="3284539"/>
            <a:ext cx="71438" cy="71437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93229" name="Group 45"/>
          <p:cNvGrpSpPr>
            <a:grpSpLocks/>
          </p:cNvGrpSpPr>
          <p:nvPr/>
        </p:nvGrpSpPr>
        <p:grpSpPr bwMode="auto">
          <a:xfrm>
            <a:off x="8894271" y="3357563"/>
            <a:ext cx="430213" cy="431800"/>
            <a:chOff x="4332" y="2115"/>
            <a:chExt cx="271" cy="272"/>
          </a:xfrm>
        </p:grpSpPr>
        <p:sp>
          <p:nvSpPr>
            <p:cNvPr id="10265" name="AutoShape 30"/>
            <p:cNvSpPr>
              <a:spLocks noChangeArrowheads="1"/>
            </p:cNvSpPr>
            <p:nvPr/>
          </p:nvSpPr>
          <p:spPr bwMode="auto">
            <a:xfrm>
              <a:off x="4422" y="2115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6" name="AutoShape 31"/>
            <p:cNvSpPr>
              <a:spLocks noChangeArrowheads="1"/>
            </p:cNvSpPr>
            <p:nvPr/>
          </p:nvSpPr>
          <p:spPr bwMode="auto">
            <a:xfrm>
              <a:off x="4332" y="2251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7" name="AutoShape 32"/>
            <p:cNvSpPr>
              <a:spLocks noChangeArrowheads="1"/>
            </p:cNvSpPr>
            <p:nvPr/>
          </p:nvSpPr>
          <p:spPr bwMode="auto">
            <a:xfrm>
              <a:off x="4558" y="2342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8" name="AutoShape 33"/>
            <p:cNvSpPr>
              <a:spLocks noChangeArrowheads="1"/>
            </p:cNvSpPr>
            <p:nvPr/>
          </p:nvSpPr>
          <p:spPr bwMode="auto">
            <a:xfrm>
              <a:off x="4422" y="2342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9" name="AutoShape 34"/>
            <p:cNvSpPr>
              <a:spLocks noChangeArrowheads="1"/>
            </p:cNvSpPr>
            <p:nvPr/>
          </p:nvSpPr>
          <p:spPr bwMode="auto">
            <a:xfrm>
              <a:off x="4468" y="2251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0" name="AutoShape 35"/>
            <p:cNvSpPr>
              <a:spLocks noChangeArrowheads="1"/>
            </p:cNvSpPr>
            <p:nvPr/>
          </p:nvSpPr>
          <p:spPr bwMode="auto">
            <a:xfrm>
              <a:off x="4468" y="2160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1" name="AutoShape 36"/>
            <p:cNvSpPr>
              <a:spLocks noChangeArrowheads="1"/>
            </p:cNvSpPr>
            <p:nvPr/>
          </p:nvSpPr>
          <p:spPr bwMode="auto">
            <a:xfrm>
              <a:off x="4377" y="2206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2" name="AutoShape 37"/>
            <p:cNvSpPr>
              <a:spLocks noChangeArrowheads="1"/>
            </p:cNvSpPr>
            <p:nvPr/>
          </p:nvSpPr>
          <p:spPr bwMode="auto">
            <a:xfrm>
              <a:off x="4513" y="2251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93228" name="Group 44"/>
          <p:cNvGrpSpPr>
            <a:grpSpLocks/>
          </p:cNvGrpSpPr>
          <p:nvPr/>
        </p:nvGrpSpPr>
        <p:grpSpPr bwMode="auto">
          <a:xfrm>
            <a:off x="5880101" y="2492376"/>
            <a:ext cx="1439863" cy="1584325"/>
            <a:chOff x="2744" y="1570"/>
            <a:chExt cx="907" cy="998"/>
          </a:xfrm>
        </p:grpSpPr>
        <p:sp>
          <p:nvSpPr>
            <p:cNvPr id="10257" name="AutoShape 26"/>
            <p:cNvSpPr>
              <a:spLocks noChangeArrowheads="1"/>
            </p:cNvSpPr>
            <p:nvPr/>
          </p:nvSpPr>
          <p:spPr bwMode="auto">
            <a:xfrm>
              <a:off x="2744" y="2160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58" name="AutoShape 27"/>
            <p:cNvSpPr>
              <a:spLocks noChangeArrowheads="1"/>
            </p:cNvSpPr>
            <p:nvPr/>
          </p:nvSpPr>
          <p:spPr bwMode="auto">
            <a:xfrm>
              <a:off x="3016" y="2024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59" name="AutoShape 28"/>
            <p:cNvSpPr>
              <a:spLocks noChangeArrowheads="1"/>
            </p:cNvSpPr>
            <p:nvPr/>
          </p:nvSpPr>
          <p:spPr bwMode="auto">
            <a:xfrm>
              <a:off x="3198" y="2387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0" name="AutoShape 29"/>
            <p:cNvSpPr>
              <a:spLocks noChangeArrowheads="1"/>
            </p:cNvSpPr>
            <p:nvPr/>
          </p:nvSpPr>
          <p:spPr bwMode="auto">
            <a:xfrm>
              <a:off x="2835" y="1570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1" name="AutoShape 38"/>
            <p:cNvSpPr>
              <a:spLocks noChangeArrowheads="1"/>
            </p:cNvSpPr>
            <p:nvPr/>
          </p:nvSpPr>
          <p:spPr bwMode="auto">
            <a:xfrm>
              <a:off x="2880" y="2523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2" name="AutoShape 39"/>
            <p:cNvSpPr>
              <a:spLocks noChangeArrowheads="1"/>
            </p:cNvSpPr>
            <p:nvPr/>
          </p:nvSpPr>
          <p:spPr bwMode="auto">
            <a:xfrm>
              <a:off x="3606" y="2296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3" name="AutoShape 40"/>
            <p:cNvSpPr>
              <a:spLocks noChangeArrowheads="1"/>
            </p:cNvSpPr>
            <p:nvPr/>
          </p:nvSpPr>
          <p:spPr bwMode="auto">
            <a:xfrm>
              <a:off x="3288" y="1888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4" name="AutoShape 41"/>
            <p:cNvSpPr>
              <a:spLocks noChangeArrowheads="1"/>
            </p:cNvSpPr>
            <p:nvPr/>
          </p:nvSpPr>
          <p:spPr bwMode="auto">
            <a:xfrm>
              <a:off x="3152" y="1616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2" name="타원 1"/>
          <p:cNvSpPr/>
          <p:nvPr/>
        </p:nvSpPr>
        <p:spPr>
          <a:xfrm>
            <a:off x="2135560" y="2060575"/>
            <a:ext cx="2305050" cy="230505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타원 42"/>
          <p:cNvSpPr/>
          <p:nvPr/>
        </p:nvSpPr>
        <p:spPr>
          <a:xfrm>
            <a:off x="5303912" y="2060848"/>
            <a:ext cx="2305050" cy="230505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4" name="타원 43"/>
          <p:cNvSpPr/>
          <p:nvPr/>
        </p:nvSpPr>
        <p:spPr>
          <a:xfrm>
            <a:off x="8471470" y="2063566"/>
            <a:ext cx="2305050" cy="230505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타원 5"/>
          <p:cNvSpPr/>
          <p:nvPr/>
        </p:nvSpPr>
        <p:spPr>
          <a:xfrm>
            <a:off x="9624392" y="323926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직사각형 56"/>
              <p:cNvSpPr/>
              <p:nvPr/>
            </p:nvSpPr>
            <p:spPr>
              <a:xfrm>
                <a:off x="9112985" y="4592145"/>
                <a:ext cx="930319" cy="477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ko-KR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ko-KR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57" name="직사각형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2985" y="4592145"/>
                <a:ext cx="930319" cy="4771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직선 화살표 연결선 57"/>
          <p:cNvCxnSpPr/>
          <p:nvPr/>
        </p:nvCxnSpPr>
        <p:spPr>
          <a:xfrm flipH="1" flipV="1">
            <a:off x="9108302" y="3655521"/>
            <a:ext cx="180463" cy="9170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타원 58"/>
          <p:cNvSpPr/>
          <p:nvPr/>
        </p:nvSpPr>
        <p:spPr>
          <a:xfrm>
            <a:off x="9048328" y="357301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직사각형 70"/>
              <p:cNvSpPr/>
              <p:nvPr/>
            </p:nvSpPr>
            <p:spPr>
              <a:xfrm>
                <a:off x="4991492" y="1427228"/>
                <a:ext cx="1242391" cy="477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ko-KR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ko-KR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71" name="직사각형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492" y="1427228"/>
                <a:ext cx="1242391" cy="477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직선 화살표 연결선 71"/>
          <p:cNvCxnSpPr/>
          <p:nvPr/>
        </p:nvCxnSpPr>
        <p:spPr>
          <a:xfrm>
            <a:off x="5620162" y="1898601"/>
            <a:ext cx="342262" cy="5105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직사각형 86"/>
              <p:cNvSpPr/>
              <p:nvPr/>
            </p:nvSpPr>
            <p:spPr>
              <a:xfrm>
                <a:off x="1794441" y="1387890"/>
                <a:ext cx="1242391" cy="477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ko-KR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ko-KR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87" name="직사각형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441" y="1387890"/>
                <a:ext cx="1242391" cy="4771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직선 화살표 연결선 87"/>
          <p:cNvCxnSpPr/>
          <p:nvPr/>
        </p:nvCxnSpPr>
        <p:spPr>
          <a:xfrm>
            <a:off x="2423111" y="1859263"/>
            <a:ext cx="660112" cy="10045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직사각형 63"/>
              <p:cNvSpPr/>
              <p:nvPr/>
            </p:nvSpPr>
            <p:spPr>
              <a:xfrm>
                <a:off x="7473822" y="1636122"/>
                <a:ext cx="1242391" cy="477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ko-KR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ko-KR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64" name="직사각형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822" y="1636122"/>
                <a:ext cx="1242391" cy="4771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직선 화살표 연결선 64"/>
          <p:cNvCxnSpPr>
            <a:endCxn id="99" idx="1"/>
          </p:cNvCxnSpPr>
          <p:nvPr/>
        </p:nvCxnSpPr>
        <p:spPr>
          <a:xfrm>
            <a:off x="8102492" y="2107495"/>
            <a:ext cx="739007" cy="12372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95" name="타원 93194"/>
          <p:cNvSpPr/>
          <p:nvPr/>
        </p:nvSpPr>
        <p:spPr>
          <a:xfrm>
            <a:off x="2927648" y="2852936"/>
            <a:ext cx="720080" cy="72008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9" name="타원 98"/>
          <p:cNvSpPr/>
          <p:nvPr/>
        </p:nvSpPr>
        <p:spPr>
          <a:xfrm>
            <a:off x="8736046" y="3239265"/>
            <a:ext cx="720080" cy="72008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1" name="타원 100"/>
          <p:cNvSpPr/>
          <p:nvPr/>
        </p:nvSpPr>
        <p:spPr>
          <a:xfrm>
            <a:off x="5536555" y="2287505"/>
            <a:ext cx="1834323" cy="183432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5" name="직선 연결선 4"/>
          <p:cNvCxnSpPr>
            <a:stCxn id="59" idx="7"/>
            <a:endCxn id="6" idx="2"/>
          </p:cNvCxnSpPr>
          <p:nvPr/>
        </p:nvCxnSpPr>
        <p:spPr>
          <a:xfrm flipV="1">
            <a:off x="9087352" y="3262125"/>
            <a:ext cx="537040" cy="317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타원 60"/>
          <p:cNvSpPr/>
          <p:nvPr/>
        </p:nvSpPr>
        <p:spPr>
          <a:xfrm>
            <a:off x="9624392" y="323926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2" name="직선 화살표 연결선 61"/>
          <p:cNvCxnSpPr>
            <a:endCxn id="61" idx="7"/>
          </p:cNvCxnSpPr>
          <p:nvPr/>
        </p:nvCxnSpPr>
        <p:spPr>
          <a:xfrm flipV="1">
            <a:off x="9087352" y="3245960"/>
            <a:ext cx="576064" cy="333751"/>
          </a:xfrm>
          <a:prstGeom prst="straightConnector1">
            <a:avLst/>
          </a:prstGeom>
          <a:ln w="38100">
            <a:solidFill>
              <a:srgbClr val="99FF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8"/>
          <p:cNvGrpSpPr/>
          <p:nvPr/>
        </p:nvGrpSpPr>
        <p:grpSpPr>
          <a:xfrm>
            <a:off x="8578318" y="1334543"/>
            <a:ext cx="781503" cy="1974715"/>
            <a:chOff x="8578318" y="1334543"/>
            <a:chExt cx="781503" cy="1974715"/>
          </a:xfrm>
        </p:grpSpPr>
        <p:cxnSp>
          <p:nvCxnSpPr>
            <p:cNvPr id="63" name="직선 화살표 연결선 62"/>
            <p:cNvCxnSpPr/>
            <p:nvPr/>
          </p:nvCxnSpPr>
          <p:spPr>
            <a:xfrm>
              <a:off x="8965709" y="1772816"/>
              <a:ext cx="394112" cy="1536442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8578318" y="1334543"/>
              <a:ext cx="674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bias</a:t>
              </a:r>
              <a:endPara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직사각형 66"/>
              <p:cNvSpPr/>
              <p:nvPr/>
            </p:nvSpPr>
            <p:spPr>
              <a:xfrm>
                <a:off x="9529150" y="2864106"/>
                <a:ext cx="4694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40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67" name="직사각형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150" y="2864106"/>
                <a:ext cx="46942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500302" y="435154"/>
                <a:ext cx="5340114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400" dirty="0">
                    <a:solidFill>
                      <a:srgbClr val="FF0000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최소</a:t>
                </a:r>
                <a:r>
                  <a:rPr lang="en-US" altLang="ko-KR" sz="2400" dirty="0">
                    <a:solidFill>
                      <a:srgbClr val="FF0000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MSE: 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𝑀𝑆𝐸</m:t>
                    </m:r>
                    <m:d>
                      <m:dPr>
                        <m:ctrlP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ko-KR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ko-KR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en-US" altLang="ko-K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ko-KR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altLang="ko-K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ko-KR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sSup>
                      <m:sSupPr>
                        <m:ctrlP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ko-KR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302" y="435154"/>
                <a:ext cx="5340114" cy="509178"/>
              </a:xfrm>
              <a:prstGeom prst="rect">
                <a:avLst/>
              </a:prstGeom>
              <a:blipFill>
                <a:blip r:embed="rId8"/>
                <a:stretch>
                  <a:fillRect l="-1712" t="-2381" b="-238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91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84077" y="494672"/>
            <a:ext cx="9439522" cy="1143000"/>
          </a:xfrm>
        </p:spPr>
        <p:txBody>
          <a:bodyPr/>
          <a:lstStyle/>
          <a:p>
            <a:pPr algn="l">
              <a:defRPr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</a:rPr>
              <a:t>퀴즈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</a:rPr>
              <a:t>두번째 과녁이 첫번째와 같아지려면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724" y="4677809"/>
            <a:ext cx="8227421" cy="1199463"/>
          </a:xfrm>
        </p:spPr>
        <p:txBody>
          <a:bodyPr/>
          <a:lstStyle/>
          <a:p>
            <a:r>
              <a:rPr lang="ko-KR" altLang="en-US" dirty="0"/>
              <a:t>첫번째가 두번째보다 우수하다</a:t>
            </a:r>
            <a:endParaRPr lang="en-US" altLang="ko-KR" dirty="0"/>
          </a:p>
          <a:p>
            <a:r>
              <a:rPr lang="ko-KR" altLang="en-US" dirty="0"/>
              <a:t>첫번째가 더 효율적이다</a:t>
            </a:r>
            <a:r>
              <a:rPr lang="en-US" altLang="ko-KR" dirty="0"/>
              <a:t>(efficient)</a:t>
            </a:r>
          </a:p>
        </p:txBody>
      </p:sp>
      <p:grpSp>
        <p:nvGrpSpPr>
          <p:cNvPr id="93191" name="Group 7"/>
          <p:cNvGrpSpPr>
            <a:grpSpLocks/>
          </p:cNvGrpSpPr>
          <p:nvPr/>
        </p:nvGrpSpPr>
        <p:grpSpPr bwMode="auto">
          <a:xfrm>
            <a:off x="2136751" y="2060575"/>
            <a:ext cx="2305050" cy="2305050"/>
            <a:chOff x="703" y="1570"/>
            <a:chExt cx="1452" cy="1452"/>
          </a:xfrm>
        </p:grpSpPr>
        <p:sp>
          <p:nvSpPr>
            <p:cNvPr id="10279" name="Oval 4"/>
            <p:cNvSpPr>
              <a:spLocks noChangeArrowheads="1"/>
            </p:cNvSpPr>
            <p:nvPr/>
          </p:nvSpPr>
          <p:spPr bwMode="auto">
            <a:xfrm>
              <a:off x="703" y="1570"/>
              <a:ext cx="1452" cy="145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80" name="Oval 5"/>
            <p:cNvSpPr>
              <a:spLocks noChangeArrowheads="1"/>
            </p:cNvSpPr>
            <p:nvPr/>
          </p:nvSpPr>
          <p:spPr bwMode="auto">
            <a:xfrm>
              <a:off x="883" y="1752"/>
              <a:ext cx="1090" cy="108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81" name="Oval 6"/>
            <p:cNvSpPr>
              <a:spLocks noChangeArrowheads="1"/>
            </p:cNvSpPr>
            <p:nvPr/>
          </p:nvSpPr>
          <p:spPr bwMode="auto">
            <a:xfrm>
              <a:off x="1112" y="1978"/>
              <a:ext cx="634" cy="6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93200" name="Group 16"/>
          <p:cNvGrpSpPr>
            <a:grpSpLocks/>
          </p:cNvGrpSpPr>
          <p:nvPr/>
        </p:nvGrpSpPr>
        <p:grpSpPr bwMode="auto">
          <a:xfrm>
            <a:off x="5303838" y="2060575"/>
            <a:ext cx="2305050" cy="2305050"/>
            <a:chOff x="703" y="1570"/>
            <a:chExt cx="1452" cy="1452"/>
          </a:xfrm>
        </p:grpSpPr>
        <p:sp>
          <p:nvSpPr>
            <p:cNvPr id="10276" name="Oval 17"/>
            <p:cNvSpPr>
              <a:spLocks noChangeArrowheads="1"/>
            </p:cNvSpPr>
            <p:nvPr/>
          </p:nvSpPr>
          <p:spPr bwMode="auto">
            <a:xfrm>
              <a:off x="703" y="1570"/>
              <a:ext cx="1452" cy="145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7" name="Oval 18"/>
            <p:cNvSpPr>
              <a:spLocks noChangeArrowheads="1"/>
            </p:cNvSpPr>
            <p:nvPr/>
          </p:nvSpPr>
          <p:spPr bwMode="auto">
            <a:xfrm>
              <a:off x="883" y="1752"/>
              <a:ext cx="1090" cy="108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78" name="Oval 19"/>
            <p:cNvSpPr>
              <a:spLocks noChangeArrowheads="1"/>
            </p:cNvSpPr>
            <p:nvPr/>
          </p:nvSpPr>
          <p:spPr bwMode="auto">
            <a:xfrm>
              <a:off x="1112" y="1978"/>
              <a:ext cx="634" cy="6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10247" name="AutoShape 8"/>
          <p:cNvSpPr>
            <a:spLocks noChangeArrowheads="1"/>
          </p:cNvSpPr>
          <p:nvPr/>
        </p:nvSpPr>
        <p:spPr bwMode="auto">
          <a:xfrm>
            <a:off x="3071788" y="3068639"/>
            <a:ext cx="71438" cy="71437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48" name="AutoShape 9"/>
          <p:cNvSpPr>
            <a:spLocks noChangeArrowheads="1"/>
          </p:cNvSpPr>
          <p:nvPr/>
        </p:nvSpPr>
        <p:spPr bwMode="auto">
          <a:xfrm>
            <a:off x="3071788" y="3213100"/>
            <a:ext cx="71438" cy="71438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49" name="AutoShape 10"/>
          <p:cNvSpPr>
            <a:spLocks noChangeArrowheads="1"/>
          </p:cNvSpPr>
          <p:nvPr/>
        </p:nvSpPr>
        <p:spPr bwMode="auto">
          <a:xfrm>
            <a:off x="3289277" y="3141664"/>
            <a:ext cx="71437" cy="71437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50" name="AutoShape 11"/>
          <p:cNvSpPr>
            <a:spLocks noChangeArrowheads="1"/>
          </p:cNvSpPr>
          <p:nvPr/>
        </p:nvSpPr>
        <p:spPr bwMode="auto">
          <a:xfrm>
            <a:off x="3216252" y="3284539"/>
            <a:ext cx="71437" cy="71437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51" name="AutoShape 12"/>
          <p:cNvSpPr>
            <a:spLocks noChangeArrowheads="1"/>
          </p:cNvSpPr>
          <p:nvPr/>
        </p:nvSpPr>
        <p:spPr bwMode="auto">
          <a:xfrm>
            <a:off x="3216252" y="2925764"/>
            <a:ext cx="71437" cy="71437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52" name="AutoShape 13"/>
          <p:cNvSpPr>
            <a:spLocks noChangeArrowheads="1"/>
          </p:cNvSpPr>
          <p:nvPr/>
        </p:nvSpPr>
        <p:spPr bwMode="auto">
          <a:xfrm>
            <a:off x="3432152" y="3213100"/>
            <a:ext cx="71437" cy="71438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53" name="AutoShape 14"/>
          <p:cNvSpPr>
            <a:spLocks noChangeArrowheads="1"/>
          </p:cNvSpPr>
          <p:nvPr/>
        </p:nvSpPr>
        <p:spPr bwMode="auto">
          <a:xfrm>
            <a:off x="3360713" y="2997200"/>
            <a:ext cx="71438" cy="71438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54" name="AutoShape 15"/>
          <p:cNvSpPr>
            <a:spLocks noChangeArrowheads="1"/>
          </p:cNvSpPr>
          <p:nvPr/>
        </p:nvSpPr>
        <p:spPr bwMode="auto">
          <a:xfrm>
            <a:off x="3360713" y="3284539"/>
            <a:ext cx="71438" cy="71437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93228" name="Group 44"/>
          <p:cNvGrpSpPr>
            <a:grpSpLocks/>
          </p:cNvGrpSpPr>
          <p:nvPr/>
        </p:nvGrpSpPr>
        <p:grpSpPr bwMode="auto">
          <a:xfrm>
            <a:off x="5880101" y="2492376"/>
            <a:ext cx="1439863" cy="1584325"/>
            <a:chOff x="2744" y="1570"/>
            <a:chExt cx="907" cy="998"/>
          </a:xfrm>
        </p:grpSpPr>
        <p:sp>
          <p:nvSpPr>
            <p:cNvPr id="10257" name="AutoShape 26"/>
            <p:cNvSpPr>
              <a:spLocks noChangeArrowheads="1"/>
            </p:cNvSpPr>
            <p:nvPr/>
          </p:nvSpPr>
          <p:spPr bwMode="auto">
            <a:xfrm>
              <a:off x="2744" y="2160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58" name="AutoShape 27"/>
            <p:cNvSpPr>
              <a:spLocks noChangeArrowheads="1"/>
            </p:cNvSpPr>
            <p:nvPr/>
          </p:nvSpPr>
          <p:spPr bwMode="auto">
            <a:xfrm>
              <a:off x="3016" y="2024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59" name="AutoShape 28"/>
            <p:cNvSpPr>
              <a:spLocks noChangeArrowheads="1"/>
            </p:cNvSpPr>
            <p:nvPr/>
          </p:nvSpPr>
          <p:spPr bwMode="auto">
            <a:xfrm>
              <a:off x="3198" y="2387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0" name="AutoShape 29"/>
            <p:cNvSpPr>
              <a:spLocks noChangeArrowheads="1"/>
            </p:cNvSpPr>
            <p:nvPr/>
          </p:nvSpPr>
          <p:spPr bwMode="auto">
            <a:xfrm>
              <a:off x="2835" y="1570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1" name="AutoShape 38"/>
            <p:cNvSpPr>
              <a:spLocks noChangeArrowheads="1"/>
            </p:cNvSpPr>
            <p:nvPr/>
          </p:nvSpPr>
          <p:spPr bwMode="auto">
            <a:xfrm>
              <a:off x="2880" y="2523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2" name="AutoShape 39"/>
            <p:cNvSpPr>
              <a:spLocks noChangeArrowheads="1"/>
            </p:cNvSpPr>
            <p:nvPr/>
          </p:nvSpPr>
          <p:spPr bwMode="auto">
            <a:xfrm>
              <a:off x="3606" y="2296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3" name="AutoShape 40"/>
            <p:cNvSpPr>
              <a:spLocks noChangeArrowheads="1"/>
            </p:cNvSpPr>
            <p:nvPr/>
          </p:nvSpPr>
          <p:spPr bwMode="auto">
            <a:xfrm>
              <a:off x="3288" y="1888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64" name="AutoShape 41"/>
            <p:cNvSpPr>
              <a:spLocks noChangeArrowheads="1"/>
            </p:cNvSpPr>
            <p:nvPr/>
          </p:nvSpPr>
          <p:spPr bwMode="auto">
            <a:xfrm>
              <a:off x="3152" y="1616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2" name="타원 1"/>
          <p:cNvSpPr/>
          <p:nvPr/>
        </p:nvSpPr>
        <p:spPr>
          <a:xfrm>
            <a:off x="2135560" y="2060575"/>
            <a:ext cx="2305050" cy="230505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타원 42"/>
          <p:cNvSpPr/>
          <p:nvPr/>
        </p:nvSpPr>
        <p:spPr>
          <a:xfrm>
            <a:off x="5303912" y="2060848"/>
            <a:ext cx="2305050" cy="230505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7" name="AutoShape 41"/>
          <p:cNvSpPr>
            <a:spLocks noChangeArrowheads="1"/>
          </p:cNvSpPr>
          <p:nvPr/>
        </p:nvSpPr>
        <p:spPr bwMode="auto">
          <a:xfrm>
            <a:off x="6240016" y="2717801"/>
            <a:ext cx="71438" cy="71438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8" name="AutoShape 41"/>
          <p:cNvSpPr>
            <a:spLocks noChangeArrowheads="1"/>
          </p:cNvSpPr>
          <p:nvPr/>
        </p:nvSpPr>
        <p:spPr bwMode="auto">
          <a:xfrm>
            <a:off x="7032674" y="2780928"/>
            <a:ext cx="71438" cy="71438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9" name="AutoShape 41"/>
          <p:cNvSpPr>
            <a:spLocks noChangeArrowheads="1"/>
          </p:cNvSpPr>
          <p:nvPr/>
        </p:nvSpPr>
        <p:spPr bwMode="auto">
          <a:xfrm>
            <a:off x="6240016" y="3645594"/>
            <a:ext cx="71438" cy="71438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0" name="AutoShape 41"/>
          <p:cNvSpPr>
            <a:spLocks noChangeArrowheads="1"/>
          </p:cNvSpPr>
          <p:nvPr/>
        </p:nvSpPr>
        <p:spPr bwMode="auto">
          <a:xfrm>
            <a:off x="7137401" y="3175001"/>
            <a:ext cx="71438" cy="71438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3" name="AutoShape 41"/>
          <p:cNvSpPr>
            <a:spLocks noChangeArrowheads="1"/>
          </p:cNvSpPr>
          <p:nvPr/>
        </p:nvSpPr>
        <p:spPr bwMode="auto">
          <a:xfrm>
            <a:off x="5735960" y="2996952"/>
            <a:ext cx="71438" cy="71438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4" name="AutoShape 41"/>
          <p:cNvSpPr>
            <a:spLocks noChangeArrowheads="1"/>
          </p:cNvSpPr>
          <p:nvPr/>
        </p:nvSpPr>
        <p:spPr bwMode="auto">
          <a:xfrm>
            <a:off x="7032104" y="3501578"/>
            <a:ext cx="71438" cy="71438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87393" y="3032671"/>
            <a:ext cx="2207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답</a:t>
            </a:r>
            <a:r>
              <a:rPr lang="en-US" altLang="ko-KR" sz="24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sz="24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더 많이 쏜다</a:t>
            </a:r>
          </a:p>
        </p:txBody>
      </p:sp>
    </p:spTree>
    <p:extLst>
      <p:ext uri="{BB962C8B-B14F-4D97-AF65-F5344CB8AC3E}">
        <p14:creationId xmlns:p14="http://schemas.microsoft.com/office/powerpoint/2010/main" val="37081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6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uiExpand="1" build="p"/>
      <p:bldP spid="67" grpId="0" animBg="1"/>
      <p:bldP spid="68" grpId="0" animBg="1"/>
      <p:bldP spid="69" grpId="0" animBg="1"/>
      <p:bldP spid="70" grpId="0" animBg="1"/>
      <p:bldP spid="73" grpId="0" animBg="1"/>
      <p:bldP spid="74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8675" y="454025"/>
            <a:ext cx="6491288" cy="1143000"/>
          </a:xfrm>
        </p:spPr>
        <p:txBody>
          <a:bodyPr/>
          <a:lstStyle/>
          <a:p>
            <a:pPr>
              <a:defRPr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</a:rPr>
              <a:t>경영학에서는 이렇게 표현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Arial"/>
              </a:rPr>
              <a:t>…</a:t>
            </a:r>
            <a:endParaRPr lang="en-US" altLang="ko-K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1495" y="4652963"/>
            <a:ext cx="2520950" cy="1224309"/>
          </a:xfrm>
        </p:spPr>
        <p:txBody>
          <a:bodyPr/>
          <a:lstStyle/>
          <a:p>
            <a:r>
              <a:rPr lang="ko-KR" altLang="en-US" dirty="0"/>
              <a:t>타당성 높다</a:t>
            </a:r>
          </a:p>
          <a:p>
            <a:r>
              <a:rPr lang="ko-KR" altLang="en-US" dirty="0"/>
              <a:t>신뢰성 높다</a:t>
            </a:r>
          </a:p>
        </p:txBody>
      </p:sp>
      <p:sp>
        <p:nvSpPr>
          <p:cNvPr id="94252" name="Rectangle 44"/>
          <p:cNvSpPr>
            <a:spLocks noChangeArrowheads="1"/>
          </p:cNvSpPr>
          <p:nvPr/>
        </p:nvSpPr>
        <p:spPr bwMode="auto">
          <a:xfrm>
            <a:off x="5303838" y="4652963"/>
            <a:ext cx="2520950" cy="122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lang="ko-KR" altLang="en-US" dirty="0"/>
              <a:t>타당성 높다</a:t>
            </a:r>
          </a:p>
          <a:p>
            <a:pPr eaLnBrk="1" hangingPunct="1"/>
            <a:r>
              <a:rPr lang="ko-KR" altLang="en-US" dirty="0"/>
              <a:t>신뢰성 낮다</a:t>
            </a:r>
          </a:p>
        </p:txBody>
      </p:sp>
      <p:sp>
        <p:nvSpPr>
          <p:cNvPr id="94253" name="Rectangle 45"/>
          <p:cNvSpPr>
            <a:spLocks noChangeArrowheads="1"/>
          </p:cNvSpPr>
          <p:nvPr/>
        </p:nvSpPr>
        <p:spPr bwMode="auto">
          <a:xfrm>
            <a:off x="8351344" y="4637088"/>
            <a:ext cx="3145255" cy="124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lang="ko-KR" altLang="en-US" dirty="0"/>
              <a:t>타당성 낮다</a:t>
            </a:r>
          </a:p>
          <a:p>
            <a:pPr eaLnBrk="1" hangingPunct="1"/>
            <a:r>
              <a:rPr lang="ko-KR" altLang="en-US" dirty="0"/>
              <a:t>신뢰성 높다</a:t>
            </a:r>
            <a:r>
              <a:rPr lang="en-US" altLang="ko-KR" dirty="0"/>
              <a:t>(?)</a:t>
            </a:r>
            <a:endParaRPr lang="ko-KR" altLang="en-US" dirty="0"/>
          </a:p>
        </p:txBody>
      </p:sp>
      <p:grpSp>
        <p:nvGrpSpPr>
          <p:cNvPr id="45" name="Group 7"/>
          <p:cNvGrpSpPr>
            <a:grpSpLocks/>
          </p:cNvGrpSpPr>
          <p:nvPr/>
        </p:nvGrpSpPr>
        <p:grpSpPr bwMode="auto">
          <a:xfrm>
            <a:off x="2136751" y="2060575"/>
            <a:ext cx="2305050" cy="2305050"/>
            <a:chOff x="703" y="1570"/>
            <a:chExt cx="1452" cy="1452"/>
          </a:xfrm>
        </p:grpSpPr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703" y="1570"/>
              <a:ext cx="1452" cy="145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7" name="Oval 5"/>
            <p:cNvSpPr>
              <a:spLocks noChangeArrowheads="1"/>
            </p:cNvSpPr>
            <p:nvPr/>
          </p:nvSpPr>
          <p:spPr bwMode="auto">
            <a:xfrm>
              <a:off x="883" y="1752"/>
              <a:ext cx="1090" cy="108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8" name="Oval 6"/>
            <p:cNvSpPr>
              <a:spLocks noChangeArrowheads="1"/>
            </p:cNvSpPr>
            <p:nvPr/>
          </p:nvSpPr>
          <p:spPr bwMode="auto">
            <a:xfrm>
              <a:off x="1112" y="1978"/>
              <a:ext cx="634" cy="6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49" name="Group 16"/>
          <p:cNvGrpSpPr>
            <a:grpSpLocks/>
          </p:cNvGrpSpPr>
          <p:nvPr/>
        </p:nvGrpSpPr>
        <p:grpSpPr bwMode="auto">
          <a:xfrm>
            <a:off x="5303838" y="2060575"/>
            <a:ext cx="2305050" cy="2305050"/>
            <a:chOff x="703" y="1570"/>
            <a:chExt cx="1452" cy="1452"/>
          </a:xfrm>
        </p:grpSpPr>
        <p:sp>
          <p:nvSpPr>
            <p:cNvPr id="50" name="Oval 17"/>
            <p:cNvSpPr>
              <a:spLocks noChangeArrowheads="1"/>
            </p:cNvSpPr>
            <p:nvPr/>
          </p:nvSpPr>
          <p:spPr bwMode="auto">
            <a:xfrm>
              <a:off x="703" y="1570"/>
              <a:ext cx="1452" cy="145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1" name="Oval 18"/>
            <p:cNvSpPr>
              <a:spLocks noChangeArrowheads="1"/>
            </p:cNvSpPr>
            <p:nvPr/>
          </p:nvSpPr>
          <p:spPr bwMode="auto">
            <a:xfrm>
              <a:off x="883" y="1752"/>
              <a:ext cx="1090" cy="108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2" name="Oval 19"/>
            <p:cNvSpPr>
              <a:spLocks noChangeArrowheads="1"/>
            </p:cNvSpPr>
            <p:nvPr/>
          </p:nvSpPr>
          <p:spPr bwMode="auto">
            <a:xfrm>
              <a:off x="1112" y="1978"/>
              <a:ext cx="634" cy="6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53" name="Group 20"/>
          <p:cNvGrpSpPr>
            <a:grpSpLocks/>
          </p:cNvGrpSpPr>
          <p:nvPr/>
        </p:nvGrpSpPr>
        <p:grpSpPr bwMode="auto">
          <a:xfrm>
            <a:off x="8460883" y="2060575"/>
            <a:ext cx="2305050" cy="2305050"/>
            <a:chOff x="703" y="1570"/>
            <a:chExt cx="1452" cy="1452"/>
          </a:xfrm>
        </p:grpSpPr>
        <p:sp>
          <p:nvSpPr>
            <p:cNvPr id="54" name="Oval 21"/>
            <p:cNvSpPr>
              <a:spLocks noChangeArrowheads="1"/>
            </p:cNvSpPr>
            <p:nvPr/>
          </p:nvSpPr>
          <p:spPr bwMode="auto">
            <a:xfrm>
              <a:off x="703" y="1570"/>
              <a:ext cx="1452" cy="145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5" name="Oval 22"/>
            <p:cNvSpPr>
              <a:spLocks noChangeArrowheads="1"/>
            </p:cNvSpPr>
            <p:nvPr/>
          </p:nvSpPr>
          <p:spPr bwMode="auto">
            <a:xfrm>
              <a:off x="883" y="1752"/>
              <a:ext cx="1090" cy="108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6" name="Oval 23"/>
            <p:cNvSpPr>
              <a:spLocks noChangeArrowheads="1"/>
            </p:cNvSpPr>
            <p:nvPr/>
          </p:nvSpPr>
          <p:spPr bwMode="auto">
            <a:xfrm>
              <a:off x="1112" y="1978"/>
              <a:ext cx="634" cy="6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57" name="그룹 56"/>
          <p:cNvGrpSpPr/>
          <p:nvPr/>
        </p:nvGrpSpPr>
        <p:grpSpPr>
          <a:xfrm>
            <a:off x="3071788" y="2925764"/>
            <a:ext cx="431801" cy="430212"/>
            <a:chOff x="3071788" y="2925764"/>
            <a:chExt cx="431801" cy="430212"/>
          </a:xfrm>
        </p:grpSpPr>
        <p:sp>
          <p:nvSpPr>
            <p:cNvPr id="58" name="AutoShape 8"/>
            <p:cNvSpPr>
              <a:spLocks noChangeArrowheads="1"/>
            </p:cNvSpPr>
            <p:nvPr/>
          </p:nvSpPr>
          <p:spPr bwMode="auto">
            <a:xfrm>
              <a:off x="3071788" y="3068639"/>
              <a:ext cx="71438" cy="71437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9" name="AutoShape 9"/>
            <p:cNvSpPr>
              <a:spLocks noChangeArrowheads="1"/>
            </p:cNvSpPr>
            <p:nvPr/>
          </p:nvSpPr>
          <p:spPr bwMode="auto">
            <a:xfrm>
              <a:off x="3071788" y="3213100"/>
              <a:ext cx="71438" cy="71438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0" name="AutoShape 10"/>
            <p:cNvSpPr>
              <a:spLocks noChangeArrowheads="1"/>
            </p:cNvSpPr>
            <p:nvPr/>
          </p:nvSpPr>
          <p:spPr bwMode="auto">
            <a:xfrm>
              <a:off x="3289277" y="3141664"/>
              <a:ext cx="71437" cy="71437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1" name="AutoShape 11"/>
            <p:cNvSpPr>
              <a:spLocks noChangeArrowheads="1"/>
            </p:cNvSpPr>
            <p:nvPr/>
          </p:nvSpPr>
          <p:spPr bwMode="auto">
            <a:xfrm>
              <a:off x="3216252" y="3284539"/>
              <a:ext cx="71437" cy="71437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3216252" y="2925764"/>
              <a:ext cx="71437" cy="71437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3" name="AutoShape 13"/>
            <p:cNvSpPr>
              <a:spLocks noChangeArrowheads="1"/>
            </p:cNvSpPr>
            <p:nvPr/>
          </p:nvSpPr>
          <p:spPr bwMode="auto">
            <a:xfrm>
              <a:off x="3432152" y="3213100"/>
              <a:ext cx="71437" cy="71438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4" name="AutoShape 14"/>
            <p:cNvSpPr>
              <a:spLocks noChangeArrowheads="1"/>
            </p:cNvSpPr>
            <p:nvPr/>
          </p:nvSpPr>
          <p:spPr bwMode="auto">
            <a:xfrm>
              <a:off x="3360713" y="2997200"/>
              <a:ext cx="71438" cy="71438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5" name="AutoShape 15"/>
            <p:cNvSpPr>
              <a:spLocks noChangeArrowheads="1"/>
            </p:cNvSpPr>
            <p:nvPr/>
          </p:nvSpPr>
          <p:spPr bwMode="auto">
            <a:xfrm>
              <a:off x="3360713" y="3284539"/>
              <a:ext cx="71438" cy="71437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66" name="Group 45"/>
          <p:cNvGrpSpPr>
            <a:grpSpLocks/>
          </p:cNvGrpSpPr>
          <p:nvPr/>
        </p:nvGrpSpPr>
        <p:grpSpPr bwMode="auto">
          <a:xfrm>
            <a:off x="8894271" y="3357563"/>
            <a:ext cx="430213" cy="431800"/>
            <a:chOff x="4332" y="2115"/>
            <a:chExt cx="271" cy="272"/>
          </a:xfrm>
        </p:grpSpPr>
        <p:sp>
          <p:nvSpPr>
            <p:cNvPr id="67" name="AutoShape 30"/>
            <p:cNvSpPr>
              <a:spLocks noChangeArrowheads="1"/>
            </p:cNvSpPr>
            <p:nvPr/>
          </p:nvSpPr>
          <p:spPr bwMode="auto">
            <a:xfrm>
              <a:off x="4422" y="2115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8" name="AutoShape 31"/>
            <p:cNvSpPr>
              <a:spLocks noChangeArrowheads="1"/>
            </p:cNvSpPr>
            <p:nvPr/>
          </p:nvSpPr>
          <p:spPr bwMode="auto">
            <a:xfrm>
              <a:off x="4332" y="2251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9" name="AutoShape 32"/>
            <p:cNvSpPr>
              <a:spLocks noChangeArrowheads="1"/>
            </p:cNvSpPr>
            <p:nvPr/>
          </p:nvSpPr>
          <p:spPr bwMode="auto">
            <a:xfrm>
              <a:off x="4558" y="2342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0" name="AutoShape 33"/>
            <p:cNvSpPr>
              <a:spLocks noChangeArrowheads="1"/>
            </p:cNvSpPr>
            <p:nvPr/>
          </p:nvSpPr>
          <p:spPr bwMode="auto">
            <a:xfrm>
              <a:off x="4422" y="2342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1" name="AutoShape 34"/>
            <p:cNvSpPr>
              <a:spLocks noChangeArrowheads="1"/>
            </p:cNvSpPr>
            <p:nvPr/>
          </p:nvSpPr>
          <p:spPr bwMode="auto">
            <a:xfrm>
              <a:off x="4468" y="2251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2" name="AutoShape 35"/>
            <p:cNvSpPr>
              <a:spLocks noChangeArrowheads="1"/>
            </p:cNvSpPr>
            <p:nvPr/>
          </p:nvSpPr>
          <p:spPr bwMode="auto">
            <a:xfrm>
              <a:off x="4468" y="2160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3" name="AutoShape 36"/>
            <p:cNvSpPr>
              <a:spLocks noChangeArrowheads="1"/>
            </p:cNvSpPr>
            <p:nvPr/>
          </p:nvSpPr>
          <p:spPr bwMode="auto">
            <a:xfrm>
              <a:off x="4377" y="2206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4" name="AutoShape 37"/>
            <p:cNvSpPr>
              <a:spLocks noChangeArrowheads="1"/>
            </p:cNvSpPr>
            <p:nvPr/>
          </p:nvSpPr>
          <p:spPr bwMode="auto">
            <a:xfrm>
              <a:off x="4513" y="2251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75" name="Group 44"/>
          <p:cNvGrpSpPr>
            <a:grpSpLocks/>
          </p:cNvGrpSpPr>
          <p:nvPr/>
        </p:nvGrpSpPr>
        <p:grpSpPr bwMode="auto">
          <a:xfrm>
            <a:off x="5880101" y="2492376"/>
            <a:ext cx="1439863" cy="1584325"/>
            <a:chOff x="2744" y="1570"/>
            <a:chExt cx="907" cy="998"/>
          </a:xfrm>
        </p:grpSpPr>
        <p:sp>
          <p:nvSpPr>
            <p:cNvPr id="76" name="AutoShape 26"/>
            <p:cNvSpPr>
              <a:spLocks noChangeArrowheads="1"/>
            </p:cNvSpPr>
            <p:nvPr/>
          </p:nvSpPr>
          <p:spPr bwMode="auto">
            <a:xfrm>
              <a:off x="2744" y="2160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7" name="AutoShape 27"/>
            <p:cNvSpPr>
              <a:spLocks noChangeArrowheads="1"/>
            </p:cNvSpPr>
            <p:nvPr/>
          </p:nvSpPr>
          <p:spPr bwMode="auto">
            <a:xfrm>
              <a:off x="3016" y="2024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8" name="AutoShape 28"/>
            <p:cNvSpPr>
              <a:spLocks noChangeArrowheads="1"/>
            </p:cNvSpPr>
            <p:nvPr/>
          </p:nvSpPr>
          <p:spPr bwMode="auto">
            <a:xfrm>
              <a:off x="3198" y="2387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9" name="AutoShape 29"/>
            <p:cNvSpPr>
              <a:spLocks noChangeArrowheads="1"/>
            </p:cNvSpPr>
            <p:nvPr/>
          </p:nvSpPr>
          <p:spPr bwMode="auto">
            <a:xfrm>
              <a:off x="2835" y="1570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0" name="AutoShape 38"/>
            <p:cNvSpPr>
              <a:spLocks noChangeArrowheads="1"/>
            </p:cNvSpPr>
            <p:nvPr/>
          </p:nvSpPr>
          <p:spPr bwMode="auto">
            <a:xfrm>
              <a:off x="2880" y="2523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1" name="AutoShape 39"/>
            <p:cNvSpPr>
              <a:spLocks noChangeArrowheads="1"/>
            </p:cNvSpPr>
            <p:nvPr/>
          </p:nvSpPr>
          <p:spPr bwMode="auto">
            <a:xfrm>
              <a:off x="3606" y="2296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2" name="AutoShape 40"/>
            <p:cNvSpPr>
              <a:spLocks noChangeArrowheads="1"/>
            </p:cNvSpPr>
            <p:nvPr/>
          </p:nvSpPr>
          <p:spPr bwMode="auto">
            <a:xfrm>
              <a:off x="3288" y="1888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3" name="AutoShape 41"/>
            <p:cNvSpPr>
              <a:spLocks noChangeArrowheads="1"/>
            </p:cNvSpPr>
            <p:nvPr/>
          </p:nvSpPr>
          <p:spPr bwMode="auto">
            <a:xfrm>
              <a:off x="3152" y="1616"/>
              <a:ext cx="45" cy="45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84" name="타원 83"/>
          <p:cNvSpPr/>
          <p:nvPr/>
        </p:nvSpPr>
        <p:spPr>
          <a:xfrm>
            <a:off x="2135560" y="2060575"/>
            <a:ext cx="2305050" cy="230505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5" name="타원 84"/>
          <p:cNvSpPr/>
          <p:nvPr/>
        </p:nvSpPr>
        <p:spPr>
          <a:xfrm>
            <a:off x="5303912" y="2060848"/>
            <a:ext cx="2305050" cy="230505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6" name="타원 85"/>
          <p:cNvSpPr/>
          <p:nvPr/>
        </p:nvSpPr>
        <p:spPr>
          <a:xfrm>
            <a:off x="8471470" y="2063566"/>
            <a:ext cx="2305050" cy="230505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2" name="Rectangle 3"/>
          <p:cNvSpPr txBox="1">
            <a:spLocks noChangeArrowheads="1"/>
          </p:cNvSpPr>
          <p:nvPr/>
        </p:nvSpPr>
        <p:spPr bwMode="auto">
          <a:xfrm>
            <a:off x="7392144" y="442913"/>
            <a:ext cx="4248472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ko-KR" altLang="en-US" kern="0" dirty="0"/>
              <a:t>타당성 </a:t>
            </a:r>
            <a:r>
              <a:rPr lang="en-US" altLang="ko-KR" kern="0" dirty="0"/>
              <a:t>= </a:t>
            </a:r>
            <a:r>
              <a:rPr lang="ko-KR" altLang="en-US" kern="0" dirty="0"/>
              <a:t>정확한 측정신뢰성 </a:t>
            </a:r>
            <a:r>
              <a:rPr lang="en-US" altLang="ko-KR" kern="0" dirty="0"/>
              <a:t>= </a:t>
            </a:r>
            <a:r>
              <a:rPr lang="ko-KR" altLang="en-US" kern="0" dirty="0"/>
              <a:t>일관된 응답</a:t>
            </a:r>
          </a:p>
        </p:txBody>
      </p:sp>
      <p:sp>
        <p:nvSpPr>
          <p:cNvPr id="93" name="Rectangle 2"/>
          <p:cNvSpPr txBox="1">
            <a:spLocks noChangeArrowheads="1"/>
          </p:cNvSpPr>
          <p:nvPr/>
        </p:nvSpPr>
        <p:spPr bwMode="auto">
          <a:xfrm>
            <a:off x="983147" y="5938045"/>
            <a:ext cx="10368583" cy="45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defRPr>
            </a:lvl9pPr>
          </a:lstStyle>
          <a:p>
            <a:pPr>
              <a:defRPr/>
            </a:pPr>
            <a:r>
              <a:rPr lang="ko-KR" altLang="en-US" sz="2000" kern="0" dirty="0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참고</a:t>
            </a:r>
            <a:r>
              <a:rPr lang="en-US" altLang="ko-KR" sz="2000" kern="0" dirty="0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&gt; </a:t>
            </a:r>
            <a:r>
              <a:rPr lang="ko-KR" altLang="en-US" sz="2000" kern="0" dirty="0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교육학에서는 타당성이 신뢰성의 일부라서 세번째 과녁도 신뢰성이 낮다라고 표현</a:t>
            </a:r>
            <a:endParaRPr lang="en-US" altLang="ko-KR" sz="2000" kern="0" dirty="0">
              <a:solidFill>
                <a:schemeClr val="tx2">
                  <a:lumMod val="7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uiExpand="1" build="p"/>
      <p:bldP spid="94252" grpId="0" uiExpand="1" build="p"/>
      <p:bldP spid="94253" grpId="0" uiExpand="1" build="p"/>
      <p:bldP spid="92" grpId="0" uiExpand="1" build="p"/>
      <p:bldP spid="9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9" y="879897"/>
            <a:ext cx="4259262" cy="2217737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ko-KR" altLang="en-US" sz="4000" dirty="0">
                <a:latin typeface="Times New Roman" panose="02020603050405020304" pitchFamily="18" charset="0"/>
              </a:rPr>
              <a:t>중간 요약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7768" y="620713"/>
            <a:ext cx="7344815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추정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Estimation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점추정과 구간추정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point estimation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interval estimation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예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여론조사에서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바이든의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지지율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43%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43%±3%=(40~46%)</a:t>
            </a: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407368" y="476672"/>
            <a:ext cx="3024187" cy="3024188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0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0" b="8000"/>
          <a:stretch/>
        </p:blipFill>
        <p:spPr>
          <a:xfrm>
            <a:off x="3081097" y="0"/>
            <a:ext cx="9144000" cy="5616624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4605536" cy="1733598"/>
          </a:xfrm>
        </p:spPr>
        <p:txBody>
          <a:bodyPr/>
          <a:lstStyle/>
          <a:p>
            <a:pPr eaLnBrk="1" hangingPunct="1"/>
            <a:r>
              <a:rPr lang="ko-KR" altLang="en-US" sz="8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구간추 정</a:t>
            </a:r>
            <a:br>
              <a:rPr lang="en-US" altLang="ko-KR" sz="8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sz="36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Interval Estimation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9712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191344" y="548680"/>
            <a:ext cx="2808288" cy="280828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551384" y="736005"/>
            <a:ext cx="2601912" cy="2433638"/>
          </a:xfrm>
        </p:spPr>
        <p:txBody>
          <a:bodyPr/>
          <a:lstStyle/>
          <a:p>
            <a:pPr algn="l" eaLnBrk="1" hangingPunct="1"/>
            <a:r>
              <a:rPr lang="ko-KR" altLang="en-US" dirty="0">
                <a:solidFill>
                  <a:srgbClr val="EAEAEA"/>
                </a:solidFill>
              </a:rPr>
              <a:t>구간추정</a:t>
            </a:r>
            <a:br>
              <a:rPr lang="ko-KR" altLang="en-US" dirty="0">
                <a:solidFill>
                  <a:srgbClr val="EAEAEA"/>
                </a:solidFill>
              </a:rPr>
            </a:br>
            <a:r>
              <a:rPr lang="en-US" altLang="ko-KR" sz="4000" dirty="0">
                <a:solidFill>
                  <a:srgbClr val="EAEAEA"/>
                </a:solidFill>
                <a:latin typeface="Times New Roman" panose="02020603050405020304" pitchFamily="18" charset="0"/>
              </a:rPr>
              <a:t>interval estimation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25642" y="620688"/>
            <a:ext cx="8199288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모수를 점추정값을 중심으로  신뢰구간</a:t>
            </a:r>
            <a:r>
              <a:rPr lang="en-US" altLang="ko-KR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en-US" altLang="ko-KR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confidence interval</a:t>
            </a:r>
            <a:r>
              <a:rPr lang="en-US" altLang="ko-KR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으로 추정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ko-KR" altLang="en-US" dirty="0">
              <a:solidFill>
                <a:srgbClr val="4D4D4D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예</a:t>
            </a:r>
            <a:r>
              <a:rPr lang="en-US" altLang="ko-KR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&gt; </a:t>
            </a:r>
            <a:r>
              <a:rPr lang="ko-KR" altLang="en-US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모평균 </a:t>
            </a:r>
            <a:r>
              <a:rPr lang="en-US" altLang="ko-KR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 (</a:t>
            </a:r>
            <a:r>
              <a:rPr lang="ko-KR" altLang="en-US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표본평균 </a:t>
            </a:r>
            <a:r>
              <a:rPr lang="en-US" altLang="ko-KR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± </a:t>
            </a:r>
            <a:r>
              <a:rPr lang="ko-KR" altLang="en-US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구간너비</a:t>
            </a:r>
            <a:r>
              <a:rPr lang="en-US" altLang="ko-KR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dirty="0">
              <a:solidFill>
                <a:srgbClr val="4D4D4D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ko-KR" altLang="en-US" dirty="0">
              <a:solidFill>
                <a:srgbClr val="4D4D4D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구간너비 </a:t>
            </a:r>
            <a:r>
              <a:rPr lang="en-US" altLang="ko-KR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 </a:t>
            </a:r>
            <a:r>
              <a:rPr lang="ko-KR" altLang="en-US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표본오차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ko-KR" altLang="en-US" dirty="0">
              <a:solidFill>
                <a:srgbClr val="4D4D4D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구간너비</a:t>
            </a:r>
            <a:r>
              <a:rPr lang="en-US" altLang="ko-KR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표본오차</a:t>
            </a:r>
            <a:r>
              <a:rPr lang="en-US" altLang="ko-KR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는 무엇으로 결정</a:t>
            </a:r>
            <a:r>
              <a:rPr lang="en-US" altLang="ko-KR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신뢰도</a:t>
            </a:r>
            <a:r>
              <a:rPr lang="en-US" altLang="ko-KR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표본수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11674" y="596554"/>
            <a:ext cx="6624885" cy="647156"/>
          </a:xfrm>
        </p:spPr>
        <p:txBody>
          <a:bodyPr/>
          <a:lstStyle/>
          <a:p>
            <a:pPr marL="571500" indent="-571500" algn="l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어떤 추정이 가장 정확할까</a:t>
            </a:r>
            <a:r>
              <a:rPr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232400" y="1700214"/>
                <a:ext cx="6192192" cy="1800225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Char char="§"/>
                </a:pPr>
                <a:r>
                  <a:rPr lang="ko-KR" altLang="en-US" sz="28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평균신장 </a:t>
                </a:r>
                <a14:m>
                  <m:oMath xmlns:m="http://schemas.openxmlformats.org/officeDocument/2006/math">
                    <m:r>
                      <a:rPr lang="ko-KR" altLang="en-US" sz="280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𝜇</m:t>
                    </m:r>
                  </m:oMath>
                </a14:m>
                <a:r>
                  <a:rPr lang="ko-KR" altLang="en-US" sz="28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를 추정하는데</a:t>
                </a:r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Char char="§"/>
                </a:pPr>
                <a:endParaRPr lang="ko-KR" altLang="en-US" sz="280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Char char="§"/>
                </a:pPr>
                <a:r>
                  <a:rPr lang="ko-KR" altLang="en-US" sz="28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표본평균</a:t>
                </a:r>
                <a:r>
                  <a:rPr lang="en-US" altLang="ko-KR" sz="28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=170, </a:t>
                </a:r>
                <a:r>
                  <a:rPr lang="ko-KR" altLang="en-US" sz="28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표본수</a:t>
                </a:r>
                <a:r>
                  <a:rPr lang="en-US" altLang="ko-KR" sz="28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=10</a:t>
                </a:r>
              </a:p>
            </p:txBody>
          </p:sp>
        </mc:Choice>
        <mc:Fallback xmlns="">
          <p:sp>
            <p:nvSpPr>
              <p:cNvPr id="139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232400" y="1700214"/>
                <a:ext cx="6192192" cy="1800225"/>
              </a:xfrm>
              <a:blipFill>
                <a:blip r:embed="rId3"/>
                <a:stretch>
                  <a:fillRect l="-1673" t="-610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623094" y="453632"/>
            <a:ext cx="3024187" cy="3024188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69" name="Rectangle 5"/>
              <p:cNvSpPr>
                <a:spLocks noChangeArrowheads="1"/>
              </p:cNvSpPr>
              <p:nvPr/>
            </p:nvSpPr>
            <p:spPr bwMode="auto">
              <a:xfrm>
                <a:off x="5735960" y="3477820"/>
                <a:ext cx="4824412" cy="2303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609600" indent="-609600"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buFontTx/>
                  <a:buAutoNum type="arabicPeriod"/>
                </a:pPr>
                <a14:m>
                  <m:oMath xmlns:m="http://schemas.openxmlformats.org/officeDocument/2006/math">
                    <m:r>
                      <a:rPr lang="ko-KR" altLang="en-US" sz="2800" i="1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𝜇</m:t>
                    </m:r>
                  </m:oMath>
                </a14:m>
                <a:r>
                  <a:rPr lang="en-US" altLang="ko-KR" sz="28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=(170 ± 3)</a:t>
                </a:r>
              </a:p>
              <a:p>
                <a:pPr eaLnBrk="1" hangingPunct="1">
                  <a:lnSpc>
                    <a:spcPct val="150000"/>
                  </a:lnSpc>
                  <a:buFontTx/>
                  <a:buAutoNum type="arabicPeriod"/>
                </a:pPr>
                <a14:m>
                  <m:oMath xmlns:m="http://schemas.openxmlformats.org/officeDocument/2006/math">
                    <m:r>
                      <a:rPr lang="ko-KR" altLang="en-US" sz="2800" i="1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𝜇</m:t>
                    </m:r>
                  </m:oMath>
                </a14:m>
                <a:r>
                  <a:rPr lang="en-US" altLang="ko-KR" sz="28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=(170 ± 10)</a:t>
                </a:r>
              </a:p>
              <a:p>
                <a:pPr eaLnBrk="1" hangingPunct="1">
                  <a:lnSpc>
                    <a:spcPct val="150000"/>
                  </a:lnSpc>
                  <a:buFontTx/>
                  <a:buAutoNum type="arabicPeriod"/>
                </a:pPr>
                <a14:m>
                  <m:oMath xmlns:m="http://schemas.openxmlformats.org/officeDocument/2006/math">
                    <m:r>
                      <a:rPr lang="ko-KR" altLang="en-US" sz="2800" i="1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𝜇</m:t>
                    </m:r>
                  </m:oMath>
                </a14:m>
                <a:r>
                  <a:rPr lang="en-US" altLang="ko-KR" sz="28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=(170 ± 30)</a:t>
                </a:r>
              </a:p>
            </p:txBody>
          </p:sp>
        </mc:Choice>
        <mc:Fallback xmlns="">
          <p:sp>
            <p:nvSpPr>
              <p:cNvPr id="13926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5960" y="3477820"/>
                <a:ext cx="4824412" cy="23039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270" name="AutoShape 6"/>
          <p:cNvSpPr>
            <a:spLocks noChangeArrowheads="1"/>
          </p:cNvSpPr>
          <p:nvPr/>
        </p:nvSpPr>
        <p:spPr bwMode="auto">
          <a:xfrm>
            <a:off x="2208213" y="3789363"/>
            <a:ext cx="2303462" cy="1871662"/>
          </a:xfrm>
          <a:prstGeom prst="cloudCallout">
            <a:avLst>
              <a:gd name="adj1" fmla="val 78944"/>
              <a:gd name="adj2" fmla="val 23454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3600" dirty="0">
                <a:solidFill>
                  <a:srgbClr val="EAEAEA"/>
                </a:solidFill>
              </a:rPr>
              <a:t>100%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3600" dirty="0">
                <a:solidFill>
                  <a:srgbClr val="EAEAEA"/>
                </a:solidFill>
              </a:rPr>
              <a:t>확신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19163" y="856857"/>
            <a:ext cx="2736850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휴먼모음T" pitchFamily="18" charset="-127"/>
                <a:ea typeface="휴먼모음T" pitchFamily="18" charset="-127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ko-KR" altLang="en-US" sz="4000" kern="0" dirty="0">
                <a:latin typeface="Times New Roman" panose="02020603050405020304" pitchFamily="18" charset="0"/>
              </a:rPr>
              <a:t>신뢰도의 </a:t>
            </a:r>
            <a:endParaRPr lang="en-US" altLang="ko-KR" sz="4000" kern="0" dirty="0"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110000"/>
              </a:lnSpc>
            </a:pPr>
            <a:r>
              <a:rPr lang="ko-KR" altLang="en-US" sz="4000" kern="0" dirty="0">
                <a:latin typeface="Times New Roman" panose="02020603050405020304" pitchFamily="18" charset="0"/>
              </a:rPr>
              <a:t>개념</a:t>
            </a:r>
            <a:endParaRPr lang="en-US" altLang="ko-KR" sz="4000" kern="0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  <p:bldP spid="139269" grpId="0" build="p"/>
      <p:bldP spid="1392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464" y="591865"/>
            <a:ext cx="1872208" cy="2217737"/>
          </a:xfrm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ko-KR" altLang="en-US" sz="4000" dirty="0">
                <a:solidFill>
                  <a:srgbClr val="FF9999"/>
                </a:solidFill>
                <a:latin typeface="Times New Roman" panose="02020603050405020304" pitchFamily="18" charset="0"/>
              </a:rPr>
              <a:t>오늘 </a:t>
            </a:r>
            <a:br>
              <a:rPr lang="ko-KR" altLang="en-US" sz="4000" dirty="0">
                <a:solidFill>
                  <a:srgbClr val="FF9999"/>
                </a:solidFill>
                <a:latin typeface="Times New Roman" panose="02020603050405020304" pitchFamily="18" charset="0"/>
              </a:rPr>
            </a:br>
            <a:r>
              <a:rPr lang="ko-KR" altLang="en-US" sz="4000" dirty="0">
                <a:solidFill>
                  <a:srgbClr val="FF9999"/>
                </a:solidFill>
                <a:latin typeface="Times New Roman" panose="02020603050405020304" pitchFamily="18" charset="0"/>
              </a:rPr>
              <a:t>배울</a:t>
            </a:r>
            <a:br>
              <a:rPr lang="ko-KR" altLang="en-US" sz="4000" dirty="0">
                <a:solidFill>
                  <a:srgbClr val="FF9999"/>
                </a:solidFill>
                <a:latin typeface="Times New Roman" panose="02020603050405020304" pitchFamily="18" charset="0"/>
              </a:rPr>
            </a:br>
            <a:r>
              <a:rPr lang="ko-KR" altLang="en-US" sz="4000" dirty="0">
                <a:solidFill>
                  <a:srgbClr val="FF9999"/>
                </a:solidFill>
                <a:latin typeface="Times New Roman" panose="02020603050405020304" pitchFamily="18" charset="0"/>
              </a:rPr>
              <a:t>내용은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223792" y="331796"/>
            <a:ext cx="7416973" cy="24770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추정 </a:t>
            </a:r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Estimation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데이터를</a:t>
            </a:r>
            <a:r>
              <a:rPr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이용하여 모수</a:t>
            </a:r>
            <a:r>
              <a:rPr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(parameter)</a:t>
            </a:r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값을 추측</a:t>
            </a:r>
            <a:endParaRPr lang="en-US" altLang="ko-KR" sz="32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통계량</a:t>
            </a:r>
            <a:r>
              <a:rPr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(statistic)</a:t>
            </a:r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으로</a:t>
            </a:r>
            <a:r>
              <a:rPr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모수를 추정</a:t>
            </a:r>
            <a:endParaRPr lang="en-US" altLang="ko-KR" sz="32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ko-KR" sz="3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076" name="Oval 6"/>
          <p:cNvSpPr>
            <a:spLocks noChangeArrowheads="1"/>
          </p:cNvSpPr>
          <p:nvPr/>
        </p:nvSpPr>
        <p:spPr bwMode="auto">
          <a:xfrm>
            <a:off x="623094" y="188640"/>
            <a:ext cx="3024187" cy="3024188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3430162" y="3012449"/>
            <a:ext cx="2736304" cy="2808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모집단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</a:p>
          <a:p>
            <a:pPr algn="ctr"/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Population</a:t>
            </a:r>
          </a:p>
          <a:p>
            <a:pPr algn="ctr"/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" name="아래로 구부러진 화살표 2"/>
          <p:cNvSpPr/>
          <p:nvPr/>
        </p:nvSpPr>
        <p:spPr>
          <a:xfrm rot="823822">
            <a:off x="5997350" y="2910127"/>
            <a:ext cx="1512168" cy="576064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타원 6"/>
          <p:cNvSpPr/>
          <p:nvPr/>
        </p:nvSpPr>
        <p:spPr>
          <a:xfrm>
            <a:off x="7138648" y="3657419"/>
            <a:ext cx="1548246" cy="137125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</a:t>
            </a: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Sample</a:t>
            </a:r>
          </a:p>
          <a:p>
            <a:pPr algn="ctr"/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83994" y="4714038"/>
                <a:ext cx="14651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parameter: </a:t>
                </a:r>
                <a14:m>
                  <m:oMath xmlns:m="http://schemas.openxmlformats.org/officeDocument/2006/math">
                    <m:r>
                      <a:rPr lang="ko-KR" alt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endParaRPr lang="ko-KR" alt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994" y="4714038"/>
                <a:ext cx="1465145" cy="307777"/>
              </a:xfrm>
              <a:prstGeom prst="rect">
                <a:avLst/>
              </a:prstGeom>
              <a:blipFill>
                <a:blip r:embed="rId2"/>
                <a:stretch>
                  <a:fillRect l="-10373" t="-25490" r="-4979" b="-4902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45322" y="5417074"/>
                <a:ext cx="1008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모수</a:t>
                </a:r>
                <a:r>
                  <a:rPr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ko-KR" sz="20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ko-KR" altLang="en-US" sz="200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ko-KR" altLang="en-US" sz="200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322" y="5417074"/>
                <a:ext cx="1008112" cy="400110"/>
              </a:xfrm>
              <a:prstGeom prst="rect">
                <a:avLst/>
              </a:prstGeom>
              <a:blipFill>
                <a:blip r:embed="rId3"/>
                <a:stretch>
                  <a:fillRect l="-6024" t="-9231" b="-738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56240" y="5373216"/>
                <a:ext cx="1512168" cy="41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추정값</a:t>
                </a:r>
                <a:r>
                  <a:rPr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ko-KR" sz="2000" b="0" i="0" smtClean="0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̂"/>
                        <m:ctrlPr>
                          <a:rPr lang="ko-KR" alt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ko-KR" altLang="en-US" sz="20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ko-KR" altLang="en-US" sz="200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240" y="5373216"/>
                <a:ext cx="1512168" cy="413190"/>
              </a:xfrm>
              <a:prstGeom prst="rect">
                <a:avLst/>
              </a:prstGeom>
              <a:blipFill>
                <a:blip r:embed="rId4"/>
                <a:stretch>
                  <a:fillRect l="-4032" t="-4412" b="-2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806735" y="541707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theta</a:t>
            </a:r>
            <a:r>
              <a:rPr lang="ko-K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00548" y="5417074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theta</a:t>
            </a:r>
            <a:r>
              <a:rPr lang="ko-K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</a:t>
            </a:r>
            <a:endParaRPr lang="ko-KR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18743" y="4552373"/>
                <a:ext cx="11637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statistic: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sz="2000" b="1" i="1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000" b="1" i="1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endParaRPr lang="ko-KR" altLang="en-US" sz="2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743" y="4552373"/>
                <a:ext cx="1163780" cy="307777"/>
              </a:xfrm>
              <a:prstGeom prst="rect">
                <a:avLst/>
              </a:prstGeom>
              <a:blipFill>
                <a:blip r:embed="rId5"/>
                <a:stretch>
                  <a:fillRect l="-14211" t="-28000" r="-40526" b="-6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61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uiExpand="1" build="p"/>
      <p:bldP spid="2" grpId="0" animBg="1"/>
      <p:bldP spid="3" grpId="0" animBg="1"/>
      <p:bldP spid="7" grpId="0" animBg="1"/>
      <p:bldP spid="4" grpId="0"/>
      <p:bldP spid="5" grpId="0"/>
      <p:bldP spid="10" grpId="0"/>
      <p:bldP spid="6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 rot="5400000">
            <a:off x="984250" y="441301"/>
            <a:ext cx="3924300" cy="4283075"/>
          </a:xfrm>
          <a:prstGeom prst="rtTriangle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ko-KR" sz="1800" dirty="0">
              <a:solidFill>
                <a:srgbClr val="EAEAEA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911424" y="280182"/>
            <a:ext cx="3106737" cy="3154363"/>
          </a:xfrm>
        </p:spPr>
        <p:txBody>
          <a:bodyPr/>
          <a:lstStyle/>
          <a:p>
            <a:pPr algn="l" eaLnBrk="1" hangingPunct="1"/>
            <a:r>
              <a:rPr lang="en-US" altLang="ko-KR" sz="4000" dirty="0">
                <a:solidFill>
                  <a:srgbClr val="EAEAEA"/>
                </a:solidFill>
              </a:rPr>
              <a:t>100%</a:t>
            </a:r>
            <a:br>
              <a:rPr lang="en-US" altLang="ko-KR" sz="4000" dirty="0">
                <a:solidFill>
                  <a:srgbClr val="EAEAEA"/>
                </a:solidFill>
              </a:rPr>
            </a:br>
            <a:r>
              <a:rPr lang="ko-KR" altLang="en-US" sz="4000" dirty="0">
                <a:solidFill>
                  <a:srgbClr val="EAEAEA"/>
                </a:solidFill>
              </a:rPr>
              <a:t>신뢰구간이 </a:t>
            </a:r>
            <a:br>
              <a:rPr lang="ko-KR" altLang="en-US" sz="4000" dirty="0">
                <a:solidFill>
                  <a:srgbClr val="EAEAEA"/>
                </a:solidFill>
              </a:rPr>
            </a:br>
            <a:r>
              <a:rPr lang="ko-KR" altLang="en-US" sz="4000" dirty="0">
                <a:solidFill>
                  <a:srgbClr val="EAEAEA"/>
                </a:solidFill>
              </a:rPr>
              <a:t>좋은가</a:t>
            </a:r>
            <a:r>
              <a:rPr lang="en-US" altLang="ko-KR" sz="4000" dirty="0">
                <a:solidFill>
                  <a:srgbClr val="EAEAEA"/>
                </a:solidFill>
              </a:rPr>
              <a:t>?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11824" y="1124744"/>
            <a:ext cx="7056784" cy="41764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NO! Stupid.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평균신장을 추정하는데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(1m~3m)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이렇게 추정하면 무슨 의미가 있을까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어느 정도 틀릴 각오를 해야함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95%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신뢰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 5%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틀릴 위험 감수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464" y="659312"/>
            <a:ext cx="2819400" cy="2794000"/>
          </a:xfrm>
        </p:spPr>
        <p:txBody>
          <a:bodyPr/>
          <a:lstStyle/>
          <a:p>
            <a:pPr algn="l" eaLnBrk="1" hangingPunct="1"/>
            <a:r>
              <a:rPr lang="ko-KR" altLang="en-US" sz="4000" dirty="0"/>
              <a:t>유의수준</a:t>
            </a:r>
            <a:br>
              <a:rPr lang="ko-KR" altLang="en-US" sz="4000" dirty="0"/>
            </a:br>
            <a:r>
              <a:rPr lang="ko-KR" altLang="en-US" sz="4000" dirty="0"/>
              <a:t>과</a:t>
            </a:r>
            <a:br>
              <a:rPr lang="ko-KR" altLang="en-US" sz="4000" dirty="0"/>
            </a:br>
            <a:r>
              <a:rPr lang="ko-KR" altLang="en-US" sz="4000" dirty="0"/>
              <a:t>신뢰도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1824" y="659312"/>
            <a:ext cx="6480720" cy="543351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유의수준 </a:t>
            </a:r>
            <a:r>
              <a:rPr lang="en-US" altLang="ko-K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Significance level</a:t>
            </a:r>
            <a:endParaRPr lang="en-US" altLang="ko-KR" sz="2800" dirty="0">
              <a:solidFill>
                <a:schemeClr val="tx1">
                  <a:lumMod val="50000"/>
                  <a:lumOff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구간추정이 틀릴 확률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ko-KR" altLang="en-US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신뢰도 </a:t>
            </a:r>
            <a:r>
              <a:rPr lang="en-US" altLang="ko-K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Confidence level</a:t>
            </a:r>
            <a:endParaRPr lang="en-US" altLang="ko-KR" sz="2800" dirty="0">
              <a:solidFill>
                <a:schemeClr val="tx1">
                  <a:lumMod val="50000"/>
                  <a:lumOff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신뢰도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 1-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유의수준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ko-KR" altLang="en-US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주로 사용하는 유의수준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5%, 10%, 1%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주로 사용하는 신뢰도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95%, 90%, 99%</a:t>
            </a: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623392" y="364037"/>
            <a:ext cx="3384550" cy="338455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29297" y="923777"/>
            <a:ext cx="2549939" cy="2433637"/>
          </a:xfrm>
        </p:spPr>
        <p:txBody>
          <a:bodyPr/>
          <a:lstStyle/>
          <a:p>
            <a:pPr algn="l" eaLnBrk="1" hangingPunct="1"/>
            <a:r>
              <a:rPr lang="ko-KR" altLang="en-US" sz="2800" dirty="0"/>
              <a:t>표본수</a:t>
            </a:r>
            <a:r>
              <a:rPr lang="en-US" altLang="ko-KR" sz="2800" dirty="0"/>
              <a:t>,</a:t>
            </a:r>
            <a:r>
              <a:rPr lang="ko-KR" altLang="en-US" sz="2800" dirty="0"/>
              <a:t> </a:t>
            </a:r>
            <a:br>
              <a:rPr lang="en-US" altLang="ko-KR" sz="2800" dirty="0"/>
            </a:br>
            <a:r>
              <a:rPr lang="ko-KR" altLang="en-US" sz="2800" dirty="0"/>
              <a:t>신뢰도와 </a:t>
            </a:r>
            <a:br>
              <a:rPr lang="en-US" altLang="ko-KR" sz="2800" dirty="0"/>
            </a:br>
            <a:r>
              <a:rPr lang="ko-KR" altLang="en-US" sz="2800" dirty="0"/>
              <a:t>신뢰구간과의</a:t>
            </a:r>
            <a:br>
              <a:rPr lang="en-US" altLang="ko-KR" sz="2800" dirty="0"/>
            </a:br>
            <a:r>
              <a:rPr lang="ko-KR" altLang="en-US" sz="2800" dirty="0"/>
              <a:t>관계</a:t>
            </a:r>
            <a:br>
              <a:rPr lang="en-US" altLang="ko-KR" sz="2800" dirty="0"/>
            </a:br>
            <a:endParaRPr lang="ko-KR" altLang="en-US" sz="2800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3753" y="765175"/>
            <a:ext cx="7344816" cy="48577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신뢰도가 높아지면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신뢰구간의 너비는 넓어진다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ko-KR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표본수가 많아지면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신뢰구간의 너비는 좁아진다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ko-KR" altLang="en-US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고정된 신뢰도에서 신뢰구간을 좁히려면</a:t>
            </a:r>
            <a:endParaRPr lang="en-US" altLang="ko-KR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표본수를 많이 뽑아준다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545696" y="404664"/>
            <a:ext cx="2987675" cy="2952750"/>
          </a:xfrm>
          <a:prstGeom prst="diamond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218796" y="3586848"/>
            <a:ext cx="844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ko-KR" altLang="en-US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교재</a:t>
            </a:r>
            <a:br>
              <a:rPr lang="ko-KR" altLang="en-US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</a:br>
            <a:r>
              <a:rPr lang="en-US" altLang="ko-KR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174</a:t>
            </a:r>
            <a:r>
              <a:rPr lang="ko-KR" altLang="en-US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쪽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11824" y="692696"/>
            <a:ext cx="6048672" cy="4464495"/>
          </a:xfrm>
        </p:spPr>
        <p:txBody>
          <a:bodyPr/>
          <a:lstStyle/>
          <a:p>
            <a:pPr eaLnBrk="1" hangingPunct="1"/>
            <a:r>
              <a:rPr lang="ko-KR" altLang="en-US" dirty="0"/>
              <a:t>모평균의 추정</a:t>
            </a:r>
            <a:r>
              <a:rPr lang="en-US" altLang="ko-KR" dirty="0"/>
              <a:t>(</a:t>
            </a:r>
            <a:r>
              <a:rPr lang="ko-KR" altLang="en-US" dirty="0"/>
              <a:t>구간추정</a:t>
            </a:r>
            <a:r>
              <a:rPr lang="en-US" altLang="ko-KR" dirty="0"/>
              <a:t>)</a:t>
            </a:r>
          </a:p>
          <a:p>
            <a:pPr lvl="1" eaLnBrk="1" hangingPunct="1"/>
            <a:r>
              <a:rPr lang="en-US" altLang="ko-KR" dirty="0">
                <a:latin typeface="Times New Roman" panose="02020603050405020304" pitchFamily="18" charset="0"/>
              </a:rPr>
              <a:t>Estimation of mean</a:t>
            </a:r>
          </a:p>
          <a:p>
            <a:pPr eaLnBrk="1" hangingPunct="1"/>
            <a:endParaRPr lang="en-US" altLang="ko-KR" dirty="0"/>
          </a:p>
          <a:p>
            <a:pPr eaLnBrk="1" hangingPunct="1"/>
            <a:r>
              <a:rPr lang="ko-KR" altLang="en-US" dirty="0">
                <a:latin typeface="Times New Roman" panose="02020603050405020304" pitchFamily="18" charset="0"/>
              </a:rPr>
              <a:t>모비율의 추정</a:t>
            </a:r>
            <a:r>
              <a:rPr lang="en-US" altLang="ko-KR" dirty="0">
                <a:latin typeface="Times New Roman" panose="02020603050405020304" pitchFamily="18" charset="0"/>
              </a:rPr>
              <a:t>(</a:t>
            </a:r>
            <a:r>
              <a:rPr lang="ko-KR" altLang="en-US" dirty="0">
                <a:latin typeface="Times New Roman" panose="02020603050405020304" pitchFamily="18" charset="0"/>
              </a:rPr>
              <a:t>구간추정</a:t>
            </a:r>
            <a:r>
              <a:rPr lang="en-US" altLang="ko-KR" dirty="0">
                <a:latin typeface="Times New Roman" panose="02020603050405020304" pitchFamily="18" charset="0"/>
              </a:rPr>
              <a:t>)</a:t>
            </a:r>
          </a:p>
          <a:p>
            <a:pPr lvl="1" eaLnBrk="1" hangingPunct="1"/>
            <a:r>
              <a:rPr lang="en-US" altLang="ko-KR" dirty="0">
                <a:latin typeface="Times New Roman" panose="02020603050405020304" pitchFamily="18" charset="0"/>
              </a:rPr>
              <a:t>Estimation of probability</a:t>
            </a:r>
          </a:p>
          <a:p>
            <a:pPr lvl="1" eaLnBrk="1" hangingPunct="1"/>
            <a:endParaRPr lang="en-US" altLang="ko-KR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ko-KR" altLang="en-US" dirty="0">
                <a:solidFill>
                  <a:srgbClr val="7030A0"/>
                </a:solidFill>
              </a:rPr>
              <a:t>신뢰구간</a:t>
            </a:r>
            <a:r>
              <a:rPr lang="en-US" altLang="ko-KR" dirty="0">
                <a:solidFill>
                  <a:srgbClr val="7030A0"/>
                </a:solidFill>
              </a:rPr>
              <a:t>=(</a:t>
            </a:r>
            <a:r>
              <a:rPr lang="ko-KR" altLang="en-US" dirty="0">
                <a:solidFill>
                  <a:srgbClr val="7030A0"/>
                </a:solidFill>
              </a:rPr>
              <a:t>점추정량</a:t>
            </a:r>
            <a:r>
              <a:rPr lang="en-US" altLang="ko-KR" dirty="0">
                <a:solidFill>
                  <a:srgbClr val="7030A0"/>
                </a:solidFill>
              </a:rPr>
              <a:t>±</a:t>
            </a:r>
            <a:r>
              <a:rPr lang="ko-KR" altLang="en-US" dirty="0">
                <a:solidFill>
                  <a:srgbClr val="7030A0"/>
                </a:solidFill>
              </a:rPr>
              <a:t>구간너비</a:t>
            </a:r>
            <a:r>
              <a:rPr lang="en-US" altLang="ko-KR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19459" name="Oval 6"/>
          <p:cNvSpPr>
            <a:spLocks noChangeArrowheads="1"/>
          </p:cNvSpPr>
          <p:nvPr/>
        </p:nvSpPr>
        <p:spPr bwMode="auto">
          <a:xfrm>
            <a:off x="479376" y="511969"/>
            <a:ext cx="3024187" cy="3024188"/>
          </a:xfrm>
          <a:prstGeom prst="ellipse">
            <a:avLst/>
          </a:prstGeom>
          <a:solidFill>
            <a:srgbClr val="FF00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ko-KR" sz="1800" dirty="0">
              <a:solidFill>
                <a:srgbClr val="FFCC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911424" y="915194"/>
            <a:ext cx="2376487" cy="2217737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ko-KR" altLang="en-US" sz="2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구간추정에서 </a:t>
            </a:r>
            <a:br>
              <a:rPr lang="ko-KR" altLang="en-US" sz="2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ko-KR" altLang="en-US" sz="2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중점적으로 배울</a:t>
            </a:r>
            <a:br>
              <a:rPr lang="ko-KR" altLang="en-US" sz="2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ko-KR" altLang="en-US" sz="2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내용은 신뢰구간 구하기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671948" y="548680"/>
            <a:ext cx="2808288" cy="280828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984896" y="764580"/>
            <a:ext cx="2601912" cy="2433638"/>
          </a:xfrm>
        </p:spPr>
        <p:txBody>
          <a:bodyPr/>
          <a:lstStyle/>
          <a:p>
            <a:pPr algn="l" eaLnBrk="1" hangingPunct="1"/>
            <a:r>
              <a:rPr lang="ko-KR" altLang="en-US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모평균의</a:t>
            </a:r>
            <a:br>
              <a:rPr lang="en-US" altLang="ko-KR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신뢰구간의 유도</a:t>
            </a:r>
            <a:endParaRPr lang="ko-KR" altLang="en-US" sz="4000" dirty="0"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99756" y="904322"/>
            <a:ext cx="7416824" cy="227360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ko-KR" altLang="en-US" sz="2800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신뢰도</a:t>
            </a:r>
            <a:r>
              <a:rPr lang="en-US" altLang="ko-KR" sz="2800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=95%</a:t>
            </a:r>
            <a:r>
              <a:rPr lang="ko-KR" altLang="en-US" sz="2800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의 의미는</a:t>
            </a:r>
            <a:r>
              <a:rPr lang="en-US" altLang="ko-KR" sz="2800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altLang="ko-KR" sz="2800" dirty="0">
              <a:solidFill>
                <a:srgbClr val="4D4D4D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ko-KR" altLang="en-US" sz="2800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구간추정이 맞을 확률이 </a:t>
            </a:r>
            <a:r>
              <a:rPr lang="en-US" altLang="ko-KR" sz="2800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0.95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altLang="ko-KR" sz="2800" dirty="0">
              <a:solidFill>
                <a:srgbClr val="4D4D4D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ko-KR" altLang="en-US" sz="2800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점추정량의 확률분포로부터 시작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ko-KR" altLang="en-US" sz="2800" dirty="0">
              <a:solidFill>
                <a:srgbClr val="4D4D4D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/>
              <p:cNvSpPr/>
              <p:nvPr/>
            </p:nvSpPr>
            <p:spPr>
              <a:xfrm>
                <a:off x="7097861" y="3383608"/>
                <a:ext cx="2199448" cy="910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o-KR" alt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ko-KR" alt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altLang="ko-K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(0,1)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5" name="직사각형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861" y="3383608"/>
                <a:ext cx="2199448" cy="9103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71552" y="3899658"/>
                <a:ext cx="3888456" cy="741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ko-KR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552" y="3899658"/>
                <a:ext cx="3888456" cy="7411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오른쪽 화살표 1"/>
          <p:cNvSpPr/>
          <p:nvPr/>
        </p:nvSpPr>
        <p:spPr>
          <a:xfrm>
            <a:off x="5819725" y="3745710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직사각형 19"/>
              <p:cNvSpPr/>
              <p:nvPr/>
            </p:nvSpPr>
            <p:spPr>
              <a:xfrm>
                <a:off x="7103675" y="4552310"/>
                <a:ext cx="2410468" cy="910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o-KR" alt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altLang="ko-K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20" name="직사각형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675" y="4552310"/>
                <a:ext cx="2410468" cy="9103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오른쪽 화살표 20"/>
          <p:cNvSpPr/>
          <p:nvPr/>
        </p:nvSpPr>
        <p:spPr>
          <a:xfrm>
            <a:off x="5829339" y="4827478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528314" y="365413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모표준편차를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알 때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52384" y="4827478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모표준편차를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모를 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3511" y="3899658"/>
            <a:ext cx="12923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모평균의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점추정량은 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표본평균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1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2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build="p"/>
      <p:bldP spid="5" grpId="0"/>
      <p:bldP spid="6" grpId="0"/>
      <p:bldP spid="2" grpId="0" animBg="1"/>
      <p:bldP spid="20" grpId="0"/>
      <p:bldP spid="21" grpId="0" animBg="1"/>
      <p:bldP spid="16" grpId="0"/>
      <p:bldP spid="23" grpId="0"/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119336" y="260648"/>
            <a:ext cx="6190690" cy="2736304"/>
            <a:chOff x="337358" y="3717032"/>
            <a:chExt cx="6190690" cy="2736304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9" t="6190" r="59049" b="63265"/>
            <a:stretch/>
          </p:blipFill>
          <p:spPr>
            <a:xfrm>
              <a:off x="337358" y="3717032"/>
              <a:ext cx="6190690" cy="273630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직사각형 2"/>
                <p:cNvSpPr/>
                <p:nvPr/>
              </p:nvSpPr>
              <p:spPr>
                <a:xfrm>
                  <a:off x="4247380" y="4373670"/>
                  <a:ext cx="1699376" cy="7058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(0,1)</m:t>
                        </m:r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3" name="직사각형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7380" y="4373670"/>
                  <a:ext cx="1699376" cy="70583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/>
            <p:cNvSpPr txBox="1"/>
            <p:nvPr/>
          </p:nvSpPr>
          <p:spPr>
            <a:xfrm>
              <a:off x="4408021" y="5788544"/>
              <a:ext cx="6078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0.025</a:t>
              </a:r>
              <a:endParaRPr lang="ko-KR" altLang="en-US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15480" y="5805264"/>
              <a:ext cx="6078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0.025</a:t>
              </a:r>
              <a:endParaRPr lang="ko-KR" altLang="en-US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21436" y="5085184"/>
              <a:ext cx="620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0.95</a:t>
              </a:r>
              <a:endPara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098288" y="6119936"/>
                  <a:ext cx="61946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0.025</m:t>
                            </m:r>
                          </m:sub>
                        </m:sSub>
                      </m:oMath>
                    </m:oMathPara>
                  </a14:m>
                  <a:endParaRPr lang="ko-KR" altLang="en-US" dirty="0">
                    <a:solidFill>
                      <a:srgbClr val="7030A0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8288" y="6119936"/>
                  <a:ext cx="619465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8911" r="-4950" b="-1777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512500" y="6119937"/>
                  <a:ext cx="7963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0.025</m:t>
                            </m:r>
                          </m:sub>
                        </m:sSub>
                      </m:oMath>
                    </m:oMathPara>
                  </a14:m>
                  <a:endParaRPr lang="ko-KR" altLang="en-US" dirty="0">
                    <a:solidFill>
                      <a:srgbClr val="7030A0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2500" y="6119937"/>
                  <a:ext cx="79630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763" r="-3053" b="-1777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직사각형 14"/>
              <p:cNvSpPr/>
              <p:nvPr/>
            </p:nvSpPr>
            <p:spPr>
              <a:xfrm>
                <a:off x="479376" y="3226658"/>
                <a:ext cx="4421660" cy="7896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altLang="ko-K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ko-KR" altLang="en-US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ko-KR" altLang="en-US" sz="200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altLang="ko-K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=0.95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5" name="직사각형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3226658"/>
                <a:ext cx="4421660" cy="7896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직사각형 16"/>
              <p:cNvSpPr/>
              <p:nvPr/>
            </p:nvSpPr>
            <p:spPr>
              <a:xfrm>
                <a:off x="453784" y="4234770"/>
                <a:ext cx="5433154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ko-K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o-KR" altLang="en-US" sz="20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ko-KR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ko-K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ko-K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o-KR" altLang="en-US" sz="20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=0.95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7" name="직사각형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84" y="4234770"/>
                <a:ext cx="5433154" cy="7838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/>
              <p:cNvSpPr/>
              <p:nvPr/>
            </p:nvSpPr>
            <p:spPr>
              <a:xfrm>
                <a:off x="301827" y="5343455"/>
                <a:ext cx="4867422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ko-KR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3" name="직사각형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27" y="5343455"/>
                <a:ext cx="4867422" cy="9221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그룹 20"/>
          <p:cNvGrpSpPr/>
          <p:nvPr/>
        </p:nvGrpSpPr>
        <p:grpSpPr>
          <a:xfrm>
            <a:off x="6054680" y="375188"/>
            <a:ext cx="5873968" cy="2592288"/>
            <a:chOff x="337358" y="3717032"/>
            <a:chExt cx="5701439" cy="273630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9" t="6190" r="62121" b="63265"/>
            <a:stretch/>
          </p:blipFill>
          <p:spPr>
            <a:xfrm>
              <a:off x="337358" y="3717032"/>
              <a:ext cx="5701439" cy="273630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직사각형 22"/>
                <p:cNvSpPr/>
                <p:nvPr/>
              </p:nvSpPr>
              <p:spPr>
                <a:xfrm>
                  <a:off x="4145537" y="4289247"/>
                  <a:ext cx="1804244" cy="7450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−1)</m:t>
                        </m:r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23" name="직사각형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5537" y="4289247"/>
                  <a:ext cx="1804244" cy="74504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/>
            <p:cNvSpPr txBox="1"/>
            <p:nvPr/>
          </p:nvSpPr>
          <p:spPr>
            <a:xfrm>
              <a:off x="4408021" y="5788544"/>
              <a:ext cx="6078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0.025</a:t>
              </a:r>
              <a:endParaRPr lang="ko-KR" altLang="en-US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15480" y="5805264"/>
              <a:ext cx="6078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0.025</a:t>
              </a:r>
              <a:endParaRPr lang="ko-KR" altLang="en-US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21436" y="5085184"/>
              <a:ext cx="620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0.95</a:t>
              </a:r>
              <a:endPara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098288" y="6119936"/>
                  <a:ext cx="5816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0.025</m:t>
                            </m:r>
                          </m:sub>
                        </m:sSub>
                      </m:oMath>
                    </m:oMathPara>
                  </a14:m>
                  <a:endParaRPr lang="ko-KR" altLang="en-US" dirty="0">
                    <a:solidFill>
                      <a:srgbClr val="7030A0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8288" y="6119936"/>
                  <a:ext cx="581633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6122" r="-3061" b="-2325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512500" y="6119937"/>
                  <a:ext cx="77335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0.025</m:t>
                            </m:r>
                          </m:sub>
                        </m:sSub>
                      </m:oMath>
                    </m:oMathPara>
                  </a14:m>
                  <a:endParaRPr lang="ko-KR" altLang="en-US" dirty="0">
                    <a:solidFill>
                      <a:srgbClr val="7030A0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2500" y="6119937"/>
                  <a:ext cx="773352" cy="276999"/>
                </a:xfrm>
                <a:prstGeom prst="rect">
                  <a:avLst/>
                </a:prstGeom>
                <a:blipFill>
                  <a:blip r:embed="rId12"/>
                  <a:stretch>
                    <a:fillRect b="-2325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직사각형 28"/>
              <p:cNvSpPr/>
              <p:nvPr/>
            </p:nvSpPr>
            <p:spPr>
              <a:xfrm>
                <a:off x="6648366" y="3226658"/>
                <a:ext cx="4366388" cy="7896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altLang="ko-K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ko-KR" altLang="en-US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altLang="ko-K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=0.95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29" name="직사각형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366" y="3226658"/>
                <a:ext cx="4366388" cy="78964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직사각형 29"/>
              <p:cNvSpPr/>
              <p:nvPr/>
            </p:nvSpPr>
            <p:spPr>
              <a:xfrm>
                <a:off x="6622774" y="4234770"/>
                <a:ext cx="5377882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ko-K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ko-KR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ko-K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ko-K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=0.95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30" name="직사각형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774" y="4234770"/>
                <a:ext cx="5377882" cy="78386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직사각형 30"/>
              <p:cNvSpPr/>
              <p:nvPr/>
            </p:nvSpPr>
            <p:spPr>
              <a:xfrm>
                <a:off x="6470817" y="5343455"/>
                <a:ext cx="4803174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ko-KR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31" name="직사각형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817" y="5343455"/>
                <a:ext cx="4803174" cy="92217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1077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3" grpId="0"/>
      <p:bldP spid="29" grpId="0"/>
      <p:bldP spid="30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588170" y="404664"/>
            <a:ext cx="2808288" cy="280828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973139" y="654720"/>
            <a:ext cx="2890837" cy="2217737"/>
          </a:xfrm>
        </p:spPr>
        <p:txBody>
          <a:bodyPr/>
          <a:lstStyle/>
          <a:p>
            <a:pPr algn="l" eaLnBrk="1" hangingPunct="1"/>
            <a:r>
              <a:rPr lang="ko-KR" altLang="en-US" dirty="0">
                <a:solidFill>
                  <a:srgbClr val="EAEAEA"/>
                </a:solidFill>
              </a:rPr>
              <a:t>모평균의</a:t>
            </a:r>
            <a:r>
              <a:rPr lang="en-US" altLang="ko-KR" dirty="0">
                <a:solidFill>
                  <a:srgbClr val="EAEAEA"/>
                </a:solidFill>
              </a:rPr>
              <a:t> </a:t>
            </a:r>
            <a:br>
              <a:rPr lang="en-US" altLang="ko-KR" dirty="0">
                <a:solidFill>
                  <a:srgbClr val="EAEAEA"/>
                </a:solidFill>
              </a:rPr>
            </a:br>
            <a:r>
              <a:rPr lang="ko-KR" altLang="en-US" dirty="0">
                <a:solidFill>
                  <a:srgbClr val="EAEAEA"/>
                </a:solidFill>
              </a:rPr>
              <a:t>신뢰구간</a:t>
            </a:r>
            <a:endParaRPr lang="ko-KR" altLang="en-US" sz="4000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3575721" y="908720"/>
            <a:ext cx="3908425" cy="4572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 dirty="0">
                <a:solidFill>
                  <a:schemeClr val="bg1"/>
                </a:solidFill>
              </a:rPr>
              <a:t>모평균에 대한 </a:t>
            </a:r>
            <a:r>
              <a:rPr lang="en-US" altLang="ko-KR" sz="2400" dirty="0">
                <a:solidFill>
                  <a:schemeClr val="bg1"/>
                </a:solidFill>
              </a:rPr>
              <a:t>95% </a:t>
            </a:r>
            <a:r>
              <a:rPr lang="ko-KR" altLang="en-US" sz="2400" dirty="0">
                <a:solidFill>
                  <a:schemeClr val="bg1"/>
                </a:solidFill>
              </a:rPr>
              <a:t>신뢰구간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9"/>
              <p:cNvSpPr/>
              <p:nvPr/>
            </p:nvSpPr>
            <p:spPr>
              <a:xfrm>
                <a:off x="4151785" y="1763588"/>
                <a:ext cx="4867422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ko-KR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0" name="직사각형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785" y="1763588"/>
                <a:ext cx="4867422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575720" y="4018992"/>
            <a:ext cx="3908425" cy="4572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 dirty="0">
                <a:solidFill>
                  <a:schemeClr val="bg1"/>
                </a:solidFill>
              </a:rPr>
              <a:t>모평균에 대한 </a:t>
            </a:r>
            <a:r>
              <a:rPr lang="en-US" altLang="ko-KR" sz="2400" dirty="0">
                <a:solidFill>
                  <a:schemeClr val="bg1"/>
                </a:solidFill>
              </a:rPr>
              <a:t>95% </a:t>
            </a:r>
            <a:r>
              <a:rPr lang="ko-KR" altLang="en-US" sz="2400" dirty="0">
                <a:solidFill>
                  <a:schemeClr val="bg1"/>
                </a:solidFill>
              </a:rPr>
              <a:t>신뢰구간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/>
              <p:cNvSpPr/>
              <p:nvPr/>
            </p:nvSpPr>
            <p:spPr>
              <a:xfrm>
                <a:off x="4151785" y="4739072"/>
                <a:ext cx="4803174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ko-KR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2" name="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785" y="4739072"/>
                <a:ext cx="4803174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752185" y="996588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모표준편차를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알 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9947" y="4066841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모표준편차를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모를 때</a:t>
            </a:r>
          </a:p>
        </p:txBody>
      </p:sp>
      <p:cxnSp>
        <p:nvCxnSpPr>
          <p:cNvPr id="3" name="직선 연결선 2"/>
          <p:cNvCxnSpPr/>
          <p:nvPr/>
        </p:nvCxnSpPr>
        <p:spPr>
          <a:xfrm>
            <a:off x="7484145" y="2708920"/>
            <a:ext cx="1204143" cy="0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20136" y="2891727"/>
                <a:ext cx="3650358" cy="369332"/>
              </a:xfrm>
              <a:prstGeom prst="rect">
                <a:avLst/>
              </a:prstGeom>
              <a:noFill/>
              <a:ln>
                <a:solidFill>
                  <a:srgbClr val="FF99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=CONFIDENCE.NORM(0.05,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)</a:t>
                </a:r>
                <a:endParaRPr lang="ko-KR" altLang="en-US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136" y="2891727"/>
                <a:ext cx="3650358" cy="369332"/>
              </a:xfrm>
              <a:prstGeom prst="rect">
                <a:avLst/>
              </a:prstGeom>
              <a:blipFill>
                <a:blip r:embed="rId5"/>
                <a:stretch>
                  <a:fillRect l="-1331" t="-4762" r="-166" b="-23810"/>
                </a:stretch>
              </a:blipFill>
              <a:ln>
                <a:solidFill>
                  <a:srgbClr val="FF99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직선 연결선 14"/>
          <p:cNvCxnSpPr/>
          <p:nvPr/>
        </p:nvCxnSpPr>
        <p:spPr>
          <a:xfrm>
            <a:off x="7464152" y="5701357"/>
            <a:ext cx="1204143" cy="0"/>
          </a:xfrm>
          <a:prstGeom prst="line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343767" y="5867980"/>
                <a:ext cx="3090846" cy="369332"/>
              </a:xfrm>
              <a:prstGeom prst="rect">
                <a:avLst/>
              </a:prstGeom>
              <a:noFill/>
              <a:ln>
                <a:solidFill>
                  <a:srgbClr val="FF99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=CONFIDENCE.T(0.05,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)</a:t>
                </a:r>
                <a:endParaRPr lang="ko-KR" altLang="en-US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767" y="5867980"/>
                <a:ext cx="3090846" cy="369332"/>
              </a:xfrm>
              <a:prstGeom prst="rect">
                <a:avLst/>
              </a:prstGeom>
              <a:blipFill>
                <a:blip r:embed="rId6"/>
                <a:stretch>
                  <a:fillRect l="-1572" t="-6452" r="-589" b="-25806"/>
                </a:stretch>
              </a:blipFill>
              <a:ln>
                <a:solidFill>
                  <a:srgbClr val="FF99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7" grpId="0" animBg="1"/>
      <p:bldP spid="10" grpId="0"/>
      <p:bldP spid="11" grpId="0" animBg="1"/>
      <p:bldP spid="12" grpId="0"/>
      <p:bldP spid="13" grpId="0"/>
      <p:bldP spid="14" grpId="0"/>
      <p:bldP spid="4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2316" y="908050"/>
            <a:ext cx="2590800" cy="187325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ko-KR" altLang="en-US" dirty="0"/>
              <a:t>예제 </a:t>
            </a:r>
            <a:r>
              <a:rPr lang="en-US" altLang="ko-KR" dirty="0"/>
              <a:t>4.4</a:t>
            </a:r>
            <a:br>
              <a:rPr lang="en-US" altLang="ko-KR" dirty="0"/>
            </a:br>
            <a:r>
              <a:rPr lang="en-US" altLang="ko-KR" dirty="0"/>
              <a:t>p.176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95800" y="332656"/>
            <a:ext cx="5903888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평균신장을 추정하는데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표본평균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=170, 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표본수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=10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ko-KR" altLang="en-US" sz="24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편차</a:t>
            </a:r>
            <a:r>
              <a:rPr lang="en-US" altLang="ko-KR" sz="24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(σ)</a:t>
            </a:r>
            <a:r>
              <a:rPr lang="ko-KR" altLang="en-US" sz="24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는 </a:t>
            </a:r>
            <a:r>
              <a:rPr lang="en-US" altLang="ko-KR" sz="24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</a:t>
            </a:r>
            <a:r>
              <a:rPr lang="ko-KR" altLang="en-US" sz="24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라고 알려져 있다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ko-KR" altLang="en-US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평균에 대한 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95%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신뢰구간은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aphicFrame>
        <p:nvGraphicFramePr>
          <p:cNvPr id="109575" name="Object 7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417006335"/>
              </p:ext>
            </p:extLst>
          </p:nvPr>
        </p:nvGraphicFramePr>
        <p:xfrm>
          <a:off x="4800601" y="3317404"/>
          <a:ext cx="5268913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1" name="Equation" r:id="rId4" imgW="2108200" imgH="419100" progId="Equation.3">
                  <p:embed/>
                </p:oleObj>
              </mc:Choice>
              <mc:Fallback>
                <p:oleObj name="Equation" r:id="rId4" imgW="2108200" imgH="419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1" y="3317404"/>
                        <a:ext cx="5268913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Oval 4"/>
          <p:cNvSpPr>
            <a:spLocks noChangeArrowheads="1"/>
          </p:cNvSpPr>
          <p:nvPr/>
        </p:nvSpPr>
        <p:spPr bwMode="auto">
          <a:xfrm>
            <a:off x="623392" y="476250"/>
            <a:ext cx="3024187" cy="3024188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aphicFrame>
        <p:nvGraphicFramePr>
          <p:cNvPr id="109577" name="Object 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24760260"/>
              </p:ext>
            </p:extLst>
          </p:nvPr>
        </p:nvGraphicFramePr>
        <p:xfrm>
          <a:off x="4810125" y="4325466"/>
          <a:ext cx="56070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2" name="Equation" r:id="rId6" imgW="2247900" imgH="419100" progId="Equation.3">
                  <p:embed/>
                </p:oleObj>
              </mc:Choice>
              <mc:Fallback>
                <p:oleObj name="Equation" r:id="rId6" imgW="2247900" imgH="419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25" y="4325466"/>
                        <a:ext cx="5607050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456040" y="4365154"/>
            <a:ext cx="1439616" cy="8953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400" dirty="0">
                <a:solidFill>
                  <a:srgbClr val="FFFFC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2.4792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8821763" y="4365154"/>
            <a:ext cx="1439616" cy="8953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400" dirty="0">
                <a:solidFill>
                  <a:srgbClr val="FFFFC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2.4792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316" y="908050"/>
            <a:ext cx="2590800" cy="187325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ko-KR" altLang="en-US" dirty="0"/>
              <a:t>예제 </a:t>
            </a:r>
            <a:r>
              <a:rPr lang="en-US" altLang="ko-KR" dirty="0"/>
              <a:t>4.5</a:t>
            </a:r>
            <a:br>
              <a:rPr lang="en-US" altLang="ko-KR" dirty="0"/>
            </a:br>
            <a:r>
              <a:rPr lang="en-US" altLang="ko-KR" dirty="0"/>
              <a:t>p.179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95800" y="332656"/>
            <a:ext cx="7488832" cy="35004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평균신장을 추정하는데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ko-KR" altLang="en-US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표본평균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=170, 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표본수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=10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ko-KR" sz="2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ko-KR" altLang="en-US" sz="24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편차</a:t>
            </a:r>
            <a:r>
              <a:rPr lang="en-US" altLang="ko-KR" sz="24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(σ)</a:t>
            </a:r>
            <a:r>
              <a:rPr lang="ko-KR" altLang="en-US" sz="24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는 모르고 </a:t>
            </a:r>
            <a:r>
              <a:rPr lang="en-US" altLang="ko-KR" sz="24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</a:t>
            </a:r>
            <a:r>
              <a:rPr lang="ko-KR" altLang="en-US" sz="24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는 계산해보니 </a:t>
            </a:r>
            <a:r>
              <a:rPr lang="en-US" altLang="ko-KR" sz="24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5.02 </a:t>
            </a:r>
            <a:r>
              <a:rPr lang="ko-KR" altLang="en-US" sz="24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이다</a:t>
            </a:r>
            <a:endParaRPr lang="en-US" altLang="ko-KR" sz="2400" dirty="0">
              <a:solidFill>
                <a:srgbClr val="00B05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ko-KR" sz="2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평균에 대한 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95%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신뢰구간은</a:t>
            </a:r>
          </a:p>
        </p:txBody>
      </p:sp>
      <p:graphicFrame>
        <p:nvGraphicFramePr>
          <p:cNvPr id="118788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721055731"/>
              </p:ext>
            </p:extLst>
          </p:nvPr>
        </p:nvGraphicFramePr>
        <p:xfrm>
          <a:off x="4926013" y="3429000"/>
          <a:ext cx="50165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9" name="Equation" r:id="rId4" imgW="2006600" imgH="419100" progId="Equation.3">
                  <p:embed/>
                </p:oleObj>
              </mc:Choice>
              <mc:Fallback>
                <p:oleObj name="Equation" r:id="rId4" imgW="20066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6013" y="3429000"/>
                        <a:ext cx="50165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623392" y="476250"/>
            <a:ext cx="3024187" cy="3024188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aphicFrame>
        <p:nvGraphicFramePr>
          <p:cNvPr id="118790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92757509"/>
              </p:ext>
            </p:extLst>
          </p:nvPr>
        </p:nvGraphicFramePr>
        <p:xfrm>
          <a:off x="4810125" y="4449762"/>
          <a:ext cx="56070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0" name="Equation" r:id="rId6" imgW="2298700" imgH="419100" progId="Equation.3">
                  <p:embed/>
                </p:oleObj>
              </mc:Choice>
              <mc:Fallback>
                <p:oleObj name="Equation" r:id="rId6" imgW="2298700" imgH="419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25" y="4449762"/>
                        <a:ext cx="5607050" cy="1022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456040" y="4476750"/>
            <a:ext cx="1439616" cy="8953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400" dirty="0">
                <a:solidFill>
                  <a:srgbClr val="FFFFC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3.591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8821763" y="4476750"/>
            <a:ext cx="1439616" cy="8953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400" dirty="0">
                <a:solidFill>
                  <a:srgbClr val="FFFFC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3.591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860648"/>
          </a:xfrm>
        </p:spPr>
        <p:txBody>
          <a:bodyPr/>
          <a:lstStyle/>
          <a:p>
            <a:pPr eaLnBrk="1" hangingPunct="1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엑셀에 의한 계산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51384" y="1196752"/>
            <a:ext cx="5184576" cy="4525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ko-KR" altLang="en-US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평균신장을 추정하는데</a:t>
            </a:r>
            <a:endParaRPr lang="en-US" altLang="ko-KR" sz="2800" kern="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ko-KR" sz="2800" kern="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ko-KR" altLang="en-US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표본평균</a:t>
            </a:r>
            <a:r>
              <a:rPr lang="en-US" altLang="ko-KR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=170, </a:t>
            </a:r>
            <a:r>
              <a:rPr lang="ko-KR" altLang="en-US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표본수</a:t>
            </a:r>
            <a:r>
              <a:rPr lang="en-US" altLang="ko-KR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=10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ko-KR" sz="2800" kern="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ko-KR" altLang="en-US" sz="2800" kern="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편차</a:t>
            </a:r>
            <a:r>
              <a:rPr lang="en-US" altLang="ko-KR" sz="2800" kern="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(σ)</a:t>
            </a:r>
            <a:r>
              <a:rPr lang="ko-KR" altLang="en-US" sz="2800" kern="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는 </a:t>
            </a:r>
            <a:r>
              <a:rPr lang="en-US" altLang="ko-KR" sz="2800" kern="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</a:t>
            </a:r>
            <a:r>
              <a:rPr lang="ko-KR" altLang="en-US" sz="2800" kern="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라고 알려져 있다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ko-KR" altLang="en-US" sz="2800" kern="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ko-KR" altLang="en-US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평균에 대한 </a:t>
            </a:r>
            <a:r>
              <a:rPr lang="en-US" altLang="ko-KR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95%</a:t>
            </a:r>
            <a:r>
              <a:rPr lang="ko-KR" altLang="en-US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신뢰구간은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ko-KR" sz="2800" kern="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23992" y="1196752"/>
            <a:ext cx="5400600" cy="4525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ko-KR" altLang="en-US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평균신장을 추정하는데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ko-KR" altLang="en-US" sz="2800" kern="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ko-KR" altLang="en-US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표본평균</a:t>
            </a:r>
            <a:r>
              <a:rPr lang="en-US" altLang="ko-KR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=170, </a:t>
            </a:r>
            <a:r>
              <a:rPr lang="ko-KR" altLang="en-US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표본수</a:t>
            </a:r>
            <a:r>
              <a:rPr lang="en-US" altLang="ko-KR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=10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ko-KR" sz="2400" kern="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ko-KR" altLang="en-US" sz="2800" kern="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편차</a:t>
            </a:r>
            <a:r>
              <a:rPr lang="en-US" altLang="ko-KR" sz="2800" kern="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(σ)</a:t>
            </a:r>
            <a:r>
              <a:rPr lang="ko-KR" altLang="en-US" sz="2800" kern="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는 모르고 </a:t>
            </a:r>
            <a:r>
              <a:rPr lang="en-US" altLang="ko-KR" sz="2800" kern="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</a:t>
            </a:r>
            <a:r>
              <a:rPr lang="ko-KR" altLang="en-US" sz="2800" kern="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는 </a:t>
            </a:r>
            <a:r>
              <a:rPr lang="en-US" altLang="ko-KR" sz="2800" kern="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5.02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ko-KR" sz="2400" kern="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ko-KR" altLang="en-US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평균에 대한 </a:t>
            </a:r>
            <a:r>
              <a:rPr lang="en-US" altLang="ko-KR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95%</a:t>
            </a:r>
            <a:r>
              <a:rPr lang="ko-KR" altLang="en-US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신뢰구간은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71464" y="4966646"/>
                <a:ext cx="3650358" cy="369332"/>
              </a:xfrm>
              <a:prstGeom prst="rect">
                <a:avLst/>
              </a:prstGeom>
              <a:noFill/>
              <a:ln>
                <a:solidFill>
                  <a:srgbClr val="FF99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=CONFIDENCE.NORM(0.05,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)</a:t>
                </a:r>
                <a:endParaRPr lang="ko-KR" altLang="en-US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64" y="4966646"/>
                <a:ext cx="3650358" cy="369332"/>
              </a:xfrm>
              <a:prstGeom prst="rect">
                <a:avLst/>
              </a:prstGeom>
              <a:blipFill>
                <a:blip r:embed="rId3"/>
                <a:stretch>
                  <a:fillRect l="-1333" t="-8065" b="-24194"/>
                </a:stretch>
              </a:blipFill>
              <a:ln>
                <a:solidFill>
                  <a:srgbClr val="FF99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88088" y="4966646"/>
                <a:ext cx="3090846" cy="369332"/>
              </a:xfrm>
              <a:prstGeom prst="rect">
                <a:avLst/>
              </a:prstGeom>
              <a:noFill/>
              <a:ln>
                <a:solidFill>
                  <a:srgbClr val="FF99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=CONFIDENCE.T(0.05,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)</a:t>
                </a:r>
                <a:endParaRPr lang="ko-KR" altLang="en-US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88" y="4966646"/>
                <a:ext cx="3090846" cy="369332"/>
              </a:xfrm>
              <a:prstGeom prst="rect">
                <a:avLst/>
              </a:prstGeom>
              <a:blipFill>
                <a:blip r:embed="rId4"/>
                <a:stretch>
                  <a:fillRect l="-1572" t="-8065" b="-24194"/>
                </a:stretch>
              </a:blipFill>
              <a:ln>
                <a:solidFill>
                  <a:srgbClr val="FF99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464" y="591865"/>
            <a:ext cx="1872208" cy="2217737"/>
          </a:xfrm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ko-KR" altLang="en-US" sz="4000" dirty="0">
                <a:solidFill>
                  <a:srgbClr val="FF9999"/>
                </a:solidFill>
                <a:latin typeface="Times New Roman" panose="02020603050405020304" pitchFamily="18" charset="0"/>
              </a:rPr>
              <a:t>추정의</a:t>
            </a:r>
            <a:r>
              <a:rPr lang="en-US" altLang="ko-KR" sz="4000" dirty="0">
                <a:solidFill>
                  <a:srgbClr val="FF9999"/>
                </a:solidFill>
                <a:latin typeface="Times New Roman" panose="02020603050405020304" pitchFamily="18" charset="0"/>
              </a:rPr>
              <a:t> </a:t>
            </a:r>
            <a:r>
              <a:rPr lang="ko-KR" altLang="en-US" sz="4000" dirty="0">
                <a:solidFill>
                  <a:srgbClr val="FF9999"/>
                </a:solidFill>
                <a:latin typeface="Times New Roman" panose="02020603050405020304" pitchFamily="18" charset="0"/>
              </a:rPr>
              <a:t>종류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007768" y="591866"/>
            <a:ext cx="7272808" cy="55734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점추정과 구간추정</a:t>
            </a:r>
            <a:endParaRPr lang="en-US" altLang="ko-KR" sz="3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ko-KR" sz="1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점추정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point estimation</a:t>
            </a:r>
            <a:endParaRPr lang="en-US" altLang="ko-KR" sz="3600" dirty="0"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모수를 한 값</a:t>
            </a:r>
            <a:r>
              <a:rPr lang="en-US" altLang="ko-KR" sz="3200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(point)</a:t>
            </a:r>
            <a:r>
              <a:rPr lang="ko-KR" altLang="en-US" sz="3200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으로 추정</a:t>
            </a:r>
            <a:endParaRPr lang="en-US" altLang="ko-KR" sz="3200" dirty="0">
              <a:solidFill>
                <a:srgbClr val="4D4D4D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eg.</a:t>
            </a:r>
            <a:r>
              <a:rPr lang="en-US" altLang="ko-KR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바이든의</a:t>
            </a:r>
            <a:r>
              <a:rPr lang="ko-KR" alt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지지율</a:t>
            </a:r>
            <a:r>
              <a:rPr lang="en-US" altLang="ko-KR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=43%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4D4D4D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구간추정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interval estimation</a:t>
            </a:r>
            <a:endParaRPr lang="en-US" altLang="ko-KR" sz="3600" dirty="0"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모수를 구간</a:t>
            </a:r>
            <a:r>
              <a:rPr lang="en-US" altLang="ko-KR" sz="3200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(interval)</a:t>
            </a:r>
            <a:r>
              <a:rPr lang="ko-KR" altLang="en-US" sz="3200" dirty="0">
                <a:solidFill>
                  <a:srgbClr val="4D4D4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으로 추정</a:t>
            </a:r>
            <a:endParaRPr lang="en-US" altLang="ko-KR" sz="3200" dirty="0">
              <a:solidFill>
                <a:srgbClr val="4D4D4D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eg.</a:t>
            </a:r>
            <a:r>
              <a:rPr lang="en-US" altLang="ko-KR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바이든의</a:t>
            </a:r>
            <a:r>
              <a:rPr lang="ko-KR" alt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지지율</a:t>
            </a:r>
            <a:r>
              <a:rPr lang="en-US" altLang="ko-KR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=(40~46)%</a:t>
            </a:r>
            <a:endParaRPr lang="ko-KR" altLang="en-US" sz="3200" dirty="0">
              <a:solidFill>
                <a:schemeClr val="accent6">
                  <a:lumMod val="60000"/>
                  <a:lumOff val="4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457200" lvl="1" indent="0">
              <a:buNone/>
            </a:pPr>
            <a:endParaRPr lang="ko-KR" altLang="en-US" sz="3200" dirty="0">
              <a:solidFill>
                <a:srgbClr val="4D4D4D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ko-KR" altLang="en-US" sz="32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076" name="Oval 6"/>
          <p:cNvSpPr>
            <a:spLocks noChangeArrowheads="1"/>
          </p:cNvSpPr>
          <p:nvPr/>
        </p:nvSpPr>
        <p:spPr bwMode="auto">
          <a:xfrm>
            <a:off x="623094" y="188640"/>
            <a:ext cx="3024187" cy="3024188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1524001" y="19378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3011" name="Rectangle 12"/>
          <p:cNvSpPr>
            <a:spLocks noGrp="1" noChangeArrowheads="1"/>
          </p:cNvSpPr>
          <p:nvPr>
            <p:ph type="title"/>
          </p:nvPr>
        </p:nvSpPr>
        <p:spPr>
          <a:xfrm>
            <a:off x="364977" y="649437"/>
            <a:ext cx="2318048" cy="1663184"/>
          </a:xfrm>
        </p:spPr>
        <p:txBody>
          <a:bodyPr/>
          <a:lstStyle/>
          <a:p>
            <a:pPr eaLnBrk="1" hangingPunct="1"/>
            <a:r>
              <a:rPr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엑셀의 데이터 분석도구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80" y="548680"/>
            <a:ext cx="7488832" cy="55336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0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0" b="8000"/>
          <a:stretch/>
        </p:blipFill>
        <p:spPr>
          <a:xfrm>
            <a:off x="3081097" y="0"/>
            <a:ext cx="9144000" cy="5616624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5037584" cy="1733598"/>
          </a:xfrm>
        </p:spPr>
        <p:txBody>
          <a:bodyPr/>
          <a:lstStyle/>
          <a:p>
            <a:pPr eaLnBrk="1" hangingPunct="1"/>
            <a:r>
              <a:rPr lang="ko-KR" altLang="en-US" sz="6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모비율의 추정</a:t>
            </a:r>
            <a:br>
              <a:rPr lang="en-US" altLang="ko-KR" sz="6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sz="24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Estimation of Probability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8053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96473" y="1052736"/>
            <a:ext cx="4259263" cy="2217737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두번째</a:t>
            </a:r>
            <a:br>
              <a:rPr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배울</a:t>
            </a:r>
            <a:br>
              <a:rPr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추정은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39816" y="1268760"/>
            <a:ext cx="6336704" cy="3887441"/>
          </a:xfrm>
        </p:spPr>
        <p:txBody>
          <a:bodyPr/>
          <a:lstStyle/>
          <a:p>
            <a:pPr eaLnBrk="1" hangingPunct="1"/>
            <a:r>
              <a:rPr lang="ko-KR" altLang="en-US" dirty="0">
                <a:solidFill>
                  <a:srgbClr val="DDDDD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모평균의 추정</a:t>
            </a:r>
            <a:r>
              <a:rPr lang="en-US" altLang="ko-KR" dirty="0">
                <a:solidFill>
                  <a:srgbClr val="DDDDD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>
                <a:solidFill>
                  <a:srgbClr val="DDDDD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구간추정</a:t>
            </a:r>
            <a:r>
              <a:rPr lang="en-US" altLang="ko-KR" dirty="0">
                <a:solidFill>
                  <a:srgbClr val="DDDDD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</a:p>
          <a:p>
            <a:pPr lvl="1" eaLnBrk="1" hangingPunct="1"/>
            <a:r>
              <a:rPr lang="en-US" altLang="ko-KR" dirty="0">
                <a:solidFill>
                  <a:srgbClr val="DDDDD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Estimation of mean</a:t>
            </a:r>
          </a:p>
          <a:p>
            <a:pPr eaLnBrk="1" hangingPunct="1"/>
            <a:endParaRPr lang="en-US" altLang="ko-KR" dirty="0">
              <a:solidFill>
                <a:srgbClr val="DDDDDD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모비율의 추정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구간추정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</a:p>
          <a:p>
            <a:pPr lvl="1" eaLnBrk="1" hangingPunct="1"/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Estimation of probability</a:t>
            </a:r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551657" y="546193"/>
            <a:ext cx="3024187" cy="3024188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671948" y="548680"/>
            <a:ext cx="2808288" cy="280828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984896" y="764580"/>
            <a:ext cx="2601912" cy="2433638"/>
          </a:xfrm>
        </p:spPr>
        <p:txBody>
          <a:bodyPr/>
          <a:lstStyle/>
          <a:p>
            <a:pPr algn="l" eaLnBrk="1" hangingPunct="1"/>
            <a:r>
              <a:rPr lang="ko-KR" altLang="en-US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모비율의</a:t>
            </a:r>
            <a:br>
              <a:rPr lang="en-US" altLang="ko-KR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신뢰구간의 유도</a:t>
            </a:r>
            <a:endParaRPr lang="ko-KR" altLang="en-US" sz="4000" dirty="0"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/>
              <p:cNvSpPr/>
              <p:nvPr/>
            </p:nvSpPr>
            <p:spPr>
              <a:xfrm>
                <a:off x="7896200" y="2197429"/>
                <a:ext cx="2383538" cy="1060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altLang="ko-KR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altLang="ko-K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(0,1)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5" name="직사각형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200" y="2197429"/>
                <a:ext cx="2383538" cy="10609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63869" y="2354427"/>
                <a:ext cx="3888456" cy="5862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69" y="2354427"/>
                <a:ext cx="3888456" cy="5862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오른쪽 화살표 1"/>
          <p:cNvSpPr/>
          <p:nvPr/>
        </p:nvSpPr>
        <p:spPr>
          <a:xfrm>
            <a:off x="7164293" y="2452297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93184" y="514896"/>
            <a:ext cx="4615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모비율의 점추정량은 표본비율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/>
              <p:cNvSpPr/>
              <p:nvPr/>
            </p:nvSpPr>
            <p:spPr>
              <a:xfrm>
                <a:off x="7464152" y="3365121"/>
                <a:ext cx="4515082" cy="984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(1−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rad>
                                </m:den>
                              </m:f>
                              <m:r>
                                <a:rPr lang="en-US" altLang="ko-K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=0.95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직사각형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152" y="3365121"/>
                <a:ext cx="4515082" cy="9840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직사각형 14"/>
              <p:cNvSpPr/>
              <p:nvPr/>
            </p:nvSpPr>
            <p:spPr>
              <a:xfrm>
                <a:off x="1415480" y="4064972"/>
                <a:ext cx="5904656" cy="1094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(1−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(1−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5" name="직사각형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80" y="4064972"/>
                <a:ext cx="5904656" cy="10948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오른쪽 화살표 17"/>
          <p:cNvSpPr/>
          <p:nvPr/>
        </p:nvSpPr>
        <p:spPr>
          <a:xfrm>
            <a:off x="6888088" y="3596518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1" name="그룹 10"/>
          <p:cNvGrpSpPr/>
          <p:nvPr/>
        </p:nvGrpSpPr>
        <p:grpSpPr>
          <a:xfrm>
            <a:off x="3793184" y="1204880"/>
            <a:ext cx="7723104" cy="949490"/>
            <a:chOff x="3793184" y="1204880"/>
            <a:chExt cx="7723104" cy="1020266"/>
          </a:xfrm>
        </p:grpSpPr>
        <p:sp>
          <p:nvSpPr>
            <p:cNvPr id="10" name="직사각형 9"/>
            <p:cNvSpPr/>
            <p:nvPr/>
          </p:nvSpPr>
          <p:spPr>
            <a:xfrm>
              <a:off x="3793184" y="1204880"/>
              <a:ext cx="7723104" cy="102026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직사각형 6"/>
                <p:cNvSpPr/>
                <p:nvPr/>
              </p:nvSpPr>
              <p:spPr>
                <a:xfrm>
                  <a:off x="4979706" y="1363603"/>
                  <a:ext cx="2152576" cy="7428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  <a:ea typeface="+mn-ea"/>
                              </a:rPr>
                              <m:t>𝑝</m:t>
                            </m:r>
                          </m:e>
                        </m:acc>
                        <m:r>
                          <a:rPr lang="en-US" altLang="ko-KR" sz="2000" i="1">
                            <a:latin typeface="Cambria Math" panose="02040503050406030204" pitchFamily="18" charset="0"/>
                            <a:ea typeface="+mn-ea"/>
                          </a:rPr>
                          <m:t>=</m:t>
                        </m:r>
                        <m:f>
                          <m:f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lang="en-US" altLang="ko-KR" sz="2000" i="1">
                                <a:latin typeface="Cambria Math" panose="02040503050406030204" pitchFamily="18" charset="0"/>
                                <a:ea typeface="+mn-ea"/>
                              </a:rPr>
                              <m:t>𝑋</m:t>
                            </m:r>
                          </m:num>
                          <m:den>
                            <m:r>
                              <a:rPr lang="en-US" altLang="ko-KR" sz="2000" i="1">
                                <a:latin typeface="Cambria Math" panose="02040503050406030204" pitchFamily="18" charset="0"/>
                                <a:ea typeface="+mn-ea"/>
                              </a:rPr>
                              <m:t>𝑛</m:t>
                            </m:r>
                          </m:den>
                        </m:f>
                        <m:r>
                          <a:rPr lang="en-US" altLang="ko-KR" sz="2000" dirty="0">
                            <a:latin typeface="Cambria Math" panose="02040503050406030204" pitchFamily="18" charset="0"/>
                            <a:ea typeface="+mn-ea"/>
                          </a:rPr>
                          <m:t>=</m:t>
                        </m:r>
                        <m:f>
                          <m:fPr>
                            <m:ctrlPr>
                              <a:rPr lang="en-US" altLang="ko-KR" sz="2000" i="1" dirty="0" smtClean="0"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lang="ko-KR" altLang="en-US" sz="2000" i="1" dirty="0">
                                <a:latin typeface="Cambria Math" panose="02040503050406030204" pitchFamily="18" charset="0"/>
                                <a:ea typeface="+mn-ea"/>
                              </a:rPr>
                              <m:t>성공횟수</m:t>
                            </m:r>
                          </m:num>
                          <m:den>
                            <m:r>
                              <a:rPr lang="ko-KR" altLang="en-US" sz="2000" i="1" dirty="0">
                                <a:latin typeface="Cambria Math" panose="02040503050406030204" pitchFamily="18" charset="0"/>
                                <a:ea typeface="+mn-ea"/>
                              </a:rPr>
                              <m:t>시</m:t>
                            </m:r>
                            <m:r>
                              <a:rPr lang="ko-KR" altLang="en-US" sz="2000" i="1" dirty="0" smtClean="0">
                                <a:latin typeface="Cambria Math" panose="02040503050406030204" pitchFamily="18" charset="0"/>
                                <a:ea typeface="+mn-ea"/>
                              </a:rPr>
                              <m:t>행</m:t>
                            </m:r>
                            <m:r>
                              <a:rPr lang="ko-KR" altLang="en-US" sz="2000" i="1" dirty="0">
                                <a:latin typeface="Cambria Math" panose="02040503050406030204" pitchFamily="18" charset="0"/>
                                <a:ea typeface="+mn-ea"/>
                              </a:rPr>
                              <m:t>횟수</m:t>
                            </m:r>
                          </m:den>
                        </m:f>
                      </m:oMath>
                    </m:oMathPara>
                  </a14:m>
                  <a:endParaRPr lang="ko-KR" altLang="en-US" sz="2000" dirty="0">
                    <a:latin typeface="+mn-ea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7" name="직사각형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9706" y="1363603"/>
                  <a:ext cx="2152576" cy="74289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직사각형 7"/>
                <p:cNvSpPr/>
                <p:nvPr/>
              </p:nvSpPr>
              <p:spPr>
                <a:xfrm>
                  <a:off x="7641191" y="1579203"/>
                  <a:ext cx="342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) → 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(1−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i="1" dirty="0"/>
                </a:p>
              </p:txBody>
            </p:sp>
          </mc:Choice>
          <mc:Fallback xmlns="">
            <p:sp>
              <p:nvSpPr>
                <p:cNvPr id="8" name="직사각형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1191" y="1579203"/>
                  <a:ext cx="3420232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639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4004273" y="1582376"/>
              <a:ext cx="7690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recall</a:t>
              </a:r>
              <a:endPara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0956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  <p:bldP spid="3" grpId="0" uiExpand="1" build="p"/>
      <p:bldP spid="13" grpId="0"/>
      <p:bldP spid="15" grpId="0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671948" y="548680"/>
            <a:ext cx="2808288" cy="280828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984896" y="764580"/>
            <a:ext cx="2601912" cy="2433638"/>
          </a:xfrm>
        </p:spPr>
        <p:txBody>
          <a:bodyPr/>
          <a:lstStyle/>
          <a:p>
            <a:pPr algn="l" eaLnBrk="1" hangingPunct="1"/>
            <a:r>
              <a:rPr lang="ko-KR" altLang="en-US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모비율의</a:t>
            </a:r>
            <a:br>
              <a:rPr lang="en-US" altLang="ko-KR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신뢰구간</a:t>
            </a:r>
            <a:endParaRPr lang="ko-KR" altLang="en-US" sz="4000" dirty="0"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직사각형 14"/>
              <p:cNvSpPr/>
              <p:nvPr/>
            </p:nvSpPr>
            <p:spPr>
              <a:xfrm>
                <a:off x="4511824" y="1083714"/>
                <a:ext cx="5670911" cy="1094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(1−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(1−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5" name="직사각형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824" y="1083714"/>
                <a:ext cx="5670911" cy="10948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93184" y="188640"/>
            <a:ext cx="3908425" cy="46166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 dirty="0">
                <a:solidFill>
                  <a:schemeClr val="bg1"/>
                </a:solidFill>
              </a:rPr>
              <a:t>모비율에 대한 </a:t>
            </a:r>
            <a:r>
              <a:rPr lang="en-US" altLang="ko-KR" sz="2400" dirty="0">
                <a:solidFill>
                  <a:schemeClr val="bg1"/>
                </a:solidFill>
              </a:rPr>
              <a:t>95% </a:t>
            </a:r>
            <a:r>
              <a:rPr lang="ko-KR" altLang="en-US" sz="2400" dirty="0">
                <a:solidFill>
                  <a:schemeClr val="bg1"/>
                </a:solidFill>
              </a:rPr>
              <a:t>신뢰구간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/>
              <p:cNvSpPr/>
              <p:nvPr/>
            </p:nvSpPr>
            <p:spPr>
              <a:xfrm>
                <a:off x="4508041" y="2606696"/>
                <a:ext cx="5670911" cy="1094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(1−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(1−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ko-KR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2" name="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041" y="2606696"/>
                <a:ext cx="5670911" cy="1094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직사각형 13"/>
              <p:cNvSpPr/>
              <p:nvPr/>
            </p:nvSpPr>
            <p:spPr>
              <a:xfrm>
                <a:off x="4518152" y="4314782"/>
                <a:ext cx="5568960" cy="823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0.5</m:t>
                                      </m:r>
                                      <m:r>
                                        <a:rPr lang="ko-KR" altLang="en-US" sz="20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0.5</m:t>
                                      </m:r>
                                    </m:e>
                                  </m:ra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0.025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0.5</m:t>
                                      </m:r>
                                      <m:r>
                                        <a:rPr lang="ko-KR" altLang="en-US" sz="20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0.5</m:t>
                                      </m:r>
                                    </m:e>
                                  </m:ra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4" name="직사각형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152" y="4314782"/>
                <a:ext cx="5568960" cy="8230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오른쪽 화살표 15"/>
          <p:cNvSpPr/>
          <p:nvPr/>
        </p:nvSpPr>
        <p:spPr>
          <a:xfrm>
            <a:off x="3505152" y="3074417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오른쪽 화살표 18"/>
          <p:cNvSpPr/>
          <p:nvPr/>
        </p:nvSpPr>
        <p:spPr>
          <a:xfrm>
            <a:off x="3505152" y="4619414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1509" name="그룹 21508"/>
          <p:cNvGrpSpPr/>
          <p:nvPr/>
        </p:nvGrpSpPr>
        <p:grpSpPr>
          <a:xfrm>
            <a:off x="407792" y="3639022"/>
            <a:ext cx="2433625" cy="1950218"/>
            <a:chOff x="407792" y="3639022"/>
            <a:chExt cx="2433625" cy="1950218"/>
          </a:xfrm>
        </p:grpSpPr>
        <p:pic>
          <p:nvPicPr>
            <p:cNvPr id="30" name="그림 29"/>
            <p:cNvPicPr>
              <a:picLocks noChangeAspect="1"/>
            </p:cNvPicPr>
            <p:nvPr/>
          </p:nvPicPr>
          <p:blipFill rotWithShape="1">
            <a:blip r:embed="rId6"/>
            <a:srcRect b="34028"/>
            <a:stretch/>
          </p:blipFill>
          <p:spPr>
            <a:xfrm>
              <a:off x="407792" y="4507443"/>
              <a:ext cx="2305519" cy="937782"/>
            </a:xfrm>
            <a:prstGeom prst="rect">
              <a:avLst/>
            </a:prstGeom>
          </p:spPr>
        </p:pic>
        <p:cxnSp>
          <p:nvCxnSpPr>
            <p:cNvPr id="7" name="직선 화살표 연결선 6"/>
            <p:cNvCxnSpPr/>
            <p:nvPr/>
          </p:nvCxnSpPr>
          <p:spPr>
            <a:xfrm>
              <a:off x="671948" y="4941168"/>
              <a:ext cx="182365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/>
            <p:nvPr/>
          </p:nvCxnSpPr>
          <p:spPr>
            <a:xfrm flipV="1">
              <a:off x="1055440" y="3933056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87181" y="3639022"/>
                  <a:ext cx="3954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ko-KR" altLang="en-US" i="1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181" y="3639022"/>
                  <a:ext cx="395429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449387" y="4732452"/>
                  <a:ext cx="3920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ko-KR" altLang="en-US" i="1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9387" y="4732452"/>
                  <a:ext cx="39203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559856" y="4149081"/>
                  <a:ext cx="117051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i="1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9856" y="4149081"/>
                  <a:ext cx="1170513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3646" r="-5729" b="-4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504" name="TextBox 21503"/>
            <p:cNvSpPr txBox="1"/>
            <p:nvPr/>
          </p:nvSpPr>
          <p:spPr>
            <a:xfrm>
              <a:off x="1991544" y="4653136"/>
              <a:ext cx="2872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/>
                <a:t>1</a:t>
              </a:r>
              <a:endParaRPr lang="ko-KR" altLang="en-US" sz="1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43472" y="4908572"/>
              <a:ext cx="449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/>
                <a:t>0.5</a:t>
              </a:r>
              <a:endParaRPr lang="ko-KR" altLang="en-US" sz="1400" dirty="0"/>
            </a:p>
          </p:txBody>
        </p:sp>
        <p:cxnSp>
          <p:nvCxnSpPr>
            <p:cNvPr id="21508" name="직선 연결선 21507"/>
            <p:cNvCxnSpPr>
              <a:endCxn id="36" idx="0"/>
            </p:cNvCxnSpPr>
            <p:nvPr/>
          </p:nvCxnSpPr>
          <p:spPr>
            <a:xfrm>
              <a:off x="1559856" y="4653136"/>
              <a:ext cx="8197" cy="25543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608168" y="5374358"/>
                <a:ext cx="3987758" cy="369332"/>
              </a:xfrm>
              <a:prstGeom prst="rect">
                <a:avLst/>
              </a:prstGeom>
              <a:noFill/>
              <a:ln>
                <a:solidFill>
                  <a:srgbClr val="FF99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=CONFIDENCE.NORM(0.05, 0.5,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)</a:t>
                </a:r>
                <a:endParaRPr lang="ko-KR" altLang="en-US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168" y="5374358"/>
                <a:ext cx="3987758" cy="369332"/>
              </a:xfrm>
              <a:prstGeom prst="rect">
                <a:avLst/>
              </a:prstGeom>
              <a:blipFill>
                <a:blip r:embed="rId10"/>
                <a:stretch>
                  <a:fillRect l="-1067" t="-8065" b="-24194"/>
                </a:stretch>
              </a:blipFill>
              <a:ln>
                <a:solidFill>
                  <a:srgbClr val="FF99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511" name="직선 연결선 21510"/>
          <p:cNvCxnSpPr>
            <a:cxnSpLocks/>
          </p:cNvCxnSpPr>
          <p:nvPr/>
        </p:nvCxnSpPr>
        <p:spPr>
          <a:xfrm>
            <a:off x="8184232" y="5213088"/>
            <a:ext cx="15121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960096" y="3851376"/>
                <a:ext cx="5086649" cy="369332"/>
              </a:xfrm>
              <a:prstGeom prst="rect">
                <a:avLst/>
              </a:prstGeom>
              <a:noFill/>
              <a:ln>
                <a:solidFill>
                  <a:srgbClr val="FF99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=CONFIDENCE.NORM(0.05,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SQRT</m:t>
                    </m:r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  <m:acc>
                      <m:accPr>
                        <m:chr m:val="̂"/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),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ko-KR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)</a:t>
                </a:r>
                <a:endParaRPr lang="ko-KR" altLang="en-US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96" y="3851376"/>
                <a:ext cx="5086649" cy="369332"/>
              </a:xfrm>
              <a:prstGeom prst="rect">
                <a:avLst/>
              </a:prstGeom>
              <a:blipFill>
                <a:blip r:embed="rId11"/>
                <a:stretch>
                  <a:fillRect l="-957" t="-8065" b="-24194"/>
                </a:stretch>
              </a:blipFill>
              <a:ln>
                <a:solidFill>
                  <a:srgbClr val="FF99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직선 연결선 43"/>
          <p:cNvCxnSpPr>
            <a:cxnSpLocks/>
          </p:cNvCxnSpPr>
          <p:nvPr/>
        </p:nvCxnSpPr>
        <p:spPr>
          <a:xfrm>
            <a:off x="8040216" y="3639022"/>
            <a:ext cx="1728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2886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2" grpId="0"/>
      <p:bldP spid="14" grpId="0"/>
      <p:bldP spid="16" grpId="0" animBg="1"/>
      <p:bldP spid="19" grpId="0" animBg="1"/>
      <p:bldP spid="40" grpId="0" animBg="1"/>
      <p:bldP spid="4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8747" y="980133"/>
            <a:ext cx="2590800" cy="187325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ko-KR" altLang="en-US" dirty="0"/>
              <a:t>예제 </a:t>
            </a:r>
            <a:r>
              <a:rPr lang="en-US" altLang="ko-KR" dirty="0"/>
              <a:t>4.7</a:t>
            </a:r>
            <a:br>
              <a:rPr lang="en-US" altLang="ko-KR" dirty="0"/>
            </a:br>
            <a:r>
              <a:rPr lang="en-US" altLang="ko-KR" dirty="0"/>
              <a:t>p.189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92934" y="620713"/>
            <a:ext cx="7703666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찬성률을 추정하는데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ko-KR" altLang="en-US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표본비율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=0.6, 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표본수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=100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모비율에 대한 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95%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신뢰구간은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aphicFrame>
        <p:nvGraphicFramePr>
          <p:cNvPr id="128004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435702617"/>
              </p:ext>
            </p:extLst>
          </p:nvPr>
        </p:nvGraphicFramePr>
        <p:xfrm>
          <a:off x="4223792" y="2924944"/>
          <a:ext cx="526891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3" name="Equation" r:id="rId4" imgW="2806700" imgH="444500" progId="Equation.3">
                  <p:embed/>
                </p:oleObj>
              </mc:Choice>
              <mc:Fallback>
                <p:oleObj name="Equation" r:id="rId4" imgW="2806700" imgH="444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3792" y="2924944"/>
                        <a:ext cx="5268913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1" name="Oval 5"/>
          <p:cNvSpPr>
            <a:spLocks noChangeArrowheads="1"/>
          </p:cNvSpPr>
          <p:nvPr/>
        </p:nvSpPr>
        <p:spPr bwMode="auto">
          <a:xfrm>
            <a:off x="335360" y="404664"/>
            <a:ext cx="3024187" cy="3024188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aphicFrame>
        <p:nvGraphicFramePr>
          <p:cNvPr id="128006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710107063"/>
              </p:ext>
            </p:extLst>
          </p:nvPr>
        </p:nvGraphicFramePr>
        <p:xfrm>
          <a:off x="4223792" y="4164234"/>
          <a:ext cx="56070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4" name="Equation" r:id="rId6" imgW="2781300" imgH="444500" progId="Equation.3">
                  <p:embed/>
                </p:oleObj>
              </mc:Choice>
              <mc:Fallback>
                <p:oleObj name="Equation" r:id="rId6" imgW="2781300" imgH="444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3792" y="4164234"/>
                        <a:ext cx="5607050" cy="895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5591944" y="4158860"/>
            <a:ext cx="1584325" cy="9350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800" dirty="0">
                <a:solidFill>
                  <a:srgbClr val="FFFFCC"/>
                </a:solidFill>
              </a:rPr>
              <a:t>0.096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8040216" y="4176017"/>
            <a:ext cx="1584325" cy="9350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800" dirty="0">
                <a:solidFill>
                  <a:srgbClr val="FFFFCC"/>
                </a:solidFill>
              </a:rPr>
              <a:t>0.096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2750096" cy="2722314"/>
          </a:xfrm>
        </p:spPr>
        <p:txBody>
          <a:bodyPr/>
          <a:lstStyle/>
          <a:p>
            <a:pPr eaLnBrk="1" hangingPunct="1"/>
            <a:r>
              <a:rPr lang="ko-KR" altLang="en-US" dirty="0"/>
              <a:t>엑셀에</a:t>
            </a:r>
            <a:br>
              <a:rPr lang="en-US" altLang="ko-KR" dirty="0"/>
            </a:br>
            <a:r>
              <a:rPr lang="ko-KR" altLang="en-US" dirty="0"/>
              <a:t> 의한 계산</a:t>
            </a:r>
            <a:endParaRPr lang="ko-KR" altLang="ko-KR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76" y="692696"/>
            <a:ext cx="6930009" cy="442200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0896" cy="1143000"/>
          </a:xfrm>
        </p:spPr>
        <p:txBody>
          <a:bodyPr/>
          <a:lstStyle/>
          <a:p>
            <a:r>
              <a:rPr lang="ko-KR" altLang="en-US" sz="3600" dirty="0"/>
              <a:t>참고</a:t>
            </a:r>
            <a:r>
              <a:rPr lang="en-US" altLang="ko-KR" sz="3600" dirty="0"/>
              <a:t>&gt; </a:t>
            </a:r>
            <a:r>
              <a:rPr lang="ko-KR" altLang="en-US" sz="3600" dirty="0"/>
              <a:t>여론조사에서 표본오차</a:t>
            </a:r>
            <a:r>
              <a:rPr lang="en-US" altLang="ko-KR" sz="3600" dirty="0"/>
              <a:t>(</a:t>
            </a:r>
            <a:r>
              <a:rPr lang="ko-KR" altLang="en-US" sz="3600" dirty="0"/>
              <a:t>구간너비</a:t>
            </a:r>
            <a:r>
              <a:rPr lang="en-US" altLang="ko-KR" sz="3600" dirty="0"/>
              <a:t>)</a:t>
            </a:r>
            <a:r>
              <a:rPr lang="ko-KR" altLang="en-US" sz="3600" dirty="0"/>
              <a:t> 구하는 법</a:t>
            </a:r>
            <a:r>
              <a:rPr lang="en-US" altLang="ko-KR" sz="3600" dirty="0"/>
              <a:t> </a:t>
            </a:r>
            <a:endParaRPr lang="ko-KR" altLang="en-US" sz="3600" dirty="0"/>
          </a:p>
        </p:txBody>
      </p:sp>
      <p:sp>
        <p:nvSpPr>
          <p:cNvPr id="53251" name="내용 개체 틀 2"/>
          <p:cNvSpPr>
            <a:spLocks noGrp="1"/>
          </p:cNvSpPr>
          <p:nvPr>
            <p:ph idx="1"/>
          </p:nvPr>
        </p:nvSpPr>
        <p:spPr>
          <a:xfrm>
            <a:off x="1055440" y="1268760"/>
            <a:ext cx="9865096" cy="1397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여론조사 보도 뒷부분에 다음과 같은 공지가 반드시 포함됨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ko-KR" altLang="en-US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“본 조사는 </a:t>
            </a:r>
            <a:r>
              <a:rPr lang="en-US" altLang="ko-KR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1,067</a:t>
            </a:r>
            <a:r>
              <a:rPr lang="ko-KR" altLang="en-US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명을 대상으로 전화조사 하였으며 조사의 표본오차는 </a:t>
            </a:r>
            <a:r>
              <a:rPr lang="en-US" altLang="ko-KR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95% </a:t>
            </a:r>
            <a:r>
              <a:rPr lang="ko-KR" altLang="en-US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신뢰수준에서 </a:t>
            </a:r>
            <a:r>
              <a:rPr lang="en-US" altLang="ko-KR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±3.0%</a:t>
            </a:r>
            <a:r>
              <a:rPr lang="ko-KR" altLang="en-US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이다” </a:t>
            </a:r>
            <a:endParaRPr lang="ko-KR" altLang="en-US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buFont typeface="Wingdings" panose="05000000000000000000" pitchFamily="2" charset="2"/>
              <a:buChar char="§"/>
            </a:pPr>
            <a:endParaRPr lang="ko-KR" altLang="en-US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2665760"/>
            <a:ext cx="5010150" cy="3190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22535" y="3212976"/>
            <a:ext cx="2334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1067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명을 조사했을 때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표본오차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t="4927"/>
          <a:stretch/>
        </p:blipFill>
        <p:spPr>
          <a:xfrm>
            <a:off x="911424" y="116632"/>
            <a:ext cx="7759601" cy="416797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880" y="5224051"/>
            <a:ext cx="6192688" cy="11611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9621" y="3717032"/>
            <a:ext cx="2733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긍정평가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=62.0% ± 2.0%</a:t>
            </a:r>
          </a:p>
          <a:p>
            <a:pPr algn="r"/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=(60.0~64.0)%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512" y="4293096"/>
            <a:ext cx="6120679" cy="8998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9621" y="4741181"/>
            <a:ext cx="2733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부정평가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=32.4% ± 2.0%</a:t>
            </a:r>
          </a:p>
          <a:p>
            <a:pPr algn="r"/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=(30.4~34.4)%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8256240" y="2996952"/>
            <a:ext cx="3312368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/>
          <p:cNvGrpSpPr/>
          <p:nvPr/>
        </p:nvGrpSpPr>
        <p:grpSpPr>
          <a:xfrm>
            <a:off x="10035147" y="2541536"/>
            <a:ext cx="1461453" cy="782825"/>
            <a:chOff x="10035147" y="2541536"/>
            <a:chExt cx="1461453" cy="782825"/>
          </a:xfrm>
        </p:grpSpPr>
        <p:sp>
          <p:nvSpPr>
            <p:cNvPr id="11" name="직사각형 10"/>
            <p:cNvSpPr/>
            <p:nvPr/>
          </p:nvSpPr>
          <p:spPr>
            <a:xfrm>
              <a:off x="10303855" y="2541536"/>
              <a:ext cx="936104" cy="432048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긍정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035147" y="3020321"/>
              <a:ext cx="5132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60.0</a:t>
              </a:r>
              <a:endParaRPr lang="ko-KR" altLang="en-US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983318" y="3047362"/>
              <a:ext cx="5132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64.0</a:t>
              </a:r>
              <a:endParaRPr lang="ko-KR" altLang="en-US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8157915" y="2545448"/>
            <a:ext cx="1461453" cy="782825"/>
            <a:chOff x="8157915" y="2545448"/>
            <a:chExt cx="1461453" cy="782825"/>
          </a:xfrm>
        </p:grpSpPr>
        <p:sp>
          <p:nvSpPr>
            <p:cNvPr id="14" name="직사각형 13"/>
            <p:cNvSpPr/>
            <p:nvPr/>
          </p:nvSpPr>
          <p:spPr>
            <a:xfrm>
              <a:off x="8426623" y="2545448"/>
              <a:ext cx="936104" cy="43204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부정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57915" y="3024233"/>
              <a:ext cx="5132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30.4</a:t>
              </a:r>
              <a:endParaRPr lang="ko-KR" altLang="en-US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106086" y="3051274"/>
              <a:ext cx="5132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34.4</a:t>
              </a:r>
              <a:endParaRPr lang="ko-KR" altLang="en-US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474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99614" y="3717032"/>
            <a:ext cx="2523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김부겸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=32.1% ± 4.4%</a:t>
            </a:r>
          </a:p>
          <a:p>
            <a:pPr algn="r"/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=(27.7~36.5)%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9614" y="4741181"/>
            <a:ext cx="2523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주호영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=37.3% ± 4.4%</a:t>
            </a:r>
          </a:p>
          <a:p>
            <a:pPr algn="r"/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=(32.9~41.7)%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8256240" y="2996952"/>
            <a:ext cx="3312368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그룹 18"/>
          <p:cNvGrpSpPr/>
          <p:nvPr/>
        </p:nvGrpSpPr>
        <p:grpSpPr>
          <a:xfrm>
            <a:off x="9336360" y="2642502"/>
            <a:ext cx="1526677" cy="681859"/>
            <a:chOff x="9969923" y="2642502"/>
            <a:chExt cx="1526677" cy="681859"/>
          </a:xfrm>
        </p:grpSpPr>
        <p:grpSp>
          <p:nvGrpSpPr>
            <p:cNvPr id="18" name="그룹 17"/>
            <p:cNvGrpSpPr/>
            <p:nvPr/>
          </p:nvGrpSpPr>
          <p:grpSpPr>
            <a:xfrm>
              <a:off x="9969923" y="2642502"/>
              <a:ext cx="1270036" cy="681859"/>
              <a:chOff x="9969923" y="2642502"/>
              <a:chExt cx="1270036" cy="681859"/>
            </a:xfrm>
          </p:grpSpPr>
          <p:sp>
            <p:nvSpPr>
              <p:cNvPr id="11" name="직사각형 10"/>
              <p:cNvSpPr/>
              <p:nvPr/>
            </p:nvSpPr>
            <p:spPr>
              <a:xfrm>
                <a:off x="10200456" y="2642502"/>
                <a:ext cx="1039503" cy="331081"/>
              </a:xfrm>
              <a:prstGeom prst="rect">
                <a:avLst/>
              </a:prstGeom>
              <a:solidFill>
                <a:srgbClr val="FF0000">
                  <a:alpha val="40000"/>
                </a:srgbClr>
              </a:solidFill>
              <a:ln w="63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주호영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969923" y="3047362"/>
                <a:ext cx="5132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0070C0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32.9</a:t>
                </a:r>
                <a:endParaRPr lang="ko-KR" altLang="en-US" sz="1200" dirty="0">
                  <a:solidFill>
                    <a:srgbClr val="0070C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0983318" y="3047362"/>
              <a:ext cx="5132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41.7</a:t>
              </a:r>
              <a:endParaRPr lang="ko-KR" altLang="en-US" sz="12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8589963" y="2498712"/>
            <a:ext cx="1610493" cy="825649"/>
            <a:chOff x="8157915" y="2502624"/>
            <a:chExt cx="1610493" cy="825649"/>
          </a:xfrm>
        </p:grpSpPr>
        <p:sp>
          <p:nvSpPr>
            <p:cNvPr id="14" name="직사각형 13"/>
            <p:cNvSpPr/>
            <p:nvPr/>
          </p:nvSpPr>
          <p:spPr>
            <a:xfrm>
              <a:off x="8426622" y="2502624"/>
              <a:ext cx="1125761" cy="484600"/>
            </a:xfrm>
            <a:prstGeom prst="rect">
              <a:avLst/>
            </a:prstGeom>
            <a:solidFill>
              <a:srgbClr val="0070C0">
                <a:alpha val="40000"/>
              </a:srgbClr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김부겸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57915" y="3024233"/>
              <a:ext cx="5132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27.7</a:t>
              </a:r>
              <a:endParaRPr lang="ko-KR" altLang="en-US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255126" y="3051274"/>
              <a:ext cx="5132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36.5</a:t>
              </a:r>
              <a:endParaRPr lang="ko-KR" altLang="en-US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43" y="669328"/>
            <a:ext cx="7409713" cy="117549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24" y="1749447"/>
            <a:ext cx="7370204" cy="134947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23" y="3098921"/>
            <a:ext cx="7369605" cy="976107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23" y="4293096"/>
            <a:ext cx="7308433" cy="72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5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1424" y="836712"/>
            <a:ext cx="2374900" cy="2303463"/>
          </a:xfrm>
        </p:spPr>
        <p:txBody>
          <a:bodyPr/>
          <a:lstStyle/>
          <a:p>
            <a:pPr algn="l"/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통계학과 </a:t>
            </a:r>
            <a:b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학률론의 </a:t>
            </a:r>
            <a:b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차이</a:t>
            </a:r>
          </a:p>
        </p:txBody>
      </p:sp>
      <p:sp>
        <p:nvSpPr>
          <p:cNvPr id="4099" name="Oval 4"/>
          <p:cNvSpPr>
            <a:spLocks noChangeArrowheads="1"/>
          </p:cNvSpPr>
          <p:nvPr/>
        </p:nvSpPr>
        <p:spPr bwMode="auto">
          <a:xfrm>
            <a:off x="515002" y="404812"/>
            <a:ext cx="3024187" cy="3024188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aphicFrame>
        <p:nvGraphicFramePr>
          <p:cNvPr id="46085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22567405"/>
              </p:ext>
            </p:extLst>
          </p:nvPr>
        </p:nvGraphicFramePr>
        <p:xfrm>
          <a:off x="3648075" y="473075"/>
          <a:ext cx="8353425" cy="591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비트맵 이미지" r:id="rId3" imgW="6381720" imgH="4514760" progId="Paint.Picture">
                  <p:embed/>
                </p:oleObj>
              </mc:Choice>
              <mc:Fallback>
                <p:oleObj name="비트맵 이미지" r:id="rId3" imgW="6381720" imgH="451476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473075"/>
                        <a:ext cx="8353425" cy="591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5076" y="476672"/>
            <a:ext cx="2674938" cy="1858962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ko-KR" altLang="en-US" dirty="0"/>
              <a:t>표본오차 </a:t>
            </a:r>
            <a:r>
              <a:rPr lang="en-US" altLang="ko-KR" dirty="0"/>
              <a:t>summary</a:t>
            </a:r>
            <a:endParaRPr lang="ko-KR" altLang="en-US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07580" y="500471"/>
            <a:ext cx="7891434" cy="343258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모집단이 아닌 표본이라 필연적으로 발생하는 오차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ko-KR" altLang="en-US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신뢰구간의 너비와 같은 의미로 사용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엑셀에서 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confidence.norm, confidence.t 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함수로 구함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표본의 크기가 커지면 표본오차는 작아짐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ko-KR" altLang="en-US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aphicFrame>
        <p:nvGraphicFramePr>
          <p:cNvPr id="120836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636472603"/>
              </p:ext>
            </p:extLst>
          </p:nvPr>
        </p:nvGraphicFramePr>
        <p:xfrm>
          <a:off x="3794831" y="3861048"/>
          <a:ext cx="1493838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0" name="Equation" r:id="rId4" imgW="596900" imgH="419100" progId="Equation.3">
                  <p:embed/>
                </p:oleObj>
              </mc:Choice>
              <mc:Fallback>
                <p:oleObj name="Equation" r:id="rId4" imgW="5969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831" y="3861048"/>
                        <a:ext cx="1493838" cy="1049338"/>
                      </a:xfrm>
                      <a:prstGeom prst="rect">
                        <a:avLst/>
                      </a:prstGeom>
                      <a:solidFill>
                        <a:srgbClr val="99FF33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8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605424487"/>
              </p:ext>
            </p:extLst>
          </p:nvPr>
        </p:nvGraphicFramePr>
        <p:xfrm>
          <a:off x="8760296" y="3861048"/>
          <a:ext cx="253365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1" name="Equation" r:id="rId6" imgW="1002865" imgH="457002" progId="Equation.3">
                  <p:embed/>
                </p:oleObj>
              </mc:Choice>
              <mc:Fallback>
                <p:oleObj name="Equation" r:id="rId6" imgW="1002865" imgH="45700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0296" y="3861048"/>
                        <a:ext cx="2533650" cy="1152525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893862"/>
              </p:ext>
            </p:extLst>
          </p:nvPr>
        </p:nvGraphicFramePr>
        <p:xfrm>
          <a:off x="5663952" y="3861048"/>
          <a:ext cx="2727325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2" name="Equation" r:id="rId8" imgW="1091726" imgH="418918" progId="Equation.3">
                  <p:embed/>
                </p:oleObj>
              </mc:Choice>
              <mc:Fallback>
                <p:oleObj name="Equation" r:id="rId8" imgW="1091726" imgH="418918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3952" y="3861048"/>
                        <a:ext cx="2727325" cy="10461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2462064" cy="1143000"/>
          </a:xfrm>
        </p:spPr>
        <p:txBody>
          <a:bodyPr/>
          <a:lstStyle/>
          <a:p>
            <a:pPr eaLnBrk="1" hangingPunct="1"/>
            <a:r>
              <a:rPr lang="ko-KR" altLang="en-US" dirty="0"/>
              <a:t>참고</a:t>
            </a: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17639"/>
            <a:ext cx="10972800" cy="71521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신뢰구간의 너비를 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½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로 줄이려면 표본을 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  )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배 뽑아야 한다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ko-KR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1608" y="3390836"/>
            <a:ext cx="10972800" cy="186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신뢰구간의 너비를 ⅓로 줄이려면 표본을 </a:t>
            </a:r>
            <a:r>
              <a:rPr lang="en-US" altLang="ko-KR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  )</a:t>
            </a:r>
            <a:r>
              <a:rPr lang="ko-KR" altLang="en-US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배 뽑아야 한다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신뢰구간의 너비를 </a:t>
            </a:r>
            <a:r>
              <a:rPr lang="en-US" altLang="ko-KR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¼</a:t>
            </a:r>
            <a:r>
              <a:rPr lang="ko-KR" altLang="en-US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로 줄이려면 표본을 </a:t>
            </a:r>
            <a:r>
              <a:rPr lang="en-US" altLang="ko-KR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  )</a:t>
            </a:r>
            <a:r>
              <a:rPr lang="ko-KR" altLang="en-US" sz="28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배 뽑아야 한다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직사각형 1"/>
              <p:cNvSpPr/>
              <p:nvPr/>
            </p:nvSpPr>
            <p:spPr>
              <a:xfrm>
                <a:off x="1415480" y="2124602"/>
                <a:ext cx="1694695" cy="907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0.025</m:t>
                          </m:r>
                        </m:sub>
                      </m:sSub>
                      <m:f>
                        <m:fPr>
                          <m:ctrlPr>
                            <a:rPr lang="en-US" altLang="ko-K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2" name="직사각형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80" y="2124602"/>
                <a:ext cx="1694695" cy="9078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4007768" y="2132856"/>
                <a:ext cx="1953291" cy="982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altLang="ko-KR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0.025</m:t>
                          </m:r>
                        </m:sub>
                      </m:sSub>
                      <m:f>
                        <m:fPr>
                          <m:ctrlPr>
                            <a:rPr lang="en-US" altLang="ko-K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768" y="2132856"/>
                <a:ext cx="1953291" cy="9823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/>
              <p:cNvSpPr/>
              <p:nvPr/>
            </p:nvSpPr>
            <p:spPr>
              <a:xfrm>
                <a:off x="6744072" y="2132856"/>
                <a:ext cx="1893467" cy="907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0.025</m:t>
                          </m:r>
                        </m:sub>
                      </m:sSub>
                      <m:f>
                        <m:fPr>
                          <m:ctrlPr>
                            <a:rPr lang="en-US" altLang="ko-K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072" y="2132856"/>
                <a:ext cx="1893467" cy="9078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오른쪽 화살표 8"/>
          <p:cNvSpPr/>
          <p:nvPr/>
        </p:nvSpPr>
        <p:spPr>
          <a:xfrm>
            <a:off x="6168008" y="2409066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직사각형 10"/>
              <p:cNvSpPr/>
              <p:nvPr/>
            </p:nvSpPr>
            <p:spPr>
              <a:xfrm>
                <a:off x="9336360" y="2132855"/>
                <a:ext cx="1893467" cy="907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0.025</m:t>
                          </m:r>
                        </m:sub>
                      </m:sSub>
                      <m:f>
                        <m:fPr>
                          <m:ctrlPr>
                            <a:rPr lang="en-US" altLang="ko-K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ko-KR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11" name="직사각형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360" y="2132855"/>
                <a:ext cx="1893467" cy="9078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오른쪽 화살표 11"/>
          <p:cNvSpPr/>
          <p:nvPr/>
        </p:nvSpPr>
        <p:spPr>
          <a:xfrm>
            <a:off x="8760296" y="2409066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줄무늬가 있는 오른쪽 화살표 6"/>
          <p:cNvSpPr/>
          <p:nvPr/>
        </p:nvSpPr>
        <p:spPr>
          <a:xfrm>
            <a:off x="3255999" y="2294788"/>
            <a:ext cx="644471" cy="516587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/>
      <p:bldP spid="4" grpId="0" uiExpand="1" build="p"/>
      <p:bldP spid="2" grpId="0"/>
      <p:bldP spid="6" grpId="0"/>
      <p:bldP spid="8" grpId="0"/>
      <p:bldP spid="9" grpId="0" animBg="1"/>
      <p:bldP spid="11" grpId="0"/>
      <p:bldP spid="12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2462064" cy="1143000"/>
          </a:xfrm>
        </p:spPr>
        <p:txBody>
          <a:bodyPr/>
          <a:lstStyle/>
          <a:p>
            <a:pPr eaLnBrk="1" hangingPunct="1"/>
            <a:r>
              <a:rPr lang="ko-KR" altLang="en-US" dirty="0"/>
              <a:t>참고</a:t>
            </a: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11135"/>
            <a:ext cx="10972800" cy="166243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응답자가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500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명이면 표본오차가 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±4.4%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이므로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 추정된 표본비율값이 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8.8% 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차이 이상을 보여야 오차범위밖에 있다고 표현할 수 있다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2495600" y="3284984"/>
            <a:ext cx="6902886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556" name="그룹 151555"/>
          <p:cNvGrpSpPr/>
          <p:nvPr/>
        </p:nvGrpSpPr>
        <p:grpSpPr>
          <a:xfrm>
            <a:off x="4337031" y="3212976"/>
            <a:ext cx="493602" cy="503831"/>
            <a:chOff x="4265023" y="3645249"/>
            <a:chExt cx="493602" cy="503831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4511824" y="3645249"/>
              <a:ext cx="0" cy="144016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265023" y="3810526"/>
                  <a:ext cx="4936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i="1" dirty="0" smtClean="0">
                                <a:latin typeface="Cambria Math" panose="02040503050406030204" pitchFamily="18" charset="0"/>
                                <a:ea typeface="나눔스퀘어 Bold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sz="1600" b="0" i="1" dirty="0" smtClean="0">
                                <a:latin typeface="Cambria Math" panose="02040503050406030204" pitchFamily="18" charset="0"/>
                                <a:ea typeface="나눔스퀘어 Bold" panose="020B0600000101010101" pitchFamily="50" charset="-127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1600" b="0" i="1" dirty="0" smtClean="0">
                                <a:latin typeface="Cambria Math" panose="02040503050406030204" pitchFamily="18" charset="0"/>
                                <a:ea typeface="나눔스퀘어 Bold" panose="020B0600000101010101" pitchFamily="50" charset="-127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sz="16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023" y="3810526"/>
                  <a:ext cx="493602" cy="338554"/>
                </a:xfrm>
                <a:prstGeom prst="rect">
                  <a:avLst/>
                </a:prstGeom>
                <a:blipFill>
                  <a:blip r:embed="rId3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1557" name="그룹 151556"/>
          <p:cNvGrpSpPr/>
          <p:nvPr/>
        </p:nvGrpSpPr>
        <p:grpSpPr>
          <a:xfrm>
            <a:off x="6929319" y="3212976"/>
            <a:ext cx="493602" cy="503831"/>
            <a:chOff x="6857311" y="3645249"/>
            <a:chExt cx="493602" cy="503831"/>
          </a:xfrm>
        </p:grpSpPr>
        <p:cxnSp>
          <p:nvCxnSpPr>
            <p:cNvPr id="26" name="직선 연결선 25"/>
            <p:cNvCxnSpPr/>
            <p:nvPr/>
          </p:nvCxnSpPr>
          <p:spPr>
            <a:xfrm>
              <a:off x="7104112" y="3645249"/>
              <a:ext cx="0" cy="144016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857311" y="3810526"/>
                  <a:ext cx="4936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i="1" dirty="0" smtClean="0">
                                <a:latin typeface="Cambria Math" panose="02040503050406030204" pitchFamily="18" charset="0"/>
                                <a:ea typeface="나눔스퀘어 Bold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sz="1600" b="0" i="1" dirty="0" smtClean="0">
                                <a:latin typeface="Cambria Math" panose="02040503050406030204" pitchFamily="18" charset="0"/>
                                <a:ea typeface="나눔스퀘어 Bold" panose="020B0600000101010101" pitchFamily="50" charset="-127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1600" b="0" i="1" dirty="0" smtClean="0">
                                <a:latin typeface="Cambria Math" panose="02040503050406030204" pitchFamily="18" charset="0"/>
                                <a:ea typeface="나눔스퀘어 Bold" panose="020B0600000101010101" pitchFamily="50" charset="-127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sz="16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7311" y="3810526"/>
                  <a:ext cx="493602" cy="338554"/>
                </a:xfrm>
                <a:prstGeom prst="rect">
                  <a:avLst/>
                </a:prstGeom>
                <a:blipFill>
                  <a:blip r:embed="rId4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1553" name="그룹 151552"/>
          <p:cNvGrpSpPr/>
          <p:nvPr/>
        </p:nvGrpSpPr>
        <p:grpSpPr>
          <a:xfrm>
            <a:off x="5802130" y="2640721"/>
            <a:ext cx="2753124" cy="1051388"/>
            <a:chOff x="5730122" y="3072994"/>
            <a:chExt cx="2753124" cy="1051388"/>
          </a:xfrm>
        </p:grpSpPr>
        <p:sp>
          <p:nvSpPr>
            <p:cNvPr id="23" name="TextBox 22"/>
            <p:cNvSpPr txBox="1"/>
            <p:nvPr/>
          </p:nvSpPr>
          <p:spPr>
            <a:xfrm>
              <a:off x="7508348" y="3076528"/>
              <a:ext cx="637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4.4</a:t>
              </a:r>
              <a:endParaRPr lang="ko-KR" altLang="en-US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51552" name="원호 151551"/>
            <p:cNvSpPr/>
            <p:nvPr/>
          </p:nvSpPr>
          <p:spPr>
            <a:xfrm>
              <a:off x="7115094" y="3341801"/>
              <a:ext cx="1368152" cy="770828"/>
            </a:xfrm>
            <a:prstGeom prst="arc">
              <a:avLst>
                <a:gd name="adj1" fmla="val 11039213"/>
                <a:gd name="adj2" fmla="val 0"/>
              </a:avLst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원호 38"/>
            <p:cNvSpPr/>
            <p:nvPr/>
          </p:nvSpPr>
          <p:spPr>
            <a:xfrm flipH="1">
              <a:off x="5730122" y="3316461"/>
              <a:ext cx="1363009" cy="807921"/>
            </a:xfrm>
            <a:prstGeom prst="arc">
              <a:avLst>
                <a:gd name="adj1" fmla="val 11039213"/>
                <a:gd name="adj2" fmla="val 0"/>
              </a:avLst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27383" y="3072994"/>
              <a:ext cx="637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4.4</a:t>
              </a:r>
              <a:endParaRPr lang="ko-KR" altLang="en-US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151554" name="그룹 151553"/>
          <p:cNvGrpSpPr/>
          <p:nvPr/>
        </p:nvGrpSpPr>
        <p:grpSpPr>
          <a:xfrm>
            <a:off x="3232893" y="2638217"/>
            <a:ext cx="2732619" cy="1063620"/>
            <a:chOff x="3160885" y="3070490"/>
            <a:chExt cx="2732619" cy="1063620"/>
          </a:xfrm>
        </p:grpSpPr>
        <p:sp>
          <p:nvSpPr>
            <p:cNvPr id="37" name="TextBox 36"/>
            <p:cNvSpPr txBox="1"/>
            <p:nvPr/>
          </p:nvSpPr>
          <p:spPr>
            <a:xfrm>
              <a:off x="5026334" y="3070490"/>
              <a:ext cx="637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4.4</a:t>
              </a:r>
              <a:endParaRPr lang="ko-KR" altLang="en-US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38" name="원호 37"/>
            <p:cNvSpPr/>
            <p:nvPr/>
          </p:nvSpPr>
          <p:spPr>
            <a:xfrm>
              <a:off x="4525352" y="3320265"/>
              <a:ext cx="1368152" cy="770828"/>
            </a:xfrm>
            <a:prstGeom prst="arc">
              <a:avLst>
                <a:gd name="adj1" fmla="val 11039213"/>
                <a:gd name="adj2" fmla="val 0"/>
              </a:avLst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원호 40"/>
            <p:cNvSpPr/>
            <p:nvPr/>
          </p:nvSpPr>
          <p:spPr>
            <a:xfrm flipH="1">
              <a:off x="3160885" y="3326189"/>
              <a:ext cx="1363009" cy="807921"/>
            </a:xfrm>
            <a:prstGeom prst="arc">
              <a:avLst>
                <a:gd name="adj1" fmla="val 11039213"/>
                <a:gd name="adj2" fmla="val 0"/>
              </a:avLst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658146" y="3072994"/>
              <a:ext cx="637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4.4</a:t>
              </a:r>
              <a:endParaRPr lang="ko-KR" altLang="en-US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609600" y="3773624"/>
            <a:ext cx="10972800" cy="166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ko-KR" altLang="en-US" sz="24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 추정된 표본비율값이 </a:t>
            </a:r>
            <a:r>
              <a:rPr lang="en-US" altLang="ko-KR" sz="24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4% </a:t>
            </a:r>
            <a:r>
              <a:rPr lang="ko-KR" altLang="en-US" sz="24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차이를</a:t>
            </a:r>
            <a:r>
              <a:rPr lang="en-US" altLang="ko-KR" sz="24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24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보이는데 두 비율의 차이가 오차범위밖에 있다고 표현할 수 있으려면 표본오차가</a:t>
            </a:r>
            <a:r>
              <a:rPr lang="en-US" altLang="ko-KR" sz="24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±2.0% 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미만이 되어야 함</a:t>
            </a:r>
            <a:endParaRPr lang="en-US" altLang="ko-KR" sz="2400" kern="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ko-KR" sz="2400" kern="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CONFIDENCE.NORM(0.05, 0.5, 2400)=0.02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/>
              <p:cNvSpPr txBox="1">
                <a:spLocks noChangeArrowheads="1"/>
              </p:cNvSpPr>
              <p:nvPr/>
            </p:nvSpPr>
            <p:spPr bwMode="auto">
              <a:xfrm>
                <a:off x="8688288" y="4757371"/>
                <a:ext cx="2599300" cy="1133181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 latinLnBrk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 latinLnBrk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 latinLnBrk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 latinLnBrk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eaLnBrk="1" hangingPunct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ko-KR" sz="2000" b="0" i="1" kern="0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1.96</m:t>
                    </m:r>
                    <m:f>
                      <m:fPr>
                        <m:ctrlPr>
                          <a:rPr lang="en-US" altLang="ko-KR" sz="2000" i="1" kern="0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</m:ctrlPr>
                      </m:fPr>
                      <m:num>
                        <m:r>
                          <a:rPr lang="en-US" altLang="ko-KR" sz="2000" b="0" i="1" kern="0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0.5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sz="2000" i="1" kern="0" smtClean="0">
                                <a:latin typeface="Cambria Math" panose="02040503050406030204" pitchFamily="18" charset="0"/>
                                <a:ea typeface="나눔스퀘어 Bold" panose="020B0600000101010101" pitchFamily="50" charset="-127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2000" b="0" i="1" kern="0" smtClean="0">
                                <a:latin typeface="Cambria Math" panose="02040503050406030204" pitchFamily="18" charset="0"/>
                                <a:ea typeface="나눔스퀘어 Bold" panose="020B0600000101010101" pitchFamily="50" charset="-127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altLang="ko-KR" sz="2000" i="1" kern="0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=</m:t>
                    </m:r>
                    <m:r>
                      <a:rPr lang="en-US" altLang="ko-KR" sz="2000" b="0" i="1" kern="0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0.02</m:t>
                    </m:r>
                  </m:oMath>
                </a14:m>
                <a:endParaRPr lang="en-US" altLang="ko-KR" sz="2000" kern="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 eaLnBrk="1" hangingPunct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ko-KR" sz="2000" b="0" i="1" kern="0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𝑛</m:t>
                    </m:r>
                    <m:r>
                      <a:rPr lang="en-US" altLang="ko-KR" sz="2000" b="0" i="1" kern="0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=</m:t>
                    </m:r>
                    <m:sSup>
                      <m:sSupPr>
                        <m:ctrlPr>
                          <a:rPr lang="en-US" altLang="ko-KR" sz="2000" b="0" i="1" kern="0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</m:ctrlPr>
                      </m:sSupPr>
                      <m:e>
                        <m:r>
                          <a:rPr lang="en-US" altLang="ko-KR" sz="2000" b="0" i="1" kern="0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(</m:t>
                        </m:r>
                        <m:f>
                          <m:fPr>
                            <m:ctrlPr>
                              <a:rPr lang="en-US" altLang="ko-KR" sz="2000" b="0" i="1" kern="0" smtClean="0">
                                <a:latin typeface="Cambria Math" panose="02040503050406030204" pitchFamily="18" charset="0"/>
                                <a:ea typeface="나눔스퀘어 Bold" panose="020B0600000101010101" pitchFamily="50" charset="-127"/>
                              </a:rPr>
                            </m:ctrlPr>
                          </m:fPr>
                          <m:num>
                            <m:r>
                              <a:rPr lang="en-US" altLang="ko-KR" sz="2000" b="0" i="1" kern="0" smtClean="0">
                                <a:latin typeface="Cambria Math" panose="02040503050406030204" pitchFamily="18" charset="0"/>
                                <a:ea typeface="나눔스퀘어 Bold" panose="020B0600000101010101" pitchFamily="50" charset="-127"/>
                              </a:rPr>
                              <m:t>0.5</m:t>
                            </m:r>
                          </m:num>
                          <m:den>
                            <m:r>
                              <a:rPr lang="en-US" altLang="ko-KR" sz="2000" b="0" i="1" kern="0" smtClean="0">
                                <a:latin typeface="Cambria Math" panose="02040503050406030204" pitchFamily="18" charset="0"/>
                                <a:ea typeface="나눔스퀘어 Bold" panose="020B0600000101010101" pitchFamily="50" charset="-127"/>
                              </a:rPr>
                              <m:t>0.02</m:t>
                            </m:r>
                          </m:den>
                        </m:f>
                        <m:r>
                          <a:rPr lang="en-US" altLang="ko-KR" sz="2000" b="0" i="1" kern="0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)</m:t>
                        </m:r>
                      </m:e>
                      <m:sup>
                        <m:r>
                          <a:rPr lang="en-US" altLang="ko-KR" sz="2000" b="0" i="1" kern="0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ko-KR" sz="2000" i="1" kern="0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</m:ctrlPr>
                      </m:sSupPr>
                      <m:e>
                        <m:r>
                          <a:rPr lang="en-US" altLang="ko-KR" sz="2000" b="0" i="1" kern="0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1.96</m:t>
                        </m:r>
                      </m:e>
                      <m:sup>
                        <m:r>
                          <a:rPr lang="en-US" altLang="ko-KR" sz="2000" b="0" i="1" kern="0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sz="2000" kern="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4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8288" y="4757371"/>
                <a:ext cx="2599300" cy="11331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711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5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/>
      <p:bldP spid="45" grpId="0" build="p"/>
      <p:bldP spid="48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7" b="5351"/>
          <a:stretch/>
        </p:blipFill>
        <p:spPr>
          <a:xfrm>
            <a:off x="0" y="-27383"/>
            <a:ext cx="12192000" cy="6885384"/>
          </a:xfrm>
        </p:spPr>
      </p:pic>
      <p:sp>
        <p:nvSpPr>
          <p:cNvPr id="5" name="TextBox 4"/>
          <p:cNvSpPr txBox="1"/>
          <p:nvPr/>
        </p:nvSpPr>
        <p:spPr>
          <a:xfrm>
            <a:off x="594122" y="3068960"/>
            <a:ext cx="640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붓" panose="03060600000000000000" pitchFamily="66" charset="-127"/>
                <a:ea typeface="나눔손글씨 붓" panose="03060600000000000000" pitchFamily="66" charset="-127"/>
              </a:rPr>
              <a:t>수고하셨습니다</a:t>
            </a:r>
          </a:p>
        </p:txBody>
      </p:sp>
    </p:spTree>
    <p:extLst>
      <p:ext uri="{BB962C8B-B14F-4D97-AF65-F5344CB8AC3E}">
        <p14:creationId xmlns:p14="http://schemas.microsoft.com/office/powerpoint/2010/main" val="282666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7145" y="702231"/>
            <a:ext cx="4035239" cy="935037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ko-KR" alt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간단한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표본추출</a:t>
            </a:r>
            <a:endParaRPr lang="en-US" altLang="ko-KR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7146" y="2270162"/>
            <a:ext cx="4818292" cy="32400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Random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으로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개를 뽑아 평균을 구하세요</a:t>
            </a:r>
          </a:p>
          <a:p>
            <a:pPr>
              <a:buFont typeface="Arial" panose="020B0604020202020204" pitchFamily="34" charset="0"/>
              <a:buChar char="•"/>
            </a:pP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800" i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쉿</a:t>
            </a:r>
            <a:r>
              <a:rPr lang="en-US" altLang="ko-KR" sz="2800" i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! </a:t>
            </a:r>
            <a:r>
              <a:rPr lang="ko-KR" altLang="en-US" sz="2800" i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모집단의 평균은 </a:t>
            </a:r>
            <a:r>
              <a:rPr lang="en-US" altLang="ko-KR" sz="2800" i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110</a:t>
            </a:r>
          </a:p>
        </p:txBody>
      </p:sp>
      <p:sp>
        <p:nvSpPr>
          <p:cNvPr id="81927" name="AutoShape 7"/>
          <p:cNvSpPr>
            <a:spLocks noChangeArrowheads="1"/>
          </p:cNvSpPr>
          <p:nvPr/>
        </p:nvSpPr>
        <p:spPr bwMode="auto">
          <a:xfrm rot="21087251">
            <a:off x="6213380" y="3379358"/>
            <a:ext cx="720526" cy="2088952"/>
          </a:xfrm>
          <a:prstGeom prst="curvedRightArrow">
            <a:avLst>
              <a:gd name="adj1" fmla="val 29815"/>
              <a:gd name="adj2" fmla="val 120074"/>
              <a:gd name="adj3" fmla="val 302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81928" name="Oval 8"/>
          <p:cNvSpPr>
            <a:spLocks noChangeArrowheads="1"/>
          </p:cNvSpPr>
          <p:nvPr/>
        </p:nvSpPr>
        <p:spPr bwMode="auto">
          <a:xfrm>
            <a:off x="7439357" y="4429161"/>
            <a:ext cx="2592388" cy="108108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100,105, 110</a:t>
            </a:r>
          </a:p>
        </p:txBody>
      </p:sp>
      <p:sp>
        <p:nvSpPr>
          <p:cNvPr id="81929" name="AutoShape 9"/>
          <p:cNvSpPr>
            <a:spLocks noChangeArrowheads="1"/>
          </p:cNvSpPr>
          <p:nvPr/>
        </p:nvSpPr>
        <p:spPr bwMode="auto">
          <a:xfrm>
            <a:off x="2495600" y="4990618"/>
            <a:ext cx="2376785" cy="1152525"/>
          </a:xfrm>
          <a:prstGeom prst="cloudCallout">
            <a:avLst>
              <a:gd name="adj1" fmla="val 35963"/>
              <a:gd name="adj2" fmla="val -97335"/>
            </a:avLst>
          </a:prstGeom>
          <a:solidFill>
            <a:srgbClr val="CCFF99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400" dirty="0"/>
              <a:t>모수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400" dirty="0">
                <a:latin typeface="Times New Roman" panose="02020603050405020304" pitchFamily="18" charset="0"/>
              </a:rPr>
              <a:t>Parameter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6790071" y="1117637"/>
            <a:ext cx="3673475" cy="3095625"/>
            <a:chOff x="6383339" y="549276"/>
            <a:chExt cx="3673475" cy="3095625"/>
          </a:xfrm>
        </p:grpSpPr>
        <p:grpSp>
          <p:nvGrpSpPr>
            <p:cNvPr id="81926" name="Group 6"/>
            <p:cNvGrpSpPr>
              <a:grpSpLocks/>
            </p:cNvGrpSpPr>
            <p:nvPr/>
          </p:nvGrpSpPr>
          <p:grpSpPr bwMode="auto">
            <a:xfrm>
              <a:off x="6383339" y="549276"/>
              <a:ext cx="3673475" cy="3095625"/>
              <a:chOff x="3061" y="346"/>
              <a:chExt cx="2314" cy="1950"/>
            </a:xfrm>
          </p:grpSpPr>
          <p:sp>
            <p:nvSpPr>
              <p:cNvPr id="5128" name="Oval 4"/>
              <p:cNvSpPr>
                <a:spLocks noChangeArrowheads="1"/>
              </p:cNvSpPr>
              <p:nvPr/>
            </p:nvSpPr>
            <p:spPr bwMode="auto">
              <a:xfrm>
                <a:off x="3061" y="618"/>
                <a:ext cx="2314" cy="167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ko-KR" sz="2400" b="1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120, 130, 100, 110,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ko-KR" sz="2400" b="1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105, 95, 85, 120,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ko-KR" sz="2400" b="1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110, 125</a:t>
                </a:r>
              </a:p>
            </p:txBody>
          </p:sp>
          <p:sp>
            <p:nvSpPr>
              <p:cNvPr id="5129" name="AutoShape 5"/>
              <p:cNvSpPr>
                <a:spLocks noChangeArrowheads="1"/>
              </p:cNvSpPr>
              <p:nvPr/>
            </p:nvSpPr>
            <p:spPr bwMode="auto">
              <a:xfrm>
                <a:off x="3651" y="346"/>
                <a:ext cx="1179" cy="363"/>
              </a:xfrm>
              <a:custGeom>
                <a:avLst/>
                <a:gdLst>
                  <a:gd name="T0" fmla="*/ 3 w 21600"/>
                  <a:gd name="T1" fmla="*/ 0 h 21600"/>
                  <a:gd name="T2" fmla="*/ 2 w 21600"/>
                  <a:gd name="T3" fmla="*/ 0 h 21600"/>
                  <a:gd name="T4" fmla="*/ 0 w 21600"/>
                  <a:gd name="T5" fmla="*/ 0 h 21600"/>
                  <a:gd name="T6" fmla="*/ 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7 w 21600"/>
                  <a:gd name="T13" fmla="*/ 4522 h 21600"/>
                  <a:gd name="T14" fmla="*/ 17093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p:grpSp>
        <p:sp>
          <p:nvSpPr>
            <p:cNvPr id="3" name="직사각형 2"/>
            <p:cNvSpPr/>
            <p:nvPr/>
          </p:nvSpPr>
          <p:spPr>
            <a:xfrm>
              <a:off x="7680176" y="1053084"/>
              <a:ext cx="1152128" cy="2876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  <p:bldP spid="81927" grpId="0" animBg="1"/>
      <p:bldP spid="81928" grpId="0" animBg="1"/>
      <p:bldP spid="819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9416" y="166491"/>
            <a:ext cx="2746648" cy="2578297"/>
          </a:xfrm>
        </p:spPr>
        <p:txBody>
          <a:bodyPr/>
          <a:lstStyle/>
          <a:p>
            <a:pPr algn="l">
              <a:defRPr/>
            </a:pPr>
            <a:r>
              <a:rPr lang="ko-KR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여러분의</a:t>
            </a:r>
            <a:br>
              <a:rPr lang="ko-KR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o-KR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결정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3294" y="558174"/>
            <a:ext cx="6229250" cy="575114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주머니 안의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평균이 얼마라고 추정합니까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105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모수와 동일한가요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no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다른 추정법은 없나요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105±10=(95~115)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 rot="5400000">
            <a:off x="1091481" y="162093"/>
            <a:ext cx="2808287" cy="3600450"/>
          </a:xfrm>
          <a:prstGeom prst="rtTriangle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0901" name="AutoShape 5"/>
          <p:cNvSpPr>
            <a:spLocks noChangeArrowheads="1"/>
          </p:cNvSpPr>
          <p:nvPr/>
        </p:nvSpPr>
        <p:spPr bwMode="auto">
          <a:xfrm>
            <a:off x="6960096" y="1628800"/>
            <a:ext cx="1582737" cy="936625"/>
          </a:xfrm>
          <a:prstGeom prst="wedgeEllipseCallout">
            <a:avLst>
              <a:gd name="adj1" fmla="val -77181"/>
              <a:gd name="adj2" fmla="val -25083"/>
            </a:avLst>
          </a:prstGeom>
          <a:solidFill>
            <a:srgbClr val="FFCC00"/>
          </a:solidFill>
          <a:ln w="9525">
            <a:solidFill>
              <a:srgbClr val="FF99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72000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 dirty="0"/>
              <a:t>점추정</a:t>
            </a:r>
          </a:p>
        </p:txBody>
      </p:sp>
      <p:sp>
        <p:nvSpPr>
          <p:cNvPr id="80902" name="AutoShape 6"/>
          <p:cNvSpPr>
            <a:spLocks noChangeArrowheads="1"/>
          </p:cNvSpPr>
          <p:nvPr/>
        </p:nvSpPr>
        <p:spPr bwMode="auto">
          <a:xfrm>
            <a:off x="2255567" y="2714311"/>
            <a:ext cx="1728788" cy="1439863"/>
          </a:xfrm>
          <a:prstGeom prst="wedgeEllipseCallout">
            <a:avLst>
              <a:gd name="adj1" fmla="val 95985"/>
              <a:gd name="adj2" fmla="val 9231"/>
            </a:avLst>
          </a:prstGeom>
          <a:solidFill>
            <a:srgbClr val="92D05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3600" dirty="0"/>
              <a:t>표본오차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9408368" y="4869160"/>
            <a:ext cx="1944216" cy="864097"/>
          </a:xfrm>
          <a:prstGeom prst="wedgeEllipseCallout">
            <a:avLst>
              <a:gd name="adj1" fmla="val -78275"/>
              <a:gd name="adj2" fmla="val 465"/>
            </a:avLst>
          </a:prstGeom>
          <a:solidFill>
            <a:srgbClr val="FFCC00"/>
          </a:solidFill>
          <a:ln w="9525">
            <a:solidFill>
              <a:srgbClr val="FF99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72000" rIns="0" bIns="0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 dirty="0"/>
              <a:t>구간</a:t>
            </a:r>
            <a:r>
              <a:rPr lang="en-US" altLang="ko-KR" sz="2800" dirty="0"/>
              <a:t> </a:t>
            </a:r>
            <a:r>
              <a:rPr lang="ko-KR" altLang="en-US" sz="2800" dirty="0"/>
              <a:t>추정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  <p:bldP spid="80901" grpId="0" animBg="1"/>
      <p:bldP spid="8090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4"/>
          <p:cNvSpPr>
            <a:spLocks noChangeArrowheads="1"/>
          </p:cNvSpPr>
          <p:nvPr/>
        </p:nvSpPr>
        <p:spPr bwMode="auto">
          <a:xfrm>
            <a:off x="731044" y="666831"/>
            <a:ext cx="2808288" cy="280828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440" y="908720"/>
            <a:ext cx="2601912" cy="2433638"/>
          </a:xfrm>
        </p:spPr>
        <p:txBody>
          <a:bodyPr/>
          <a:lstStyle/>
          <a:p>
            <a:pPr algn="l"/>
            <a:r>
              <a:rPr lang="ko-KR" altLang="en-US" dirty="0">
                <a:solidFill>
                  <a:srgbClr val="EAEAEA"/>
                </a:solidFill>
              </a:rPr>
              <a:t>점추정</a:t>
            </a:r>
            <a:br>
              <a:rPr lang="ko-KR" altLang="en-US" dirty="0">
                <a:solidFill>
                  <a:srgbClr val="EAEAEA"/>
                </a:solidFill>
              </a:rPr>
            </a:br>
            <a:r>
              <a:rPr lang="en-US" altLang="ko-KR" sz="4000" dirty="0">
                <a:solidFill>
                  <a:srgbClr val="EAEAEA"/>
                </a:solidFill>
                <a:latin typeface="Times New Roman" panose="02020603050405020304" pitchFamily="18" charset="0"/>
              </a:rPr>
              <a:t>point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223792" y="548680"/>
                <a:ext cx="7272808" cy="4392488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ko-KR" altLang="en-US" dirty="0">
                    <a:solidFill>
                      <a:srgbClr val="4D4D4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모수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ko-KR" altLang="en-US" dirty="0">
                    <a:solidFill>
                      <a:srgbClr val="4D4D4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를 한 값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ko-KR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ko-KR" altLang="en-US" dirty="0">
                    <a:solidFill>
                      <a:srgbClr val="4D4D4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으로 추정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ko-KR" altLang="en-US" dirty="0">
                  <a:solidFill>
                    <a:srgbClr val="4D4D4D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ko-KR" altLang="en-US" dirty="0">
                    <a:solidFill>
                      <a:srgbClr val="4D4D4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모평균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ko-KR" altLang="en-US" dirty="0">
                    <a:solidFill>
                      <a:srgbClr val="4D4D4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를</a:t>
                </a:r>
                <a:r>
                  <a:rPr lang="en-US" altLang="ko-KR" dirty="0">
                    <a:solidFill>
                      <a:srgbClr val="4D4D4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 </a:t>
                </a:r>
                <a:r>
                  <a:rPr lang="ko-KR" altLang="en-US" dirty="0">
                    <a:solidFill>
                      <a:srgbClr val="4D4D4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표본평균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ko-KR" altLang="en-US" dirty="0">
                    <a:solidFill>
                      <a:srgbClr val="4D4D4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로 추정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ko-KR" altLang="en-US" dirty="0">
                  <a:solidFill>
                    <a:srgbClr val="4D4D4D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ko-KR" altLang="en-US" dirty="0">
                    <a:solidFill>
                      <a:srgbClr val="4D4D4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모분산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en-US" dirty="0">
                    <a:solidFill>
                      <a:srgbClr val="4D4D4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을</a:t>
                </a:r>
                <a:r>
                  <a:rPr lang="en-US" altLang="ko-KR" dirty="0">
                    <a:solidFill>
                      <a:srgbClr val="4D4D4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 </a:t>
                </a:r>
                <a:r>
                  <a:rPr lang="ko-KR" altLang="en-US" dirty="0">
                    <a:solidFill>
                      <a:srgbClr val="4D4D4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표본분산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en-US" dirty="0">
                    <a:solidFill>
                      <a:srgbClr val="4D4D4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으로 추정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ko-KR" altLang="en-US" dirty="0">
                  <a:solidFill>
                    <a:srgbClr val="4D4D4D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ko-KR" altLang="en-US" dirty="0">
                    <a:solidFill>
                      <a:srgbClr val="4D4D4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모비율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ko-KR" altLang="en-US" dirty="0">
                    <a:solidFill>
                      <a:srgbClr val="4D4D4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를</a:t>
                </a:r>
                <a:r>
                  <a:rPr lang="en-US" altLang="ko-KR" dirty="0">
                    <a:solidFill>
                      <a:srgbClr val="4D4D4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 </a:t>
                </a:r>
                <a:r>
                  <a:rPr lang="ko-KR" altLang="en-US" dirty="0">
                    <a:solidFill>
                      <a:srgbClr val="4D4D4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표본비율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ko-KR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ko-KR" altLang="en-US" dirty="0">
                    <a:solidFill>
                      <a:srgbClr val="4D4D4D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으로 추정</a:t>
                </a:r>
              </a:p>
            </p:txBody>
          </p:sp>
        </mc:Choice>
        <mc:Fallback xmlns="">
          <p:sp>
            <p:nvSpPr>
              <p:cNvPr id="82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223792" y="548680"/>
                <a:ext cx="7272808" cy="4392488"/>
              </a:xfrm>
              <a:blipFill>
                <a:blip r:embed="rId2"/>
                <a:stretch>
                  <a:fillRect l="-1928" t="-1387" r="-2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132944" y="2221704"/>
            <a:ext cx="1165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중앙값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00256" y="2221704"/>
            <a:ext cx="1492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절사평균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99456" y="548680"/>
            <a:ext cx="2314575" cy="2433637"/>
          </a:xfrm>
        </p:spPr>
        <p:txBody>
          <a:bodyPr/>
          <a:lstStyle/>
          <a:p>
            <a:pPr algn="l">
              <a:defRPr/>
            </a:pPr>
            <a:r>
              <a:rPr lang="ko-KR" altLang="en-US" sz="4000" dirty="0">
                <a:solidFill>
                  <a:schemeClr val="tx2">
                    <a:lumMod val="75000"/>
                  </a:schemeClr>
                </a:solidFill>
              </a:rPr>
              <a:t>어떤</a:t>
            </a:r>
            <a:br>
              <a:rPr lang="en-US" altLang="ko-KR" sz="4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ko-KR" altLang="en-US" sz="4000" dirty="0">
                <a:solidFill>
                  <a:schemeClr val="tx2">
                    <a:lumMod val="75000"/>
                  </a:schemeClr>
                </a:solidFill>
              </a:rPr>
              <a:t>점추정량이 좋은가</a:t>
            </a:r>
            <a:r>
              <a:rPr lang="en-US" altLang="ko-KR" sz="4000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719736" y="448196"/>
                <a:ext cx="7776864" cy="5485499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28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모수 </a:t>
                </a:r>
                <a14:m>
                  <m:oMath xmlns:m="http://schemas.openxmlformats.org/officeDocument/2006/math">
                    <m:r>
                      <a:rPr lang="ko-KR" altLang="en-US" sz="280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ko-KR" altLang="en-US" sz="28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를 점추정량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ko-KR" alt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ko-KR" altLang="en-US" sz="28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ko-KR" altLang="en-US" sz="28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으로 추정할 때</a:t>
                </a:r>
                <a:r>
                  <a:rPr lang="en-US" altLang="ko-KR" sz="28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,</a:t>
                </a:r>
                <a:r>
                  <a:rPr lang="ko-KR" altLang="en-US" sz="28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모수는 하나이지만 점추정량은 여러개일 수 있다</a:t>
                </a:r>
                <a:endParaRPr lang="en-US" altLang="ko-KR" sz="280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280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28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여러 점추정량중에 어떤 값이 가장 바람직하다고 할 수 있나</a:t>
                </a:r>
                <a:r>
                  <a:rPr lang="en-US" altLang="ko-KR" sz="28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?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ko-KR" sz="280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ko-KR" altLang="en-US" sz="28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판단기준</a:t>
                </a:r>
                <a:endParaRPr lang="en-US" altLang="ko-KR" sz="280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ko-KR" altLang="en-US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불편성</a:t>
                </a:r>
                <a:r>
                  <a:rPr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ko-KR" altLang="en-US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최소분산</a:t>
                </a:r>
                <a:r>
                  <a:rPr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ko-KR" altLang="en-US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최소</a:t>
                </a:r>
                <a:r>
                  <a:rPr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MSE</a:t>
                </a: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719736" y="448196"/>
                <a:ext cx="7776864" cy="5485499"/>
              </a:xfrm>
              <a:blipFill>
                <a:blip r:embed="rId2"/>
                <a:stretch>
                  <a:fillRect l="-1411" t="-8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445820" y="188640"/>
            <a:ext cx="3132967" cy="3096344"/>
          </a:xfrm>
          <a:prstGeom prst="diamond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3959" y="569913"/>
            <a:ext cx="2819400" cy="2794000"/>
          </a:xfrm>
        </p:spPr>
        <p:txBody>
          <a:bodyPr/>
          <a:lstStyle/>
          <a:p>
            <a:pPr algn="l">
              <a:defRPr/>
            </a:pPr>
            <a:r>
              <a:rPr lang="en-US" altLang="ko-KR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</a:rPr>
              <a:t>가지 판단기준에 대해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46122" y="476672"/>
            <a:ext cx="7394493" cy="612068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불편성 </a:t>
            </a:r>
            <a:r>
              <a:rPr lang="en-US" altLang="ko-K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unbiasedness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추정량의 기대값이 모수와 일치한다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추정량의 기대값과 모수의 차이인 편의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(bias)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 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이다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971550" lvl="1" indent="-514350">
              <a:buFont typeface="+mj-lt"/>
              <a:buAutoNum type="arabicPeriod"/>
            </a:pP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최소분산 </a:t>
            </a:r>
            <a:r>
              <a:rPr lang="en-US" altLang="ko-K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minimum variance</a:t>
            </a:r>
            <a:endParaRPr lang="ko-KR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추정량의 편차가 적어야 한다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971550" lvl="1" indent="-514350">
              <a:buFont typeface="+mj-lt"/>
              <a:buAutoNum type="arabicPeriod"/>
            </a:pPr>
            <a:endParaRPr lang="ko-KR" altLang="en-US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최소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MSE </a:t>
            </a:r>
            <a:r>
              <a:rPr lang="en-US" altLang="ko-K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min mean squared error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불편성과 분산을 동시에 고려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MSE=var+bias</a:t>
            </a:r>
            <a:r>
              <a:rPr lang="en-US" altLang="ko-KR" sz="2400" baseline="30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  <a:endParaRPr lang="ko-KR" altLang="en-US" sz="2400" baseline="30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551384" y="274638"/>
            <a:ext cx="3384550" cy="338455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U2hvdyBzaWRlYmFyIHRvIHBhcnRpY2lwYW50cyIvPg0KCQk8dWl0ZXh0IG5hbWU9IkRPQ1dSQVBfVElUTEUiIHZhbHVlPSJCcmVlemU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EZW4gVGVpbG5laG1lcm4gZGllIFNlaXRlbmxlaXN0ZSBhbnplaWdlbiIvPg0KCQk8dWl0ZXh0IG5hbWU9IkRPQ1dSQVBfVElUTEUiIHZhbHVlPSJCcmVlemU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U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T1VUTElORSIgdmFsdWU9IlBsYW4iLz4NCgkJPHVpdGV4dCBuYW1lPSJUQUJfVEhVTUIiIHZhbHVlPSIgTWluaWF0dXJlIi8+DQoJCTx1aXRleHQgbmFtZT0iVEFCX05PVEVTIiB2YWx1ZT0iTm90ZXMiLz4NCgkJPHVpdGV4dCBuYW1lPSJUQUJfU0VBUkNIIiB2YWx1ZT0iIENoZXJjaGVy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CTx1aXRleHQgbmFtZT0iRE9DV1JBUF9USVRMRSIgdmFsdWU9IlBpw6hjZSBqb2ludGUgQnJlZXpl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OCteOCpOODieODkOODvOOCkuWPguWKoOiAheOBq+imi+OBm+OCiyIvPg0KCQk8dWl0ZXh0IG5hbWU9IkRPQ1dSQVBfVElUTEUiIHZhbHVlPSJCcmVlemU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ssLjsl6zsnpDsl5Dqsowg7IS466GcIOunieuMgCDrs7TsnbTquLAiLz4NCgkJPHVpdGV4dCBuYW1lPSJET0NXUkFQX1RJVExFIiB2YWx1ZT0iQnJlZXplIO2MjOydvCDssqjrtoAiLz4NCgkJPHVpdGV4dCBuYW1lPSJET0NXUkFQX01TRyIgdmFsdWU9IuuCtCDsu7Ttk6jthLDsl5Ag7KCA7J6lIi8+DQoJCTx1aXRleHQgbmFtZT0iRE9DV1JBUF9QUk9NUFQiIHZhbHVlPSLtgbTrpq3tlZjsl6wg64uk7Jq066Gc65OcIi8+DQoJPC9sYW5ndWFnZT4NCjwvY29uZmlndXJhdGlvbj4NCg=="/>
  <p:tag name="MMPROD_UIDATA" val="&lt;database version=&quot;6.0&quot;&gt;&lt;object type=&quot;1&quot; unique_id=&quot;10001&quot;&gt;&lt;property id=&quot;20141&quot; value=&quot;원격강의11주&quot;/&gt;&lt;property id=&quot;20224&quot; value=&quot;C:\Documents and Settings\Lee\My Documents\강의\통계학\원격강의\11주차&quot;/&gt;&lt;property id=&quot;20250&quot; value=&quot;0&quot;/&gt;&lt;property id=&quot;20251&quot; value=&quot;0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슬라이드 1 - &amp;quot;추 정 2&amp;quot;&quot;/&gt;&lt;property id=&quot;20307&quot; value=&quot;296&quot;/&gt;&lt;property id=&quot;20309&quot; value=&quot;-1&quot;/&gt;&lt;/object&gt;&lt;object type=&quot;3&quot; unique_id=&quot;10005&quot;&gt;&lt;property id=&quot;20148&quot; value=&quot;5&quot;/&gt;&lt;property id=&quot;20300&quot; value=&quot;슬라이드 2 - &amp;quot;지난 시간 &amp;#x0D;&amp;#x0A;배운&amp;#x0D;&amp;#x0A;내용은&amp;quot;&quot;/&gt;&lt;property id=&quot;20307&quot; value=&quot;357&quot;/&gt;&lt;property id=&quot;20309&quot; value=&quot;-1&quot;/&gt;&lt;/object&gt;&lt;object type=&quot;3&quot; unique_id=&quot;10006&quot;&gt;&lt;property id=&quot;20148&quot; value=&quot;5&quot;/&gt;&lt;property id=&quot;20300&quot; value=&quot;슬라이드 3 - &amp;quot;구간추정&amp;#x0D;&amp;#x0A;interval estimation&amp;quot;&quot;/&gt;&lt;property id=&quot;20307&quot; value=&quot;359&quot;/&gt;&lt;property id=&quot;20309&quot; value=&quot;-1&quot;/&gt;&lt;/object&gt;&lt;object type=&quot;3&quot; unique_id=&quot;10007&quot;&gt;&lt;property id=&quot;20148&quot; value=&quot;5&quot;/&gt;&lt;property id=&quot;20300&quot; value=&quot;슬라이드 4 - &amp;quot;어떤 추정이 &amp;#x0D;&amp;#x0A;가장 &amp;#x0D;&amp;#x0A;정확할까?&amp;quot;&quot;/&gt;&lt;property id=&quot;20307&quot; value=&quot;360&quot;/&gt;&lt;property id=&quot;20309&quot; value=&quot;-1&quot;/&gt;&lt;/object&gt;&lt;object type=&quot;3&quot; unique_id=&quot;10008&quot;&gt;&lt;property id=&quot;20148&quot; value=&quot;5&quot;/&gt;&lt;property id=&quot;20300&quot; value=&quot;슬라이드 5 - &amp;quot;100%&amp;#x0D;&amp;#x0A;신뢰구간이 &amp;#x0D;&amp;#x0A;좋은가?&amp;quot;&quot;/&gt;&lt;property id=&quot;20307&quot; value=&quot;361&quot;/&gt;&lt;property id=&quot;20309&quot; value=&quot;-1&quot;/&gt;&lt;/object&gt;&lt;object type=&quot;3&quot; unique_id=&quot;10009&quot;&gt;&lt;property id=&quot;20148&quot; value=&quot;5&quot;/&gt;&lt;property id=&quot;20300&quot; value=&quot;슬라이드 6 - &amp;quot;유의수준&amp;#x0D;&amp;#x0A;과&amp;#x0D;&amp;#x0A;신뢰도&amp;quot;&quot;/&gt;&lt;property id=&quot;20307&quot; value=&quot;362&quot;/&gt;&lt;property id=&quot;20309&quot; value=&quot;-1&quot;/&gt;&lt;/object&gt;&lt;object type=&quot;3&quot; unique_id=&quot;10010&quot;&gt;&lt;property id=&quot;20148&quot; value=&quot;5&quot;/&gt;&lt;property id=&quot;20300&quot; value=&quot;슬라이드 7 - &amp;quot;교재&amp;#x0D;&amp;#x0A;158쪽&amp;quot;&quot;/&gt;&lt;property id=&quot;20307&quot; value=&quot;363&quot;/&gt;&lt;property id=&quot;20309&quot; value=&quot;-1&quot;/&gt;&lt;/object&gt;&lt;object type=&quot;3&quot; unique_id=&quot;10011&quot;&gt;&lt;property id=&quot;20148&quot; value=&quot;5&quot;/&gt;&lt;property id=&quot;20300&quot; value=&quot;슬라이드 8 - &amp;quot;교재&amp;#x0D;&amp;#x0A;151쪽&amp;quot;&quot;/&gt;&lt;property id=&quot;20307&quot; value=&quot;358&quot;/&gt;&lt;property id=&quot;20309&quot; value=&quot;-1&quot;/&gt;&lt;/object&gt;&lt;object type=&quot;3&quot; unique_id=&quot;10012&quot;&gt;&lt;property id=&quot;20148&quot; value=&quot;5&quot;/&gt;&lt;property id=&quot;20300&quot; value=&quot;슬라이드 9 - &amp;quot;오늘 &amp;#x0D;&amp;#x0A;배울&amp;#x0D;&amp;#x0A;내용은&amp;quot;&quot;/&gt;&lt;property id=&quot;20307&quot; value=&quot;257&quot;/&gt;&lt;property id=&quot;20309&quot; value=&quot;-1&quot;/&gt;&lt;/object&gt;&lt;object type=&quot;3&quot; unique_id=&quot;10013&quot;&gt;&lt;property id=&quot;20148&quot; value=&quot;5&quot;/&gt;&lt;property id=&quot;20300&quot; value=&quot;슬라이드 10 - &amp;quot;교재&amp;#x0D;&amp;#x0A;159쪽~&amp;quot;&quot;/&gt;&lt;property id=&quot;20307&quot; value=&quot;335&quot;/&gt;&lt;property id=&quot;20309&quot; value=&quot;-1&quot;/&gt;&lt;/object&gt;&lt;object type=&quot;3&quot; unique_id=&quot;10014&quot;&gt;&lt;property id=&quot;20148&quot; value=&quot;5&quot;/&gt;&lt;property id=&quot;20300&quot; value=&quot;슬라이드 11 - &amp;quot;신뢰구간의 유도&amp;quot;&quot;/&gt;&lt;property id=&quot;20307&quot; value=&quot;336&quot;/&gt;&lt;property id=&quot;20309&quot; value=&quot;-1&quot;/&gt;&lt;/object&gt;&lt;object type=&quot;3&quot; unique_id=&quot;10015&quot;&gt;&lt;property id=&quot;20148&quot; value=&quot;5&quot;/&gt;&lt;property id=&quot;20300&quot; value=&quot;슬라이드 12 - &amp;quot;표본평균의 &amp;#x0D;&amp;#x0A;분포?&amp;quot;&quot;/&gt;&lt;property id=&quot;20307&quot; value=&quot;337&quot;/&gt;&lt;property id=&quot;20309&quot; value=&quot;-1&quot;/&gt;&lt;/object&gt;&lt;object type=&quot;3&quot; unique_id=&quot;10016&quot;&gt;&lt;property id=&quot;20148&quot; value=&quot;5&quot;/&gt;&lt;property id=&quot;20300&quot; value=&quot;슬라이드 13 - &amp;quot;표준정규분포&amp;quot;&quot;/&gt;&lt;property id=&quot;20307&quot; value=&quot;338&quot;/&gt;&lt;property id=&quot;20309&quot; value=&quot;-1&quot;/&gt;&lt;/object&gt;&lt;object type=&quot;3&quot; unique_id=&quot;10017&quot;&gt;&lt;property id=&quot;20148&quot; value=&quot;5&quot;/&gt;&lt;property id=&quot;20300&quot; value=&quot;슬라이드 14 - &amp;quot;신뢰구간의 &amp;#x0D;&amp;#x0A;유도&amp;quot;&quot;/&gt;&lt;property id=&quot;20307&quot; value=&quot;339&quot;/&gt;&lt;property id=&quot;20309&quot; value=&quot;-1&quot;/&gt;&lt;/object&gt;&lt;object type=&quot;3&quot; unique_id=&quot;10018&quot;&gt;&lt;property id=&quot;20148&quot; value=&quot;5&quot;/&gt;&lt;property id=&quot;20300&quot; value=&quot;슬라이드 15 - &amp;quot;신뢰구간의 &amp;#x0D;&amp;#x0A;결정&amp;quot;&quot;/&gt;&lt;property id=&quot;20307&quot; value=&quot;340&quot;/&gt;&lt;property id=&quot;20309&quot; value=&quot;-1&quot;/&gt;&lt;/object&gt;&lt;object type=&quot;3&quot; unique_id=&quot;10019&quot;&gt;&lt;property id=&quot;20148&quot; value=&quot;5&quot;/&gt;&lt;property id=&quot;20300&quot; value=&quot;슬라이드 16 - &amp;quot;예제 4.4&amp;#x0D;&amp;#x0A;p.160&amp;quot;&quot;/&gt;&lt;property id=&quot;20307&quot; value=&quot;341&quot;/&gt;&lt;property id=&quot;20309&quot; value=&quot;-1&quot;/&gt;&lt;/object&gt;&lt;object type=&quot;3&quot; unique_id=&quot;10020&quot;&gt;&lt;property id=&quot;20148&quot; value=&quot;5&quot;/&gt;&lt;property id=&quot;20300&quot; value=&quot;슬라이드 17 - &amp;quot;만약 이해했다면&amp;#x0D;&amp;#x0A;한단계 더&amp;quot;&quot;/&gt;&lt;property id=&quot;20307&quot; value=&quot;343&quot;/&gt;&lt;property id=&quot;20309&quot; value=&quot;-1&quot;/&gt;&lt;/object&gt;&lt;object type=&quot;3&quot; unique_id=&quot;10021&quot;&gt;&lt;property id=&quot;20148&quot; value=&quot;5&quot;/&gt;&lt;property id=&quot;20300&quot; value=&quot;슬라이드 18 - &amp;quot;유제 4.1&amp;#x0D;&amp;#x0A;p.160&amp;quot;&quot;/&gt;&lt;property id=&quot;20307&quot; value=&quot;372&quot;/&gt;&lt;property id=&quot;20309&quot; value=&quot;-1&quot;/&gt;&lt;/object&gt;&lt;object type=&quot;3&quot; unique_id=&quot;10022&quot;&gt;&lt;property id=&quot;20148&quot; value=&quot;5&quot;/&gt;&lt;property id=&quot;20300&quot; value=&quot;슬라이드 19 - &amp;quot;신뢰구간의 유도&amp;#x0D;&amp;#x0A;다시!&amp;quot;&quot;/&gt;&lt;property id=&quot;20307&quot; value=&quot;344&quot;/&gt;&lt;property id=&quot;20309&quot; value=&quot;-1&quot;/&gt;&lt;/object&gt;&lt;object type=&quot;3&quot; unique_id=&quot;10023&quot;&gt;&lt;property id=&quot;20148&quot; value=&quot;5&quot;/&gt;&lt;property id=&quot;20300&quot; value=&quot;슬라이드 20 - &amp;quot;표본평균의 &amp;#x0D;&amp;#x0A;분포?&amp;quot;&quot;/&gt;&lt;property id=&quot;20307&quot; value=&quot;345&quot;/&gt;&lt;property id=&quot;20309&quot; value=&quot;-1&quot;/&gt;&lt;/object&gt;&lt;object type=&quot;3&quot; unique_id=&quot;10024&quot;&gt;&lt;property id=&quot;20148&quot; value=&quot;5&quot;/&gt;&lt;property id=&quot;20300&quot; value=&quot;슬라이드 21 - &amp;quot;신뢰구간의 &amp;#x0D;&amp;#x0A;유도&amp;quot;&quot;/&gt;&lt;property id=&quot;20307&quot; value=&quot;346&quot;/&gt;&lt;property id=&quot;20309&quot; value=&quot;-1&quot;/&gt;&lt;/object&gt;&lt;object type=&quot;3&quot; unique_id=&quot;10025&quot;&gt;&lt;property id=&quot;20148&quot; value=&quot;5&quot;/&gt;&lt;property id=&quot;20300&quot; value=&quot;슬라이드 22 - &amp;quot;신뢰구간의 &amp;#x0D;&amp;#x0A;결정&amp;quot;&quot;/&gt;&lt;property id=&quot;20307&quot; value=&quot;347&quot;/&gt;&lt;property id=&quot;20309&quot; value=&quot;-1&quot;/&gt;&lt;/object&gt;&lt;object type=&quot;3&quot; unique_id=&quot;10026&quot;&gt;&lt;property id=&quot;20148&quot; value=&quot;5&quot;/&gt;&lt;property id=&quot;20300&quot; value=&quot;슬라이드 23 - &amp;quot;예제 4.5&amp;#x0D;&amp;#x0A;p.162&amp;quot;&quot;/&gt;&lt;property id=&quot;20307&quot; value=&quot;348&quot;/&gt;&lt;property id=&quot;20309&quot; value=&quot;-1&quot;/&gt;&lt;/object&gt;&lt;object type=&quot;3&quot; unique_id=&quot;10027&quot;&gt;&lt;property id=&quot;20148&quot; value=&quot;5&quot;/&gt;&lt;property id=&quot;20300&quot; value=&quot;슬라이드 24 - &amp;quot;이거 다 &amp;#x0D;&amp;#x0A;외어야 &amp;#x0D;&amp;#x0A;하나요?&amp;quot;&quot;/&gt;&lt;property id=&quot;20307&quot; value=&quot;349&quot;/&gt;&lt;property id=&quot;20309&quot; value=&quot;-1&quot;/&gt;&lt;/object&gt;&lt;object type=&quot;3&quot; unique_id=&quot;10028&quot;&gt;&lt;property id=&quot;20148&quot; value=&quot;5&quot;/&gt;&lt;property id=&quot;20300&quot; value=&quot;슬라이드 25 - &amp;quot;신뢰구간의 정리&amp;quot;&quot;/&gt;&lt;property id=&quot;20307&quot; value=&quot;364&quot;/&gt;&lt;property id=&quot;20309&quot; value=&quot;-1&quot;/&gt;&lt;/object&gt;&lt;object type=&quot;3&quot; unique_id=&quot;10029&quot;&gt;&lt;property id=&quot;20148&quot; value=&quot;5&quot;/&gt;&lt;property id=&quot;20300&quot; value=&quot;슬라이드 26 - &amp;quot;표본평균의 &amp;#x0D;&amp;#x0A;분포?&amp;quot;&quot;/&gt;&lt;property id=&quot;20307&quot; value=&quot;365&quot;/&gt;&lt;property id=&quot;20309&quot; value=&quot;-1&quot;/&gt;&lt;/object&gt;&lt;object type=&quot;3&quot; unique_id=&quot;10030&quot;&gt;&lt;property id=&quot;20148&quot; value=&quot;5&quot;/&gt;&lt;property id=&quot;20300&quot; value=&quot;슬라이드 27 - &amp;quot;신뢰구간의 &amp;#x0D;&amp;#x0A;결정 1&amp;#x0D;&amp;#x0A;분산을 알 때&amp;quot;&quot;/&gt;&lt;property id=&quot;20307&quot; value=&quot;366&quot;/&gt;&lt;property id=&quot;20309&quot; value=&quot;-1&quot;/&gt;&lt;/object&gt;&lt;object type=&quot;3&quot; unique_id=&quot;10031&quot;&gt;&lt;property id=&quot;20148&quot; value=&quot;5&quot;/&gt;&lt;property id=&quot;20300&quot; value=&quot;슬라이드 28 - &amp;quot;신뢰구간의 &amp;#x0D;&amp;#x0A;결정 2&amp;#x0D;&amp;#x0A;분산을 모를때&amp;quot;&quot;/&gt;&lt;property id=&quot;20307&quot; value=&quot;367&quot;/&gt;&lt;property id=&quot;20309&quot; value=&quot;-1&quot;/&gt;&lt;/object&gt;&lt;object type=&quot;3&quot; unique_id=&quot;10032&quot;&gt;&lt;property id=&quot;20148&quot; value=&quot;5&quot;/&gt;&lt;property id=&quot;20300&quot; value=&quot;슬라이드 29 - &amp;quot;예제 4.4&amp;#x0D;&amp;#x0A;p.160&amp;quot;&quot;/&gt;&lt;property id=&quot;20307&quot; value=&quot;368&quot;/&gt;&lt;property id=&quot;20309&quot; value=&quot;-1&quot;/&gt;&lt;/object&gt;&lt;object type=&quot;3&quot; unique_id=&quot;10033&quot;&gt;&lt;property id=&quot;20148&quot; value=&quot;5&quot;/&gt;&lt;property id=&quot;20300&quot; value=&quot;슬라이드 30 - &amp;quot;엑셀에 의한 계산&amp;quot;&quot;/&gt;&lt;property id=&quot;20307&quot; value=&quot;373&quot;/&gt;&lt;property id=&quot;20309&quot; value=&quot;-1&quot;/&gt;&lt;/object&gt;&lt;object type=&quot;3&quot; unique_id=&quot;10034&quot;&gt;&lt;property id=&quot;20148&quot; value=&quot;5&quot;/&gt;&lt;property id=&quot;20300&quot; value=&quot;슬라이드 31 - &amp;quot;예제 4.5&amp;#x0D;&amp;#x0A;p.162&amp;quot;&quot;/&gt;&lt;property id=&quot;20307&quot; value=&quot;369&quot;/&gt;&lt;property id=&quot;20309&quot; value=&quot;-1&quot;/&gt;&lt;/object&gt;&lt;object type=&quot;3&quot; unique_id=&quot;10035&quot;&gt;&lt;property id=&quot;20148&quot; value=&quot;5&quot;/&gt;&lt;property id=&quot;20300&quot; value=&quot;슬라이드 32 - &amp;quot;엑셀의 데이터 분석도구&amp;quot;&quot;/&gt;&lt;property id=&quot;20307&quot; value=&quot;375&quot;/&gt;&lt;property id=&quot;20309&quot; value=&quot;-1&quot;/&gt;&lt;/object&gt;&lt;object type=&quot;3&quot; unique_id=&quot;10036&quot;&gt;&lt;property id=&quot;20148&quot; value=&quot;5&quot;/&gt;&lt;property id=&quot;20300&quot; value=&quot;슬라이드 33 - &amp;quot;오늘 두번째&amp;#x0D;&amp;#x0A;배울&amp;#x0D;&amp;#x0A;내용은&amp;quot;&quot;/&gt;&lt;property id=&quot;20307&quot; value=&quot;351&quot;/&gt;&lt;property id=&quot;20309&quot; value=&quot;-1&quot;/&gt;&lt;/object&gt;&lt;object type=&quot;3&quot; unique_id=&quot;10037&quot;&gt;&lt;property id=&quot;20148&quot; value=&quot;5&quot;/&gt;&lt;property id=&quot;20300&quot; value=&quot;슬라이드 34 - &amp;quot;교재&amp;#x0D;&amp;#x0A;170쪽~&amp;quot;&quot;/&gt;&lt;property id=&quot;20307&quot; value=&quot;352&quot;/&gt;&lt;property id=&quot;20309&quot; value=&quot;-1&quot;/&gt;&lt;/object&gt;&lt;object type=&quot;3&quot; unique_id=&quot;10038&quot;&gt;&lt;property id=&quot;20148&quot; value=&quot;5&quot;/&gt;&lt;property id=&quot;20300&quot; value=&quot;슬라이드 35 - &amp;quot;신뢰구간의 &amp;#x0D;&amp;#x0A;유도&amp;quot;&quot;/&gt;&lt;property id=&quot;20307&quot; value=&quot;353&quot;/&gt;&lt;property id=&quot;20309&quot; value=&quot;-1&quot;/&gt;&lt;/object&gt;&lt;object type=&quot;3&quot; unique_id=&quot;10039&quot;&gt;&lt;property id=&quot;20148&quot; value=&quot;5&quot;/&gt;&lt;property id=&quot;20300&quot; value=&quot;슬라이드 36 - &amp;quot;표본비율의 &amp;#x0D;&amp;#x0A;분포?&amp;quot;&quot;/&gt;&lt;property id=&quot;20307&quot; value=&quot;354&quot;/&gt;&lt;property id=&quot;20309&quot; value=&quot;-1&quot;/&gt;&lt;/object&gt;&lt;object type=&quot;3&quot; unique_id=&quot;10040&quot;&gt;&lt;property id=&quot;20148&quot; value=&quot;5&quot;/&gt;&lt;property id=&quot;20300&quot; value=&quot;슬라이드 37 - &amp;quot;신뢰구간의 &amp;#x0D;&amp;#x0A;결정&amp;quot;&quot;/&gt;&lt;property id=&quot;20307&quot; value=&quot;355&quot;/&gt;&lt;property id=&quot;20309&quot; value=&quot;-1&quot;/&gt;&lt;/object&gt;&lt;object type=&quot;3&quot; unique_id=&quot;10041&quot;&gt;&lt;property id=&quot;20148&quot; value=&quot;5&quot;/&gt;&lt;property id=&quot;20300&quot; value=&quot;슬라이드 38 - &amp;quot;예제 4.7&amp;#x0D;&amp;#x0A;p.171&amp;quot;&quot;/&gt;&lt;property id=&quot;20307&quot; value=&quot;356&quot;/&gt;&lt;property id=&quot;20309&quot; value=&quot;-1&quot;/&gt;&lt;/object&gt;&lt;object type=&quot;3&quot; unique_id=&quot;10042&quot;&gt;&lt;property id=&quot;20148&quot; value=&quot;5&quot;/&gt;&lt;property id=&quot;20300&quot; value=&quot;슬라이드 39 - &amp;quot;예제 4.7&amp;#x0D;&amp;#x0A;p.171&amp;quot;&quot;/&gt;&lt;property id=&quot;20307&quot; value=&quot;371&quot;/&gt;&lt;property id=&quot;20309&quot; value=&quot;-1&quot;/&gt;&lt;/object&gt;&lt;object type=&quot;3&quot; unique_id=&quot;10043&quot;&gt;&lt;property id=&quot;20148&quot; value=&quot;5&quot;/&gt;&lt;property id=&quot;20300&quot; value=&quot;슬라이드 40&quot;/&gt;&lt;property id=&quot;20307&quot; value=&quot;376&quot;/&gt;&lt;property id=&quot;20309&quot; value=&quot;-1&quot;/&gt;&lt;/object&gt;&lt;object type=&quot;3&quot; unique_id=&quot;10044&quot;&gt;&lt;property id=&quot;20148&quot; value=&quot;5&quot;/&gt;&lt;property id=&quot;20300&quot; value=&quot;슬라이드 41 - &amp;quot;표본오차&amp;quot;&quot;/&gt;&lt;property id=&quot;20307&quot; value=&quot;350&quot;/&gt;&lt;property id=&quot;20309&quot; value=&quot;-1&quot;/&gt;&lt;/object&gt;&lt;object type=&quot;3&quot; unique_id=&quot;10045&quot;&gt;&lt;property id=&quot;20148&quot; value=&quot;5&quot;/&gt;&lt;property id=&quot;20300&quot; value=&quot;슬라이드 42 - &amp;quot;연습&amp;quot;&quot;/&gt;&lt;property id=&quot;20307&quot; value=&quot;370&quot;/&gt;&lt;property id=&quot;20309&quot; value=&quot;-1&quot;/&gt;&lt;/object&gt;&lt;object type=&quot;3&quot; unique_id=&quot;10046&quot;&gt;&lt;property id=&quot;20148&quot; value=&quot;5&quot;/&gt;&lt;property id=&quot;20300&quot; value=&quot;슬라이드 43&quot;/&gt;&lt;property id=&quot;20307&quot; value=&quot;377&quot;/&gt;&lt;property id=&quot;20309&quot; value=&quot;-1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522666291,C:\Documents and Settings\Lee\My Documents\강의\통계학\원격강의\원격강의11주.pp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522666291,C:\Documents and Settings\Lee\My Documents\강의\통계학\원격강의\원격강의11주.pp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522666291,C:\Documents and Settings\Lee\My Documents\강의\통계학\원격강의\원격강의11주.pp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522666291,C:\Documents and Settings\Lee\My Documents\강의\통계학\원격강의\원격강의11주.pp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522666291,C:\Documents and Settings\Lee\My Documents\강의\통계학\원격강의\원격강의11주.pp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522666291,C:\Documents and Settings\Lee\My Documents\강의\통계학\원격강의\원격강의11주.pp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5,522666291,C:\Documents and Settings\Lee\My Documents\강의\통계학\원격강의\원격강의11주.pp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6,522666291,C:\Documents and Settings\Lee\My Documents\강의\통계학\원격강의\원격강의11주.pp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522666291,C:\Documents and Settings\Lee\My Documents\강의\통계학\원격강의\원격강의11주.pp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7,522666291,C:\Documents and Settings\Lee\My Documents\강의\통계학\원격강의\원격강의11주.pp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522666291,C:\Documents and Settings\Lee\My Documents\강의\통계학\원격강의\원격강의11주.pp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522666291,C:\Documents and Settings\Lee\My Documents\강의\통계학\원격강의\원격강의11주.pp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522666291,C:\Documents and Settings\Lee\My Documents\강의\통계학\원격강의\원격강의11주.pp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2,522666291,C:\Documents and Settings\Lee\My Documents\강의\통계학\원격강의\원격강의11주.ppc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8,522666291,C:\Documents and Settings\Lee\My Documents\강의\통계학\원격강의\원격강의11주.pp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3,522666291,C:\Documents and Settings\Lee\My Documents\강의\통계학\원격강의\원격강의11주.ppc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9,522666291,C:\Documents and Settings\Lee\My Documents\강의\통계학\원격강의\원격강의11주.ppc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9,522666291,C:\Documents and Settings\Lee\My Documents\강의\통계학\원격강의\원격강의11주.pp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522666291,C:\Documents and Settings\Lee\My Documents\강의\통계학\원격강의\원격강의11주.pp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522666291,C:\Documents and Settings\Lee\My Documents\강의\통계학\원격강의\원격강의11주.pp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522666291,C:\Documents and Settings\Lee\My Documents\강의\통계학\원격강의\원격강의11주.pp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522666291,C:\Documents and Settings\Lee\My Documents\강의\통계학\원격강의\원격강의11주.pp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522666291,C:\Documents and Settings\Lee\My Documents\강의\통계학\원격강의\원격강의11주.pp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522666291,C:\Documents and Settings\Lee\My Documents\강의\통계학\원격강의\원격강의11주.pp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522666291,C:\Documents and Settings\Lee\My Documents\강의\통계학\원격강의\원격강의11주.ppc"/>
</p:tagLst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휴먼모음T"/>
        <a:ea typeface="휴먼모음T"/>
        <a:cs typeface=""/>
      </a:majorFont>
      <a:minorFont>
        <a:latin typeface="휴먼모음T"/>
        <a:ea typeface="휴먼모음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3507</TotalTime>
  <Words>1473</Words>
  <Application>Microsoft Office PowerPoint</Application>
  <PresentationFormat>와이드스크린</PresentationFormat>
  <Paragraphs>383</Paragraphs>
  <Slides>43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43</vt:i4>
      </vt:variant>
    </vt:vector>
  </HeadingPairs>
  <TitlesOfParts>
    <vt:vector size="55" baseType="lpstr">
      <vt:lpstr>굴림</vt:lpstr>
      <vt:lpstr>나눔손글씨 붓</vt:lpstr>
      <vt:lpstr>나눔스퀘어 Bold</vt:lpstr>
      <vt:lpstr>나눔스퀘어라운드 Bold</vt:lpstr>
      <vt:lpstr>휴먼모음T</vt:lpstr>
      <vt:lpstr>Arial</vt:lpstr>
      <vt:lpstr>Cambria Math</vt:lpstr>
      <vt:lpstr>Times New Roman</vt:lpstr>
      <vt:lpstr>Wingdings</vt:lpstr>
      <vt:lpstr>기본 디자인</vt:lpstr>
      <vt:lpstr>비트맵 이미지</vt:lpstr>
      <vt:lpstr>Equation</vt:lpstr>
      <vt:lpstr>추 정 Estimation</vt:lpstr>
      <vt:lpstr>오늘  배울 내용은</vt:lpstr>
      <vt:lpstr>추정의 종류</vt:lpstr>
      <vt:lpstr>통계학과  학률론의  차이</vt:lpstr>
      <vt:lpstr>간단한 표본추출</vt:lpstr>
      <vt:lpstr>여러분의 결정</vt:lpstr>
      <vt:lpstr>점추정 point estimation</vt:lpstr>
      <vt:lpstr>어떤 점추정량이 좋은가?</vt:lpstr>
      <vt:lpstr>3가지 판단기준에 대해</vt:lpstr>
      <vt:lpstr>불편추정량에 대한 예</vt:lpstr>
      <vt:lpstr>세가지 과녁판</vt:lpstr>
      <vt:lpstr>세가지 과녁판</vt:lpstr>
      <vt:lpstr>세가지 과녁판</vt:lpstr>
      <vt:lpstr>퀴즈: 두번째 과녁이 첫번째와 같아지려면</vt:lpstr>
      <vt:lpstr>경영학에서는 이렇게 표현…</vt:lpstr>
      <vt:lpstr>중간 요약</vt:lpstr>
      <vt:lpstr>구간추 정 Interval Estimation</vt:lpstr>
      <vt:lpstr>구간추정 interval estimation</vt:lpstr>
      <vt:lpstr>어떤 추정이 가장 정확할까?</vt:lpstr>
      <vt:lpstr>100% 신뢰구간이  좋은가?</vt:lpstr>
      <vt:lpstr>유의수준 과 신뢰도</vt:lpstr>
      <vt:lpstr>표본수,  신뢰도와  신뢰구간과의 관계 </vt:lpstr>
      <vt:lpstr>구간추정에서  중점적으로 배울 내용은 신뢰구간 구하기</vt:lpstr>
      <vt:lpstr>모평균의 신뢰구간의 유도</vt:lpstr>
      <vt:lpstr>PowerPoint 프레젠테이션</vt:lpstr>
      <vt:lpstr>모평균의  신뢰구간</vt:lpstr>
      <vt:lpstr>예제 4.4 p.176</vt:lpstr>
      <vt:lpstr>예제 4.5 p.179</vt:lpstr>
      <vt:lpstr>엑셀에 의한 계산</vt:lpstr>
      <vt:lpstr>엑셀의 데이터 분석도구</vt:lpstr>
      <vt:lpstr>모비율의 추정 Estimation of Probability</vt:lpstr>
      <vt:lpstr>두번째 배울 추정은</vt:lpstr>
      <vt:lpstr>모비율의 신뢰구간의 유도</vt:lpstr>
      <vt:lpstr>모비율의 신뢰구간</vt:lpstr>
      <vt:lpstr>예제 4.7 p.189</vt:lpstr>
      <vt:lpstr>엑셀에  의한 계산</vt:lpstr>
      <vt:lpstr>참고&gt; 여론조사에서 표본오차(구간너비) 구하는 법 </vt:lpstr>
      <vt:lpstr>PowerPoint 프레젠테이션</vt:lpstr>
      <vt:lpstr>PowerPoint 프레젠테이션</vt:lpstr>
      <vt:lpstr>표본오차 summary</vt:lpstr>
      <vt:lpstr>참고1</vt:lpstr>
      <vt:lpstr>참고2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베이스의 정리 Bayes’ Theorem</dc:title>
  <dc:creator>user15</dc:creator>
  <cp:lastModifiedBy>Admin</cp:lastModifiedBy>
  <cp:revision>184</cp:revision>
  <dcterms:created xsi:type="dcterms:W3CDTF">2008-03-13T09:17:57Z</dcterms:created>
  <dcterms:modified xsi:type="dcterms:W3CDTF">2023-05-17T11:29:28Z</dcterms:modified>
</cp:coreProperties>
</file>