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296" r:id="rId2"/>
    <p:sldId id="257" r:id="rId3"/>
    <p:sldId id="286" r:id="rId4"/>
    <p:sldId id="409" r:id="rId5"/>
    <p:sldId id="317" r:id="rId6"/>
    <p:sldId id="319" r:id="rId7"/>
    <p:sldId id="320" r:id="rId8"/>
    <p:sldId id="335" r:id="rId9"/>
    <p:sldId id="326" r:id="rId10"/>
    <p:sldId id="337" r:id="rId11"/>
    <p:sldId id="339" r:id="rId12"/>
    <p:sldId id="341" r:id="rId13"/>
    <p:sldId id="342" r:id="rId14"/>
    <p:sldId id="343" r:id="rId15"/>
    <p:sldId id="334" r:id="rId16"/>
    <p:sldId id="356" r:id="rId17"/>
    <p:sldId id="357" r:id="rId18"/>
    <p:sldId id="358" r:id="rId19"/>
    <p:sldId id="359" r:id="rId20"/>
    <p:sldId id="365" r:id="rId21"/>
    <p:sldId id="410" r:id="rId22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A2720"/>
    <a:srgbClr val="F8F8F8"/>
    <a:srgbClr val="FFCC66"/>
    <a:srgbClr val="FF3300"/>
    <a:srgbClr val="99CCFF"/>
    <a:srgbClr val="CCFF99"/>
    <a:srgbClr val="FF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30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5922595-7C39-43E0-9275-62F123CD4DA8}" type="datetimeFigureOut">
              <a:rPr lang="ko-KR" altLang="en-US"/>
              <a:pPr>
                <a:defRPr/>
              </a:pPr>
              <a:t>2023-11-16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smtClean="0"/>
            </a:lvl1pPr>
          </a:lstStyle>
          <a:p>
            <a:pPr>
              <a:defRPr/>
            </a:pPr>
            <a:fld id="{E6D6506C-88C6-4C36-922E-D1865D27E2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F5C4E0-E250-4D02-8746-F7B2BB9ED8A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909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38571-E1B6-4885-8B0B-A2C07D2615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099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직사각형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직사각형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CDC0C0-0332-4C64-8165-C73B2DF3D8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3930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916CE0-B7EC-4341-B35C-5FFB646C20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5205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81A338-5F5C-42D9-9678-673AC3C73C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411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3464-1C15-4D45-BB0D-ED2449B5E3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601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직사각형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직사각형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7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>
              <a:defRPr/>
            </a:pPr>
            <a:fld id="{8A20C0EA-2012-427D-86CC-E41AC001C5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432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B785FA-82DB-456F-8D15-56EBC3BD04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바닥글 개체 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863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날짜 개체 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11"/>
          <p:cNvSpPr>
            <a:spLocks noGrp="1"/>
          </p:cNvSpPr>
          <p:nvPr>
            <p:ph type="sldNum" sz="quarter" idx="11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97E6A2-8D2D-48A5-89BC-365D68A61D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667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4D65-25B1-4F63-A7E5-AB231397EF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772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016154-123A-4AF3-ADF4-F1B4C7390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2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1AC9-7E3B-4792-8E4B-5BD4748F18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730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직사각형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8" name="직사각형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9" name="날짜 개체 틀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  <a:prstGeom prst="rect">
            <a:avLst/>
          </a:prstGeo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1706176B-E2AB-410A-96BD-76BAC1B5C0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7011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9" r:id="rId2"/>
    <p:sldLayoutId id="2147483854" r:id="rId3"/>
    <p:sldLayoutId id="2147483855" r:id="rId4"/>
    <p:sldLayoutId id="2147483856" r:id="rId5"/>
    <p:sldLayoutId id="2147483850" r:id="rId6"/>
    <p:sldLayoutId id="2147483857" r:id="rId7"/>
    <p:sldLayoutId id="2147483851" r:id="rId8"/>
    <p:sldLayoutId id="2147483858" r:id="rId9"/>
    <p:sldLayoutId id="2147483852" r:id="rId10"/>
    <p:sldLayoutId id="2147483859" r:id="rId11"/>
    <p:sldLayoutId id="2147483860" r:id="rId12"/>
    <p:sldLayoutId id="2147483861" r:id="rId1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HY얕은샘물M" pitchFamily="18" charset="-127"/>
        </a:defRPr>
      </a:lvl9pPr>
    </p:titleStyle>
    <p:bodyStyle>
      <a:lvl1pPr marL="319088" indent="-319088" algn="l" rtl="0" eaLnBrk="0" fontAlgn="base" latinLnBrk="1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39763" indent="-273050" algn="l" rtl="0" eaLnBrk="0" fontAlgn="base" latinLnBrk="1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14400" indent="-228600" algn="l" rtl="0" eaLnBrk="0" fontAlgn="base" latinLnBrk="1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71600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828800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7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6"/>
          <a:stretch/>
        </p:blipFill>
        <p:spPr>
          <a:xfrm>
            <a:off x="407368" y="-1"/>
            <a:ext cx="11784632" cy="6855067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9416" y="404664"/>
            <a:ext cx="3836324" cy="254372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통계적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83432" y="2953135"/>
            <a:ext cx="3145904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Statistical Test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47728" y="519752"/>
            <a:ext cx="7776864" cy="35573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 검정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모수에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대한 어떤 주장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맞는지를 판정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영가설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채택 또는 기각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대립가설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연구가설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 또는 채택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</a:t>
            </a:r>
            <a:r>
              <a:rPr lang="ko-KR" altLang="en-US" sz="17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歸無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가설을 채택하면</a:t>
            </a: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새롭게 입증된 사실이 없는 것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기각되면</a:t>
            </a: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새로운 사실이 입증되는 것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1384" y="876091"/>
            <a:ext cx="2957785" cy="231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9pPr>
          </a:lstStyle>
          <a:p>
            <a:pPr eaLnBrk="1" hangingPunct="1"/>
            <a:r>
              <a:rPr kumimoji="0"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용어의 정리</a:t>
            </a:r>
            <a:br>
              <a:rPr kumimoji="0"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kumimoji="0"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07368" y="404664"/>
            <a:ext cx="3054289" cy="3054289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631504" y="4000276"/>
            <a:ext cx="4176464" cy="198163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39763" indent="-273050" algn="l" rtl="0" eaLnBrk="0" fontAlgn="base" latinLnBrk="1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-228600" algn="l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p=0.5 vs. 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p&gt;0.5</a:t>
            </a:r>
          </a:p>
          <a:p>
            <a:pPr lvl="1" eaLnBrk="1" hangingPunct="1">
              <a:lnSpc>
                <a:spcPct val="90000"/>
              </a:lnSpc>
            </a:pP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 </a:t>
            </a:r>
            <a:r>
              <a:rPr kumimoji="0"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 </a:t>
            </a:r>
            <a:endParaRPr kumimoji="0"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2" eaLnBrk="1" hangingPunct="1">
              <a:lnSpc>
                <a:spcPct val="90000"/>
              </a:lnSpc>
            </a:pPr>
            <a:r>
              <a:rPr kumimoji="0" lang="ko-KR" altLang="en-US" sz="1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찬성율이</a:t>
            </a:r>
            <a:r>
              <a:rPr kumimoji="0"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0"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50% </a:t>
            </a:r>
            <a:r>
              <a:rPr kumimoji="0" lang="ko-KR" altLang="en-US" sz="1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초과라</a:t>
            </a:r>
            <a:r>
              <a:rPr kumimoji="0"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판단</a:t>
            </a:r>
          </a:p>
          <a:p>
            <a:pPr lvl="1" eaLnBrk="1" hangingPunct="1">
              <a:lnSpc>
                <a:spcPct val="90000"/>
              </a:lnSpc>
            </a:pP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 </a:t>
            </a:r>
            <a:r>
              <a:rPr kumimoji="0"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채택 </a:t>
            </a:r>
            <a:endParaRPr kumimoji="0"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2" eaLnBrk="1" hangingPunct="1">
              <a:lnSpc>
                <a:spcPct val="90000"/>
              </a:lnSpc>
            </a:pPr>
            <a:r>
              <a:rPr kumimoji="0" lang="ko-KR" altLang="en-US" sz="1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찬성율이</a:t>
            </a:r>
            <a:r>
              <a:rPr kumimoji="0"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0"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50%</a:t>
            </a:r>
            <a:r>
              <a:rPr kumimoji="0"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라 판단</a:t>
            </a:r>
            <a:endParaRPr kumimoji="0"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600056" y="4000276"/>
            <a:ext cx="4176464" cy="198163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39763" indent="-273050" algn="l" rtl="0" eaLnBrk="0" fontAlgn="base" latinLnBrk="1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-228600" algn="l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μ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=μ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vs. 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μ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&gt;μ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 </a:t>
            </a:r>
            <a:r>
              <a:rPr kumimoji="0"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 </a:t>
            </a:r>
            <a:endParaRPr kumimoji="0"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2" eaLnBrk="1" hangingPunct="1">
              <a:lnSpc>
                <a:spcPct val="90000"/>
              </a:lnSpc>
            </a:pPr>
            <a:r>
              <a:rPr kumimoji="0"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남자의 평균이 크다고 판단</a:t>
            </a:r>
          </a:p>
          <a:p>
            <a:pPr lvl="1" eaLnBrk="1" hangingPunct="1">
              <a:lnSpc>
                <a:spcPct val="90000"/>
              </a:lnSpc>
            </a:pP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 </a:t>
            </a:r>
            <a:r>
              <a:rPr kumimoji="0"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채택 </a:t>
            </a:r>
            <a:endParaRPr kumimoji="0"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2" eaLnBrk="1" hangingPunct="1">
              <a:lnSpc>
                <a:spcPct val="90000"/>
              </a:lnSpc>
            </a:pPr>
            <a:r>
              <a:rPr kumimoji="0" lang="ko-KR" altLang="en-US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남녀의 평균이 같다고 판단</a:t>
            </a:r>
            <a:endParaRPr kumimoji="0" lang="ko-KR" altLang="en-US" sz="1800" baseline="-25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8" grpId="0" uiExpand="1" build="p" animBg="1"/>
      <p:bldP spid="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43672" y="332656"/>
            <a:ext cx="9048328" cy="38747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 통계량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어느 가설이 맞는지를 판정할 때 기준이 되는 값</a:t>
            </a: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평균차이가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크다</a:t>
            </a: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표본비율의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값이 크다</a:t>
            </a:r>
          </a:p>
          <a:p>
            <a:pPr eaLnBrk="1" hangingPunct="1">
              <a:lnSpc>
                <a:spcPct val="9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주의사항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검정통계량은 확률변수이다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즉 상수가 아니다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검정통계량의 값으로 판단하더라도 틀릴 가능성은 존재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1384" y="876091"/>
            <a:ext cx="2957785" cy="231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9pPr>
          </a:lstStyle>
          <a:p>
            <a:pPr eaLnBrk="1" hangingPunct="1"/>
            <a:r>
              <a:rPr kumimoji="0"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용어의 정리</a:t>
            </a:r>
            <a:br>
              <a:rPr kumimoji="0"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kumimoji="0"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07368" y="404664"/>
            <a:ext cx="3054289" cy="3054289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122342" y="4077072"/>
            <a:ext cx="4392784" cy="18002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39763" indent="-273050" algn="l" rtl="0" eaLnBrk="0" fontAlgn="base" latinLnBrk="1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-228600" algn="l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p=0.5 vs. 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p&gt;0.5</a:t>
            </a:r>
          </a:p>
          <a:p>
            <a:pPr lvl="1" eaLnBrk="1" hangingPunct="1">
              <a:lnSpc>
                <a:spcPct val="120000"/>
              </a:lnSpc>
            </a:pPr>
            <a:r>
              <a:rPr kumimoji="0"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판단의 기준은 표본 비율</a:t>
            </a:r>
          </a:p>
          <a:p>
            <a:pPr lvl="1" eaLnBrk="1" hangingPunct="1">
              <a:lnSpc>
                <a:spcPct val="120000"/>
              </a:lnSpc>
            </a:pPr>
            <a:r>
              <a:rPr kumimoji="0"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X/n =(</a:t>
            </a:r>
            <a:r>
              <a:rPr kumimoji="0" lang="ko-KR" altLang="en-US" sz="20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성공횟수</a:t>
            </a:r>
            <a:r>
              <a:rPr kumimoji="0"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)/(</a:t>
            </a:r>
            <a:r>
              <a:rPr kumimoji="0" lang="ko-KR" altLang="en-US" sz="20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시행횟수</a:t>
            </a:r>
            <a:r>
              <a:rPr kumimoji="0"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 bwMode="auto">
              <a:xfrm>
                <a:off x="6096000" y="4077072"/>
                <a:ext cx="4536504" cy="1800200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9088" indent="-319088" algn="l" rtl="0" eaLnBrk="0" fontAlgn="base" latinLnBrk="1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9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1pPr>
                <a:lvl2pPr marL="639763" indent="-273050" algn="l" rtl="0" eaLnBrk="0" fontAlgn="base" latinLnBrk="1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"/>
                  <a:defRPr sz="26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2pPr>
                <a:lvl3pPr marL="914400" indent="-228600" algn="l" rtl="0" eaLnBrk="0" fontAlgn="base" latinLnBrk="1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"/>
                  <a:defRPr sz="23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3pPr>
                <a:lvl4pPr marL="13716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A5AB81"/>
                  </a:buClr>
                  <a:buSzPct val="7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4pPr>
                <a:lvl5pPr marL="18288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5pPr>
                <a:lvl6pPr marL="2103120" indent="-228600" algn="l" rtl="0" eaLnBrk="1" latin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1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1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1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vs. 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&gt;μ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판단의 기준은 </a:t>
                </a:r>
                <a:r>
                  <a:rPr kumimoji="0" lang="ko-KR" altLang="en-US" sz="2000" dirty="0" err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표본평균의</a:t>
                </a:r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차이</a:t>
                </a:r>
              </a:p>
              <a:p>
                <a:pPr lvl="1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ko-KR" altLang="en-US" sz="200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accPr>
                      <m:e>
                        <m:r>
                          <a:rPr kumimoji="0"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𝑋</m:t>
                        </m:r>
                      </m:e>
                    </m:acc>
                    <m:r>
                      <a:rPr kumimoji="0"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−</m:t>
                    </m:r>
                    <m:acc>
                      <m:accPr>
                        <m:chr m:val="̅"/>
                        <m:ctrlPr>
                          <a:rPr kumimoji="0"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accPr>
                      <m:e>
                        <m:r>
                          <a:rPr kumimoji="0"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𝑌</m:t>
                        </m:r>
                      </m:e>
                    </m:acc>
                  </m:oMath>
                </a14:m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4077072"/>
                <a:ext cx="4536504" cy="1800200"/>
              </a:xfrm>
              <a:prstGeom prst="rect">
                <a:avLst/>
              </a:prstGeom>
              <a:blipFill>
                <a:blip r:embed="rId2"/>
                <a:stretch>
                  <a:fillRect l="-134" t="-673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uiExpand="1" build="p"/>
      <p:bldP spid="8" grpId="0" uiExpand="1" build="p" animBg="1"/>
      <p:bldP spid="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42056" y="188640"/>
            <a:ext cx="7752369" cy="4293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기각역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틀리다고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판정할 때 기준이 되는 검정통계량의 범위</a:t>
            </a: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평균차이가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이상이면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귀무가설을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기각한다</a:t>
            </a: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표본비율의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값이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0.6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이상이면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귀무가설을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기각한다</a:t>
            </a:r>
          </a:p>
          <a:p>
            <a:pPr eaLnBrk="1" hangingPunct="1">
              <a:lnSpc>
                <a:spcPct val="90000"/>
              </a:lnSpc>
            </a:pP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기각역의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계산은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구간추정의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너비계산과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유사하다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틀릴 확률을 각오해야한다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유의수준에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의해 계산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1384" y="876091"/>
            <a:ext cx="2957785" cy="231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9pPr>
          </a:lstStyle>
          <a:p>
            <a:pPr eaLnBrk="1" hangingPunct="1"/>
            <a:r>
              <a:rPr kumimoji="0"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용어의 정리</a:t>
            </a:r>
            <a:br>
              <a:rPr kumimoji="0"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kumimoji="0"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07368" y="404664"/>
            <a:ext cx="3054289" cy="3054289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338366" y="4581128"/>
            <a:ext cx="4532238" cy="1584176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39763" indent="-273050" algn="l" rtl="0" eaLnBrk="0" fontAlgn="base" latinLnBrk="1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-228600" algn="l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p=0.5 vs. 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p&gt;0.5</a:t>
            </a:r>
          </a:p>
          <a:p>
            <a:pPr lvl="1" eaLnBrk="1" hangingPunct="1">
              <a:lnSpc>
                <a:spcPct val="120000"/>
              </a:lnSpc>
            </a:pPr>
            <a:r>
              <a:rPr kumimoji="0"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판단의 기준은 표본 비율</a:t>
            </a:r>
          </a:p>
          <a:p>
            <a:pPr lvl="1" eaLnBrk="1" hangingPunct="1">
              <a:lnSpc>
                <a:spcPct val="120000"/>
              </a:lnSpc>
            </a:pPr>
            <a:r>
              <a:rPr kumimoji="0" lang="ko-KR" altLang="en-US" sz="20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표본비율</a:t>
            </a:r>
            <a:r>
              <a:rPr kumimoji="0"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≥ </a:t>
            </a:r>
            <a:r>
              <a:rPr kumimoji="0"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0.6 </a:t>
            </a:r>
            <a:r>
              <a:rPr kumimoji="0"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이면 </a:t>
            </a:r>
            <a:r>
              <a:rPr kumimoji="0"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20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 </a:t>
            </a:r>
            <a:r>
              <a:rPr kumimoji="0" lang="ko-KR" altLang="en-US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</a:t>
            </a:r>
            <a:endParaRPr kumimoji="0"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 bwMode="auto">
              <a:xfrm>
                <a:off x="6312024" y="4581128"/>
                <a:ext cx="4680520" cy="1584176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9088" indent="-319088" algn="l" rtl="0" eaLnBrk="0" fontAlgn="base" latinLnBrk="1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9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1pPr>
                <a:lvl2pPr marL="639763" indent="-273050" algn="l" rtl="0" eaLnBrk="0" fontAlgn="base" latinLnBrk="1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"/>
                  <a:defRPr sz="26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2pPr>
                <a:lvl3pPr marL="914400" indent="-228600" algn="l" rtl="0" eaLnBrk="0" fontAlgn="base" latinLnBrk="1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"/>
                  <a:defRPr sz="23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3pPr>
                <a:lvl4pPr marL="13716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A5AB81"/>
                  </a:buClr>
                  <a:buSzPct val="7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4pPr>
                <a:lvl5pPr marL="18288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5pPr>
                <a:lvl6pPr marL="2103120" indent="-228600" algn="l" rtl="0" eaLnBrk="1" latin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1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1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1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vs. 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&gt;μ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판단의 기준은 </a:t>
                </a:r>
                <a:r>
                  <a:rPr kumimoji="0" lang="ko-KR" altLang="en-US" sz="2000" dirty="0" err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표본평균의</a:t>
                </a:r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차이</a:t>
                </a:r>
              </a:p>
              <a:p>
                <a:pPr lvl="1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ko-KR" altLang="en-US" sz="200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accPr>
                      <m:e>
                        <m:r>
                          <a:rPr kumimoji="0"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𝑋</m:t>
                        </m:r>
                      </m:e>
                    </m:acc>
                    <m:r>
                      <a:rPr kumimoji="0"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−</m:t>
                    </m:r>
                    <m:acc>
                      <m:accPr>
                        <m:chr m:val="̅"/>
                        <m:ctrlPr>
                          <a:rPr kumimoji="0"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accPr>
                      <m:e>
                        <m:r>
                          <a:rPr kumimoji="0"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𝑌</m:t>
                        </m:r>
                      </m:e>
                    </m:acc>
                  </m:oMath>
                </a14:m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≥ </a:t>
                </a: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100 </a:t>
                </a:r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이면 </a:t>
                </a: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H</a:t>
                </a:r>
                <a:r>
                  <a:rPr kumimoji="0" lang="en-US" altLang="ko-KR" sz="20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 </a:t>
                </a:r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기각</a:t>
                </a:r>
                <a:endParaRPr kumimoji="0"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:endParaRPr kumimoji="0" lang="ko-KR" altLang="en-US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2024" y="4581128"/>
                <a:ext cx="4680520" cy="1584176"/>
              </a:xfrm>
              <a:prstGeom prst="rect">
                <a:avLst/>
              </a:prstGeom>
              <a:blipFill>
                <a:blip r:embed="rId2"/>
                <a:stretch>
                  <a:fillRect l="-130" t="-763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/>
      <p:bldP spid="8" grpId="0" uiExpand="1" build="p" animBg="1"/>
      <p:bldP spid="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9571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007768" y="389140"/>
                <a:ext cx="7416824" cy="4464495"/>
              </a:xfrm>
            </p:spPr>
            <p:txBody>
              <a:bodyPr/>
              <a:lstStyle/>
              <a:p>
                <a:pPr eaLnBrk="1" hangingPunct="1"/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유의수준 </a:t>
                </a:r>
              </a:p>
              <a:p>
                <a:pPr lvl="1" eaLnBrk="1" hangingPunct="1"/>
                <a:r>
                  <a:rPr lang="ko-KR" altLang="en-US" sz="2400" dirty="0" err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귀무가설이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맞는데도 </a:t>
                </a:r>
                <a:r>
                  <a:rPr lang="ko-KR" altLang="en-US" sz="2400" dirty="0" err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틀리다고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판정할 확률</a:t>
                </a:r>
              </a:p>
              <a:p>
                <a:pPr lvl="1" eaLnBrk="1" hangingPunct="1"/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240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𝛼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Pr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⁡(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</m:t>
                    </m:r>
                    <m:r>
                      <a:rPr lang="ko-KR" altLang="en-US" sz="24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기</m:t>
                    </m:r>
                    <m:r>
                      <a:rPr lang="ko-KR" altLang="en-US" sz="240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각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 | 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𝐻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</m:t>
                    </m:r>
                    <m:r>
                      <a:rPr lang="ko-KR" altLang="en-US" sz="24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사</m:t>
                    </m:r>
                    <m:r>
                      <a:rPr lang="ko-KR" altLang="en-US" sz="240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실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)</m:t>
                    </m:r>
                  </m:oMath>
                </a14:m>
                <a:endParaRPr lang="en-US" altLang="ko-KR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lvl="1" eaLnBrk="1" hangingPunct="1"/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제 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종의 오류</a:t>
                </a:r>
              </a:p>
              <a:p>
                <a:pPr eaLnBrk="1" hangingPunct="1"/>
                <a:endParaRPr lang="en-US" altLang="ko-KR" sz="28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eaLnBrk="1" hangingPunct="1"/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일반적으로 </a:t>
                </a:r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5%</a:t>
                </a:r>
                <a:r>
                  <a:rPr lang="ko-KR" altLang="en-US" sz="2800" dirty="0" err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유의수준을</a:t>
                </a: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주로 사용</a:t>
                </a:r>
              </a:p>
              <a:p>
                <a:pPr lvl="1" eaLnBrk="1" hangingPunct="1"/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또는 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1%, 10%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도 사용</a:t>
                </a:r>
              </a:p>
              <a:p>
                <a:pPr lvl="1" eaLnBrk="1" hangingPunct="1"/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95% </a:t>
                </a:r>
                <a:r>
                  <a:rPr lang="ko-KR" altLang="en-US" sz="2400" dirty="0" err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신뢰수준과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유사한 의미</a:t>
                </a:r>
              </a:p>
            </p:txBody>
          </p:sp>
        </mc:Choice>
        <mc:Fallback xmlns="">
          <p:sp>
            <p:nvSpPr>
              <p:cNvPr id="109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007768" y="389140"/>
                <a:ext cx="7416824" cy="4464495"/>
              </a:xfrm>
              <a:blipFill>
                <a:blip r:embed="rId2"/>
                <a:stretch>
                  <a:fillRect l="-329" t="-15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1384" y="876091"/>
            <a:ext cx="3054288" cy="231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9pPr>
          </a:lstStyle>
          <a:p>
            <a:pPr eaLnBrk="1" hangingPunct="1"/>
            <a:r>
              <a:rPr kumimoji="0"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용어의 정리</a:t>
            </a:r>
            <a:br>
              <a:rPr kumimoji="0"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kumimoji="0"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07368" y="404664"/>
            <a:ext cx="3054289" cy="3054289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 txBox="1">
                <a:spLocks noChangeArrowheads="1"/>
              </p:cNvSpPr>
              <p:nvPr/>
            </p:nvSpPr>
            <p:spPr bwMode="auto">
              <a:xfrm>
                <a:off x="1626398" y="4437112"/>
                <a:ext cx="4253331" cy="1152128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9088" indent="-319088" algn="l" rtl="0" eaLnBrk="0" fontAlgn="base" latinLnBrk="1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9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1pPr>
                <a:lvl2pPr marL="639763" indent="-273050" algn="l" rtl="0" eaLnBrk="0" fontAlgn="base" latinLnBrk="1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"/>
                  <a:defRPr sz="26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2pPr>
                <a:lvl3pPr marL="914400" indent="-228600" algn="l" rtl="0" eaLnBrk="0" fontAlgn="base" latinLnBrk="1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"/>
                  <a:defRPr sz="23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3pPr>
                <a:lvl4pPr marL="13716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A5AB81"/>
                  </a:buClr>
                  <a:buSzPct val="7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4pPr>
                <a:lvl5pPr marL="18288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5pPr>
                <a:lvl6pPr marL="2103120" indent="-228600" algn="l" rtl="0" eaLnBrk="1" latin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1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1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1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p=0.5 vs. 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p&gt;0.5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H</a:t>
                </a:r>
                <a:r>
                  <a:rPr kumimoji="0" lang="en-US" altLang="ko-KR" sz="20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 </a:t>
                </a:r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기각 </a:t>
                </a: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𝛼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</m:oMath>
                </a14:m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0.05)</a:t>
                </a:r>
              </a:p>
            </p:txBody>
          </p:sp>
        </mc:Choice>
        <mc:Fallback xmlns="">
          <p:sp>
            <p:nvSpPr>
              <p:cNvPr id="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6398" y="4437112"/>
                <a:ext cx="4253331" cy="1152128"/>
              </a:xfrm>
              <a:prstGeom prst="rect">
                <a:avLst/>
              </a:prstGeom>
              <a:blipFill>
                <a:blip r:embed="rId3"/>
                <a:stretch>
                  <a:fillRect l="-143" t="-1047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 bwMode="auto">
              <a:xfrm>
                <a:off x="6600056" y="4437112"/>
                <a:ext cx="4392488" cy="1152128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9088" indent="-319088" algn="l" rtl="0" eaLnBrk="0" fontAlgn="base" latinLnBrk="1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9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1pPr>
                <a:lvl2pPr marL="639763" indent="-273050" algn="l" rtl="0" eaLnBrk="0" fontAlgn="base" latinLnBrk="1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"/>
                  <a:defRPr sz="26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2pPr>
                <a:lvl3pPr marL="914400" indent="-228600" algn="l" rtl="0" eaLnBrk="0" fontAlgn="base" latinLnBrk="1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"/>
                  <a:defRPr sz="23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3pPr>
                <a:lvl4pPr marL="13716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A5AB81"/>
                  </a:buClr>
                  <a:buSzPct val="7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4pPr>
                <a:lvl5pPr marL="18288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5pPr>
                <a:lvl6pPr marL="2103120" indent="-228600" algn="l" rtl="0" eaLnBrk="1" latin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1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1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1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vs. 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&gt;μ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H</a:t>
                </a:r>
                <a:r>
                  <a:rPr kumimoji="0" lang="en-US" altLang="ko-KR" sz="20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 </a:t>
                </a:r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채택 </a:t>
                </a: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𝛼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</m:oMath>
                </a14:m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0.05)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0056" y="4437112"/>
                <a:ext cx="4392488" cy="1152128"/>
              </a:xfrm>
              <a:prstGeom prst="rect">
                <a:avLst/>
              </a:prstGeom>
              <a:blipFill>
                <a:blip r:embed="rId4"/>
                <a:stretch>
                  <a:fillRect l="-139" t="-1047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uiExpand="1" build="p"/>
      <p:bldP spid="8" grpId="0" uiExpand="1" build="p" animBg="1"/>
      <p:bldP spid="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47727" y="260648"/>
            <a:ext cx="8352929" cy="4392488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유의확률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</a:p>
          <a:p>
            <a:pPr lvl="1" eaLnBrk="1" hangingPunct="1"/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귀무가설이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맞는데도 이러한 관측결과가 나올 확률</a:t>
            </a:r>
          </a:p>
          <a:p>
            <a:pPr lvl="1" eaLnBrk="1" hangingPunct="1"/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p-value=</a:t>
            </a:r>
            <a:r>
              <a:rPr lang="en-US" altLang="ko-KR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결과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| H</a:t>
            </a:r>
            <a:r>
              <a:rPr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사실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lvl="1" eaLnBrk="1" hangingPunct="1"/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값이 작으면 이런 경우는 발생가능성이 낮다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결과는 기정 사실이므로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가정을 의심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값에 의한 검정</a:t>
            </a:r>
          </a:p>
          <a:p>
            <a:pPr lvl="1" eaLnBrk="1" hangingPunct="1"/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작으면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(&lt;5%) H</a:t>
            </a:r>
            <a:r>
              <a:rPr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</a:t>
            </a:r>
          </a:p>
          <a:p>
            <a:pPr lvl="1" eaLnBrk="1" hangingPunct="1"/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크면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(&gt;5%) H</a:t>
            </a:r>
            <a:r>
              <a:rPr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채택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1384" y="876091"/>
            <a:ext cx="2957785" cy="231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9pPr>
          </a:lstStyle>
          <a:p>
            <a:pPr eaLnBrk="1" hangingPunct="1"/>
            <a:r>
              <a:rPr kumimoji="0"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용어의 정리</a:t>
            </a:r>
            <a:br>
              <a:rPr kumimoji="0"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kumimoji="0"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07368" y="404664"/>
            <a:ext cx="3054289" cy="3054289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 txBox="1">
                <a:spLocks noChangeArrowheads="1"/>
              </p:cNvSpPr>
              <p:nvPr/>
            </p:nvSpPr>
            <p:spPr bwMode="auto">
              <a:xfrm>
                <a:off x="1410374" y="4509120"/>
                <a:ext cx="4253331" cy="1368152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9088" indent="-319088" algn="l" rtl="0" eaLnBrk="0" fontAlgn="base" latinLnBrk="1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9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1pPr>
                <a:lvl2pPr marL="639763" indent="-273050" algn="l" rtl="0" eaLnBrk="0" fontAlgn="base" latinLnBrk="1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"/>
                  <a:defRPr sz="26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2pPr>
                <a:lvl3pPr marL="914400" indent="-228600" algn="l" rtl="0" eaLnBrk="0" fontAlgn="base" latinLnBrk="1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"/>
                  <a:defRPr sz="23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3pPr>
                <a:lvl4pPr marL="13716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A5AB81"/>
                  </a:buClr>
                  <a:buSzPct val="7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4pPr>
                <a:lvl5pPr marL="18288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5pPr>
                <a:lvl6pPr marL="2103120" indent="-228600" algn="l" rtl="0" eaLnBrk="1" latin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1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1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1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p=0.5 vs. 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p&gt;0.5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p=0.03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H</a:t>
                </a:r>
                <a:r>
                  <a:rPr kumimoji="0" lang="en-US" altLang="ko-KR" sz="20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 </a:t>
                </a:r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기각 </a:t>
                </a: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𝛼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</m:oMath>
                </a14:m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0.05)</a:t>
                </a:r>
              </a:p>
            </p:txBody>
          </p:sp>
        </mc:Choice>
        <mc:Fallback xmlns="">
          <p:sp>
            <p:nvSpPr>
              <p:cNvPr id="8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0374" y="4509120"/>
                <a:ext cx="4253331" cy="1368152"/>
              </a:xfrm>
              <a:prstGeom prst="rect">
                <a:avLst/>
              </a:prstGeom>
              <a:blipFill>
                <a:blip r:embed="rId2"/>
                <a:stretch>
                  <a:fillRect l="-143" t="-885" b="-8407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 bwMode="auto">
              <a:xfrm>
                <a:off x="6384032" y="4509120"/>
                <a:ext cx="4392488" cy="1368152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9088" indent="-319088" algn="l" rtl="0" eaLnBrk="0" fontAlgn="base" latinLnBrk="1" hangingPunct="0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9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1pPr>
                <a:lvl2pPr marL="639763" indent="-273050" algn="l" rtl="0" eaLnBrk="0" fontAlgn="base" latinLnBrk="1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"/>
                  <a:defRPr sz="26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2pPr>
                <a:lvl3pPr marL="914400" indent="-228600" algn="l" rtl="0" eaLnBrk="0" fontAlgn="base" latinLnBrk="1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"/>
                  <a:defRPr sz="23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3pPr>
                <a:lvl4pPr marL="13716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A5AB81"/>
                  </a:buClr>
                  <a:buSzPct val="7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4pPr>
                <a:lvl5pPr marL="1828800" indent="-228600" algn="l" rtl="0" eaLnBrk="0" fontAlgn="base" latinLnBrk="1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lvl5pPr>
                <a:lvl6pPr marL="2103120" indent="-228600" algn="l" rtl="0" eaLnBrk="1" latinLnBrk="1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1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1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1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vs. H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kumimoji="0"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&gt;μ</a:t>
                </a:r>
                <a:r>
                  <a:rPr kumimoji="0"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p=0.08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H</a:t>
                </a:r>
                <a:r>
                  <a:rPr kumimoji="0" lang="en-US" altLang="ko-KR" sz="20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 </a:t>
                </a:r>
                <a:r>
                  <a:rPr kumimoji="0"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채택 </a:t>
                </a:r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𝛼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</m:oMath>
                </a14:m>
                <a:r>
                  <a:rPr kumimoji="0"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0.05)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4032" y="4509120"/>
                <a:ext cx="4392488" cy="1368152"/>
              </a:xfrm>
              <a:prstGeom prst="rect">
                <a:avLst/>
              </a:prstGeom>
              <a:blipFill>
                <a:blip r:embed="rId3"/>
                <a:stretch>
                  <a:fillRect l="-138" t="-885" b="-8407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8" grpId="0" uiExpand="1" build="p" animBg="1"/>
      <p:bldP spid="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488" y="563563"/>
            <a:ext cx="2314575" cy="2433637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연습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82496" y="304007"/>
            <a:ext cx="7560840" cy="3815952"/>
          </a:xfrm>
        </p:spPr>
        <p:txBody>
          <a:bodyPr/>
          <a:lstStyle/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동전을 던지면 앞면이 나올 확률이 얼마인가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eaLnBrk="1" hangingPunct="1"/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번 던져 모두 앞면이 나올 확률은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eaLnBrk="1" hangingPunct="1"/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 번 던져 모두 앞면이 나올 확률은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eaLnBrk="1" hangingPunct="1"/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열 번 던져 모두 앞면이 나올 확률은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eaLnBrk="1" hangingPunct="1"/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51384" y="304007"/>
            <a:ext cx="2987675" cy="2952750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126" y="4280182"/>
                <a:ext cx="36388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126" y="4280182"/>
                <a:ext cx="363881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67808" y="4280182"/>
                <a:ext cx="106721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8" y="4280182"/>
                <a:ext cx="1067215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09824" y="4303069"/>
                <a:ext cx="177054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24" y="4303069"/>
                <a:ext cx="1770549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56240" y="4293096"/>
                <a:ext cx="288032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2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den>
                      </m:f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4293096"/>
                <a:ext cx="2880320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uiExpand="1" build="p"/>
      <p:bldP spid="2" grpId="0"/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1039446"/>
            <a:ext cx="2386012" cy="1498600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예제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5.1</a:t>
            </a:r>
            <a:b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204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쪽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0053" y="692150"/>
            <a:ext cx="6938515" cy="3384922"/>
          </a:xfrm>
        </p:spPr>
        <p:txBody>
          <a:bodyPr/>
          <a:lstStyle/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실험결과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동전을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번 던져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번이 앞면</a:t>
            </a: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앞면이 나올 확률이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0.5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보다 더 높다고 판단할 수 있는가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eaLnBrk="1" hangingPunct="1"/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가설부터 세우자</a:t>
            </a:r>
          </a:p>
          <a:p>
            <a:pPr lvl="1" eaLnBrk="1" hangingPunct="1"/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차이없다</a:t>
            </a: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대립가설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차이있다</a:t>
            </a: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1524001" y="3101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51384" y="304007"/>
            <a:ext cx="2987675" cy="2952750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252293" y="4610040"/>
            <a:ext cx="2160240" cy="72008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39763" indent="-273050" algn="l" rtl="0" eaLnBrk="0" fontAlgn="base" latinLnBrk="1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-228600" algn="l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buNone/>
            </a:pPr>
            <a:r>
              <a:rPr kumimoji="0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kumimoji="0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p=0.5</a:t>
            </a:r>
            <a:endParaRPr kumimoji="0"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7464153" y="4602192"/>
            <a:ext cx="2088232" cy="699016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39763" indent="-273050" algn="l" rtl="0" eaLnBrk="0" fontAlgn="base" latinLnBrk="1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-228600" algn="l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buNone/>
            </a:pPr>
            <a:r>
              <a:rPr kumimoji="0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kumimoji="0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p&gt;0.5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72064" y="470847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vs.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  <p:bldP spid="10" grpId="0" uiExpand="1" build="p" animBg="1"/>
      <p:bldP spid="11" grpId="0" uiExpand="1" build="p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9059" y="476235"/>
            <a:ext cx="7021437" cy="2087563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판단의 근거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앞면의 회수</a:t>
            </a:r>
          </a:p>
          <a:p>
            <a:pPr lvl="1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일단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맞다고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생각하고 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많이 벗어나면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대립가설이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맞다고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판단</a:t>
            </a:r>
          </a:p>
          <a:p>
            <a:pPr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귀무가설하에서 앞면의 회수의 분포는</a:t>
            </a:r>
          </a:p>
        </p:txBody>
      </p:sp>
      <p:pic>
        <p:nvPicPr>
          <p:cNvPr id="157701" name="_x86536080" descr="EMB00000ffc42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708920"/>
            <a:ext cx="6408737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83432" y="1039446"/>
            <a:ext cx="23860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9pPr>
          </a:lstStyle>
          <a:p>
            <a:pPr eaLnBrk="1" hangingPunct="1"/>
            <a:r>
              <a:rPr kumimoji="0"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예제 </a:t>
            </a:r>
            <a:r>
              <a:rPr kumimoji="0"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5.1</a:t>
            </a:r>
            <a:br>
              <a:rPr kumimoji="0"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kumimoji="0"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204</a:t>
            </a:r>
            <a:r>
              <a:rPr kumimoji="0"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쪽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1" y="3101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51384" y="304007"/>
            <a:ext cx="2987675" cy="2952750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8404" y="1943862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X~B(10,0.5)</a:t>
            </a: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15680" y="549277"/>
            <a:ext cx="8856984" cy="1583580"/>
          </a:xfrm>
        </p:spPr>
        <p:txBody>
          <a:bodyPr/>
          <a:lstStyle/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공정한 동전에서도 앞면이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번 이상 나올 확률은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공정한 동전에서도 앞면이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번 이상 나올 확률은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공정한 동전에서도 앞면이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번 이상 나올 확률은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3277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432175" y="2349501"/>
          <a:ext cx="6408738" cy="404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비트맵 이미지" r:id="rId4" imgW="8123810" imgH="5125165" progId="Paint.Picture">
                  <p:embed/>
                </p:oleObj>
              </mc:Choice>
              <mc:Fallback>
                <p:oleObj name="비트맵 이미지" r:id="rId4" imgW="8123810" imgH="512516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2349501"/>
                        <a:ext cx="6408738" cy="404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83432" y="1039446"/>
            <a:ext cx="23860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9pPr>
          </a:lstStyle>
          <a:p>
            <a:pPr eaLnBrk="1" hangingPunct="1"/>
            <a:r>
              <a:rPr kumimoji="0"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예제 </a:t>
            </a:r>
            <a:r>
              <a:rPr kumimoji="0"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5.1</a:t>
            </a:r>
            <a:br>
              <a:rPr kumimoji="0"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kumimoji="0"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204</a:t>
            </a:r>
            <a:r>
              <a:rPr kumimoji="0"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쪽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1" y="3101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51384" y="304007"/>
            <a:ext cx="2987675" cy="2952750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64732" y="523274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0.001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85382" y="523274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+0.010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60119" y="523274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+0.044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uiExpand="1" build="p"/>
      <p:bldP spid="3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8700" y="232718"/>
            <a:ext cx="7416824" cy="6048077"/>
          </a:xfrm>
        </p:spPr>
        <p:txBody>
          <a:bodyPr/>
          <a:lstStyle/>
          <a:p>
            <a:pPr eaLnBrk="1" hangingPunct="1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관측값은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</a:p>
          <a:p>
            <a:pPr eaLnBrk="1" hangingPunct="1"/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기각역은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이상</a:t>
            </a:r>
          </a:p>
          <a:p>
            <a:pPr eaLnBrk="1" hangingPunct="1"/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아깝지만 </a:t>
            </a:r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채택</a:t>
            </a:r>
          </a:p>
          <a:p>
            <a:pPr eaLnBrk="1" hangingPunct="1"/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값은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=0.044+0.010+0.001</a:t>
            </a:r>
          </a:p>
          <a:p>
            <a:pPr lvl="1" eaLnBrk="1" hangingPunct="1">
              <a:buFontTx/>
              <a:buNone/>
            </a:pP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=0.055 &gt;5%</a:t>
            </a:r>
          </a:p>
          <a:p>
            <a:pPr lvl="1" eaLnBrk="1" hangingPunct="1">
              <a:buNone/>
            </a:pP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값이 작으면 </a:t>
            </a:r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          )</a:t>
            </a:r>
          </a:p>
          <a:p>
            <a:pPr lvl="1" eaLnBrk="1" hangingPunct="1">
              <a:buFontTx/>
              <a:buNone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83432" y="1039446"/>
            <a:ext cx="23860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HY얕은샘물M" pitchFamily="18" charset="-127"/>
              </a:defRPr>
            </a:lvl9pPr>
          </a:lstStyle>
          <a:p>
            <a:pPr eaLnBrk="1" hangingPunct="1"/>
            <a:r>
              <a:rPr kumimoji="0"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예제 </a:t>
            </a:r>
            <a:r>
              <a:rPr kumimoji="0"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5.1</a:t>
            </a:r>
            <a:br>
              <a:rPr kumimoji="0"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kumimoji="0"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204</a:t>
            </a:r>
            <a:r>
              <a:rPr kumimoji="0"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쪽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1" y="3101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51384" y="304007"/>
            <a:ext cx="2987675" cy="2952750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2264" y="522920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uiExpand="1" build="p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448" y="735881"/>
            <a:ext cx="4259262" cy="22177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  <a:t>오늘 </a:t>
            </a:r>
            <a:b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  <a:t>배울</a:t>
            </a:r>
            <a:b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  <a:t>내용은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151635" y="505346"/>
            <a:ext cx="7270736" cy="4896544"/>
          </a:xfrm>
        </p:spPr>
        <p:txBody>
          <a:bodyPr/>
          <a:lstStyle/>
          <a:p>
            <a:pPr eaLnBrk="1" hangingPunct="1"/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</a:p>
          <a:p>
            <a:pPr lvl="1" eaLnBrk="1" hangingPunct="1"/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Test </a:t>
            </a:r>
          </a:p>
          <a:p>
            <a:pPr eaLnBrk="1" hangingPunct="1"/>
            <a:endParaRPr lang="en-US" altLang="ko-KR" sz="3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</a:t>
            </a:r>
            <a:r>
              <a:rPr lang="ko-KR" altLang="en-US" sz="24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假說</a:t>
            </a: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ko-KR" altLang="en-US" sz="24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檢定</a:t>
            </a: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</a:t>
            </a:r>
            <a:r>
              <a:rPr lang="en-US" altLang="ko-KR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full name</a:t>
            </a:r>
          </a:p>
          <a:p>
            <a:pPr lvl="1" eaLnBrk="1" hangingPunct="1"/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hypothesis test</a:t>
            </a:r>
          </a:p>
          <a:p>
            <a:pPr lvl="1" eaLnBrk="1" hangingPunct="1"/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모수에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대한 주장을 가설로 세우고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데이터를 통해 그 가설이 맞는지를 판단하는 과정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623392" y="476672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/>
          <p:cNvSpPr>
            <a:spLocks noGrp="1"/>
          </p:cNvSpPr>
          <p:nvPr>
            <p:ph type="title"/>
          </p:nvPr>
        </p:nvSpPr>
        <p:spPr>
          <a:xfrm>
            <a:off x="1199456" y="1436508"/>
            <a:ext cx="1582961" cy="990600"/>
          </a:xfrm>
        </p:spPr>
        <p:txBody>
          <a:bodyPr/>
          <a:lstStyle/>
          <a:p>
            <a:r>
              <a:rPr lang="ko-KR" altLang="en-US" dirty="0"/>
              <a:t>정리</a:t>
            </a:r>
          </a:p>
        </p:txBody>
      </p:sp>
      <p:sp>
        <p:nvSpPr>
          <p:cNvPr id="35843" name="내용 개체 틀 2"/>
          <p:cNvSpPr>
            <a:spLocks noGrp="1"/>
          </p:cNvSpPr>
          <p:nvPr>
            <p:ph sz="quarter" idx="1"/>
          </p:nvPr>
        </p:nvSpPr>
        <p:spPr>
          <a:xfrm>
            <a:off x="4007768" y="620688"/>
            <a:ext cx="7721352" cy="52565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대립가설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검정통계량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유의수준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기각역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유의확률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판정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기각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or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채택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07368" y="404664"/>
            <a:ext cx="3054289" cy="3054289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2"/>
          <a:stretch/>
        </p:blipFill>
        <p:spPr>
          <a:xfrm>
            <a:off x="4935" y="5576"/>
            <a:ext cx="12454752" cy="6951815"/>
          </a:xfrm>
        </p:spPr>
      </p:pic>
      <p:sp>
        <p:nvSpPr>
          <p:cNvPr id="5" name="TextBox 4"/>
          <p:cNvSpPr txBox="1"/>
          <p:nvPr/>
        </p:nvSpPr>
        <p:spPr>
          <a:xfrm>
            <a:off x="479376" y="1222008"/>
            <a:ext cx="37721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>
                <a:solidFill>
                  <a:srgbClr val="00206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수고하셨습니다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0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765176"/>
            <a:ext cx="2374900" cy="2303463"/>
          </a:xfrm>
        </p:spPr>
        <p:txBody>
          <a:bodyPr/>
          <a:lstStyle/>
          <a:p>
            <a:pPr eaLnBrk="1" hangingPunct="1"/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기억하십니까</a:t>
            </a:r>
            <a:r>
              <a:rPr lang="en-US" altLang="ko-KR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graphicFrame>
        <p:nvGraphicFramePr>
          <p:cNvPr id="4608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3869164"/>
              </p:ext>
            </p:extLst>
          </p:nvPr>
        </p:nvGraphicFramePr>
        <p:xfrm>
          <a:off x="1847851" y="476250"/>
          <a:ext cx="8761675" cy="620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비트맵 이미지" r:id="rId3" imgW="6380952" imgH="4514286" progId="Paint.Picture">
                  <p:embed/>
                </p:oleObj>
              </mc:Choice>
              <mc:Fallback>
                <p:oleObj name="비트맵 이미지" r:id="rId3" imgW="6380952" imgH="45142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476250"/>
                        <a:ext cx="8761675" cy="620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703389" y="47625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87488" y="3004888"/>
            <a:ext cx="8856662" cy="3672137"/>
            <a:chOff x="204" y="1979"/>
            <a:chExt cx="5352" cy="2222"/>
          </a:xfrm>
        </p:grpSpPr>
        <p:sp>
          <p:nvSpPr>
            <p:cNvPr id="14342" name="Rectangle 9"/>
            <p:cNvSpPr>
              <a:spLocks noChangeArrowheads="1"/>
            </p:cNvSpPr>
            <p:nvPr/>
          </p:nvSpPr>
          <p:spPr bwMode="auto">
            <a:xfrm>
              <a:off x="204" y="1979"/>
              <a:ext cx="5352" cy="2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343" name="AutoShape 8"/>
            <p:cNvSpPr>
              <a:spLocks noChangeArrowheads="1"/>
            </p:cNvSpPr>
            <p:nvPr/>
          </p:nvSpPr>
          <p:spPr bwMode="auto">
            <a:xfrm>
              <a:off x="1248" y="2387"/>
              <a:ext cx="3133" cy="1452"/>
            </a:xfrm>
            <a:prstGeom prst="cloudCallout">
              <a:avLst>
                <a:gd name="adj1" fmla="val -36404"/>
                <a:gd name="adj2" fmla="val -7625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통 안에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검은 공과 흰 공의 수가 같다고 볼 수 있는가</a:t>
              </a:r>
              <a:r>
                <a:rPr lang="en-US" altLang="ko-KR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702231"/>
            <a:ext cx="4870161" cy="935037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ko-KR" alt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간단한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표본추출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한번 더</a:t>
            </a:r>
            <a:endParaRPr lang="en-US" altLang="ko-KR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146" y="2270162"/>
            <a:ext cx="4818292" cy="3240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Random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개를 뽑아 평균을 구하세요</a:t>
            </a:r>
          </a:p>
          <a:p>
            <a:pPr>
              <a:buFont typeface="Arial" panose="020B0604020202020204" pitchFamily="34" charset="0"/>
              <a:buChar char="•"/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모집단의 평균은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110</a:t>
            </a: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 rot="21087251">
            <a:off x="6213380" y="3379358"/>
            <a:ext cx="720526" cy="2088952"/>
          </a:xfrm>
          <a:prstGeom prst="curvedRightArrow">
            <a:avLst>
              <a:gd name="adj1" fmla="val 29815"/>
              <a:gd name="adj2" fmla="val 120074"/>
              <a:gd name="adj3" fmla="val 302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7439357" y="4429161"/>
            <a:ext cx="2592388" cy="10810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100,105, 110</a:t>
            </a: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2495600" y="4990618"/>
            <a:ext cx="2376785" cy="1152525"/>
          </a:xfrm>
          <a:prstGeom prst="cloudCallout">
            <a:avLst>
              <a:gd name="adj1" fmla="val -23382"/>
              <a:gd name="adj2" fmla="val -102399"/>
            </a:avLst>
          </a:prstGeom>
          <a:solidFill>
            <a:srgbClr val="CCFF99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/>
              <a:t>모수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Times New Roman" panose="02020603050405020304" pitchFamily="18" charset="0"/>
              </a:rPr>
              <a:t>Parameter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790071" y="1117637"/>
            <a:ext cx="3673475" cy="3095625"/>
            <a:chOff x="6383339" y="549276"/>
            <a:chExt cx="3673475" cy="3095625"/>
          </a:xfrm>
        </p:grpSpPr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6383339" y="549276"/>
              <a:ext cx="3673475" cy="3095625"/>
              <a:chOff x="3061" y="346"/>
              <a:chExt cx="2314" cy="1950"/>
            </a:xfrm>
          </p:grpSpPr>
          <p:sp>
            <p:nvSpPr>
              <p:cNvPr id="5128" name="Oval 4"/>
              <p:cNvSpPr>
                <a:spLocks noChangeArrowheads="1"/>
              </p:cNvSpPr>
              <p:nvPr/>
            </p:nvSpPr>
            <p:spPr bwMode="auto">
              <a:xfrm>
                <a:off x="3061" y="618"/>
                <a:ext cx="2314" cy="167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400" b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120, 130, 100, 110,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400" b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105, 95, 85, 120,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400" b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110, 125</a:t>
                </a:r>
              </a:p>
            </p:txBody>
          </p:sp>
          <p:sp>
            <p:nvSpPr>
              <p:cNvPr id="5129" name="AutoShape 5"/>
              <p:cNvSpPr>
                <a:spLocks noChangeArrowheads="1"/>
              </p:cNvSpPr>
              <p:nvPr/>
            </p:nvSpPr>
            <p:spPr bwMode="auto">
              <a:xfrm>
                <a:off x="3651" y="346"/>
                <a:ext cx="1179" cy="363"/>
              </a:xfrm>
              <a:custGeom>
                <a:avLst/>
                <a:gdLst>
                  <a:gd name="T0" fmla="*/ 3 w 21600"/>
                  <a:gd name="T1" fmla="*/ 0 h 21600"/>
                  <a:gd name="T2" fmla="*/ 2 w 21600"/>
                  <a:gd name="T3" fmla="*/ 0 h 21600"/>
                  <a:gd name="T4" fmla="*/ 0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7 w 21600"/>
                  <a:gd name="T13" fmla="*/ 4522 h 21600"/>
                  <a:gd name="T14" fmla="*/ 17093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7680176" y="1053084"/>
              <a:ext cx="1152128" cy="2876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08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1927" grpId="0" animBg="1"/>
      <p:bldP spid="81928" grpId="0" animBg="1"/>
      <p:bldP spid="819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4125" y="20725"/>
            <a:ext cx="3683000" cy="2571750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여러분의</a:t>
            </a:r>
            <a:b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판단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87888" y="511347"/>
            <a:ext cx="6120680" cy="5145435"/>
          </a:xfrm>
        </p:spPr>
        <p:txBody>
          <a:bodyPr/>
          <a:lstStyle/>
          <a:p>
            <a:pPr eaLnBrk="1" hangingPunct="1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IQ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평균이 얼마라고 추정합니까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 eaLnBrk="1" hangingPunct="1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105</a:t>
            </a:r>
          </a:p>
          <a:p>
            <a:pPr eaLnBrk="1" hangingPunct="1"/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알려진 사실은 없나요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모평균이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110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이다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알려진 사실과 일치한다고 말할 수 있나요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105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인데 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110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과 크게 다르다고 할 수 있는가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5400000">
            <a:off x="1170206" y="115266"/>
            <a:ext cx="2808288" cy="3600450"/>
          </a:xfrm>
          <a:prstGeom prst="rtTriangle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7248847" y="977797"/>
            <a:ext cx="1582737" cy="936625"/>
          </a:xfrm>
          <a:prstGeom prst="wedgeEllipseCallout">
            <a:avLst>
              <a:gd name="adj1" fmla="val -77181"/>
              <a:gd name="adj2" fmla="val -25083"/>
            </a:avLst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2800">
                <a:latin typeface="휴먼모음T" panose="02030504000101010101" pitchFamily="18" charset="-127"/>
                <a:ea typeface="휴먼모음T" panose="02030504000101010101" pitchFamily="18" charset="-127"/>
              </a:rPr>
              <a:t>점추정</a:t>
            </a: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3038448" y="2242783"/>
            <a:ext cx="1728788" cy="1439863"/>
          </a:xfrm>
          <a:prstGeom prst="wedgeEllipseCallout">
            <a:avLst>
              <a:gd name="adj1" fmla="val 83436"/>
              <a:gd name="adj2" fmla="val -9434"/>
            </a:avLst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가설</a:t>
            </a:r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1994709" y="4471787"/>
            <a:ext cx="2743200" cy="1439863"/>
          </a:xfrm>
          <a:prstGeom prst="cloudCallout">
            <a:avLst>
              <a:gd name="adj1" fmla="val 72431"/>
              <a:gd name="adj2" fmla="val -25856"/>
            </a:avLst>
          </a:prstGeom>
          <a:solidFill>
            <a:srgbClr val="FF330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3600">
                <a:solidFill>
                  <a:srgbClr val="CCFF99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가설검정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901" grpId="0" animBg="1"/>
      <p:bldP spid="80902" grpId="0" animBg="1"/>
      <p:bldP spid="809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4"/>
          <p:cNvSpPr>
            <a:spLocks noChangeArrowheads="1"/>
          </p:cNvSpPr>
          <p:nvPr/>
        </p:nvSpPr>
        <p:spPr bwMode="auto">
          <a:xfrm>
            <a:off x="731044" y="516579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37420" y="703904"/>
            <a:ext cx="2601912" cy="243363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dirty="0" err="1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가설검정의</a:t>
            </a:r>
            <a:br>
              <a:rPr lang="en-US" altLang="ko-KR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아이디어</a:t>
            </a:r>
            <a:endParaRPr lang="en-US" altLang="ko-KR" sz="40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휴먼모음T" panose="02030504000101010101" pitchFamily="18" charset="-127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83114" y="908050"/>
            <a:ext cx="6671466" cy="4826000"/>
          </a:xfrm>
        </p:spPr>
        <p:txBody>
          <a:bodyPr/>
          <a:lstStyle/>
          <a:p>
            <a:pPr eaLnBrk="1" hangingPunct="1"/>
            <a:r>
              <a:rPr lang="ko-KR" altLang="en-US" sz="2800" dirty="0" err="1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모수에</a:t>
            </a:r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대한 주장을 가설로 정립</a:t>
            </a:r>
          </a:p>
          <a:p>
            <a:pPr eaLnBrk="1" hangingPunct="1"/>
            <a:endParaRPr lang="ko-KR" altLang="en-US" sz="28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가설이 맞는지를 자료를 통해  판단</a:t>
            </a:r>
          </a:p>
          <a:p>
            <a:pPr eaLnBrk="1" hangingPunct="1"/>
            <a:endParaRPr lang="ko-KR" altLang="en-US" sz="28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자료에서 필요한 통계량을 계산</a:t>
            </a:r>
          </a:p>
          <a:p>
            <a:pPr eaLnBrk="1" hangingPunct="1"/>
            <a:endParaRPr lang="ko-KR" altLang="en-US" sz="28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가설이 맞을 때 이런 값이 나올 확률을 계산하여 판정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63" y="823120"/>
            <a:ext cx="2314575" cy="2433637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교재</a:t>
            </a:r>
            <a:b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199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쪽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03712" y="727870"/>
            <a:ext cx="8496944" cy="5576888"/>
          </a:xfrm>
        </p:spPr>
        <p:txBody>
          <a:bodyPr/>
          <a:lstStyle/>
          <a:p>
            <a:pPr eaLnBrk="1" hangingPunct="1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명에게 여론조사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</a:p>
          <a:p>
            <a:pPr lvl="1" eaLnBrk="1" hangingPunct="1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55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 찬성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표본비율이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55%)  </a:t>
            </a:r>
          </a:p>
          <a:p>
            <a:pPr lvl="1"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찬성율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모비율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50%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이상이라 판단해도  되는가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eaLnBrk="1" hangingPunct="1"/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무조건 조사한 숫자가 작아서 판단할 수 없다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eaLnBrk="1" hangingPunct="1"/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찬성율이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50%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인데도 이런 숫자가 나올 가능성이 많은가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그럴 수 있지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=&gt;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그럼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50%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라 하자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그러긴 힘들어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=&gt;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그럼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50%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이상이라 하자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703263" y="563564"/>
            <a:ext cx="2987675" cy="2952750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53998" y="3775870"/>
            <a:ext cx="2286203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가설검정의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예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90938" y="260648"/>
            <a:ext cx="8309718" cy="5576888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어느 영업점에서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남녀실적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조사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남녀사원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각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명의 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월 실적을 조사</a:t>
            </a:r>
          </a:p>
          <a:p>
            <a:pPr lvl="1"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남자평균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1000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만원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여자평균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800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만원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남자사원의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실적이 더 높다고 판단할 수 있는가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남자실적이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만원이 많네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원래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남녀실적이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같더라도 우연히 이렇게 나올 가능성도 있지않나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</a:t>
            </a:r>
          </a:p>
          <a:p>
            <a:pPr lvl="1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그럴 수 있지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=&gt;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그럼 같다고 하자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그러긴 힘들어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=&gt;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그럼 남자가 더 높다고 하자</a:t>
            </a:r>
          </a:p>
          <a:p>
            <a:pPr eaLnBrk="1" hangingPunct="1"/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63" y="823120"/>
            <a:ext cx="2314575" cy="2433637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교재</a:t>
            </a:r>
            <a:b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199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쪽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3263" y="563564"/>
            <a:ext cx="2987675" cy="2952750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53998" y="3775870"/>
            <a:ext cx="2286203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가설검정의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예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5363" y="876091"/>
            <a:ext cx="2957785" cy="2313836"/>
          </a:xfrm>
        </p:spPr>
        <p:txBody>
          <a:bodyPr/>
          <a:lstStyle/>
          <a:p>
            <a:pPr eaLnBrk="1" hangingPunct="1"/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용어의 정리</a:t>
            </a:r>
            <a:b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5720" y="260648"/>
            <a:ext cx="8280920" cy="5616624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</a:t>
            </a:r>
          </a:p>
          <a:p>
            <a:pPr lvl="1"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모수에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대한 주장</a:t>
            </a:r>
          </a:p>
          <a:p>
            <a:pPr lvl="1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수식으로 표현함</a:t>
            </a:r>
          </a:p>
          <a:p>
            <a:pPr lvl="1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두가지로 양분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 </a:t>
            </a:r>
            <a:r>
              <a:rPr lang="ko-KR" altLang="en-US" sz="2400" dirty="0" err="1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영가설</a:t>
            </a:r>
            <a:endParaRPr lang="ko-KR" altLang="en-US" sz="2400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관습적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보수적 주장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차이없다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효과없다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관계없다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endParaRPr lang="ko-KR" altLang="en-US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대립가설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 </a:t>
            </a:r>
            <a:r>
              <a:rPr lang="ko-KR" altLang="en-US" sz="24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연구가설</a:t>
            </a: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적극적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입증하고자 하는 주장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차이있다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아니다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효과있다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관계있다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407368" y="404664"/>
            <a:ext cx="3054289" cy="3054289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464152" y="876091"/>
            <a:ext cx="4392488" cy="2088356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39763" indent="-273050" algn="l" rtl="0" eaLnBrk="0" fontAlgn="base" latinLnBrk="1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-228600" algn="l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-228600" algn="l" rtl="0" eaLnBrk="0" fontAlgn="base" latinLnBrk="1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kumimoji="0"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p=0.5 vs. 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p&gt;0.5</a:t>
            </a:r>
          </a:p>
          <a:p>
            <a:pPr eaLnBrk="1" hangingPunct="1">
              <a:lnSpc>
                <a:spcPct val="90000"/>
              </a:lnSpc>
            </a:pPr>
            <a:endParaRPr kumimoji="0"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μ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=μ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vs. H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μ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kumimoji="0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&gt;μ</a:t>
            </a:r>
            <a:r>
              <a:rPr kumimoji="0" lang="en-US" altLang="ko-KR" sz="24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  <p:bldP spid="5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718970239,C:\Documents and Settings\Lee\My Documents\강의\통계학\원격강의\원격강의12주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718970239,C:\Documents and Settings\Lee\My Documents\강의\통계학\원격강의\원격강의12주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718970239,C:\Documents and Settings\Lee\My Documents\강의\통계학\원격강의\원격강의12주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718970239,C:\Documents and Settings\Lee\My Documents\강의\통계학\원격강의\원격강의12주.pp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가을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3123</TotalTime>
  <Words>973</Words>
  <Application>Microsoft Office PowerPoint</Application>
  <PresentationFormat>와이드스크린</PresentationFormat>
  <Paragraphs>219</Paragraphs>
  <Slides>21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굴림</vt:lpstr>
      <vt:lpstr>나눔손글씨 붓</vt:lpstr>
      <vt:lpstr>나눔스퀘어 Bold</vt:lpstr>
      <vt:lpstr>맑은 고딕</vt:lpstr>
      <vt:lpstr>휴먼모음T</vt:lpstr>
      <vt:lpstr>Arial</vt:lpstr>
      <vt:lpstr>Cambria Math</vt:lpstr>
      <vt:lpstr>Times New Roman</vt:lpstr>
      <vt:lpstr>Tw Cen MT</vt:lpstr>
      <vt:lpstr>Wingdings</vt:lpstr>
      <vt:lpstr>Wingdings 2</vt:lpstr>
      <vt:lpstr>가을</vt:lpstr>
      <vt:lpstr>비트맵 이미지</vt:lpstr>
      <vt:lpstr>통계적 검정</vt:lpstr>
      <vt:lpstr>오늘  배울 내용은</vt:lpstr>
      <vt:lpstr>기억하십니까?</vt:lpstr>
      <vt:lpstr>간단한 표본추출… 한번 더</vt:lpstr>
      <vt:lpstr>여러분의 판단</vt:lpstr>
      <vt:lpstr>가설검정의 아이디어</vt:lpstr>
      <vt:lpstr>교재 199쪽~</vt:lpstr>
      <vt:lpstr>교재 199쪽~</vt:lpstr>
      <vt:lpstr>용어의 정리 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연습</vt:lpstr>
      <vt:lpstr>예제 5.1 204쪽</vt:lpstr>
      <vt:lpstr>PowerPoint 프레젠테이션</vt:lpstr>
      <vt:lpstr>PowerPoint 프레젠테이션</vt:lpstr>
      <vt:lpstr>PowerPoint 프레젠테이션</vt:lpstr>
      <vt:lpstr>정리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통계적 검정</dc:title>
  <dc:creator>user15</dc:creator>
  <cp:lastModifiedBy>Admin</cp:lastModifiedBy>
  <cp:revision>120</cp:revision>
  <dcterms:created xsi:type="dcterms:W3CDTF">2008-03-13T09:17:57Z</dcterms:created>
  <dcterms:modified xsi:type="dcterms:W3CDTF">2023-11-16T04:55:40Z</dcterms:modified>
</cp:coreProperties>
</file>