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7"/>
  </p:notesMasterIdLst>
  <p:sldIdLst>
    <p:sldId id="296" r:id="rId2"/>
    <p:sldId id="419" r:id="rId3"/>
    <p:sldId id="257" r:id="rId4"/>
    <p:sldId id="318" r:id="rId5"/>
    <p:sldId id="416" r:id="rId6"/>
    <p:sldId id="357" r:id="rId7"/>
    <p:sldId id="358" r:id="rId8"/>
    <p:sldId id="361" r:id="rId9"/>
    <p:sldId id="417" r:id="rId10"/>
    <p:sldId id="366" r:id="rId11"/>
    <p:sldId id="405" r:id="rId12"/>
    <p:sldId id="407" r:id="rId13"/>
    <p:sldId id="420" r:id="rId14"/>
    <p:sldId id="391" r:id="rId15"/>
    <p:sldId id="393" r:id="rId16"/>
    <p:sldId id="394" r:id="rId17"/>
    <p:sldId id="371" r:id="rId18"/>
    <p:sldId id="395" r:id="rId19"/>
    <p:sldId id="367" r:id="rId20"/>
    <p:sldId id="404" r:id="rId21"/>
    <p:sldId id="408" r:id="rId22"/>
    <p:sldId id="369" r:id="rId23"/>
    <p:sldId id="421" r:id="rId24"/>
    <p:sldId id="401" r:id="rId25"/>
    <p:sldId id="409" r:id="rId26"/>
    <p:sldId id="410" r:id="rId27"/>
    <p:sldId id="412" r:id="rId28"/>
    <p:sldId id="418" r:id="rId29"/>
    <p:sldId id="422" r:id="rId30"/>
    <p:sldId id="399" r:id="rId31"/>
    <p:sldId id="400" r:id="rId32"/>
    <p:sldId id="403" r:id="rId33"/>
    <p:sldId id="413" r:id="rId34"/>
    <p:sldId id="397" r:id="rId35"/>
    <p:sldId id="415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7F7F7F"/>
    <a:srgbClr val="FF9900"/>
    <a:srgbClr val="FFCC66"/>
    <a:srgbClr val="F8F8F8"/>
    <a:srgbClr val="FF3300"/>
    <a:srgbClr val="99CCFF"/>
    <a:srgbClr val="CCFF99"/>
    <a:srgbClr val="BBE0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5" autoAdjust="0"/>
    <p:restoredTop sz="94660"/>
  </p:normalViewPr>
  <p:slideViewPr>
    <p:cSldViewPr>
      <p:cViewPr varScale="1">
        <p:scale>
          <a:sx n="118" d="100"/>
          <a:sy n="118" d="100"/>
        </p:scale>
        <p:origin x="67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51.wmf"/><Relationship Id="rId4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C8ED9-E206-4695-9E36-89D6F95E3355}" type="datetimeFigureOut">
              <a:rPr lang="ko-KR" altLang="en-US" smtClean="0"/>
              <a:t>2023-11-27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D2527-49F3-4A26-8E12-F1D282E724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23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2527-49F3-4A26-8E12-F1D282E724E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05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3F5B-A744-422C-B021-8528D798FB95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617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6938-559D-47BF-90DA-DD954AC4D098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308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C329-53AF-4DEE-8C68-91C56799EC59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506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16000" y="63500"/>
            <a:ext cx="9042400" cy="1016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0A233-E8C5-4055-BD19-B20E33A1F9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6360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16000" y="63500"/>
            <a:ext cx="9042400" cy="1016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44FCF-EF00-4188-96A3-82211EC107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382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DF23-D4FD-4877-A095-44C1D0BA3285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78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1832E-FC02-4AE1-B71A-CF8D1296A4F4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2827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B4187-8273-45BE-A175-D27A6FFB3978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516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B4FC-391D-40F2-8AC8-2CFF793CFB39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0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70A4-940A-4D12-B7AC-9D8BAC9D2B8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040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9592-A60D-4D59-BFCB-D9341DC88B20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98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09BF-70F4-4E23-8717-C38AB63F4924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992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7B48-36C5-4D6A-858F-48F38EA27CD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139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52B5F-97C2-4E4E-A5A8-BD1F3FEA3A24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58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9.wmf"/><Relationship Id="rId12" Type="http://schemas.openxmlformats.org/officeDocument/2006/relationships/image" Target="../media/image5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2.png"/><Relationship Id="rId5" Type="http://schemas.openxmlformats.org/officeDocument/2006/relationships/image" Target="../media/image48.wmf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8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9.wmf"/><Relationship Id="rId12" Type="http://schemas.openxmlformats.org/officeDocument/2006/relationships/image" Target="../media/image53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5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5.wmf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4.wmf"/><Relationship Id="rId10" Type="http://schemas.openxmlformats.org/officeDocument/2006/relationships/image" Target="../media/image82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8" Type="http://schemas.openxmlformats.org/officeDocument/2006/relationships/image" Target="../media/image211.png"/><Relationship Id="rId26" Type="http://schemas.openxmlformats.org/officeDocument/2006/relationships/image" Target="../media/image91.png"/><Relationship Id="rId3" Type="http://schemas.openxmlformats.org/officeDocument/2006/relationships/image" Target="../media/image56.png"/><Relationship Id="rId21" Type="http://schemas.openxmlformats.org/officeDocument/2006/relationships/image" Target="../media/image310.png"/><Relationship Id="rId7" Type="http://schemas.openxmlformats.org/officeDocument/2006/relationships/image" Target="../media/image430.png"/><Relationship Id="rId25" Type="http://schemas.openxmlformats.org/officeDocument/2006/relationships/image" Target="../media/image90.png"/><Relationship Id="rId17" Type="http://schemas.openxmlformats.org/officeDocument/2006/relationships/image" Target="../media/image20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1.png"/><Relationship Id="rId20" Type="http://schemas.openxmlformats.org/officeDocument/2006/relationships/image" Target="../media/image300.png"/><Relationship Id="rId1" Type="http://schemas.openxmlformats.org/officeDocument/2006/relationships/tags" Target="../tags/tag17.xml"/><Relationship Id="rId6" Type="http://schemas.openxmlformats.org/officeDocument/2006/relationships/image" Target="../media/image420.png"/><Relationship Id="rId5" Type="http://schemas.openxmlformats.org/officeDocument/2006/relationships/image" Target="../media/image57.png"/><Relationship Id="rId15" Type="http://schemas.openxmlformats.org/officeDocument/2006/relationships/image" Target="../media/image281.png"/><Relationship Id="rId19" Type="http://schemas.openxmlformats.org/officeDocument/2006/relationships/image" Target="../media/image290.png"/><Relationship Id="rId4" Type="http://schemas.openxmlformats.org/officeDocument/2006/relationships/image" Target="../media/image13.png"/><Relationship Id="rId27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80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1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wmf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8" Type="http://schemas.openxmlformats.org/officeDocument/2006/relationships/image" Target="../media/image210.png"/><Relationship Id="rId3" Type="http://schemas.openxmlformats.org/officeDocument/2006/relationships/image" Target="../media/image25.png"/><Relationship Id="rId21" Type="http://schemas.openxmlformats.org/officeDocument/2006/relationships/image" Target="../media/image31.png"/><Relationship Id="rId7" Type="http://schemas.openxmlformats.org/officeDocument/2006/relationships/image" Target="../media/image28.png"/><Relationship Id="rId17" Type="http://schemas.openxmlformats.org/officeDocument/2006/relationships/image" Target="../media/image200.png"/><Relationship Id="rId25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0.png"/><Relationship Id="rId20" Type="http://schemas.openxmlformats.org/officeDocument/2006/relationships/image" Target="../media/image30.png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24" Type="http://schemas.openxmlformats.org/officeDocument/2006/relationships/image" Target="../media/image33.png"/><Relationship Id="rId5" Type="http://schemas.openxmlformats.org/officeDocument/2006/relationships/image" Target="../media/image22.png"/><Relationship Id="rId15" Type="http://schemas.openxmlformats.org/officeDocument/2006/relationships/image" Target="../media/image280.png"/><Relationship Id="rId23" Type="http://schemas.openxmlformats.org/officeDocument/2006/relationships/image" Target="../media/image35.png"/><Relationship Id="rId19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160.png"/><Relationship Id="rId14" Type="http://schemas.openxmlformats.org/officeDocument/2006/relationships/image" Target="../media/image270.png"/><Relationship Id="rId2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9.png"/><Relationship Id="rId12" Type="http://schemas.openxmlformats.org/officeDocument/2006/relationships/oleObject" Target="../embeddings/oleObject3.bin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11" Type="http://schemas.openxmlformats.org/officeDocument/2006/relationships/image" Target="../media/image15.wmf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0"/>
          <a:stretch/>
        </p:blipFill>
        <p:spPr>
          <a:xfrm>
            <a:off x="0" y="9691"/>
            <a:ext cx="7379740" cy="684830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9"/>
          <a:stretch/>
        </p:blipFill>
        <p:spPr>
          <a:xfrm>
            <a:off x="6768752" y="9691"/>
            <a:ext cx="6672064" cy="6848309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82" y="1196752"/>
            <a:ext cx="12192000" cy="2736304"/>
          </a:xfrm>
          <a:solidFill>
            <a:srgbClr val="000000">
              <a:alpha val="40000"/>
            </a:srgbClr>
          </a:solidFill>
          <a:ln/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sz="6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</a:t>
            </a:r>
            <a:r>
              <a:rPr lang="ko-KR" altLang="en-US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6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평균차이의</a:t>
            </a:r>
            <a:r>
              <a:rPr lang="ko-KR" altLang="en-US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검정</a:t>
            </a:r>
            <a:br>
              <a:rPr lang="en-US" altLang="ko-KR" sz="6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sz="4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4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br>
              <a:rPr lang="en-US" altLang="ko-KR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2700" b="1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교재 </a:t>
            </a:r>
            <a:r>
              <a:rPr lang="en-US" altLang="ko-KR" sz="2700" b="1" dirty="0">
                <a:solidFill>
                  <a:schemeClr val="bg1">
                    <a:lumMod val="9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pp.222~244</a:t>
            </a:r>
            <a:endParaRPr lang="ko-KR" altLang="en-US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>
          <a:xfrm>
            <a:off x="816188" y="379006"/>
            <a:ext cx="1872208" cy="1721839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altLang="ko-KR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P-</a:t>
            </a: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값에 의한 </a:t>
            </a:r>
            <a:br>
              <a:rPr lang="en-US" altLang="ko-KR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143672" y="377600"/>
            <a:ext cx="7450477" cy="208751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통계량값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-20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이하 나올 확률을 구함</a:t>
            </a:r>
          </a:p>
          <a:p>
            <a:pPr>
              <a:lnSpc>
                <a:spcPct val="10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양측검정이므로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이상일 확률도 포함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P-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값과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유의수준을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비교</a:t>
            </a: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유의수준보다 크므로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채택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371846" y="2348880"/>
            <a:ext cx="7463104" cy="3170149"/>
            <a:chOff x="1118092" y="3256622"/>
            <a:chExt cx="6092972" cy="3170149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092" y="3256622"/>
              <a:ext cx="5630973" cy="2990742"/>
            </a:xfrm>
            <a:prstGeom prst="rect">
              <a:avLst/>
            </a:prstGeom>
          </p:spPr>
        </p:pic>
        <p:grpSp>
          <p:nvGrpSpPr>
            <p:cNvPr id="39" name="그룹 38"/>
            <p:cNvGrpSpPr/>
            <p:nvPr/>
          </p:nvGrpSpPr>
          <p:grpSpPr>
            <a:xfrm>
              <a:off x="1127448" y="3789040"/>
              <a:ext cx="6083616" cy="2637731"/>
              <a:chOff x="2208214" y="3026136"/>
              <a:chExt cx="6083616" cy="2637731"/>
            </a:xfrm>
          </p:grpSpPr>
          <p:sp>
            <p:nvSpPr>
              <p:cNvPr id="40" name="Line 11"/>
              <p:cNvSpPr>
                <a:spLocks noChangeShapeType="1"/>
              </p:cNvSpPr>
              <p:nvPr/>
            </p:nvSpPr>
            <p:spPr bwMode="auto">
              <a:xfrm>
                <a:off x="5016500" y="3789040"/>
                <a:ext cx="592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68670" y="3857939"/>
                    <a:ext cx="1105392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latinLnBrk="1">
                      <a:spcBef>
                        <a:spcPts val="7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9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1pPr>
                    <a:lvl2pPr marL="742950" indent="-285750" latinLnBrk="1">
                      <a:spcBef>
                        <a:spcPts val="55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"/>
                      <a:defRPr sz="26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2pPr>
                    <a:lvl3pPr marL="1143000" indent="-228600" latinLnBrk="1">
                      <a:spcBef>
                        <a:spcPts val="500"/>
                      </a:spcBef>
                      <a:buClr>
                        <a:schemeClr val="accent2"/>
                      </a:buClr>
                      <a:buSzPct val="75000"/>
                      <a:buFont typeface="Wingdings" panose="05000000000000000000" pitchFamily="2" charset="2"/>
                      <a:buChar char=""/>
                      <a:defRPr sz="23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3pPr>
                    <a:lvl4pPr marL="1600200" indent="-228600" latinLnBrk="1">
                      <a:spcBef>
                        <a:spcPts val="400"/>
                      </a:spcBef>
                      <a:buClr>
                        <a:srgbClr val="A5AB81"/>
                      </a:buClr>
                      <a:buSzPct val="7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4pPr>
                    <a:lvl5pPr marL="2057400" indent="-228600" latinLnBrk="1">
                      <a:spcBef>
                        <a:spcPts val="400"/>
                      </a:spcBef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5pPr>
                    <a:lvl6pPr marL="25146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6pPr>
                    <a:lvl7pPr marL="29718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7pPr>
                    <a:lvl8pPr marL="34290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8pPr>
                    <a:lvl9pPr marL="38862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600" i="1" dirty="0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1</m:t>
                          </m:r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1.785</m:t>
                          </m:r>
                        </m:oMath>
                      </m:oMathPara>
                    </a14:m>
                    <a:endParaRPr lang="en-US" altLang="ko-KR" sz="1600" dirty="0">
                      <a:latin typeface="Times New Roman" panose="02020603050405020304" pitchFamily="18" charset="0"/>
                      <a:ea typeface="굴림" panose="020B0600000101010101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41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868670" y="3857939"/>
                    <a:ext cx="1105392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그룹 41"/>
              <p:cNvGrpSpPr/>
              <p:nvPr/>
            </p:nvGrpSpPr>
            <p:grpSpPr>
              <a:xfrm>
                <a:off x="2208214" y="5037021"/>
                <a:ext cx="6083616" cy="276999"/>
                <a:chOff x="2208214" y="5037021"/>
                <a:chExt cx="6083616" cy="276999"/>
              </a:xfrm>
            </p:grpSpPr>
            <p:sp>
              <p:nvSpPr>
                <p:cNvPr id="46" name="Line 4"/>
                <p:cNvSpPr>
                  <a:spLocks noChangeShapeType="1"/>
                </p:cNvSpPr>
                <p:nvPr/>
              </p:nvSpPr>
              <p:spPr bwMode="auto">
                <a:xfrm>
                  <a:off x="2208214" y="5195888"/>
                  <a:ext cx="54006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7663388" y="5037021"/>
                      <a:ext cx="62844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ko-KR" alt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47" name="TextBox 4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3388" y="5037021"/>
                      <a:ext cx="628442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4348" r="-29365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그룹 42"/>
              <p:cNvGrpSpPr/>
              <p:nvPr/>
            </p:nvGrpSpPr>
            <p:grpSpPr>
              <a:xfrm>
                <a:off x="4894484" y="3026136"/>
                <a:ext cx="302574" cy="2637731"/>
                <a:chOff x="4894484" y="3026136"/>
                <a:chExt cx="302574" cy="26377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94484" y="5294535"/>
                      <a:ext cx="30257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latinLnBrk="1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"/>
                        <a:defRPr sz="2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latinLnBrk="1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"/>
                        <a:defRPr sz="2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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ko-KR" sz="1800" i="1" smtClean="0">
                                <a:latin typeface="Cambria Math" panose="02040503050406030204" pitchFamily="18" charset="0"/>
                                <a:ea typeface="휴먼모음T" panose="02030504000101010101" pitchFamily="18" charset="-127"/>
                              </a:rPr>
                              <m:t>0</m:t>
                            </m:r>
                          </m:oMath>
                        </m:oMathPara>
                      </a14:m>
                      <a:endParaRPr lang="en-US" altLang="ko-KR" sz="1800" dirty="0"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Text 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894484" y="5294535"/>
                      <a:ext cx="302574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5" name="Line 8"/>
                <p:cNvSpPr>
                  <a:spLocks noChangeShapeType="1"/>
                </p:cNvSpPr>
                <p:nvPr/>
              </p:nvSpPr>
              <p:spPr bwMode="auto">
                <a:xfrm>
                  <a:off x="5016500" y="3026136"/>
                  <a:ext cx="0" cy="22713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48" name="그룹 47"/>
          <p:cNvGrpSpPr/>
          <p:nvPr/>
        </p:nvGrpSpPr>
        <p:grpSpPr>
          <a:xfrm>
            <a:off x="2407806" y="5063750"/>
            <a:ext cx="522900" cy="593455"/>
            <a:chOff x="4209306" y="5539911"/>
            <a:chExt cx="522900" cy="593455"/>
          </a:xfrm>
        </p:grpSpPr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4209306" y="5733256"/>
              <a:ext cx="522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l" eaLnBrk="1" latinLnBrk="1" hangingPunct="1"/>
              <a:r>
                <a:rPr kumimoji="1" lang="en-US" altLang="ko-KR" sz="2000" dirty="0">
                  <a:latin typeface="+mn-lt"/>
                  <a:cs typeface="Calibri Light" panose="020F0302020204030204" pitchFamily="34" charset="0"/>
                </a:rPr>
                <a:t>-20</a:t>
              </a:r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 flipV="1">
              <a:off x="4480716" y="5539911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4749360" y="5066818"/>
            <a:ext cx="444352" cy="593455"/>
            <a:chOff x="4209306" y="5539911"/>
            <a:chExt cx="444352" cy="593455"/>
          </a:xfrm>
        </p:grpSpPr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4209306" y="5733256"/>
              <a:ext cx="4443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l" eaLnBrk="1" latinLnBrk="1" hangingPunct="1"/>
              <a:r>
                <a:rPr kumimoji="1" lang="en-US" altLang="ko-KR" sz="2000" dirty="0">
                  <a:latin typeface="+mn-lt"/>
                  <a:cs typeface="Calibri Light" panose="020F0302020204030204" pitchFamily="34" charset="0"/>
                </a:rPr>
                <a:t>20</a:t>
              </a:r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4426483" y="5539911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54" name="Line 31"/>
          <p:cNvSpPr>
            <a:spLocks noChangeShapeType="1"/>
          </p:cNvSpPr>
          <p:nvPr/>
        </p:nvSpPr>
        <p:spPr bwMode="auto">
          <a:xfrm flipH="1">
            <a:off x="2682421" y="4221088"/>
            <a:ext cx="0" cy="829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 flipH="1">
            <a:off x="4963340" y="4221088"/>
            <a:ext cx="0" cy="829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4981537" y="4250190"/>
            <a:ext cx="1222684" cy="787807"/>
            <a:chOff x="6529227" y="4754246"/>
            <a:chExt cx="1222684" cy="787807"/>
          </a:xfrm>
        </p:grpSpPr>
        <p:sp>
          <p:nvSpPr>
            <p:cNvPr id="3" name="직각 삼각형 2"/>
            <p:cNvSpPr/>
            <p:nvPr/>
          </p:nvSpPr>
          <p:spPr>
            <a:xfrm>
              <a:off x="6529227" y="4754246"/>
              <a:ext cx="584886" cy="784739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각 삼각형 56"/>
            <p:cNvSpPr/>
            <p:nvPr/>
          </p:nvSpPr>
          <p:spPr>
            <a:xfrm>
              <a:off x="6684764" y="5013177"/>
              <a:ext cx="712498" cy="52465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각 삼각형 57"/>
            <p:cNvSpPr/>
            <p:nvPr/>
          </p:nvSpPr>
          <p:spPr>
            <a:xfrm>
              <a:off x="7006101" y="5313101"/>
              <a:ext cx="712498" cy="228952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6636862" y="4924550"/>
              <a:ext cx="312868" cy="309905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6888088" y="5229200"/>
              <a:ext cx="412620" cy="18818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7308375" y="5435699"/>
              <a:ext cx="443536" cy="9852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그룹 70"/>
          <p:cNvGrpSpPr/>
          <p:nvPr/>
        </p:nvGrpSpPr>
        <p:grpSpPr>
          <a:xfrm flipH="1">
            <a:off x="1442441" y="4256102"/>
            <a:ext cx="1222684" cy="787807"/>
            <a:chOff x="6529227" y="4754246"/>
            <a:chExt cx="1222684" cy="787807"/>
          </a:xfrm>
        </p:grpSpPr>
        <p:sp>
          <p:nvSpPr>
            <p:cNvPr id="72" name="직각 삼각형 71"/>
            <p:cNvSpPr/>
            <p:nvPr/>
          </p:nvSpPr>
          <p:spPr>
            <a:xfrm>
              <a:off x="6529227" y="4754246"/>
              <a:ext cx="584886" cy="784739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각 삼각형 72"/>
            <p:cNvSpPr/>
            <p:nvPr/>
          </p:nvSpPr>
          <p:spPr>
            <a:xfrm>
              <a:off x="6684764" y="5013177"/>
              <a:ext cx="712498" cy="52465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각 삼각형 73"/>
            <p:cNvSpPr/>
            <p:nvPr/>
          </p:nvSpPr>
          <p:spPr>
            <a:xfrm>
              <a:off x="7006101" y="5313101"/>
              <a:ext cx="712498" cy="228952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5" name="직선 연결선 74"/>
            <p:cNvCxnSpPr/>
            <p:nvPr/>
          </p:nvCxnSpPr>
          <p:spPr>
            <a:xfrm>
              <a:off x="6636862" y="4924550"/>
              <a:ext cx="312868" cy="309905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6888088" y="5229200"/>
              <a:ext cx="412620" cy="18818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7308375" y="5435699"/>
              <a:ext cx="443536" cy="9852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7924313" y="2793325"/>
            <a:ext cx="3725905" cy="26638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 err="1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통계량값</a:t>
            </a:r>
            <a:r>
              <a:rPr lang="ko-KR" altLang="en-US" sz="20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0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</a:t>
            </a:r>
            <a:r>
              <a:rPr lang="ko-KR" altLang="en-US" sz="20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 </a:t>
            </a:r>
            <a:r>
              <a:rPr lang="ko-KR" altLang="en-US" sz="2000" dirty="0" err="1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표준화하면</a:t>
            </a:r>
            <a:r>
              <a:rPr lang="ko-KR" altLang="en-US" sz="20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</a:t>
            </a:r>
            <a:r>
              <a:rPr lang="en-US" altLang="ko-KR" sz="20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(20-0)/11.785=1.70</a:t>
            </a:r>
          </a:p>
          <a:p>
            <a:pPr>
              <a:lnSpc>
                <a:spcPct val="100000"/>
              </a:lnSpc>
            </a:pPr>
            <a:r>
              <a:rPr lang="ko-KR" altLang="en-US" sz="20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표준정규분포에서 </a:t>
            </a:r>
            <a:r>
              <a:rPr lang="en-US" altLang="ko-KR" sz="20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1.7</a:t>
            </a:r>
            <a:r>
              <a:rPr lang="ko-KR" altLang="en-US" sz="20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까지의 확률은 </a:t>
            </a:r>
            <a:r>
              <a:rPr lang="en-US" altLang="ko-KR" sz="20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0.9554</a:t>
            </a:r>
          </a:p>
          <a:p>
            <a:pPr>
              <a:lnSpc>
                <a:spcPct val="100000"/>
              </a:lnSpc>
            </a:pPr>
            <a:r>
              <a:rPr lang="en-US" altLang="ko-KR" sz="20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?=0.0446</a:t>
            </a:r>
          </a:p>
          <a:p>
            <a:pPr>
              <a:lnSpc>
                <a:spcPct val="100000"/>
              </a:lnSpc>
            </a:pPr>
            <a:r>
              <a:rPr lang="ko-KR" altLang="en-US" sz="20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그러므로 </a:t>
            </a:r>
            <a:r>
              <a:rPr lang="en-US" altLang="ko-KR" sz="20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p-</a:t>
            </a:r>
            <a:r>
              <a:rPr lang="ko-KR" altLang="en-US" sz="20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값은 </a:t>
            </a:r>
            <a:r>
              <a:rPr lang="en-US" altLang="ko-KR" sz="20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0.0892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5208609" y="4196843"/>
            <a:ext cx="593672" cy="522467"/>
            <a:chOff x="6756299" y="4700899"/>
            <a:chExt cx="593672" cy="5224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6940751" y="4700899"/>
                  <a:ext cx="40922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0751" y="4700899"/>
                  <a:ext cx="409220" cy="276999"/>
                </a:xfrm>
                <a:prstGeom prst="rect">
                  <a:avLst/>
                </a:prstGeom>
                <a:blipFill>
                  <a:blip r:embed="rId7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직선 화살표 연결선 79"/>
            <p:cNvCxnSpPr/>
            <p:nvPr/>
          </p:nvCxnSpPr>
          <p:spPr>
            <a:xfrm flipH="1">
              <a:off x="6756299" y="4936625"/>
              <a:ext cx="275886" cy="2867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  <p:bldP spid="54" grpId="0" animBg="1"/>
      <p:bldP spid="55" grpId="0" animBg="1"/>
      <p:bldP spid="7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365125"/>
            <a:ext cx="3228552" cy="38559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545832" cy="542925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엑셀로 다시 풀어보는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447928" y="1294422"/>
            <a:ext cx="4978400" cy="1036638"/>
          </a:xfrm>
        </p:spPr>
        <p:txBody>
          <a:bodyPr/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데이터 입력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gray">
          <a:xfrm>
            <a:off x="1584309" y="1412876"/>
            <a:ext cx="2590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예제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5.6</a:t>
            </a:r>
            <a:b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p.223</a:t>
            </a: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1127448" y="922641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1524001" y="17727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880" y="3754070"/>
            <a:ext cx="4454326" cy="25518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067" y="2924944"/>
            <a:ext cx="4162425" cy="3638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225352" cy="133568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결과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6600056" y="2882627"/>
            <a:ext cx="5184576" cy="2697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표준화값이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-1.697</a:t>
            </a:r>
          </a:p>
          <a:p>
            <a:pPr>
              <a:lnSpc>
                <a:spcPct val="10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양측검정의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유의확률이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0.089</a:t>
            </a: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그러므로 유의수준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5%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로는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채택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524001" y="19600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8" y="1484784"/>
            <a:ext cx="5019675" cy="4095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 err="1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z-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 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모집단의 분산을 알 때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t-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분산이 같을 때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>
              <a:solidFill>
                <a:schemeClr val="bg1">
                  <a:lumMod val="8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t-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분산이 다를 때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solidFill>
                <a:schemeClr val="bg1">
                  <a:lumMod val="8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endParaRPr lang="en-US" altLang="ko-KR" dirty="0">
              <a:solidFill>
                <a:schemeClr val="bg1">
                  <a:lumMod val="8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대응표본의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t-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err="1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쌍체비교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solidFill>
                <a:schemeClr val="bg1">
                  <a:lumMod val="8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7888" y="548680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목차</a:t>
            </a:r>
          </a:p>
        </p:txBody>
      </p:sp>
    </p:spTree>
    <p:extLst>
      <p:ext uri="{BB962C8B-B14F-4D97-AF65-F5344CB8AC3E}">
        <p14:creationId xmlns:p14="http://schemas.microsoft.com/office/powerpoint/2010/main" val="464894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8787" y="1124149"/>
            <a:ext cx="2590800" cy="1873250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ko-KR" altLang="en-US" dirty="0">
                <a:solidFill>
                  <a:schemeClr val="tx1"/>
                </a:solidFill>
              </a:rPr>
              <a:t>예제 </a:t>
            </a:r>
            <a:r>
              <a:rPr lang="en-US" altLang="ko-KR" dirty="0">
                <a:solidFill>
                  <a:schemeClr val="tx1"/>
                </a:solidFill>
              </a:rPr>
              <a:t>5.7</a:t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>p.228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35760" y="319893"/>
            <a:ext cx="8064896" cy="37444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두가지 교육방식으로 학생들을 교육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(A, B type)</a:t>
            </a:r>
          </a:p>
          <a:p>
            <a:pPr>
              <a:lnSpc>
                <a:spcPct val="12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시험성적을 조사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각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명씩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=260, B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=280 </a:t>
            </a:r>
          </a:p>
          <a:p>
            <a:pPr>
              <a:lnSpc>
                <a:spcPct val="120000"/>
              </a:lnSpc>
            </a:pPr>
            <a:r>
              <a:rPr lang="ko-KR" altLang="en-US" dirty="0" err="1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모표준편차</a:t>
            </a:r>
            <a:r>
              <a:rPr lang="en-US" altLang="ko-KR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(σ)</a:t>
            </a:r>
            <a:r>
              <a:rPr lang="ko-KR" altLang="en-US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모른다</a:t>
            </a:r>
          </a:p>
          <a:p>
            <a:pPr>
              <a:lnSpc>
                <a:spcPct val="12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평균이 다르다고 할 수 있는지를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양측검정하시오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695400" y="548680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50137" y="3825171"/>
            <a:ext cx="348524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앞의 문제와 같은 문제</a:t>
            </a:r>
            <a:endParaRPr lang="en-US" altLang="ko-KR" dirty="0"/>
          </a:p>
          <a:p>
            <a:r>
              <a:rPr lang="ko-KR" altLang="en-US" dirty="0"/>
              <a:t>단 </a:t>
            </a:r>
            <a:r>
              <a:rPr lang="ko-KR" altLang="en-US" dirty="0" err="1"/>
              <a:t>모분산</a:t>
            </a:r>
            <a:r>
              <a:rPr lang="en-US" altLang="ko-KR" dirty="0"/>
              <a:t>(</a:t>
            </a:r>
            <a:r>
              <a:rPr lang="ko-KR" altLang="en-US" dirty="0" err="1"/>
              <a:t>모표준편차</a:t>
            </a:r>
            <a:r>
              <a:rPr lang="en-US" altLang="ko-KR" dirty="0"/>
              <a:t>)</a:t>
            </a:r>
            <a:r>
              <a:rPr lang="ko-KR" altLang="en-US" dirty="0"/>
              <a:t>만 모를 뿐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674023" y="4496355"/>
            <a:ext cx="6156325" cy="1152128"/>
          </a:xfrm>
        </p:spPr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lang="en-US" altLang="ko-KR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평균이 같다</a:t>
            </a:r>
          </a:p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lang="en-US" altLang="ko-KR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평균이 다르다</a:t>
            </a:r>
          </a:p>
          <a:p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125" y="4495534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가설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0200456" y="4549199"/>
            <a:ext cx="1364476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 eaLnBrk="1" hangingPunct="1"/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양측검정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  <p:bldP spid="6" grpId="0" build="p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62012" y="260648"/>
            <a:ext cx="2263775" cy="1016000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Times New Roman" panose="02020603050405020304" pitchFamily="18" charset="0"/>
              </a:rPr>
              <a:t>  NOTE</a:t>
            </a:r>
            <a:r>
              <a:rPr lang="ko-KR" altLang="en-US" b="1" dirty="0">
                <a:latin typeface="Times New Roman" panose="02020603050405020304" pitchFamily="18" charset="0"/>
              </a:rPr>
              <a:t> </a:t>
            </a:r>
            <a:endParaRPr lang="en-US" altLang="ko-KR" b="1" dirty="0">
              <a:latin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31704" y="513194"/>
            <a:ext cx="5472608" cy="162373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정규변수를</a:t>
            </a:r>
            <a:r>
              <a:rPr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표준화할 때</a:t>
            </a: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lnSpc>
                <a:spcPct val="100000"/>
              </a:lnSpc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분산을 알면 표준정규분포</a:t>
            </a:r>
          </a:p>
          <a:p>
            <a:pPr lvl="1">
              <a:lnSpc>
                <a:spcPct val="100000"/>
              </a:lnSpc>
            </a:pP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분산을 모르면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t-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분포</a:t>
            </a:r>
          </a:p>
          <a:p>
            <a:pPr>
              <a:lnSpc>
                <a:spcPct val="100000"/>
              </a:lnSpc>
            </a:pPr>
            <a:endParaRPr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17306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42985490"/>
              </p:ext>
            </p:extLst>
          </p:nvPr>
        </p:nvGraphicFramePr>
        <p:xfrm>
          <a:off x="7392144" y="2348880"/>
          <a:ext cx="2808313" cy="154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" name="Equation" r:id="rId4" imgW="1270000" imgH="698500" progId="Equation.3">
                  <p:embed/>
                </p:oleObj>
              </mc:Choice>
              <mc:Fallback>
                <p:oleObj name="Equation" r:id="rId4" imgW="1270000" imgH="698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392144" y="2348880"/>
                        <a:ext cx="2808313" cy="1544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2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05518023"/>
              </p:ext>
            </p:extLst>
          </p:nvPr>
        </p:nvGraphicFramePr>
        <p:xfrm>
          <a:off x="1921893" y="2650496"/>
          <a:ext cx="35242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" name="Equation" r:id="rId6" imgW="1460500" imgH="457200" progId="Equation.3">
                  <p:embed/>
                </p:oleObj>
              </mc:Choice>
              <mc:Fallback>
                <p:oleObj name="Equation" r:id="rId6" imgW="14605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921893" y="2650496"/>
                        <a:ext cx="352425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4" name="AutoShape 8"/>
          <p:cNvSpPr>
            <a:spLocks noChangeArrowheads="1"/>
          </p:cNvSpPr>
          <p:nvPr/>
        </p:nvSpPr>
        <p:spPr bwMode="auto">
          <a:xfrm>
            <a:off x="5879532" y="2866397"/>
            <a:ext cx="936625" cy="720725"/>
          </a:xfrm>
          <a:prstGeom prst="rightArrow">
            <a:avLst>
              <a:gd name="adj1" fmla="val 50000"/>
              <a:gd name="adj2" fmla="val 324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1"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표준화</a:t>
            </a:r>
          </a:p>
        </p:txBody>
      </p:sp>
      <p:graphicFrame>
        <p:nvGraphicFramePr>
          <p:cNvPr id="1730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277117"/>
              </p:ext>
            </p:extLst>
          </p:nvPr>
        </p:nvGraphicFramePr>
        <p:xfrm>
          <a:off x="7392144" y="4215722"/>
          <a:ext cx="2736305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7" name="Equation" r:id="rId8" imgW="1091726" imgH="698197" progId="Equation.3">
                  <p:embed/>
                </p:oleObj>
              </mc:Choice>
              <mc:Fallback>
                <p:oleObj name="Equation" r:id="rId8" imgW="1091726" imgH="69819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144" y="4215722"/>
                        <a:ext cx="2736305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6" name="AutoShape 10"/>
          <p:cNvSpPr>
            <a:spLocks noChangeArrowheads="1"/>
          </p:cNvSpPr>
          <p:nvPr/>
        </p:nvSpPr>
        <p:spPr bwMode="auto">
          <a:xfrm>
            <a:off x="5879532" y="4560260"/>
            <a:ext cx="936625" cy="720725"/>
          </a:xfrm>
          <a:prstGeom prst="rightArrow">
            <a:avLst>
              <a:gd name="adj1" fmla="val 50000"/>
              <a:gd name="adj2" fmla="val 32489"/>
            </a:avLst>
          </a:prstGeom>
          <a:solidFill>
            <a:srgbClr val="FF99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1"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표준화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07569" y="4276983"/>
                <a:ext cx="1848263" cy="667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9" y="4276983"/>
                <a:ext cx="1848263" cy="6678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7569" y="5028221"/>
                <a:ext cx="1795042" cy="6678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9" y="5028221"/>
                <a:ext cx="1795042" cy="6678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552385" y="5177492"/>
            <a:ext cx="187220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자유도가 얼마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46595" y="5696096"/>
                <a:ext cx="13154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ko-KR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?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595" y="5696096"/>
                <a:ext cx="1315425" cy="276999"/>
              </a:xfrm>
              <a:prstGeom prst="rect">
                <a:avLst/>
              </a:prstGeom>
              <a:blipFill>
                <a:blip r:embed="rId12"/>
                <a:stretch>
                  <a:fillRect l="-4630" t="-28261" r="-10648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4" grpId="0" animBg="1"/>
      <p:bldP spid="173066" grpId="0" animBg="1"/>
      <p:bldP spid="2" grpId="0"/>
      <p:bldP spid="10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2851" y="399124"/>
            <a:ext cx="1584795" cy="1257301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문제의 시작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95600" y="399124"/>
            <a:ext cx="9006606" cy="17591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분산을 모른다고 그냥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</a:t>
            </a:r>
            <a:r>
              <a:rPr lang="en-US" altLang="ko-KR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S</a:t>
            </a:r>
            <a:r>
              <a:rPr lang="en-US" altLang="ko-KR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로 추정한 값을 넣으면 </a:t>
            </a:r>
            <a:r>
              <a:rPr lang="az-Cyrl-AZ" altLang="ko-KR" i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ф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자유도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값의 계산이 난해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일단은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분산이 같다고 가정</a:t>
            </a:r>
          </a:p>
          <a:p>
            <a:pPr>
              <a:lnSpc>
                <a:spcPct val="10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17613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96807488"/>
              </p:ext>
            </p:extLst>
          </p:nvPr>
        </p:nvGraphicFramePr>
        <p:xfrm>
          <a:off x="6611796" y="3969471"/>
          <a:ext cx="3485353" cy="136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8" name="Equation" r:id="rId4" imgW="1714500" imgH="673100" progId="Equation.3">
                  <p:embed/>
                </p:oleObj>
              </mc:Choice>
              <mc:Fallback>
                <p:oleObj name="Equation" r:id="rId4" imgW="1714500" imgH="673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6611796" y="3969471"/>
                        <a:ext cx="3485353" cy="1368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88556590"/>
              </p:ext>
            </p:extLst>
          </p:nvPr>
        </p:nvGraphicFramePr>
        <p:xfrm>
          <a:off x="1343472" y="2385543"/>
          <a:ext cx="35242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9" name="Equation" r:id="rId6" imgW="1460500" imgH="457200" progId="Equation.3">
                  <p:embed/>
                </p:oleObj>
              </mc:Choice>
              <mc:Fallback>
                <p:oleObj name="Equation" r:id="rId6" imgW="14605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343472" y="2385543"/>
                        <a:ext cx="352425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4" name="AutoShape 6"/>
          <p:cNvSpPr>
            <a:spLocks noChangeArrowheads="1"/>
          </p:cNvSpPr>
          <p:nvPr/>
        </p:nvSpPr>
        <p:spPr bwMode="auto">
          <a:xfrm>
            <a:off x="5301111" y="2601444"/>
            <a:ext cx="936625" cy="720725"/>
          </a:xfrm>
          <a:prstGeom prst="rightArrow">
            <a:avLst>
              <a:gd name="adj1" fmla="val 50000"/>
              <a:gd name="adj2" fmla="val 324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1"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표준화</a:t>
            </a:r>
          </a:p>
        </p:txBody>
      </p:sp>
      <p:graphicFrame>
        <p:nvGraphicFramePr>
          <p:cNvPr id="1761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125485"/>
              </p:ext>
            </p:extLst>
          </p:nvPr>
        </p:nvGraphicFramePr>
        <p:xfrm>
          <a:off x="6598098" y="2241081"/>
          <a:ext cx="2271713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0" name="Equation" r:id="rId8" imgW="1091726" imgH="698197" progId="Equation.3">
                  <p:embed/>
                </p:oleObj>
              </mc:Choice>
              <mc:Fallback>
                <p:oleObj name="Equation" r:id="rId8" imgW="1091726" imgH="69819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8098" y="2241081"/>
                        <a:ext cx="2271713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6" name="AutoShape 8"/>
          <p:cNvSpPr>
            <a:spLocks noChangeArrowheads="1"/>
          </p:cNvSpPr>
          <p:nvPr/>
        </p:nvSpPr>
        <p:spPr bwMode="auto">
          <a:xfrm>
            <a:off x="5301111" y="4041307"/>
            <a:ext cx="936625" cy="720725"/>
          </a:xfrm>
          <a:prstGeom prst="rightArrow">
            <a:avLst>
              <a:gd name="adj1" fmla="val 50000"/>
              <a:gd name="adj2" fmla="val 32489"/>
            </a:avLst>
          </a:prstGeom>
          <a:solidFill>
            <a:srgbClr val="FF99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1" lang="ko-KR" altLang="en-US">
                <a:latin typeface="휴먼모음T" panose="02030504000101010101" pitchFamily="18" charset="-127"/>
                <a:ea typeface="휴먼모음T" panose="02030504000101010101" pitchFamily="18" charset="-127"/>
              </a:rPr>
              <a:t>표준화</a:t>
            </a:r>
          </a:p>
        </p:txBody>
      </p:sp>
      <p:graphicFrame>
        <p:nvGraphicFramePr>
          <p:cNvPr id="1761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845844"/>
              </p:ext>
            </p:extLst>
          </p:nvPr>
        </p:nvGraphicFramePr>
        <p:xfrm>
          <a:off x="1038672" y="3831756"/>
          <a:ext cx="3987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1" name="Equation" r:id="rId10" imgW="1651000" imgH="431800" progId="Equation.3">
                  <p:embed/>
                </p:oleObj>
              </mc:Choice>
              <mc:Fallback>
                <p:oleObj name="Equation" r:id="rId10" imgW="16510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672" y="3831756"/>
                        <a:ext cx="39878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83" name="Picture 59" descr="Satterthwaite Formula for Degrees of Freedom - Statistics How T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3" b="7893"/>
          <a:stretch/>
        </p:blipFill>
        <p:spPr bwMode="auto">
          <a:xfrm>
            <a:off x="9185724" y="2241081"/>
            <a:ext cx="2828925" cy="129614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65248" y="5003857"/>
                <a:ext cx="3922419" cy="667875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𝑝𝑜𝑜𝑙𝑒𝑑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48" y="5003857"/>
                <a:ext cx="3922419" cy="6678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20767" y="56774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공동표본분산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176136" grpId="0" animBg="1"/>
      <p:bldP spid="11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3070225" y="404813"/>
            <a:ext cx="6121400" cy="6121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262064" y="715771"/>
            <a:ext cx="2386012" cy="1008063"/>
          </a:xfrm>
        </p:spPr>
        <p:txBody>
          <a:bodyPr/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그래서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idx="1"/>
          </p:nvPr>
        </p:nvSpPr>
        <p:spPr>
          <a:xfrm>
            <a:off x="3648076" y="1700214"/>
            <a:ext cx="7776516" cy="3705225"/>
          </a:xfrm>
        </p:spPr>
        <p:txBody>
          <a:bodyPr/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분산을 모를 때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평균차이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검정은</a:t>
            </a:r>
          </a:p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t-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검정인데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자유도때문에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가지 경우로 나누어 생각한다</a:t>
            </a:r>
          </a:p>
          <a:p>
            <a:endParaRPr lang="ko-KR" altLang="en-US" sz="3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분산이 같을 때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등분산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0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等分散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분산이 다를 때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이분산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0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異分散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3690" y="584201"/>
            <a:ext cx="2530475" cy="2808288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다시</a:t>
            </a:r>
            <a:b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예제 </a:t>
            </a: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5.7</a:t>
            </a:r>
            <a:b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p.228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4165" y="571501"/>
            <a:ext cx="8098460" cy="50006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두가지 교육방식으로 학생들을 교육 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(A, B type)</a:t>
            </a: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시험성적을 조사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각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명씩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=260, B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=280 </a:t>
            </a:r>
          </a:p>
          <a:p>
            <a:pPr>
              <a:lnSpc>
                <a:spcPct val="100000"/>
              </a:lnSpc>
            </a:pPr>
            <a:r>
              <a:rPr lang="ko-KR" altLang="en-US" dirty="0" err="1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등분산을</a:t>
            </a:r>
            <a:r>
              <a:rPr lang="ko-KR" altLang="en-US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가정하고</a:t>
            </a:r>
            <a:endParaRPr lang="en-US" altLang="ko-KR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평균이 다르다고 할 수 있는지를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양측검정하시오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178181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71521032"/>
              </p:ext>
            </p:extLst>
          </p:nvPr>
        </p:nvGraphicFramePr>
        <p:xfrm>
          <a:off x="6254834" y="3907086"/>
          <a:ext cx="17891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7" name="Equation" r:id="rId4" imgW="761669" imgH="228501" progId="Equation.3">
                  <p:embed/>
                </p:oleObj>
              </mc:Choice>
              <mc:Fallback>
                <p:oleObj name="Equation" r:id="rId4" imgW="761669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6254834" y="3907086"/>
                        <a:ext cx="17891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3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78058224"/>
              </p:ext>
            </p:extLst>
          </p:nvPr>
        </p:nvGraphicFramePr>
        <p:xfrm>
          <a:off x="8435248" y="3904471"/>
          <a:ext cx="14430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8" name="Equation" r:id="rId6" imgW="672808" imgH="228501" progId="Equation.3">
                  <p:embed/>
                </p:oleObj>
              </mc:Choice>
              <mc:Fallback>
                <p:oleObj name="Equation" r:id="rId6" imgW="672808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8435248" y="3904471"/>
                        <a:ext cx="1443037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Oval 4"/>
          <p:cNvSpPr>
            <a:spLocks noChangeArrowheads="1"/>
          </p:cNvSpPr>
          <p:nvPr/>
        </p:nvSpPr>
        <p:spPr bwMode="auto">
          <a:xfrm>
            <a:off x="551384" y="476251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1781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102405"/>
              </p:ext>
            </p:extLst>
          </p:nvPr>
        </p:nvGraphicFramePr>
        <p:xfrm>
          <a:off x="6262485" y="4572860"/>
          <a:ext cx="5083448" cy="99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9" name="Equation" r:id="rId8" imgW="2324100" imgH="457200" progId="Equation.3">
                  <p:embed/>
                </p:oleObj>
              </mc:Choice>
              <mc:Fallback>
                <p:oleObj name="Equation" r:id="rId8" imgW="23241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485" y="4572860"/>
                        <a:ext cx="5083448" cy="999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3392" y="4706999"/>
                <a:ext cx="4542205" cy="8015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𝑝𝑜𝑜𝑙𝑒𝑑</m:t>
                          </m:r>
                        </m:sub>
                        <m:sup>
                          <m:r>
                            <a:rPr lang="en-US" altLang="ko-K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ko-K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altLang="ko-K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ko-K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altLang="ko-K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altLang="ko-K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ko-K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ko-K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ko-K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ko-K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ko-KR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706999"/>
                <a:ext cx="4542205" cy="8015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uiExpand="1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911425" y="620713"/>
            <a:ext cx="2088952" cy="1728167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l"/>
            <a:r>
              <a:rPr lang="ko-KR" altLang="en-US" sz="3600" dirty="0" err="1"/>
              <a:t>기각역에</a:t>
            </a:r>
            <a:br>
              <a:rPr lang="en-US" altLang="ko-KR" sz="3600" dirty="0"/>
            </a:br>
            <a:r>
              <a:rPr lang="ko-KR" altLang="en-US" sz="3600" dirty="0"/>
              <a:t>의한</a:t>
            </a:r>
            <a:br>
              <a:rPr lang="en-US" altLang="ko-KR" sz="3600" dirty="0"/>
            </a:br>
            <a:r>
              <a:rPr lang="ko-KR" altLang="en-US" sz="3600" dirty="0"/>
              <a:t>검정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8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295775" y="620714"/>
                <a:ext cx="7200825" cy="2020076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표본평균차이를 표준화해주면 </a:t>
                </a: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t</a:t>
                </a: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분포</a:t>
                </a:r>
                <a:endParaRPr lang="en-US" altLang="ko-KR" sz="24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-20</a:t>
                </a: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을 </a:t>
                </a:r>
                <a:r>
                  <a:rPr lang="ko-KR" altLang="en-US" sz="2400" dirty="0" err="1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표준화하면</a:t>
                </a: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400" b="0" i="0" dirty="0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 </m:t>
                    </m:r>
                    <m:f>
                      <m:fPr>
                        <m:ctrlPr>
                          <a:rPr lang="en-US" altLang="ko-KR" sz="2400" i="1" dirty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−</m:t>
                        </m:r>
                        <m:r>
                          <a:rPr lang="en-US" altLang="ko-KR" sz="2400" dirty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2400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2400" i="1" dirty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707.375</m:t>
                            </m:r>
                          </m:e>
                        </m:rad>
                        <m:r>
                          <a:rPr lang="en-US" altLang="ko-KR" sz="2400" b="0" i="1" dirty="0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altLang="ko-KR" sz="2400" b="0" i="1" dirty="0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9</m:t>
                                </m:r>
                              </m:den>
                            </m:f>
                            <m:r>
                              <a:rPr lang="en-US" altLang="ko-KR" sz="2400" b="0" i="1" dirty="0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ko-KR" sz="2400" b="0" i="1" dirty="0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9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altLang="ko-KR" sz="2400" dirty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=−1.59</m:t>
                    </m:r>
                  </m:oMath>
                </a14:m>
                <a:endParaRPr lang="en-US" altLang="ko-KR" sz="24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t(0.025, 16)=2.12</a:t>
                </a:r>
              </a:p>
              <a:p>
                <a:pPr>
                  <a:lnSpc>
                    <a:spcPct val="100000"/>
                  </a:lnSpc>
                </a:pPr>
                <a:r>
                  <a:rPr lang="ko-KR" altLang="en-US" sz="2400" dirty="0" err="1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귀무가설</a:t>
                </a: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채택</a:t>
                </a:r>
              </a:p>
            </p:txBody>
          </p:sp>
        </mc:Choice>
        <mc:Fallback xmlns="">
          <p:sp>
            <p:nvSpPr>
              <p:cNvPr id="13926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5775" y="620714"/>
                <a:ext cx="7200825" cy="2020076"/>
              </a:xfrm>
              <a:blipFill>
                <a:blip r:embed="rId3"/>
                <a:stretch>
                  <a:fillRect l="-1016" t="-54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그룹 1"/>
          <p:cNvGrpSpPr/>
          <p:nvPr/>
        </p:nvGrpSpPr>
        <p:grpSpPr>
          <a:xfrm>
            <a:off x="649262" y="2420888"/>
            <a:ext cx="6229559" cy="2952328"/>
            <a:chOff x="119336" y="2852936"/>
            <a:chExt cx="7463104" cy="3311393"/>
          </a:xfrm>
        </p:grpSpPr>
        <p:grpSp>
          <p:nvGrpSpPr>
            <p:cNvPr id="20" name="그룹 19"/>
            <p:cNvGrpSpPr/>
            <p:nvPr/>
          </p:nvGrpSpPr>
          <p:grpSpPr>
            <a:xfrm>
              <a:off x="119336" y="2852936"/>
              <a:ext cx="7463104" cy="3170149"/>
              <a:chOff x="1118092" y="3256622"/>
              <a:chExt cx="6092972" cy="3170149"/>
            </a:xfrm>
          </p:grpSpPr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8092" y="3256622"/>
                <a:ext cx="5630973" cy="2990742"/>
              </a:xfrm>
              <a:prstGeom prst="rect">
                <a:avLst/>
              </a:prstGeom>
            </p:spPr>
          </p:pic>
          <p:grpSp>
            <p:nvGrpSpPr>
              <p:cNvPr id="22" name="그룹 21"/>
              <p:cNvGrpSpPr/>
              <p:nvPr/>
            </p:nvGrpSpPr>
            <p:grpSpPr>
              <a:xfrm>
                <a:off x="1127448" y="3789040"/>
                <a:ext cx="6083616" cy="2637731"/>
                <a:chOff x="2208214" y="3026136"/>
                <a:chExt cx="6083616" cy="2637731"/>
              </a:xfrm>
            </p:grpSpPr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>
                  <a:off x="5016500" y="3789040"/>
                  <a:ext cx="5920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75981" y="3113140"/>
                      <a:ext cx="2251062" cy="9195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latinLnBrk="1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"/>
                        <a:defRPr sz="2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latinLnBrk="1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"/>
                        <a:defRPr sz="2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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600" b="0" i="1" dirty="0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?</m:t>
                            </m:r>
                            <m:r>
                              <a:rPr lang="en-US" altLang="ko-KR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ko-KR" sz="1600" b="0" i="1" dirty="0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sz="1600" b="0" i="1" dirty="0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707.375</m:t>
                                </m:r>
                              </m:e>
                            </m:rad>
                            <m:r>
                              <a:rPr lang="en-US" altLang="ko-KR" sz="1600" b="0" i="1" dirty="0" smtClean="0"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ko-KR" sz="1600" b="0" i="1" dirty="0" smtClean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altLang="ko-KR" sz="1600" i="1" dirty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i="1" dirty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600" i="1" dirty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US" altLang="ko-KR" sz="1600" i="1" dirty="0">
                                    <a:latin typeface="Cambria Math" panose="02040503050406030204" pitchFamily="18" charset="0"/>
                                    <a:ea typeface="굴림" panose="020B0600000101010101" pitchFamily="50" charset="-127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sz="1600" i="1" dirty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i="1" dirty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1600" i="1" dirty="0">
                                        <a:latin typeface="Cambria Math" panose="02040503050406030204" pitchFamily="18" charset="0"/>
                                        <a:ea typeface="굴림" panose="020B0600000101010101" pitchFamily="50" charset="-127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rad>
                          </m:oMath>
                        </m:oMathPara>
                      </a14:m>
                      <a:endParaRPr lang="en-US" altLang="ko-KR" sz="1600" dirty="0"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 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975981" y="3113140"/>
                      <a:ext cx="2251062" cy="91954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5" name="그룹 24"/>
                <p:cNvGrpSpPr/>
                <p:nvPr/>
              </p:nvGrpSpPr>
              <p:grpSpPr>
                <a:xfrm>
                  <a:off x="2208214" y="5037021"/>
                  <a:ext cx="6083616" cy="276999"/>
                  <a:chOff x="2208214" y="5037021"/>
                  <a:chExt cx="6083616" cy="276999"/>
                </a:xfrm>
              </p:grpSpPr>
              <p:sp>
                <p:nvSpPr>
                  <p:cNvPr id="29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2208214" y="5195888"/>
                    <a:ext cx="540067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" name="TextBox 29"/>
                      <p:cNvSpPr txBox="1"/>
                      <p:nvPr/>
                    </p:nvSpPr>
                    <p:spPr>
                      <a:xfrm>
                        <a:off x="7663388" y="5037021"/>
                        <a:ext cx="62844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ko-KR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ko-KR" altLang="en-US" dirty="0"/>
                      </a:p>
                    </p:txBody>
                  </p:sp>
                </mc:Choice>
                <mc:Fallback xmlns="">
                  <p:sp>
                    <p:nvSpPr>
                      <p:cNvPr id="47" name="TextBox 4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663388" y="5037021"/>
                        <a:ext cx="628442" cy="276999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t="-4348" r="-29365" b="-652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ko-KR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6" name="그룹 25"/>
                <p:cNvGrpSpPr/>
                <p:nvPr/>
              </p:nvGrpSpPr>
              <p:grpSpPr>
                <a:xfrm>
                  <a:off x="4894484" y="3026136"/>
                  <a:ext cx="302574" cy="2637731"/>
                  <a:chOff x="4894484" y="3026136"/>
                  <a:chExt cx="302574" cy="263773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 Box 1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94484" y="5294535"/>
                        <a:ext cx="302574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latinLnBrk="1">
                          <a:spcBef>
                            <a:spcPts val="700"/>
                          </a:spcBef>
                          <a:buClr>
                            <a:schemeClr val="accent2"/>
                          </a:buClr>
                          <a:buSzPct val="60000"/>
                          <a:buFont typeface="Wingdings" panose="05000000000000000000" pitchFamily="2" charset="2"/>
                          <a:buChar char=""/>
                          <a:defRPr sz="290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defRPr>
                        </a:lvl1pPr>
                        <a:lvl2pPr marL="742950" indent="-285750" latinLnBrk="1">
                          <a:spcBef>
                            <a:spcPts val="55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"/>
                          <a:defRPr sz="260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defRPr>
                        </a:lvl2pPr>
                        <a:lvl3pPr marL="1143000" indent="-228600" latinLnBrk="1">
                          <a:spcBef>
                            <a:spcPts val="500"/>
                          </a:spcBef>
                          <a:buClr>
                            <a:schemeClr val="accent2"/>
                          </a:buClr>
                          <a:buSzPct val="75000"/>
                          <a:buFont typeface="Wingdings" panose="05000000000000000000" pitchFamily="2" charset="2"/>
                          <a:buChar char=""/>
                          <a:defRPr sz="230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defRPr>
                        </a:lvl3pPr>
                        <a:lvl4pPr marL="1600200" indent="-228600" latinLnBrk="1">
                          <a:spcBef>
                            <a:spcPts val="400"/>
                          </a:spcBef>
                          <a:buClr>
                            <a:srgbClr val="A5AB81"/>
                          </a:buClr>
                          <a:buSzPct val="75000"/>
                          <a:buFont typeface="Wingdings" panose="05000000000000000000" pitchFamily="2" charset="2"/>
                          <a:buChar char=""/>
                          <a:defRPr sz="200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defRPr>
                        </a:lvl4pPr>
                        <a:lvl5pPr marL="2057400" indent="-228600" latinLnBrk="1">
                          <a:spcBef>
                            <a:spcPts val="400"/>
                          </a:spcBef>
                          <a:buClr>
                            <a:srgbClr val="D8B25C"/>
                          </a:buClr>
                          <a:buSzPct val="65000"/>
                          <a:buFont typeface="Wingdings" panose="05000000000000000000" pitchFamily="2" charset="2"/>
                          <a:buChar char=""/>
                          <a:defRPr sz="200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defRPr>
                        </a:lvl5pPr>
                        <a:lvl6pPr marL="2514600" indent="-228600" eaLnBrk="0" fontAlgn="base" hangingPunct="0">
                          <a:spcBef>
                            <a:spcPts val="400"/>
                          </a:spcBef>
                          <a:spcAft>
                            <a:spcPct val="0"/>
                          </a:spcAft>
                          <a:buClr>
                            <a:srgbClr val="D8B25C"/>
                          </a:buClr>
                          <a:buSzPct val="65000"/>
                          <a:buFont typeface="Wingdings" panose="05000000000000000000" pitchFamily="2" charset="2"/>
                          <a:buChar char=""/>
                          <a:defRPr sz="200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defRPr>
                        </a:lvl6pPr>
                        <a:lvl7pPr marL="2971800" indent="-228600" eaLnBrk="0" fontAlgn="base" hangingPunct="0">
                          <a:spcBef>
                            <a:spcPts val="400"/>
                          </a:spcBef>
                          <a:spcAft>
                            <a:spcPct val="0"/>
                          </a:spcAft>
                          <a:buClr>
                            <a:srgbClr val="D8B25C"/>
                          </a:buClr>
                          <a:buSzPct val="65000"/>
                          <a:buFont typeface="Wingdings" panose="05000000000000000000" pitchFamily="2" charset="2"/>
                          <a:buChar char=""/>
                          <a:defRPr sz="200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defRPr>
                        </a:lvl7pPr>
                        <a:lvl8pPr marL="3429000" indent="-228600" eaLnBrk="0" fontAlgn="base" hangingPunct="0">
                          <a:spcBef>
                            <a:spcPts val="400"/>
                          </a:spcBef>
                          <a:spcAft>
                            <a:spcPct val="0"/>
                          </a:spcAft>
                          <a:buClr>
                            <a:srgbClr val="D8B25C"/>
                          </a:buClr>
                          <a:buSzPct val="65000"/>
                          <a:buFont typeface="Wingdings" panose="05000000000000000000" pitchFamily="2" charset="2"/>
                          <a:buChar char=""/>
                          <a:defRPr sz="200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defRPr>
                        </a:lvl8pPr>
                        <a:lvl9pPr marL="3886200" indent="-228600" eaLnBrk="0" fontAlgn="base" hangingPunct="0">
                          <a:spcBef>
                            <a:spcPts val="400"/>
                          </a:spcBef>
                          <a:spcAft>
                            <a:spcPct val="0"/>
                          </a:spcAft>
                          <a:buClr>
                            <a:srgbClr val="D8B25C"/>
                          </a:buClr>
                          <a:buSzPct val="65000"/>
                          <a:buFont typeface="Wingdings" panose="05000000000000000000" pitchFamily="2" charset="2"/>
                          <a:buChar char=""/>
                          <a:defRPr sz="2000">
                            <a:solidFill>
                              <a:schemeClr val="tx1"/>
                            </a:solidFill>
                            <a:latin typeface="맑은 고딕" panose="020B0503020000020004" pitchFamily="50" charset="-127"/>
                            <a:ea typeface="맑은 고딕" panose="020B0503020000020004" pitchFamily="50" charset="-127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ClrTx/>
                          <a:buSzTx/>
                          <a:buNone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1" lang="en-US" altLang="ko-KR" sz="1800" i="1" smtClean="0">
                                  <a:latin typeface="Cambria Math" panose="02040503050406030204" pitchFamily="18" charset="0"/>
                                  <a:ea typeface="휴먼모음T" panose="02030504000101010101" pitchFamily="18" charset="-127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altLang="ko-KR" sz="1800" dirty="0">
                          <a:latin typeface="Times New Roman" panose="02020603050405020304" pitchFamily="18" charset="0"/>
                          <a:ea typeface="굴림" panose="020B0600000101010101" pitchFamily="50" charset="-127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4" name="Text 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4894484" y="5294535"/>
                        <a:ext cx="302574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ko-KR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5016500" y="3026136"/>
                    <a:ext cx="0" cy="22713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</p:grpSp>
        </p:grpSp>
        <p:grpSp>
          <p:nvGrpSpPr>
            <p:cNvPr id="31" name="그룹 30"/>
            <p:cNvGrpSpPr/>
            <p:nvPr/>
          </p:nvGrpSpPr>
          <p:grpSpPr>
            <a:xfrm>
              <a:off x="2155296" y="5567806"/>
              <a:ext cx="522900" cy="593455"/>
              <a:chOff x="4209306" y="5539911"/>
              <a:chExt cx="522900" cy="593455"/>
            </a:xfrm>
          </p:grpSpPr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4209306" y="5733256"/>
                <a:ext cx="522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latinLnBrk="1" hangingPunct="1"/>
                <a:r>
                  <a:rPr kumimoji="1" lang="en-US" altLang="ko-KR" sz="2000" dirty="0">
                    <a:latin typeface="+mn-lt"/>
                    <a:cs typeface="Calibri Light" panose="020F0302020204030204" pitchFamily="34" charset="0"/>
                  </a:rPr>
                  <a:t>-20</a:t>
                </a:r>
              </a:p>
            </p:txBody>
          </p:sp>
          <p:sp>
            <p:nvSpPr>
              <p:cNvPr id="33" name="Line 18"/>
              <p:cNvSpPr>
                <a:spLocks noChangeShapeType="1"/>
              </p:cNvSpPr>
              <p:nvPr/>
            </p:nvSpPr>
            <p:spPr bwMode="auto">
              <a:xfrm flipV="1">
                <a:off x="4480716" y="5539911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4496850" y="5570874"/>
              <a:ext cx="444352" cy="593455"/>
              <a:chOff x="4209306" y="5539911"/>
              <a:chExt cx="444352" cy="593455"/>
            </a:xfrm>
          </p:grpSpPr>
          <p:sp>
            <p:nvSpPr>
              <p:cNvPr id="35" name="Text Box 16"/>
              <p:cNvSpPr txBox="1">
                <a:spLocks noChangeArrowheads="1"/>
              </p:cNvSpPr>
              <p:nvPr/>
            </p:nvSpPr>
            <p:spPr bwMode="auto">
              <a:xfrm>
                <a:off x="4209306" y="5733256"/>
                <a:ext cx="44435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latinLnBrk="1" hangingPunct="1"/>
                <a:r>
                  <a:rPr kumimoji="1" lang="en-US" altLang="ko-KR" sz="2000" dirty="0">
                    <a:latin typeface="+mn-lt"/>
                    <a:cs typeface="Calibri Light" panose="020F0302020204030204" pitchFamily="34" charset="0"/>
                  </a:rPr>
                  <a:t>20</a:t>
                </a:r>
              </a:p>
            </p:txBody>
          </p:sp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 flipV="1">
                <a:off x="4426483" y="5539911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H="1">
              <a:off x="2429911" y="4725144"/>
              <a:ext cx="0" cy="8299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 flipH="1">
              <a:off x="4710830" y="4725144"/>
              <a:ext cx="0" cy="8299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7173311" y="2884294"/>
            <a:ext cx="4609618" cy="2385556"/>
            <a:chOff x="7248128" y="2492896"/>
            <a:chExt cx="3679579" cy="1759432"/>
          </a:xfrm>
        </p:grpSpPr>
        <p:grpSp>
          <p:nvGrpSpPr>
            <p:cNvPr id="89" name="그룹 88"/>
            <p:cNvGrpSpPr/>
            <p:nvPr/>
          </p:nvGrpSpPr>
          <p:grpSpPr>
            <a:xfrm>
              <a:off x="7248128" y="2492896"/>
              <a:ext cx="3679579" cy="1759432"/>
              <a:chOff x="3562883" y="1235804"/>
              <a:chExt cx="3679579" cy="1759432"/>
            </a:xfrm>
          </p:grpSpPr>
          <p:grpSp>
            <p:nvGrpSpPr>
              <p:cNvPr id="91" name="그룹 90"/>
              <p:cNvGrpSpPr/>
              <p:nvPr/>
            </p:nvGrpSpPr>
            <p:grpSpPr>
              <a:xfrm>
                <a:off x="3562883" y="1235804"/>
                <a:ext cx="3679579" cy="1712747"/>
                <a:chOff x="5772039" y="476672"/>
                <a:chExt cx="5832648" cy="2971438"/>
              </a:xfrm>
            </p:grpSpPr>
            <p:pic>
              <p:nvPicPr>
                <p:cNvPr id="101" name="그림 10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51984" y="476672"/>
                  <a:ext cx="5019566" cy="2574877"/>
                </a:xfrm>
                <a:prstGeom prst="rect">
                  <a:avLst/>
                </a:prstGeom>
              </p:spPr>
            </p:pic>
            <p:cxnSp>
              <p:nvCxnSpPr>
                <p:cNvPr id="103" name="직선 연결선 102"/>
                <p:cNvCxnSpPr>
                  <a:stCxn id="101" idx="0"/>
                  <a:endCxn id="101" idx="2"/>
                </p:cNvCxnSpPr>
                <p:nvPr/>
              </p:nvCxnSpPr>
              <p:spPr>
                <a:xfrm>
                  <a:off x="8461767" y="476672"/>
                  <a:ext cx="0" cy="257487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4" name="그룹 103"/>
                <p:cNvGrpSpPr/>
                <p:nvPr/>
              </p:nvGrpSpPr>
              <p:grpSpPr>
                <a:xfrm>
                  <a:off x="5772039" y="2953064"/>
                  <a:ext cx="5508537" cy="100682"/>
                  <a:chOff x="6348103" y="4797152"/>
                  <a:chExt cx="5508537" cy="100682"/>
                </a:xfrm>
              </p:grpSpPr>
              <p:cxnSp>
                <p:nvCxnSpPr>
                  <p:cNvPr id="114" name="직선 화살표 연결선 113"/>
                  <p:cNvCxnSpPr/>
                  <p:nvPr/>
                </p:nvCxnSpPr>
                <p:spPr>
                  <a:xfrm>
                    <a:off x="6348103" y="4897834"/>
                    <a:ext cx="5508537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직선 연결선 114"/>
                  <p:cNvCxnSpPr/>
                  <p:nvPr/>
                </p:nvCxnSpPr>
                <p:spPr>
                  <a:xfrm>
                    <a:off x="9758680" y="4797152"/>
                    <a:ext cx="0" cy="9848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직선 연결선 115"/>
                  <p:cNvCxnSpPr/>
                  <p:nvPr/>
                </p:nvCxnSpPr>
                <p:spPr>
                  <a:xfrm>
                    <a:off x="10465599" y="4797152"/>
                    <a:ext cx="0" cy="9848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직선 연결선 116"/>
                  <p:cNvCxnSpPr/>
                  <p:nvPr/>
                </p:nvCxnSpPr>
                <p:spPr>
                  <a:xfrm>
                    <a:off x="11172518" y="4797152"/>
                    <a:ext cx="0" cy="9848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직선 연결선 117"/>
                  <p:cNvCxnSpPr/>
                  <p:nvPr/>
                </p:nvCxnSpPr>
                <p:spPr>
                  <a:xfrm>
                    <a:off x="6914410" y="4797152"/>
                    <a:ext cx="0" cy="9848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직선 연결선 118"/>
                  <p:cNvCxnSpPr/>
                  <p:nvPr/>
                </p:nvCxnSpPr>
                <p:spPr>
                  <a:xfrm>
                    <a:off x="7621329" y="4797152"/>
                    <a:ext cx="0" cy="9848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직선 연결선 119"/>
                  <p:cNvCxnSpPr/>
                  <p:nvPr/>
                </p:nvCxnSpPr>
                <p:spPr>
                  <a:xfrm>
                    <a:off x="8328248" y="4797152"/>
                    <a:ext cx="0" cy="9848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11362096" y="2809046"/>
                      <a:ext cx="242591" cy="3150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ko-KR" altLang="en-US" sz="1600" dirty="0"/>
                    </a:p>
                  </p:txBody>
                </p:sp>
              </mc:Choice>
              <mc:Fallback xmlns="">
                <p:sp>
                  <p:nvSpPr>
                    <p:cNvPr id="106" name="TextBox 10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62096" y="2809046"/>
                      <a:ext cx="242591" cy="315051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l="-3125" r="-3125" b="-24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/>
                    <p:cNvSpPr txBox="1"/>
                    <p:nvPr/>
                  </p:nvSpPr>
                  <p:spPr>
                    <a:xfrm>
                      <a:off x="8373203" y="3110770"/>
                      <a:ext cx="215983" cy="320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ko-KR" altLang="en-US" sz="1200" dirty="0"/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73203" y="3110770"/>
                      <a:ext cx="215983" cy="320376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21739" r="-17391" b="-96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TextBox 107"/>
                    <p:cNvSpPr txBox="1"/>
                    <p:nvPr/>
                  </p:nvSpPr>
                  <p:spPr>
                    <a:xfrm>
                      <a:off x="9104328" y="3127734"/>
                      <a:ext cx="215983" cy="320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ko-KR" altLang="en-US" sz="1200" dirty="0"/>
                    </a:p>
                  </p:txBody>
                </p:sp>
              </mc:Choice>
              <mc:Fallback xmlns="">
                <p:sp>
                  <p:nvSpPr>
                    <p:cNvPr id="59" name="TextBox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4328" y="3127734"/>
                      <a:ext cx="215983" cy="320376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21739" r="-17391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9" name="TextBox 108"/>
                    <p:cNvSpPr txBox="1"/>
                    <p:nvPr/>
                  </p:nvSpPr>
                  <p:spPr>
                    <a:xfrm>
                      <a:off x="9811138" y="3110770"/>
                      <a:ext cx="215983" cy="320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ko-KR" altLang="en-US" sz="1200" dirty="0"/>
                    </a:p>
                  </p:txBody>
                </p:sp>
              </mc:Choice>
              <mc:Fallback xmlns="">
                <p:sp>
                  <p:nvSpPr>
                    <p:cNvPr id="60" name="TextBox 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11138" y="3110770"/>
                      <a:ext cx="215983" cy="320376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21739" r="-17391" b="-96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10506527" y="3097080"/>
                      <a:ext cx="215983" cy="320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ko-KR" altLang="en-US" sz="1200" dirty="0"/>
                    </a:p>
                  </p:txBody>
                </p:sp>
              </mc:Choice>
              <mc:Fallback xmlns="">
                <p:sp>
                  <p:nvSpPr>
                    <p:cNvPr id="61" name="TextBox 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6527" y="3097080"/>
                      <a:ext cx="215983" cy="320376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21739" r="-17391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TextBox 110"/>
                    <p:cNvSpPr txBox="1"/>
                    <p:nvPr/>
                  </p:nvSpPr>
                  <p:spPr>
                    <a:xfrm>
                      <a:off x="6117679" y="3120029"/>
                      <a:ext cx="398934" cy="320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ko-KR" altLang="en-US" sz="1200" dirty="0"/>
                    </a:p>
                  </p:txBody>
                </p:sp>
              </mc:Choice>
              <mc:Fallback xmlns="">
                <p:sp>
                  <p:nvSpPr>
                    <p:cNvPr id="62" name="TextBox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7679" y="3120029"/>
                      <a:ext cx="398934" cy="320376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r="-12195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2" name="TextBox 111"/>
                    <p:cNvSpPr txBox="1"/>
                    <p:nvPr/>
                  </p:nvSpPr>
                  <p:spPr>
                    <a:xfrm>
                      <a:off x="6837759" y="3124262"/>
                      <a:ext cx="398934" cy="320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ko-KR" altLang="en-US" sz="1200" dirty="0"/>
                    </a:p>
                  </p:txBody>
                </p:sp>
              </mc:Choice>
              <mc:Fallback xmlns="">
                <p:sp>
                  <p:nvSpPr>
                    <p:cNvPr id="63" name="TextBox 6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37759" y="3124262"/>
                      <a:ext cx="398934" cy="320376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2439" r="-12195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3" name="TextBox 112"/>
                    <p:cNvSpPr txBox="1"/>
                    <p:nvPr/>
                  </p:nvSpPr>
                  <p:spPr>
                    <a:xfrm>
                      <a:off x="7557839" y="3120031"/>
                      <a:ext cx="398934" cy="320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ko-KR" altLang="en-US" sz="1200" dirty="0"/>
                    </a:p>
                  </p:txBody>
                </p:sp>
              </mc:Choice>
              <mc:Fallback xmlns="">
                <p:sp>
                  <p:nvSpPr>
                    <p:cNvPr id="64" name="TextBox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57839" y="3120031"/>
                      <a:ext cx="398934" cy="320376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r="-12195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6061011" y="2859038"/>
                    <a:ext cx="493055" cy="136198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2.12</m:t>
                          </m:r>
                        </m:oMath>
                      </m:oMathPara>
                    </a14:m>
                    <a:endParaRPr lang="ko-KR" altLang="en-US" sz="1200" dirty="0">
                      <a:solidFill>
                        <a:srgbClr val="0070C0"/>
                      </a:solidFill>
                      <a:latin typeface="나눔스퀘어 Bold" panose="020B0600000101010101" pitchFamily="50" charset="-127"/>
                      <a:ea typeface="나눔스퀘어 Bold" panose="020B0600000101010101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92" name="TextBox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1011" y="2859038"/>
                    <a:ext cx="493055" cy="136198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3" name="그룹 92"/>
              <p:cNvGrpSpPr/>
              <p:nvPr/>
            </p:nvGrpSpPr>
            <p:grpSpPr>
              <a:xfrm>
                <a:off x="6269711" y="2493121"/>
                <a:ext cx="474294" cy="223587"/>
                <a:chOff x="9998714" y="2590815"/>
                <a:chExt cx="807433" cy="486642"/>
              </a:xfrm>
            </p:grpSpPr>
            <p:sp>
              <p:nvSpPr>
                <p:cNvPr id="96" name="직각 삼각형 95"/>
                <p:cNvSpPr/>
                <p:nvPr/>
              </p:nvSpPr>
              <p:spPr>
                <a:xfrm>
                  <a:off x="9998714" y="2606807"/>
                  <a:ext cx="430876" cy="445508"/>
                </a:xfrm>
                <a:prstGeom prst="rtTriangl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cxnSp>
              <p:nvCxnSpPr>
                <p:cNvPr id="97" name="직선 연결선 96"/>
                <p:cNvCxnSpPr/>
                <p:nvPr/>
              </p:nvCxnSpPr>
              <p:spPr>
                <a:xfrm>
                  <a:off x="10011342" y="2590815"/>
                  <a:ext cx="0" cy="4866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직각 삼각형 97"/>
                <p:cNvSpPr/>
                <p:nvPr/>
              </p:nvSpPr>
              <p:spPr>
                <a:xfrm>
                  <a:off x="10022166" y="2662469"/>
                  <a:ext cx="430873" cy="392417"/>
                </a:xfrm>
                <a:prstGeom prst="rtTriangl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99" name="직각 삼각형 98"/>
                <p:cNvSpPr/>
                <p:nvPr/>
              </p:nvSpPr>
              <p:spPr>
                <a:xfrm>
                  <a:off x="10056440" y="2708920"/>
                  <a:ext cx="542677" cy="324795"/>
                </a:xfrm>
                <a:prstGeom prst="rtTriangl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00" name="직각 삼각형 99"/>
                <p:cNvSpPr/>
                <p:nvPr/>
              </p:nvSpPr>
              <p:spPr>
                <a:xfrm>
                  <a:off x="10263470" y="2888314"/>
                  <a:ext cx="542677" cy="134566"/>
                </a:xfrm>
                <a:prstGeom prst="rtTriangl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6433822" y="2062360"/>
                    <a:ext cx="409220" cy="1588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0.025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3822" y="2062360"/>
                    <a:ext cx="409220" cy="15889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3571" r="-3571" b="-571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5" name="직선 화살표 연결선 94"/>
              <p:cNvCxnSpPr/>
              <p:nvPr/>
            </p:nvCxnSpPr>
            <p:spPr>
              <a:xfrm flipH="1">
                <a:off x="6335421" y="2299147"/>
                <a:ext cx="166378" cy="32499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9642155" y="2601859"/>
              <a:ext cx="505690" cy="272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(16)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그룹 123"/>
          <p:cNvGrpSpPr/>
          <p:nvPr/>
        </p:nvGrpSpPr>
        <p:grpSpPr>
          <a:xfrm>
            <a:off x="8186315" y="4830053"/>
            <a:ext cx="663964" cy="489426"/>
            <a:chOff x="8186315" y="4830053"/>
            <a:chExt cx="663964" cy="489426"/>
          </a:xfrm>
        </p:grpSpPr>
        <p:sp>
          <p:nvSpPr>
            <p:cNvPr id="5" name="TextBox 4"/>
            <p:cNvSpPr txBox="1"/>
            <p:nvPr/>
          </p:nvSpPr>
          <p:spPr>
            <a:xfrm>
              <a:off x="8186315" y="4950147"/>
              <a:ext cx="66396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-1.59</a:t>
              </a:r>
              <a:endParaRPr lang="ko-KR" altLang="en-US" dirty="0"/>
            </a:p>
          </p:txBody>
        </p:sp>
        <p:cxnSp>
          <p:nvCxnSpPr>
            <p:cNvPr id="7" name="직선 연결선 6"/>
            <p:cNvCxnSpPr/>
            <p:nvPr/>
          </p:nvCxnSpPr>
          <p:spPr>
            <a:xfrm>
              <a:off x="8451570" y="4830053"/>
              <a:ext cx="0" cy="62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구부러진 연결선 8"/>
          <p:cNvCxnSpPr>
            <a:stCxn id="32" idx="2"/>
            <a:endCxn id="5" idx="2"/>
          </p:cNvCxnSpPr>
          <p:nvPr/>
        </p:nvCxnSpPr>
        <p:spPr>
          <a:xfrm rot="5400000" flipH="1" flipV="1">
            <a:off x="5517119" y="2369303"/>
            <a:ext cx="51002" cy="5951354"/>
          </a:xfrm>
          <a:prstGeom prst="curvedConnector3">
            <a:avLst>
              <a:gd name="adj1" fmla="val -658021"/>
            </a:avLst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그룹 122"/>
          <p:cNvGrpSpPr/>
          <p:nvPr/>
        </p:nvGrpSpPr>
        <p:grpSpPr>
          <a:xfrm>
            <a:off x="6368486" y="3717032"/>
            <a:ext cx="5671509" cy="2577712"/>
            <a:chOff x="5118224" y="3470023"/>
            <a:chExt cx="7416824" cy="3276106"/>
          </a:xfrm>
        </p:grpSpPr>
        <p:sp>
          <p:nvSpPr>
            <p:cNvPr id="141" name="Line 21"/>
            <p:cNvSpPr>
              <a:spLocks noChangeShapeType="1"/>
            </p:cNvSpPr>
            <p:nvPr/>
          </p:nvSpPr>
          <p:spPr bwMode="auto">
            <a:xfrm flipH="1">
              <a:off x="10593740" y="3470023"/>
              <a:ext cx="7937" cy="27352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/>
            </a:p>
          </p:txBody>
        </p:sp>
        <p:grpSp>
          <p:nvGrpSpPr>
            <p:cNvPr id="142" name="그룹 141"/>
            <p:cNvGrpSpPr/>
            <p:nvPr/>
          </p:nvGrpSpPr>
          <p:grpSpPr>
            <a:xfrm>
              <a:off x="10662443" y="5341685"/>
              <a:ext cx="1872605" cy="586746"/>
              <a:chOff x="7391747" y="4508574"/>
              <a:chExt cx="1872605" cy="586746"/>
            </a:xfrm>
          </p:grpSpPr>
          <p:sp>
            <p:nvSpPr>
              <p:cNvPr id="143" name="Rectangle 24"/>
              <p:cNvSpPr>
                <a:spLocks noChangeArrowheads="1"/>
              </p:cNvSpPr>
              <p:nvPr/>
            </p:nvSpPr>
            <p:spPr bwMode="auto">
              <a:xfrm>
                <a:off x="8566192" y="4508574"/>
                <a:ext cx="698160" cy="586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latinLnBrk="1" hangingPunct="1"/>
                <a:r>
                  <a:rPr kumimoji="1" lang="en-US" altLang="ko-KR" sz="2400" dirty="0">
                    <a:latin typeface="Times New Roman" panose="02020603050405020304" pitchFamily="18" charset="0"/>
                  </a:rPr>
                  <a:t>H</a:t>
                </a:r>
                <a:r>
                  <a:rPr kumimoji="1" lang="en-US" altLang="ko-KR" sz="2400" baseline="-25000" dirty="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44" name="Line 25"/>
              <p:cNvSpPr>
                <a:spLocks noChangeShapeType="1"/>
              </p:cNvSpPr>
              <p:nvPr/>
            </p:nvSpPr>
            <p:spPr bwMode="auto">
              <a:xfrm>
                <a:off x="7391747" y="4795912"/>
                <a:ext cx="115252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</p:grpSp>
        <p:grpSp>
          <p:nvGrpSpPr>
            <p:cNvPr id="145" name="그룹 144"/>
            <p:cNvGrpSpPr/>
            <p:nvPr/>
          </p:nvGrpSpPr>
          <p:grpSpPr>
            <a:xfrm>
              <a:off x="7423226" y="5351756"/>
              <a:ext cx="3122334" cy="586746"/>
              <a:chOff x="4152530" y="4518645"/>
              <a:chExt cx="3122334" cy="586746"/>
            </a:xfrm>
          </p:grpSpPr>
          <p:sp>
            <p:nvSpPr>
              <p:cNvPr id="146" name="Rectangle 18"/>
              <p:cNvSpPr>
                <a:spLocks noChangeArrowheads="1"/>
              </p:cNvSpPr>
              <p:nvPr/>
            </p:nvSpPr>
            <p:spPr bwMode="auto">
              <a:xfrm>
                <a:off x="5492987" y="4518645"/>
                <a:ext cx="809052" cy="586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latinLnBrk="1" hangingPunct="1"/>
                <a:r>
                  <a:rPr kumimoji="1" lang="en-US" altLang="ko-KR" sz="2400" dirty="0">
                    <a:latin typeface="Times New Roman" panose="02020603050405020304" pitchFamily="18" charset="0"/>
                  </a:rPr>
                  <a:t>H</a:t>
                </a:r>
                <a:r>
                  <a:rPr kumimoji="1" lang="en-US" altLang="ko-KR" sz="2400" baseline="-25000" dirty="0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47" name="Line 26"/>
              <p:cNvSpPr>
                <a:spLocks noChangeShapeType="1"/>
              </p:cNvSpPr>
              <p:nvPr/>
            </p:nvSpPr>
            <p:spPr bwMode="auto">
              <a:xfrm flipH="1">
                <a:off x="6023992" y="4795912"/>
                <a:ext cx="12508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48" name="Line 29"/>
              <p:cNvSpPr>
                <a:spLocks noChangeShapeType="1"/>
              </p:cNvSpPr>
              <p:nvPr/>
            </p:nvSpPr>
            <p:spPr bwMode="auto">
              <a:xfrm flipV="1">
                <a:off x="4152530" y="4797499"/>
                <a:ext cx="129539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</p:grpSp>
        <p:grpSp>
          <p:nvGrpSpPr>
            <p:cNvPr id="149" name="그룹 148"/>
            <p:cNvGrpSpPr/>
            <p:nvPr/>
          </p:nvGrpSpPr>
          <p:grpSpPr>
            <a:xfrm>
              <a:off x="5118224" y="5341686"/>
              <a:ext cx="2173583" cy="586746"/>
              <a:chOff x="1847528" y="4508575"/>
              <a:chExt cx="2173583" cy="586746"/>
            </a:xfrm>
          </p:grpSpPr>
          <p:sp>
            <p:nvSpPr>
              <p:cNvPr id="150" name="Rectangle 27"/>
              <p:cNvSpPr>
                <a:spLocks noChangeArrowheads="1"/>
              </p:cNvSpPr>
              <p:nvPr/>
            </p:nvSpPr>
            <p:spPr bwMode="auto">
              <a:xfrm>
                <a:off x="1847528" y="4508575"/>
                <a:ext cx="733720" cy="586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latinLnBrk="1" hangingPunct="1"/>
                <a:r>
                  <a:rPr kumimoji="1" lang="en-US" altLang="ko-KR" sz="2400" dirty="0">
                    <a:latin typeface="Times New Roman" panose="02020603050405020304" pitchFamily="18" charset="0"/>
                  </a:rPr>
                  <a:t>H</a:t>
                </a:r>
                <a:r>
                  <a:rPr kumimoji="1" lang="en-US" altLang="ko-KR" sz="2400" baseline="-25000" dirty="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51" name="Line 30"/>
              <p:cNvSpPr>
                <a:spLocks noChangeShapeType="1"/>
              </p:cNvSpPr>
              <p:nvPr/>
            </p:nvSpPr>
            <p:spPr bwMode="auto">
              <a:xfrm flipH="1" flipV="1">
                <a:off x="2581248" y="4795911"/>
                <a:ext cx="1439863" cy="15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</p:grpSp>
        <p:sp>
          <p:nvSpPr>
            <p:cNvPr id="152" name="Line 31"/>
            <p:cNvSpPr>
              <a:spLocks noChangeShapeType="1"/>
            </p:cNvSpPr>
            <p:nvPr/>
          </p:nvSpPr>
          <p:spPr bwMode="auto">
            <a:xfrm flipH="1">
              <a:off x="7342311" y="3470023"/>
              <a:ext cx="7938" cy="27352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1400"/>
            </a:p>
          </p:txBody>
        </p:sp>
        <p:sp>
          <p:nvSpPr>
            <p:cNvPr id="153" name="Text Box 20"/>
            <p:cNvSpPr txBox="1">
              <a:spLocks noChangeArrowheads="1"/>
            </p:cNvSpPr>
            <p:nvPr/>
          </p:nvSpPr>
          <p:spPr bwMode="auto">
            <a:xfrm>
              <a:off x="10125427" y="6270358"/>
              <a:ext cx="983585" cy="469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l" eaLnBrk="1" latinLnBrk="1" hangingPunct="1"/>
              <a:r>
                <a:rPr kumimoji="1" lang="ko-KR" altLang="en-US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기각역</a:t>
              </a:r>
              <a:endParaRPr kumimoji="1"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54" name="Text Box 20"/>
            <p:cNvSpPr txBox="1">
              <a:spLocks noChangeArrowheads="1"/>
            </p:cNvSpPr>
            <p:nvPr/>
          </p:nvSpPr>
          <p:spPr bwMode="auto">
            <a:xfrm>
              <a:off x="6873998" y="6276732"/>
              <a:ext cx="983585" cy="469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l" eaLnBrk="1" latinLnBrk="1" hangingPunct="1"/>
              <a:r>
                <a:rPr kumimoji="1" lang="ko-KR" altLang="en-US" dirty="0" err="1">
                  <a:latin typeface="휴먼모음T" panose="02030504000101010101" pitchFamily="18" charset="-127"/>
                  <a:ea typeface="휴먼모음T" panose="02030504000101010101" pitchFamily="18" charset="-127"/>
                </a:rPr>
                <a:t>기각역</a:t>
              </a:r>
              <a:endParaRPr kumimoji="1"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z-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모집단의 분산을 알 때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t-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분산이 같을 때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>
              <a:solidFill>
                <a:schemeClr val="bg1">
                  <a:lumMod val="8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t-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분산이 다를 때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solidFill>
                <a:schemeClr val="bg1">
                  <a:lumMod val="8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endParaRPr lang="en-US" altLang="ko-KR" dirty="0">
              <a:solidFill>
                <a:schemeClr val="bg1">
                  <a:lumMod val="8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대응표본의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t-</a:t>
            </a:r>
            <a:r>
              <a:rPr lang="ko-KR" altLang="en-US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err="1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쌍체비교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solidFill>
                <a:schemeClr val="bg1">
                  <a:lumMod val="8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7888" y="548680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목차</a:t>
            </a:r>
          </a:p>
        </p:txBody>
      </p:sp>
    </p:spTree>
    <p:extLst>
      <p:ext uri="{BB962C8B-B14F-4D97-AF65-F5344CB8AC3E}">
        <p14:creationId xmlns:p14="http://schemas.microsoft.com/office/powerpoint/2010/main" val="2095694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4370" y="284874"/>
            <a:ext cx="5269582" cy="976313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엑셀로 다시 풀어보는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436359" y="1277211"/>
            <a:ext cx="5554662" cy="575394"/>
          </a:xfrm>
        </p:spPr>
        <p:txBody>
          <a:bodyPr/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데이터 입력은 예제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5.6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과 동일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gray">
          <a:xfrm>
            <a:off x="838200" y="1548884"/>
            <a:ext cx="2590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예제 </a:t>
            </a:r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5.7</a:t>
            </a:r>
            <a:b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p.214</a:t>
            </a: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480219" y="1139825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1524001" y="24855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1868629"/>
            <a:ext cx="4399077" cy="248791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2854841"/>
            <a:ext cx="4213270" cy="317521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764704"/>
            <a:ext cx="5172075" cy="4591050"/>
          </a:xfrm>
          <a:prstGeom prst="rect">
            <a:avLst/>
          </a:prstGeom>
        </p:spPr>
      </p:pic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6960096" y="2166422"/>
            <a:ext cx="5040560" cy="309634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공동분산이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707.375</a:t>
            </a:r>
          </a:p>
          <a:p>
            <a:pPr>
              <a:lnSpc>
                <a:spcPct val="110000"/>
              </a:lnSpc>
            </a:pP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자유도는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16</a:t>
            </a:r>
          </a:p>
          <a:p>
            <a:pPr>
              <a:lnSpc>
                <a:spcPct val="110000"/>
              </a:lnSpc>
            </a:pP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표준화값은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-1.59</a:t>
            </a:r>
          </a:p>
          <a:p>
            <a:pPr>
              <a:lnSpc>
                <a:spcPct val="110000"/>
              </a:lnSpc>
            </a:pP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양측검정의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유의확률이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0.13</a:t>
            </a:r>
          </a:p>
          <a:p>
            <a:pPr>
              <a:lnSpc>
                <a:spcPct val="110000"/>
              </a:lnSpc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그러므로 유의수준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5%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로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채택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1524001" y="21664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38200" y="365125"/>
            <a:ext cx="1225352" cy="133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결과</a:t>
            </a:r>
            <a:endParaRPr lang="ko-KR" altLang="en-US" sz="4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310" y="980728"/>
            <a:ext cx="2590800" cy="187325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당연히 </a:t>
            </a:r>
            <a:b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나올 질문</a:t>
            </a:r>
            <a:endParaRPr lang="en-US" altLang="ko-KR" sz="3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19736" y="692696"/>
            <a:ext cx="8208912" cy="2232248"/>
          </a:xfrm>
        </p:spPr>
        <p:txBody>
          <a:bodyPr>
            <a:normAutofit/>
          </a:bodyPr>
          <a:lstStyle/>
          <a:p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등분산을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가정하고 문제를 풀었는데 분산이 같다는 건 어떻게 아나요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lvl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분산이 같은지를 먼저 검정합니다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/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엑셀의 분석도구에서 </a:t>
            </a:r>
            <a:r>
              <a:rPr lang="en-US" altLang="ko-KR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F </a:t>
            </a:r>
            <a:r>
              <a:rPr lang="ko-KR" altLang="en-US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ko-KR" altLang="en-US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분산에</a:t>
            </a:r>
            <a:r>
              <a:rPr lang="en-US" altLang="ko-KR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대한 </a:t>
            </a:r>
            <a:r>
              <a:rPr lang="ko-KR" altLang="en-US" dirty="0" err="1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</a:t>
            </a:r>
            <a:endParaRPr lang="ko-KR" altLang="en-US" dirty="0">
              <a:solidFill>
                <a:srgbClr val="0070C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407368" y="476672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724316" y="3212976"/>
            <a:ext cx="823597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F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검정에서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귀무가설은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lvl="1"/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귀무가설은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같다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’, ‘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차이없다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’, ‘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효과없다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’, ‘0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’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즉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분산이 같다</a:t>
            </a:r>
          </a:p>
          <a:p>
            <a:r>
              <a:rPr lang="en-US" altLang="ko-KR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F </a:t>
            </a:r>
            <a:r>
              <a:rPr lang="ko-KR" altLang="en-US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ko-KR" altLang="en-US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분산에</a:t>
            </a:r>
            <a:r>
              <a:rPr lang="en-US" altLang="ko-KR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대한 </a:t>
            </a:r>
            <a:r>
              <a:rPr lang="ko-KR" altLang="en-US" dirty="0" err="1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에서</a:t>
            </a:r>
            <a:r>
              <a:rPr lang="ko-KR" altLang="en-US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p-</a:t>
            </a:r>
            <a:r>
              <a:rPr lang="ko-KR" altLang="en-US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값을 구하고</a:t>
            </a:r>
          </a:p>
          <a:p>
            <a:pPr lvl="1"/>
            <a:r>
              <a:rPr lang="en-US" altLang="ko-KR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p-</a:t>
            </a:r>
            <a:r>
              <a:rPr lang="ko-KR" altLang="en-US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값이 작다면 </a:t>
            </a:r>
            <a:r>
              <a:rPr lang="ko-KR" altLang="en-US" dirty="0" err="1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이분산</a:t>
            </a:r>
            <a:endParaRPr lang="ko-KR" altLang="en-US" dirty="0">
              <a:solidFill>
                <a:srgbClr val="FF33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/>
            <a:r>
              <a:rPr lang="en-US" altLang="ko-KR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p-</a:t>
            </a:r>
            <a:r>
              <a:rPr lang="ko-KR" altLang="en-US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값이 크다면 </a:t>
            </a:r>
            <a:r>
              <a:rPr lang="ko-KR" altLang="en-US" dirty="0" err="1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등분산</a:t>
            </a:r>
            <a:endParaRPr lang="ko-KR" altLang="en-US" dirty="0">
              <a:solidFill>
                <a:srgbClr val="FF33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 err="1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z-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 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모집단의 분산을 알 때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>
              <a:solidFill>
                <a:schemeClr val="bg2">
                  <a:lumMod val="9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t-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분산이 같을 때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>
              <a:solidFill>
                <a:schemeClr val="bg2">
                  <a:lumMod val="9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t-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분산이 다를 때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endParaRPr lang="en-US" altLang="ko-KR" dirty="0">
              <a:solidFill>
                <a:schemeClr val="bg2">
                  <a:lumMod val="9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대응표본의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t-</a:t>
            </a:r>
            <a:r>
              <a:rPr lang="ko-KR" altLang="en-US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err="1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쌍체비교</a:t>
            </a:r>
            <a:r>
              <a:rPr lang="en-US" altLang="ko-KR" dirty="0">
                <a:solidFill>
                  <a:schemeClr val="bg2">
                    <a:lumMod val="9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solidFill>
                <a:schemeClr val="bg2">
                  <a:lumMod val="9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7888" y="548680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목차</a:t>
            </a:r>
          </a:p>
        </p:txBody>
      </p:sp>
    </p:spTree>
    <p:extLst>
      <p:ext uri="{BB962C8B-B14F-4D97-AF65-F5344CB8AC3E}">
        <p14:creationId xmlns:p14="http://schemas.microsoft.com/office/powerpoint/2010/main" val="2252619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6779" y="980133"/>
            <a:ext cx="2590800" cy="1873250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예제 </a:t>
            </a: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5.8</a:t>
            </a:r>
            <a:b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p.230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91744" y="620714"/>
            <a:ext cx="7560840" cy="51847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남녀 학생들을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100m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기록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각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명씩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=13.2, B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=14.85 </a:t>
            </a:r>
          </a:p>
          <a:p>
            <a:pPr>
              <a:lnSpc>
                <a:spcPct val="110000"/>
              </a:lnSpc>
            </a:pPr>
            <a:r>
              <a:rPr lang="ko-KR" altLang="en-US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편차</a:t>
            </a:r>
            <a:r>
              <a:rPr lang="en-US" altLang="ko-KR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(σ)</a:t>
            </a:r>
            <a:r>
              <a:rPr lang="ko-KR" altLang="en-US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모른다</a:t>
            </a:r>
            <a:r>
              <a:rPr lang="en-US" altLang="ko-KR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err="1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이분산</a:t>
            </a:r>
            <a:r>
              <a:rPr lang="ko-KR" altLang="en-US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의심</a:t>
            </a:r>
            <a:r>
              <a:rPr lang="en-US" altLang="ko-KR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평균이 다르다고 할 수 있는지를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양측검정하시오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10000"/>
              </a:lnSpc>
            </a:pP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먼저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등분산인지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이분산인지를 판단하기위하여 예제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5.9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풀이</a:t>
            </a:r>
          </a:p>
          <a:p>
            <a:pPr>
              <a:lnSpc>
                <a:spcPct val="11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이분산으로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가정되므로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(p=0.00077)</a:t>
            </a:r>
          </a:p>
          <a:p>
            <a:pPr>
              <a:lnSpc>
                <a:spcPct val="110000"/>
              </a:lnSpc>
            </a:pPr>
            <a:r>
              <a:rPr lang="en-US" altLang="ko-KR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t-</a:t>
            </a:r>
            <a:r>
              <a:rPr lang="ko-KR" altLang="en-US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ko-KR" altLang="en-US" dirty="0" err="1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이분산</a:t>
            </a:r>
            <a:r>
              <a:rPr lang="ko-KR" altLang="en-US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가정 </a:t>
            </a:r>
            <a:r>
              <a:rPr lang="ko-KR" altLang="en-US" dirty="0" err="1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623392" y="404664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041776" cy="543595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ko-KR" altLang="en-US" sz="3200" dirty="0">
                <a:solidFill>
                  <a:srgbClr val="7030A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엑셀로</a:t>
            </a:r>
            <a:r>
              <a:rPr lang="en-US" altLang="ko-KR" sz="3200" dirty="0">
                <a:solidFill>
                  <a:srgbClr val="7030A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3200" dirty="0">
                <a:solidFill>
                  <a:srgbClr val="7030A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만</a:t>
            </a:r>
            <a:r>
              <a:rPr lang="en-US" altLang="ko-KR" sz="3200" dirty="0">
                <a:solidFill>
                  <a:srgbClr val="7030A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3200" dirty="0">
                <a:solidFill>
                  <a:srgbClr val="7030A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풀어보자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86953"/>
            <a:ext cx="9299376" cy="4929411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데이터 입력</a:t>
            </a:r>
          </a:p>
          <a:p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단계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분산이 같은지를 검정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데이터 분석도구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=&gt; F-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1524001" y="26315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1196752"/>
            <a:ext cx="8953500" cy="88582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32" y="3428883"/>
            <a:ext cx="4824536" cy="274093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104" y="2938859"/>
            <a:ext cx="4464496" cy="320673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5735960" y="652147"/>
            <a:ext cx="5472608" cy="25202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유의확률이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0.00077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이므로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기각</a:t>
            </a:r>
          </a:p>
          <a:p>
            <a:pPr>
              <a:lnSpc>
                <a:spcPct val="120000"/>
              </a:lnSpc>
            </a:pP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분산이 같다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기각되었으므로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이분산</a:t>
            </a: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620688"/>
            <a:ext cx="3905250" cy="2962275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271464" y="3940738"/>
            <a:ext cx="6264696" cy="226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단계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 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평균이 같은지를 검정</a:t>
            </a:r>
            <a:endParaRPr lang="en-US" altLang="ko-KR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데이터 분석도구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=&gt;</a:t>
            </a:r>
          </a:p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t-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이분산가정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3530202"/>
            <a:ext cx="4292114" cy="24321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  <p:bldP spid="10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332656"/>
            <a:ext cx="9667875" cy="5391150"/>
          </a:xfrm>
          <a:prstGeom prst="rect">
            <a:avLst/>
          </a:prstGeom>
        </p:spPr>
      </p:pic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8184232" y="4149080"/>
            <a:ext cx="3600400" cy="1977083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유의확률이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0.05147</a:t>
            </a:r>
          </a:p>
          <a:p>
            <a:pPr>
              <a:lnSpc>
                <a:spcPct val="120000"/>
              </a:lnSpc>
            </a:pP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유의수준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5%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로</a:t>
            </a:r>
          </a:p>
          <a:p>
            <a:pPr>
              <a:lnSpc>
                <a:spcPct val="120000"/>
              </a:lnSpc>
            </a:pP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채택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1524001" y="22648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706072" cy="748298"/>
          </a:xfrm>
        </p:spPr>
        <p:txBody>
          <a:bodyPr>
            <a:normAutofit/>
          </a:bodyPr>
          <a:lstStyle/>
          <a:p>
            <a:r>
              <a:rPr lang="ko-KR" altLang="en-US" sz="4000" b="1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요약</a:t>
            </a:r>
            <a:r>
              <a:rPr lang="en-US" altLang="ko-KR" sz="4000" b="1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4000" b="1" dirty="0" err="1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sz="4000" b="1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4000" b="1" dirty="0" err="1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평균차이</a:t>
            </a:r>
            <a:r>
              <a:rPr lang="ko-KR" altLang="en-US" sz="4000" b="1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검정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98370" y="1200366"/>
            <a:ext cx="6468835" cy="558352"/>
          </a:xfrm>
        </p:spPr>
        <p:txBody>
          <a:bodyPr/>
          <a:lstStyle/>
          <a:p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모평균이 같다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938911"/>
              </p:ext>
            </p:extLst>
          </p:nvPr>
        </p:nvGraphicFramePr>
        <p:xfrm>
          <a:off x="7150764" y="2323140"/>
          <a:ext cx="2214102" cy="1217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4" name="Equation" r:id="rId3" imgW="1270000" imgH="698500" progId="Equation.3">
                  <p:embed/>
                </p:oleObj>
              </mc:Choice>
              <mc:Fallback>
                <p:oleObj name="Equation" r:id="rId3" imgW="1270000" imgH="698500" progId="Equation.3">
                  <p:embed/>
                  <p:pic>
                    <p:nvPicPr>
                      <p:cNvPr id="173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150764" y="2323140"/>
                        <a:ext cx="2214102" cy="1217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028004"/>
              </p:ext>
            </p:extLst>
          </p:nvPr>
        </p:nvGraphicFramePr>
        <p:xfrm>
          <a:off x="972065" y="2383861"/>
          <a:ext cx="2962122" cy="927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5" name="Equation" r:id="rId5" imgW="1460500" imgH="457200" progId="Equation.3">
                  <p:embed/>
                </p:oleObj>
              </mc:Choice>
              <mc:Fallback>
                <p:oleObj name="Equation" r:id="rId5" imgW="1460500" imgH="457200" progId="Equation.3">
                  <p:embed/>
                  <p:pic>
                    <p:nvPicPr>
                      <p:cNvPr id="1730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972065" y="2383861"/>
                        <a:ext cx="2962122" cy="927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4334409" y="2523610"/>
            <a:ext cx="1475729" cy="720725"/>
          </a:xfrm>
          <a:prstGeom prst="rightArrow">
            <a:avLst>
              <a:gd name="adj1" fmla="val 50000"/>
              <a:gd name="adj2" fmla="val 324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1"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분산을 안다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14007"/>
              </p:ext>
            </p:extLst>
          </p:nvPr>
        </p:nvGraphicFramePr>
        <p:xfrm>
          <a:off x="7440487" y="4961329"/>
          <a:ext cx="2160241" cy="122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6" name="Equation" r:id="rId7" imgW="1091726" imgH="698197" progId="Equation.3">
                  <p:embed/>
                </p:oleObj>
              </mc:Choice>
              <mc:Fallback>
                <p:oleObj name="Equation" r:id="rId7" imgW="1091726" imgH="698197" progId="Equation.3">
                  <p:embed/>
                  <p:pic>
                    <p:nvPicPr>
                      <p:cNvPr id="1730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487" y="4961329"/>
                        <a:ext cx="2160241" cy="1220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0"/>
          <p:cNvSpPr>
            <a:spLocks noChangeArrowheads="1"/>
          </p:cNvSpPr>
          <p:nvPr/>
        </p:nvSpPr>
        <p:spPr bwMode="auto">
          <a:xfrm rot="19649845">
            <a:off x="4679186" y="4489860"/>
            <a:ext cx="936625" cy="720725"/>
          </a:xfrm>
          <a:prstGeom prst="rightArrow">
            <a:avLst>
              <a:gd name="adj1" fmla="val 50000"/>
              <a:gd name="adj2" fmla="val 32489"/>
            </a:avLst>
          </a:prstGeom>
          <a:solidFill>
            <a:srgbClr val="FF99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1"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F-</a:t>
            </a:r>
            <a:r>
              <a:rPr kumimoji="1"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검정</a:t>
            </a:r>
            <a:r>
              <a:rPr kumimoji="1"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kumimoji="1"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1002937" y="1764788"/>
            <a:ext cx="6972893" cy="55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검정통계량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차이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68408" y="2526089"/>
            <a:ext cx="84189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Z-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 rot="1848527">
            <a:off x="4065881" y="3442073"/>
            <a:ext cx="1475729" cy="720725"/>
          </a:xfrm>
          <a:prstGeom prst="rightArrow">
            <a:avLst>
              <a:gd name="adj1" fmla="val 50000"/>
              <a:gd name="adj2" fmla="val 324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1"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분산을 모른다</a:t>
            </a:r>
          </a:p>
        </p:txBody>
      </p:sp>
      <p:sp>
        <p:nvSpPr>
          <p:cNvPr id="17" name="오른쪽 화살표 16"/>
          <p:cNvSpPr/>
          <p:nvPr/>
        </p:nvSpPr>
        <p:spPr>
          <a:xfrm>
            <a:off x="5908290" y="3997279"/>
            <a:ext cx="1110093" cy="594766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등분산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5908290" y="4944332"/>
            <a:ext cx="1110093" cy="594766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이분산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398597"/>
              </p:ext>
            </p:extLst>
          </p:nvPr>
        </p:nvGraphicFramePr>
        <p:xfrm>
          <a:off x="7304620" y="3709482"/>
          <a:ext cx="2868580" cy="1126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7" name="Equation" r:id="rId9" imgW="1714500" imgH="673100" progId="Equation.3">
                  <p:embed/>
                </p:oleObj>
              </mc:Choice>
              <mc:Fallback>
                <p:oleObj name="Equation" r:id="rId9" imgW="1714500" imgH="673100" progId="Equation.3">
                  <p:embed/>
                  <p:pic>
                    <p:nvPicPr>
                      <p:cNvPr id="176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304620" y="3709482"/>
                        <a:ext cx="2868580" cy="1126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435365" y="3890555"/>
            <a:ext cx="79060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t-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35365" y="5085184"/>
            <a:ext cx="79060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t-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</a:p>
        </p:txBody>
      </p:sp>
    </p:spTree>
    <p:extLst>
      <p:ext uri="{BB962C8B-B14F-4D97-AF65-F5344CB8AC3E}">
        <p14:creationId xmlns:p14="http://schemas.microsoft.com/office/powerpoint/2010/main" val="104986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13" grpId="0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 err="1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r>
              <a:rPr lang="en-US" altLang="ko-KR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  <a:r>
              <a:rPr lang="ko-KR" altLang="en-US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z-</a:t>
            </a:r>
            <a:r>
              <a:rPr lang="ko-KR" altLang="en-US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 </a:t>
            </a:r>
            <a:r>
              <a:rPr lang="en-US" altLang="ko-KR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모집단의 분산을 알 때</a:t>
            </a:r>
            <a:r>
              <a:rPr lang="en-US" altLang="ko-KR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>
              <a:solidFill>
                <a:schemeClr val="bg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r>
              <a:rPr lang="en-US" altLang="ko-KR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t-</a:t>
            </a:r>
            <a:r>
              <a:rPr lang="ko-KR" altLang="en-US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분산이 같을 때</a:t>
            </a:r>
            <a:r>
              <a:rPr lang="en-US" altLang="ko-KR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>
              <a:solidFill>
                <a:schemeClr val="bg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r>
              <a:rPr lang="en-US" altLang="ko-KR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t-</a:t>
            </a:r>
            <a:r>
              <a:rPr lang="ko-KR" altLang="en-US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분산이 다를 때</a:t>
            </a:r>
            <a:r>
              <a:rPr lang="en-US" altLang="ko-KR" dirty="0">
                <a:solidFill>
                  <a:schemeClr val="bg2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solidFill>
                <a:schemeClr val="bg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endParaRPr lang="en-US" altLang="ko-KR" dirty="0">
              <a:solidFill>
                <a:schemeClr val="bg2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대응표본의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평균비교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t-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쌍체비교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7888" y="548680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목차</a:t>
            </a:r>
          </a:p>
        </p:txBody>
      </p:sp>
    </p:spTree>
    <p:extLst>
      <p:ext uri="{BB962C8B-B14F-4D97-AF65-F5344CB8AC3E}">
        <p14:creationId xmlns:p14="http://schemas.microsoft.com/office/powerpoint/2010/main" val="417070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4189" y="614753"/>
            <a:ext cx="1707435" cy="2217737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ko-KR" altLang="en-US" sz="3600" dirty="0">
                <a:latin typeface="Times New Roman" panose="02020603050405020304" pitchFamily="18" charset="0"/>
              </a:rPr>
              <a:t>오늘 </a:t>
            </a:r>
            <a:br>
              <a:rPr lang="ko-KR" altLang="en-US" sz="3600" dirty="0">
                <a:latin typeface="Times New Roman" panose="02020603050405020304" pitchFamily="18" charset="0"/>
              </a:rPr>
            </a:br>
            <a:r>
              <a:rPr lang="ko-KR" altLang="en-US" sz="3600" dirty="0">
                <a:latin typeface="Times New Roman" panose="02020603050405020304" pitchFamily="18" charset="0"/>
              </a:rPr>
              <a:t>배울</a:t>
            </a:r>
            <a:br>
              <a:rPr lang="ko-KR" altLang="en-US" sz="3600" dirty="0">
                <a:latin typeface="Times New Roman" panose="02020603050405020304" pitchFamily="18" charset="0"/>
              </a:rPr>
            </a:br>
            <a:r>
              <a:rPr lang="ko-KR" altLang="en-US" sz="3600" dirty="0">
                <a:latin typeface="Times New Roman" panose="02020603050405020304" pitchFamily="18" charset="0"/>
              </a:rPr>
              <a:t>내용은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idx="1"/>
          </p:nvPr>
        </p:nvSpPr>
        <p:spPr>
          <a:xfrm>
            <a:off x="4367214" y="549277"/>
            <a:ext cx="7129386" cy="4031852"/>
          </a:xfrm>
        </p:spPr>
        <p:txBody>
          <a:bodyPr/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평균차이의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검정</a:t>
            </a:r>
          </a:p>
          <a:p>
            <a:pPr lvl="1"/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평균이 같다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  <a:p>
            <a:pPr lvl="1"/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가설은 </a:t>
            </a:r>
          </a:p>
          <a:p>
            <a:pPr lvl="1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lang="en-US" altLang="ko-KR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평균이 같다</a:t>
            </a:r>
          </a:p>
          <a:p>
            <a:pPr lvl="1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lang="en-US" altLang="ko-KR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평균이 다르다</a:t>
            </a:r>
          </a:p>
          <a:p>
            <a:pPr lvl="1"/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lang="en-US" altLang="ko-KR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평균이 같다</a:t>
            </a:r>
          </a:p>
          <a:p>
            <a:pPr lvl="1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lang="en-US" altLang="ko-KR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한쪽의 평균이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다른쪽보다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크다</a:t>
            </a:r>
          </a:p>
        </p:txBody>
      </p:sp>
      <p:sp>
        <p:nvSpPr>
          <p:cNvPr id="9220" name="Oval 6"/>
          <p:cNvSpPr>
            <a:spLocks noChangeArrowheads="1"/>
          </p:cNvSpPr>
          <p:nvPr/>
        </p:nvSpPr>
        <p:spPr bwMode="auto">
          <a:xfrm>
            <a:off x="417513" y="331789"/>
            <a:ext cx="3024187" cy="3024187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8821740" y="1255308"/>
            <a:ext cx="2447925" cy="936625"/>
          </a:xfrm>
          <a:prstGeom prst="cloudCallout">
            <a:avLst>
              <a:gd name="adj1" fmla="val -44292"/>
              <a:gd name="adj2" fmla="val 80676"/>
            </a:avLst>
          </a:prstGeom>
          <a:solidFill>
            <a:srgbClr val="FF9999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1" lang="ko-KR" altLang="en-US" sz="3200">
                <a:latin typeface="휴먼모음T" panose="02030504000101010101" pitchFamily="18" charset="-127"/>
                <a:ea typeface="휴먼모음T" panose="02030504000101010101" pitchFamily="18" charset="-127"/>
              </a:rPr>
              <a:t>양측검정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631504" y="3501008"/>
            <a:ext cx="2447925" cy="936625"/>
          </a:xfrm>
          <a:prstGeom prst="cloudCallout">
            <a:avLst>
              <a:gd name="adj1" fmla="val 71208"/>
              <a:gd name="adj2" fmla="val -2159"/>
            </a:avLst>
          </a:prstGeom>
          <a:solidFill>
            <a:srgbClr val="FFC0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32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단측검정</a:t>
            </a:r>
            <a:endParaRPr lang="ko-KR" alt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  <p:bldP spid="3077" grpId="1" uiExpand="1" build="p"/>
      <p:bldP spid="3079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4"/>
          <p:cNvSpPr>
            <a:spLocks noChangeArrowheads="1"/>
          </p:cNvSpPr>
          <p:nvPr/>
        </p:nvSpPr>
        <p:spPr bwMode="auto">
          <a:xfrm>
            <a:off x="479376" y="332656"/>
            <a:ext cx="3024187" cy="3024187"/>
          </a:xfrm>
          <a:prstGeom prst="ellipse">
            <a:avLst/>
          </a:prstGeom>
          <a:solidFill>
            <a:srgbClr val="FF3300"/>
          </a:solidFill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808111"/>
            <a:ext cx="4259262" cy="2073275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오늘 배울</a:t>
            </a:r>
            <a:b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내용 </a:t>
            </a:r>
            <a:b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하나 더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3575720" y="549277"/>
            <a:ext cx="8136904" cy="439189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평균차이의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검정</a:t>
            </a:r>
          </a:p>
          <a:p>
            <a:pPr lvl="1"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그런데 앞 절과는 달리 두 집단이 서로 독립이 아니다</a:t>
            </a:r>
          </a:p>
          <a:p>
            <a:pPr>
              <a:lnSpc>
                <a:spcPct val="10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쌍체비교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lnSpc>
                <a:spcPct val="10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대응표본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(paired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sample test)</a:t>
            </a:r>
          </a:p>
          <a:p>
            <a:pPr lvl="1">
              <a:lnSpc>
                <a:spcPct val="100000"/>
              </a:lnSpc>
            </a:pP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</a:t>
            </a:r>
          </a:p>
          <a:p>
            <a:pPr lvl="1"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광고를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보기 전과 후의 인지도 차이</a:t>
            </a:r>
          </a:p>
          <a:p>
            <a:pPr lvl="2">
              <a:lnSpc>
                <a:spcPct val="10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t-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쌍체비교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1"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광고를 본 그룹과 컨트롤 그룹의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평균차이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2">
              <a:lnSpc>
                <a:spcPct val="10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t-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?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분산 가정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7768" y="4988625"/>
            <a:ext cx="518122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/>
              <a:t>구별방법</a:t>
            </a:r>
            <a:r>
              <a:rPr lang="en-US" altLang="ko-KR" dirty="0"/>
              <a:t>: </a:t>
            </a:r>
            <a:r>
              <a:rPr lang="ko-KR" altLang="en-US" dirty="0"/>
              <a:t>한 개체에서 두 값을 얻었으면 </a:t>
            </a:r>
            <a:r>
              <a:rPr lang="ko-KR" altLang="en-US" dirty="0" err="1"/>
              <a:t>쌍체비교</a:t>
            </a:r>
            <a:endParaRPr lang="ko-KR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  <p:bldP spid="184323" grpId="1" uiExpand="1" build="p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3606" y="908050"/>
            <a:ext cx="2590800" cy="1873250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ko-KR" altLang="en-US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예제 </a:t>
            </a: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5.10</a:t>
            </a:r>
            <a:b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p.238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09566" y="332581"/>
            <a:ext cx="7416824" cy="37801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다이어트 전과 후의 체중 조사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명을 전후로 측정</a:t>
            </a:r>
          </a:p>
          <a:p>
            <a:pPr lvl="1"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다이어트 전 평균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=66.4</a:t>
            </a:r>
          </a:p>
          <a:p>
            <a:pPr lvl="1"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다이어트 후 평균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=63.6</a:t>
            </a:r>
          </a:p>
          <a:p>
            <a:pPr>
              <a:lnSpc>
                <a:spcPct val="100000"/>
              </a:lnSpc>
            </a:pPr>
            <a:r>
              <a:rPr lang="ko-KR" altLang="en-US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편차</a:t>
            </a:r>
            <a:r>
              <a:rPr lang="en-US" altLang="ko-KR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(σ)</a:t>
            </a:r>
            <a:r>
              <a:rPr lang="ko-KR" altLang="en-US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모른다</a:t>
            </a: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다이어트 후의 평균이 줄었다고 할 수 있는지를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단측검정하시오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480219" y="332581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35760" y="4467823"/>
            <a:ext cx="6156325" cy="1152128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lang="en-US" altLang="ko-KR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전과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후의 평균이 같다</a:t>
            </a:r>
          </a:p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lang="en-US" altLang="ko-KR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전의 평균이 후의 평균보다 크다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7069" y="3910102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가설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624392" y="4283728"/>
            <a:ext cx="1364476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 eaLnBrk="1" hangingPunct="1"/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단측검정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uiExpand="1" build="p"/>
      <p:bldP spid="5" grpId="0" build="p"/>
      <p:bldP spid="6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14"/>
          <p:cNvSpPr>
            <a:spLocks noGrp="1" noChangeArrowheads="1"/>
          </p:cNvSpPr>
          <p:nvPr>
            <p:ph type="title"/>
          </p:nvPr>
        </p:nvSpPr>
        <p:spPr>
          <a:xfrm>
            <a:off x="766056" y="595977"/>
            <a:ext cx="1226258" cy="1016000"/>
          </a:xfrm>
        </p:spPr>
        <p:txBody>
          <a:bodyPr/>
          <a:lstStyle/>
          <a:p>
            <a:r>
              <a:rPr lang="en-US" altLang="ko-KR" dirty="0"/>
              <a:t>idea 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51584" y="731229"/>
            <a:ext cx="4229484" cy="1798688"/>
          </a:xfrm>
        </p:spPr>
        <p:txBody>
          <a:bodyPr>
            <a:normAutofit/>
          </a:bodyPr>
          <a:lstStyle/>
          <a:p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두집단이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독립은  아니지만</a:t>
            </a:r>
          </a:p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</a:t>
            </a:r>
            <a:r>
              <a:rPr kumimoji="1" lang="en-US" altLang="ko-KR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D</a:t>
            </a:r>
            <a:r>
              <a:rPr kumimoji="1" lang="en-US" altLang="ko-KR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,…,</a:t>
            </a:r>
            <a:r>
              <a:rPr lang="en-US" altLang="ko-KR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</a:t>
            </a:r>
            <a:r>
              <a:rPr kumimoji="1" lang="en-US" altLang="ko-KR" baseline="-250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은 서로 독립</a:t>
            </a:r>
          </a:p>
          <a:p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검정의 판단기준은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</p:txBody>
      </p:sp>
      <p:graphicFrame>
        <p:nvGraphicFramePr>
          <p:cNvPr id="188426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6396261"/>
              </p:ext>
            </p:extLst>
          </p:nvPr>
        </p:nvGraphicFramePr>
        <p:xfrm>
          <a:off x="10416480" y="3788910"/>
          <a:ext cx="720080" cy="77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Equation" r:id="rId4" imgW="177646" imgH="190335" progId="Equation.3">
                  <p:embed/>
                </p:oleObj>
              </mc:Choice>
              <mc:Fallback>
                <p:oleObj name="Equation" r:id="rId4" imgW="177646" imgH="19033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0416480" y="3788910"/>
                        <a:ext cx="720080" cy="77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6658192" y="595976"/>
            <a:ext cx="2449513" cy="3097212"/>
          </a:xfrm>
          <a:prstGeom prst="ellipse">
            <a:avLst/>
          </a:prstGeom>
          <a:solidFill>
            <a:srgbClr val="BBE0E3">
              <a:alpha val="39999"/>
            </a:srgbClr>
          </a:solidFill>
          <a:ln w="9525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X</a:t>
            </a:r>
            <a:r>
              <a:rPr kumimoji="1"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집단</a:t>
            </a:r>
          </a:p>
          <a:p>
            <a:pPr algn="ctr" eaLnBrk="1" latinLnBrk="1" hangingPunct="1"/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X</a:t>
            </a:r>
            <a:r>
              <a:rPr kumimoji="1" lang="en-US" altLang="ko-KR" sz="32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</a:p>
          <a:p>
            <a:pPr algn="ctr" eaLnBrk="1" latinLnBrk="1" hangingPunct="1"/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X</a:t>
            </a:r>
            <a:r>
              <a:rPr kumimoji="1" lang="en-US" altLang="ko-KR" sz="32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</a:p>
          <a:p>
            <a:pPr algn="ctr" eaLnBrk="1" latinLnBrk="1" hangingPunct="1"/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X</a:t>
            </a:r>
            <a:r>
              <a:rPr kumimoji="1" lang="en-US" altLang="ko-KR" sz="32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</a:p>
          <a:p>
            <a:pPr algn="ctr" eaLnBrk="1" latinLnBrk="1" hangingPunct="1"/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</a:p>
          <a:p>
            <a:pPr algn="ctr" eaLnBrk="1" latinLnBrk="1" hangingPunct="1"/>
            <a:r>
              <a:rPr kumimoji="1" lang="en-US" altLang="ko-KR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X</a:t>
            </a:r>
            <a:r>
              <a:rPr kumimoji="1" lang="en-US" altLang="ko-KR" sz="3200" baseline="-250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</a:t>
            </a:r>
            <a:endParaRPr kumimoji="1" lang="en-US" altLang="ko-KR" sz="3200" baseline="-25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8314401" y="595977"/>
            <a:ext cx="2305050" cy="3024187"/>
          </a:xfrm>
          <a:prstGeom prst="ellipse">
            <a:avLst/>
          </a:prstGeom>
          <a:solidFill>
            <a:srgbClr val="CCFF99">
              <a:alpha val="32941"/>
            </a:srgbClr>
          </a:solidFill>
          <a:ln w="952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Y</a:t>
            </a:r>
            <a:r>
              <a:rPr kumimoji="1"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집단</a:t>
            </a:r>
          </a:p>
          <a:p>
            <a:pPr algn="ctr" eaLnBrk="1" latinLnBrk="1" hangingPunct="1"/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Y</a:t>
            </a:r>
            <a:r>
              <a:rPr kumimoji="1" lang="en-US" altLang="ko-KR" sz="32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</a:p>
          <a:p>
            <a:pPr algn="ctr" eaLnBrk="1" latinLnBrk="1" hangingPunct="1"/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Y</a:t>
            </a:r>
            <a:r>
              <a:rPr kumimoji="1" lang="en-US" altLang="ko-KR" sz="32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</a:p>
          <a:p>
            <a:pPr algn="ctr" eaLnBrk="1" latinLnBrk="1" hangingPunct="1"/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Y</a:t>
            </a:r>
            <a:r>
              <a:rPr kumimoji="1" lang="en-US" altLang="ko-KR" sz="32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</a:p>
          <a:p>
            <a:pPr algn="ctr" eaLnBrk="1" latinLnBrk="1" hangingPunct="1"/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</a:p>
          <a:p>
            <a:pPr algn="ctr" eaLnBrk="1" latinLnBrk="1" hangingPunct="1"/>
            <a:r>
              <a:rPr kumimoji="1" lang="en-US" altLang="ko-KR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Y</a:t>
            </a:r>
            <a:r>
              <a:rPr kumimoji="1" lang="en-US" altLang="ko-KR" sz="3200" baseline="-250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</a:t>
            </a:r>
            <a:endParaRPr kumimoji="1" lang="en-US" altLang="ko-KR" sz="3200" baseline="-25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8598781" y="1234365"/>
            <a:ext cx="431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l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---</a:t>
            </a:r>
          </a:p>
          <a:p>
            <a:pPr algn="l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</a:p>
          <a:p>
            <a:pPr algn="l" eaLnBrk="1" latin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9610520" y="1234310"/>
            <a:ext cx="1801664" cy="245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 D</a:t>
            </a:r>
            <a:r>
              <a:rPr kumimoji="1" lang="en-US" altLang="ko-KR" sz="32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kumimoji="1"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 eaLnBrk="1" latin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 D</a:t>
            </a:r>
            <a:r>
              <a:rPr kumimoji="1" lang="en-US" altLang="ko-KR" sz="32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endParaRPr kumimoji="1"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 eaLnBrk="1" latin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 D</a:t>
            </a:r>
            <a:r>
              <a:rPr kumimoji="1" lang="en-US" altLang="ko-KR" sz="3200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endParaRPr kumimoji="1" lang="en-US" altLang="ko-KR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 eaLnBrk="1" latin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</a:t>
            </a:r>
          </a:p>
          <a:p>
            <a:pPr algn="ctr" eaLnBrk="1" latinLnBrk="1" hangingPunct="1"/>
            <a:r>
              <a:rPr kumimoji="1" lang="en-US" altLang="ko-KR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 </a:t>
            </a:r>
            <a:r>
              <a:rPr kumimoji="1" lang="en-US" altLang="ko-KR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</a:t>
            </a:r>
            <a:r>
              <a:rPr kumimoji="1" lang="en-US" altLang="ko-KR" sz="3200" baseline="-250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</a:t>
            </a:r>
            <a:endParaRPr kumimoji="1" lang="en-US" altLang="ko-KR" sz="3200" baseline="-25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88429" name="AutoShape 13"/>
          <p:cNvSpPr>
            <a:spLocks noChangeArrowheads="1"/>
          </p:cNvSpPr>
          <p:nvPr/>
        </p:nvSpPr>
        <p:spPr bwMode="auto">
          <a:xfrm>
            <a:off x="1379185" y="2488501"/>
            <a:ext cx="5407041" cy="2305174"/>
          </a:xfrm>
          <a:prstGeom prst="cloudCallout">
            <a:avLst>
              <a:gd name="adj1" fmla="val 74449"/>
              <a:gd name="adj2" fmla="val 23942"/>
            </a:avLst>
          </a:prstGeom>
          <a:solidFill>
            <a:schemeClr val="accent4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1"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즉</a:t>
            </a:r>
            <a:r>
              <a:rPr kumimoji="1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</a:t>
            </a:r>
            <a:r>
              <a:rPr kumimoji="1"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kumimoji="1"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이값이</a:t>
            </a:r>
            <a:r>
              <a:rPr kumimoji="1"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크면 </a:t>
            </a:r>
            <a:r>
              <a:rPr kumimoji="1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X</a:t>
            </a:r>
            <a:r>
              <a:rPr kumimoji="1"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집단의 평균이 크다는 의미가 된다</a:t>
            </a:r>
            <a:r>
              <a:rPr kumimoji="1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(</a:t>
            </a:r>
            <a:r>
              <a:rPr kumimoji="1"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한</a:t>
            </a:r>
            <a:r>
              <a:rPr kumimoji="1"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kumimoji="1"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모집단의 </a:t>
            </a:r>
            <a:r>
              <a:rPr kumimoji="1"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평균검정과</a:t>
            </a:r>
            <a:r>
              <a:rPr kumimoji="1"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동일</a:t>
            </a: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480219" y="332581"/>
            <a:ext cx="1655341" cy="1655342"/>
          </a:xfrm>
          <a:prstGeom prst="ellipse">
            <a:avLst/>
          </a:prstGeom>
          <a:noFill/>
          <a:ln w="38100">
            <a:solidFill>
              <a:schemeClr val="accent2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019518" y="4593620"/>
                <a:ext cx="1514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sz="2000" dirty="0">
                    <a:solidFill>
                      <a:srgbClr val="FF0000"/>
                    </a:solidFill>
                  </a:rPr>
                  <a:t>들의 평균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518" y="4593620"/>
                <a:ext cx="1514004" cy="400110"/>
              </a:xfrm>
              <a:prstGeom prst="rect">
                <a:avLst/>
              </a:prstGeom>
              <a:blipFill>
                <a:blip r:embed="rId6"/>
                <a:stretch>
                  <a:fillRect t="-12308" r="-3629" b="-2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  <p:bldP spid="188421" grpId="0" animBg="1"/>
      <p:bldP spid="188422" grpId="0" animBg="1"/>
      <p:bldP spid="188427" grpId="0"/>
      <p:bldP spid="188428" grpId="0"/>
      <p:bldP spid="188429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4609728" cy="625475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엑셀에 의한 풀이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40768"/>
            <a:ext cx="10515600" cy="4836195"/>
          </a:xfrm>
        </p:spPr>
        <p:txBody>
          <a:bodyPr/>
          <a:lstStyle/>
          <a:p>
            <a:r>
              <a:rPr lang="ko-KR" altLang="en-US" dirty="0"/>
              <a:t>데이터 입력</a:t>
            </a:r>
          </a:p>
          <a:p>
            <a:endParaRPr lang="ko-KR" altLang="en-US" dirty="0"/>
          </a:p>
          <a:p>
            <a:endParaRPr lang="ko-KR" altLang="en-US" dirty="0"/>
          </a:p>
          <a:p>
            <a:endParaRPr lang="en-US" altLang="ko-KR" dirty="0"/>
          </a:p>
          <a:p>
            <a:endParaRPr lang="ko-KR" altLang="en-US" dirty="0"/>
          </a:p>
          <a:p>
            <a:r>
              <a:rPr lang="ko-KR" altLang="en-US" dirty="0"/>
              <a:t>데이터분석도구</a:t>
            </a:r>
            <a:r>
              <a:rPr lang="en-US" altLang="ko-KR" dirty="0"/>
              <a:t>=&gt; </a:t>
            </a:r>
            <a:r>
              <a:rPr lang="ko-KR" altLang="en-US" dirty="0" err="1"/>
              <a:t>쌍체비교</a:t>
            </a:r>
            <a:endParaRPr lang="ko-KR" altLang="en-US" dirty="0"/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1524001" y="26315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49" y="1268761"/>
            <a:ext cx="2588616" cy="216024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758" y="3679384"/>
            <a:ext cx="4720754" cy="269641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112" y="426361"/>
            <a:ext cx="3962400" cy="300037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4"/>
          <p:cNvSpPr>
            <a:spLocks noChangeArrowheads="1"/>
          </p:cNvSpPr>
          <p:nvPr/>
        </p:nvSpPr>
        <p:spPr bwMode="auto">
          <a:xfrm>
            <a:off x="618974" y="188640"/>
            <a:ext cx="1944688" cy="1813668"/>
          </a:xfrm>
          <a:prstGeom prst="diamond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764704"/>
            <a:ext cx="1431796" cy="850107"/>
          </a:xfrm>
        </p:spPr>
        <p:txBody>
          <a:bodyPr/>
          <a:lstStyle/>
          <a:p>
            <a:r>
              <a:rPr lang="ko-KR" altLang="en-US" dirty="0"/>
              <a:t>결과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332656"/>
            <a:ext cx="7610475" cy="4752975"/>
          </a:xfrm>
          <a:prstGeom prst="rect">
            <a:avLst/>
          </a:prstGeom>
        </p:spPr>
      </p:pic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2927648" y="3429000"/>
            <a:ext cx="3824788" cy="201622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P-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값이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0.09</a:t>
            </a:r>
          </a:p>
          <a:p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유의수준 </a:t>
            </a:r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5%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보다 크므로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채택</a:t>
            </a:r>
          </a:p>
          <a:p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즉 평균이 </a:t>
            </a:r>
            <a:r>
              <a:rPr lang="ko-KR" altLang="en-US" sz="2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같다고밖에</a:t>
            </a:r>
            <a:r>
              <a:rPr lang="ko-KR" altLang="en-US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말할 수 없다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" b="10757"/>
          <a:stretch/>
        </p:blipFill>
        <p:spPr>
          <a:xfrm>
            <a:off x="-1" y="1"/>
            <a:ext cx="12191559" cy="6866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5880" y="17008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수고하셨습니다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6403" y="4653136"/>
            <a:ext cx="385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이제 기말고사 준비할 때가 왔습니다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458943"/>
            <a:ext cx="1152128" cy="1016000"/>
          </a:xfrm>
          <a:noFill/>
        </p:spPr>
        <p:txBody>
          <a:bodyPr/>
          <a:lstStyle/>
          <a:p>
            <a:pPr algn="l"/>
            <a:r>
              <a:rPr lang="en-US" altLang="ko-KR" dirty="0"/>
              <a:t>idea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52605" y="2060849"/>
                <a:ext cx="6119045" cy="238695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Random</a:t>
                </a: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으로 각 집단에서 표본을 뽑아</a:t>
                </a: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(</a:t>
                </a: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각 </a:t>
                </a: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n</a:t>
                </a:r>
                <a:r>
                  <a:rPr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</a:t>
                </a: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n</a:t>
                </a:r>
                <a:r>
                  <a:rPr lang="en-US" altLang="ko-KR" sz="2400" baseline="-25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2</a:t>
                </a: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개</a:t>
                </a: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평균을 구했다</a:t>
                </a:r>
              </a:p>
              <a:p>
                <a:pPr>
                  <a:lnSpc>
                    <a:spcPct val="100000"/>
                  </a:lnSpc>
                </a:pP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두 집단의 모평균이 같다면 두 </a:t>
                </a:r>
                <a:r>
                  <a:rPr lang="ko-KR" altLang="en-US" sz="2400" dirty="0" err="1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표본집단의</a:t>
                </a:r>
                <a:r>
                  <a:rPr lang="ko-KR" altLang="en-US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평균은</a:t>
                </a:r>
                <a:r>
                  <a:rPr lang="en-US" altLang="ko-KR" sz="2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?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acc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𝑋</m:t>
                        </m:r>
                      </m:e>
                    </m:acc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acc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𝑋</m:t>
                        </m:r>
                      </m:e>
                    </m:acc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ko-KR" sz="24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81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52605" y="2060849"/>
                <a:ext cx="6119045" cy="2386958"/>
              </a:xfrm>
              <a:blipFill>
                <a:blip r:embed="rId3"/>
                <a:stretch>
                  <a:fillRect l="-1396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28" name="Oval 8"/>
              <p:cNvSpPr>
                <a:spLocks noChangeArrowheads="1"/>
              </p:cNvSpPr>
              <p:nvPr/>
            </p:nvSpPr>
            <p:spPr bwMode="auto">
              <a:xfrm>
                <a:off x="6575657" y="3384156"/>
                <a:ext cx="2368906" cy="1081088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2400" i="1" smtClean="0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</m:ctrlPr>
                        </m:sSubPr>
                        <m:e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ko-KR" sz="2400" i="1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  <m:t>1</m:t>
                          </m:r>
                        </m:sub>
                      </m:sSub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  <a:ea typeface="휴먼모음T" panose="02030504000101010101" pitchFamily="18" charset="-127"/>
                        </a:rPr>
                        <m:t>,</m:t>
                      </m:r>
                      <m:sSub>
                        <m:sSubPr>
                          <m:ctrlPr>
                            <a:rPr kumimoji="1" lang="en-US" altLang="ko-KR" sz="2400" i="1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</m:ctrlPr>
                        </m:sSubPr>
                        <m:e>
                          <m:r>
                            <a:rPr kumimoji="1" lang="en-US" altLang="ko-KR" sz="2400" i="1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  <m:t>2</m:t>
                          </m:r>
                        </m:sub>
                      </m:sSub>
                      <m:r>
                        <a:rPr kumimoji="1" lang="en-US" altLang="ko-KR" sz="2400" i="1">
                          <a:latin typeface="Cambria Math" panose="02040503050406030204" pitchFamily="18" charset="0"/>
                          <a:ea typeface="휴먼모음T" panose="02030504000101010101" pitchFamily="18" charset="-127"/>
                        </a:rPr>
                        <m:t>,</m:t>
                      </m:r>
                      <m:r>
                        <a:rPr kumimoji="1" lang="en-US" altLang="ko-KR" sz="2400" b="0" i="1" smtClean="0">
                          <a:latin typeface="Cambria Math" panose="02040503050406030204" pitchFamily="18" charset="0"/>
                          <a:ea typeface="휴먼모음T" panose="02030504000101010101" pitchFamily="18" charset="-127"/>
                        </a:rPr>
                        <m:t>…,</m:t>
                      </m:r>
                      <m:sSub>
                        <m:sSubPr>
                          <m:ctrlPr>
                            <a:rPr kumimoji="1" lang="en-US" altLang="ko-KR" sz="2400" i="1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</m:ctrlPr>
                        </m:sSubPr>
                        <m:e>
                          <m:r>
                            <a:rPr kumimoji="1" lang="en-US" altLang="ko-KR" sz="2400" i="1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ko-KR" sz="2400" i="1" smtClean="0">
                                  <a:latin typeface="Cambria Math" panose="02040503050406030204" pitchFamily="18" charset="0"/>
                                  <a:ea typeface="휴먼모음T" panose="02030504000101010101" pitchFamily="18" charset="-127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2400" b="0" i="1" smtClean="0">
                                  <a:latin typeface="Cambria Math" panose="02040503050406030204" pitchFamily="18" charset="0"/>
                                  <a:ea typeface="휴먼모음T" panose="02030504000101010101" pitchFamily="18" charset="-127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ko-KR" sz="2400" b="0" i="1" smtClean="0">
                                  <a:latin typeface="Cambria Math" panose="02040503050406030204" pitchFamily="18" charset="0"/>
                                  <a:ea typeface="휴먼모음T" panose="02030504000101010101" pitchFamily="18" charset="-127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altLang="ko-KR" sz="2400" b="1" dirty="0">
                  <a:latin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81928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5657" y="3384156"/>
                <a:ext cx="2368906" cy="108108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30" name="Oval 10"/>
              <p:cNvSpPr>
                <a:spLocks noChangeArrowheads="1"/>
              </p:cNvSpPr>
              <p:nvPr/>
            </p:nvSpPr>
            <p:spPr bwMode="auto">
              <a:xfrm>
                <a:off x="6535355" y="243175"/>
                <a:ext cx="2449513" cy="24484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kumimoji="1" lang="en-US" altLang="ko-KR" sz="28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X</a:t>
                </a:r>
                <a:r>
                  <a:rPr kumimoji="1" lang="ko-KR" altLang="en-US" sz="28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집단</a:t>
                </a:r>
              </a:p>
              <a:p>
                <a:pPr eaLnBrk="1" latinLnBrk="1" hangingPunct="1"/>
                <a:endParaRPr kumimoji="1" lang="ko-KR" altLang="en-US" sz="28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pPr eaLnBrk="1" latinLnBrk="1" hangingPunct="1"/>
                <a:r>
                  <a:rPr kumimoji="1" lang="ko-KR" altLang="en-US" sz="28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모평균</a:t>
                </a:r>
                <a:r>
                  <a:rPr kumimoji="1" lang="en-US" altLang="ko-KR" sz="28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800" i="1" smtClean="0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</m:ctrlPr>
                      </m:sSubPr>
                      <m:e>
                        <m:r>
                          <a:rPr kumimoji="1" lang="ko-KR" altLang="en-US" sz="2800" i="1" smtClean="0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𝜇</m:t>
                        </m:r>
                      </m:e>
                      <m:sub>
                        <m:r>
                          <a:rPr kumimoji="1" lang="en-US" altLang="ko-KR" sz="2800" b="0" i="1" smtClean="0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ko-KR" sz="28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mc:Choice>
        <mc:Fallback xmlns="">
          <p:sp>
            <p:nvSpPr>
              <p:cNvPr id="81930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5355" y="243175"/>
                <a:ext cx="2449513" cy="244843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31" name="Oval 11"/>
              <p:cNvSpPr>
                <a:spLocks noChangeArrowheads="1"/>
              </p:cNvSpPr>
              <p:nvPr/>
            </p:nvSpPr>
            <p:spPr bwMode="auto">
              <a:xfrm>
                <a:off x="9383443" y="243176"/>
                <a:ext cx="2305050" cy="2410386"/>
              </a:xfrm>
              <a:prstGeom prst="ellipse">
                <a:avLst/>
              </a:prstGeom>
              <a:solidFill>
                <a:srgbClr val="CCFF99"/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kumimoji="1" lang="en-US" altLang="ko-KR" sz="28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Y</a:t>
                </a:r>
                <a:r>
                  <a:rPr kumimoji="1" lang="ko-KR" altLang="en-US" sz="28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집단</a:t>
                </a:r>
              </a:p>
              <a:p>
                <a:pPr eaLnBrk="1" latinLnBrk="1" hangingPunct="1"/>
                <a:endParaRPr kumimoji="1" lang="ko-KR" altLang="en-US" sz="2800" dirty="0"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pPr eaLnBrk="1" latinLnBrk="1" hangingPunct="1"/>
                <a:r>
                  <a:rPr kumimoji="1" lang="ko-KR" altLang="en-US" sz="28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모평균</a:t>
                </a:r>
                <a:r>
                  <a:rPr kumimoji="1" lang="en-US" altLang="ko-KR" sz="2800" dirty="0"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2800" i="1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</m:ctrlPr>
                      </m:sSubPr>
                      <m:e>
                        <m:r>
                          <a:rPr kumimoji="1" lang="ko-KR" altLang="en-US" sz="2800" i="1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𝜇</m:t>
                        </m:r>
                      </m:e>
                      <m:sub>
                        <m:r>
                          <a:rPr kumimoji="1" lang="en-US" altLang="ko-KR" sz="2800" b="0" i="1" smtClean="0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ko-KR" sz="2800" baseline="-25000" dirty="0">
                  <a:latin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81931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83443" y="243176"/>
                <a:ext cx="2305050" cy="241038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32" name="Oval 12"/>
              <p:cNvSpPr>
                <a:spLocks noChangeArrowheads="1"/>
              </p:cNvSpPr>
              <p:nvPr/>
            </p:nvSpPr>
            <p:spPr bwMode="auto">
              <a:xfrm>
                <a:off x="9414814" y="3357225"/>
                <a:ext cx="2376240" cy="1081088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2400" i="1" smtClean="0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</m:ctrlPr>
                        </m:sSubPr>
                        <m:e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ko-KR" sz="2400" i="1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  <m:t>1</m:t>
                          </m:r>
                        </m:sub>
                      </m:sSub>
                      <m:r>
                        <a:rPr kumimoji="1" lang="en-US" altLang="ko-KR" sz="2400" i="1">
                          <a:latin typeface="Cambria Math" panose="02040503050406030204" pitchFamily="18" charset="0"/>
                          <a:ea typeface="휴먼모음T" panose="02030504000101010101" pitchFamily="18" charset="-127"/>
                        </a:rPr>
                        <m:t>,</m:t>
                      </m:r>
                      <m:sSub>
                        <m:sSubPr>
                          <m:ctrlPr>
                            <a:rPr kumimoji="1" lang="en-US" altLang="ko-KR" sz="2400" i="1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</m:ctrlPr>
                        </m:sSubPr>
                        <m:e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ko-KR" sz="2400" i="1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  <m:t>2</m:t>
                          </m:r>
                        </m:sub>
                      </m:sSub>
                      <m:r>
                        <a:rPr kumimoji="1" lang="en-US" altLang="ko-KR" sz="2400" i="1">
                          <a:latin typeface="Cambria Math" panose="02040503050406030204" pitchFamily="18" charset="0"/>
                          <a:ea typeface="휴먼모음T" panose="02030504000101010101" pitchFamily="18" charset="-127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ko-KR" sz="2400" i="1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</m:ctrlPr>
                        </m:sSubPr>
                        <m:e>
                          <m:r>
                            <a:rPr kumimoji="1" lang="en-US" altLang="ko-KR" sz="2400" b="0" i="1" smtClean="0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ko-KR" sz="2400" i="1">
                                  <a:latin typeface="Cambria Math" panose="02040503050406030204" pitchFamily="18" charset="0"/>
                                  <a:ea typeface="휴먼모음T" panose="02030504000101010101" pitchFamily="18" charset="-127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2400" i="1">
                                  <a:latin typeface="Cambria Math" panose="02040503050406030204" pitchFamily="18" charset="0"/>
                                  <a:ea typeface="휴먼모음T" panose="02030504000101010101" pitchFamily="18" charset="-127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ko-KR" sz="2400" b="0" i="1" smtClean="0">
                                  <a:latin typeface="Cambria Math" panose="02040503050406030204" pitchFamily="18" charset="0"/>
                                  <a:ea typeface="휴먼모음T" panose="02030504000101010101" pitchFamily="18" charset="-127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altLang="ko-KR" sz="2400" b="1" dirty="0">
                  <a:latin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81932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4814" y="3357225"/>
                <a:ext cx="2376240" cy="108108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33" name="AutoShape 13"/>
          <p:cNvSpPr>
            <a:spLocks noChangeArrowheads="1"/>
          </p:cNvSpPr>
          <p:nvPr/>
        </p:nvSpPr>
        <p:spPr bwMode="auto">
          <a:xfrm>
            <a:off x="7435467" y="2663431"/>
            <a:ext cx="649287" cy="720725"/>
          </a:xfrm>
          <a:prstGeom prst="downArrow">
            <a:avLst>
              <a:gd name="adj1" fmla="val 50000"/>
              <a:gd name="adj2" fmla="val 27751"/>
            </a:avLst>
          </a:prstGeom>
          <a:solidFill>
            <a:schemeClr val="accent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>
            <a:off x="10275390" y="2635250"/>
            <a:ext cx="649287" cy="720725"/>
          </a:xfrm>
          <a:prstGeom prst="downArrow">
            <a:avLst>
              <a:gd name="adj1" fmla="val 50000"/>
              <a:gd name="adj2" fmla="val 27751"/>
            </a:avLst>
          </a:prstGeom>
          <a:solidFill>
            <a:srgbClr val="99FF66"/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86954" y="243175"/>
            <a:ext cx="1369019" cy="1369019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8598680" y="2465857"/>
                <a:ext cx="1473673" cy="535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2400" i="1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</m:ctrlPr>
                        </m:sSubPr>
                        <m:e>
                          <m:r>
                            <a:rPr kumimoji="1" lang="ko-KR" altLang="en-US" sz="2400" i="1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ko-KR" sz="2400" i="1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  <m:t>1</m:t>
                          </m:r>
                        </m:sub>
                      </m:sSub>
                      <m:r>
                        <a:rPr kumimoji="1" lang="en-US" altLang="ko-KR" sz="2400" i="1">
                          <a:latin typeface="Cambria Math" panose="02040503050406030204" pitchFamily="18" charset="0"/>
                          <a:ea typeface="휴먼모음T" panose="02030504000101010101" pitchFamily="18" charset="-127"/>
                        </a:rPr>
                        <m:t>=</m:t>
                      </m:r>
                      <m:sSub>
                        <m:sSubPr>
                          <m:ctrlPr>
                            <a:rPr kumimoji="1" lang="en-US" altLang="ko-KR" sz="2400" i="1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</m:ctrlPr>
                        </m:sSubPr>
                        <m:e>
                          <m:r>
                            <a:rPr kumimoji="1" lang="ko-KR" altLang="en-US" sz="2400" i="1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ko-KR" sz="2400" i="1">
                              <a:latin typeface="Cambria Math" panose="02040503050406030204" pitchFamily="18" charset="0"/>
                              <a:ea typeface="휴먼모음T" panose="02030504000101010101" pitchFamily="18" charset="-127"/>
                            </a:rPr>
                            <m:t>2</m:t>
                          </m:r>
                        </m:sub>
                      </m:sSub>
                      <m:r>
                        <a:rPr kumimoji="1" lang="en-US" altLang="ko-KR" sz="2400" i="1">
                          <a:latin typeface="Cambria Math" panose="02040503050406030204" pitchFamily="18" charset="0"/>
                          <a:ea typeface="휴먼모음T" panose="02030504000101010101" pitchFamily="18" charset="-127"/>
                        </a:rPr>
                        <m:t> ?</m:t>
                      </m:r>
                    </m:oMath>
                  </m:oMathPara>
                </a14:m>
                <a:endParaRPr lang="en-US" altLang="ko-KR" sz="24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680" y="2465857"/>
                <a:ext cx="1473673" cy="5355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7441949" y="4653136"/>
                <a:ext cx="64280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4000" i="1">
                              <a:latin typeface="Cambria Math" panose="02040503050406030204" pitchFamily="18" charset="0"/>
                              <a:ea typeface="나눔스퀘어 Bold" panose="020B0600000101010101" pitchFamily="50" charset="-127"/>
                            </a:rPr>
                          </m:ctrlPr>
                        </m:accPr>
                        <m:e>
                          <m:r>
                            <a:rPr lang="en-US" altLang="ko-KR" sz="4000" i="1">
                              <a:latin typeface="Cambria Math" panose="02040503050406030204" pitchFamily="18" charset="0"/>
                              <a:ea typeface="나눔스퀘어 Bold" panose="020B0600000101010101" pitchFamily="50" charset="-127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ko-KR" altLang="en-US" sz="4000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949" y="4653136"/>
                <a:ext cx="642805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직사각형 56"/>
              <p:cNvSpPr/>
              <p:nvPr/>
            </p:nvSpPr>
            <p:spPr>
              <a:xfrm>
                <a:off x="10535968" y="4653136"/>
                <a:ext cx="64280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4000" i="1" smtClean="0">
                              <a:latin typeface="Cambria Math" panose="02040503050406030204" pitchFamily="18" charset="0"/>
                              <a:ea typeface="나눔스퀘어 Bold" panose="020B0600000101010101" pitchFamily="50" charset="-127"/>
                            </a:rPr>
                          </m:ctrlPr>
                        </m:accPr>
                        <m:e>
                          <m:r>
                            <a:rPr lang="en-US" altLang="ko-KR" sz="4000" b="0" i="1" smtClean="0">
                              <a:latin typeface="Cambria Math" panose="02040503050406030204" pitchFamily="18" charset="0"/>
                              <a:ea typeface="나눔스퀘어 Bold" panose="020B0600000101010101" pitchFamily="50" charset="-127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ko-KR" altLang="en-US" sz="4000" dirty="0"/>
              </a:p>
            </p:txBody>
          </p:sp>
        </mc:Choice>
        <mc:Fallback xmlns="">
          <p:sp>
            <p:nvSpPr>
              <p:cNvPr id="57" name="직사각형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968" y="4653136"/>
                <a:ext cx="642805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uiExpand="1" build="p"/>
      <p:bldP spid="81928" grpId="0" animBg="1"/>
      <p:bldP spid="81930" grpId="0" animBg="1"/>
      <p:bldP spid="81931" grpId="0" animBg="1"/>
      <p:bldP spid="81932" grpId="0" animBg="1"/>
      <p:bldP spid="81933" grpId="0" animBg="1"/>
      <p:bldP spid="81934" grpId="0" animBg="1"/>
      <p:bldP spid="3" grpId="0"/>
      <p:bldP spid="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6249744" y="1027872"/>
            <a:ext cx="5653177" cy="2687409"/>
            <a:chOff x="271281" y="4067344"/>
            <a:chExt cx="5653177" cy="2687409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72" y="4067344"/>
              <a:ext cx="4569382" cy="2245616"/>
            </a:xfrm>
            <a:prstGeom prst="rect">
              <a:avLst/>
            </a:prstGeom>
          </p:spPr>
        </p:pic>
        <p:grpSp>
          <p:nvGrpSpPr>
            <p:cNvPr id="18" name="그룹 17"/>
            <p:cNvGrpSpPr/>
            <p:nvPr/>
          </p:nvGrpSpPr>
          <p:grpSpPr>
            <a:xfrm>
              <a:off x="271281" y="4117022"/>
              <a:ext cx="5653177" cy="2637731"/>
              <a:chOff x="2208214" y="3026136"/>
              <a:chExt cx="5653177" cy="2637731"/>
            </a:xfrm>
          </p:grpSpPr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5059722" y="3789040"/>
                <a:ext cx="6477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68317" y="3822011"/>
                    <a:ext cx="595883" cy="627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latinLnBrk="1">
                      <a:spcBef>
                        <a:spcPts val="7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9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1pPr>
                    <a:lvl2pPr marL="742950" indent="-285750" latinLnBrk="1">
                      <a:spcBef>
                        <a:spcPts val="55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"/>
                      <a:defRPr sz="26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2pPr>
                    <a:lvl3pPr marL="1143000" indent="-228600" latinLnBrk="1">
                      <a:spcBef>
                        <a:spcPts val="500"/>
                      </a:spcBef>
                      <a:buClr>
                        <a:schemeClr val="accent2"/>
                      </a:buClr>
                      <a:buSzPct val="75000"/>
                      <a:buFont typeface="Wingdings" panose="05000000000000000000" pitchFamily="2" charset="2"/>
                      <a:buChar char=""/>
                      <a:defRPr sz="23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3pPr>
                    <a:lvl4pPr marL="1600200" indent="-228600" latinLnBrk="1">
                      <a:spcBef>
                        <a:spcPts val="400"/>
                      </a:spcBef>
                      <a:buClr>
                        <a:srgbClr val="A5AB81"/>
                      </a:buClr>
                      <a:buSzPct val="7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4pPr>
                    <a:lvl5pPr marL="2057400" indent="-228600" latinLnBrk="1">
                      <a:spcBef>
                        <a:spcPts val="400"/>
                      </a:spcBef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5pPr>
                    <a:lvl6pPr marL="25146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6pPr>
                    <a:lvl7pPr marL="29718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7pPr>
                    <a:lvl8pPr marL="34290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8pPr>
                    <a:lvl9pPr marL="38862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ko-KR" sz="1800" i="1" dirty="0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800" i="1" dirty="0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800" i="1" dirty="0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800" b="0" i="1" dirty="0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ko-KR" sz="1800" i="1" dirty="0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ko-KR" sz="1800" i="1" dirty="0" smtClean="0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dirty="0" smtClean="0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dirty="0" smtClean="0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altLang="ko-KR" sz="1800" dirty="0">
                      <a:latin typeface="Times New Roman" panose="02020603050405020304" pitchFamily="18" charset="0"/>
                      <a:ea typeface="굴림" panose="020B0600000101010101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20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68317" y="3822011"/>
                    <a:ext cx="595883" cy="62780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1" name="그룹 20"/>
              <p:cNvGrpSpPr/>
              <p:nvPr/>
            </p:nvGrpSpPr>
            <p:grpSpPr>
              <a:xfrm>
                <a:off x="2208214" y="5037021"/>
                <a:ext cx="5653177" cy="276999"/>
                <a:chOff x="2208214" y="5037021"/>
                <a:chExt cx="5653177" cy="276999"/>
              </a:xfrm>
            </p:grpSpPr>
            <p:sp>
              <p:nvSpPr>
                <p:cNvPr id="25" name="Line 4"/>
                <p:cNvSpPr>
                  <a:spLocks noChangeShapeType="1"/>
                </p:cNvSpPr>
                <p:nvPr/>
              </p:nvSpPr>
              <p:spPr bwMode="auto">
                <a:xfrm>
                  <a:off x="2208214" y="5195888"/>
                  <a:ext cx="54006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7663388" y="5037021"/>
                      <a:ext cx="19800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ko-KR" alt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3388" y="5037021"/>
                      <a:ext cx="198003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7273" t="-6667" r="-39394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그룹 21"/>
              <p:cNvGrpSpPr/>
              <p:nvPr/>
            </p:nvGrpSpPr>
            <p:grpSpPr>
              <a:xfrm>
                <a:off x="4776862" y="3026136"/>
                <a:ext cx="476349" cy="2637731"/>
                <a:chOff x="4776862" y="3026136"/>
                <a:chExt cx="476349" cy="26377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76862" y="5294535"/>
                      <a:ext cx="476349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latinLnBrk="1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"/>
                        <a:defRPr sz="2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latinLnBrk="1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"/>
                        <a:defRPr sz="2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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ko-KR" sz="1800" i="1" smtClean="0">
                                    <a:latin typeface="Cambria Math" panose="02040503050406030204" pitchFamily="18" charset="0"/>
                                    <a:ea typeface="휴먼모음T" panose="02030504000101010101" pitchFamily="18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ko-KR" altLang="en-US" sz="1800" i="1">
                                    <a:latin typeface="Cambria Math" panose="02040503050406030204" pitchFamily="18" charset="0"/>
                                    <a:ea typeface="휴먼모음T" panose="02030504000101010101" pitchFamily="18" charset="-127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en-US" altLang="ko-KR" sz="1800" b="0" i="1" smtClean="0">
                                    <a:latin typeface="Cambria Math" panose="02040503050406030204" pitchFamily="18" charset="0"/>
                                    <a:ea typeface="휴먼모음T" panose="02030504000101010101" pitchFamily="18" charset="-127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ko-KR" sz="1800" dirty="0"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 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776862" y="5294535"/>
                      <a:ext cx="476349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6667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Line 8"/>
                <p:cNvSpPr>
                  <a:spLocks noChangeShapeType="1"/>
                </p:cNvSpPr>
                <p:nvPr/>
              </p:nvSpPr>
              <p:spPr bwMode="auto">
                <a:xfrm>
                  <a:off x="5035956" y="3026136"/>
                  <a:ext cx="0" cy="22713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5" name="그룹 4"/>
          <p:cNvGrpSpPr/>
          <p:nvPr/>
        </p:nvGrpSpPr>
        <p:grpSpPr>
          <a:xfrm>
            <a:off x="1271464" y="548680"/>
            <a:ext cx="5696196" cy="3170149"/>
            <a:chOff x="1118092" y="3256622"/>
            <a:chExt cx="5696196" cy="3170149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092" y="3256622"/>
              <a:ext cx="5630973" cy="2990742"/>
            </a:xfrm>
            <a:prstGeom prst="rect">
              <a:avLst/>
            </a:prstGeom>
          </p:spPr>
        </p:pic>
        <p:grpSp>
          <p:nvGrpSpPr>
            <p:cNvPr id="7" name="그룹 6"/>
            <p:cNvGrpSpPr/>
            <p:nvPr/>
          </p:nvGrpSpPr>
          <p:grpSpPr>
            <a:xfrm>
              <a:off x="1127448" y="3789040"/>
              <a:ext cx="5686840" cy="2637731"/>
              <a:chOff x="2208214" y="3026136"/>
              <a:chExt cx="5686840" cy="2637731"/>
            </a:xfrm>
          </p:grpSpPr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>
                <a:off x="5016500" y="3789040"/>
                <a:ext cx="6477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68317" y="3822011"/>
                    <a:ext cx="595883" cy="627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latinLnBrk="1">
                      <a:spcBef>
                        <a:spcPts val="7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9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1pPr>
                    <a:lvl2pPr marL="742950" indent="-285750" latinLnBrk="1">
                      <a:spcBef>
                        <a:spcPts val="55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"/>
                      <a:defRPr sz="26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2pPr>
                    <a:lvl3pPr marL="1143000" indent="-228600" latinLnBrk="1">
                      <a:spcBef>
                        <a:spcPts val="500"/>
                      </a:spcBef>
                      <a:buClr>
                        <a:schemeClr val="accent2"/>
                      </a:buClr>
                      <a:buSzPct val="75000"/>
                      <a:buFont typeface="Wingdings" panose="05000000000000000000" pitchFamily="2" charset="2"/>
                      <a:buChar char=""/>
                      <a:defRPr sz="23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3pPr>
                    <a:lvl4pPr marL="1600200" indent="-228600" latinLnBrk="1">
                      <a:spcBef>
                        <a:spcPts val="400"/>
                      </a:spcBef>
                      <a:buClr>
                        <a:srgbClr val="A5AB81"/>
                      </a:buClr>
                      <a:buSzPct val="7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4pPr>
                    <a:lvl5pPr marL="2057400" indent="-228600" latinLnBrk="1">
                      <a:spcBef>
                        <a:spcPts val="400"/>
                      </a:spcBef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5pPr>
                    <a:lvl6pPr marL="25146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6pPr>
                    <a:lvl7pPr marL="29718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7pPr>
                    <a:lvl8pPr marL="34290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8pPr>
                    <a:lvl9pPr marL="38862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ko-KR" sz="1800" i="1" dirty="0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800" i="1" dirty="0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800" i="1" dirty="0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800" b="0" i="1" dirty="0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ko-KR" sz="1800" i="1" dirty="0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ko-KR" sz="1800" i="1" dirty="0" smtClean="0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dirty="0" smtClean="0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dirty="0" smtClean="0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altLang="ko-KR" sz="1800" dirty="0">
                      <a:latin typeface="Times New Roman" panose="02020603050405020304" pitchFamily="18" charset="0"/>
                      <a:ea typeface="굴림" panose="020B0600000101010101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9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68317" y="3822011"/>
                    <a:ext cx="595883" cy="6278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그룹 9"/>
              <p:cNvGrpSpPr/>
              <p:nvPr/>
            </p:nvGrpSpPr>
            <p:grpSpPr>
              <a:xfrm>
                <a:off x="2208214" y="5037021"/>
                <a:ext cx="5686840" cy="276999"/>
                <a:chOff x="2208214" y="5037021"/>
                <a:chExt cx="5686840" cy="276999"/>
              </a:xfrm>
            </p:grpSpPr>
            <p:sp>
              <p:nvSpPr>
                <p:cNvPr id="14" name="Line 4"/>
                <p:cNvSpPr>
                  <a:spLocks noChangeShapeType="1"/>
                </p:cNvSpPr>
                <p:nvPr/>
              </p:nvSpPr>
              <p:spPr bwMode="auto">
                <a:xfrm>
                  <a:off x="2208214" y="5195888"/>
                  <a:ext cx="54006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7663388" y="5037021"/>
                      <a:ext cx="23166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ko-KR" alt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3388" y="5037021"/>
                      <a:ext cx="231666" cy="2769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8421" r="-50000" b="-1087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그룹 10"/>
              <p:cNvGrpSpPr/>
              <p:nvPr/>
            </p:nvGrpSpPr>
            <p:grpSpPr>
              <a:xfrm>
                <a:off x="4776862" y="3026136"/>
                <a:ext cx="471026" cy="2637731"/>
                <a:chOff x="4776862" y="3026136"/>
                <a:chExt cx="471026" cy="26377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76862" y="5294535"/>
                      <a:ext cx="471026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latinLnBrk="1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"/>
                        <a:defRPr sz="2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latinLnBrk="1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"/>
                        <a:defRPr sz="2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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ko-KR" sz="1800" i="1">
                                    <a:latin typeface="Cambria Math" panose="02040503050406030204" pitchFamily="18" charset="0"/>
                                    <a:ea typeface="휴먼모음T" panose="02030504000101010101" pitchFamily="18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ko-KR" altLang="en-US" sz="1800" i="1">
                                    <a:latin typeface="Cambria Math" panose="02040503050406030204" pitchFamily="18" charset="0"/>
                                    <a:ea typeface="휴먼모음T" panose="02030504000101010101" pitchFamily="18" charset="-127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en-US" altLang="ko-KR" sz="1800" i="1">
                                    <a:latin typeface="Cambria Math" panose="02040503050406030204" pitchFamily="18" charset="0"/>
                                    <a:ea typeface="휴먼모음T" panose="02030504000101010101" pitchFamily="18" charset="-127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ko-KR" sz="1800" dirty="0"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 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776862" y="5294535"/>
                      <a:ext cx="471026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4918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" name="Line 8"/>
                <p:cNvSpPr>
                  <a:spLocks noChangeShapeType="1"/>
                </p:cNvSpPr>
                <p:nvPr/>
              </p:nvSpPr>
              <p:spPr bwMode="auto">
                <a:xfrm>
                  <a:off x="5016500" y="3026136"/>
                  <a:ext cx="0" cy="22713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651872" y="491024"/>
            <a:ext cx="1293514" cy="10160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ko-KR" altLang="en-US" dirty="0"/>
              <a:t>이론</a:t>
            </a:r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586954" y="243175"/>
            <a:ext cx="1369019" cy="1369019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11824" y="190527"/>
                <a:ext cx="4185505" cy="83734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99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표본</m:t>
                      </m:r>
                      <m:r>
                        <a:rPr lang="ko-KR" altLang="en-US" sz="2400" i="1">
                          <a:latin typeface="Cambria Math" panose="02040503050406030204" pitchFamily="18" charset="0"/>
                        </a:rPr>
                        <m:t>평</m:t>
                      </m:r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균</m:t>
                      </m:r>
                      <m:r>
                        <a:rPr lang="ko-KR" altLang="en-US" sz="2400" i="1">
                          <a:latin typeface="Cambria Math" panose="02040503050406030204" pitchFamily="18" charset="0"/>
                        </a:rPr>
                        <m:t>의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2400" i="1">
                          <a:latin typeface="Cambria Math" panose="02040503050406030204" pitchFamily="18" charset="0"/>
                        </a:rPr>
                        <m:t>분</m:t>
                      </m:r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포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acc>
                        <m:accPr>
                          <m:chr m:val="̅"/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sz="2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190527"/>
                <a:ext cx="4185505" cy="8373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83432" y="4206351"/>
                <a:ext cx="3954031" cy="138865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99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표본</m:t>
                      </m:r>
                      <m:r>
                        <a:rPr lang="ko-KR" altLang="en-US" sz="2400" i="1">
                          <a:latin typeface="Cambria Math" panose="02040503050406030204" pitchFamily="18" charset="0"/>
                        </a:rPr>
                        <m:t>평</m:t>
                      </m:r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균</m:t>
                      </m:r>
                      <m:r>
                        <a:rPr lang="ko-KR" altLang="en-US" sz="2400" i="1">
                          <a:latin typeface="Cambria Math" panose="02040503050406030204" pitchFamily="18" charset="0"/>
                        </a:rPr>
                        <m:t>차의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2400" i="1">
                          <a:latin typeface="Cambria Math" panose="02040503050406030204" pitchFamily="18" charset="0"/>
                        </a:rPr>
                        <m:t>분</m:t>
                      </m:r>
                      <m:r>
                        <a:rPr lang="ko-KR" altLang="en-US" sz="2400" i="1" smtClean="0">
                          <a:latin typeface="Cambria Math" panose="02040503050406030204" pitchFamily="18" charset="0"/>
                        </a:rPr>
                        <m:t>포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altLang="ko-KR" sz="2400" b="0" i="1" dirty="0">
                  <a:latin typeface="Cambria Math" panose="02040503050406030204" pitchFamily="18" charset="0"/>
                </a:endParaRPr>
              </a:p>
              <a:p>
                <a:endParaRPr lang="en-US" altLang="ko-KR" sz="11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4206351"/>
                <a:ext cx="3954031" cy="13886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그룹 31"/>
          <p:cNvGrpSpPr/>
          <p:nvPr/>
        </p:nvGrpSpPr>
        <p:grpSpPr>
          <a:xfrm>
            <a:off x="4439817" y="3472446"/>
            <a:ext cx="7463104" cy="3170149"/>
            <a:chOff x="1118092" y="3256622"/>
            <a:chExt cx="6092972" cy="3170149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092" y="3256622"/>
              <a:ext cx="5630973" cy="2990742"/>
            </a:xfrm>
            <a:prstGeom prst="rect">
              <a:avLst/>
            </a:prstGeom>
          </p:spPr>
        </p:pic>
        <p:grpSp>
          <p:nvGrpSpPr>
            <p:cNvPr id="34" name="그룹 33"/>
            <p:cNvGrpSpPr/>
            <p:nvPr/>
          </p:nvGrpSpPr>
          <p:grpSpPr>
            <a:xfrm>
              <a:off x="1127448" y="3789040"/>
              <a:ext cx="6083616" cy="2637731"/>
              <a:chOff x="2208214" y="3026136"/>
              <a:chExt cx="6083616" cy="2637731"/>
            </a:xfrm>
          </p:grpSpPr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>
                <a:off x="5016500" y="3789040"/>
                <a:ext cx="592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38336" y="3809650"/>
                    <a:ext cx="1105392" cy="7288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latinLnBrk="1">
                      <a:spcBef>
                        <a:spcPts val="7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9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1pPr>
                    <a:lvl2pPr marL="742950" indent="-285750" latinLnBrk="1">
                      <a:spcBef>
                        <a:spcPts val="55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"/>
                      <a:defRPr sz="26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2pPr>
                    <a:lvl3pPr marL="1143000" indent="-228600" latinLnBrk="1">
                      <a:spcBef>
                        <a:spcPts val="500"/>
                      </a:spcBef>
                      <a:buClr>
                        <a:schemeClr val="accent2"/>
                      </a:buClr>
                      <a:buSzPct val="75000"/>
                      <a:buFont typeface="Wingdings" panose="05000000000000000000" pitchFamily="2" charset="2"/>
                      <a:buChar char=""/>
                      <a:defRPr sz="23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3pPr>
                    <a:lvl4pPr marL="1600200" indent="-228600" latinLnBrk="1">
                      <a:spcBef>
                        <a:spcPts val="400"/>
                      </a:spcBef>
                      <a:buClr>
                        <a:srgbClr val="A5AB81"/>
                      </a:buClr>
                      <a:buSzPct val="7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4pPr>
                    <a:lvl5pPr marL="2057400" indent="-228600" latinLnBrk="1">
                      <a:spcBef>
                        <a:spcPts val="400"/>
                      </a:spcBef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5pPr>
                    <a:lvl6pPr marL="25146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6pPr>
                    <a:lvl7pPr marL="29718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7pPr>
                    <a:lvl8pPr marL="34290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8pPr>
                    <a:lvl9pPr marL="38862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ko-KR" sz="1400" i="1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ko-KR" altLang="en-US" sz="1400" i="1" smtClean="0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i="1" smtClean="0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ko-KR" altLang="en-US" sz="1400" i="1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oMath>
                      </m:oMathPara>
                    </a14:m>
                    <a:endParaRPr lang="en-US" altLang="ko-KR" sz="1400" dirty="0">
                      <a:latin typeface="Times New Roman" panose="02020603050405020304" pitchFamily="18" charset="0"/>
                      <a:ea typeface="굴림" panose="020B0600000101010101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36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38336" y="3809650"/>
                    <a:ext cx="1105392" cy="7288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7" name="그룹 36"/>
              <p:cNvGrpSpPr/>
              <p:nvPr/>
            </p:nvGrpSpPr>
            <p:grpSpPr>
              <a:xfrm>
                <a:off x="2208214" y="5037021"/>
                <a:ext cx="6083616" cy="276999"/>
                <a:chOff x="2208214" y="5037021"/>
                <a:chExt cx="6083616" cy="276999"/>
              </a:xfrm>
            </p:grpSpPr>
            <p:sp>
              <p:nvSpPr>
                <p:cNvPr id="41" name="Line 4"/>
                <p:cNvSpPr>
                  <a:spLocks noChangeShapeType="1"/>
                </p:cNvSpPr>
                <p:nvPr/>
              </p:nvSpPr>
              <p:spPr bwMode="auto">
                <a:xfrm>
                  <a:off x="2208214" y="5195888"/>
                  <a:ext cx="54006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7663388" y="5037021"/>
                      <a:ext cx="62844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ko-KR" alt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3388" y="5037021"/>
                      <a:ext cx="628442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t="-6667" r="-29134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8" name="그룹 37"/>
              <p:cNvGrpSpPr/>
              <p:nvPr/>
            </p:nvGrpSpPr>
            <p:grpSpPr>
              <a:xfrm>
                <a:off x="4609175" y="3026136"/>
                <a:ext cx="800671" cy="2637731"/>
                <a:chOff x="4609175" y="3026136"/>
                <a:chExt cx="800671" cy="26377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9175" y="5294535"/>
                      <a:ext cx="800671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latinLnBrk="1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"/>
                        <a:defRPr sz="2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latinLnBrk="1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"/>
                        <a:defRPr sz="2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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1" lang="en-US" altLang="ko-KR" sz="1800" i="1" smtClean="0">
                                    <a:latin typeface="Cambria Math" panose="02040503050406030204" pitchFamily="18" charset="0"/>
                                    <a:ea typeface="휴먼모음T" panose="02030504000101010101" pitchFamily="18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ko-KR" altLang="en-US" sz="1800" i="1">
                                    <a:latin typeface="Cambria Math" panose="02040503050406030204" pitchFamily="18" charset="0"/>
                                    <a:ea typeface="휴먼모음T" panose="02030504000101010101" pitchFamily="18" charset="-127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en-US" altLang="ko-KR" sz="1800" i="1">
                                    <a:latin typeface="Cambria Math" panose="02040503050406030204" pitchFamily="18" charset="0"/>
                                    <a:ea typeface="휴먼모음T" panose="02030504000101010101" pitchFamily="18" charset="-127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ko-KR" sz="1800" b="0" i="1" smtClean="0">
                                <a:latin typeface="Cambria Math" panose="02040503050406030204" pitchFamily="18" charset="0"/>
                                <a:ea typeface="휴먼모음T" panose="02030504000101010101" pitchFamily="18" charset="-127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ko-KR" sz="1800" i="1">
                                    <a:latin typeface="Cambria Math" panose="02040503050406030204" pitchFamily="18" charset="0"/>
                                    <a:ea typeface="휴먼모음T" panose="02030504000101010101" pitchFamily="18" charset="-127"/>
                                  </a:rPr>
                                </m:ctrlPr>
                              </m:sSubPr>
                              <m:e>
                                <m:r>
                                  <a:rPr kumimoji="1" lang="ko-KR" altLang="en-US" sz="1800" i="1">
                                    <a:latin typeface="Cambria Math" panose="02040503050406030204" pitchFamily="18" charset="0"/>
                                    <a:ea typeface="휴먼모음T" panose="02030504000101010101" pitchFamily="18" charset="-127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en-US" altLang="ko-KR" sz="1800" b="0" i="1" smtClean="0">
                                    <a:latin typeface="Cambria Math" panose="02040503050406030204" pitchFamily="18" charset="0"/>
                                    <a:ea typeface="휴먼모음T" panose="02030504000101010101" pitchFamily="18" charset="-127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ko-KR" sz="1800" dirty="0"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Text 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609175" y="5294535"/>
                      <a:ext cx="800671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4918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0" name="Line 8"/>
                <p:cNvSpPr>
                  <a:spLocks noChangeShapeType="1"/>
                </p:cNvSpPr>
                <p:nvPr/>
              </p:nvSpPr>
              <p:spPr bwMode="auto">
                <a:xfrm>
                  <a:off x="5016500" y="3026136"/>
                  <a:ext cx="0" cy="22713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31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4082 0.000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76 -1.85185E-6 L -1.25E-6 -1.85185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292" y="692448"/>
            <a:ext cx="2590800" cy="1873250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ko-KR" altLang="en-US" dirty="0">
                <a:solidFill>
                  <a:schemeClr val="tx1"/>
                </a:solidFill>
              </a:rPr>
              <a:t>예제 </a:t>
            </a:r>
            <a:r>
              <a:rPr lang="en-US" altLang="ko-KR" dirty="0">
                <a:solidFill>
                  <a:schemeClr val="tx1"/>
                </a:solidFill>
              </a:rPr>
              <a:t>5.6</a:t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>p.223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35760" y="426456"/>
            <a:ext cx="7992888" cy="33089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두가지 교육방식으로 학생들을 교육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(A, B type)</a:t>
            </a: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시험성적을 조사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각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명씩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=260, B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=280 </a:t>
            </a:r>
          </a:p>
          <a:p>
            <a:pPr>
              <a:lnSpc>
                <a:spcPct val="100000"/>
              </a:lnSpc>
            </a:pPr>
            <a:r>
              <a:rPr lang="ko-KR" altLang="en-US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편차</a:t>
            </a:r>
            <a:r>
              <a:rPr lang="en-US" altLang="ko-KR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(σ)</a:t>
            </a:r>
            <a:r>
              <a:rPr lang="ko-KR" altLang="en-US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</a:t>
            </a:r>
            <a:r>
              <a:rPr lang="en-US" altLang="ko-KR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25</a:t>
            </a:r>
            <a:r>
              <a:rPr lang="ko-KR" altLang="en-US" dirty="0">
                <a:solidFill>
                  <a:srgbClr val="FF33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라고 알려져 있다</a:t>
            </a: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평균이 다르다고 할 수 있는지를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양측검정하시오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407368" y="260648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35760" y="4293096"/>
            <a:ext cx="6156325" cy="1152128"/>
          </a:xfrm>
        </p:spPr>
        <p:txBody>
          <a:bodyPr/>
          <a:lstStyle/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lang="en-US" altLang="ko-KR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평균이 같다</a:t>
            </a:r>
          </a:p>
          <a:p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</a:t>
            </a:r>
            <a:r>
              <a:rPr lang="en-US" altLang="ko-KR" baseline="-25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두 집단의 평균이 다르다</a:t>
            </a:r>
          </a:p>
          <a:p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7069" y="3735375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가설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976320" y="4365104"/>
            <a:ext cx="1364476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 eaLnBrk="1" hangingPunct="1"/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양측검정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  <p:bldP spid="5" grpId="0" build="p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6168008" y="3105577"/>
            <a:ext cx="5112568" cy="2425023"/>
            <a:chOff x="6168008" y="3105577"/>
            <a:chExt cx="5112568" cy="2425023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008" y="3284984"/>
              <a:ext cx="5112568" cy="2245616"/>
            </a:xfrm>
            <a:prstGeom prst="rect">
              <a:avLst/>
            </a:prstGeom>
          </p:spPr>
        </p:pic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9192344" y="3105577"/>
              <a:ext cx="6477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l" eaLnBrk="1" latinLnBrk="1" hangingPunct="1"/>
              <a:r>
                <a:rPr kumimoji="1" lang="en-US" altLang="ko-KR" sz="32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H</a:t>
              </a:r>
              <a:r>
                <a:rPr kumimoji="1" lang="en-US" altLang="ko-KR" sz="3200" baseline="-250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695400" y="3108754"/>
            <a:ext cx="5112568" cy="2421846"/>
            <a:chOff x="695400" y="3108754"/>
            <a:chExt cx="5112568" cy="2421846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00" y="3284984"/>
              <a:ext cx="5112568" cy="2245616"/>
            </a:xfrm>
            <a:prstGeom prst="rect">
              <a:avLst/>
            </a:prstGeom>
          </p:spPr>
        </p:pic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2135932" y="3108754"/>
              <a:ext cx="6477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l" eaLnBrk="1" latinLnBrk="1" hangingPunct="1"/>
              <a:r>
                <a:rPr kumimoji="1" lang="en-US" altLang="ko-KR" sz="32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H</a:t>
              </a:r>
              <a:r>
                <a:rPr kumimoji="1" lang="en-US" altLang="ko-KR" sz="3200" baseline="-250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714931" y="260648"/>
            <a:ext cx="2438101" cy="2438102"/>
          </a:xfrm>
          <a:prstGeom prst="ellipse">
            <a:avLst/>
          </a:prstGeom>
          <a:solidFill>
            <a:srgbClr val="FFFF00"/>
          </a:solidFill>
          <a:ln w="381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343" y="406400"/>
            <a:ext cx="2591742" cy="2146300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귀무가설이</a:t>
            </a:r>
            <a:br>
              <a:rPr lang="ko-KR" altLang="en-US" sz="32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32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맞다면</a:t>
            </a:r>
            <a:endParaRPr lang="ko-KR" altLang="en-US" sz="32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51684" y="411648"/>
            <a:ext cx="8640958" cy="2452569"/>
          </a:xfrm>
        </p:spPr>
        <p:txBody>
          <a:bodyPr>
            <a:normAutofit fontScale="92500"/>
          </a:bodyPr>
          <a:lstStyle/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귀무가설하에서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표본평균의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차이분포는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다음과 같다</a:t>
            </a:r>
          </a:p>
          <a:p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귀무가설이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맞더라도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평균차이가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이상 나올 수 있다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그러나 양쪽으로 많이 벗어나면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기각</a:t>
            </a: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125969" name="Object 1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8972015"/>
              </p:ext>
            </p:extLst>
          </p:nvPr>
        </p:nvGraphicFramePr>
        <p:xfrm>
          <a:off x="5375548" y="908720"/>
          <a:ext cx="2749783" cy="88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Equation" r:id="rId6" imgW="1497950" imgH="482391" progId="Equation.3">
                  <p:embed/>
                </p:oleObj>
              </mc:Choice>
              <mc:Fallback>
                <p:oleObj name="Equation" r:id="rId6" imgW="1497950" imgH="482391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5375548" y="908720"/>
                        <a:ext cx="2749783" cy="885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그룹 14"/>
          <p:cNvGrpSpPr/>
          <p:nvPr/>
        </p:nvGrpSpPr>
        <p:grpSpPr>
          <a:xfrm>
            <a:off x="2567608" y="2844502"/>
            <a:ext cx="7463104" cy="3170149"/>
            <a:chOff x="1118092" y="3256622"/>
            <a:chExt cx="6092972" cy="3170149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092" y="3256622"/>
              <a:ext cx="5630973" cy="2990742"/>
            </a:xfrm>
            <a:prstGeom prst="rect">
              <a:avLst/>
            </a:prstGeom>
          </p:spPr>
        </p:pic>
        <p:grpSp>
          <p:nvGrpSpPr>
            <p:cNvPr id="17" name="그룹 16"/>
            <p:cNvGrpSpPr/>
            <p:nvPr/>
          </p:nvGrpSpPr>
          <p:grpSpPr>
            <a:xfrm>
              <a:off x="1127448" y="3789040"/>
              <a:ext cx="6083616" cy="2637731"/>
              <a:chOff x="2208214" y="3026136"/>
              <a:chExt cx="6083616" cy="2637731"/>
            </a:xfrm>
          </p:grpSpPr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5016500" y="3789040"/>
                <a:ext cx="592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20" name="그룹 19"/>
              <p:cNvGrpSpPr/>
              <p:nvPr/>
            </p:nvGrpSpPr>
            <p:grpSpPr>
              <a:xfrm>
                <a:off x="2208214" y="5037021"/>
                <a:ext cx="6083616" cy="276999"/>
                <a:chOff x="2208214" y="5037021"/>
                <a:chExt cx="6083616" cy="276999"/>
              </a:xfrm>
            </p:grpSpPr>
            <p:sp>
              <p:nvSpPr>
                <p:cNvPr id="24" name="Line 4"/>
                <p:cNvSpPr>
                  <a:spLocks noChangeShapeType="1"/>
                </p:cNvSpPr>
                <p:nvPr/>
              </p:nvSpPr>
              <p:spPr bwMode="auto">
                <a:xfrm>
                  <a:off x="2208214" y="5195888"/>
                  <a:ext cx="54006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7663388" y="5037021"/>
                      <a:ext cx="62844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ko-KR" alt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3388" y="5037021"/>
                      <a:ext cx="628442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t="-6667" r="-30159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그룹 20"/>
              <p:cNvGrpSpPr/>
              <p:nvPr/>
            </p:nvGrpSpPr>
            <p:grpSpPr>
              <a:xfrm>
                <a:off x="4894484" y="3026136"/>
                <a:ext cx="302574" cy="2637731"/>
                <a:chOff x="4894484" y="3026136"/>
                <a:chExt cx="302574" cy="26377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94484" y="5294535"/>
                      <a:ext cx="30257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latinLnBrk="1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"/>
                        <a:defRPr sz="2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latinLnBrk="1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"/>
                        <a:defRPr sz="2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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ko-KR" sz="1800" i="1" smtClean="0">
                                <a:latin typeface="Cambria Math" panose="02040503050406030204" pitchFamily="18" charset="0"/>
                                <a:ea typeface="휴먼모음T" panose="02030504000101010101" pitchFamily="18" charset="-127"/>
                              </a:rPr>
                              <m:t>0</m:t>
                            </m:r>
                          </m:oMath>
                        </m:oMathPara>
                      </a14:m>
                      <a:endParaRPr lang="en-US" altLang="ko-KR" sz="1800" dirty="0"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 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894484" y="5294535"/>
                      <a:ext cx="302574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Line 8"/>
                <p:cNvSpPr>
                  <a:spLocks noChangeShapeType="1"/>
                </p:cNvSpPr>
                <p:nvPr/>
              </p:nvSpPr>
              <p:spPr bwMode="auto">
                <a:xfrm>
                  <a:off x="5016500" y="3026136"/>
                  <a:ext cx="0" cy="22713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2" name="그룹 1"/>
          <p:cNvGrpSpPr/>
          <p:nvPr/>
        </p:nvGrpSpPr>
        <p:grpSpPr>
          <a:xfrm>
            <a:off x="4209306" y="5539911"/>
            <a:ext cx="590550" cy="650545"/>
            <a:chOff x="4209306" y="5539911"/>
            <a:chExt cx="590550" cy="650545"/>
          </a:xfrm>
        </p:grpSpPr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4209306" y="5733256"/>
              <a:ext cx="590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l" eaLnBrk="1" latinLnBrk="1" hangingPunct="1"/>
              <a:r>
                <a:rPr kumimoji="1" lang="en-US" altLang="ko-KR" sz="2400" dirty="0">
                  <a:latin typeface="Times New Roman" panose="02020603050405020304" pitchFamily="18" charset="0"/>
                </a:rPr>
                <a:t>-20</a:t>
              </a: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V="1">
              <a:off x="4526434" y="5539911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4727848" y="3137594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l" eaLnBrk="1" latinLnBrk="1" hangingPunct="1"/>
            <a:r>
              <a:rPr kumimoji="1" lang="en-US" altLang="ko-KR" sz="3200" dirty="0">
                <a:solidFill>
                  <a:schemeClr val="accent2"/>
                </a:solidFill>
                <a:latin typeface="Times New Roman" panose="02020603050405020304" pitchFamily="18" charset="0"/>
              </a:rPr>
              <a:t>H</a:t>
            </a:r>
            <a:r>
              <a:rPr kumimoji="1" lang="en-US" altLang="ko-KR" sz="3200" baseline="-25000" dirty="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2"/>
              <p:cNvSpPr txBox="1">
                <a:spLocks noChangeArrowheads="1"/>
              </p:cNvSpPr>
              <p:nvPr/>
            </p:nvSpPr>
            <p:spPr bwMode="auto">
              <a:xfrm>
                <a:off x="5750150" y="4159157"/>
                <a:ext cx="1353962" cy="637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latinLnBrk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"/>
                  <a:defRPr sz="29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 latinLnBrk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"/>
                  <a:defRPr sz="26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 latinLnBrk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"/>
                  <a:defRPr sz="23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 latinLnBrk="1">
                  <a:spcBef>
                    <a:spcPts val="400"/>
                  </a:spcBef>
                  <a:buClr>
                    <a:srgbClr val="A5AB81"/>
                  </a:buClr>
                  <a:buSzPct val="7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 latinLnBrk="1">
                  <a:spcBef>
                    <a:spcPts val="400"/>
                  </a:spcBef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D8B25C"/>
                  </a:buClr>
                  <a:buSzPct val="65000"/>
                  <a:buFont typeface="Wingdings" panose="05000000000000000000" pitchFamily="2" charset="2"/>
                  <a:buChar char="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ko-KR" sz="120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20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9</m:t>
                              </m:r>
                            </m:den>
                          </m:f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9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ko-KR" sz="1200" dirty="0">
                  <a:latin typeface="Times New Roman" panose="02020603050405020304" pitchFamily="18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9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0150" y="4159157"/>
                <a:ext cx="1353962" cy="637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uiExpand="1" build="p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>
          <a:xfrm>
            <a:off x="752477" y="588777"/>
            <a:ext cx="2260600" cy="1641661"/>
          </a:xfrm>
          <a:ln>
            <a:solidFill>
              <a:schemeClr val="accent2"/>
            </a:solidFill>
          </a:ln>
        </p:spPr>
        <p:txBody>
          <a:bodyPr/>
          <a:lstStyle/>
          <a:p>
            <a:pPr algn="l"/>
            <a:r>
              <a:rPr lang="ko-KR" altLang="en-US" sz="3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기각역에</a:t>
            </a: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br>
              <a:rPr lang="en-US" altLang="ko-KR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의한</a:t>
            </a:r>
            <a:b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71" name="Rectangle 11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791744" y="595510"/>
                <a:ext cx="5942483" cy="1031968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기각역에 따라 기각 또는 채택</a:t>
                </a:r>
                <a:endParaRPr lang="en-US" altLang="ko-KR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𝑛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𝑛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=9,</m:t>
                    </m:r>
                  </m:oMath>
                </a14:m>
                <a:r>
                  <a:rPr lang="ko-KR" altLang="en-US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bSupPr>
                      <m:e>
                        <m:r>
                          <a:rPr lang="ko-KR" altLang="en-US" i="1" dirty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𝜎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1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2</m:t>
                        </m:r>
                      </m:sup>
                    </m:sSubSup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  <m:sSubSup>
                      <m:sSub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bSupPr>
                      <m:e>
                        <m:r>
                          <a:rPr lang="ko-KR" altLang="en-US" b="0" i="1" dirty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𝜎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2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2</m:t>
                        </m:r>
                      </m:sup>
                    </m:sSubSup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25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15371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791744" y="595510"/>
                <a:ext cx="5942483" cy="1031968"/>
              </a:xfrm>
              <a:blipFill>
                <a:blip r:embed="rId3"/>
                <a:stretch>
                  <a:fillRect l="-1846" t="-106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069" name="Line 21"/>
          <p:cNvSpPr>
            <a:spLocks noChangeShapeType="1"/>
          </p:cNvSpPr>
          <p:nvPr/>
        </p:nvSpPr>
        <p:spPr bwMode="auto">
          <a:xfrm flipH="1">
            <a:off x="7323044" y="2636912"/>
            <a:ext cx="7937" cy="27352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7391747" y="4508574"/>
            <a:ext cx="1872605" cy="579438"/>
            <a:chOff x="7391747" y="4508574"/>
            <a:chExt cx="1872605" cy="579438"/>
          </a:xfrm>
        </p:grpSpPr>
        <p:sp>
          <p:nvSpPr>
            <p:cNvPr id="130072" name="Rectangle 24"/>
            <p:cNvSpPr>
              <a:spLocks noChangeArrowheads="1"/>
            </p:cNvSpPr>
            <p:nvPr/>
          </p:nvSpPr>
          <p:spPr bwMode="auto">
            <a:xfrm>
              <a:off x="8616652" y="4508574"/>
              <a:ext cx="6477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l" eaLnBrk="1" latinLnBrk="1" hangingPunct="1"/>
              <a:r>
                <a:rPr kumimoji="1" lang="en-US" altLang="ko-KR" sz="3200">
                  <a:latin typeface="Times New Roman" panose="02020603050405020304" pitchFamily="18" charset="0"/>
                </a:rPr>
                <a:t>H</a:t>
              </a:r>
              <a:r>
                <a:rPr kumimoji="1" lang="en-US" altLang="ko-KR" sz="3200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0073" name="Line 25"/>
            <p:cNvSpPr>
              <a:spLocks noChangeShapeType="1"/>
            </p:cNvSpPr>
            <p:nvPr/>
          </p:nvSpPr>
          <p:spPr bwMode="auto">
            <a:xfrm>
              <a:off x="7391747" y="4795912"/>
              <a:ext cx="11525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152530" y="4518645"/>
            <a:ext cx="3122334" cy="579438"/>
            <a:chOff x="4152530" y="4518645"/>
            <a:chExt cx="3122334" cy="579438"/>
          </a:xfrm>
        </p:grpSpPr>
        <p:sp>
          <p:nvSpPr>
            <p:cNvPr id="130066" name="Rectangle 18"/>
            <p:cNvSpPr>
              <a:spLocks noChangeArrowheads="1"/>
            </p:cNvSpPr>
            <p:nvPr/>
          </p:nvSpPr>
          <p:spPr bwMode="auto">
            <a:xfrm>
              <a:off x="5492989" y="4518645"/>
              <a:ext cx="6477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l" eaLnBrk="1" latinLnBrk="1" hangingPunct="1"/>
              <a:r>
                <a:rPr kumimoji="1" lang="en-US" altLang="ko-KR" sz="3200" dirty="0">
                  <a:latin typeface="Times New Roman" panose="02020603050405020304" pitchFamily="18" charset="0"/>
                </a:rPr>
                <a:t>H</a:t>
              </a:r>
              <a:r>
                <a:rPr kumimoji="1" lang="en-US" altLang="ko-KR" sz="3200" baseline="-25000" dirty="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30074" name="Line 26"/>
            <p:cNvSpPr>
              <a:spLocks noChangeShapeType="1"/>
            </p:cNvSpPr>
            <p:nvPr/>
          </p:nvSpPr>
          <p:spPr bwMode="auto">
            <a:xfrm flipH="1">
              <a:off x="6023992" y="4795912"/>
              <a:ext cx="12508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0077" name="Line 29"/>
            <p:cNvSpPr>
              <a:spLocks noChangeShapeType="1"/>
            </p:cNvSpPr>
            <p:nvPr/>
          </p:nvSpPr>
          <p:spPr bwMode="auto">
            <a:xfrm flipV="1">
              <a:off x="4152530" y="4797499"/>
              <a:ext cx="129539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847528" y="4508575"/>
            <a:ext cx="2173583" cy="579437"/>
            <a:chOff x="1847528" y="4508575"/>
            <a:chExt cx="2173583" cy="579437"/>
          </a:xfrm>
        </p:grpSpPr>
        <p:sp>
          <p:nvSpPr>
            <p:cNvPr id="130075" name="Rectangle 27"/>
            <p:cNvSpPr>
              <a:spLocks noChangeArrowheads="1"/>
            </p:cNvSpPr>
            <p:nvPr/>
          </p:nvSpPr>
          <p:spPr bwMode="auto">
            <a:xfrm>
              <a:off x="1847528" y="4508575"/>
              <a:ext cx="6477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l" eaLnBrk="1" latinLnBrk="1" hangingPunct="1"/>
              <a:r>
                <a:rPr kumimoji="1" lang="en-US" altLang="ko-KR" sz="3200" dirty="0">
                  <a:latin typeface="Times New Roman" panose="02020603050405020304" pitchFamily="18" charset="0"/>
                </a:rPr>
                <a:t>H</a:t>
              </a:r>
              <a:r>
                <a:rPr kumimoji="1" lang="en-US" altLang="ko-KR" sz="3200" baseline="-25000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0078" name="Line 30"/>
            <p:cNvSpPr>
              <a:spLocks noChangeShapeType="1"/>
            </p:cNvSpPr>
            <p:nvPr/>
          </p:nvSpPr>
          <p:spPr bwMode="auto">
            <a:xfrm flipH="1" flipV="1">
              <a:off x="2581248" y="4795911"/>
              <a:ext cx="1439863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0079" name="Line 31"/>
          <p:cNvSpPr>
            <a:spLocks noChangeShapeType="1"/>
          </p:cNvSpPr>
          <p:nvPr/>
        </p:nvSpPr>
        <p:spPr bwMode="auto">
          <a:xfrm flipH="1">
            <a:off x="4071615" y="2636912"/>
            <a:ext cx="7938" cy="27352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6854731" y="5437247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l" eaLnBrk="1" latinLnBrk="1" hangingPunct="1"/>
            <a:r>
              <a:rPr kumimoji="1"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기각역</a:t>
            </a:r>
            <a:endParaRPr kumimoji="1"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2254938" y="1511497"/>
            <a:ext cx="7463104" cy="3170149"/>
            <a:chOff x="1118092" y="3256622"/>
            <a:chExt cx="6092972" cy="3170149"/>
          </a:xfrm>
        </p:grpSpPr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092" y="3256622"/>
              <a:ext cx="5630973" cy="2990742"/>
            </a:xfrm>
            <a:prstGeom prst="rect">
              <a:avLst/>
            </a:prstGeom>
          </p:spPr>
        </p:pic>
        <p:grpSp>
          <p:nvGrpSpPr>
            <p:cNvPr id="42" name="그룹 41"/>
            <p:cNvGrpSpPr/>
            <p:nvPr/>
          </p:nvGrpSpPr>
          <p:grpSpPr>
            <a:xfrm>
              <a:off x="1127448" y="3789040"/>
              <a:ext cx="6083616" cy="2637731"/>
              <a:chOff x="2208214" y="3026136"/>
              <a:chExt cx="6083616" cy="2637731"/>
            </a:xfrm>
          </p:grpSpPr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5016500" y="3789040"/>
                <a:ext cx="592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5655" y="3857939"/>
                    <a:ext cx="1105392" cy="6379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latinLnBrk="1">
                      <a:spcBef>
                        <a:spcPts val="7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9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1pPr>
                    <a:lvl2pPr marL="742950" indent="-285750" latinLnBrk="1">
                      <a:spcBef>
                        <a:spcPts val="55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"/>
                      <a:defRPr sz="26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2pPr>
                    <a:lvl3pPr marL="1143000" indent="-228600" latinLnBrk="1">
                      <a:spcBef>
                        <a:spcPts val="500"/>
                      </a:spcBef>
                      <a:buClr>
                        <a:schemeClr val="accent2"/>
                      </a:buClr>
                      <a:buSzPct val="75000"/>
                      <a:buFont typeface="Wingdings" panose="05000000000000000000" pitchFamily="2" charset="2"/>
                      <a:buChar char=""/>
                      <a:defRPr sz="23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3pPr>
                    <a:lvl4pPr marL="1600200" indent="-228600" latinLnBrk="1">
                      <a:spcBef>
                        <a:spcPts val="400"/>
                      </a:spcBef>
                      <a:buClr>
                        <a:srgbClr val="A5AB81"/>
                      </a:buClr>
                      <a:buSzPct val="7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4pPr>
                    <a:lvl5pPr marL="2057400" indent="-228600" latinLnBrk="1">
                      <a:spcBef>
                        <a:spcPts val="400"/>
                      </a:spcBef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5pPr>
                    <a:lvl6pPr marL="25146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6pPr>
                    <a:lvl7pPr marL="29718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7pPr>
                    <a:lvl8pPr marL="34290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8pPr>
                    <a:lvl9pPr marL="38862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25</m:t>
                                      </m:r>
                                    </m:e>
                                    <m:sup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25</m:t>
                                      </m:r>
                                    </m:e>
                                    <m:sup>
                                      <m:r>
                                        <a:rPr lang="en-US" altLang="ko-KR" sz="1200" i="1">
                                          <a:latin typeface="Cambria Math" panose="02040503050406030204" pitchFamily="18" charset="0"/>
                                          <a:ea typeface="굴림" panose="020B0600000101010101" pitchFamily="50" charset="-127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ko-KR" sz="1200" i="1">
                                      <a:latin typeface="Cambria Math" panose="02040503050406030204" pitchFamily="18" charset="0"/>
                                      <a:ea typeface="굴림" panose="020B0600000101010101" pitchFamily="50" charset="-127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rad>
                        </m:oMath>
                      </m:oMathPara>
                    </a14:m>
                    <a:endParaRPr lang="en-US" altLang="ko-KR" sz="1200" dirty="0">
                      <a:latin typeface="Times New Roman" panose="02020603050405020304" pitchFamily="18" charset="0"/>
                      <a:ea typeface="굴림" panose="020B0600000101010101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44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805655" y="3857939"/>
                    <a:ext cx="1105392" cy="63799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5" name="그룹 44"/>
              <p:cNvGrpSpPr/>
              <p:nvPr/>
            </p:nvGrpSpPr>
            <p:grpSpPr>
              <a:xfrm>
                <a:off x="2208214" y="5037021"/>
                <a:ext cx="6083616" cy="276999"/>
                <a:chOff x="2208214" y="5037021"/>
                <a:chExt cx="6083616" cy="276999"/>
              </a:xfrm>
            </p:grpSpPr>
            <p:sp>
              <p:nvSpPr>
                <p:cNvPr id="49" name="Line 4"/>
                <p:cNvSpPr>
                  <a:spLocks noChangeShapeType="1"/>
                </p:cNvSpPr>
                <p:nvPr/>
              </p:nvSpPr>
              <p:spPr bwMode="auto">
                <a:xfrm>
                  <a:off x="2208214" y="5195888"/>
                  <a:ext cx="54006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7663388" y="5037021"/>
                      <a:ext cx="62844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ko-KR" alt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3388" y="5037021"/>
                      <a:ext cx="628442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4348" r="-29365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6" name="그룹 45"/>
              <p:cNvGrpSpPr/>
              <p:nvPr/>
            </p:nvGrpSpPr>
            <p:grpSpPr>
              <a:xfrm>
                <a:off x="4894484" y="3026136"/>
                <a:ext cx="302574" cy="2637731"/>
                <a:chOff x="4894484" y="3026136"/>
                <a:chExt cx="302574" cy="26377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94484" y="5294535"/>
                      <a:ext cx="30257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latinLnBrk="1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"/>
                        <a:defRPr sz="2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latinLnBrk="1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"/>
                        <a:defRPr sz="2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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ko-KR" sz="1800" i="1" smtClean="0">
                                <a:latin typeface="Cambria Math" panose="02040503050406030204" pitchFamily="18" charset="0"/>
                                <a:ea typeface="휴먼모음T" panose="02030504000101010101" pitchFamily="18" charset="-127"/>
                              </a:rPr>
                              <m:t>0</m:t>
                            </m:r>
                          </m:oMath>
                        </m:oMathPara>
                      </a14:m>
                      <a:endParaRPr lang="en-US" altLang="ko-KR" sz="1800" dirty="0"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Text 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894484" y="5294535"/>
                      <a:ext cx="302574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8" name="Line 8"/>
                <p:cNvSpPr>
                  <a:spLocks noChangeShapeType="1"/>
                </p:cNvSpPr>
                <p:nvPr/>
              </p:nvSpPr>
              <p:spPr bwMode="auto">
                <a:xfrm>
                  <a:off x="5016500" y="3026136"/>
                  <a:ext cx="0" cy="22713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3603302" y="5443621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l" eaLnBrk="1" latinLnBrk="1" hangingPunct="1"/>
            <a:r>
              <a:rPr kumimoji="1"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기각역</a:t>
            </a:r>
            <a:endParaRPr kumimoji="1"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8379113" y="1226427"/>
            <a:ext cx="3679579" cy="1743190"/>
            <a:chOff x="7248128" y="2492896"/>
            <a:chExt cx="3679579" cy="1743190"/>
          </a:xfrm>
        </p:grpSpPr>
        <p:grpSp>
          <p:nvGrpSpPr>
            <p:cNvPr id="56" name="그룹 55"/>
            <p:cNvGrpSpPr/>
            <p:nvPr/>
          </p:nvGrpSpPr>
          <p:grpSpPr>
            <a:xfrm>
              <a:off x="7248128" y="2492896"/>
              <a:ext cx="3679579" cy="1743190"/>
              <a:chOff x="3562883" y="1235804"/>
              <a:chExt cx="3679579" cy="1743190"/>
            </a:xfrm>
          </p:grpSpPr>
          <p:grpSp>
            <p:nvGrpSpPr>
              <p:cNvPr id="58" name="그룹 57"/>
              <p:cNvGrpSpPr/>
              <p:nvPr/>
            </p:nvGrpSpPr>
            <p:grpSpPr>
              <a:xfrm>
                <a:off x="3562883" y="1235804"/>
                <a:ext cx="3679579" cy="1712747"/>
                <a:chOff x="5772039" y="476672"/>
                <a:chExt cx="5832648" cy="2971438"/>
              </a:xfrm>
            </p:grpSpPr>
            <p:pic>
              <p:nvPicPr>
                <p:cNvPr id="68" name="그림 67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51984" y="476672"/>
                  <a:ext cx="5019566" cy="2574877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8738099" y="1369040"/>
                      <a:ext cx="251559" cy="37377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ko-KR" altLang="en-US" sz="1400" dirty="0"/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38099" y="1369040"/>
                      <a:ext cx="251559" cy="373773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9231" r="-19231" b="-1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0" name="직선 연결선 69"/>
                <p:cNvCxnSpPr>
                  <a:stCxn id="68" idx="0"/>
                  <a:endCxn id="68" idx="2"/>
                </p:cNvCxnSpPr>
                <p:nvPr/>
              </p:nvCxnSpPr>
              <p:spPr>
                <a:xfrm>
                  <a:off x="8461767" y="476672"/>
                  <a:ext cx="0" cy="257487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1" name="그룹 70"/>
                <p:cNvGrpSpPr/>
                <p:nvPr/>
              </p:nvGrpSpPr>
              <p:grpSpPr>
                <a:xfrm>
                  <a:off x="5772039" y="2953064"/>
                  <a:ext cx="5508537" cy="100682"/>
                  <a:chOff x="6348103" y="4797152"/>
                  <a:chExt cx="5508537" cy="100682"/>
                </a:xfrm>
              </p:grpSpPr>
              <p:cxnSp>
                <p:nvCxnSpPr>
                  <p:cNvPr id="81" name="직선 화살표 연결선 80"/>
                  <p:cNvCxnSpPr/>
                  <p:nvPr/>
                </p:nvCxnSpPr>
                <p:spPr>
                  <a:xfrm>
                    <a:off x="6348103" y="4897834"/>
                    <a:ext cx="5508537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직선 연결선 81"/>
                  <p:cNvCxnSpPr/>
                  <p:nvPr/>
                </p:nvCxnSpPr>
                <p:spPr>
                  <a:xfrm>
                    <a:off x="9758680" y="4797152"/>
                    <a:ext cx="0" cy="9848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직선 연결선 82"/>
                  <p:cNvCxnSpPr/>
                  <p:nvPr/>
                </p:nvCxnSpPr>
                <p:spPr>
                  <a:xfrm>
                    <a:off x="10465599" y="4797152"/>
                    <a:ext cx="0" cy="9848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직선 연결선 83"/>
                  <p:cNvCxnSpPr/>
                  <p:nvPr/>
                </p:nvCxnSpPr>
                <p:spPr>
                  <a:xfrm>
                    <a:off x="11172518" y="4797152"/>
                    <a:ext cx="0" cy="9848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직선 연결선 84"/>
                  <p:cNvCxnSpPr/>
                  <p:nvPr/>
                </p:nvCxnSpPr>
                <p:spPr>
                  <a:xfrm>
                    <a:off x="6914410" y="4797152"/>
                    <a:ext cx="0" cy="9848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직선 연결선 85"/>
                  <p:cNvCxnSpPr/>
                  <p:nvPr/>
                </p:nvCxnSpPr>
                <p:spPr>
                  <a:xfrm>
                    <a:off x="7621329" y="4797152"/>
                    <a:ext cx="0" cy="9848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직선 연결선 86"/>
                  <p:cNvCxnSpPr/>
                  <p:nvPr/>
                </p:nvCxnSpPr>
                <p:spPr>
                  <a:xfrm>
                    <a:off x="8328248" y="4797152"/>
                    <a:ext cx="0" cy="9848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2" name="직선 화살표 연결선 71"/>
                <p:cNvCxnSpPr/>
                <p:nvPr/>
              </p:nvCxnSpPr>
              <p:spPr>
                <a:xfrm>
                  <a:off x="8461766" y="1351157"/>
                  <a:ext cx="72085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11362096" y="2809047"/>
                      <a:ext cx="242591" cy="4271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ko-KR" altLang="en-US" sz="1600" dirty="0"/>
                    </a:p>
                  </p:txBody>
                </p:sp>
              </mc:Choice>
              <mc:Fallback xmlns="">
                <p:sp>
                  <p:nvSpPr>
                    <p:cNvPr id="57" name="TextBox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62096" y="2809047"/>
                      <a:ext cx="242591" cy="427168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0000" r="-12000" b="-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8373203" y="3110770"/>
                      <a:ext cx="215983" cy="320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ko-KR" altLang="en-US" sz="1200" dirty="0"/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73203" y="3110770"/>
                      <a:ext cx="215983" cy="320376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21739" r="-17391" b="-96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/>
                    <p:cNvSpPr txBox="1"/>
                    <p:nvPr/>
                  </p:nvSpPr>
                  <p:spPr>
                    <a:xfrm>
                      <a:off x="9104328" y="3127734"/>
                      <a:ext cx="215983" cy="320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ko-KR" altLang="en-US" sz="1200" dirty="0"/>
                    </a:p>
                  </p:txBody>
                </p:sp>
              </mc:Choice>
              <mc:Fallback xmlns="">
                <p:sp>
                  <p:nvSpPr>
                    <p:cNvPr id="59" name="TextBox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4328" y="3127734"/>
                      <a:ext cx="215983" cy="320376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21739" r="-17391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9811138" y="3110770"/>
                      <a:ext cx="215983" cy="320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ko-KR" altLang="en-US" sz="1200" dirty="0"/>
                    </a:p>
                  </p:txBody>
                </p:sp>
              </mc:Choice>
              <mc:Fallback xmlns="">
                <p:sp>
                  <p:nvSpPr>
                    <p:cNvPr id="60" name="TextBox 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11138" y="3110770"/>
                      <a:ext cx="215983" cy="320376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21739" r="-17391" b="-96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10506527" y="3097080"/>
                      <a:ext cx="215983" cy="320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ko-KR" altLang="en-US" sz="1200" dirty="0"/>
                    </a:p>
                  </p:txBody>
                </p:sp>
              </mc:Choice>
              <mc:Fallback xmlns="">
                <p:sp>
                  <p:nvSpPr>
                    <p:cNvPr id="61" name="TextBox 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6527" y="3097080"/>
                      <a:ext cx="215983" cy="320376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21739" r="-17391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TextBox 77"/>
                    <p:cNvSpPr txBox="1"/>
                    <p:nvPr/>
                  </p:nvSpPr>
                  <p:spPr>
                    <a:xfrm>
                      <a:off x="6117679" y="3120029"/>
                      <a:ext cx="398934" cy="320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ko-KR" altLang="en-US" sz="1200" dirty="0"/>
                    </a:p>
                  </p:txBody>
                </p:sp>
              </mc:Choice>
              <mc:Fallback xmlns="">
                <p:sp>
                  <p:nvSpPr>
                    <p:cNvPr id="62" name="TextBox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7679" y="3120029"/>
                      <a:ext cx="398934" cy="320376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r="-12195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6837759" y="3124262"/>
                      <a:ext cx="398934" cy="320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ko-KR" altLang="en-US" sz="1200" dirty="0"/>
                    </a:p>
                  </p:txBody>
                </p:sp>
              </mc:Choice>
              <mc:Fallback xmlns="">
                <p:sp>
                  <p:nvSpPr>
                    <p:cNvPr id="63" name="TextBox 6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37759" y="3124262"/>
                      <a:ext cx="398934" cy="320376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2439" r="-12195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557839" y="3120031"/>
                      <a:ext cx="398934" cy="3203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ko-KR" altLang="en-US" sz="1200" dirty="0"/>
                    </a:p>
                  </p:txBody>
                </p:sp>
              </mc:Choice>
              <mc:Fallback xmlns="">
                <p:sp>
                  <p:nvSpPr>
                    <p:cNvPr id="64" name="TextBox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57839" y="3120031"/>
                      <a:ext cx="398934" cy="320376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r="-12195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5867255" y="2794328"/>
                    <a:ext cx="493055" cy="184666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1.96</m:t>
                          </m:r>
                        </m:oMath>
                      </m:oMathPara>
                    </a14:m>
                    <a:endParaRPr lang="ko-KR" altLang="en-US" sz="1200" dirty="0">
                      <a:solidFill>
                        <a:srgbClr val="0070C0"/>
                      </a:solidFill>
                      <a:latin typeface="나눔스퀘어 Bold" panose="020B0600000101010101" pitchFamily="50" charset="-127"/>
                      <a:ea typeface="나눔스퀘어 Bold" panose="020B0600000101010101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7255" y="2794328"/>
                    <a:ext cx="493055" cy="18466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0" name="그룹 59"/>
              <p:cNvGrpSpPr/>
              <p:nvPr/>
            </p:nvGrpSpPr>
            <p:grpSpPr>
              <a:xfrm>
                <a:off x="6126754" y="2348879"/>
                <a:ext cx="617314" cy="371092"/>
                <a:chOff x="9755248" y="2276872"/>
                <a:chExt cx="1050899" cy="807691"/>
              </a:xfrm>
            </p:grpSpPr>
            <p:cxnSp>
              <p:nvCxnSpPr>
                <p:cNvPr id="63" name="직선 연결선 62"/>
                <p:cNvCxnSpPr/>
                <p:nvPr/>
              </p:nvCxnSpPr>
              <p:spPr>
                <a:xfrm>
                  <a:off x="9755248" y="2276872"/>
                  <a:ext cx="0" cy="80769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직각 삼각형 63"/>
                <p:cNvSpPr/>
                <p:nvPr/>
              </p:nvSpPr>
              <p:spPr>
                <a:xfrm>
                  <a:off x="9769583" y="2348880"/>
                  <a:ext cx="430873" cy="684834"/>
                </a:xfrm>
                <a:prstGeom prst="rtTriangl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65" name="직각 삼각형 64"/>
                <p:cNvSpPr/>
                <p:nvPr/>
              </p:nvSpPr>
              <p:spPr>
                <a:xfrm>
                  <a:off x="9913599" y="2564904"/>
                  <a:ext cx="430873" cy="445509"/>
                </a:xfrm>
                <a:prstGeom prst="rtTriangl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66" name="직각 삼각형 65"/>
                <p:cNvSpPr/>
                <p:nvPr/>
              </p:nvSpPr>
              <p:spPr>
                <a:xfrm>
                  <a:off x="10056440" y="2708920"/>
                  <a:ext cx="542677" cy="324795"/>
                </a:xfrm>
                <a:prstGeom prst="rtTriangl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67" name="직각 삼각형 66"/>
                <p:cNvSpPr/>
                <p:nvPr/>
              </p:nvSpPr>
              <p:spPr>
                <a:xfrm>
                  <a:off x="10263470" y="2888314"/>
                  <a:ext cx="542677" cy="134566"/>
                </a:xfrm>
                <a:prstGeom prst="rtTriangl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6433822" y="2062360"/>
                    <a:ext cx="409220" cy="21544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0.025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3822" y="2062360"/>
                    <a:ext cx="409220" cy="21544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4706" r="-19118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직선 화살표 연결선 61"/>
              <p:cNvCxnSpPr/>
              <p:nvPr/>
            </p:nvCxnSpPr>
            <p:spPr>
              <a:xfrm flipH="1">
                <a:off x="6335421" y="2299147"/>
                <a:ext cx="166378" cy="32499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9642155" y="2601859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(0.1)</a:t>
              </a:r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505742" y="3610749"/>
            <a:ext cx="590905" cy="503944"/>
            <a:chOff x="7505742" y="3610749"/>
            <a:chExt cx="590905" cy="503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7687427" y="3610749"/>
                  <a:ext cx="40922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0.025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7427" y="3610749"/>
                  <a:ext cx="409220" cy="215444"/>
                </a:xfrm>
                <a:prstGeom prst="rect">
                  <a:avLst/>
                </a:prstGeom>
                <a:blipFill>
                  <a:blip r:embed="rId24"/>
                  <a:stretch>
                    <a:fillRect l="-14925" r="-20896" b="-55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직선 화살표 연결선 88"/>
            <p:cNvCxnSpPr/>
            <p:nvPr/>
          </p:nvCxnSpPr>
          <p:spPr>
            <a:xfrm flipH="1">
              <a:off x="7505742" y="3827952"/>
              <a:ext cx="275886" cy="2867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7"/>
          <p:cNvGrpSpPr/>
          <p:nvPr/>
        </p:nvGrpSpPr>
        <p:grpSpPr>
          <a:xfrm>
            <a:off x="3382524" y="3631559"/>
            <a:ext cx="481228" cy="509116"/>
            <a:chOff x="3382524" y="3631559"/>
            <a:chExt cx="481228" cy="5091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3382524" y="3631559"/>
                  <a:ext cx="40922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0.025</m:t>
                        </m:r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2524" y="3631559"/>
                  <a:ext cx="409220" cy="215444"/>
                </a:xfrm>
                <a:prstGeom prst="rect">
                  <a:avLst/>
                </a:prstGeom>
                <a:blipFill>
                  <a:blip r:embed="rId25"/>
                  <a:stretch>
                    <a:fillRect l="-14925" r="-19403" b="-57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직선 화살표 연결선 90"/>
            <p:cNvCxnSpPr/>
            <p:nvPr/>
          </p:nvCxnSpPr>
          <p:spPr>
            <a:xfrm>
              <a:off x="3646932" y="3868346"/>
              <a:ext cx="216820" cy="2723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8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>
          <a:xfrm>
            <a:off x="765323" y="499324"/>
            <a:ext cx="2260600" cy="1641661"/>
          </a:xfrm>
          <a:ln>
            <a:solidFill>
              <a:schemeClr val="accent2"/>
            </a:solidFill>
          </a:ln>
        </p:spPr>
        <p:txBody>
          <a:bodyPr/>
          <a:lstStyle/>
          <a:p>
            <a:pPr algn="l"/>
            <a:r>
              <a:rPr lang="ko-KR" altLang="en-US" sz="3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기각역에</a:t>
            </a: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br>
              <a:rPr lang="en-US" altLang="ko-KR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의한</a:t>
            </a:r>
            <a:b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검정</a:t>
            </a:r>
          </a:p>
        </p:txBody>
      </p:sp>
      <p:sp>
        <p:nvSpPr>
          <p:cNvPr id="130069" name="Line 21"/>
          <p:cNvSpPr>
            <a:spLocks noChangeShapeType="1"/>
          </p:cNvSpPr>
          <p:nvPr/>
        </p:nvSpPr>
        <p:spPr bwMode="auto">
          <a:xfrm flipH="1">
            <a:off x="6386940" y="2636912"/>
            <a:ext cx="7937" cy="27352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6455643" y="4508574"/>
            <a:ext cx="1872605" cy="579438"/>
            <a:chOff x="7391747" y="4508574"/>
            <a:chExt cx="1872605" cy="579438"/>
          </a:xfrm>
        </p:grpSpPr>
        <p:sp>
          <p:nvSpPr>
            <p:cNvPr id="130072" name="Rectangle 24"/>
            <p:cNvSpPr>
              <a:spLocks noChangeArrowheads="1"/>
            </p:cNvSpPr>
            <p:nvPr/>
          </p:nvSpPr>
          <p:spPr bwMode="auto">
            <a:xfrm>
              <a:off x="8616652" y="4508574"/>
              <a:ext cx="6477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l" eaLnBrk="1" latinLnBrk="1" hangingPunct="1"/>
              <a:r>
                <a:rPr kumimoji="1" lang="en-US" altLang="ko-KR" sz="3200">
                  <a:latin typeface="Times New Roman" panose="02020603050405020304" pitchFamily="18" charset="0"/>
                </a:rPr>
                <a:t>H</a:t>
              </a:r>
              <a:r>
                <a:rPr kumimoji="1" lang="en-US" altLang="ko-KR" sz="3200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0073" name="Line 25"/>
            <p:cNvSpPr>
              <a:spLocks noChangeShapeType="1"/>
            </p:cNvSpPr>
            <p:nvPr/>
          </p:nvSpPr>
          <p:spPr bwMode="auto">
            <a:xfrm>
              <a:off x="7391747" y="4795912"/>
              <a:ext cx="11525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216426" y="4518645"/>
            <a:ext cx="3122334" cy="579438"/>
            <a:chOff x="4152530" y="4518645"/>
            <a:chExt cx="3122334" cy="579438"/>
          </a:xfrm>
        </p:grpSpPr>
        <p:sp>
          <p:nvSpPr>
            <p:cNvPr id="130066" name="Rectangle 18"/>
            <p:cNvSpPr>
              <a:spLocks noChangeArrowheads="1"/>
            </p:cNvSpPr>
            <p:nvPr/>
          </p:nvSpPr>
          <p:spPr bwMode="auto">
            <a:xfrm>
              <a:off x="5492989" y="4518645"/>
              <a:ext cx="6477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l" eaLnBrk="1" latinLnBrk="1" hangingPunct="1"/>
              <a:r>
                <a:rPr kumimoji="1" lang="en-US" altLang="ko-KR" sz="3200" dirty="0">
                  <a:latin typeface="Times New Roman" panose="02020603050405020304" pitchFamily="18" charset="0"/>
                </a:rPr>
                <a:t>H</a:t>
              </a:r>
              <a:r>
                <a:rPr kumimoji="1" lang="en-US" altLang="ko-KR" sz="3200" baseline="-25000" dirty="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30074" name="Line 26"/>
            <p:cNvSpPr>
              <a:spLocks noChangeShapeType="1"/>
            </p:cNvSpPr>
            <p:nvPr/>
          </p:nvSpPr>
          <p:spPr bwMode="auto">
            <a:xfrm flipH="1">
              <a:off x="6023992" y="4795912"/>
              <a:ext cx="12508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0077" name="Line 29"/>
            <p:cNvSpPr>
              <a:spLocks noChangeShapeType="1"/>
            </p:cNvSpPr>
            <p:nvPr/>
          </p:nvSpPr>
          <p:spPr bwMode="auto">
            <a:xfrm flipV="1">
              <a:off x="4152530" y="4797499"/>
              <a:ext cx="129539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11424" y="4508575"/>
            <a:ext cx="2173583" cy="579437"/>
            <a:chOff x="1847528" y="4508575"/>
            <a:chExt cx="2173583" cy="579437"/>
          </a:xfrm>
        </p:grpSpPr>
        <p:sp>
          <p:nvSpPr>
            <p:cNvPr id="130075" name="Rectangle 27"/>
            <p:cNvSpPr>
              <a:spLocks noChangeArrowheads="1"/>
            </p:cNvSpPr>
            <p:nvPr/>
          </p:nvSpPr>
          <p:spPr bwMode="auto">
            <a:xfrm>
              <a:off x="1847528" y="4508575"/>
              <a:ext cx="6477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l" eaLnBrk="1" latinLnBrk="1" hangingPunct="1"/>
              <a:r>
                <a:rPr kumimoji="1" lang="en-US" altLang="ko-KR" sz="3200" dirty="0">
                  <a:latin typeface="Times New Roman" panose="02020603050405020304" pitchFamily="18" charset="0"/>
                </a:rPr>
                <a:t>H</a:t>
              </a:r>
              <a:r>
                <a:rPr kumimoji="1" lang="en-US" altLang="ko-KR" sz="3200" baseline="-25000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0078" name="Line 30"/>
            <p:cNvSpPr>
              <a:spLocks noChangeShapeType="1"/>
            </p:cNvSpPr>
            <p:nvPr/>
          </p:nvSpPr>
          <p:spPr bwMode="auto">
            <a:xfrm flipH="1" flipV="1">
              <a:off x="2581248" y="4795911"/>
              <a:ext cx="1439863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0079" name="Line 31"/>
          <p:cNvSpPr>
            <a:spLocks noChangeShapeType="1"/>
          </p:cNvSpPr>
          <p:nvPr/>
        </p:nvSpPr>
        <p:spPr bwMode="auto">
          <a:xfrm flipH="1">
            <a:off x="3135511" y="2636912"/>
            <a:ext cx="7938" cy="27352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5918627" y="5437247"/>
            <a:ext cx="1265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l" eaLnBrk="1" latinLnBrk="1" hangingPunct="1"/>
            <a:r>
              <a:rPr kumimoji="1"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기각역</a:t>
            </a:r>
            <a:r>
              <a:rPr kumimoji="1"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=k</a:t>
            </a:r>
            <a:endParaRPr kumimoji="1"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1318834" y="1511497"/>
            <a:ext cx="7463104" cy="3170149"/>
            <a:chOff x="1118092" y="3256622"/>
            <a:chExt cx="6092972" cy="3170149"/>
          </a:xfrm>
        </p:grpSpPr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092" y="3256622"/>
              <a:ext cx="5630973" cy="2990742"/>
            </a:xfrm>
            <a:prstGeom prst="rect">
              <a:avLst/>
            </a:prstGeom>
          </p:spPr>
        </p:pic>
        <p:grpSp>
          <p:nvGrpSpPr>
            <p:cNvPr id="42" name="그룹 41"/>
            <p:cNvGrpSpPr/>
            <p:nvPr/>
          </p:nvGrpSpPr>
          <p:grpSpPr>
            <a:xfrm>
              <a:off x="1127448" y="3789040"/>
              <a:ext cx="6083616" cy="2637731"/>
              <a:chOff x="2208214" y="3026136"/>
              <a:chExt cx="6083616" cy="2637731"/>
            </a:xfrm>
          </p:grpSpPr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5016500" y="3789040"/>
                <a:ext cx="592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5655" y="3857939"/>
                    <a:ext cx="1105392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latinLnBrk="1">
                      <a:spcBef>
                        <a:spcPts val="7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"/>
                      <a:defRPr sz="29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1pPr>
                    <a:lvl2pPr marL="742950" indent="-285750" latinLnBrk="1">
                      <a:spcBef>
                        <a:spcPts val="55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"/>
                      <a:defRPr sz="26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2pPr>
                    <a:lvl3pPr marL="1143000" indent="-228600" latinLnBrk="1">
                      <a:spcBef>
                        <a:spcPts val="500"/>
                      </a:spcBef>
                      <a:buClr>
                        <a:schemeClr val="accent2"/>
                      </a:buClr>
                      <a:buSzPct val="75000"/>
                      <a:buFont typeface="Wingdings" panose="05000000000000000000" pitchFamily="2" charset="2"/>
                      <a:buChar char=""/>
                      <a:defRPr sz="23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3pPr>
                    <a:lvl4pPr marL="1600200" indent="-228600" latinLnBrk="1">
                      <a:spcBef>
                        <a:spcPts val="400"/>
                      </a:spcBef>
                      <a:buClr>
                        <a:srgbClr val="A5AB81"/>
                      </a:buClr>
                      <a:buSzPct val="7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4pPr>
                    <a:lvl5pPr marL="2057400" indent="-228600" latinLnBrk="1">
                      <a:spcBef>
                        <a:spcPts val="400"/>
                      </a:spcBef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5pPr>
                    <a:lvl6pPr marL="25146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6pPr>
                    <a:lvl7pPr marL="29718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7pPr>
                    <a:lvl8pPr marL="34290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8pPr>
                    <a:lvl9pPr marL="3886200" indent="-228600" eaLnBrk="0" fontAlgn="base" hangingPunct="0">
                      <a:spcBef>
                        <a:spcPts val="400"/>
                      </a:spcBef>
                      <a:spcAft>
                        <a:spcPct val="0"/>
                      </a:spcAft>
                      <a:buClr>
                        <a:srgbClr val="D8B25C"/>
                      </a:buClr>
                      <a:buSzPct val="65000"/>
                      <a:buFont typeface="Wingdings" panose="05000000000000000000" pitchFamily="2" charset="2"/>
                      <a:buChar char=""/>
                      <a:defRPr sz="200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600" i="1" dirty="0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1</m:t>
                          </m:r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1.785</m:t>
                          </m:r>
                        </m:oMath>
                      </m:oMathPara>
                    </a14:m>
                    <a:endParaRPr lang="en-US" altLang="ko-KR" sz="1600" dirty="0">
                      <a:latin typeface="Times New Roman" panose="02020603050405020304" pitchFamily="18" charset="0"/>
                      <a:ea typeface="굴림" panose="020B0600000101010101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44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805655" y="3857939"/>
                    <a:ext cx="1105392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5" name="그룹 44"/>
              <p:cNvGrpSpPr/>
              <p:nvPr/>
            </p:nvGrpSpPr>
            <p:grpSpPr>
              <a:xfrm>
                <a:off x="2208214" y="5037021"/>
                <a:ext cx="6083616" cy="276999"/>
                <a:chOff x="2208214" y="5037021"/>
                <a:chExt cx="6083616" cy="276999"/>
              </a:xfrm>
            </p:grpSpPr>
            <p:sp>
              <p:nvSpPr>
                <p:cNvPr id="49" name="Line 4"/>
                <p:cNvSpPr>
                  <a:spLocks noChangeShapeType="1"/>
                </p:cNvSpPr>
                <p:nvPr/>
              </p:nvSpPr>
              <p:spPr bwMode="auto">
                <a:xfrm>
                  <a:off x="2208214" y="5195888"/>
                  <a:ext cx="54006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7663388" y="5037021"/>
                      <a:ext cx="62844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ko-KR" alt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3388" y="5037021"/>
                      <a:ext cx="628442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4348" r="-29134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6" name="그룹 45"/>
              <p:cNvGrpSpPr/>
              <p:nvPr/>
            </p:nvGrpSpPr>
            <p:grpSpPr>
              <a:xfrm>
                <a:off x="4894484" y="3026136"/>
                <a:ext cx="302574" cy="2637731"/>
                <a:chOff x="4894484" y="3026136"/>
                <a:chExt cx="302574" cy="26377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94484" y="5294535"/>
                      <a:ext cx="30257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latinLnBrk="1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"/>
                        <a:defRPr sz="2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latinLnBrk="1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"/>
                        <a:defRPr sz="2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Char char="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buChar char=""/>
                        <a:defRPr sz="20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ko-KR" sz="1800" i="1" smtClean="0">
                                <a:latin typeface="Cambria Math" panose="02040503050406030204" pitchFamily="18" charset="0"/>
                                <a:ea typeface="휴먼모음T" panose="02030504000101010101" pitchFamily="18" charset="-127"/>
                              </a:rPr>
                              <m:t>0</m:t>
                            </m:r>
                          </m:oMath>
                        </m:oMathPara>
                      </a14:m>
                      <a:endParaRPr lang="en-US" altLang="ko-KR" sz="1800" dirty="0"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Text 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894484" y="5294535"/>
                      <a:ext cx="302574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8" name="Line 8"/>
                <p:cNvSpPr>
                  <a:spLocks noChangeShapeType="1"/>
                </p:cNvSpPr>
                <p:nvPr/>
              </p:nvSpPr>
              <p:spPr bwMode="auto">
                <a:xfrm>
                  <a:off x="5016500" y="3026136"/>
                  <a:ext cx="0" cy="22713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2667198" y="5443621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l" eaLnBrk="1" latinLnBrk="1" hangingPunct="1"/>
            <a:r>
              <a:rPr kumimoji="1"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기각역</a:t>
            </a:r>
            <a:endParaRPr kumimoji="1" lang="ko-KR" altLang="en-US" sz="2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789443" y="3631559"/>
                <a:ext cx="4092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0.025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443" y="3631559"/>
                <a:ext cx="409220" cy="215444"/>
              </a:xfrm>
              <a:prstGeom prst="rect">
                <a:avLst/>
              </a:prstGeom>
              <a:blipFill>
                <a:blip r:embed="rId8"/>
                <a:stretch>
                  <a:fillRect l="-14925" r="-19403" b="-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직선 화살표 연결선 88"/>
          <p:cNvCxnSpPr/>
          <p:nvPr/>
        </p:nvCxnSpPr>
        <p:spPr>
          <a:xfrm flipH="1">
            <a:off x="6569638" y="3827952"/>
            <a:ext cx="275886" cy="2867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446420" y="3631559"/>
                <a:ext cx="40922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0.025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420" y="3631559"/>
                <a:ext cx="409220" cy="215444"/>
              </a:xfrm>
              <a:prstGeom prst="rect">
                <a:avLst/>
              </a:prstGeom>
              <a:blipFill>
                <a:blip r:embed="rId9"/>
                <a:stretch>
                  <a:fillRect l="-14925" r="-20896" b="-5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직선 화살표 연결선 90"/>
          <p:cNvCxnSpPr/>
          <p:nvPr/>
        </p:nvCxnSpPr>
        <p:spPr>
          <a:xfrm>
            <a:off x="2710828" y="3868346"/>
            <a:ext cx="216820" cy="2723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Object 2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15467577"/>
              </p:ext>
            </p:extLst>
          </p:nvPr>
        </p:nvGraphicFramePr>
        <p:xfrm>
          <a:off x="9571048" y="2912749"/>
          <a:ext cx="20034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6" name="Equation" r:id="rId10" imgW="875920" imgH="393529" progId="Equation.3">
                  <p:embed/>
                </p:oleObj>
              </mc:Choice>
              <mc:Fallback>
                <p:oleObj name="Equation" r:id="rId10" imgW="875920" imgH="393529" progId="Equation.3">
                  <p:embed/>
                  <p:pic>
                    <p:nvPicPr>
                      <p:cNvPr id="13109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9571048" y="2912749"/>
                        <a:ext cx="200342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623713"/>
              </p:ext>
            </p:extLst>
          </p:nvPr>
        </p:nvGraphicFramePr>
        <p:xfrm>
          <a:off x="9113490" y="4004510"/>
          <a:ext cx="2952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7" name="Equation" r:id="rId12" imgW="1383699" imgH="406224" progId="Equation.3">
                  <p:embed/>
                </p:oleObj>
              </mc:Choice>
              <mc:Fallback>
                <p:oleObj name="Equation" r:id="rId12" imgW="1383699" imgH="406224" progId="Equation.3">
                  <p:embed/>
                  <p:pic>
                    <p:nvPicPr>
                      <p:cNvPr id="13110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9113490" y="4004510"/>
                        <a:ext cx="29527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7440" y="5857068"/>
            <a:ext cx="72808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23.1</a:t>
            </a:r>
            <a:endParaRPr lang="ko-KR" alt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2734287" y="5848161"/>
            <a:ext cx="82266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-23.1</a:t>
            </a:r>
            <a:endParaRPr lang="ko-KR" altLang="en-US" sz="2400" dirty="0"/>
          </a:p>
        </p:txBody>
      </p:sp>
      <p:grpSp>
        <p:nvGrpSpPr>
          <p:cNvPr id="95" name="그룹 94"/>
          <p:cNvGrpSpPr/>
          <p:nvPr/>
        </p:nvGrpSpPr>
        <p:grpSpPr>
          <a:xfrm>
            <a:off x="3143672" y="4218358"/>
            <a:ext cx="522900" cy="593455"/>
            <a:chOff x="4209306" y="5539911"/>
            <a:chExt cx="522900" cy="593455"/>
          </a:xfrm>
        </p:grpSpPr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4209306" y="5733256"/>
              <a:ext cx="522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l" eaLnBrk="1" latinLnBrk="1" hangingPunct="1"/>
              <a:r>
                <a:rPr kumimoji="1" lang="en-US" altLang="ko-KR" sz="2000" dirty="0">
                  <a:latin typeface="+mn-lt"/>
                  <a:cs typeface="Calibri Light" panose="020F0302020204030204" pitchFamily="34" charset="0"/>
                </a:rPr>
                <a:t>-20</a:t>
              </a:r>
            </a:p>
          </p:txBody>
        </p:sp>
        <p:sp>
          <p:nvSpPr>
            <p:cNvPr id="97" name="Line 18"/>
            <p:cNvSpPr>
              <a:spLocks noChangeShapeType="1"/>
            </p:cNvSpPr>
            <p:nvPr/>
          </p:nvSpPr>
          <p:spPr bwMode="auto">
            <a:xfrm flipV="1">
              <a:off x="4480716" y="5539911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98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603823" y="427469"/>
            <a:ext cx="8109376" cy="15489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기각역이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±23.1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이므로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평균차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-20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은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기각역에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속하지 않음</a:t>
            </a:r>
          </a:p>
          <a:p>
            <a:pPr>
              <a:lnSpc>
                <a:spcPct val="100000"/>
              </a:lnSpc>
            </a:pP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그러므로 </a:t>
            </a:r>
            <a:r>
              <a:rPr lang="ko-KR" altLang="en-US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귀무가설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채택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9104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4" grpId="0" animBg="1"/>
      <p:bldP spid="9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UIDATA" val="&lt;database version=&quot;6.0&quot;&gt;&lt;object type=&quot;1&quot; unique_id=&quot;10001&quot;&gt;&lt;property id=&quot;20141&quot; value=&quot;원격강의14주&quot;/&gt;&lt;property id=&quot;20224&quot; value=&quot;C:\Documents and Settings\Lee\My Documents\강의\통계학\원격강의\14주차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슬라이드 1 - &amp;quot;두집단 평균차이의 검정&amp;quot;&quot;/&gt;&lt;property id=&quot;20307&quot; value=&quot;296&quot;/&gt;&lt;property id=&quot;20309&quot; value=&quot;-1&quot;/&gt;&lt;/object&gt;&lt;object type=&quot;3&quot; unique_id=&quot;10005&quot;&gt;&lt;property id=&quot;20148&quot; value=&quot;5&quot;/&gt;&lt;property id=&quot;20300&quot; value=&quot;슬라이드 2 - &amp;quot;오늘 &amp;#x0D;&amp;#x0A;배울&amp;#x0D;&amp;#x0A;내용은&amp;quot;&quot;/&gt;&lt;property id=&quot;20307&quot; value=&quot;257&quot;/&gt;&lt;property id=&quot;20309&quot; value=&quot;-1&quot;/&gt;&lt;/object&gt;&lt;object type=&quot;3&quot; unique_id=&quot;10006&quot;&gt;&lt;property id=&quot;20148&quot; value=&quot;5&quot;/&gt;&lt;property id=&quot;20300&quot; value=&quot;슬라이드 3 - &amp;quot;잠깐 idea를&amp;quot;&quot;/&gt;&lt;property id=&quot;20307&quot; value=&quot;318&quot;/&gt;&lt;property id=&quot;20309&quot; value=&quot;-1&quot;/&gt;&lt;/object&gt;&lt;object type=&quot;3&quot; unique_id=&quot;10007&quot;&gt;&lt;property id=&quot;20148&quot; value=&quot;5&quot;/&gt;&lt;property id=&quot;20300&quot; value=&quot;슬라이드 4 - &amp;quot;예제 5.6&amp;#x0D;&amp;#x0A;p.199&amp;quot;&quot;/&gt;&lt;property id=&quot;20307&quot; value=&quot;357&quot;/&gt;&lt;property id=&quot;20309&quot; value=&quot;-1&quot;/&gt;&lt;/object&gt;&lt;object type=&quot;3&quot; unique_id=&quot;10008&quot;&gt;&lt;property id=&quot;20148&quot; value=&quot;5&quot;/&gt;&lt;property id=&quot;20300&quot; value=&quot;슬라이드 5 - &amp;quot;가설은&amp;quot;&quot;/&gt;&lt;property id=&quot;20307&quot; value=&quot;356&quot;/&gt;&lt;property id=&quot;20309&quot; value=&quot;-1&quot;/&gt;&lt;/object&gt;&lt;object type=&quot;3&quot; unique_id=&quot;10009&quot;&gt;&lt;property id=&quot;20148&quot; value=&quot;5&quot;/&gt;&lt;property id=&quot;20300&quot; value=&quot;슬라이드 6 - &amp;quot;귀무가설이&amp;#x0D;&amp;#x0A;맞다면&amp;quot;&quot;/&gt;&lt;property id=&quot;20307&quot; value=&quot;358&quot;/&gt;&lt;property id=&quot;20309&quot; value=&quot;-1&quot;/&gt;&lt;/object&gt;&lt;object type=&quot;3&quot; unique_id=&quot;10010&quot;&gt;&lt;property id=&quot;20148&quot; value=&quot;5&quot;/&gt;&lt;property id=&quot;20300&quot; value=&quot;슬라이드 7 - &amp;quot;검정의 idea&amp;quot;&quot;/&gt;&lt;property id=&quot;20307&quot; value=&quot;359&quot;/&gt;&lt;property id=&quot;20309&quot; value=&quot;-1&quot;/&gt;&lt;/object&gt;&lt;object type=&quot;3&quot; unique_id=&quot;10011&quot;&gt;&lt;property id=&quot;20148&quot; value=&quot;5&quot;/&gt;&lt;property id=&quot;20300&quot; value=&quot;슬라이드 8 - &amp;quot;기각역에 의한&amp;#x0D;&amp;#x0A;검정&amp;quot;&quot;/&gt;&lt;property id=&quot;20307&quot; value=&quot;361&quot;/&gt;&lt;property id=&quot;20309&quot; value=&quot;-1&quot;/&gt;&lt;/object&gt;&lt;object type=&quot;3&quot; unique_id=&quot;10012&quot;&gt;&lt;property id=&quot;20148&quot; value=&quot;5&quot;/&gt;&lt;property id=&quot;20300&quot; value=&quot;슬라이드 9 - &amp;quot;기각역을 &amp;#x0D;&amp;#x0A;구하는 법&amp;quot;&quot;/&gt;&lt;property id=&quot;20307&quot; value=&quot;362&quot;/&gt;&lt;property id=&quot;20309&quot; value=&quot;-1&quot;/&gt;&lt;/object&gt;&lt;object type=&quot;3&quot; unique_id=&quot;10013&quot;&gt;&lt;property id=&quot;20148&quot; value=&quot;5&quot;/&gt;&lt;property id=&quot;20300&quot; value=&quot;슬라이드 10 - &amp;quot;기각역에 의한&amp;#x0D;&amp;#x0A;검정&amp;quot;&quot;/&gt;&lt;property id=&quot;20307&quot; value=&quot;363&quot;/&gt;&lt;property id=&quot;20309&quot; value=&quot;-1&quot;/&gt;&lt;/object&gt;&lt;object type=&quot;3&quot; unique_id=&quot;10014&quot;&gt;&lt;property id=&quot;20148&quot; value=&quot;5&quot;/&gt;&lt;property id=&quot;20300&quot; value=&quot;슬라이드 11 - &amp;quot;별해:&amp;#x0D;&amp;#x0A;P-값에 의한 검정&amp;quot;&quot;/&gt;&lt;property id=&quot;20307&quot; value=&quot;366&quot;/&gt;&lt;property id=&quot;20309&quot; value=&quot;-1&quot;/&gt;&lt;/object&gt;&lt;object type=&quot;3&quot; unique_id=&quot;10015&quot;&gt;&lt;property id=&quot;20148&quot; value=&quot;5&quot;/&gt;&lt;property id=&quot;20300&quot; value=&quot;슬라이드 12&quot;/&gt;&lt;property id=&quot;20307&quot; value=&quot;390&quot;/&gt;&lt;property id=&quot;20309&quot; value=&quot;-1&quot;/&gt;&lt;/object&gt;&lt;object type=&quot;3&quot; unique_id=&quot;10016&quot;&gt;&lt;property id=&quot;20148&quot; value=&quot;5&quot;/&gt;&lt;property id=&quot;20300&quot; value=&quot;슬라이드 13 - &amp;quot;엑셀로 다시 푸는&amp;quot;&quot;/&gt;&lt;property id=&quot;20307&quot; value=&quot;405&quot;/&gt;&lt;property id=&quot;20309&quot; value=&quot;-1&quot;/&gt;&lt;/object&gt;&lt;object type=&quot;3&quot; unique_id=&quot;10017&quot;&gt;&lt;property id=&quot;20148&quot; value=&quot;5&quot;/&gt;&lt;property id=&quot;20300&quot; value=&quot;슬라이드 14 - &amp;quot;계속&amp;quot;&quot;/&gt;&lt;property id=&quot;20307&quot; value=&quot;406&quot;/&gt;&lt;property id=&quot;20309&quot; value=&quot;-1&quot;/&gt;&lt;/object&gt;&lt;object type=&quot;3&quot; unique_id=&quot;10018&quot;&gt;&lt;property id=&quot;20148&quot; value=&quot;5&quot;/&gt;&lt;property id=&quot;20300&quot; value=&quot;슬라이드 15 - &amp;quot;계속&amp;quot;&quot;/&gt;&lt;property id=&quot;20307&quot; value=&quot;407&quot;/&gt;&lt;property id=&quot;20309&quot; value=&quot;-1&quot;/&gt;&lt;/object&gt;&lt;object type=&quot;3&quot; unique_id=&quot;10019&quot;&gt;&lt;property id=&quot;20148&quot; value=&quot;5&quot;/&gt;&lt;property id=&quot;20300&quot; value=&quot;슬라이드 16 - &amp;quot;예제 5.7&amp;#x0D;&amp;#x0A;p.203&amp;quot;&quot;/&gt;&lt;property id=&quot;20307&quot; value=&quot;391&quot;/&gt;&lt;property id=&quot;20309&quot; value=&quot;-1&quot;/&gt;&lt;/object&gt;&lt;object type=&quot;3&quot; unique_id=&quot;10020&quot;&gt;&lt;property id=&quot;20148&quot; value=&quot;5&quot;/&gt;&lt;property id=&quot;20300&quot; value=&quot;슬라이드 17 - &amp;quot;가설은&amp;quot;&quot;/&gt;&lt;property id=&quot;20307&quot; value=&quot;392&quot;/&gt;&lt;property id=&quot;20309&quot; value=&quot;-1&quot;/&gt;&lt;/object&gt;&lt;object type=&quot;3&quot; unique_id=&quot;10021&quot;&gt;&lt;property id=&quot;20148&quot; value=&quot;5&quot;/&gt;&lt;property id=&quot;20300&quot; value=&quot;슬라이드 18 - &amp;quot;  Review&amp;quot;&quot;/&gt;&lt;property id=&quot;20307&quot; value=&quot;393&quot;/&gt;&lt;property id=&quot;20309&quot; value=&quot;-1&quot;/&gt;&lt;/object&gt;&lt;object type=&quot;3&quot; unique_id=&quot;10022&quot;&gt;&lt;property id=&quot;20148&quot; value=&quot;5&quot;/&gt;&lt;property id=&quot;20300&quot; value=&quot;슬라이드 19 - &amp;quot;문제의 시작&amp;quot;&quot;/&gt;&lt;property id=&quot;20307&quot; value=&quot;394&quot;/&gt;&lt;property id=&quot;20309&quot; value=&quot;-1&quot;/&gt;&lt;/object&gt;&lt;object type=&quot;3&quot; unique_id=&quot;10023&quot;&gt;&lt;property id=&quot;20148&quot; value=&quot;5&quot;/&gt;&lt;property id=&quot;20300&quot; value=&quot;슬라이드 20 - &amp;quot;그래서&amp;quot;&quot;/&gt;&lt;property id=&quot;20307&quot; value=&quot;371&quot;/&gt;&lt;property id=&quot;20309&quot; value=&quot;-1&quot;/&gt;&lt;/object&gt;&lt;object type=&quot;3&quot; unique_id=&quot;10024&quot;&gt;&lt;property id=&quot;20148&quot; value=&quot;5&quot;/&gt;&lt;property id=&quot;20300&quot; value=&quot;슬라이드 21 - &amp;quot;다시&amp;#x0D;&amp;#x0A;예제 5.7&amp;#x0D;&amp;#x0A;p.203&amp;quot;&quot;/&gt;&lt;property id=&quot;20307&quot; value=&quot;395&quot;/&gt;&lt;property id=&quot;20309&quot; value=&quot;-1&quot;/&gt;&lt;/object&gt;&lt;object type=&quot;3&quot; unique_id=&quot;10025&quot;&gt;&lt;property id=&quot;20148&quot; value=&quot;5&quot;/&gt;&lt;property id=&quot;20300&quot; value=&quot;슬라이드 22 - &amp;quot;표준화한 값 계산&amp;quot;&quot;/&gt;&lt;property id=&quot;20307&quot; value=&quot;367&quot;/&gt;&lt;property id=&quot;20309&quot; value=&quot;-1&quot;/&gt;&lt;/object&gt;&lt;object type=&quot;3&quot; unique_id=&quot;10026&quot;&gt;&lt;property id=&quot;20148&quot; value=&quot;5&quot;/&gt;&lt;property id=&quot;20300&quot; value=&quot;슬라이드 23&quot;/&gt;&lt;property id=&quot;20307&quot; value=&quot;368&quot;/&gt;&lt;property id=&quot;20309&quot; value=&quot;-1&quot;/&gt;&lt;/object&gt;&lt;object type=&quot;3&quot; unique_id=&quot;10027&quot;&gt;&lt;property id=&quot;20148&quot; value=&quot;5&quot;/&gt;&lt;property id=&quot;20300&quot; value=&quot;슬라이드 24 - &amp;quot;엑셀로 다시 풀어보는&amp;quot;&quot;/&gt;&lt;property id=&quot;20307&quot; value=&quot;404&quot;/&gt;&lt;property id=&quot;20309&quot; value=&quot;-1&quot;/&gt;&lt;/object&gt;&lt;object type=&quot;3&quot; unique_id=&quot;10028&quot;&gt;&lt;property id=&quot;20148&quot; value=&quot;5&quot;/&gt;&lt;property id=&quot;20300&quot; value=&quot;슬라이드 25 - &amp;quot;계속&amp;quot;&quot;/&gt;&lt;property id=&quot;20307&quot; value=&quot;408&quot;/&gt;&lt;property id=&quot;20309&quot; value=&quot;-1&quot;/&gt;&lt;/object&gt;&lt;object type=&quot;3&quot; unique_id=&quot;10029&quot;&gt;&lt;property id=&quot;20148&quot; value=&quot;5&quot;/&gt;&lt;property id=&quot;20300&quot; value=&quot;슬라이드 26 - &amp;quot;당연히 &amp;#x0D;&amp;#x0A;나올 질문&amp;#x0D;&amp;#x0A;1&amp;quot;&quot;/&gt;&lt;property id=&quot;20307&quot; value=&quot;369&quot;/&gt;&lt;property id=&quot;20309&quot; value=&quot;-1&quot;/&gt;&lt;/object&gt;&lt;object type=&quot;3&quot; unique_id=&quot;10030&quot;&gt;&lt;property id=&quot;20148&quot; value=&quot;5&quot;/&gt;&lt;property id=&quot;20300&quot; value=&quot;슬라이드 27 - &amp;quot;당연히 &amp;#x0D;&amp;#x0A;나올 질문&amp;#x0D;&amp;#x0A;2&amp;quot;&quot;/&gt;&lt;property id=&quot;20307&quot; value=&quot;396&quot;/&gt;&lt;property id=&quot;20309&quot; value=&quot;-1&quot;/&gt;&lt;/object&gt;&lt;object type=&quot;3&quot; unique_id=&quot;10031&quot;&gt;&lt;property id=&quot;20148&quot; value=&quot;5&quot;/&gt;&lt;property id=&quot;20300&quot; value=&quot;슬라이드 28 - &amp;quot;해답&amp;quot;&quot;/&gt;&lt;property id=&quot;20307&quot; value=&quot;398&quot;/&gt;&lt;property id=&quot;20309&quot; value=&quot;-1&quot;/&gt;&lt;/object&gt;&lt;object type=&quot;3&quot; unique_id=&quot;10032&quot;&gt;&lt;property id=&quot;20148&quot; value=&quot;5&quot;/&gt;&lt;property id=&quot;20300&quot; value=&quot;슬라이드 29 - &amp;quot;예제 5.8&amp;#x0D;&amp;#x0A;p.205&amp;quot;&quot;/&gt;&lt;property id=&quot;20307&quot; value=&quot;401&quot;/&gt;&lt;property id=&quot;20309&quot; value=&quot;-1&quot;/&gt;&lt;/object&gt;&lt;object type=&quot;3&quot; unique_id=&quot;10033&quot;&gt;&lt;property id=&quot;20148&quot; value=&quot;5&quot;/&gt;&lt;property id=&quot;20300&quot; value=&quot;슬라이드 30 - &amp;quot;엑셀로 풀어보자&amp;quot;&quot;/&gt;&lt;property id=&quot;20307&quot; value=&quot;409&quot;/&gt;&lt;property id=&quot;20309&quot; value=&quot;-1&quot;/&gt;&lt;/object&gt;&lt;object type=&quot;3&quot; unique_id=&quot;10034&quot;&gt;&lt;property id=&quot;20148&quot; value=&quot;5&quot;/&gt;&lt;property id=&quot;20300&quot; value=&quot;슬라이드 31 - &amp;quot;계속&amp;quot;&quot;/&gt;&lt;property id=&quot;20307&quot; value=&quot;410&quot;/&gt;&lt;property id=&quot;20309&quot; value=&quot;-1&quot;/&gt;&lt;/object&gt;&lt;object type=&quot;3&quot; unique_id=&quot;10035&quot;&gt;&lt;property id=&quot;20148&quot; value=&quot;5&quot;/&gt;&lt;property id=&quot;20300&quot; value=&quot;슬라이드 32 - &amp;quot;계속&amp;quot;&quot;/&gt;&lt;property id=&quot;20307&quot; value=&quot;411&quot;/&gt;&lt;property id=&quot;20309&quot; value=&quot;-1&quot;/&gt;&lt;/object&gt;&lt;object type=&quot;3&quot; unique_id=&quot;10036&quot;&gt;&lt;property id=&quot;20148&quot; value=&quot;5&quot;/&gt;&lt;property id=&quot;20300&quot; value=&quot;슬라이드 33 - &amp;quot;계속&amp;quot;&quot;/&gt;&lt;property id=&quot;20307&quot; value=&quot;412&quot;/&gt;&lt;property id=&quot;20309&quot; value=&quot;-1&quot;/&gt;&lt;/object&gt;&lt;object type=&quot;3&quot; unique_id=&quot;10037&quot;&gt;&lt;property id=&quot;20148&quot; value=&quot;5&quot;/&gt;&lt;property id=&quot;20300&quot; value=&quot;슬라이드 34 - &amp;quot;오늘 배울&amp;#x0D;&amp;#x0A;내용 &amp;#x0D;&amp;#x0A;하나더&amp;quot;&quot;/&gt;&lt;property id=&quot;20307&quot; value=&quot;399&quot;/&gt;&lt;property id=&quot;20309&quot; value=&quot;-1&quot;/&gt;&lt;/object&gt;&lt;object type=&quot;3&quot; unique_id=&quot;10038&quot;&gt;&lt;property id=&quot;20148&quot; value=&quot;5&quot;/&gt;&lt;property id=&quot;20300&quot; value=&quot;슬라이드 35 - &amp;quot;예제 5.10&amp;#x0D;&amp;#x0A;p.211&amp;quot;&quot;/&gt;&lt;property id=&quot;20307&quot; value=&quot;400&quot;/&gt;&lt;property id=&quot;20309&quot; value=&quot;-1&quot;/&gt;&lt;/object&gt;&lt;object type=&quot;3&quot; unique_id=&quot;10039&quot;&gt;&lt;property id=&quot;20148&quot; value=&quot;5&quot;/&gt;&lt;property id=&quot;20300&quot; value=&quot;슬라이드 36 - &amp;quot;가설은&amp;quot;&quot;/&gt;&lt;property id=&quot;20307&quot; value=&quot;402&quot;/&gt;&lt;property id=&quot;20309&quot; value=&quot;-1&quot;/&gt;&lt;/object&gt;&lt;object type=&quot;3&quot; unique_id=&quot;10040&quot;&gt;&lt;property id=&quot;20148&quot; value=&quot;5&quot;/&gt;&lt;property id=&quot;20300&quot; value=&quot;슬라이드 37 - &amp;quot;idea &amp;quot;&quot;/&gt;&lt;property id=&quot;20307&quot; value=&quot;403&quot;/&gt;&lt;property id=&quot;20309&quot; value=&quot;-1&quot;/&gt;&lt;/object&gt;&lt;object type=&quot;3&quot; unique_id=&quot;10041&quot;&gt;&lt;property id=&quot;20148&quot; value=&quot;5&quot;/&gt;&lt;property id=&quot;20300&quot; value=&quot;슬라이드 38 - &amp;quot;풀이&amp;quot;&quot;/&gt;&lt;property id=&quot;20307&quot; value=&quot;397&quot;/&gt;&lt;property id=&quot;20309&quot; value=&quot;-1&quot;/&gt;&lt;/object&gt;&lt;object type=&quot;3&quot; unique_id=&quot;10042&quot;&gt;&lt;property id=&quot;20148&quot; value=&quot;5&quot;/&gt;&lt;property id=&quot;20300&quot; value=&quot;슬라이드 39 - &amp;quot;엑셀에 의한 풀이&amp;quot;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슬라이드 40 - &amp;quot;계속&amp;quot;&quot;/&gt;&lt;property id=&quot;20307&quot; value=&quot;414&quot;/&gt;&lt;property id=&quot;20309&quot; value=&quot;-1&quot;/&gt;&lt;/object&gt;&lt;object type=&quot;3&quot; unique_id=&quot;10044&quot;&gt;&lt;property id=&quot;20148&quot; value=&quot;5&quot;/&gt;&lt;property id=&quot;20300&quot; value=&quot;슬라이드 41 - &amp;quot;다음 주는 &amp;#x0D;&amp;#x0A;전산실에서&amp;#x0D;&amp;#x0A;기출문제 풀이&amp;#x0D;&amp;#x0A;화(9일) 저녁&amp;#x0D;&amp;#x0A;8:45&amp;quot;&quot;/&gt;&lt;property id=&quot;20307&quot; value=&quot;415&quot;/&gt;&lt;property id=&quot;20309&quot; value=&quot;-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734288351,C:\Documents and Settings\Lee\My Documents\강의\통계학\원격강의\원격강의14주.pp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734288351,C:\Documents and Settings\Lee\My Documents\강의\통계학\원격강의\원격강의14주.pp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734288351,C:\Documents and Settings\Lee\My Documents\강의\통계학\원격강의\원격강의14주.pp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734288351,C:\Documents and Settings\Lee\My Documents\강의\통계학\원격강의\원격강의14주.pp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734288351,C:\Documents and Settings\Lee\My Documents\강의\통계학\원격강의\원격강의14주.pp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734288351,C:\Documents and Settings\Lee\My Documents\강의\통계학\원격강의\원격강의14주.pp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734288351,C:\Documents and Settings\Lee\My Documents\강의\통계학\원격강의\원격강의14주.pp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1734288351,C:\Documents and Settings\Lee\My Documents\강의\통계학\원격강의\원격강의14주.pp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734288351,C:\Documents and Settings\Lee\My Documents\강의\통계학\원격강의\원격강의14주.pp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1734288351,C:\Documents and Settings\Lee\My Documents\강의\통계학\원격강의\원격강의14주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34288351,C:\Documents and Settings\Lee\My Documents\강의\통계학\원격강의\원격강의14주.pp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1734288351,C:\Documents and Settings\Lee\My Documents\강의\통계학\원격강의\원격강의14주.pp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1734288351,C:\Documents and Settings\Lee\My Documents\강의\통계학\원격강의\원격강의14주.pp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1734288351,C:\Documents and Settings\Lee\My Documents\강의\통계학\원격강의\원격강의14주.pp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1734288351,C:\Documents and Settings\Lee\My Documents\강의\통계학\원격강의\원격강의14주.pp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1734288351,C:\Documents and Settings\Lee\My Documents\강의\통계학\원격강의\원격강의14주.pp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4,1734288351,C:\Documents and Settings\Lee\My Documents\강의\통계학\원격강의\원격강의14주.pp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1734288351,C:\Documents and Settings\Lee\My Documents\강의\통계학\원격강의\원격강의14주.pp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734288351,C:\Documents and Settings\Lee\My Documents\강의\통계학\원격강의\원격강의14주.pp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734288351,C:\Documents and Settings\Lee\My Documents\강의\통계학\원격강의\원격강의14주.pp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734288351,C:\Documents and Settings\Lee\My Documents\강의\통계학\원격강의\원격강의14주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734288351,C:\Documents and Settings\Lee\My Documents\강의\통계학\원격강의\원격강의14주.pp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1,1734288351,C:\Documents and Settings\Lee\My Documents\강의\통계학\원격강의\원격강의14주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734288351,C:\Documents and Settings\Lee\My Documents\강의\통계학\원격강의\원격강의14주.pp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734288351,C:\Documents and Settings\Lee\My Documents\강의\통계학\원격강의\원격강의14주.p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734288351,C:\Documents and Settings\Lee\My Documents\강의\통계학\원격강의\원격강의14주.pp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34288351,C:\Documents and Settings\Lee\My Documents\강의\통계학\원격강의\원격강의14주.pp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34288351,C:\Documents and Settings\Lee\My Documents\강의\통계학\원격강의\원격강의14주.pp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734288351,C:\Documents and Settings\Lee\My Documents\강의\통계학\원격강의\원격강의14주.ppc"/>
</p:tagLst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3798</TotalTime>
  <Words>1300</Words>
  <Application>Microsoft Office PowerPoint</Application>
  <PresentationFormat>와이드스크린</PresentationFormat>
  <Paragraphs>348</Paragraphs>
  <Slides>35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7" baseType="lpstr">
      <vt:lpstr>굴림</vt:lpstr>
      <vt:lpstr>나눔스퀘어 Bold</vt:lpstr>
      <vt:lpstr>맑은 고딕</vt:lpstr>
      <vt:lpstr>휴먼모음T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두집단 평균차이의 검정 -두집단의 평균비교 교재 pp.222~244</vt:lpstr>
      <vt:lpstr>PowerPoint 프레젠테이션</vt:lpstr>
      <vt:lpstr>오늘  배울 내용은</vt:lpstr>
      <vt:lpstr>idea</vt:lpstr>
      <vt:lpstr>이론</vt:lpstr>
      <vt:lpstr>예제 5.6 p.223</vt:lpstr>
      <vt:lpstr>귀무가설이 맞다면</vt:lpstr>
      <vt:lpstr>기각역에  의한 검정</vt:lpstr>
      <vt:lpstr>기각역에  의한 검정</vt:lpstr>
      <vt:lpstr>P-값에 의한  검정</vt:lpstr>
      <vt:lpstr>엑셀로 다시 풀어보는</vt:lpstr>
      <vt:lpstr>결과</vt:lpstr>
      <vt:lpstr>PowerPoint 프레젠테이션</vt:lpstr>
      <vt:lpstr>예제 5.7 p.228</vt:lpstr>
      <vt:lpstr>  NOTE </vt:lpstr>
      <vt:lpstr>문제의 시작</vt:lpstr>
      <vt:lpstr>그래서</vt:lpstr>
      <vt:lpstr>다시 예제 5.7 p.228</vt:lpstr>
      <vt:lpstr>기각역에 의한 검정</vt:lpstr>
      <vt:lpstr>엑셀로 다시 풀어보는</vt:lpstr>
      <vt:lpstr>PowerPoint 프레젠테이션</vt:lpstr>
      <vt:lpstr>당연히  나올 질문</vt:lpstr>
      <vt:lpstr>PowerPoint 프레젠테이션</vt:lpstr>
      <vt:lpstr>예제 5.8 p.230</vt:lpstr>
      <vt:lpstr>엑셀로(만) 풀어보자</vt:lpstr>
      <vt:lpstr>PowerPoint 프레젠테이션</vt:lpstr>
      <vt:lpstr>PowerPoint 프레젠테이션</vt:lpstr>
      <vt:lpstr>요약: 두집단의 평균차이 검정</vt:lpstr>
      <vt:lpstr>PowerPoint 프레젠테이션</vt:lpstr>
      <vt:lpstr>오늘 배울 내용  하나 더</vt:lpstr>
      <vt:lpstr>예제 5.10 p.238</vt:lpstr>
      <vt:lpstr>idea </vt:lpstr>
      <vt:lpstr>엑셀에 의한 풀이</vt:lpstr>
      <vt:lpstr>결과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베이스의 정리 Bayes’ Theorem</dc:title>
  <dc:creator>user15</dc:creator>
  <cp:lastModifiedBy>Admin</cp:lastModifiedBy>
  <cp:revision>194</cp:revision>
  <dcterms:created xsi:type="dcterms:W3CDTF">2008-03-13T09:17:57Z</dcterms:created>
  <dcterms:modified xsi:type="dcterms:W3CDTF">2023-11-27T05:19:46Z</dcterms:modified>
</cp:coreProperties>
</file>