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8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6" r:id="rId21"/>
    <p:sldId id="277" r:id="rId22"/>
    <p:sldId id="275" r:id="rId23"/>
    <p:sldId id="28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B3C5C5"/>
    <a:srgbClr val="7D6252"/>
    <a:srgbClr val="54676B"/>
    <a:srgbClr val="FBB04F"/>
    <a:srgbClr val="FFFF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6370" autoAdjust="0"/>
  </p:normalViewPr>
  <p:slideViewPr>
    <p:cSldViewPr snapToGrid="0">
      <p:cViewPr varScale="1">
        <p:scale>
          <a:sx n="155" d="100"/>
          <a:sy n="155" d="100"/>
        </p:scale>
        <p:origin x="16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Chi-square(2)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344203849518811"/>
          <c:y val="0.17171296296296296"/>
          <c:w val="0.85966907261592307"/>
          <c:h val="0.656072834645669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f(x)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0.5</c:v>
                </c:pt>
                <c:pt idx="1">
                  <c:v>0.38940039153570244</c:v>
                </c:pt>
                <c:pt idx="2">
                  <c:v>0.30326532985631671</c:v>
                </c:pt>
                <c:pt idx="3">
                  <c:v>0.23618327637050734</c:v>
                </c:pt>
                <c:pt idx="4">
                  <c:v>0.18393972058572117</c:v>
                </c:pt>
                <c:pt idx="5">
                  <c:v>0.14325239843009505</c:v>
                </c:pt>
                <c:pt idx="6">
                  <c:v>0.11156508007421491</c:v>
                </c:pt>
                <c:pt idx="7">
                  <c:v>8.6886971725222556E-2</c:v>
                </c:pt>
                <c:pt idx="8">
                  <c:v>6.7667641618306337E-2</c:v>
                </c:pt>
                <c:pt idx="9">
                  <c:v>5.2699612280932166E-2</c:v>
                </c:pt>
                <c:pt idx="10">
                  <c:v>4.10424993119494E-2</c:v>
                </c:pt>
                <c:pt idx="11">
                  <c:v>3.1963930603353785E-2</c:v>
                </c:pt>
                <c:pt idx="12">
                  <c:v>2.4893534183931976E-2</c:v>
                </c:pt>
                <c:pt idx="13">
                  <c:v>1.9387103915861008E-2</c:v>
                </c:pt>
                <c:pt idx="14">
                  <c:v>1.509869171115925E-2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E1-4B20-844D-5A49FABE0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525728"/>
        <c:axId val="541498864"/>
      </c:scatterChart>
      <c:valAx>
        <c:axId val="799525728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1498864"/>
        <c:crosses val="autoZero"/>
        <c:crossBetween val="midCat"/>
      </c:valAx>
      <c:valAx>
        <c:axId val="54149886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99525728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rgbClr val="0070C0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6F4AC-9893-4DA9-B1C2-ECF2CF5D2BD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17946-0EE5-437F-A3C4-F87ADE2D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endParaRPr lang="en-US" altLang="ko-KR" dirty="0"/>
          </a:p>
          <a:p>
            <a:r>
              <a:rPr lang="ko-KR" altLang="en-US" dirty="0"/>
              <a:t>이 영상에서는 엑셀을 이용해서 교차분석을 하는 방법을 설명할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내용에는 적합도 검정</a:t>
            </a:r>
            <a:r>
              <a:rPr lang="en-US" altLang="ko-KR" dirty="0"/>
              <a:t>, </a:t>
            </a:r>
            <a:r>
              <a:rPr lang="ko-KR" altLang="en-US" dirty="0"/>
              <a:t>독립성 검정</a:t>
            </a:r>
            <a:r>
              <a:rPr lang="en-US" altLang="ko-KR" dirty="0"/>
              <a:t>, </a:t>
            </a:r>
            <a:r>
              <a:rPr lang="ko-KR" altLang="en-US" dirty="0"/>
              <a:t>동질성 검정</a:t>
            </a:r>
            <a:r>
              <a:rPr lang="en-US" altLang="ko-KR" dirty="0"/>
              <a:t>, </a:t>
            </a:r>
            <a:r>
              <a:rPr lang="ko-KR" altLang="en-US" dirty="0" err="1"/>
              <a:t>카이제곱</a:t>
            </a:r>
            <a:r>
              <a:rPr lang="ko-KR" altLang="en-US" dirty="0"/>
              <a:t> 검정 등이 포함됩니다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2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7.1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엑셀을 이용해서 풀어보겠습니다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엑셀을</a:t>
            </a:r>
            <a:r>
              <a:rPr lang="en-US" altLang="ko-KR" dirty="0"/>
              <a:t> </a:t>
            </a:r>
            <a:r>
              <a:rPr lang="ko-KR" altLang="en-US" dirty="0"/>
              <a:t>이용해서 </a:t>
            </a:r>
            <a:r>
              <a:rPr lang="ko-KR" altLang="en-US" dirty="0" err="1"/>
              <a:t>카이제곱검정을</a:t>
            </a:r>
            <a:r>
              <a:rPr lang="ko-KR" altLang="en-US" dirty="0"/>
              <a:t> 하기 위해서는 </a:t>
            </a:r>
            <a:r>
              <a:rPr lang="ko-KR" altLang="en-US" dirty="0" err="1"/>
              <a:t>기대도수가</a:t>
            </a:r>
            <a:r>
              <a:rPr lang="ko-KR" altLang="en-US" dirty="0"/>
              <a:t> 계산되어져야 합니다</a:t>
            </a:r>
            <a:r>
              <a:rPr lang="en-US" altLang="ko-KR" dirty="0"/>
              <a:t>. #</a:t>
            </a:r>
          </a:p>
          <a:p>
            <a:r>
              <a:rPr lang="ko-KR" altLang="en-US" dirty="0" err="1"/>
              <a:t>함수삽입으로</a:t>
            </a:r>
            <a:r>
              <a:rPr lang="ko-KR" altLang="en-US" dirty="0"/>
              <a:t> 가서 </a:t>
            </a:r>
            <a:r>
              <a:rPr lang="en-US" altLang="ko-KR" dirty="0"/>
              <a:t>#</a:t>
            </a:r>
          </a:p>
          <a:p>
            <a:r>
              <a:rPr lang="ko-KR" altLang="en-US" dirty="0"/>
              <a:t>통계의 </a:t>
            </a:r>
            <a:r>
              <a:rPr lang="en-US" altLang="ko-KR" dirty="0"/>
              <a:t># </a:t>
            </a:r>
            <a:r>
              <a:rPr lang="en-US" dirty="0"/>
              <a:t>CHISQ.TEST</a:t>
            </a:r>
            <a:r>
              <a:rPr lang="ko-KR" altLang="en-US" dirty="0"/>
              <a:t>를 선택합니다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관측값이</a:t>
            </a:r>
            <a:r>
              <a:rPr lang="ko-KR" altLang="en-US" dirty="0"/>
              <a:t> 있는 데이터 범위 선택하시고요</a:t>
            </a:r>
            <a:r>
              <a:rPr lang="en-US" altLang="ko-KR" dirty="0"/>
              <a:t>. # 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ko-KR" altLang="en-US" dirty="0" err="1"/>
              <a:t>기대값이</a:t>
            </a:r>
            <a:r>
              <a:rPr lang="ko-KR" altLang="en-US" dirty="0"/>
              <a:t> 있는 범위를 선택합니다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엑셀에서 </a:t>
            </a:r>
            <a:r>
              <a:rPr lang="ko-KR" altLang="en-US" dirty="0" err="1"/>
              <a:t>카이제곱검정</a:t>
            </a:r>
            <a:r>
              <a:rPr lang="ko-KR" altLang="en-US" dirty="0"/>
              <a:t> </a:t>
            </a:r>
            <a:r>
              <a:rPr lang="en-US" altLang="ko-KR" dirty="0"/>
              <a:t>CHISQ.TEST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사용하려면</a:t>
            </a:r>
            <a:endParaRPr lang="en-US" altLang="ko-KR" dirty="0"/>
          </a:p>
          <a:p>
            <a:r>
              <a:rPr lang="ko-KR" altLang="en-US" dirty="0" err="1"/>
              <a:t>기대값을</a:t>
            </a:r>
            <a:r>
              <a:rPr lang="ko-KR" altLang="en-US" dirty="0"/>
              <a:t> 미리 </a:t>
            </a:r>
            <a:r>
              <a:rPr lang="ko-KR" altLang="en-US" dirty="0" err="1"/>
              <a:t>구해놓아야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0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확인 누릅니다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6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이때 계산된 값은 유의확률 </a:t>
            </a:r>
            <a:r>
              <a:rPr lang="en-US" altLang="ko-KR" dirty="0"/>
              <a:t>p-</a:t>
            </a:r>
            <a:r>
              <a:rPr lang="ko-KR" altLang="en-US" dirty="0"/>
              <a:t>값입니다</a:t>
            </a:r>
            <a:r>
              <a:rPr lang="en-US" altLang="ko-KR" dirty="0"/>
              <a:t>. </a:t>
            </a:r>
          </a:p>
          <a:p>
            <a:r>
              <a:rPr lang="en-US" dirty="0"/>
              <a:t>P-</a:t>
            </a:r>
            <a:r>
              <a:rPr lang="ko-KR" altLang="en-US" dirty="0"/>
              <a:t>값은 </a:t>
            </a:r>
            <a:r>
              <a:rPr lang="ko-KR" altLang="en-US" dirty="0" err="1"/>
              <a:t>귀무가설이</a:t>
            </a:r>
            <a:r>
              <a:rPr lang="ko-KR" altLang="en-US" dirty="0"/>
              <a:t> 맞을 때 이런 결과가 나올 확률인데 </a:t>
            </a:r>
            <a:r>
              <a:rPr lang="en-US" altLang="ko-KR" dirty="0"/>
              <a:t>#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 err="1"/>
              <a:t>이값이</a:t>
            </a:r>
            <a:r>
              <a:rPr lang="ko-KR" altLang="en-US" dirty="0"/>
              <a:t> </a:t>
            </a:r>
            <a:r>
              <a:rPr lang="en-US" altLang="ko-KR" dirty="0"/>
              <a:t>0.05</a:t>
            </a:r>
            <a:r>
              <a:rPr lang="ko-KR" altLang="en-US" dirty="0"/>
              <a:t>보다 크기 때문에 </a:t>
            </a:r>
            <a:r>
              <a:rPr lang="ko-KR" altLang="en-US" dirty="0" err="1"/>
              <a:t>귀무가설을</a:t>
            </a:r>
            <a:r>
              <a:rPr lang="ko-KR" altLang="en-US" dirty="0"/>
              <a:t> 채택합니다</a:t>
            </a:r>
            <a:r>
              <a:rPr lang="en-US" altLang="ko-KR" dirty="0"/>
              <a:t>. </a:t>
            </a:r>
            <a:r>
              <a:rPr lang="ko-KR" altLang="en-US" dirty="0"/>
              <a:t>각 범주의 확률이 동일하다고 판단합니다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44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간략하게 </a:t>
            </a:r>
            <a:r>
              <a:rPr lang="ko-KR" altLang="en-US" dirty="0" err="1"/>
              <a:t>카이제곱분포에</a:t>
            </a:r>
            <a:r>
              <a:rPr lang="ko-KR" altLang="en-US" dirty="0"/>
              <a:t> 대해 설명하겠습니다</a:t>
            </a:r>
            <a:r>
              <a:rPr lang="en-US" altLang="ko-KR" dirty="0"/>
              <a:t>. #</a:t>
            </a:r>
          </a:p>
          <a:p>
            <a:r>
              <a:rPr lang="ko-KR" altLang="en-US" dirty="0" err="1"/>
              <a:t>카이제곱분포는</a:t>
            </a:r>
            <a:r>
              <a:rPr lang="ko-KR" altLang="en-US" dirty="0"/>
              <a:t> 다음과 같이 정의됩니다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표준정규분포를 따르는 </a:t>
            </a:r>
            <a:r>
              <a:rPr lang="en-US" altLang="ko-KR" dirty="0"/>
              <a:t>z</a:t>
            </a:r>
            <a:r>
              <a:rPr lang="ko-KR" altLang="en-US" dirty="0"/>
              <a:t>값들을 제곱해서 더하면 자유도가 </a:t>
            </a:r>
            <a:r>
              <a:rPr lang="en-US" altLang="ko-KR" dirty="0"/>
              <a:t>k</a:t>
            </a:r>
            <a:r>
              <a:rPr lang="ko-KR" altLang="en-US" dirty="0"/>
              <a:t>인 </a:t>
            </a:r>
            <a:r>
              <a:rPr lang="ko-KR" altLang="en-US" dirty="0" err="1"/>
              <a:t>카이제곱분포를</a:t>
            </a:r>
            <a:r>
              <a:rPr lang="ko-KR" altLang="en-US" dirty="0"/>
              <a:t> 따릅니다</a:t>
            </a:r>
            <a:r>
              <a:rPr lang="en-US" altLang="ko-KR" dirty="0"/>
              <a:t>. #</a:t>
            </a:r>
          </a:p>
          <a:p>
            <a:r>
              <a:rPr lang="ko-KR" altLang="en-US" dirty="0"/>
              <a:t>예를 들어서 정규분포를 따르는 </a:t>
            </a:r>
            <a:r>
              <a:rPr lang="en-US" altLang="ko-KR" dirty="0"/>
              <a:t>X </a:t>
            </a:r>
            <a:r>
              <a:rPr lang="ko-KR" altLang="en-US" dirty="0"/>
              <a:t>값들을 표준화하고 제곱한 다음에 모두 더해주면 </a:t>
            </a:r>
            <a:r>
              <a:rPr lang="ko-KR" altLang="en-US" dirty="0" err="1"/>
              <a:t>카이제곱분포를</a:t>
            </a:r>
            <a:r>
              <a:rPr lang="ko-KR" altLang="en-US" dirty="0"/>
              <a:t> 따릅니다</a:t>
            </a:r>
            <a:r>
              <a:rPr lang="en-US" altLang="ko-KR" dirty="0"/>
              <a:t>. #</a:t>
            </a:r>
          </a:p>
          <a:p>
            <a:r>
              <a:rPr lang="ko-KR" altLang="en-US" dirty="0"/>
              <a:t>그런데 앞의 통계량의 형태를 보면 </a:t>
            </a:r>
            <a:r>
              <a:rPr lang="en-US" altLang="ko-KR" dirty="0"/>
              <a:t>#</a:t>
            </a:r>
          </a:p>
          <a:p>
            <a:r>
              <a:rPr lang="ko-KR" altLang="en-US" dirty="0"/>
              <a:t>분모에는 평균이 자유도는 하나 줄어든 </a:t>
            </a:r>
            <a:r>
              <a:rPr lang="en-US" altLang="ko-KR" dirty="0"/>
              <a:t>(k-1)</a:t>
            </a:r>
            <a:r>
              <a:rPr lang="ko-KR" altLang="en-US" dirty="0"/>
              <a:t>이</a:t>
            </a:r>
            <a:r>
              <a:rPr lang="en-US" altLang="ko-KR" dirty="0"/>
              <a:t> </a:t>
            </a:r>
            <a:r>
              <a:rPr lang="ko-KR" altLang="en-US" dirty="0"/>
              <a:t>됩니다</a:t>
            </a:r>
            <a:r>
              <a:rPr lang="en-US" altLang="ko-KR" dirty="0"/>
              <a:t>. #</a:t>
            </a:r>
          </a:p>
          <a:p>
            <a:r>
              <a:rPr lang="ko-KR" altLang="en-US" dirty="0"/>
              <a:t>그 이유는 이렇게 표준화 해주고 </a:t>
            </a:r>
            <a:r>
              <a:rPr lang="en-US" altLang="ko-KR" dirty="0"/>
              <a:t>(k-1)</a:t>
            </a:r>
            <a:r>
              <a:rPr lang="ko-KR" altLang="en-US" dirty="0" err="1"/>
              <a:t>항까지만</a:t>
            </a:r>
            <a:r>
              <a:rPr lang="ko-KR" altLang="en-US" dirty="0"/>
              <a:t> 계산하면 합을 우리가 </a:t>
            </a:r>
            <a:r>
              <a:rPr lang="ko-KR" altLang="en-US" dirty="0" err="1"/>
              <a:t>알고있기</a:t>
            </a:r>
            <a:r>
              <a:rPr lang="ko-KR" altLang="en-US" dirty="0"/>
              <a:t> 때문에 동일한 식이 됩니다</a:t>
            </a:r>
            <a:r>
              <a:rPr lang="en-US" altLang="ko-KR" dirty="0"/>
              <a:t>. #</a:t>
            </a:r>
          </a:p>
          <a:p>
            <a:r>
              <a:rPr lang="ko-KR" altLang="en-US" dirty="0"/>
              <a:t>이를 정리하면 </a:t>
            </a:r>
            <a:r>
              <a:rPr lang="ko-KR" altLang="en-US" dirty="0" err="1"/>
              <a:t>윗식이</a:t>
            </a:r>
            <a:r>
              <a:rPr lang="ko-KR" altLang="en-US" dirty="0"/>
              <a:t> 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(k-1)</a:t>
            </a:r>
            <a:r>
              <a:rPr lang="ko-KR" altLang="en-US" dirty="0" err="1"/>
              <a:t>항까지만</a:t>
            </a:r>
            <a:r>
              <a:rPr lang="ko-KR" altLang="en-US" dirty="0"/>
              <a:t> </a:t>
            </a:r>
            <a:r>
              <a:rPr lang="ko-KR" altLang="en-US" dirty="0" err="1"/>
              <a:t>더한거라서</a:t>
            </a:r>
            <a:r>
              <a:rPr lang="ko-KR" altLang="en-US" dirty="0"/>
              <a:t> 자유도가 </a:t>
            </a:r>
            <a:r>
              <a:rPr lang="en-US" altLang="ko-KR" dirty="0"/>
              <a:t>k-1</a:t>
            </a:r>
            <a:r>
              <a:rPr lang="ko-KR" altLang="en-US" dirty="0"/>
              <a:t>이</a:t>
            </a:r>
            <a:r>
              <a:rPr lang="en-US" altLang="ko-KR" dirty="0"/>
              <a:t> </a:t>
            </a:r>
            <a:r>
              <a:rPr lang="ko-KR" altLang="en-US" dirty="0"/>
              <a:t>되는 것입니다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4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ko-KR" altLang="en-US" dirty="0" err="1"/>
              <a:t>독립성검정입니다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</a:t>
            </a:r>
            <a:r>
              <a:rPr lang="ko-KR" altLang="en-US" dirty="0" err="1"/>
              <a:t>범주형인</a:t>
            </a:r>
            <a:r>
              <a:rPr lang="ko-KR" altLang="en-US" dirty="0"/>
              <a:t> 두변수가 서로 독립적인가</a:t>
            </a:r>
            <a:r>
              <a:rPr lang="en-US" altLang="ko-KR" dirty="0"/>
              <a:t>, </a:t>
            </a:r>
            <a:r>
              <a:rPr lang="ko-KR" altLang="en-US" dirty="0"/>
              <a:t>연관성이 있는가를 검정하는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</a:t>
            </a:r>
            <a:r>
              <a:rPr lang="en-US" altLang="ko-KR" dirty="0"/>
              <a:t>2</a:t>
            </a:r>
            <a:r>
              <a:rPr lang="ko-KR" altLang="en-US" dirty="0"/>
              <a:t>개의 </a:t>
            </a:r>
            <a:r>
              <a:rPr lang="ko-KR" altLang="en-US" dirty="0" err="1"/>
              <a:t>범주형자료의</a:t>
            </a:r>
            <a:r>
              <a:rPr lang="ko-KR" altLang="en-US" dirty="0"/>
              <a:t> 교차표를 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측정된 </a:t>
            </a:r>
            <a:r>
              <a:rPr lang="ko-KR" altLang="en-US" dirty="0" err="1"/>
              <a:t>관측도수와</a:t>
            </a:r>
            <a:r>
              <a:rPr lang="ko-KR" altLang="en-US" dirty="0"/>
              <a:t> </a:t>
            </a:r>
            <a:r>
              <a:rPr lang="ko-KR" altLang="en-US" dirty="0" err="1"/>
              <a:t>기대도수가</a:t>
            </a:r>
            <a:r>
              <a:rPr lang="ko-KR" altLang="en-US" dirty="0"/>
              <a:t> 일치하는지를 검정합니다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다음 표를 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남녀별로 여가시간에 어떤 활동을 하는지를 물었습니다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모두 </a:t>
            </a:r>
            <a:r>
              <a:rPr lang="en-US" altLang="ko-KR" dirty="0"/>
              <a:t>100</a:t>
            </a:r>
            <a:r>
              <a:rPr lang="ko-KR" altLang="en-US" dirty="0"/>
              <a:t>명에게 데이터를 얻었는데 </a:t>
            </a:r>
            <a:r>
              <a:rPr lang="ko-KR" altLang="en-US" dirty="0" err="1"/>
              <a:t>그중에</a:t>
            </a:r>
            <a:r>
              <a:rPr lang="ko-KR" altLang="en-US" dirty="0"/>
              <a:t> 남자는 </a:t>
            </a:r>
            <a:r>
              <a:rPr lang="en-US" altLang="ko-KR" dirty="0"/>
              <a:t>60</a:t>
            </a:r>
            <a:r>
              <a:rPr lang="ko-KR" altLang="en-US" dirty="0"/>
              <a:t>명 여자는 </a:t>
            </a:r>
            <a:r>
              <a:rPr lang="en-US" altLang="ko-KR" dirty="0"/>
              <a:t>40</a:t>
            </a:r>
            <a:r>
              <a:rPr lang="ko-KR" altLang="en-US" dirty="0"/>
              <a:t>명이었습니다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여가활동을 보면 남자는 게임이나 운동을 많이 하는데 반해</a:t>
            </a:r>
            <a:endParaRPr lang="en-US" altLang="ko-KR" dirty="0"/>
          </a:p>
          <a:p>
            <a:r>
              <a:rPr lang="ko-KR" altLang="en-US" dirty="0"/>
              <a:t>여자는 여행이나 외식을 선호하였습니다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남녀라는 성별속성과 여가활용속성이 서로 연관성이 있어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두 변수가 서로 독립인지 아니면 연관이 있는지를 </a:t>
            </a:r>
            <a:r>
              <a:rPr lang="ko-KR" altLang="en-US" dirty="0" err="1"/>
              <a:t>검정하고자합니다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2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속성이 독립이라는 것을 다음과 같이 가설로 세웁니다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두 집합이 독립일때 교집합의 확률은 각 확률의 곱으로 </a:t>
            </a:r>
            <a:r>
              <a:rPr lang="ko-KR" altLang="en-US" dirty="0" err="1"/>
              <a:t>표시된다라고</a:t>
            </a:r>
            <a:endParaRPr lang="en-US" altLang="ko-KR" dirty="0"/>
          </a:p>
          <a:p>
            <a:r>
              <a:rPr lang="ko-KR" altLang="en-US" dirty="0"/>
              <a:t>앞의 확률기초에서 배웠죠</a:t>
            </a:r>
            <a:r>
              <a:rPr lang="en-US" altLang="ko-KR" dirty="0"/>
              <a:t>. #</a:t>
            </a:r>
          </a:p>
          <a:p>
            <a:r>
              <a:rPr lang="ko-KR" altLang="en-US" dirty="0"/>
              <a:t>좀 더 정확히 표시하면 각 속성에 포함될 확률은 다음과 같이 표시됩니다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모든 셀에서 이 식이 성립되어야 두 속성이 독립입니다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귀무가설이</a:t>
            </a:r>
            <a:r>
              <a:rPr lang="ko-KR" altLang="en-US" dirty="0"/>
              <a:t> 맞을 때 즉</a:t>
            </a:r>
            <a:r>
              <a:rPr lang="en-US" altLang="ko-KR" dirty="0"/>
              <a:t>, </a:t>
            </a:r>
            <a:r>
              <a:rPr lang="ko-KR" altLang="en-US" dirty="0"/>
              <a:t>서로 독립이라고 가정하고 </a:t>
            </a:r>
            <a:endParaRPr lang="en-US" altLang="ko-KR" dirty="0"/>
          </a:p>
          <a:p>
            <a:r>
              <a:rPr lang="ko-KR" altLang="en-US" dirty="0" err="1"/>
              <a:t>기대도수를</a:t>
            </a:r>
            <a:r>
              <a:rPr lang="ko-KR" altLang="en-US" dirty="0"/>
              <a:t> 계산합니다</a:t>
            </a:r>
            <a:r>
              <a:rPr lang="en-US" altLang="ko-KR" dirty="0"/>
              <a:t>. #</a:t>
            </a:r>
          </a:p>
          <a:p>
            <a:r>
              <a:rPr lang="ko-KR" altLang="en-US" dirty="0"/>
              <a:t>예를 들어 첫번째 셀의 </a:t>
            </a:r>
            <a:r>
              <a:rPr lang="ko-KR" altLang="en-US" dirty="0" err="1"/>
              <a:t>기대도수는</a:t>
            </a:r>
            <a:r>
              <a:rPr lang="ko-KR" altLang="en-US" dirty="0"/>
              <a:t> 남자이고 여행을 선택할 확률은</a:t>
            </a:r>
            <a:endParaRPr lang="en-US" altLang="ko-KR" dirty="0"/>
          </a:p>
          <a:p>
            <a:r>
              <a:rPr lang="ko-KR" altLang="en-US" dirty="0"/>
              <a:t>남자일 확률 곱하기 여행 선택할 확률로 이루어집니다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계산된 확률 </a:t>
            </a:r>
            <a:r>
              <a:rPr lang="en-US" altLang="ko-KR" dirty="0"/>
              <a:t>9/100 </a:t>
            </a:r>
            <a:r>
              <a:rPr lang="ko-KR" altLang="en-US" dirty="0"/>
              <a:t>에 전체 </a:t>
            </a:r>
            <a:r>
              <a:rPr lang="en-US" altLang="ko-KR" dirty="0"/>
              <a:t>100</a:t>
            </a:r>
            <a:r>
              <a:rPr lang="ko-KR" altLang="en-US" dirty="0"/>
              <a:t>명을 곱하면 </a:t>
            </a:r>
            <a:r>
              <a:rPr lang="ko-KR" altLang="en-US" dirty="0" err="1"/>
              <a:t>기대도수가</a:t>
            </a:r>
            <a:r>
              <a:rPr lang="ko-KR" altLang="en-US" dirty="0"/>
              <a:t> </a:t>
            </a:r>
            <a:r>
              <a:rPr lang="en-US" altLang="ko-KR" dirty="0"/>
              <a:t>9</a:t>
            </a:r>
            <a:r>
              <a:rPr lang="ko-KR" altLang="en-US" dirty="0"/>
              <a:t>명이죠</a:t>
            </a:r>
            <a:r>
              <a:rPr lang="en-US" altLang="ko-KR" dirty="0"/>
              <a:t>.#</a:t>
            </a:r>
          </a:p>
          <a:p>
            <a:r>
              <a:rPr lang="ko-KR" altLang="en-US" dirty="0"/>
              <a:t>이런 식으로 모든 셀에 </a:t>
            </a:r>
            <a:r>
              <a:rPr lang="ko-KR" altLang="en-US" dirty="0" err="1"/>
              <a:t>기대도수를</a:t>
            </a:r>
            <a:r>
              <a:rPr lang="ko-KR" altLang="en-US" dirty="0"/>
              <a:t> 구합니다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9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이 </a:t>
            </a:r>
            <a:r>
              <a:rPr lang="ko-KR" altLang="en-US" dirty="0" err="1"/>
              <a:t>관측도수와</a:t>
            </a:r>
            <a:r>
              <a:rPr lang="ko-KR" altLang="en-US" dirty="0"/>
              <a:t> </a:t>
            </a:r>
            <a:r>
              <a:rPr lang="ko-KR" altLang="en-US" dirty="0" err="1"/>
              <a:t>기대도수의</a:t>
            </a:r>
            <a:r>
              <a:rPr lang="ko-KR" altLang="en-US" dirty="0"/>
              <a:t> 차이를 제곱하고</a:t>
            </a:r>
            <a:endParaRPr lang="en-US" altLang="ko-KR" dirty="0"/>
          </a:p>
          <a:p>
            <a:r>
              <a:rPr lang="ko-KR" altLang="en-US" dirty="0" err="1"/>
              <a:t>기대도수로</a:t>
            </a:r>
            <a:r>
              <a:rPr lang="ko-KR" altLang="en-US" dirty="0"/>
              <a:t> 표준화 한다음에 더해준 값이 </a:t>
            </a:r>
            <a:r>
              <a:rPr lang="ko-KR" altLang="en-US" dirty="0" err="1"/>
              <a:t>검정통계량이</a:t>
            </a:r>
            <a:r>
              <a:rPr lang="ko-KR" altLang="en-US" dirty="0"/>
              <a:t>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값은 자유도가 각 속성에서 하나씩 </a:t>
            </a:r>
            <a:r>
              <a:rPr lang="ko-KR" altLang="en-US" dirty="0" err="1"/>
              <a:t>빼준</a:t>
            </a:r>
            <a:r>
              <a:rPr lang="ko-KR" altLang="en-US" dirty="0"/>
              <a:t> 값의 자유도를 갖는 </a:t>
            </a:r>
            <a:r>
              <a:rPr lang="ko-KR" altLang="en-US" dirty="0" err="1"/>
              <a:t>카이제곱</a:t>
            </a:r>
            <a:r>
              <a:rPr lang="ko-KR" altLang="en-US" dirty="0"/>
              <a:t> 분포를 따른다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가로합</a:t>
            </a:r>
            <a:r>
              <a:rPr lang="en-US" altLang="ko-KR" dirty="0"/>
              <a:t>, </a:t>
            </a:r>
            <a:r>
              <a:rPr lang="ko-KR" altLang="en-US" dirty="0"/>
              <a:t>세로합이 고정되므로 각 행의 수</a:t>
            </a:r>
            <a:r>
              <a:rPr lang="en-US" altLang="ko-KR" dirty="0"/>
              <a:t>, </a:t>
            </a:r>
            <a:r>
              <a:rPr lang="ko-KR" altLang="en-US" dirty="0"/>
              <a:t>열의 수에서 </a:t>
            </a:r>
            <a:r>
              <a:rPr lang="en-US" altLang="ko-KR" dirty="0"/>
              <a:t>1</a:t>
            </a:r>
            <a:r>
              <a:rPr lang="ko-KR" altLang="en-US" dirty="0"/>
              <a:t>씩 자유도가 빠지는 것이다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그래서 </a:t>
            </a:r>
            <a:r>
              <a:rPr lang="ko-KR" altLang="en-US" dirty="0" err="1"/>
              <a:t>이값이</a:t>
            </a:r>
            <a:r>
              <a:rPr lang="ko-KR" altLang="en-US" dirty="0"/>
              <a:t> 크면 </a:t>
            </a:r>
            <a:r>
              <a:rPr lang="ko-KR" altLang="en-US" dirty="0" err="1"/>
              <a:t>관측도수와</a:t>
            </a:r>
            <a:r>
              <a:rPr lang="ko-KR" altLang="en-US" dirty="0"/>
              <a:t> </a:t>
            </a:r>
            <a:r>
              <a:rPr lang="ko-KR" altLang="en-US" dirty="0" err="1"/>
              <a:t>기대도수간에</a:t>
            </a:r>
            <a:r>
              <a:rPr lang="ko-KR" altLang="en-US" dirty="0"/>
              <a:t> 차이가 있다고 보고 독립이 아니라고 판단합니다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1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</a:t>
            </a:r>
            <a:r>
              <a:rPr lang="en-US" dirty="0"/>
              <a:t> </a:t>
            </a:r>
            <a:r>
              <a:rPr lang="ko-KR" altLang="en-US" dirty="0"/>
              <a:t>교차분석을 공부하기 위해서 먼저 범주형 자료라는 개념을 알고 있어야 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범주형자료는</a:t>
            </a:r>
            <a:r>
              <a:rPr lang="ko-KR" altLang="en-US" dirty="0"/>
              <a:t> 항목으로 이루어진 자료를 의미합니다</a:t>
            </a:r>
            <a:r>
              <a:rPr lang="en-US" altLang="ko-KR" dirty="0"/>
              <a:t>. </a:t>
            </a:r>
            <a:r>
              <a:rPr lang="ko-KR" altLang="en-US" dirty="0"/>
              <a:t>측정했을 때 그 값이 계량적인 자료가 아니라 질적인 자료로 얻어집니다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항목으로 이루어져 </a:t>
            </a:r>
            <a:r>
              <a:rPr lang="ko-KR" altLang="en-US" dirty="0" err="1"/>
              <a:t>있다고해서</a:t>
            </a:r>
            <a:r>
              <a:rPr lang="ko-KR" altLang="en-US" dirty="0"/>
              <a:t> 명목변수</a:t>
            </a:r>
            <a:r>
              <a:rPr lang="en-US" altLang="ko-KR" dirty="0"/>
              <a:t>, </a:t>
            </a:r>
            <a:r>
              <a:rPr lang="ko-KR" altLang="en-US" dirty="0"/>
              <a:t>그 항목 간에 순서성이 존재한다면 </a:t>
            </a:r>
            <a:r>
              <a:rPr lang="ko-KR" altLang="en-US" dirty="0" err="1"/>
              <a:t>순서형변수라고</a:t>
            </a:r>
            <a:r>
              <a:rPr lang="ko-KR" altLang="en-US" dirty="0"/>
              <a:t> 하는데 이 두가지 형태를 우리는 범주형 자료라고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들어보면 데이터가 성별로 얻어지면 이는 </a:t>
            </a:r>
            <a:r>
              <a:rPr lang="ko-KR" altLang="en-US" dirty="0" err="1"/>
              <a:t>명목변수이죠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연령대 자료는 순서가 존재하니까 </a:t>
            </a:r>
            <a:r>
              <a:rPr lang="ko-KR" altLang="en-US" dirty="0" err="1"/>
              <a:t>순서형변수</a:t>
            </a:r>
            <a:endParaRPr lang="en-US" altLang="ko-KR" dirty="0"/>
          </a:p>
          <a:p>
            <a:r>
              <a:rPr lang="ko-KR" altLang="en-US" dirty="0"/>
              <a:t>직업은 순서가 없으니 명목변수</a:t>
            </a:r>
            <a:endParaRPr lang="en-US" altLang="ko-KR" dirty="0"/>
          </a:p>
          <a:p>
            <a:r>
              <a:rPr lang="ko-KR" altLang="en-US" dirty="0"/>
              <a:t>경제수준은 순서가 있으니 </a:t>
            </a:r>
            <a:r>
              <a:rPr lang="ko-KR" altLang="en-US" dirty="0" err="1"/>
              <a:t>순서형변수입니다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37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예제 </a:t>
            </a:r>
            <a:r>
              <a:rPr lang="en-US" altLang="ko-KR" dirty="0"/>
              <a:t>7.3</a:t>
            </a:r>
            <a:r>
              <a:rPr lang="ko-KR" altLang="en-US" dirty="0"/>
              <a:t>을 보겠습니다</a:t>
            </a:r>
            <a:r>
              <a:rPr lang="en-US" altLang="ko-KR" dirty="0"/>
              <a:t>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ko-KR" altLang="en-US" sz="1200" dirty="0"/>
              <a:t>연령에 따라 선호하는 스마트폰 브랜드를 조사하였다</a:t>
            </a:r>
            <a:endParaRPr lang="en-US" altLang="ko-KR" sz="1200" dirty="0"/>
          </a:p>
          <a:p>
            <a:pPr>
              <a:lnSpc>
                <a:spcPct val="100000"/>
              </a:lnSpc>
            </a:pPr>
            <a:r>
              <a:rPr lang="ko-KR" altLang="en-US" sz="1200" dirty="0"/>
              <a:t>연령 속성과 브랜드 선호도 속성 간에 관계가 있는지를 검정하려 한다</a:t>
            </a:r>
            <a:endParaRPr lang="en-US" altLang="ko-KR" sz="1200" dirty="0"/>
          </a:p>
          <a:p>
            <a:pPr>
              <a:lnSpc>
                <a:spcPct val="100000"/>
              </a:lnSpc>
            </a:pPr>
            <a:r>
              <a:rPr lang="ko-KR" altLang="en-US" sz="1200" dirty="0" err="1"/>
              <a:t>귀무가설은</a:t>
            </a:r>
            <a:r>
              <a:rPr lang="ko-KR" altLang="en-US" sz="1200" dirty="0"/>
              <a:t> ‘두 속성은 독립이다’</a:t>
            </a:r>
            <a:endParaRPr lang="en-US" altLang="ko-KR" sz="1200" dirty="0"/>
          </a:p>
          <a:p>
            <a:pPr>
              <a:lnSpc>
                <a:spcPct val="100000"/>
              </a:lnSpc>
            </a:pPr>
            <a:r>
              <a:rPr lang="ko-KR" altLang="en-US" sz="1200" dirty="0"/>
              <a:t>이때도 </a:t>
            </a:r>
            <a:r>
              <a:rPr lang="ko-KR" altLang="en-US" sz="1200" dirty="0" err="1"/>
              <a:t>기대도수를</a:t>
            </a:r>
            <a:r>
              <a:rPr lang="ko-KR" altLang="en-US" sz="1200" dirty="0"/>
              <a:t> 구해줍니다</a:t>
            </a:r>
            <a:r>
              <a:rPr lang="en-US" altLang="ko-KR" sz="1200" dirty="0"/>
              <a:t>.#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첫번째 셀의 </a:t>
            </a:r>
            <a:r>
              <a:rPr lang="ko-KR" altLang="en-US" sz="1200" dirty="0" err="1"/>
              <a:t>기대도수는</a:t>
            </a:r>
            <a:r>
              <a:rPr lang="ko-KR" altLang="en-US" sz="1200" dirty="0"/>
              <a:t> </a:t>
            </a:r>
            <a:r>
              <a:rPr lang="en-US" altLang="ko-KR" sz="1200" dirty="0"/>
              <a:t>100</a:t>
            </a:r>
            <a:r>
              <a:rPr lang="ko-KR" altLang="en-US" sz="1200" dirty="0"/>
              <a:t>명에 이 셀에 들어갈 확률을 곱해주죠</a:t>
            </a:r>
            <a:r>
              <a:rPr lang="en-US" altLang="ko-KR" sz="1200" dirty="0"/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sz="1200" dirty="0"/>
              <a:t>A</a:t>
            </a:r>
            <a:r>
              <a:rPr lang="ko-KR" altLang="en-US" sz="1200" dirty="0"/>
              <a:t>확률 </a:t>
            </a:r>
            <a:r>
              <a:rPr lang="en-US" altLang="ko-KR" sz="1200" dirty="0"/>
              <a:t>50/100, </a:t>
            </a:r>
            <a:r>
              <a:rPr lang="ko-KR" altLang="en-US" sz="1200" dirty="0"/>
              <a:t>청소년확률 </a:t>
            </a:r>
            <a:r>
              <a:rPr lang="en-US" altLang="ko-KR" sz="1200" dirty="0"/>
              <a:t>50/100, </a:t>
            </a:r>
            <a:r>
              <a:rPr lang="ko-KR" altLang="en-US" sz="1200" dirty="0"/>
              <a:t>이래서 </a:t>
            </a:r>
            <a:r>
              <a:rPr lang="en-US" altLang="ko-KR" sz="1200" dirty="0"/>
              <a:t>25</a:t>
            </a:r>
            <a:r>
              <a:rPr lang="ko-KR" altLang="en-US" sz="1200" dirty="0"/>
              <a:t>명이 구해집니다</a:t>
            </a:r>
            <a:r>
              <a:rPr lang="en-US" altLang="ko-KR" sz="1200" dirty="0"/>
              <a:t>.#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이때 </a:t>
            </a:r>
            <a:r>
              <a:rPr lang="ko-KR" altLang="en-US" sz="1200" dirty="0" err="1"/>
              <a:t>검정통계량은</a:t>
            </a:r>
            <a:r>
              <a:rPr lang="ko-KR" altLang="en-US" sz="1200" dirty="0"/>
              <a:t> </a:t>
            </a:r>
            <a:r>
              <a:rPr lang="en-US" altLang="ko-KR" sz="1200" dirty="0"/>
              <a:t>4</a:t>
            </a:r>
            <a:r>
              <a:rPr lang="ko-KR" altLang="en-US" sz="1200" dirty="0"/>
              <a:t>가 되고 </a:t>
            </a:r>
            <a:r>
              <a:rPr lang="ko-KR" altLang="en-US" sz="1200" dirty="0" err="1"/>
              <a:t>이값은</a:t>
            </a:r>
            <a:r>
              <a:rPr lang="ko-KR" altLang="en-US" sz="1200" dirty="0"/>
              <a:t> 기각역보다 크므로 </a:t>
            </a:r>
            <a:r>
              <a:rPr lang="ko-KR" altLang="en-US" sz="1200" dirty="0" err="1"/>
              <a:t>귀무가설을</a:t>
            </a:r>
            <a:r>
              <a:rPr lang="ko-KR" altLang="en-US" sz="1200" dirty="0"/>
              <a:t> 기각하고</a:t>
            </a:r>
            <a:endParaRPr lang="en-US" altLang="ko-KR" sz="1200" dirty="0"/>
          </a:p>
          <a:p>
            <a:pPr>
              <a:lnSpc>
                <a:spcPct val="100000"/>
              </a:lnSpc>
            </a:pPr>
            <a:r>
              <a:rPr lang="ko-KR" altLang="en-US" sz="1200" dirty="0"/>
              <a:t>연령과 브랜드 선호도가 연관성이 있다고 판단합니다</a:t>
            </a:r>
            <a:r>
              <a:rPr lang="en-US" altLang="ko-KR" sz="1200" dirty="0"/>
              <a:t>.</a:t>
            </a:r>
          </a:p>
          <a:p>
            <a:pPr>
              <a:lnSpc>
                <a:spcPct val="100000"/>
              </a:lnSpc>
            </a:pP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84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동질성 검정입니다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독립성 검정과 동질성 검정은 외형상 똑같습니다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차이는 한 범주에 대한 값이 고정적이냐 </a:t>
            </a:r>
            <a:r>
              <a:rPr lang="ko-KR" altLang="en-US" dirty="0" err="1"/>
              <a:t>확률적이냐하는</a:t>
            </a:r>
            <a:r>
              <a:rPr lang="ko-KR" altLang="en-US" dirty="0"/>
              <a:t> 차이입니다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 표를 보시면 그 차이를 알 수 잇습니다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100</a:t>
            </a:r>
            <a:r>
              <a:rPr lang="ko-KR" altLang="en-US" dirty="0"/>
              <a:t>명에게 식이요법 경험 유무를 물었는데</a:t>
            </a:r>
            <a:endParaRPr lang="en-US" altLang="ko-KR" dirty="0"/>
          </a:p>
          <a:p>
            <a:r>
              <a:rPr lang="ko-KR" altLang="en-US" dirty="0"/>
              <a:t>남자 </a:t>
            </a:r>
            <a:r>
              <a:rPr lang="en-US" altLang="ko-KR" dirty="0"/>
              <a:t>50</a:t>
            </a:r>
            <a:r>
              <a:rPr lang="ko-KR" altLang="en-US" dirty="0"/>
              <a:t>명</a:t>
            </a:r>
            <a:r>
              <a:rPr lang="en-US" altLang="ko-KR" dirty="0"/>
              <a:t>, </a:t>
            </a:r>
            <a:r>
              <a:rPr lang="ko-KR" altLang="en-US" dirty="0"/>
              <a:t>여자 </a:t>
            </a:r>
            <a:r>
              <a:rPr lang="en-US" altLang="ko-KR" dirty="0"/>
              <a:t>50</a:t>
            </a:r>
            <a:r>
              <a:rPr lang="ko-KR" altLang="en-US" dirty="0"/>
              <a:t>명을 미리 계획하고 조사한 자료일 때는 동질성 검정이고</a:t>
            </a:r>
            <a:endParaRPr lang="en-US" altLang="ko-KR" dirty="0"/>
          </a:p>
          <a:p>
            <a:r>
              <a:rPr lang="en-US" altLang="ko-KR" dirty="0"/>
              <a:t>100</a:t>
            </a:r>
            <a:r>
              <a:rPr lang="ko-KR" altLang="en-US" dirty="0"/>
              <a:t>명을 조사했는데 우연히 남자 </a:t>
            </a:r>
            <a:r>
              <a:rPr lang="en-US" altLang="ko-KR" dirty="0"/>
              <a:t>50</a:t>
            </a:r>
            <a:r>
              <a:rPr lang="ko-KR" altLang="en-US" dirty="0"/>
              <a:t>명</a:t>
            </a:r>
            <a:r>
              <a:rPr lang="en-US" altLang="ko-KR" dirty="0"/>
              <a:t>, </a:t>
            </a:r>
            <a:r>
              <a:rPr lang="ko-KR" altLang="en-US" dirty="0"/>
              <a:t>여자 </a:t>
            </a:r>
            <a:r>
              <a:rPr lang="en-US" altLang="ko-KR" dirty="0"/>
              <a:t>50</a:t>
            </a:r>
            <a:r>
              <a:rPr lang="ko-KR" altLang="en-US" dirty="0"/>
              <a:t>명이 뽑힐 수도 있겠죠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만약에 고정된 숫자라면 </a:t>
            </a:r>
            <a:r>
              <a:rPr lang="en-US" altLang="ko-KR" dirty="0"/>
              <a:t>#</a:t>
            </a:r>
          </a:p>
          <a:p>
            <a:r>
              <a:rPr lang="ko-KR" altLang="en-US" dirty="0"/>
              <a:t>여기서 남자일 확률은 계산될 수가 없죠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1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가설을 조금 변경합니다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범주별로 구성비율이 같다 이렇게 바꾸는 거죠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표에서는 남녀별로 경험</a:t>
            </a:r>
            <a:r>
              <a:rPr lang="en-US" altLang="ko-KR" dirty="0"/>
              <a:t>/ </a:t>
            </a:r>
            <a:r>
              <a:rPr lang="ko-KR" altLang="en-US" dirty="0"/>
              <a:t>무경험 비율이 동일하다</a:t>
            </a:r>
            <a:r>
              <a:rPr lang="en-US" altLang="ko-KR" dirty="0"/>
              <a:t>. </a:t>
            </a:r>
            <a:r>
              <a:rPr lang="ko-KR" altLang="en-US" dirty="0"/>
              <a:t>즉 </a:t>
            </a:r>
            <a:r>
              <a:rPr lang="ko-KR" altLang="en-US" dirty="0" err="1"/>
              <a:t>남녀간에</a:t>
            </a:r>
            <a:r>
              <a:rPr lang="ko-KR" altLang="en-US" dirty="0"/>
              <a:t> 차이가 없다가 가설이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이때는 남녀별로 구성비율을 구하고 그 비율이 동일한지를 비교하는 형식입니다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</a:t>
            </a:r>
            <a:r>
              <a:rPr lang="ko-KR" altLang="en-US" dirty="0" err="1"/>
              <a:t>검정통계량을</a:t>
            </a:r>
            <a:r>
              <a:rPr lang="ko-KR" altLang="en-US" dirty="0"/>
              <a:t> 구하고 검정하는 방법은 독립성검정과 완전 동일합니다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단지 검정결과를 </a:t>
            </a:r>
            <a:r>
              <a:rPr lang="ko-KR" altLang="en-US" dirty="0" err="1"/>
              <a:t>해석하는데만</a:t>
            </a:r>
            <a:r>
              <a:rPr lang="ko-KR" altLang="en-US" dirty="0"/>
              <a:t> 주의를 하시면 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0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범주형자료를</a:t>
            </a:r>
            <a:r>
              <a:rPr lang="ko-KR" altLang="en-US" dirty="0"/>
              <a:t> 정리할 때 표를 이용합니다</a:t>
            </a:r>
            <a:r>
              <a:rPr lang="en-US" altLang="ko-KR" dirty="0"/>
              <a:t>. </a:t>
            </a:r>
            <a:r>
              <a:rPr lang="ko-KR" altLang="en-US" dirty="0"/>
              <a:t>이런 자료는 표시할 때 빈도수와 비율로 표시를 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</a:t>
            </a:r>
            <a:r>
              <a:rPr lang="en-US" altLang="ko-KR" dirty="0"/>
              <a:t>50</a:t>
            </a:r>
            <a:r>
              <a:rPr lang="ko-KR" altLang="en-US" dirty="0"/>
              <a:t>명의 자료에서 남자가 </a:t>
            </a:r>
            <a:r>
              <a:rPr lang="en-US" altLang="ko-KR" dirty="0"/>
              <a:t>30</a:t>
            </a:r>
            <a:r>
              <a:rPr lang="ko-KR" altLang="en-US" dirty="0"/>
              <a:t>명</a:t>
            </a:r>
            <a:r>
              <a:rPr lang="en-US" altLang="ko-KR" dirty="0"/>
              <a:t>, </a:t>
            </a:r>
            <a:r>
              <a:rPr lang="ko-KR" altLang="en-US" dirty="0"/>
              <a:t>여자가 </a:t>
            </a:r>
            <a:r>
              <a:rPr lang="en-US" altLang="ko-KR" dirty="0"/>
              <a:t>20</a:t>
            </a:r>
            <a:r>
              <a:rPr lang="ko-KR" altLang="en-US" dirty="0"/>
              <a:t>명 이렇게 빈도수로 정리합니다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편의상 구성비율도 같이 표시해주는 것이 좋습니다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성별변수 하나에 대하여 정리한 것이므로 </a:t>
            </a:r>
            <a:r>
              <a:rPr lang="en-US" altLang="ko-KR" dirty="0"/>
              <a:t>1</a:t>
            </a:r>
            <a:r>
              <a:rPr lang="ko-KR" altLang="en-US" dirty="0"/>
              <a:t>차원 빈도표라 할 수 있습니다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5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ko-KR" altLang="en-US" dirty="0"/>
              <a:t>차원 교차표는 다음과 같이 두개의 변수에 대하여 교차된 빈도수를 표시한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성별 뿐만 아니라 연령대도 같이 정리한 것이죠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표를 보면 남자는 이런 연령대 분포를 하고 있는데</a:t>
            </a:r>
            <a:endParaRPr lang="en-US" altLang="ko-KR" dirty="0"/>
          </a:p>
          <a:p>
            <a:r>
              <a:rPr lang="ko-KR" altLang="en-US" dirty="0"/>
              <a:t>여자의 연령분포는 약간 다른 것 같다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통계적으로 다르다고 말 할 수 있는가</a:t>
            </a:r>
            <a:r>
              <a:rPr lang="en-US" altLang="ko-KR" dirty="0"/>
              <a:t>? </a:t>
            </a:r>
            <a:r>
              <a:rPr lang="ko-KR" altLang="en-US" dirty="0"/>
              <a:t>자연스럽게 이런 문제에 관심을 갖게 되겠죠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적합도 검정에 대하여 설명하겠습니다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</a:t>
            </a:r>
            <a:r>
              <a:rPr lang="ko-KR" altLang="en-US" dirty="0"/>
              <a:t>차원 범주형 자료를 정리한 </a:t>
            </a:r>
            <a:r>
              <a:rPr lang="en-US" altLang="ko-KR" dirty="0"/>
              <a:t>1</a:t>
            </a:r>
            <a:r>
              <a:rPr lang="ko-KR" altLang="en-US" dirty="0"/>
              <a:t>차원 빈도표에서 실시합니다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적합도 검정은 측정된 관측빈도가 가설에서 정한 기대빈도와 일치하는지를 검정합니다 </a:t>
            </a:r>
            <a:r>
              <a:rPr lang="en-US" altLang="ko-KR" dirty="0"/>
              <a:t>#</a:t>
            </a:r>
          </a:p>
          <a:p>
            <a:r>
              <a:rPr lang="ko-KR" altLang="en-US" dirty="0"/>
              <a:t>현재 관측된 빈도수는 각 </a:t>
            </a:r>
            <a:r>
              <a:rPr lang="en-US" altLang="ko-KR" dirty="0"/>
              <a:t>30</a:t>
            </a:r>
            <a:r>
              <a:rPr lang="ko-KR" altLang="en-US" dirty="0"/>
              <a:t>명과 </a:t>
            </a:r>
            <a:r>
              <a:rPr lang="en-US" altLang="ko-KR" dirty="0"/>
              <a:t>20</a:t>
            </a:r>
            <a:r>
              <a:rPr lang="ko-KR" altLang="en-US" dirty="0"/>
              <a:t>명인데</a:t>
            </a:r>
            <a:endParaRPr lang="en-US" altLang="ko-KR" dirty="0"/>
          </a:p>
          <a:p>
            <a:r>
              <a:rPr lang="ko-KR" altLang="en-US" dirty="0"/>
              <a:t>이들의 비율은 </a:t>
            </a:r>
            <a:r>
              <a:rPr lang="en-US" altLang="ko-KR" dirty="0"/>
              <a:t>60%</a:t>
            </a:r>
            <a:r>
              <a:rPr lang="ko-KR" altLang="en-US" dirty="0"/>
              <a:t>와 </a:t>
            </a:r>
            <a:r>
              <a:rPr lang="en-US" altLang="ko-KR" dirty="0"/>
              <a:t>40%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만약 남자 여자의 비율이 </a:t>
            </a:r>
            <a:r>
              <a:rPr lang="en-US" altLang="ko-KR" dirty="0"/>
              <a:t># 50% : 50%</a:t>
            </a:r>
            <a:r>
              <a:rPr lang="ko-KR" altLang="en-US" dirty="0"/>
              <a:t>로 동일하다고 할 수 있는지를 확인하고자 한다면요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남녀비율이 같은가에 대해서 </a:t>
            </a:r>
            <a:r>
              <a:rPr lang="ko-KR" altLang="en-US" dirty="0" err="1"/>
              <a:t>검정해야겠죠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3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남녀비율이 같은가에 대한 가설을 검정하는 것입니다</a:t>
            </a:r>
            <a:endParaRPr lang="en-US" altLang="ko-KR" dirty="0"/>
          </a:p>
          <a:p>
            <a:r>
              <a:rPr lang="ko-KR" altLang="en-US" dirty="0"/>
              <a:t>이 가설을 좀더 구체적으로 적으면 이와 같습니다</a:t>
            </a:r>
            <a:endParaRPr lang="en-US" altLang="ko-KR" dirty="0"/>
          </a:p>
          <a:p>
            <a:r>
              <a:rPr lang="ko-KR" altLang="en-US" dirty="0" err="1"/>
              <a:t>귀무가설은</a:t>
            </a:r>
            <a:r>
              <a:rPr lang="ko-KR" altLang="en-US" dirty="0"/>
              <a:t> 남자일 확률이 </a:t>
            </a:r>
            <a:r>
              <a:rPr lang="en-US" altLang="ko-KR" dirty="0"/>
              <a:t>0.5, </a:t>
            </a:r>
            <a:r>
              <a:rPr lang="ko-KR" altLang="en-US" dirty="0"/>
              <a:t>여자일 확률이 </a:t>
            </a:r>
            <a:r>
              <a:rPr lang="en-US" altLang="ko-KR" dirty="0"/>
              <a:t>0.5 </a:t>
            </a:r>
            <a:r>
              <a:rPr lang="ko-KR" altLang="en-US" dirty="0"/>
              <a:t>이렇게 정의합니다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</a:t>
            </a:r>
            <a:r>
              <a:rPr lang="ko-KR" altLang="en-US" dirty="0" err="1"/>
              <a:t>귀무가설에서</a:t>
            </a:r>
            <a:r>
              <a:rPr lang="ko-KR" altLang="en-US" dirty="0"/>
              <a:t> 정한 확률에 의해 </a:t>
            </a:r>
            <a:r>
              <a:rPr lang="ko-KR" altLang="en-US" dirty="0" err="1"/>
              <a:t>기대빈도수를</a:t>
            </a:r>
            <a:r>
              <a:rPr lang="ko-KR" altLang="en-US" dirty="0"/>
              <a:t> 계산합니다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50</a:t>
            </a:r>
            <a:r>
              <a:rPr lang="ko-KR" altLang="en-US" dirty="0"/>
              <a:t>곱하기 </a:t>
            </a:r>
            <a:r>
              <a:rPr lang="en-US" altLang="ko-KR" dirty="0"/>
              <a:t>50% </a:t>
            </a:r>
            <a:r>
              <a:rPr lang="ko-KR" altLang="en-US" dirty="0"/>
              <a:t>해서 </a:t>
            </a:r>
            <a:r>
              <a:rPr lang="en-US" altLang="ko-KR" dirty="0"/>
              <a:t>25</a:t>
            </a:r>
            <a:r>
              <a:rPr lang="ko-KR" altLang="en-US" dirty="0"/>
              <a:t>가 되고 여기도 </a:t>
            </a:r>
            <a:r>
              <a:rPr lang="en-US" altLang="ko-KR" dirty="0"/>
              <a:t>25</a:t>
            </a:r>
            <a:r>
              <a:rPr lang="ko-KR" altLang="en-US" dirty="0"/>
              <a:t>가 됩니다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1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이 </a:t>
            </a:r>
            <a:r>
              <a:rPr lang="ko-KR" altLang="en-US" dirty="0" err="1"/>
              <a:t>기대빈도수와</a:t>
            </a:r>
            <a:r>
              <a:rPr lang="ko-KR" altLang="en-US" dirty="0"/>
              <a:t> </a:t>
            </a:r>
            <a:r>
              <a:rPr lang="ko-KR" altLang="en-US" dirty="0" err="1"/>
              <a:t>관측빈도수와</a:t>
            </a:r>
            <a:r>
              <a:rPr lang="ko-KR" altLang="en-US" dirty="0"/>
              <a:t> </a:t>
            </a:r>
            <a:r>
              <a:rPr lang="ko-KR" altLang="en-US" dirty="0" err="1"/>
              <a:t>비슷한지</a:t>
            </a:r>
            <a:r>
              <a:rPr lang="ko-KR" altLang="en-US" dirty="0"/>
              <a:t> </a:t>
            </a:r>
            <a:r>
              <a:rPr lang="ko-KR" altLang="en-US" dirty="0" err="1"/>
              <a:t>학인합니다</a:t>
            </a:r>
            <a:endParaRPr lang="en-US" altLang="ko-KR" dirty="0"/>
          </a:p>
          <a:p>
            <a:r>
              <a:rPr lang="ko-KR" altLang="en-US" dirty="0"/>
              <a:t>즉 </a:t>
            </a:r>
            <a:r>
              <a:rPr lang="en-US" altLang="ko-KR" dirty="0"/>
              <a:t>30</a:t>
            </a:r>
            <a:r>
              <a:rPr lang="ko-KR" altLang="en-US" dirty="0"/>
              <a:t>과 </a:t>
            </a:r>
            <a:r>
              <a:rPr lang="en-US" altLang="ko-KR" dirty="0"/>
              <a:t>25</a:t>
            </a:r>
            <a:r>
              <a:rPr lang="ko-KR" altLang="en-US" dirty="0"/>
              <a:t>이 차이</a:t>
            </a:r>
            <a:r>
              <a:rPr lang="en-US" altLang="ko-KR" dirty="0"/>
              <a:t>, 20</a:t>
            </a:r>
            <a:r>
              <a:rPr lang="ko-KR" altLang="en-US" dirty="0"/>
              <a:t>과 </a:t>
            </a:r>
            <a:r>
              <a:rPr lang="en-US" altLang="ko-KR" dirty="0"/>
              <a:t>25</a:t>
            </a:r>
            <a:r>
              <a:rPr lang="ko-KR" altLang="en-US" dirty="0"/>
              <a:t>의 차이가 크면 </a:t>
            </a:r>
            <a:r>
              <a:rPr lang="ko-KR" altLang="en-US" dirty="0" err="1"/>
              <a:t>귀무가설과</a:t>
            </a:r>
            <a:r>
              <a:rPr lang="ko-KR" altLang="en-US" dirty="0"/>
              <a:t> 다르다고 판단하는 것입니다 </a:t>
            </a:r>
            <a:r>
              <a:rPr lang="en-US" altLang="ko-KR" dirty="0"/>
              <a:t>#</a:t>
            </a:r>
          </a:p>
          <a:p>
            <a:r>
              <a:rPr lang="ko-KR" altLang="en-US" dirty="0"/>
              <a:t>실제로는 이 차이를 구할 때 </a:t>
            </a:r>
            <a:r>
              <a:rPr lang="en-US" altLang="ko-KR" dirty="0"/>
              <a:t># </a:t>
            </a:r>
            <a:r>
              <a:rPr lang="ko-KR" altLang="en-US" dirty="0" err="1"/>
              <a:t>기대값으로</a:t>
            </a:r>
            <a:r>
              <a:rPr lang="ko-KR" altLang="en-US" dirty="0"/>
              <a:t> 표준화 해주고 더해주는데 이 값은 </a:t>
            </a:r>
            <a:r>
              <a:rPr lang="ko-KR" altLang="en-US" dirty="0" err="1"/>
              <a:t>카이제곱분포를</a:t>
            </a:r>
            <a:r>
              <a:rPr lang="ko-KR" altLang="en-US" dirty="0"/>
              <a:t> 따릅니다</a:t>
            </a:r>
            <a:endParaRPr lang="en-US" altLang="ko-KR" dirty="0"/>
          </a:p>
          <a:p>
            <a:r>
              <a:rPr lang="ko-KR" altLang="en-US" dirty="0" err="1"/>
              <a:t>카이제곱</a:t>
            </a:r>
            <a:r>
              <a:rPr lang="ko-KR" altLang="en-US" dirty="0"/>
              <a:t> 분포에서 얼마나 멀리 벗어나는가를 보고 </a:t>
            </a:r>
            <a:r>
              <a:rPr lang="ko-KR" altLang="en-US" dirty="0" err="1"/>
              <a:t>판단해주는거죠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3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과정을 일반적으로 표시하면 다음과 같습니다</a:t>
            </a:r>
            <a:endParaRPr lang="en-US" altLang="ko-KR" dirty="0"/>
          </a:p>
          <a:p>
            <a:r>
              <a:rPr lang="ko-KR" altLang="en-US" dirty="0"/>
              <a:t>가설은 각 범주에 들어갈 확률을 정하고요</a:t>
            </a:r>
            <a:endParaRPr lang="en-US" altLang="ko-KR" dirty="0"/>
          </a:p>
          <a:p>
            <a:r>
              <a:rPr lang="ko-KR" altLang="en-US" dirty="0"/>
              <a:t>이에 따른 기대빈도를 구하고 이를 관측빈도와 비교합니다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차이를 제곱해서 표준화해준 다음에 더해주면 </a:t>
            </a:r>
            <a:r>
              <a:rPr lang="ko-KR" altLang="en-US" dirty="0" err="1"/>
              <a:t>이값은</a:t>
            </a:r>
            <a:r>
              <a:rPr lang="ko-KR" altLang="en-US" dirty="0"/>
              <a:t> 자유도가 </a:t>
            </a:r>
            <a:r>
              <a:rPr lang="en-US" altLang="ko-KR" dirty="0"/>
              <a:t>k-1 </a:t>
            </a:r>
            <a:r>
              <a:rPr lang="ko-KR" altLang="en-US" dirty="0"/>
              <a:t>인 </a:t>
            </a:r>
            <a:r>
              <a:rPr lang="ko-KR" altLang="en-US" dirty="0" err="1"/>
              <a:t>카이제곱분포를</a:t>
            </a:r>
            <a:r>
              <a:rPr lang="ko-KR" altLang="en-US" dirty="0"/>
              <a:t> 따르고</a:t>
            </a:r>
            <a:endParaRPr lang="en-US" altLang="ko-KR" dirty="0"/>
          </a:p>
          <a:p>
            <a:r>
              <a:rPr lang="ko-KR" altLang="en-US" dirty="0" err="1"/>
              <a:t>이값이</a:t>
            </a:r>
            <a:r>
              <a:rPr lang="ko-KR" altLang="en-US" dirty="0"/>
              <a:t> 기각역보다 크면 </a:t>
            </a:r>
            <a:r>
              <a:rPr lang="ko-KR" altLang="en-US" dirty="0" err="1"/>
              <a:t>귀무가설을</a:t>
            </a:r>
            <a:r>
              <a:rPr lang="ko-KR" altLang="en-US" dirty="0"/>
              <a:t> 기각하게 됩니다</a:t>
            </a:r>
            <a:r>
              <a:rPr lang="en-US" altLang="ko-KR" dirty="0"/>
              <a:t>. </a:t>
            </a:r>
            <a:r>
              <a:rPr lang="ko-KR" altLang="en-US" dirty="0"/>
              <a:t>또는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P-</a:t>
            </a:r>
            <a:r>
              <a:rPr lang="ko-KR" altLang="en-US" dirty="0"/>
              <a:t>값이 작아지면 분포에서 멀리 벗어나는 것이니까 </a:t>
            </a:r>
            <a:r>
              <a:rPr lang="ko-KR" altLang="en-US" dirty="0" err="1"/>
              <a:t>귀무가설이</a:t>
            </a:r>
            <a:r>
              <a:rPr lang="ko-KR" altLang="en-US" dirty="0"/>
              <a:t> 틀리다고 판단합니다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엑셀에서는 </a:t>
            </a:r>
            <a:r>
              <a:rPr lang="en-US" altLang="ko-KR" dirty="0"/>
              <a:t>p-</a:t>
            </a:r>
            <a:r>
              <a:rPr lang="ko-KR" altLang="en-US" dirty="0" err="1"/>
              <a:t>값만을</a:t>
            </a:r>
            <a:r>
              <a:rPr lang="ko-KR" altLang="en-US" dirty="0"/>
              <a:t> 구해줍니다</a:t>
            </a:r>
            <a:r>
              <a:rPr lang="en-US" altLang="ko-KR" dirty="0"/>
              <a:t>.</a:t>
            </a:r>
            <a:endParaRPr lang="en-US" dirty="0"/>
          </a:p>
          <a:p>
            <a:endParaRPr lang="en-US" altLang="ko-KR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34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7.1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보겠습니다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17946-0EE5-437F-A3C4-F87ADE2D7B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51884E-7B07-4B2D-B2A4-C54BA4ABE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D373D84-F4A3-4C16-8956-A7E712B14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E1E36D-6C77-4A73-9757-D8748270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1D2865-C989-465B-8491-07ACC736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E286FD-1FDF-4320-80E5-D4B171EA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220187-C48B-4A25-A7FA-D9BBE6D3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E1CE9E-32E8-4B6E-B78F-2300EE430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7E5397-6548-4285-9FB4-EBD78E91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8D7AA5-3408-479D-B843-CBA42020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7D5F29-2B07-4423-870A-26AF864D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0677BF1-FFF6-43A9-8C64-D2721BA0A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7AF508-FD0D-4C8A-8F89-6C8F74152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DB2970-DF48-4674-8910-9080C082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D1DAF3-0210-4F60-8AB3-9EE98459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541BD3-B8E0-4D9C-A6EE-B2CD3BF9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A29A1D-36BB-4BD3-ADA3-79B4AB48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7A4B21-B2A2-434D-A4DD-E7AD9DFA0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F3961B-035E-419C-977C-1F321667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6C316-B5C9-41B6-ACD9-5D88B45B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35B1DF-4200-4D12-9DC2-0D35EF3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0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60F65D-1070-459A-AE40-3ADEA3B2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A50C30-1D94-4153-8C75-B88157CD4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FA8F02-0C36-4291-AB6F-7EDEF165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2DC57-00CD-47F4-8DE7-42ECDCF3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7638E5-5E1A-4713-B16E-92DB20E5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CC252C-94A3-46C8-B678-5F110D9A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2B2FD3-EDB1-42D1-8069-E26590DB4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EBF29B-8604-4223-BE6A-A4C6EE6CF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ADFA2B-9A3F-419B-950D-FC3612DE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9CE015-C298-4944-A504-EE5044B0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DABE4A-D36E-4704-954B-ED2706E2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82D094-FD34-4BA5-AE5E-DD266325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721B62-0D0B-4755-AD00-D66E21353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93448D-6506-43EE-8560-00ECEA225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A16980-2912-4814-9DEE-4E5F4060C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BDF8CAA-DBB3-455B-B003-75E92F4B5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ADB2CEB-332E-41CE-AFFE-A8755E2A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B692F8A-1E0B-431B-96BC-C13B084A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0769E15-03B1-408D-829E-30B300B9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5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D964C-858E-47F9-B3BE-F8075A1F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5F7E36C-BA2B-48FE-A026-9F2E9C15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5540A77-7613-4175-B0C4-BC21A330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58A575C-D23B-4E37-9046-4A2C484A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29D000C-FFBD-4EE2-AD33-44621555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6F8D95F-205A-4264-BEA8-C93CD1DB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F1FD77-CB63-4DF4-8694-EDE21425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E7933C-50F9-4B79-A98F-2AA2E3AA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F61A58-BF36-4E26-8CF7-2596A1DEB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B9BB936-041F-4ECE-85B0-4ABB0A73C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157034-3A37-4CD6-960A-2814A2D0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741880-EE1B-4242-AAE0-4AAD4EF1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812A1C-7C6C-44FD-8ADF-B7A5F012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0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923163-D935-4166-A2CB-EADA304C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52FD73F-55E4-41D7-A25A-98DB369EA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D68579D-89F4-4A66-B8AD-4778F8584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650D02-DD6A-4F0A-BB1B-1C93DF80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AFCF04-4501-48A9-9BAA-D2C1E14F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289A5D-9EBB-41A6-BDE9-BB098DC4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DFD287-D3DB-4407-A76F-84379FDD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00CF25-A21C-4638-BAD9-697C038E2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639BA4-42EF-4F50-8475-8A6466B0B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7F92-9C5E-4BA1-9264-0252BCCD2D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F311B8-A6ED-41B3-B627-0128DDA59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F55068-4F30-447D-95CB-3A7873A4B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A14E-B4E9-424D-9361-A49FBFAF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7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CB5D569-5D8B-404E-B32E-7A68867D6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/>
          <a:stretch/>
        </p:blipFill>
        <p:spPr>
          <a:xfrm>
            <a:off x="-1" y="1892"/>
            <a:ext cx="12192001" cy="685704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A2F3519-4E21-426F-A848-9A3512EC1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3820" y="1603023"/>
            <a:ext cx="3584223" cy="3070578"/>
          </a:xfrm>
        </p:spPr>
        <p:txBody>
          <a:bodyPr>
            <a:normAutofit/>
          </a:bodyPr>
          <a:lstStyle/>
          <a:p>
            <a:r>
              <a:rPr lang="ko-KR" alt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교차</a:t>
            </a:r>
            <a:br>
              <a:rPr lang="en-US" altLang="ko-KR" sz="9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분석</a:t>
            </a:r>
            <a:endParaRPr lang="en-US" sz="9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D370F0-72B0-43D1-BBC4-454465635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9837" y="4901730"/>
            <a:ext cx="2755873" cy="481158"/>
          </a:xfrm>
          <a:solidFill>
            <a:srgbClr val="7D6252">
              <a:alpha val="60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ko-KR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교재 </a:t>
            </a:r>
            <a:r>
              <a:rPr lang="en-US" altLang="ko-KR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259</a:t>
            </a:r>
            <a:r>
              <a:rPr lang="ko-KR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페이지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184B4-E6DF-4FEA-A48A-41537559D661}"/>
              </a:ext>
            </a:extLst>
          </p:cNvPr>
          <p:cNvSpPr txBox="1"/>
          <p:nvPr/>
        </p:nvSpPr>
        <p:spPr>
          <a:xfrm>
            <a:off x="1267555" y="2128387"/>
            <a:ext cx="2646878" cy="2601225"/>
          </a:xfrm>
          <a:prstGeom prst="rect">
            <a:avLst/>
          </a:prstGeom>
          <a:solidFill>
            <a:srgbClr val="54676B">
              <a:alpha val="60000"/>
            </a:srgbClr>
          </a:solidFill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5000"/>
              </a:lnSpc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독립성검정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5000"/>
              </a:lnSpc>
            </a:pP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동질성검정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5000"/>
              </a:lnSpc>
            </a:pPr>
            <a:r>
              <a:rPr lang="ko-KR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카이제곱검정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DF543-3D8F-4C42-B0BD-98D9B3D2F1F0}"/>
              </a:ext>
            </a:extLst>
          </p:cNvPr>
          <p:cNvSpPr txBox="1"/>
          <p:nvPr/>
        </p:nvSpPr>
        <p:spPr>
          <a:xfrm>
            <a:off x="4569837" y="882785"/>
            <a:ext cx="3827330" cy="646331"/>
          </a:xfrm>
          <a:prstGeom prst="rect">
            <a:avLst/>
          </a:prstGeom>
          <a:solidFill>
            <a:srgbClr val="FBB04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이용한 통계학</a:t>
            </a:r>
          </a:p>
        </p:txBody>
      </p:sp>
    </p:spTree>
    <p:extLst>
      <p:ext uri="{BB962C8B-B14F-4D97-AF65-F5344CB8AC3E}">
        <p14:creationId xmlns:p14="http://schemas.microsoft.com/office/powerpoint/2010/main" val="184765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9936A1BE-AC1C-4A25-B752-1877259E8F36}"/>
              </a:ext>
            </a:extLst>
          </p:cNvPr>
          <p:cNvSpPr txBox="1">
            <a:spLocks/>
          </p:cNvSpPr>
          <p:nvPr/>
        </p:nvSpPr>
        <p:spPr>
          <a:xfrm>
            <a:off x="0" y="260026"/>
            <a:ext cx="6096000" cy="67539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예제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7.1] Excel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풀이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AAC69C6-C5AF-4598-88DC-6CD94245E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47998"/>
            <a:ext cx="10515600" cy="608703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3F9A403-E898-4196-A3DF-2413FB51B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60581"/>
            <a:ext cx="10515601" cy="608703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44E0EE3-BBC7-4B74-A4C1-140F59FF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253" y="1120173"/>
            <a:ext cx="5391150" cy="524827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CCDDBF0-2211-4FB6-A05B-22E69A8D9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253" y="1132750"/>
            <a:ext cx="53911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AAC69C6-C5AF-4598-88DC-6CD94245E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47998"/>
            <a:ext cx="10515600" cy="608703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3F9A403-E898-4196-A3DF-2413FB51B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60581"/>
            <a:ext cx="10515601" cy="608703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A4C6FFD-DACB-4B24-BF76-F02C934D9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734" y="2350540"/>
            <a:ext cx="7172325" cy="3838575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FF51B6F9-F551-4239-B7C8-A771B5BD6C2D}"/>
              </a:ext>
            </a:extLst>
          </p:cNvPr>
          <p:cNvSpPr txBox="1">
            <a:spLocks/>
          </p:cNvSpPr>
          <p:nvPr/>
        </p:nvSpPr>
        <p:spPr>
          <a:xfrm>
            <a:off x="0" y="260026"/>
            <a:ext cx="6096000" cy="67539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예제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7.1] Excel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풀이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84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D95D97C-899F-452F-90AB-9E853E19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35421"/>
            <a:ext cx="10515600" cy="6087035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D1EBEE3D-9422-4E06-85B6-BE9DF1724698}"/>
              </a:ext>
            </a:extLst>
          </p:cNvPr>
          <p:cNvSpPr txBox="1">
            <a:spLocks/>
          </p:cNvSpPr>
          <p:nvPr/>
        </p:nvSpPr>
        <p:spPr>
          <a:xfrm>
            <a:off x="0" y="260026"/>
            <a:ext cx="6096000" cy="67539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예제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7.1] Excel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풀이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54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4370526-C5E5-48FB-863F-613839537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35421"/>
            <a:ext cx="10515600" cy="6087035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221E11BC-FF63-4EDA-BB6F-7A695B7FA4DA}"/>
              </a:ext>
            </a:extLst>
          </p:cNvPr>
          <p:cNvSpPr txBox="1">
            <a:spLocks/>
          </p:cNvSpPr>
          <p:nvPr/>
        </p:nvSpPr>
        <p:spPr>
          <a:xfrm>
            <a:off x="0" y="260026"/>
            <a:ext cx="6096000" cy="67539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예제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7.1] Excel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풀이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91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07EF92B-D1DF-4500-B33D-16FDF1D0E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5421"/>
            <a:ext cx="10515600" cy="6087035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F28B9EA4-E537-4FF0-B4C2-0ABC9494EC97}"/>
              </a:ext>
            </a:extLst>
          </p:cNvPr>
          <p:cNvSpPr txBox="1">
            <a:spLocks/>
          </p:cNvSpPr>
          <p:nvPr/>
        </p:nvSpPr>
        <p:spPr>
          <a:xfrm>
            <a:off x="0" y="260026"/>
            <a:ext cx="6096000" cy="67539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예제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7.1] Excel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풀이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53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93E2F1-E634-4183-8133-D0052A02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35421"/>
            <a:ext cx="10515600" cy="6087035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FCB19FF1-2CD9-4D82-B08E-D1F631CD0795}"/>
              </a:ext>
            </a:extLst>
          </p:cNvPr>
          <p:cNvSpPr txBox="1">
            <a:spLocks/>
          </p:cNvSpPr>
          <p:nvPr/>
        </p:nvSpPr>
        <p:spPr>
          <a:xfrm>
            <a:off x="0" y="260026"/>
            <a:ext cx="6096000" cy="67539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예제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7.1] Excel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풀이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87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2E87ECD-66EE-4E9D-966B-1B4FFFBA6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35421"/>
            <a:ext cx="10515600" cy="6087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635705-040A-4E86-B52A-88DE34BEFA63}"/>
              </a:ext>
            </a:extLst>
          </p:cNvPr>
          <p:cNvSpPr txBox="1"/>
          <p:nvPr/>
        </p:nvSpPr>
        <p:spPr>
          <a:xfrm>
            <a:off x="4014950" y="4592253"/>
            <a:ext cx="580171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P-</a:t>
            </a:r>
            <a:r>
              <a:rPr lang="ko-KR" altLang="en-US" dirty="0"/>
              <a:t>값이 </a:t>
            </a:r>
            <a:r>
              <a:rPr lang="en-US" altLang="ko-KR" dirty="0"/>
              <a:t>0.238</a:t>
            </a:r>
            <a:r>
              <a:rPr lang="ko-KR" altLang="en-US" dirty="0"/>
              <a:t>로 </a:t>
            </a:r>
            <a:r>
              <a:rPr lang="en-US" altLang="ko-KR" dirty="0"/>
              <a:t>0.05</a:t>
            </a:r>
            <a:r>
              <a:rPr lang="ko-KR" altLang="en-US" dirty="0"/>
              <a:t>보다 크기 때문에 </a:t>
            </a:r>
            <a:r>
              <a:rPr lang="ko-KR" altLang="en-US" dirty="0" err="1"/>
              <a:t>귀무가설을</a:t>
            </a:r>
            <a:r>
              <a:rPr lang="ko-KR" altLang="en-US" dirty="0"/>
              <a:t> 채택한다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각 범주의 확률이 동일하다고 판단한다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A22C5777-FAE5-4991-BF90-259FFDFD8FB2}"/>
              </a:ext>
            </a:extLst>
          </p:cNvPr>
          <p:cNvSpPr txBox="1">
            <a:spLocks/>
          </p:cNvSpPr>
          <p:nvPr/>
        </p:nvSpPr>
        <p:spPr>
          <a:xfrm>
            <a:off x="0" y="260026"/>
            <a:ext cx="6096000" cy="67539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예제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7.1] Excel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풀이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B156B6-5D4D-4168-B02D-B175B5C40A28}"/>
              </a:ext>
            </a:extLst>
          </p:cNvPr>
          <p:cNvSpPr txBox="1"/>
          <p:nvPr/>
        </p:nvSpPr>
        <p:spPr>
          <a:xfrm>
            <a:off x="1839311" y="5306144"/>
            <a:ext cx="32063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P-</a:t>
            </a:r>
            <a:r>
              <a:rPr lang="ko-KR" altLang="en-US" dirty="0"/>
              <a:t>값</a:t>
            </a:r>
            <a:r>
              <a:rPr lang="en-US" altLang="ko-KR" dirty="0"/>
              <a:t>=</a:t>
            </a:r>
            <a:r>
              <a:rPr lang="en-US" altLang="ko-KR" dirty="0" err="1"/>
              <a:t>Pr</a:t>
            </a:r>
            <a:r>
              <a:rPr lang="en-US" altLang="ko-KR" dirty="0"/>
              <a:t>(</a:t>
            </a:r>
            <a:r>
              <a:rPr lang="ko-KR" altLang="en-US" dirty="0"/>
              <a:t>결과</a:t>
            </a:r>
            <a:r>
              <a:rPr lang="en-US" altLang="ko-KR" dirty="0"/>
              <a:t> </a:t>
            </a:r>
            <a:r>
              <a:rPr lang="ko-KR" altLang="en-US" dirty="0"/>
              <a:t>이상</a:t>
            </a:r>
            <a:r>
              <a:rPr lang="en-US" altLang="ko-KR" dirty="0"/>
              <a:t>| Ho</a:t>
            </a:r>
            <a:r>
              <a:rPr lang="ko-KR" altLang="en-US" dirty="0"/>
              <a:t>이 사실</a:t>
            </a:r>
            <a:r>
              <a:rPr lang="en-US" altLang="ko-KR" dirty="0"/>
              <a:t>)</a:t>
            </a:r>
            <a:endParaRPr 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4F8157-EAB9-480B-A8B2-EEC4A8F3AE8B}"/>
              </a:ext>
            </a:extLst>
          </p:cNvPr>
          <p:cNvGrpSpPr/>
          <p:nvPr/>
        </p:nvGrpSpPr>
        <p:grpSpPr>
          <a:xfrm>
            <a:off x="5586248" y="3543818"/>
            <a:ext cx="4572000" cy="2743200"/>
            <a:chOff x="5586248" y="3543818"/>
            <a:chExt cx="4572000" cy="2743200"/>
          </a:xfrm>
        </p:grpSpPr>
        <p:graphicFrame>
          <p:nvGraphicFramePr>
            <p:cNvPr id="8" name="차트 7">
              <a:extLst>
                <a:ext uri="{FF2B5EF4-FFF2-40B4-BE49-F238E27FC236}">
                  <a16:creationId xmlns:a16="http://schemas.microsoft.com/office/drawing/2014/main" id="{818DF2A9-C7FB-4070-9297-B365A99A35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7294087"/>
                </p:ext>
              </p:extLst>
            </p:nvPr>
          </p:nvGraphicFramePr>
          <p:xfrm>
            <a:off x="5586248" y="354381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770EAF9B-451B-43DE-8E37-9794864A53E9}"/>
                </a:ext>
              </a:extLst>
            </p:cNvPr>
            <p:cNvCxnSpPr/>
            <p:nvPr/>
          </p:nvCxnSpPr>
          <p:spPr>
            <a:xfrm flipV="1">
              <a:off x="7547245" y="5341304"/>
              <a:ext cx="0" cy="4572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0C1491BA-9DF4-4474-A1D7-4C374E0CC63E}"/>
                </a:ext>
              </a:extLst>
            </p:cNvPr>
            <p:cNvSpPr txBox="1"/>
            <p:nvPr/>
          </p:nvSpPr>
          <p:spPr>
            <a:xfrm>
              <a:off x="7309120" y="5750879"/>
              <a:ext cx="434734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rgbClr val="FF0000"/>
                  </a:solidFill>
                </a:rPr>
                <a:t>2.87</a:t>
              </a: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FB82AD86-9FF6-43F1-9A11-41FDCE84209D}"/>
                </a:ext>
              </a:extLst>
            </p:cNvPr>
            <p:cNvGrpSpPr/>
            <p:nvPr/>
          </p:nvGrpSpPr>
          <p:grpSpPr>
            <a:xfrm>
              <a:off x="7566294" y="5362324"/>
              <a:ext cx="2377306" cy="444719"/>
              <a:chOff x="7566294" y="5362324"/>
              <a:chExt cx="2377306" cy="444719"/>
            </a:xfrm>
          </p:grpSpPr>
          <p:sp>
            <p:nvSpPr>
              <p:cNvPr id="11" name="이등변 삼각형 6">
                <a:extLst>
                  <a:ext uri="{FF2B5EF4-FFF2-40B4-BE49-F238E27FC236}">
                    <a16:creationId xmlns:a16="http://schemas.microsoft.com/office/drawing/2014/main" id="{5A2AD1C7-E5BA-4655-B8C8-37615607CD65}"/>
                  </a:ext>
                </a:extLst>
              </p:cNvPr>
              <p:cNvSpPr/>
              <p:nvPr/>
            </p:nvSpPr>
            <p:spPr>
              <a:xfrm>
                <a:off x="7566295" y="5435568"/>
                <a:ext cx="1962150" cy="371475"/>
              </a:xfrm>
              <a:custGeom>
                <a:avLst/>
                <a:gdLst>
                  <a:gd name="connsiteX0" fmla="*/ 0 w 628650"/>
                  <a:gd name="connsiteY0" fmla="*/ 342900 h 342900"/>
                  <a:gd name="connsiteX1" fmla="*/ 314325 w 628650"/>
                  <a:gd name="connsiteY1" fmla="*/ 0 h 342900"/>
                  <a:gd name="connsiteX2" fmla="*/ 628650 w 628650"/>
                  <a:gd name="connsiteY2" fmla="*/ 342900 h 342900"/>
                  <a:gd name="connsiteX3" fmla="*/ 0 w 628650"/>
                  <a:gd name="connsiteY3" fmla="*/ 342900 h 342900"/>
                  <a:gd name="connsiteX0" fmla="*/ 19050 w 647700"/>
                  <a:gd name="connsiteY0" fmla="*/ 352425 h 352425"/>
                  <a:gd name="connsiteX1" fmla="*/ 0 w 647700"/>
                  <a:gd name="connsiteY1" fmla="*/ 0 h 352425"/>
                  <a:gd name="connsiteX2" fmla="*/ 647700 w 647700"/>
                  <a:gd name="connsiteY2" fmla="*/ 352425 h 352425"/>
                  <a:gd name="connsiteX3" fmla="*/ 19050 w 647700"/>
                  <a:gd name="connsiteY3" fmla="*/ 352425 h 352425"/>
                  <a:gd name="connsiteX0" fmla="*/ 19050 w 1619250"/>
                  <a:gd name="connsiteY0" fmla="*/ 352425 h 361950"/>
                  <a:gd name="connsiteX1" fmla="*/ 0 w 1619250"/>
                  <a:gd name="connsiteY1" fmla="*/ 0 h 361950"/>
                  <a:gd name="connsiteX2" fmla="*/ 1619250 w 1619250"/>
                  <a:gd name="connsiteY2" fmla="*/ 361950 h 361950"/>
                  <a:gd name="connsiteX3" fmla="*/ 19050 w 1619250"/>
                  <a:gd name="connsiteY3" fmla="*/ 352425 h 361950"/>
                  <a:gd name="connsiteX0" fmla="*/ 0 w 1600200"/>
                  <a:gd name="connsiteY0" fmla="*/ 361950 h 371475"/>
                  <a:gd name="connsiteX1" fmla="*/ 0 w 1600200"/>
                  <a:gd name="connsiteY1" fmla="*/ 0 h 371475"/>
                  <a:gd name="connsiteX2" fmla="*/ 1600200 w 1600200"/>
                  <a:gd name="connsiteY2" fmla="*/ 371475 h 371475"/>
                  <a:gd name="connsiteX3" fmla="*/ 0 w 1600200"/>
                  <a:gd name="connsiteY3" fmla="*/ 36195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0200" h="371475">
                    <a:moveTo>
                      <a:pt x="0" y="361950"/>
                    </a:moveTo>
                    <a:lnTo>
                      <a:pt x="0" y="0"/>
                    </a:lnTo>
                    <a:lnTo>
                      <a:pt x="1600200" y="371475"/>
                    </a:lnTo>
                    <a:lnTo>
                      <a:pt x="0" y="3619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" name="이등변 삼각형 6">
                <a:extLst>
                  <a:ext uri="{FF2B5EF4-FFF2-40B4-BE49-F238E27FC236}">
                    <a16:creationId xmlns:a16="http://schemas.microsoft.com/office/drawing/2014/main" id="{ADBFE2CE-83DC-477A-A2E1-97CE92FFFDC8}"/>
                  </a:ext>
                </a:extLst>
              </p:cNvPr>
              <p:cNvSpPr/>
              <p:nvPr/>
            </p:nvSpPr>
            <p:spPr>
              <a:xfrm>
                <a:off x="7566294" y="5362324"/>
                <a:ext cx="989119" cy="371475"/>
              </a:xfrm>
              <a:custGeom>
                <a:avLst/>
                <a:gdLst>
                  <a:gd name="connsiteX0" fmla="*/ 0 w 628650"/>
                  <a:gd name="connsiteY0" fmla="*/ 342900 h 342900"/>
                  <a:gd name="connsiteX1" fmla="*/ 314325 w 628650"/>
                  <a:gd name="connsiteY1" fmla="*/ 0 h 342900"/>
                  <a:gd name="connsiteX2" fmla="*/ 628650 w 628650"/>
                  <a:gd name="connsiteY2" fmla="*/ 342900 h 342900"/>
                  <a:gd name="connsiteX3" fmla="*/ 0 w 628650"/>
                  <a:gd name="connsiteY3" fmla="*/ 342900 h 342900"/>
                  <a:gd name="connsiteX0" fmla="*/ 19050 w 647700"/>
                  <a:gd name="connsiteY0" fmla="*/ 352425 h 352425"/>
                  <a:gd name="connsiteX1" fmla="*/ 0 w 647700"/>
                  <a:gd name="connsiteY1" fmla="*/ 0 h 352425"/>
                  <a:gd name="connsiteX2" fmla="*/ 647700 w 647700"/>
                  <a:gd name="connsiteY2" fmla="*/ 352425 h 352425"/>
                  <a:gd name="connsiteX3" fmla="*/ 19050 w 647700"/>
                  <a:gd name="connsiteY3" fmla="*/ 352425 h 352425"/>
                  <a:gd name="connsiteX0" fmla="*/ 19050 w 1619250"/>
                  <a:gd name="connsiteY0" fmla="*/ 352425 h 361950"/>
                  <a:gd name="connsiteX1" fmla="*/ 0 w 1619250"/>
                  <a:gd name="connsiteY1" fmla="*/ 0 h 361950"/>
                  <a:gd name="connsiteX2" fmla="*/ 1619250 w 1619250"/>
                  <a:gd name="connsiteY2" fmla="*/ 361950 h 361950"/>
                  <a:gd name="connsiteX3" fmla="*/ 19050 w 1619250"/>
                  <a:gd name="connsiteY3" fmla="*/ 352425 h 361950"/>
                  <a:gd name="connsiteX0" fmla="*/ 0 w 1600200"/>
                  <a:gd name="connsiteY0" fmla="*/ 361950 h 371475"/>
                  <a:gd name="connsiteX1" fmla="*/ 0 w 1600200"/>
                  <a:gd name="connsiteY1" fmla="*/ 0 h 371475"/>
                  <a:gd name="connsiteX2" fmla="*/ 1600200 w 1600200"/>
                  <a:gd name="connsiteY2" fmla="*/ 371475 h 371475"/>
                  <a:gd name="connsiteX3" fmla="*/ 0 w 1600200"/>
                  <a:gd name="connsiteY3" fmla="*/ 36195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0200" h="371475">
                    <a:moveTo>
                      <a:pt x="0" y="361950"/>
                    </a:moveTo>
                    <a:lnTo>
                      <a:pt x="0" y="0"/>
                    </a:lnTo>
                    <a:lnTo>
                      <a:pt x="1600200" y="371475"/>
                    </a:lnTo>
                    <a:lnTo>
                      <a:pt x="0" y="3619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3" name="이등변 삼각형 6">
                <a:extLst>
                  <a:ext uri="{FF2B5EF4-FFF2-40B4-BE49-F238E27FC236}">
                    <a16:creationId xmlns:a16="http://schemas.microsoft.com/office/drawing/2014/main" id="{83BD8B87-E235-461B-AE61-8EA646860EBB}"/>
                  </a:ext>
                </a:extLst>
              </p:cNvPr>
              <p:cNvSpPr/>
              <p:nvPr/>
            </p:nvSpPr>
            <p:spPr>
              <a:xfrm>
                <a:off x="7981450" y="5619831"/>
                <a:ext cx="1962150" cy="171449"/>
              </a:xfrm>
              <a:custGeom>
                <a:avLst/>
                <a:gdLst>
                  <a:gd name="connsiteX0" fmla="*/ 0 w 628650"/>
                  <a:gd name="connsiteY0" fmla="*/ 342900 h 342900"/>
                  <a:gd name="connsiteX1" fmla="*/ 314325 w 628650"/>
                  <a:gd name="connsiteY1" fmla="*/ 0 h 342900"/>
                  <a:gd name="connsiteX2" fmla="*/ 628650 w 628650"/>
                  <a:gd name="connsiteY2" fmla="*/ 342900 h 342900"/>
                  <a:gd name="connsiteX3" fmla="*/ 0 w 628650"/>
                  <a:gd name="connsiteY3" fmla="*/ 342900 h 342900"/>
                  <a:gd name="connsiteX0" fmla="*/ 19050 w 647700"/>
                  <a:gd name="connsiteY0" fmla="*/ 352425 h 352425"/>
                  <a:gd name="connsiteX1" fmla="*/ 0 w 647700"/>
                  <a:gd name="connsiteY1" fmla="*/ 0 h 352425"/>
                  <a:gd name="connsiteX2" fmla="*/ 647700 w 647700"/>
                  <a:gd name="connsiteY2" fmla="*/ 352425 h 352425"/>
                  <a:gd name="connsiteX3" fmla="*/ 19050 w 647700"/>
                  <a:gd name="connsiteY3" fmla="*/ 352425 h 352425"/>
                  <a:gd name="connsiteX0" fmla="*/ 19050 w 1619250"/>
                  <a:gd name="connsiteY0" fmla="*/ 352425 h 361950"/>
                  <a:gd name="connsiteX1" fmla="*/ 0 w 1619250"/>
                  <a:gd name="connsiteY1" fmla="*/ 0 h 361950"/>
                  <a:gd name="connsiteX2" fmla="*/ 1619250 w 1619250"/>
                  <a:gd name="connsiteY2" fmla="*/ 361950 h 361950"/>
                  <a:gd name="connsiteX3" fmla="*/ 19050 w 1619250"/>
                  <a:gd name="connsiteY3" fmla="*/ 352425 h 361950"/>
                  <a:gd name="connsiteX0" fmla="*/ 0 w 1600200"/>
                  <a:gd name="connsiteY0" fmla="*/ 361950 h 371475"/>
                  <a:gd name="connsiteX1" fmla="*/ 0 w 1600200"/>
                  <a:gd name="connsiteY1" fmla="*/ 0 h 371475"/>
                  <a:gd name="connsiteX2" fmla="*/ 1600200 w 1600200"/>
                  <a:gd name="connsiteY2" fmla="*/ 371475 h 371475"/>
                  <a:gd name="connsiteX3" fmla="*/ 0 w 1600200"/>
                  <a:gd name="connsiteY3" fmla="*/ 36195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0200" h="371475">
                    <a:moveTo>
                      <a:pt x="0" y="361950"/>
                    </a:moveTo>
                    <a:lnTo>
                      <a:pt x="0" y="0"/>
                    </a:lnTo>
                    <a:lnTo>
                      <a:pt x="1600200" y="371475"/>
                    </a:lnTo>
                    <a:lnTo>
                      <a:pt x="0" y="3619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B31343-0EF8-43C1-B22E-18997002F206}"/>
                </a:ext>
              </a:extLst>
            </p:cNvPr>
            <p:cNvSpPr txBox="1"/>
            <p:nvPr/>
          </p:nvSpPr>
          <p:spPr>
            <a:xfrm>
              <a:off x="8385446" y="5091229"/>
              <a:ext cx="1061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0.238513</a:t>
              </a:r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4D53C770-13E9-476C-B470-055C7CD717BE}"/>
                </a:ext>
              </a:extLst>
            </p:cNvPr>
            <p:cNvCxnSpPr/>
            <p:nvPr/>
          </p:nvCxnSpPr>
          <p:spPr>
            <a:xfrm flipH="1">
              <a:off x="8232236" y="5398543"/>
              <a:ext cx="278939" cy="307012"/>
            </a:xfrm>
            <a:prstGeom prst="straightConnector1">
              <a:avLst/>
            </a:prstGeom>
            <a:ln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12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47D11D-1125-481A-AEF5-27E25C24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1045"/>
            <a:ext cx="6096000" cy="69718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ko-KR" altLang="en-US" sz="3600" dirty="0"/>
              <a:t>참고</a:t>
            </a:r>
            <a:r>
              <a:rPr lang="en-US" altLang="ko-KR" sz="3600" dirty="0"/>
              <a:t>&gt; </a:t>
            </a:r>
            <a:r>
              <a:rPr lang="ko-KR" altLang="en-US" sz="3600" dirty="0" err="1"/>
              <a:t>카이제곱</a:t>
            </a:r>
            <a:r>
              <a:rPr lang="ko-KR" altLang="en-US" sz="3600" dirty="0"/>
              <a:t> 분포에 대하여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8AD0787B-AE4D-4CE7-9DDC-51955902D7EA}"/>
                  </a:ext>
                </a:extLst>
              </p:cNvPr>
              <p:cNvSpPr txBox="1"/>
              <p:nvPr/>
            </p:nvSpPr>
            <p:spPr>
              <a:xfrm>
                <a:off x="838199" y="1156818"/>
                <a:ext cx="3217778" cy="11498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ko-KR" altLang="en-US" sz="2400" b="1" dirty="0" err="1"/>
                  <a:t>카이제곱분포</a:t>
                </a:r>
                <a:endParaRPr lang="en-US" altLang="ko-KR" sz="2400" b="1" dirty="0"/>
              </a:p>
              <a:p>
                <a:pPr>
                  <a:lnSpc>
                    <a:spcPct val="150000"/>
                  </a:lnSpc>
                </a:pPr>
                <a:r>
                  <a:rPr lang="ko-KR" alt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ko-KR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distribution </a:t>
                </a:r>
                <a:r>
                  <a:rPr lang="ko-KR" altLang="en-US" sz="2400" b="1" dirty="0"/>
                  <a:t>의 정의</a:t>
                </a:r>
                <a:endParaRPr lang="en-US" altLang="ko-KR" sz="2400" b="1" dirty="0"/>
              </a:p>
            </p:txBody>
          </p:sp>
        </mc:Choice>
        <mc:Fallback xmlns=""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8AD0787B-AE4D-4CE7-9DDC-51955902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156818"/>
                <a:ext cx="3217778" cy="11498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D90CE94-F4DB-43FC-A08E-A967E5B45C08}"/>
                  </a:ext>
                </a:extLst>
              </p:cNvPr>
              <p:cNvSpPr/>
              <p:nvPr/>
            </p:nvSpPr>
            <p:spPr>
              <a:xfrm>
                <a:off x="4275082" y="1156895"/>
                <a:ext cx="7202214" cy="11791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ko-KR" altLang="en-US" sz="2400" i="1">
                        <a:latin typeface="Cambria Math" panose="02040503050406030204" pitchFamily="18" charset="0"/>
                      </a:rPr>
                      <m:t>이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ko-KR" altLang="en-US" sz="2400" dirty="0"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에서</a:t>
                </a:r>
                <a:r>
                  <a:rPr lang="en-US" altLang="ko-KR" sz="2400" dirty="0"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 </a:t>
                </a:r>
                <a:r>
                  <a:rPr lang="ko-KR" altLang="en-US" sz="2400" dirty="0"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뽑은 </a:t>
                </a:r>
                <a:r>
                  <a:rPr lang="ko-KR" altLang="en-US" sz="2400" dirty="0" err="1"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확률표본일</a:t>
                </a:r>
                <a:r>
                  <a:rPr lang="ko-KR" altLang="en-US" sz="2400" dirty="0"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 때 </a:t>
                </a:r>
                <a:endParaRPr lang="en-US" altLang="ko-KR" sz="2400" dirty="0">
                  <a:latin typeface="나눔스퀘어라운드 Bold" panose="020B0600000101010101" pitchFamily="50" charset="-127"/>
                  <a:ea typeface="나눔스퀘어라운드 Bold" panose="020B0600000101010101" pitchFamily="50" charset="-127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ko-K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400" dirty="0"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6D90CE94-F4DB-43FC-A08E-A967E5B45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82" y="1156895"/>
                <a:ext cx="7202214" cy="1179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4A55260B-FB76-45E8-A8AD-A125B3E1C78D}"/>
                  </a:ext>
                </a:extLst>
              </p:cNvPr>
              <p:cNvSpPr/>
              <p:nvPr/>
            </p:nvSpPr>
            <p:spPr>
              <a:xfrm>
                <a:off x="4275082" y="2530441"/>
                <a:ext cx="7202214" cy="668388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𝑒𝑔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.    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𝑖𝑖𝑑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400" dirty="0"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ko-KR" altLang="en-US" sz="2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4A55260B-FB76-45E8-A8AD-A125B3E1C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82" y="2530441"/>
                <a:ext cx="7202214" cy="668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A36E5A8A-1A87-4D53-BD69-D904A65D2B9D}"/>
                  </a:ext>
                </a:extLst>
              </p:cNvPr>
              <p:cNvSpPr/>
              <p:nvPr/>
            </p:nvSpPr>
            <p:spPr>
              <a:xfrm>
                <a:off x="840020" y="3818107"/>
                <a:ext cx="10637275" cy="81894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400" dirty="0"/>
                  <a:t>검정통계량</a:t>
                </a:r>
                <a:r>
                  <a:rPr lang="en-US" altLang="ko-KR" sz="24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+  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+ </m:t>
                    </m:r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2400" dirty="0"/>
                  <a:t> </a:t>
                </a:r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A36E5A8A-1A87-4D53-BD69-D904A65D2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0" y="3818107"/>
                <a:ext cx="10637275" cy="818942"/>
              </a:xfrm>
              <a:prstGeom prst="rect">
                <a:avLst/>
              </a:prstGeom>
              <a:blipFill>
                <a:blip r:embed="rId6"/>
                <a:stretch>
                  <a:fillRect l="-8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BB3A612-8EF7-4558-9698-DE6AA232870F}"/>
              </a:ext>
            </a:extLst>
          </p:cNvPr>
          <p:cNvSpPr txBox="1"/>
          <p:nvPr/>
        </p:nvSpPr>
        <p:spPr>
          <a:xfrm>
            <a:off x="838199" y="3372165"/>
            <a:ext cx="821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그런데 앞의 </a:t>
            </a:r>
            <a:r>
              <a:rPr lang="ko-KR" altLang="en-US" dirty="0" err="1"/>
              <a:t>검정통계량은</a:t>
            </a:r>
            <a:r>
              <a:rPr lang="ko-KR" altLang="en-US" dirty="0"/>
              <a:t> 자유도가 </a:t>
            </a:r>
            <a:r>
              <a:rPr lang="en-US" altLang="ko-KR" dirty="0"/>
              <a:t>k-1, </a:t>
            </a:r>
            <a:r>
              <a:rPr lang="ko-KR" altLang="en-US" dirty="0"/>
              <a:t>분모에는 분산이 아닌 평균값이 </a:t>
            </a:r>
            <a:r>
              <a:rPr lang="ko-KR" altLang="en-US" dirty="0" err="1"/>
              <a:t>들어감</a:t>
            </a:r>
            <a:r>
              <a:rPr lang="ko-KR" alt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7933D3C8-6202-48CC-8B59-486B30065B4A}"/>
                  </a:ext>
                </a:extLst>
              </p:cNvPr>
              <p:cNvSpPr/>
              <p:nvPr/>
            </p:nvSpPr>
            <p:spPr>
              <a:xfrm>
                <a:off x="3048000" y="4701419"/>
                <a:ext cx="6559872" cy="81439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sz="240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−1,0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ko-KR" sz="2400" dirty="0"/>
                  <a:t> </a:t>
                </a: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7933D3C8-6202-48CC-8B59-486B30065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01419"/>
                <a:ext cx="6559872" cy="8143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직사각형 13">
            <a:extLst>
              <a:ext uri="{FF2B5EF4-FFF2-40B4-BE49-F238E27FC236}">
                <a16:creationId xmlns:a16="http://schemas.microsoft.com/office/drawing/2014/main" id="{8E2630C0-9735-458A-9E99-9778246A696C}"/>
              </a:ext>
            </a:extLst>
          </p:cNvPr>
          <p:cNvSpPr/>
          <p:nvPr/>
        </p:nvSpPr>
        <p:spPr>
          <a:xfrm>
            <a:off x="9714404" y="4669551"/>
            <a:ext cx="1877437" cy="878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(k-1)</a:t>
            </a:r>
            <a:r>
              <a:rPr lang="ko-KR" altLang="en-US" dirty="0"/>
              <a:t>항까지 합을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정리한 형태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343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11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40403-058B-4F77-90E0-264A8273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26"/>
            <a:ext cx="12192000" cy="887942"/>
          </a:xfrm>
          <a:solidFill>
            <a:srgbClr val="CC00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자료에 대한 분석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독립성검정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05322EC-F26E-419F-BADD-37BC62475074}"/>
              </a:ext>
            </a:extLst>
          </p:cNvPr>
          <p:cNvSpPr/>
          <p:nvPr/>
        </p:nvSpPr>
        <p:spPr>
          <a:xfrm>
            <a:off x="824089" y="1546972"/>
            <a:ext cx="1862667" cy="7450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차원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범주형자료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4F0F598-0C9D-4A65-9B49-360B045EA81B}"/>
              </a:ext>
            </a:extLst>
          </p:cNvPr>
          <p:cNvSpPr/>
          <p:nvPr/>
        </p:nvSpPr>
        <p:spPr>
          <a:xfrm>
            <a:off x="2912533" y="1319340"/>
            <a:ext cx="7755467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두 변수가 서로 연관성이 있는지 검정한다</a:t>
            </a: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범주형 두변수의 교차 빈도표를 구한다</a:t>
            </a: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측정된 </a:t>
            </a:r>
            <a:r>
              <a:rPr lang="ko-KR" altLang="en-US" sz="2400" dirty="0" err="1"/>
              <a:t>관측도수와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기대도수가</a:t>
            </a:r>
            <a:r>
              <a:rPr lang="ko-KR" altLang="en-US" sz="2400" dirty="0"/>
              <a:t> 근사한지 비교한다</a:t>
            </a:r>
            <a:endParaRPr lang="en-US" altLang="ko-KR" sz="24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265050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독립성 검정 예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E7C41-29D1-4E3F-98A7-0CCED94ACD85}"/>
              </a:ext>
            </a:extLst>
          </p:cNvPr>
          <p:cNvSpPr txBox="1"/>
          <p:nvPr/>
        </p:nvSpPr>
        <p:spPr>
          <a:xfrm>
            <a:off x="864793" y="3754032"/>
            <a:ext cx="185339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남녀 속성과</a:t>
            </a:r>
            <a:endParaRPr lang="en-US" altLang="ko-KR" dirty="0"/>
          </a:p>
          <a:p>
            <a:r>
              <a:rPr lang="ko-KR" altLang="en-US" dirty="0"/>
              <a:t>여가활용 속성이</a:t>
            </a:r>
            <a:endParaRPr lang="en-US" altLang="ko-KR" dirty="0"/>
          </a:p>
          <a:p>
            <a:r>
              <a:rPr lang="ko-KR" altLang="en-US" dirty="0"/>
              <a:t>독립인가를 확인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F99B25ED-AB00-4E1B-8558-37726AD3BFCD}"/>
              </a:ext>
            </a:extLst>
          </p:cNvPr>
          <p:cNvGraphicFramePr>
            <a:graphicFrameLocks noGrp="1"/>
          </p:cNvGraphicFramePr>
          <p:nvPr/>
        </p:nvGraphicFramePr>
        <p:xfrm>
          <a:off x="2912533" y="2715790"/>
          <a:ext cx="7261481" cy="2784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9370">
                  <a:extLst>
                    <a:ext uri="{9D8B030D-6E8A-4147-A177-3AD203B41FA5}">
                      <a16:colId xmlns:a16="http://schemas.microsoft.com/office/drawing/2014/main" val="933356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71395074"/>
                    </a:ext>
                  </a:extLst>
                </a:gridCol>
                <a:gridCol w="1902373">
                  <a:extLst>
                    <a:ext uri="{9D8B030D-6E8A-4147-A177-3AD203B41FA5}">
                      <a16:colId xmlns:a16="http://schemas.microsoft.com/office/drawing/2014/main" val="3729797680"/>
                    </a:ext>
                  </a:extLst>
                </a:gridCol>
                <a:gridCol w="1460938">
                  <a:extLst>
                    <a:ext uri="{9D8B030D-6E8A-4147-A177-3AD203B41FA5}">
                      <a16:colId xmlns:a16="http://schemas.microsoft.com/office/drawing/2014/main" val="1745835146"/>
                    </a:ext>
                  </a:extLst>
                </a:gridCol>
              </a:tblGrid>
              <a:tr h="570178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                 성별</a:t>
                      </a:r>
                      <a:endParaRPr lang="en-US" altLang="ko-KR" dirty="0"/>
                    </a:p>
                    <a:p>
                      <a:pPr algn="l"/>
                      <a:r>
                        <a:rPr lang="ko-KR" altLang="en-US" dirty="0"/>
                        <a:t>여가</a:t>
                      </a:r>
                      <a:endParaRPr lang="en-US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남자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여자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523776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여행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3910355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게임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713763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외식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106771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운동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751717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914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77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40403-058B-4F77-90E0-264A8273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26"/>
            <a:ext cx="12192000" cy="887942"/>
          </a:xfrm>
          <a:solidFill>
            <a:srgbClr val="CC00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자료에 대한 분석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독립성검정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05322EC-F26E-419F-BADD-37BC62475074}"/>
              </a:ext>
            </a:extLst>
          </p:cNvPr>
          <p:cNvSpPr/>
          <p:nvPr/>
        </p:nvSpPr>
        <p:spPr>
          <a:xfrm>
            <a:off x="824089" y="1546972"/>
            <a:ext cx="1862667" cy="7450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가설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265050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독립성 검정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F99B25ED-AB00-4E1B-8558-37726AD3B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3264010"/>
                  </p:ext>
                </p:extLst>
              </p:nvPr>
            </p:nvGraphicFramePr>
            <p:xfrm>
              <a:off x="2912533" y="2715790"/>
              <a:ext cx="7261481" cy="27843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69370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902373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460938">
                      <a:extLst>
                        <a:ext uri="{9D8B030D-6E8A-4147-A177-3AD203B41FA5}">
                          <a16:colId xmlns:a16="http://schemas.microsoft.com/office/drawing/2014/main" val="1745835146"/>
                        </a:ext>
                      </a:extLst>
                    </a:gridCol>
                  </a:tblGrid>
                  <a:tr h="570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                 성별</a:t>
                          </a:r>
                          <a:endParaRPr lang="en-US" altLang="ko-KR" dirty="0"/>
                        </a:p>
                        <a:p>
                          <a:pPr algn="l"/>
                          <a:r>
                            <a:rPr lang="ko-KR" altLang="en-US" dirty="0"/>
                            <a:t>여가</a:t>
                          </a:r>
                          <a:endParaRPr lang="en-US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남자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여자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여행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/>
                            <a:t>게임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외식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6106771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운동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2751717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914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F99B25ED-AB00-4E1B-8558-37726AD3B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3264010"/>
                  </p:ext>
                </p:extLst>
              </p:nvPr>
            </p:nvGraphicFramePr>
            <p:xfrm>
              <a:off x="2912533" y="2715790"/>
              <a:ext cx="7261481" cy="27843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69370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902373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460938">
                      <a:extLst>
                        <a:ext uri="{9D8B030D-6E8A-4147-A177-3AD203B41FA5}">
                          <a16:colId xmlns:a16="http://schemas.microsoft.com/office/drawing/2014/main" val="174583514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                 성별</a:t>
                          </a:r>
                          <a:endParaRPr lang="en-US" altLang="ko-KR" dirty="0"/>
                        </a:p>
                        <a:p>
                          <a:pPr algn="l"/>
                          <a:r>
                            <a:rPr lang="ko-KR" altLang="en-US" dirty="0"/>
                            <a:t>여가</a:t>
                          </a:r>
                          <a:endParaRPr lang="en-US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667" t="-6667" r="-185000" b="-3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5449" t="-6667" r="-77885" b="-3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" t="-157746" r="-251471" b="-411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" t="-261429" r="-251471" b="-3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" t="-356338" r="-251471" b="-212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6106771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" t="-462857" r="-251471" b="-1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2751717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9144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FF83D2A6-CA93-4389-90EA-D33F33A29BC8}"/>
              </a:ext>
            </a:extLst>
          </p:cNvPr>
          <p:cNvSpPr/>
          <p:nvPr/>
        </p:nvSpPr>
        <p:spPr>
          <a:xfrm>
            <a:off x="2912533" y="1685557"/>
            <a:ext cx="775546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r>
              <a:rPr lang="en-US" altLang="ko-KR" sz="2400" dirty="0"/>
              <a:t>H</a:t>
            </a:r>
            <a:r>
              <a:rPr lang="en-US" altLang="ko-KR" sz="2400" baseline="-25000" dirty="0"/>
              <a:t>0</a:t>
            </a:r>
            <a:r>
              <a:rPr lang="en-US" altLang="ko-KR" sz="2400" dirty="0"/>
              <a:t> : </a:t>
            </a:r>
            <a:r>
              <a:rPr lang="en-US" altLang="ko-KR" sz="2400" dirty="0" err="1"/>
              <a:t>Pr</a:t>
            </a:r>
            <a:r>
              <a:rPr lang="en-US" altLang="ko-KR" sz="2400" dirty="0"/>
              <a:t>(A</a:t>
            </a:r>
            <a:r>
              <a:rPr lang="ko-KR" altLang="en-US" sz="2400" dirty="0"/>
              <a:t>∩</a:t>
            </a:r>
            <a:r>
              <a:rPr lang="en-US" altLang="ko-KR" sz="2400" dirty="0"/>
              <a:t>B)=</a:t>
            </a:r>
            <a:r>
              <a:rPr lang="en-US" altLang="ko-KR" sz="2400" dirty="0" err="1"/>
              <a:t>Pr</a:t>
            </a:r>
            <a:r>
              <a:rPr lang="en-US" altLang="ko-KR" sz="2400" dirty="0"/>
              <a:t>(A) </a:t>
            </a:r>
            <a:r>
              <a:rPr lang="en-US" altLang="ko-KR" sz="2400" dirty="0" err="1"/>
              <a:t>Pr</a:t>
            </a:r>
            <a:r>
              <a:rPr lang="en-US" altLang="ko-KR" sz="2400" dirty="0"/>
              <a:t>(B)                         vs.     H</a:t>
            </a:r>
            <a:r>
              <a:rPr lang="en-US" altLang="ko-KR" sz="2400" baseline="-25000" dirty="0"/>
              <a:t>1</a:t>
            </a:r>
            <a:r>
              <a:rPr lang="en-US" altLang="ko-KR" sz="2400" dirty="0"/>
              <a:t> : not H</a:t>
            </a:r>
            <a:r>
              <a:rPr lang="en-US" altLang="ko-KR" sz="2400" baseline="-25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F774A9-A577-4631-A9BD-B45F540C874B}"/>
                  </a:ext>
                </a:extLst>
              </p:cNvPr>
              <p:cNvSpPr txBox="1"/>
              <p:nvPr/>
            </p:nvSpPr>
            <p:spPr>
              <a:xfrm>
                <a:off x="3493895" y="2220708"/>
                <a:ext cx="4070473" cy="3545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0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F774A9-A577-4631-A9BD-B45F540C8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895" y="2220708"/>
                <a:ext cx="4070473" cy="3545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FA8ED8-F89F-445A-AC01-AF37070C6E0E}"/>
                  </a:ext>
                </a:extLst>
              </p:cNvPr>
              <p:cNvSpPr txBox="1"/>
              <p:nvPr/>
            </p:nvSpPr>
            <p:spPr>
              <a:xfrm>
                <a:off x="706187" y="3660180"/>
                <a:ext cx="2091855" cy="11415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ko-KR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FA8ED8-F89F-445A-AC01-AF37070C6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87" y="3660180"/>
                <a:ext cx="2091855" cy="11415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C9D77D1-F120-4429-97D7-C813EDED39AC}"/>
              </a:ext>
            </a:extLst>
          </p:cNvPr>
          <p:cNvSpPr txBox="1"/>
          <p:nvPr/>
        </p:nvSpPr>
        <p:spPr>
          <a:xfrm>
            <a:off x="8535424" y="2315479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( ) </a:t>
            </a:r>
            <a:r>
              <a:rPr lang="ko-KR" altLang="en-US" dirty="0">
                <a:solidFill>
                  <a:srgbClr val="C00000"/>
                </a:solidFill>
              </a:rPr>
              <a:t>는 </a:t>
            </a:r>
            <a:r>
              <a:rPr lang="ko-KR" altLang="en-US" dirty="0" err="1">
                <a:solidFill>
                  <a:srgbClr val="C00000"/>
                </a:solidFill>
              </a:rPr>
              <a:t>기대도수</a:t>
            </a:r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3AB42D83-A0FE-442E-B6CE-8085F8AAA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18940"/>
              </p:ext>
            </p:extLst>
          </p:nvPr>
        </p:nvGraphicFramePr>
        <p:xfrm>
          <a:off x="4975207" y="3353465"/>
          <a:ext cx="3731173" cy="1715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14602164"/>
                    </a:ext>
                  </a:extLst>
                </a:gridCol>
                <a:gridCol w="1902373">
                  <a:extLst>
                    <a:ext uri="{9D8B030D-6E8A-4147-A177-3AD203B41FA5}">
                      <a16:colId xmlns:a16="http://schemas.microsoft.com/office/drawing/2014/main" val="4147956899"/>
                    </a:ext>
                  </a:extLst>
                </a:gridCol>
              </a:tblGrid>
              <a:tr h="4288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  9)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  6)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399714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(15)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(10)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986700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(18)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(12)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49197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(18)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(12)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661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2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40403-058B-4F77-90E0-264A8273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26"/>
            <a:ext cx="6096000" cy="887942"/>
          </a:xfr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자료의 측정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FE9A08-B145-40B3-97FB-63D9B605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645" y="2650502"/>
            <a:ext cx="7981247" cy="3197537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/>
              <a:t>질문 </a:t>
            </a:r>
            <a:r>
              <a:rPr lang="en-US" altLang="ko-KR" sz="2400" dirty="0"/>
              <a:t>1: </a:t>
            </a:r>
            <a:r>
              <a:rPr lang="ko-KR" altLang="en-US" sz="2400" dirty="0"/>
              <a:t>귀하의 성별은 어떠합니까</a:t>
            </a:r>
            <a:r>
              <a:rPr lang="en-US" altLang="ko-KR" sz="2400" dirty="0"/>
              <a:t>?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/>
              <a:t>1. </a:t>
            </a:r>
            <a:r>
              <a:rPr lang="ko-KR" altLang="en-US" sz="2000" dirty="0"/>
              <a:t>남자     </a:t>
            </a:r>
            <a:r>
              <a:rPr lang="en-US" altLang="ko-KR" sz="2000" dirty="0"/>
              <a:t>2. </a:t>
            </a:r>
            <a:r>
              <a:rPr lang="ko-KR" altLang="en-US" sz="2000" dirty="0"/>
              <a:t>여자</a:t>
            </a:r>
            <a:endParaRPr lang="en-US" altLang="ko-KR" sz="2000" dirty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/>
              <a:t>질문 </a:t>
            </a:r>
            <a:r>
              <a:rPr lang="en-US" altLang="ko-KR" sz="2400" dirty="0"/>
              <a:t>2: </a:t>
            </a:r>
            <a:r>
              <a:rPr lang="ko-KR" altLang="en-US" sz="2400" dirty="0"/>
              <a:t>귀하의 연령은 얼마입니까</a:t>
            </a:r>
            <a:r>
              <a:rPr lang="en-US" altLang="ko-KR" sz="2400" dirty="0"/>
              <a:t>?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/>
              <a:t>1. </a:t>
            </a:r>
            <a:r>
              <a:rPr lang="en-US" altLang="ko-KR" sz="2000" dirty="0"/>
              <a:t>10</a:t>
            </a:r>
            <a:r>
              <a:rPr lang="ko-KR" altLang="en-US" sz="2000" dirty="0"/>
              <a:t>대   이하      </a:t>
            </a:r>
            <a:r>
              <a:rPr lang="en-US" altLang="ko-KR" sz="2000" dirty="0"/>
              <a:t>2. 20</a:t>
            </a:r>
            <a:r>
              <a:rPr lang="ko-KR" altLang="en-US" sz="2000" dirty="0"/>
              <a:t>대       </a:t>
            </a:r>
            <a:r>
              <a:rPr lang="en-US" altLang="ko-KR" sz="2000" dirty="0"/>
              <a:t>3. 30</a:t>
            </a:r>
            <a:r>
              <a:rPr lang="ko-KR" altLang="en-US" sz="2000" dirty="0"/>
              <a:t>대      </a:t>
            </a:r>
            <a:r>
              <a:rPr lang="en-US" altLang="ko-KR" sz="2000" dirty="0"/>
              <a:t>4. 40</a:t>
            </a:r>
            <a:r>
              <a:rPr lang="ko-KR" altLang="en-US" sz="2000" dirty="0"/>
              <a:t>대    </a:t>
            </a:r>
            <a:r>
              <a:rPr lang="en-US" altLang="ko-KR" sz="2000" dirty="0"/>
              <a:t>5. 50</a:t>
            </a:r>
            <a:r>
              <a:rPr lang="ko-KR" altLang="en-US" sz="2000" dirty="0"/>
              <a:t>대 이상</a:t>
            </a:r>
            <a:endParaRPr lang="en-US" altLang="ko-KR" sz="2000" dirty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/>
              <a:t>질문 </a:t>
            </a:r>
            <a:r>
              <a:rPr lang="en-US" altLang="ko-KR" sz="2400" dirty="0"/>
              <a:t>3: </a:t>
            </a:r>
            <a:r>
              <a:rPr lang="ko-KR" altLang="en-US" sz="2400" dirty="0"/>
              <a:t>귀하의 직업은 무엇입니까</a:t>
            </a:r>
            <a:r>
              <a:rPr lang="en-US" altLang="ko-KR" sz="2400" dirty="0"/>
              <a:t>?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/>
              <a:t>1. </a:t>
            </a:r>
            <a:r>
              <a:rPr lang="ko-KR" altLang="en-US" sz="2000" dirty="0"/>
              <a:t>학생   </a:t>
            </a:r>
            <a:r>
              <a:rPr lang="en-US" altLang="ko-KR" sz="2000" dirty="0"/>
              <a:t>2. </a:t>
            </a:r>
            <a:r>
              <a:rPr lang="ko-KR" altLang="en-US" sz="2000" dirty="0"/>
              <a:t>직장인   </a:t>
            </a:r>
            <a:r>
              <a:rPr lang="en-US" altLang="ko-KR" sz="2000" dirty="0"/>
              <a:t>3. </a:t>
            </a:r>
            <a:r>
              <a:rPr lang="ko-KR" altLang="en-US" sz="2000" dirty="0"/>
              <a:t>무직    </a:t>
            </a:r>
            <a:r>
              <a:rPr lang="en-US" altLang="ko-KR" sz="2000" dirty="0"/>
              <a:t>4. </a:t>
            </a:r>
            <a:r>
              <a:rPr lang="ko-KR" altLang="en-US" sz="2000" dirty="0"/>
              <a:t>기타</a:t>
            </a:r>
            <a:endParaRPr lang="en-US" altLang="ko-KR" sz="2000" dirty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/>
              <a:t>질문 </a:t>
            </a:r>
            <a:r>
              <a:rPr lang="en-US" altLang="ko-KR" sz="2400" dirty="0"/>
              <a:t>4: </a:t>
            </a:r>
            <a:r>
              <a:rPr lang="ko-KR" altLang="en-US" sz="2400" dirty="0"/>
              <a:t>귀하의 경제수준은 어디에 해당합니까</a:t>
            </a:r>
            <a:r>
              <a:rPr lang="en-US" altLang="ko-KR" sz="2400" dirty="0"/>
              <a:t>?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ko-KR" sz="2000" dirty="0"/>
              <a:t>1. </a:t>
            </a:r>
            <a:r>
              <a:rPr lang="ko-KR" altLang="en-US" sz="2000" dirty="0"/>
              <a:t>상       </a:t>
            </a:r>
            <a:r>
              <a:rPr lang="en-US" altLang="ko-KR" sz="2000" dirty="0"/>
              <a:t>2. </a:t>
            </a:r>
            <a:r>
              <a:rPr lang="ko-KR" altLang="en-US" sz="2000" dirty="0"/>
              <a:t>중        </a:t>
            </a:r>
            <a:r>
              <a:rPr lang="en-US" altLang="ko-KR" sz="2000" dirty="0"/>
              <a:t>3. </a:t>
            </a:r>
            <a:r>
              <a:rPr lang="ko-KR" altLang="en-US" sz="2000" dirty="0"/>
              <a:t>하</a:t>
            </a:r>
            <a:endParaRPr lang="en-US" altLang="ko-KR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ko-KR" sz="24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05322EC-F26E-419F-BADD-37BC62475074}"/>
              </a:ext>
            </a:extLst>
          </p:cNvPr>
          <p:cNvSpPr/>
          <p:nvPr/>
        </p:nvSpPr>
        <p:spPr>
          <a:xfrm>
            <a:off x="824089" y="1546972"/>
            <a:ext cx="1862667" cy="74506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범주형자료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정의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4F0F598-0C9D-4A65-9B49-360B045EA81B}"/>
              </a:ext>
            </a:extLst>
          </p:cNvPr>
          <p:cNvSpPr/>
          <p:nvPr/>
        </p:nvSpPr>
        <p:spPr>
          <a:xfrm>
            <a:off x="2912533" y="1596339"/>
            <a:ext cx="7981246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2400" dirty="0"/>
              <a:t>데이터의 분류 중 명목변수</a:t>
            </a:r>
            <a:r>
              <a:rPr lang="en-US" altLang="ko-KR" sz="2400" dirty="0"/>
              <a:t>(nominal), </a:t>
            </a:r>
            <a:r>
              <a:rPr lang="ko-KR" altLang="en-US" sz="2400" dirty="0" err="1"/>
              <a:t>순서형변수</a:t>
            </a:r>
            <a:r>
              <a:rPr lang="en-US" altLang="ko-KR" sz="2400" dirty="0"/>
              <a:t>(ordinal)</a:t>
            </a:r>
            <a:r>
              <a:rPr lang="ko-KR" altLang="en-US" sz="2400" dirty="0"/>
              <a:t>의 형태로 측정된 자료를 범주형 자료</a:t>
            </a:r>
            <a:r>
              <a:rPr lang="en-US" altLang="ko-KR" sz="2400" dirty="0"/>
              <a:t>(categorical data)</a:t>
            </a:r>
            <a:r>
              <a:rPr lang="ko-KR" altLang="en-US" sz="2400" dirty="0"/>
              <a:t>라 한다</a:t>
            </a:r>
            <a:endParaRPr lang="en-US" altLang="ko-KR" sz="24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2650502"/>
            <a:ext cx="1862668" cy="74506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범주형자료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61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40403-058B-4F77-90E0-264A8273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26"/>
            <a:ext cx="12192000" cy="887942"/>
          </a:xfrm>
          <a:solidFill>
            <a:srgbClr val="CC00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자료에 대한 분석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독립성검정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05322EC-F26E-419F-BADD-37BC62475074}"/>
              </a:ext>
            </a:extLst>
          </p:cNvPr>
          <p:cNvSpPr/>
          <p:nvPr/>
        </p:nvSpPr>
        <p:spPr>
          <a:xfrm>
            <a:off x="824089" y="1546972"/>
            <a:ext cx="1862667" cy="7450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검정통계량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265050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독립성 검정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F99B25ED-AB00-4E1B-8558-37726AD3B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7193181"/>
                  </p:ext>
                </p:extLst>
              </p:nvPr>
            </p:nvGraphicFramePr>
            <p:xfrm>
              <a:off x="2912533" y="2715790"/>
              <a:ext cx="7261481" cy="27843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69370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902373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460938">
                      <a:extLst>
                        <a:ext uri="{9D8B030D-6E8A-4147-A177-3AD203B41FA5}">
                          <a16:colId xmlns:a16="http://schemas.microsoft.com/office/drawing/2014/main" val="1745835146"/>
                        </a:ext>
                      </a:extLst>
                    </a:gridCol>
                  </a:tblGrid>
                  <a:tr h="570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                 성별</a:t>
                          </a:r>
                          <a:endParaRPr lang="en-US" altLang="ko-KR" dirty="0"/>
                        </a:p>
                        <a:p>
                          <a:pPr algn="l"/>
                          <a:r>
                            <a:rPr lang="ko-KR" altLang="en-US" dirty="0"/>
                            <a:t>여가</a:t>
                          </a:r>
                          <a:endParaRPr lang="en-US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남자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여자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여행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/>
                            <a:t>게임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외식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6106771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운동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2751717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914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F99B25ED-AB00-4E1B-8558-37726AD3B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7193181"/>
                  </p:ext>
                </p:extLst>
              </p:nvPr>
            </p:nvGraphicFramePr>
            <p:xfrm>
              <a:off x="2912533" y="2715790"/>
              <a:ext cx="7261481" cy="27843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69370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902373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460938">
                      <a:extLst>
                        <a:ext uri="{9D8B030D-6E8A-4147-A177-3AD203B41FA5}">
                          <a16:colId xmlns:a16="http://schemas.microsoft.com/office/drawing/2014/main" val="174583514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                 성별</a:t>
                          </a:r>
                          <a:endParaRPr lang="en-US" altLang="ko-KR" dirty="0"/>
                        </a:p>
                        <a:p>
                          <a:pPr algn="l"/>
                          <a:r>
                            <a:rPr lang="ko-KR" altLang="en-US" dirty="0"/>
                            <a:t>여가</a:t>
                          </a:r>
                          <a:endParaRPr lang="en-US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667" t="-6667" r="-185000" b="-3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5449" t="-6667" r="-77885" b="-3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" t="-157746" r="-251471" b="-411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" t="-261429" r="-251471" b="-3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" t="-356338" r="-251471" b="-212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6106771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4" t="-462857" r="-251471" b="-1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2751717"/>
                      </a:ext>
                    </a:extLst>
                  </a:tr>
                  <a:tr h="428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9144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45E226E-C1DD-4C02-A058-D63685C8F5E6}"/>
                  </a:ext>
                </a:extLst>
              </p:cNvPr>
              <p:cNvSpPr/>
              <p:nvPr/>
            </p:nvSpPr>
            <p:spPr>
              <a:xfrm>
                <a:off x="2904056" y="1546972"/>
                <a:ext cx="8463855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5)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(20−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45E226E-C1DD-4C02-A058-D63685C8F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56" y="1546972"/>
                <a:ext cx="8463855" cy="524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4500F229-D2E9-40E0-8998-1CE811EE2CFB}"/>
                  </a:ext>
                </a:extLst>
              </p:cNvPr>
              <p:cNvSpPr/>
              <p:nvPr/>
            </p:nvSpPr>
            <p:spPr>
              <a:xfrm>
                <a:off x="2918451" y="2099772"/>
                <a:ext cx="6406882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e>
                        </m:d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ko-KR" altLang="en-US" i="1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dirty="0"/>
                  <a:t>면 </a:t>
                </a:r>
                <a:r>
                  <a:rPr lang="ko-KR" altLang="en-US" dirty="0" err="1"/>
                  <a:t>귀무가설</a:t>
                </a:r>
                <a:r>
                  <a:rPr lang="ko-KR" altLang="en-US" dirty="0"/>
                  <a:t> 기각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독립이 아니다</a:t>
                </a:r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4500F229-D2E9-40E0-8998-1CE811EE2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451" y="2099772"/>
                <a:ext cx="6406882" cy="404983"/>
              </a:xfrm>
              <a:prstGeom prst="rect">
                <a:avLst/>
              </a:prstGeom>
              <a:blipFill>
                <a:blip r:embed="rId5"/>
                <a:stretch>
                  <a:fillRect t="-4478" b="-194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9D33A360-7610-4CB3-8B87-05985F2D3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94595"/>
              </p:ext>
            </p:extLst>
          </p:nvPr>
        </p:nvGraphicFramePr>
        <p:xfrm>
          <a:off x="4975207" y="3353465"/>
          <a:ext cx="3731173" cy="1715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14602164"/>
                    </a:ext>
                  </a:extLst>
                </a:gridCol>
                <a:gridCol w="1902373">
                  <a:extLst>
                    <a:ext uri="{9D8B030D-6E8A-4147-A177-3AD203B41FA5}">
                      <a16:colId xmlns:a16="http://schemas.microsoft.com/office/drawing/2014/main" val="4147956899"/>
                    </a:ext>
                  </a:extLst>
                </a:gridCol>
              </a:tblGrid>
              <a:tr h="4288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  9)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  6)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399714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(15)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(10)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986700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(18)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(12)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49197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(18)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(12)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661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9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C78E8E-5547-4C45-A3C3-99F1C7100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59"/>
            <a:ext cx="10515600" cy="4758066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연령에 따라 선호하는 스마트폰 브랜드를 조사하였다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연령 속성과 브랜드 선호도 속성 간에 관계가 있는지를 검정하려 한다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 err="1"/>
              <a:t>귀무가설은</a:t>
            </a:r>
            <a:r>
              <a:rPr lang="ko-KR" altLang="en-US" sz="2000" dirty="0"/>
              <a:t> ‘두 속성은 독립이다’</a:t>
            </a:r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936A1BE-AC1C-4A25-B752-1877259E8F36}"/>
              </a:ext>
            </a:extLst>
          </p:cNvPr>
          <p:cNvSpPr txBox="1">
            <a:spLocks/>
          </p:cNvSpPr>
          <p:nvPr/>
        </p:nvSpPr>
        <p:spPr>
          <a:xfrm>
            <a:off x="838200" y="260026"/>
            <a:ext cx="10515600" cy="675395"/>
          </a:xfrm>
          <a:prstGeom prst="rect">
            <a:avLst/>
          </a:prstGeom>
          <a:solidFill>
            <a:srgbClr val="FF66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독립성검정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예제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7.3]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3D9D4CAC-4387-46E7-B890-A9475058CB94}"/>
                  </a:ext>
                </a:extLst>
              </p:cNvPr>
              <p:cNvSpPr/>
              <p:nvPr/>
            </p:nvSpPr>
            <p:spPr>
              <a:xfrm>
                <a:off x="1115736" y="4628247"/>
                <a:ext cx="8774971" cy="668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dirty="0"/>
                  <a:t>검정통계량</a:t>
                </a:r>
                <a:r>
                  <a:rPr lang="en-US" altLang="ko-KR" sz="24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0−25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0−25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0−25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0−25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3D9D4CAC-4387-46E7-B890-A9475058C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36" y="4628247"/>
                <a:ext cx="8774971" cy="668709"/>
              </a:xfrm>
              <a:prstGeom prst="rect">
                <a:avLst/>
              </a:prstGeom>
              <a:blipFill>
                <a:blip r:embed="rId3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F94DD2C1-855D-468F-84BA-E44C2974D067}"/>
                  </a:ext>
                </a:extLst>
              </p:cNvPr>
              <p:cNvSpPr/>
              <p:nvPr/>
            </p:nvSpPr>
            <p:spPr>
              <a:xfrm>
                <a:off x="8959042" y="4778507"/>
                <a:ext cx="2493631" cy="403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0.05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=3.841</m:t>
                    </m:r>
                  </m:oMath>
                </a14:m>
                <a:r>
                  <a:rPr lang="en-US" altLang="ko-KR" dirty="0"/>
                  <a:t>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F94DD2C1-855D-468F-84BA-E44C2974D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042" y="4778507"/>
                <a:ext cx="2493631" cy="40370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>
            <a:extLst>
              <a:ext uri="{FF2B5EF4-FFF2-40B4-BE49-F238E27FC236}">
                <a16:creationId xmlns:a16="http://schemas.microsoft.com/office/drawing/2014/main" id="{69CCF337-38C7-4622-A77C-1117F0A184C6}"/>
              </a:ext>
            </a:extLst>
          </p:cNvPr>
          <p:cNvSpPr/>
          <p:nvPr/>
        </p:nvSpPr>
        <p:spPr>
          <a:xfrm>
            <a:off x="1115736" y="5359871"/>
            <a:ext cx="9688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그러므로 </a:t>
            </a:r>
            <a:r>
              <a:rPr lang="ko-KR" altLang="en-US" sz="2000" dirty="0" err="1"/>
              <a:t>귀무가설</a:t>
            </a:r>
            <a:r>
              <a:rPr lang="ko-KR" altLang="en-US" sz="2000" dirty="0"/>
              <a:t> 기각</a:t>
            </a:r>
            <a:r>
              <a:rPr lang="en-US" altLang="ko-KR" sz="2000" dirty="0"/>
              <a:t>, </a:t>
            </a:r>
            <a:r>
              <a:rPr lang="ko-KR" altLang="en-US" sz="2000" dirty="0"/>
              <a:t>연령과 브랜드 선호도는 관계가 있다고 판단한다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1D0193E-2BE7-40E8-B7F5-ACEC84EC5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0114"/>
              </p:ext>
            </p:extLst>
          </p:nvPr>
        </p:nvGraphicFramePr>
        <p:xfrm>
          <a:off x="2885900" y="2526349"/>
          <a:ext cx="7261481" cy="1926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9370">
                  <a:extLst>
                    <a:ext uri="{9D8B030D-6E8A-4147-A177-3AD203B41FA5}">
                      <a16:colId xmlns:a16="http://schemas.microsoft.com/office/drawing/2014/main" val="933356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71395074"/>
                    </a:ext>
                  </a:extLst>
                </a:gridCol>
                <a:gridCol w="1902373">
                  <a:extLst>
                    <a:ext uri="{9D8B030D-6E8A-4147-A177-3AD203B41FA5}">
                      <a16:colId xmlns:a16="http://schemas.microsoft.com/office/drawing/2014/main" val="3729797680"/>
                    </a:ext>
                  </a:extLst>
                </a:gridCol>
                <a:gridCol w="1460938">
                  <a:extLst>
                    <a:ext uri="{9D8B030D-6E8A-4147-A177-3AD203B41FA5}">
                      <a16:colId xmlns:a16="http://schemas.microsoft.com/office/drawing/2014/main" val="1745835146"/>
                    </a:ext>
                  </a:extLst>
                </a:gridCol>
              </a:tblGrid>
              <a:tr h="570178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                 브랜드</a:t>
                      </a:r>
                      <a:endParaRPr lang="en-US" altLang="ko-KR" dirty="0"/>
                    </a:p>
                    <a:p>
                      <a:pPr algn="l"/>
                      <a:r>
                        <a:rPr lang="ko-KR" altLang="en-US" dirty="0"/>
                        <a:t>연령</a:t>
                      </a:r>
                      <a:endParaRPr lang="en-US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ko-KR" altLang="en-US" dirty="0"/>
                        <a:t>사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B</a:t>
                      </a:r>
                      <a:r>
                        <a:rPr lang="ko-KR" altLang="en-US" dirty="0"/>
                        <a:t>사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523776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청소년층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3910355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장년층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713763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914417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DD37983-ACCA-4B64-BB3A-18F69415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75047"/>
              </p:ext>
            </p:extLst>
          </p:nvPr>
        </p:nvGraphicFramePr>
        <p:xfrm>
          <a:off x="4957438" y="3163784"/>
          <a:ext cx="3731173" cy="857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505304952"/>
                    </a:ext>
                  </a:extLst>
                </a:gridCol>
                <a:gridCol w="1902373">
                  <a:extLst>
                    <a:ext uri="{9D8B030D-6E8A-4147-A177-3AD203B41FA5}">
                      <a16:colId xmlns:a16="http://schemas.microsoft.com/office/drawing/2014/main" val="451495345"/>
                    </a:ext>
                  </a:extLst>
                </a:gridCol>
              </a:tblGrid>
              <a:tr h="428858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806219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51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5E226-2E26-4549-855D-BF5D0A18B697}"/>
                  </a:ext>
                </a:extLst>
              </p:cNvPr>
              <p:cNvSpPr txBox="1"/>
              <p:nvPr/>
            </p:nvSpPr>
            <p:spPr>
              <a:xfrm>
                <a:off x="838200" y="2846342"/>
                <a:ext cx="1965601" cy="902555"/>
              </a:xfrm>
              <a:prstGeom prst="rect">
                <a:avLst/>
              </a:prstGeom>
              <a:noFill/>
              <a:ln>
                <a:solidFill>
                  <a:srgbClr val="FF66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100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dirty="0"/>
                        <m:t>P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A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m:rPr>
                          <m:nor/>
                        </m:rPr>
                        <a:rPr lang="en-US" dirty="0"/>
                        <m:t>P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ko-KR" altLang="en-US" dirty="0"/>
                        <m:t>청</m:t>
                      </m:r>
                      <m:r>
                        <m:rPr>
                          <m:nor/>
                        </m:rPr>
                        <a:rPr lang="en-US" altLang="ko-KR" dirty="0"/>
                        <m:t>)</m:t>
                      </m:r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=100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5E226-2E26-4549-855D-BF5D0A18B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46342"/>
                <a:ext cx="1965601" cy="9025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66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3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40403-058B-4F77-90E0-264A8273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26"/>
            <a:ext cx="12192000" cy="887942"/>
          </a:xfrm>
          <a:solidFill>
            <a:srgbClr val="CC00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자료에 대한 분석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동질성검정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147731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동질성 검정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F99B25ED-AB00-4E1B-8558-37726AD3B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9064231"/>
                  </p:ext>
                </p:extLst>
              </p:nvPr>
            </p:nvGraphicFramePr>
            <p:xfrm>
              <a:off x="2912533" y="1542600"/>
              <a:ext cx="7261481" cy="17436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40954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820173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733910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366444">
                      <a:extLst>
                        <a:ext uri="{9D8B030D-6E8A-4147-A177-3AD203B41FA5}">
                          <a16:colId xmlns:a16="http://schemas.microsoft.com/office/drawing/2014/main" val="1745835146"/>
                        </a:ext>
                      </a:extLst>
                    </a:gridCol>
                  </a:tblGrid>
                  <a:tr h="594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                 성별</a:t>
                          </a:r>
                          <a:endParaRPr lang="en-US" altLang="ko-KR" dirty="0"/>
                        </a:p>
                        <a:p>
                          <a:pPr algn="l"/>
                          <a:r>
                            <a:rPr lang="ko-KR" altLang="en-US" dirty="0"/>
                            <a:t>여가</a:t>
                          </a:r>
                          <a:endParaRPr lang="en-US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남자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여자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361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식이요법 경험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361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/>
                            <a:t>식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b="0" i="1" dirty="0" smtClean="0">
                                  <a:latin typeface="Cambria Math" panose="02040503050406030204" pitchFamily="18" charset="0"/>
                                </a:rPr>
                                <m:t>이요법</m:t>
                              </m:r>
                              <m:r>
                                <a:rPr lang="en-US" altLang="ko-KR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b="0" i="1" dirty="0" smtClean="0">
                                  <a:latin typeface="Cambria Math" panose="02040503050406030204" pitchFamily="18" charset="0"/>
                                </a:rPr>
                                <m:t>무경험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361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 (</a:t>
                          </a:r>
                          <a:r>
                            <a:rPr lang="ko-KR" altLang="en-US" dirty="0"/>
                            <a:t>고정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50(</a:t>
                          </a:r>
                          <a:r>
                            <a:rPr lang="ko-KR" altLang="en-US" dirty="0"/>
                            <a:t>고정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914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F99B25ED-AB00-4E1B-8558-37726AD3B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9064231"/>
                  </p:ext>
                </p:extLst>
              </p:nvPr>
            </p:nvGraphicFramePr>
            <p:xfrm>
              <a:off x="2912533" y="1542600"/>
              <a:ext cx="7261481" cy="17436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40954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820173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733910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366444">
                      <a:extLst>
                        <a:ext uri="{9D8B030D-6E8A-4147-A177-3AD203B41FA5}">
                          <a16:colId xmlns:a16="http://schemas.microsoft.com/office/drawing/2014/main" val="174583514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                 성별</a:t>
                          </a:r>
                          <a:endParaRPr lang="en-US" altLang="ko-KR" dirty="0"/>
                        </a:p>
                        <a:p>
                          <a:pPr algn="l"/>
                          <a:r>
                            <a:rPr lang="ko-KR" altLang="en-US" dirty="0"/>
                            <a:t>여가</a:t>
                          </a:r>
                          <a:endParaRPr lang="en-US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8763" t="-6667" r="-171237" b="-18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0000" t="-6667" r="-79649" b="-18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0" t="-183607" r="-2111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3720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0" t="-283607" r="-2111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 (</a:t>
                          </a:r>
                          <a:r>
                            <a:rPr lang="ko-KR" altLang="en-US" dirty="0"/>
                            <a:t>고정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50(</a:t>
                          </a:r>
                          <a:r>
                            <a:rPr lang="ko-KR" altLang="en-US" dirty="0"/>
                            <a:t>고정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9144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직사각형 2">
            <a:extLst>
              <a:ext uri="{FF2B5EF4-FFF2-40B4-BE49-F238E27FC236}">
                <a16:creationId xmlns:a16="http://schemas.microsoft.com/office/drawing/2014/main" id="{07275C31-3174-4561-9E21-789692B3AF42}"/>
              </a:ext>
            </a:extLst>
          </p:cNvPr>
          <p:cNvSpPr/>
          <p:nvPr/>
        </p:nvSpPr>
        <p:spPr>
          <a:xfrm>
            <a:off x="258110" y="3143964"/>
            <a:ext cx="3703258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dirty="0" err="1"/>
              <a:t>Pr</a:t>
            </a:r>
            <a:r>
              <a:rPr lang="en-US" altLang="ko-KR" dirty="0"/>
              <a:t>(</a:t>
            </a:r>
            <a:r>
              <a:rPr lang="ko-KR" altLang="en-US" sz="1600" dirty="0" err="1"/>
              <a:t>성별∩경험</a:t>
            </a:r>
            <a:r>
              <a:rPr lang="en-US" altLang="ko-KR" dirty="0"/>
              <a:t>)=</a:t>
            </a:r>
            <a:r>
              <a:rPr lang="en-US" altLang="ko-KR" dirty="0" err="1"/>
              <a:t>Pr</a:t>
            </a:r>
            <a:r>
              <a:rPr lang="en-US" altLang="ko-KR" dirty="0"/>
              <a:t>(</a:t>
            </a:r>
            <a:r>
              <a:rPr lang="ko-KR" altLang="en-US" sz="1600" dirty="0"/>
              <a:t>성별</a:t>
            </a:r>
            <a:r>
              <a:rPr lang="en-US" altLang="ko-KR" dirty="0"/>
              <a:t>) </a:t>
            </a:r>
            <a:r>
              <a:rPr lang="en-US" altLang="ko-KR" dirty="0" err="1"/>
              <a:t>Pr</a:t>
            </a:r>
            <a:r>
              <a:rPr lang="en-US" altLang="ko-KR" dirty="0"/>
              <a:t>(</a:t>
            </a:r>
            <a:r>
              <a:rPr lang="ko-KR" altLang="en-US" sz="1600" dirty="0"/>
              <a:t>경험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endParaRPr lang="en-US" altLang="ko-KR" dirty="0"/>
          </a:p>
          <a:p>
            <a:r>
              <a:rPr lang="ko-KR" altLang="en-US" sz="1600" dirty="0"/>
              <a:t>남녀 각 </a:t>
            </a:r>
            <a:r>
              <a:rPr lang="en-US" altLang="ko-KR" sz="1600" dirty="0"/>
              <a:t>50</a:t>
            </a:r>
            <a:r>
              <a:rPr lang="ko-KR" altLang="en-US" sz="1600" dirty="0"/>
              <a:t>명으로 고정되어 있었으므로 </a:t>
            </a:r>
            <a:endParaRPr lang="en-US" altLang="ko-KR" sz="1600" dirty="0"/>
          </a:p>
          <a:p>
            <a:r>
              <a:rPr lang="en-US" altLang="ko-KR" dirty="0" err="1"/>
              <a:t>Pr</a:t>
            </a:r>
            <a:r>
              <a:rPr lang="en-US" altLang="ko-KR" dirty="0"/>
              <a:t>(</a:t>
            </a:r>
            <a:r>
              <a:rPr lang="ko-KR" altLang="en-US" sz="1600" dirty="0"/>
              <a:t>성별</a:t>
            </a:r>
            <a:r>
              <a:rPr lang="en-US" altLang="ko-KR" dirty="0"/>
              <a:t>)</a:t>
            </a:r>
            <a:r>
              <a:rPr lang="ko-KR" altLang="en-US" sz="1600" dirty="0"/>
              <a:t>가 의미가 없음</a:t>
            </a:r>
            <a:r>
              <a:rPr lang="en-US" altLang="ko-KR" sz="1600" dirty="0"/>
              <a:t> </a:t>
            </a:r>
            <a:endParaRPr 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468EE68-10D6-4CD1-9298-E741127E4621}"/>
              </a:ext>
            </a:extLst>
          </p:cNvPr>
          <p:cNvSpPr/>
          <p:nvPr/>
        </p:nvSpPr>
        <p:spPr>
          <a:xfrm>
            <a:off x="824088" y="4156869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독립성 검정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72274C50-6697-493A-9807-0AC9722A9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5901399"/>
                  </p:ext>
                </p:extLst>
              </p:nvPr>
            </p:nvGraphicFramePr>
            <p:xfrm>
              <a:off x="2912533" y="4222158"/>
              <a:ext cx="7261481" cy="17436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40954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820173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733910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366444">
                      <a:extLst>
                        <a:ext uri="{9D8B030D-6E8A-4147-A177-3AD203B41FA5}">
                          <a16:colId xmlns:a16="http://schemas.microsoft.com/office/drawing/2014/main" val="1745835146"/>
                        </a:ext>
                      </a:extLst>
                    </a:gridCol>
                  </a:tblGrid>
                  <a:tr h="526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                 성별</a:t>
                          </a:r>
                          <a:endParaRPr lang="en-US" altLang="ko-KR" dirty="0"/>
                        </a:p>
                        <a:p>
                          <a:pPr algn="l"/>
                          <a:r>
                            <a:rPr lang="ko-KR" altLang="en-US" dirty="0"/>
                            <a:t>여가</a:t>
                          </a:r>
                          <a:endParaRPr lang="en-US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남자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여자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3005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식이요법 경험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3057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/>
                            <a:t>식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b="0" i="1" dirty="0" smtClean="0">
                                  <a:latin typeface="Cambria Math" panose="02040503050406030204" pitchFamily="18" charset="0"/>
                                </a:rPr>
                                <m:t>이요법</m:t>
                              </m:r>
                              <m:r>
                                <a:rPr lang="en-US" altLang="ko-KR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b="0" i="1" dirty="0" smtClean="0">
                                  <a:latin typeface="Cambria Math" panose="02040503050406030204" pitchFamily="18" charset="0"/>
                                </a:rPr>
                                <m:t>무경험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3005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 (</a:t>
                          </a:r>
                          <a:r>
                            <a:rPr lang="ko-KR" altLang="en-US" dirty="0"/>
                            <a:t>우연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50(</a:t>
                          </a:r>
                          <a:r>
                            <a:rPr lang="ko-KR" altLang="en-US" dirty="0"/>
                            <a:t>우연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100(</a:t>
                          </a:r>
                          <a:r>
                            <a:rPr lang="ko-KR" altLang="en-US" dirty="0"/>
                            <a:t>고정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914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72274C50-6697-493A-9807-0AC9722A9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5901399"/>
                  </p:ext>
                </p:extLst>
              </p:nvPr>
            </p:nvGraphicFramePr>
            <p:xfrm>
              <a:off x="2912533" y="4222158"/>
              <a:ext cx="7261481" cy="17436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40954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820173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733910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366444">
                      <a:extLst>
                        <a:ext uri="{9D8B030D-6E8A-4147-A177-3AD203B41FA5}">
                          <a16:colId xmlns:a16="http://schemas.microsoft.com/office/drawing/2014/main" val="174583514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                 성별</a:t>
                          </a:r>
                          <a:endParaRPr lang="en-US" altLang="ko-KR" dirty="0"/>
                        </a:p>
                        <a:p>
                          <a:pPr algn="l"/>
                          <a:r>
                            <a:rPr lang="ko-KR" altLang="en-US" dirty="0"/>
                            <a:t>여가</a:t>
                          </a:r>
                          <a:endParaRPr lang="en-US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8763" t="-6667" r="-171237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40000" t="-6667" r="-7964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0" t="-183607" r="-21119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3720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0" t="-283607" r="-2111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 (</a:t>
                          </a:r>
                          <a:r>
                            <a:rPr lang="ko-KR" altLang="en-US" dirty="0"/>
                            <a:t>우연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50(</a:t>
                          </a:r>
                          <a:r>
                            <a:rPr lang="ko-KR" altLang="en-US" dirty="0"/>
                            <a:t>우연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100(</a:t>
                          </a:r>
                          <a:r>
                            <a:rPr lang="ko-KR" altLang="en-US" dirty="0"/>
                            <a:t>고정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914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03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40403-058B-4F77-90E0-264A8273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26"/>
            <a:ext cx="12192000" cy="887942"/>
          </a:xfrm>
          <a:solidFill>
            <a:srgbClr val="CC00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자료에 대한 분석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동질성검정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147731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동질성 검정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F99B25ED-AB00-4E1B-8558-37726AD3B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439076"/>
                  </p:ext>
                </p:extLst>
              </p:nvPr>
            </p:nvGraphicFramePr>
            <p:xfrm>
              <a:off x="2912533" y="1542600"/>
              <a:ext cx="7261481" cy="17436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40954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820173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733910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366444">
                      <a:extLst>
                        <a:ext uri="{9D8B030D-6E8A-4147-A177-3AD203B41FA5}">
                          <a16:colId xmlns:a16="http://schemas.microsoft.com/office/drawing/2014/main" val="1745835146"/>
                        </a:ext>
                      </a:extLst>
                    </a:gridCol>
                  </a:tblGrid>
                  <a:tr h="594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                 성별</a:t>
                          </a:r>
                          <a:endParaRPr lang="en-US" altLang="ko-KR" dirty="0"/>
                        </a:p>
                        <a:p>
                          <a:pPr algn="l"/>
                          <a:r>
                            <a:rPr lang="ko-KR" altLang="en-US" dirty="0"/>
                            <a:t>여가</a:t>
                          </a:r>
                          <a:endParaRPr lang="en-US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남자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여자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361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식이요법 경험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361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/>
                            <a:t>식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b="0" i="1" dirty="0" smtClean="0">
                                  <a:latin typeface="Cambria Math" panose="02040503050406030204" pitchFamily="18" charset="0"/>
                                </a:rPr>
                                <m:t>이요법</m:t>
                              </m:r>
                              <m:r>
                                <a:rPr lang="en-US" altLang="ko-KR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b="0" i="1" dirty="0" smtClean="0">
                                  <a:latin typeface="Cambria Math" panose="02040503050406030204" pitchFamily="18" charset="0"/>
                                </a:rPr>
                                <m:t>무경험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361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 (</a:t>
                          </a:r>
                          <a:r>
                            <a:rPr lang="ko-KR" altLang="en-US" dirty="0"/>
                            <a:t>고정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50(</a:t>
                          </a:r>
                          <a:r>
                            <a:rPr lang="ko-KR" altLang="en-US" dirty="0"/>
                            <a:t>고정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914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F99B25ED-AB00-4E1B-8558-37726AD3BF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439076"/>
                  </p:ext>
                </p:extLst>
              </p:nvPr>
            </p:nvGraphicFramePr>
            <p:xfrm>
              <a:off x="2912533" y="1542600"/>
              <a:ext cx="7261481" cy="17436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40954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820173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733910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366444">
                      <a:extLst>
                        <a:ext uri="{9D8B030D-6E8A-4147-A177-3AD203B41FA5}">
                          <a16:colId xmlns:a16="http://schemas.microsoft.com/office/drawing/2014/main" val="174583514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                 성별</a:t>
                          </a:r>
                          <a:endParaRPr lang="en-US" altLang="ko-KR" dirty="0"/>
                        </a:p>
                        <a:p>
                          <a:pPr algn="l"/>
                          <a:r>
                            <a:rPr lang="ko-KR" altLang="en-US" dirty="0"/>
                            <a:t>여가</a:t>
                          </a:r>
                          <a:endParaRPr lang="en-US" dirty="0"/>
                        </a:p>
                      </a:txBody>
                      <a:tcPr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8763" t="-6667" r="-171237" b="-18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0000" t="-6667" r="-79649" b="-18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0" t="-183607" r="-2111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3720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0" t="-283607" r="-2111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 (</a:t>
                          </a:r>
                          <a:r>
                            <a:rPr lang="ko-KR" altLang="en-US" dirty="0"/>
                            <a:t>고정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50(</a:t>
                          </a:r>
                          <a:r>
                            <a:rPr lang="ko-KR" altLang="en-US" dirty="0"/>
                            <a:t>고정</a:t>
                          </a:r>
                          <a:r>
                            <a:rPr lang="en-US" altLang="ko-KR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9144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직사각형 2">
            <a:extLst>
              <a:ext uri="{FF2B5EF4-FFF2-40B4-BE49-F238E27FC236}">
                <a16:creationId xmlns:a16="http://schemas.microsoft.com/office/drawing/2014/main" id="{07275C31-3174-4561-9E21-789692B3AF42}"/>
              </a:ext>
            </a:extLst>
          </p:cNvPr>
          <p:cNvSpPr/>
          <p:nvPr/>
        </p:nvSpPr>
        <p:spPr>
          <a:xfrm>
            <a:off x="258110" y="3143964"/>
            <a:ext cx="3703258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dirty="0" err="1"/>
              <a:t>Pr</a:t>
            </a:r>
            <a:r>
              <a:rPr lang="en-US" altLang="ko-KR" dirty="0"/>
              <a:t>(</a:t>
            </a:r>
            <a:r>
              <a:rPr lang="ko-KR" altLang="en-US" sz="1600" dirty="0" err="1"/>
              <a:t>성별∩경험</a:t>
            </a:r>
            <a:r>
              <a:rPr lang="en-US" altLang="ko-KR" dirty="0"/>
              <a:t>)=</a:t>
            </a:r>
            <a:r>
              <a:rPr lang="en-US" altLang="ko-KR" dirty="0" err="1"/>
              <a:t>Pr</a:t>
            </a:r>
            <a:r>
              <a:rPr lang="en-US" altLang="ko-KR" dirty="0"/>
              <a:t>(</a:t>
            </a:r>
            <a:r>
              <a:rPr lang="ko-KR" altLang="en-US" sz="1600" dirty="0"/>
              <a:t>성별</a:t>
            </a:r>
            <a:r>
              <a:rPr lang="en-US" altLang="ko-KR" dirty="0"/>
              <a:t>) </a:t>
            </a:r>
            <a:r>
              <a:rPr lang="en-US" altLang="ko-KR" dirty="0" err="1"/>
              <a:t>Pr</a:t>
            </a:r>
            <a:r>
              <a:rPr lang="en-US" altLang="ko-KR" dirty="0"/>
              <a:t>(</a:t>
            </a:r>
            <a:r>
              <a:rPr lang="ko-KR" altLang="en-US" sz="1600" dirty="0"/>
              <a:t>경험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endParaRPr lang="en-US" altLang="ko-KR" dirty="0"/>
          </a:p>
          <a:p>
            <a:r>
              <a:rPr lang="ko-KR" altLang="en-US" sz="1600" dirty="0"/>
              <a:t>남녀 각 </a:t>
            </a:r>
            <a:r>
              <a:rPr lang="en-US" altLang="ko-KR" sz="1600" dirty="0"/>
              <a:t>50</a:t>
            </a:r>
            <a:r>
              <a:rPr lang="ko-KR" altLang="en-US" sz="1600" dirty="0"/>
              <a:t>명으로 고정되어 있었으므로 </a:t>
            </a:r>
            <a:endParaRPr lang="en-US" altLang="ko-KR" sz="1600" dirty="0"/>
          </a:p>
          <a:p>
            <a:r>
              <a:rPr lang="en-US" altLang="ko-KR" dirty="0" err="1"/>
              <a:t>Pr</a:t>
            </a:r>
            <a:r>
              <a:rPr lang="en-US" altLang="ko-KR" dirty="0"/>
              <a:t>(</a:t>
            </a:r>
            <a:r>
              <a:rPr lang="ko-KR" altLang="en-US" sz="1600" dirty="0"/>
              <a:t>성별</a:t>
            </a:r>
            <a:r>
              <a:rPr lang="en-US" altLang="ko-KR" dirty="0"/>
              <a:t>)</a:t>
            </a:r>
            <a:r>
              <a:rPr lang="ko-KR" altLang="en-US" sz="1600" dirty="0"/>
              <a:t>가 의미가 없음</a:t>
            </a:r>
            <a:r>
              <a:rPr lang="en-US" altLang="ko-KR" sz="1600" dirty="0"/>
              <a:t> </a:t>
            </a:r>
            <a:endParaRPr 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048FAC1-E80C-4A39-81B0-96129BD8BF59}"/>
              </a:ext>
            </a:extLst>
          </p:cNvPr>
          <p:cNvSpPr/>
          <p:nvPr/>
        </p:nvSpPr>
        <p:spPr>
          <a:xfrm>
            <a:off x="824089" y="4263088"/>
            <a:ext cx="1862667" cy="7450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가설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BF3A721-1AB7-45D4-A924-AD71C5850C13}"/>
              </a:ext>
            </a:extLst>
          </p:cNvPr>
          <p:cNvSpPr/>
          <p:nvPr/>
        </p:nvSpPr>
        <p:spPr>
          <a:xfrm>
            <a:off x="2912533" y="4404788"/>
            <a:ext cx="775546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r>
              <a:rPr lang="en-US" altLang="ko-KR" sz="2400" dirty="0"/>
              <a:t>H</a:t>
            </a:r>
            <a:r>
              <a:rPr lang="en-US" altLang="ko-KR" sz="2400" baseline="-25000" dirty="0"/>
              <a:t>0</a:t>
            </a:r>
            <a:r>
              <a:rPr lang="en-US" altLang="ko-KR" sz="2400" dirty="0"/>
              <a:t> : </a:t>
            </a:r>
            <a:r>
              <a:rPr lang="ko-KR" altLang="en-US" sz="2000" dirty="0"/>
              <a:t>고정된 범주별로 구성비율이 같다</a:t>
            </a:r>
            <a:r>
              <a:rPr lang="en-US" altLang="ko-KR" sz="2000" dirty="0"/>
              <a:t>     </a:t>
            </a:r>
            <a:r>
              <a:rPr lang="en-US" altLang="ko-KR" sz="2400" dirty="0"/>
              <a:t>vs.     H</a:t>
            </a:r>
            <a:r>
              <a:rPr lang="en-US" altLang="ko-KR" sz="2400" baseline="-25000" dirty="0"/>
              <a:t>1</a:t>
            </a:r>
            <a:r>
              <a:rPr lang="en-US" altLang="ko-KR" sz="2400" dirty="0"/>
              <a:t> : not H</a:t>
            </a:r>
            <a:r>
              <a:rPr lang="en-US" altLang="ko-KR" sz="2400" baseline="-25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B3CB3-95E0-40B4-87DC-E0C7561E5F5D}"/>
              </a:ext>
            </a:extLst>
          </p:cNvPr>
          <p:cNvSpPr txBox="1"/>
          <p:nvPr/>
        </p:nvSpPr>
        <p:spPr>
          <a:xfrm>
            <a:off x="5247516" y="3464919"/>
            <a:ext cx="492649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/>
              <a:t>검정 통계량 구하는 방법은 동일하므로</a:t>
            </a:r>
            <a:endParaRPr lang="en-US" altLang="ko-KR" dirty="0"/>
          </a:p>
          <a:p>
            <a:r>
              <a:rPr lang="ko-KR" altLang="en-US" dirty="0"/>
              <a:t>검정결과를 해석하는데 주의를 하면 된다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8F5005-DC7E-4E73-B76A-D0B19623D2A0}"/>
              </a:ext>
            </a:extLst>
          </p:cNvPr>
          <p:cNvSpPr/>
          <p:nvPr/>
        </p:nvSpPr>
        <p:spPr>
          <a:xfrm>
            <a:off x="2912532" y="4924224"/>
            <a:ext cx="775546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r>
              <a:rPr lang="en-US" altLang="ko-KR" sz="2400" dirty="0"/>
              <a:t>H</a:t>
            </a:r>
            <a:r>
              <a:rPr lang="en-US" altLang="ko-KR" sz="2400" baseline="-25000" dirty="0"/>
              <a:t>0</a:t>
            </a:r>
            <a:r>
              <a:rPr lang="en-US" altLang="ko-KR" sz="2400" dirty="0"/>
              <a:t> : </a:t>
            </a:r>
            <a:r>
              <a:rPr lang="ko-KR" altLang="en-US" sz="2000" dirty="0"/>
              <a:t>남녀별로 경험</a:t>
            </a:r>
            <a:r>
              <a:rPr lang="en-US" altLang="ko-KR" sz="2000" dirty="0"/>
              <a:t>/</a:t>
            </a:r>
            <a:r>
              <a:rPr lang="ko-KR" altLang="en-US" sz="2000" dirty="0"/>
              <a:t>무경험 비율이 같다</a:t>
            </a:r>
            <a:r>
              <a:rPr lang="en-US" altLang="ko-KR" sz="2000" dirty="0"/>
              <a:t>     </a:t>
            </a:r>
            <a:r>
              <a:rPr lang="en-US" altLang="ko-KR" sz="2400" dirty="0"/>
              <a:t>vs.     H</a:t>
            </a:r>
            <a:r>
              <a:rPr lang="en-US" altLang="ko-KR" sz="2400" baseline="-25000" dirty="0"/>
              <a:t>1</a:t>
            </a:r>
            <a:r>
              <a:rPr lang="en-US" altLang="ko-KR" sz="2400" dirty="0"/>
              <a:t> : not H</a:t>
            </a:r>
            <a:r>
              <a:rPr lang="en-US" altLang="ko-KR" sz="2400" baseline="-25000" dirty="0"/>
              <a:t>0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F4C88C3-1B5E-4E70-8EB2-BDC24643B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70524"/>
              </p:ext>
            </p:extLst>
          </p:nvPr>
        </p:nvGraphicFramePr>
        <p:xfrm>
          <a:off x="5247516" y="2183374"/>
          <a:ext cx="355408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173">
                  <a:extLst>
                    <a:ext uri="{9D8B030D-6E8A-4147-A177-3AD203B41FA5}">
                      <a16:colId xmlns:a16="http://schemas.microsoft.com/office/drawing/2014/main" val="1743569069"/>
                    </a:ext>
                  </a:extLst>
                </a:gridCol>
                <a:gridCol w="1733910">
                  <a:extLst>
                    <a:ext uri="{9D8B030D-6E8A-4147-A177-3AD203B41FA5}">
                      <a16:colId xmlns:a16="http://schemas.microsoft.com/office/drawing/2014/main" val="3171008681"/>
                    </a:ext>
                  </a:extLst>
                </a:gridCol>
              </a:tblGrid>
              <a:tr h="36189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48%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02606"/>
                  </a:ext>
                </a:extLst>
              </a:tr>
              <a:tr h="36189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92%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52%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26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3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35B3234-45FC-45F7-ABCA-0598C2D25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>
            <a:off x="0" y="0"/>
            <a:ext cx="12192000" cy="6847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8FE2F-B3C3-421B-98C3-95CD572B5E0C}"/>
              </a:ext>
            </a:extLst>
          </p:cNvPr>
          <p:cNvSpPr txBox="1"/>
          <p:nvPr/>
        </p:nvSpPr>
        <p:spPr>
          <a:xfrm>
            <a:off x="3597214" y="2820837"/>
            <a:ext cx="5210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>
                <a:solidFill>
                  <a:srgbClr val="B3C5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수고하셨습니다</a:t>
            </a:r>
            <a:endParaRPr lang="en-US" sz="6000" dirty="0">
              <a:solidFill>
                <a:srgbClr val="B3C5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079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40403-058B-4F77-90E0-264A8273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516"/>
            <a:ext cx="6096000" cy="887942"/>
          </a:xfr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자료의 정리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차원 </a:t>
            </a:r>
            <a:r>
              <a:rPr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빈도표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05322EC-F26E-419F-BADD-37BC62475074}"/>
              </a:ext>
            </a:extLst>
          </p:cNvPr>
          <p:cNvSpPr/>
          <p:nvPr/>
        </p:nvSpPr>
        <p:spPr>
          <a:xfrm>
            <a:off x="824089" y="1536462"/>
            <a:ext cx="1862667" cy="7450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범주형자료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형태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4F0F598-0C9D-4A65-9B49-360B045EA81B}"/>
              </a:ext>
            </a:extLst>
          </p:cNvPr>
          <p:cNvSpPr/>
          <p:nvPr/>
        </p:nvSpPr>
        <p:spPr>
          <a:xfrm>
            <a:off x="2912533" y="1678162"/>
            <a:ext cx="775546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r>
              <a:rPr lang="ko-KR" altLang="en-US" sz="2400" dirty="0"/>
              <a:t>빈도수</a:t>
            </a:r>
            <a:r>
              <a:rPr lang="en-US" altLang="ko-KR" sz="2400" dirty="0"/>
              <a:t>(frequency) </a:t>
            </a:r>
            <a:r>
              <a:rPr lang="ko-KR" altLang="en-US" sz="2400" dirty="0"/>
              <a:t>또는 비율</a:t>
            </a:r>
            <a:r>
              <a:rPr lang="en-US" altLang="ko-KR" sz="2400" dirty="0"/>
              <a:t>(ratio)</a:t>
            </a:r>
            <a:r>
              <a:rPr lang="ko-KR" altLang="en-US" sz="2400" dirty="0"/>
              <a:t>로 측정이 된다</a:t>
            </a:r>
            <a:endParaRPr lang="en-US" altLang="ko-KR" sz="24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263999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범주형자료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정리 예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F3CDA3D-FDA6-4757-8013-92CE6450D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34022"/>
              </p:ext>
            </p:extLst>
          </p:nvPr>
        </p:nvGraphicFramePr>
        <p:xfrm>
          <a:off x="2912533" y="2639992"/>
          <a:ext cx="77554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779">
                  <a:extLst>
                    <a:ext uri="{9D8B030D-6E8A-4147-A177-3AD203B41FA5}">
                      <a16:colId xmlns:a16="http://schemas.microsoft.com/office/drawing/2014/main" val="93335681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2371395074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3729797680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2366394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범주</a:t>
                      </a:r>
                      <a:r>
                        <a:rPr lang="en-US" altLang="ko-KR" dirty="0"/>
                        <a:t> (category)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남자</a:t>
                      </a:r>
                      <a:endParaRPr lang="en-US" altLang="ko-K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여자</a:t>
                      </a:r>
                      <a:endParaRPr lang="en-US" altLang="ko-K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2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빈도수 </a:t>
                      </a:r>
                      <a:r>
                        <a:rPr lang="en-US" altLang="ko-KR" dirty="0"/>
                        <a:t>(counts)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1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비율</a:t>
                      </a:r>
                      <a:r>
                        <a:rPr lang="en-US" altLang="ko-KR" dirty="0"/>
                        <a:t> (ratio)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60%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7137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3AB498-0576-401B-B1A0-30AC1E9E48A1}"/>
              </a:ext>
            </a:extLst>
          </p:cNvPr>
          <p:cNvSpPr txBox="1"/>
          <p:nvPr/>
        </p:nvSpPr>
        <p:spPr>
          <a:xfrm>
            <a:off x="5328968" y="4052622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범주형 변수가 하나일 때</a:t>
            </a:r>
          </a:p>
        </p:txBody>
      </p:sp>
    </p:spTree>
    <p:extLst>
      <p:ext uri="{BB962C8B-B14F-4D97-AF65-F5344CB8AC3E}">
        <p14:creationId xmlns:p14="http://schemas.microsoft.com/office/powerpoint/2010/main" val="187183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40403-058B-4F77-90E0-264A8273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26"/>
            <a:ext cx="6096000" cy="887942"/>
          </a:xfr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자료의 정리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차원 </a:t>
            </a:r>
            <a:r>
              <a:rPr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교차표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05322EC-F26E-419F-BADD-37BC62475074}"/>
              </a:ext>
            </a:extLst>
          </p:cNvPr>
          <p:cNvSpPr/>
          <p:nvPr/>
        </p:nvSpPr>
        <p:spPr>
          <a:xfrm>
            <a:off x="824089" y="1546972"/>
            <a:ext cx="1862667" cy="7450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범주형자료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교차형태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4F0F598-0C9D-4A65-9B49-360B045EA81B}"/>
              </a:ext>
            </a:extLst>
          </p:cNvPr>
          <p:cNvSpPr/>
          <p:nvPr/>
        </p:nvSpPr>
        <p:spPr>
          <a:xfrm>
            <a:off x="2912533" y="1688672"/>
            <a:ext cx="775546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r>
              <a:rPr lang="ko-KR" altLang="en-US" sz="2400" dirty="0"/>
              <a:t>각 변수의 </a:t>
            </a:r>
            <a:r>
              <a:rPr lang="ko-KR" altLang="en-US" sz="2400" dirty="0" err="1"/>
              <a:t>교차셀</a:t>
            </a:r>
            <a:r>
              <a:rPr lang="en-US" altLang="ko-KR" sz="2400" dirty="0"/>
              <a:t>(cell)</a:t>
            </a:r>
            <a:r>
              <a:rPr lang="ko-KR" altLang="en-US" sz="2400" dirty="0"/>
              <a:t>에 빈도수로 측정이 된다</a:t>
            </a:r>
            <a:endParaRPr lang="en-US" altLang="ko-KR" sz="24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265050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교차표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정리 예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F3CDA3D-FDA6-4757-8013-92CE6450D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04801"/>
              </p:ext>
            </p:extLst>
          </p:nvPr>
        </p:nvGraphicFramePr>
        <p:xfrm>
          <a:off x="2912533" y="2524096"/>
          <a:ext cx="7261481" cy="2784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9370">
                  <a:extLst>
                    <a:ext uri="{9D8B030D-6E8A-4147-A177-3AD203B41FA5}">
                      <a16:colId xmlns:a16="http://schemas.microsoft.com/office/drawing/2014/main" val="933356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71395074"/>
                    </a:ext>
                  </a:extLst>
                </a:gridCol>
                <a:gridCol w="1902373">
                  <a:extLst>
                    <a:ext uri="{9D8B030D-6E8A-4147-A177-3AD203B41FA5}">
                      <a16:colId xmlns:a16="http://schemas.microsoft.com/office/drawing/2014/main" val="3729797680"/>
                    </a:ext>
                  </a:extLst>
                </a:gridCol>
                <a:gridCol w="1460938">
                  <a:extLst>
                    <a:ext uri="{9D8B030D-6E8A-4147-A177-3AD203B41FA5}">
                      <a16:colId xmlns:a16="http://schemas.microsoft.com/office/drawing/2014/main" val="1745835146"/>
                    </a:ext>
                  </a:extLst>
                </a:gridCol>
              </a:tblGrid>
              <a:tr h="570178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                 범주</a:t>
                      </a:r>
                      <a:r>
                        <a:rPr lang="en-US" altLang="ko-KR" dirty="0"/>
                        <a:t> A</a:t>
                      </a:r>
                    </a:p>
                    <a:p>
                      <a:pPr algn="l"/>
                      <a:r>
                        <a:rPr lang="ko-KR" altLang="en-US" dirty="0"/>
                        <a:t>범주</a:t>
                      </a:r>
                      <a:r>
                        <a:rPr lang="en-US" altLang="ko-KR" dirty="0"/>
                        <a:t> B </a:t>
                      </a:r>
                      <a:endParaRPr lang="en-US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남자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여자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523776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10</a:t>
                      </a:r>
                      <a:r>
                        <a:rPr lang="ko-KR" altLang="en-US" dirty="0"/>
                        <a:t>대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3910355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20</a:t>
                      </a:r>
                      <a:r>
                        <a:rPr lang="ko-KR" altLang="en-US" dirty="0"/>
                        <a:t>대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713763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30</a:t>
                      </a:r>
                      <a:r>
                        <a:rPr lang="ko-KR" altLang="en-US" dirty="0"/>
                        <a:t>대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106771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r>
                        <a:rPr lang="ko-KR" altLang="en-US" dirty="0"/>
                        <a:t>대</a:t>
                      </a:r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751717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9144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3AB498-0576-401B-B1A0-30AC1E9E48A1}"/>
              </a:ext>
            </a:extLst>
          </p:cNvPr>
          <p:cNvSpPr txBox="1"/>
          <p:nvPr/>
        </p:nvSpPr>
        <p:spPr>
          <a:xfrm>
            <a:off x="847791" y="3847123"/>
            <a:ext cx="183896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범주형 변수가 </a:t>
            </a:r>
            <a:endParaRPr lang="en-US" altLang="ko-KR" sz="2000" dirty="0"/>
          </a:p>
          <a:p>
            <a:r>
              <a:rPr lang="en-US" altLang="ko-KR" sz="2000" dirty="0"/>
              <a:t>2</a:t>
            </a:r>
            <a:r>
              <a:rPr lang="ko-KR" altLang="en-US" sz="2000" dirty="0"/>
              <a:t>개일 때</a:t>
            </a:r>
          </a:p>
        </p:txBody>
      </p:sp>
    </p:spTree>
    <p:extLst>
      <p:ext uri="{BB962C8B-B14F-4D97-AF65-F5344CB8AC3E}">
        <p14:creationId xmlns:p14="http://schemas.microsoft.com/office/powerpoint/2010/main" val="379824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40403-058B-4F77-90E0-264A8273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26"/>
            <a:ext cx="12192000" cy="887942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자료에 대한 분석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(Goodness-of-Fit test)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05322EC-F26E-419F-BADD-37BC62475074}"/>
              </a:ext>
            </a:extLst>
          </p:cNvPr>
          <p:cNvSpPr/>
          <p:nvPr/>
        </p:nvSpPr>
        <p:spPr>
          <a:xfrm>
            <a:off x="824089" y="1546972"/>
            <a:ext cx="1862667" cy="7450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차원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범주형자료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4F0F598-0C9D-4A65-9B49-360B045EA81B}"/>
              </a:ext>
            </a:extLst>
          </p:cNvPr>
          <p:cNvSpPr/>
          <p:nvPr/>
        </p:nvSpPr>
        <p:spPr>
          <a:xfrm>
            <a:off x="2912533" y="1504006"/>
            <a:ext cx="7755467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측정된 빈도수가 기대 빈도수와 근사한지 비교한다</a:t>
            </a: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측정된 빈도비율이 기대비율과 동일한지 검정한다</a:t>
            </a:r>
            <a:endParaRPr lang="en-US" altLang="ko-KR" sz="24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265050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 검정 예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F3CDA3D-FDA6-4757-8013-92CE6450D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824774"/>
              </p:ext>
            </p:extLst>
          </p:nvPr>
        </p:nvGraphicFramePr>
        <p:xfrm>
          <a:off x="2912533" y="2650502"/>
          <a:ext cx="7755466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779">
                  <a:extLst>
                    <a:ext uri="{9D8B030D-6E8A-4147-A177-3AD203B41FA5}">
                      <a16:colId xmlns:a16="http://schemas.microsoft.com/office/drawing/2014/main" val="93335681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2371395074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3729797680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2366394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범주 </a:t>
                      </a:r>
                      <a:r>
                        <a:rPr lang="en-US" altLang="ko-KR" dirty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남자</a:t>
                      </a:r>
                      <a:endParaRPr lang="en-US" altLang="ko-K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여자</a:t>
                      </a:r>
                      <a:endParaRPr lang="en-US" altLang="ko-K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2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/>
                        <a:t>관측빈도수</a:t>
                      </a:r>
                      <a:endParaRPr lang="en-US" altLang="ko-K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1035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관측비율</a:t>
                      </a:r>
                      <a:endParaRPr lang="en-US" altLang="ko-K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60%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713763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F9831EA4-C57B-463F-9EB9-5707DB0DB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50398"/>
              </p:ext>
            </p:extLst>
          </p:nvPr>
        </p:nvGraphicFramePr>
        <p:xfrm>
          <a:off x="2912533" y="3754032"/>
          <a:ext cx="775546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779">
                  <a:extLst>
                    <a:ext uri="{9D8B030D-6E8A-4147-A177-3AD203B41FA5}">
                      <a16:colId xmlns:a16="http://schemas.microsoft.com/office/drawing/2014/main" val="642693920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616016989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1761576519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3168790355"/>
                    </a:ext>
                  </a:extLst>
                </a:gridCol>
              </a:tblGrid>
              <a:tr h="242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/>
                        <a:t>기대빈도수</a:t>
                      </a:r>
                      <a:endParaRPr lang="en-US" altLang="ko-K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75928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기대비율</a:t>
                      </a:r>
                      <a:endParaRPr lang="en-US" altLang="ko-K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259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2030D9-FA72-4752-BA0C-599F329DFA49}"/>
              </a:ext>
            </a:extLst>
          </p:cNvPr>
          <p:cNvSpPr txBox="1"/>
          <p:nvPr/>
        </p:nvSpPr>
        <p:spPr>
          <a:xfrm>
            <a:off x="5360277" y="411979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4488B-3A51-4AF0-BA9A-52DC0BB98838}"/>
              </a:ext>
            </a:extLst>
          </p:cNvPr>
          <p:cNvSpPr txBox="1"/>
          <p:nvPr/>
        </p:nvSpPr>
        <p:spPr>
          <a:xfrm>
            <a:off x="7351496" y="411979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1F11C-BBC6-49F6-9027-00DCE8B81890}"/>
              </a:ext>
            </a:extLst>
          </p:cNvPr>
          <p:cNvSpPr txBox="1"/>
          <p:nvPr/>
        </p:nvSpPr>
        <p:spPr>
          <a:xfrm>
            <a:off x="864793" y="3754032"/>
            <a:ext cx="178125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남녀 비율이 </a:t>
            </a:r>
            <a:endParaRPr lang="en-US" altLang="ko-KR" sz="2000" dirty="0"/>
          </a:p>
          <a:p>
            <a:r>
              <a:rPr lang="ko-KR" altLang="en-US" sz="2000" dirty="0"/>
              <a:t>같은가를 확인</a:t>
            </a:r>
          </a:p>
        </p:txBody>
      </p:sp>
    </p:spTree>
    <p:extLst>
      <p:ext uri="{BB962C8B-B14F-4D97-AF65-F5344CB8AC3E}">
        <p14:creationId xmlns:p14="http://schemas.microsoft.com/office/powerpoint/2010/main" val="17308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265050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 검정 예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F3CDA3D-FDA6-4757-8013-92CE6450D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24217"/>
              </p:ext>
            </p:extLst>
          </p:nvPr>
        </p:nvGraphicFramePr>
        <p:xfrm>
          <a:off x="2912533" y="2650502"/>
          <a:ext cx="7755466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779">
                  <a:extLst>
                    <a:ext uri="{9D8B030D-6E8A-4147-A177-3AD203B41FA5}">
                      <a16:colId xmlns:a16="http://schemas.microsoft.com/office/drawing/2014/main" val="93335681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2371395074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3729797680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2366394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범주 </a:t>
                      </a:r>
                      <a:r>
                        <a:rPr lang="en-US" altLang="ko-KR" dirty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남자</a:t>
                      </a:r>
                      <a:endParaRPr lang="en-US" altLang="ko-K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여자</a:t>
                      </a:r>
                      <a:endParaRPr lang="en-US" altLang="ko-K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2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/>
                        <a:t>관측빈도수</a:t>
                      </a:r>
                      <a:endParaRPr lang="en-US" altLang="ko-K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1035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관측비율</a:t>
                      </a:r>
                      <a:endParaRPr lang="en-US" altLang="ko-K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60%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7137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1E7C41-29D1-4E3F-98A7-0CCED94ACD85}"/>
              </a:ext>
            </a:extLst>
          </p:cNvPr>
          <p:cNvSpPr txBox="1"/>
          <p:nvPr/>
        </p:nvSpPr>
        <p:spPr>
          <a:xfrm>
            <a:off x="864793" y="3754032"/>
            <a:ext cx="178125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남녀 비율이 </a:t>
            </a:r>
            <a:endParaRPr lang="en-US" altLang="ko-KR" sz="2000" dirty="0"/>
          </a:p>
          <a:p>
            <a:r>
              <a:rPr lang="ko-KR" altLang="en-US" sz="2000" dirty="0"/>
              <a:t>같은가를 확인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E0F101-4F69-4B53-9A5D-90804C3AF759}"/>
                  </a:ext>
                </a:extLst>
              </p:cNvPr>
              <p:cNvSpPr txBox="1"/>
              <p:nvPr/>
            </p:nvSpPr>
            <p:spPr>
              <a:xfrm>
                <a:off x="4638138" y="4666461"/>
                <a:ext cx="2152128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×0.5=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E0F101-4F69-4B53-9A5D-90804C3AF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138" y="4666461"/>
                <a:ext cx="2152128" cy="276999"/>
              </a:xfrm>
              <a:prstGeom prst="rect">
                <a:avLst/>
              </a:prstGeom>
              <a:blipFill>
                <a:blip r:embed="rId3"/>
                <a:stretch>
                  <a:fillRect l="-3966" b="-2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985015-6685-43EB-9033-166E40652AFE}"/>
                  </a:ext>
                </a:extLst>
              </p:cNvPr>
              <p:cNvSpPr txBox="1"/>
              <p:nvPr/>
            </p:nvSpPr>
            <p:spPr>
              <a:xfrm>
                <a:off x="6962177" y="4670054"/>
                <a:ext cx="2157450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×0.5=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985015-6685-43EB-9033-166E4065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177" y="4670054"/>
                <a:ext cx="2157450" cy="276999"/>
              </a:xfrm>
              <a:prstGeom prst="rect">
                <a:avLst/>
              </a:prstGeom>
              <a:blipFill>
                <a:blip r:embed="rId4"/>
                <a:stretch>
                  <a:fillRect l="-3955" b="-2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A83881B-EAC7-47EC-84DE-B1A105169307}"/>
              </a:ext>
            </a:extLst>
          </p:cNvPr>
          <p:cNvSpPr/>
          <p:nvPr/>
        </p:nvSpPr>
        <p:spPr>
          <a:xfrm>
            <a:off x="824089" y="1546972"/>
            <a:ext cx="1862667" cy="7450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가설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0692D93-BD65-4012-B39A-9A6AADA4D365}"/>
              </a:ext>
            </a:extLst>
          </p:cNvPr>
          <p:cNvSpPr/>
          <p:nvPr/>
        </p:nvSpPr>
        <p:spPr>
          <a:xfrm>
            <a:off x="2912532" y="1657895"/>
            <a:ext cx="7755467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r>
              <a:rPr lang="en-US" altLang="ko-KR" sz="2800" dirty="0"/>
              <a:t>H</a:t>
            </a:r>
            <a:r>
              <a:rPr lang="en-US" altLang="ko-KR" sz="2800" baseline="-25000" dirty="0"/>
              <a:t>0</a:t>
            </a:r>
            <a:r>
              <a:rPr lang="en-US" altLang="ko-KR" sz="2800" dirty="0"/>
              <a:t> : </a:t>
            </a:r>
            <a:r>
              <a:rPr lang="en-US" altLang="ko-KR" sz="2800" dirty="0" err="1"/>
              <a:t>Pr</a:t>
            </a:r>
            <a:r>
              <a:rPr lang="en-US" altLang="ko-KR" sz="2800" dirty="0"/>
              <a:t>(</a:t>
            </a:r>
            <a:r>
              <a:rPr lang="ko-KR" altLang="en-US" sz="2400" dirty="0"/>
              <a:t>남자</a:t>
            </a:r>
            <a:r>
              <a:rPr lang="en-US" altLang="ko-KR" sz="2800" dirty="0"/>
              <a:t>)=0.5, </a:t>
            </a:r>
            <a:r>
              <a:rPr lang="en-US" altLang="ko-KR" sz="2800" dirty="0" err="1"/>
              <a:t>Pr</a:t>
            </a:r>
            <a:r>
              <a:rPr lang="en-US" altLang="ko-KR" sz="2800" dirty="0"/>
              <a:t>(</a:t>
            </a:r>
            <a:r>
              <a:rPr lang="ko-KR" altLang="en-US" sz="2400" dirty="0"/>
              <a:t>여자</a:t>
            </a:r>
            <a:r>
              <a:rPr lang="en-US" altLang="ko-KR" sz="2800" dirty="0"/>
              <a:t>)=0.5     vs.     H</a:t>
            </a:r>
            <a:r>
              <a:rPr lang="en-US" altLang="ko-KR" sz="2800" baseline="-25000" dirty="0"/>
              <a:t>1</a:t>
            </a:r>
            <a:r>
              <a:rPr lang="en-US" altLang="ko-KR" sz="2800" dirty="0"/>
              <a:t> : not H</a:t>
            </a:r>
            <a:r>
              <a:rPr lang="en-US" altLang="ko-KR" sz="2800" baseline="-25000" dirty="0"/>
              <a:t>0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DEC8DE9-25D6-4C29-945A-8E17F575F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55466"/>
              </p:ext>
            </p:extLst>
          </p:nvPr>
        </p:nvGraphicFramePr>
        <p:xfrm>
          <a:off x="2912533" y="3754032"/>
          <a:ext cx="775546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779">
                  <a:extLst>
                    <a:ext uri="{9D8B030D-6E8A-4147-A177-3AD203B41FA5}">
                      <a16:colId xmlns:a16="http://schemas.microsoft.com/office/drawing/2014/main" val="642693920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616016989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1761576519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3168790355"/>
                    </a:ext>
                  </a:extLst>
                </a:gridCol>
              </a:tblGrid>
              <a:tr h="242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/>
                        <a:t>기대빈도수</a:t>
                      </a:r>
                      <a:endParaRPr lang="en-US" altLang="ko-K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75928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기대비율</a:t>
                      </a:r>
                      <a:endParaRPr lang="en-US" altLang="ko-K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259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29E1CB3-681C-4981-9FC4-836F1E041B23}"/>
              </a:ext>
            </a:extLst>
          </p:cNvPr>
          <p:cNvSpPr txBox="1"/>
          <p:nvPr/>
        </p:nvSpPr>
        <p:spPr>
          <a:xfrm>
            <a:off x="5360277" y="411979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A99F8-7C61-4D0F-BBA6-21213B0A64A6}"/>
              </a:ext>
            </a:extLst>
          </p:cNvPr>
          <p:cNvSpPr txBox="1"/>
          <p:nvPr/>
        </p:nvSpPr>
        <p:spPr>
          <a:xfrm>
            <a:off x="7351496" y="411979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B33D74-1587-4F57-84F1-283168DEC70B}"/>
              </a:ext>
            </a:extLst>
          </p:cNvPr>
          <p:cNvSpPr txBox="1"/>
          <p:nvPr/>
        </p:nvSpPr>
        <p:spPr>
          <a:xfrm>
            <a:off x="5465377" y="3757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31343-5968-4AF7-89E3-34FE1D9FA0AB}"/>
              </a:ext>
            </a:extLst>
          </p:cNvPr>
          <p:cNvSpPr txBox="1"/>
          <p:nvPr/>
        </p:nvSpPr>
        <p:spPr>
          <a:xfrm>
            <a:off x="7477616" y="3757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4DD721D1-BF13-4C9D-BF15-40F3AAE401B4}"/>
              </a:ext>
            </a:extLst>
          </p:cNvPr>
          <p:cNvSpPr txBox="1">
            <a:spLocks/>
          </p:cNvSpPr>
          <p:nvPr/>
        </p:nvSpPr>
        <p:spPr>
          <a:xfrm>
            <a:off x="0" y="260026"/>
            <a:ext cx="12192000" cy="88794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자료에 대한 분석 </a:t>
            </a:r>
            <a:r>
              <a:rPr lang="en-US" altLang="ko-K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</a:t>
            </a:r>
            <a:r>
              <a:rPr lang="en-US" altLang="ko-K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(Goodness-of-Fit test)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8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05322EC-F26E-419F-BADD-37BC62475074}"/>
              </a:ext>
            </a:extLst>
          </p:cNvPr>
          <p:cNvSpPr/>
          <p:nvPr/>
        </p:nvSpPr>
        <p:spPr>
          <a:xfrm>
            <a:off x="824089" y="1546972"/>
            <a:ext cx="1862667" cy="7450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가설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4F0F598-0C9D-4A65-9B49-360B045EA81B}"/>
              </a:ext>
            </a:extLst>
          </p:cNvPr>
          <p:cNvSpPr/>
          <p:nvPr/>
        </p:nvSpPr>
        <p:spPr>
          <a:xfrm>
            <a:off x="2912532" y="1657895"/>
            <a:ext cx="7755467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r>
              <a:rPr lang="en-US" altLang="ko-KR" sz="2800" dirty="0"/>
              <a:t>H</a:t>
            </a:r>
            <a:r>
              <a:rPr lang="en-US" altLang="ko-KR" sz="2800" baseline="-25000" dirty="0"/>
              <a:t>0</a:t>
            </a:r>
            <a:r>
              <a:rPr lang="en-US" altLang="ko-KR" sz="2800" dirty="0"/>
              <a:t> : </a:t>
            </a:r>
            <a:r>
              <a:rPr lang="en-US" altLang="ko-KR" sz="2800" dirty="0" err="1"/>
              <a:t>Pr</a:t>
            </a:r>
            <a:r>
              <a:rPr lang="en-US" altLang="ko-KR" sz="2800" dirty="0"/>
              <a:t>(</a:t>
            </a:r>
            <a:r>
              <a:rPr lang="ko-KR" altLang="en-US" sz="2400" dirty="0"/>
              <a:t>남자</a:t>
            </a:r>
            <a:r>
              <a:rPr lang="en-US" altLang="ko-KR" sz="2800" dirty="0"/>
              <a:t>)=0.5, </a:t>
            </a:r>
            <a:r>
              <a:rPr lang="en-US" altLang="ko-KR" sz="2800" dirty="0" err="1"/>
              <a:t>Pr</a:t>
            </a:r>
            <a:r>
              <a:rPr lang="en-US" altLang="ko-KR" sz="2800" dirty="0"/>
              <a:t>(</a:t>
            </a:r>
            <a:r>
              <a:rPr lang="ko-KR" altLang="en-US" sz="2400" dirty="0"/>
              <a:t>여자</a:t>
            </a:r>
            <a:r>
              <a:rPr lang="en-US" altLang="ko-KR" sz="2800" dirty="0"/>
              <a:t>)=0.5     vs.     H</a:t>
            </a:r>
            <a:r>
              <a:rPr lang="en-US" altLang="ko-KR" sz="2800" baseline="-25000" dirty="0"/>
              <a:t>1</a:t>
            </a:r>
            <a:r>
              <a:rPr lang="en-US" altLang="ko-KR" sz="2800" dirty="0"/>
              <a:t> : not H</a:t>
            </a:r>
            <a:r>
              <a:rPr lang="en-US" altLang="ko-KR" sz="2800" baseline="-25000" dirty="0"/>
              <a:t>0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265050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 검정 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F3CDA3D-FDA6-4757-8013-92CE6450D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650835"/>
              </p:ext>
            </p:extLst>
          </p:nvPr>
        </p:nvGraphicFramePr>
        <p:xfrm>
          <a:off x="2912533" y="2650502"/>
          <a:ext cx="7755466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779">
                  <a:extLst>
                    <a:ext uri="{9D8B030D-6E8A-4147-A177-3AD203B41FA5}">
                      <a16:colId xmlns:a16="http://schemas.microsoft.com/office/drawing/2014/main" val="93335681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2371395074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3729797680"/>
                    </a:ext>
                  </a:extLst>
                </a:gridCol>
                <a:gridCol w="2012229">
                  <a:extLst>
                    <a:ext uri="{9D8B030D-6E8A-4147-A177-3AD203B41FA5}">
                      <a16:colId xmlns:a16="http://schemas.microsoft.com/office/drawing/2014/main" val="2366394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범주 </a:t>
                      </a:r>
                      <a:r>
                        <a:rPr lang="en-US" altLang="ko-KR" dirty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남자</a:t>
                      </a:r>
                      <a:endParaRPr lang="en-US" altLang="ko-K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여자</a:t>
                      </a:r>
                      <a:endParaRPr lang="en-US" altLang="ko-K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합계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2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/>
                        <a:t>관측빈도수</a:t>
                      </a:r>
                      <a:endParaRPr lang="en-US" altLang="ko-K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/>
                        <a:t>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1035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관측비율</a:t>
                      </a:r>
                      <a:endParaRPr lang="en-US" altLang="ko-K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60%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100%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71376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/>
                        <a:t>기대빈도수</a:t>
                      </a:r>
                      <a:endParaRPr lang="en-US" altLang="ko-K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60074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기대비율</a:t>
                      </a:r>
                      <a:endParaRPr lang="en-US" altLang="ko-K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100%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4552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1E7C41-29D1-4E3F-98A7-0CCED94ACD85}"/>
              </a:ext>
            </a:extLst>
          </p:cNvPr>
          <p:cNvSpPr txBox="1"/>
          <p:nvPr/>
        </p:nvSpPr>
        <p:spPr>
          <a:xfrm>
            <a:off x="905499" y="3569982"/>
            <a:ext cx="178125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2000" dirty="0" err="1"/>
              <a:t>관측빈도수와</a:t>
            </a:r>
            <a:r>
              <a:rPr lang="en-US" altLang="ko-KR" sz="2000" dirty="0"/>
              <a:t> </a:t>
            </a:r>
          </a:p>
          <a:p>
            <a:r>
              <a:rPr lang="ko-KR" altLang="en-US" sz="2000" dirty="0" err="1"/>
              <a:t>기대빈도수가</a:t>
            </a:r>
            <a:endParaRPr lang="en-US" altLang="ko-KR" sz="2000" dirty="0"/>
          </a:p>
          <a:p>
            <a:r>
              <a:rPr lang="ko-KR" altLang="en-US" sz="2000" dirty="0" err="1"/>
              <a:t>비슷한지</a:t>
            </a:r>
            <a:r>
              <a:rPr lang="ko-KR" altLang="en-US" sz="2000" dirty="0"/>
              <a:t> 확인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DAC826-6457-457F-9566-7CC7ED0C9205}"/>
                  </a:ext>
                </a:extLst>
              </p:cNvPr>
              <p:cNvSpPr txBox="1"/>
              <p:nvPr/>
            </p:nvSpPr>
            <p:spPr>
              <a:xfrm>
                <a:off x="2912532" y="4641839"/>
                <a:ext cx="8714565" cy="317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2000" b="0" dirty="0"/>
                  <a:t>차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이</m:t>
                    </m:r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제</m:t>
                    </m:r>
                    <m:r>
                      <a:rPr lang="ko-KR" altLang="en-US" sz="2000" i="1">
                        <a:latin typeface="Cambria Math" panose="02040503050406030204" pitchFamily="18" charset="0"/>
                      </a:rPr>
                      <m:t>곱</m:t>
                    </m:r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합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(30−25)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(20−25)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2000" dirty="0"/>
                  <a:t>이 크면 </a:t>
                </a:r>
                <a:r>
                  <a:rPr lang="en-US" altLang="ko-KR" sz="2000" dirty="0"/>
                  <a:t>H</a:t>
                </a:r>
                <a:r>
                  <a:rPr lang="en-US" altLang="ko-KR" sz="2000" baseline="-25000" dirty="0"/>
                  <a:t>0</a:t>
                </a:r>
                <a:r>
                  <a:rPr lang="ko-KR" altLang="en-US" sz="2000" dirty="0"/>
                  <a:t>과 다르다고 판단함</a:t>
                </a:r>
                <a:r>
                  <a:rPr lang="en-US" altLang="ko-KR" sz="2000" dirty="0"/>
                  <a:t>, H</a:t>
                </a:r>
                <a:r>
                  <a:rPr lang="en-US" altLang="ko-KR" sz="2000" baseline="-25000" dirty="0"/>
                  <a:t>1 </a:t>
                </a:r>
                <a:r>
                  <a:rPr lang="ko-KR" altLang="en-US" sz="2000" dirty="0"/>
                  <a:t>선택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DAC826-6457-457F-9566-7CC7ED0C9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532" y="4641839"/>
                <a:ext cx="8714565" cy="317010"/>
              </a:xfrm>
              <a:prstGeom prst="rect">
                <a:avLst/>
              </a:prstGeom>
              <a:blipFill>
                <a:blip r:embed="rId3"/>
                <a:stretch>
                  <a:fillRect l="-1819" t="-25000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F1D752-AD3A-4AD2-814C-895C2CAA3B2B}"/>
                  </a:ext>
                </a:extLst>
              </p:cNvPr>
              <p:cNvSpPr txBox="1"/>
              <p:nvPr/>
            </p:nvSpPr>
            <p:spPr>
              <a:xfrm>
                <a:off x="2912532" y="5111226"/>
                <a:ext cx="8504764" cy="576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2000" b="0" dirty="0"/>
                  <a:t>실제로는</a:t>
                </a:r>
                <a:r>
                  <a:rPr lang="en-US" altLang="ko-KR" sz="2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(30−25)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(20−25)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2000" dirty="0"/>
                  <a:t>이 자유도가 </a:t>
                </a:r>
                <a:r>
                  <a:rPr lang="en-US" altLang="ko-KR" sz="2000" dirty="0"/>
                  <a:t>1</a:t>
                </a:r>
                <a:r>
                  <a:rPr lang="ko-KR" altLang="en-US" sz="2000" dirty="0"/>
                  <a:t>인 </a:t>
                </a:r>
                <a:r>
                  <a:rPr lang="ko-KR" altLang="en-US" sz="2000" dirty="0" err="1"/>
                  <a:t>카이제곱분포를</a:t>
                </a:r>
                <a:r>
                  <a:rPr lang="ko-KR" altLang="en-US" sz="2000" dirty="0"/>
                  <a:t> 따름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F1D752-AD3A-4AD2-814C-895C2CAA3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532" y="5111226"/>
                <a:ext cx="8504764" cy="576376"/>
              </a:xfrm>
              <a:prstGeom prst="rect">
                <a:avLst/>
              </a:prstGeom>
              <a:blipFill>
                <a:blip r:embed="rId4"/>
                <a:stretch>
                  <a:fillRect l="-1864" r="-860" b="-105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5EA6471-151D-47BE-9CEA-C25C0C562B07}"/>
              </a:ext>
            </a:extLst>
          </p:cNvPr>
          <p:cNvSpPr txBox="1"/>
          <p:nvPr/>
        </p:nvSpPr>
        <p:spPr>
          <a:xfrm>
            <a:off x="5360277" y="411979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A23DBE-7024-4C3A-BF25-03C91797780B}"/>
              </a:ext>
            </a:extLst>
          </p:cNvPr>
          <p:cNvSpPr txBox="1"/>
          <p:nvPr/>
        </p:nvSpPr>
        <p:spPr>
          <a:xfrm>
            <a:off x="7351496" y="411979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635199-759F-4A93-8A30-2BDC71022B40}"/>
              </a:ext>
            </a:extLst>
          </p:cNvPr>
          <p:cNvSpPr txBox="1"/>
          <p:nvPr/>
        </p:nvSpPr>
        <p:spPr>
          <a:xfrm>
            <a:off x="5465377" y="3757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C4E82-D5AA-4185-B055-6CC69BF9DC04}"/>
              </a:ext>
            </a:extLst>
          </p:cNvPr>
          <p:cNvSpPr txBox="1"/>
          <p:nvPr/>
        </p:nvSpPr>
        <p:spPr>
          <a:xfrm>
            <a:off x="7477616" y="3757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A0CE1F8D-3843-470F-8018-DFDD8121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26"/>
            <a:ext cx="12192000" cy="887942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자료에 대한 분석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(Goodness-of-Fit test)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05322EC-F26E-419F-BADD-37BC62475074}"/>
              </a:ext>
            </a:extLst>
          </p:cNvPr>
          <p:cNvSpPr/>
          <p:nvPr/>
        </p:nvSpPr>
        <p:spPr>
          <a:xfrm>
            <a:off x="824089" y="1546972"/>
            <a:ext cx="1862667" cy="7450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가설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94F0F598-0C9D-4A65-9B49-360B045EA81B}"/>
                  </a:ext>
                </a:extLst>
              </p:cNvPr>
              <p:cNvSpPr/>
              <p:nvPr/>
            </p:nvSpPr>
            <p:spPr>
              <a:xfrm>
                <a:off x="2912532" y="1657895"/>
                <a:ext cx="7755467" cy="5232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 anchor="ctr">
                <a:spAutoFit/>
              </a:bodyPr>
              <a:lstStyle/>
              <a:p>
                <a:r>
                  <a:rPr lang="en-US" altLang="ko-KR" sz="2800" dirty="0"/>
                  <a:t>H</a:t>
                </a:r>
                <a:r>
                  <a:rPr lang="en-US" altLang="ko-KR" sz="2800" baseline="-25000" dirty="0"/>
                  <a:t>0</a:t>
                </a:r>
                <a:r>
                  <a:rPr lang="en-US" altLang="ko-KR" sz="28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2400" dirty="0"/>
                  <a:t>    </a:t>
                </a:r>
                <a:r>
                  <a:rPr lang="en-US" altLang="ko-KR" sz="2800" dirty="0"/>
                  <a:t>vs.     H</a:t>
                </a:r>
                <a:r>
                  <a:rPr lang="en-US" altLang="ko-KR" sz="2800" baseline="-25000" dirty="0"/>
                  <a:t>1</a:t>
                </a:r>
                <a:r>
                  <a:rPr lang="en-US" altLang="ko-KR" sz="2800" dirty="0"/>
                  <a:t> : not H</a:t>
                </a:r>
                <a:r>
                  <a:rPr lang="en-US" altLang="ko-KR" sz="2800" baseline="-25000" dirty="0"/>
                  <a:t>0</a:t>
                </a: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94F0F598-0C9D-4A65-9B49-360B045EA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532" y="1657895"/>
                <a:ext cx="7755467" cy="523220"/>
              </a:xfrm>
              <a:prstGeom prst="rect">
                <a:avLst/>
              </a:prstGeom>
              <a:blipFill>
                <a:blip r:embed="rId3"/>
                <a:stretch>
                  <a:fillRect l="-1570" t="-9091" b="-3068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B2A0363-9253-4DF5-8E4E-BEA6E2C80F3A}"/>
              </a:ext>
            </a:extLst>
          </p:cNvPr>
          <p:cNvSpPr/>
          <p:nvPr/>
        </p:nvSpPr>
        <p:spPr>
          <a:xfrm>
            <a:off x="824088" y="2650502"/>
            <a:ext cx="1862668" cy="745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 검정 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CF3CDA3D-FDA6-4757-8013-92CE6450D0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7185559"/>
                  </p:ext>
                </p:extLst>
              </p:nvPr>
            </p:nvGraphicFramePr>
            <p:xfrm>
              <a:off x="2912532" y="2658969"/>
              <a:ext cx="7755467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96082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109902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109902">
                      <a:extLst>
                        <a:ext uri="{9D8B030D-6E8A-4147-A177-3AD203B41FA5}">
                          <a16:colId xmlns:a16="http://schemas.microsoft.com/office/drawing/2014/main" val="1122387172"/>
                        </a:ext>
                      </a:extLst>
                    </a:gridCol>
                    <a:gridCol w="1109902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109902">
                      <a:extLst>
                        <a:ext uri="{9D8B030D-6E8A-4147-A177-3AD203B41FA5}">
                          <a16:colId xmlns:a16="http://schemas.microsoft.com/office/drawing/2014/main" val="3695286969"/>
                        </a:ext>
                      </a:extLst>
                    </a:gridCol>
                    <a:gridCol w="1419777">
                      <a:extLst>
                        <a:ext uri="{9D8B030D-6E8A-4147-A177-3AD203B41FA5}">
                          <a16:colId xmlns:a16="http://schemas.microsoft.com/office/drawing/2014/main" val="23663948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범주 </a:t>
                          </a:r>
                          <a:r>
                            <a:rPr lang="en-US" altLang="ko-KR" dirty="0"/>
                            <a:t>A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altLang="ko-KR" b="1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altLang="ko-KR" i="1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 err="1"/>
                            <a:t>관측빈도수</a:t>
                          </a:r>
                          <a:endParaRPr lang="en-US" altLang="ko-KR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altLang="ko-KR" b="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b="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1236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/>
                            <a:t>기대비율</a:t>
                          </a:r>
                          <a:endParaRPr lang="en-US" altLang="ko-KR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altLang="ko-KR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242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 err="1"/>
                            <a:t>기대빈도수</a:t>
                          </a:r>
                          <a:endParaRPr lang="en-US" altLang="ko-KR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b="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altLang="ko-KR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altLang="ko-KR" b="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600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CF3CDA3D-FDA6-4757-8013-92CE6450D0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7185559"/>
                  </p:ext>
                </p:extLst>
              </p:nvPr>
            </p:nvGraphicFramePr>
            <p:xfrm>
              <a:off x="2912532" y="2658969"/>
              <a:ext cx="7755467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96082">
                      <a:extLst>
                        <a:ext uri="{9D8B030D-6E8A-4147-A177-3AD203B41FA5}">
                          <a16:colId xmlns:a16="http://schemas.microsoft.com/office/drawing/2014/main" val="93335681"/>
                        </a:ext>
                      </a:extLst>
                    </a:gridCol>
                    <a:gridCol w="1109902">
                      <a:extLst>
                        <a:ext uri="{9D8B030D-6E8A-4147-A177-3AD203B41FA5}">
                          <a16:colId xmlns:a16="http://schemas.microsoft.com/office/drawing/2014/main" val="2371395074"/>
                        </a:ext>
                      </a:extLst>
                    </a:gridCol>
                    <a:gridCol w="1109902">
                      <a:extLst>
                        <a:ext uri="{9D8B030D-6E8A-4147-A177-3AD203B41FA5}">
                          <a16:colId xmlns:a16="http://schemas.microsoft.com/office/drawing/2014/main" val="1122387172"/>
                        </a:ext>
                      </a:extLst>
                    </a:gridCol>
                    <a:gridCol w="1109902">
                      <a:extLst>
                        <a:ext uri="{9D8B030D-6E8A-4147-A177-3AD203B41FA5}">
                          <a16:colId xmlns:a16="http://schemas.microsoft.com/office/drawing/2014/main" val="3729797680"/>
                        </a:ext>
                      </a:extLst>
                    </a:gridCol>
                    <a:gridCol w="1109902">
                      <a:extLst>
                        <a:ext uri="{9D8B030D-6E8A-4147-A177-3AD203B41FA5}">
                          <a16:colId xmlns:a16="http://schemas.microsoft.com/office/drawing/2014/main" val="3695286969"/>
                        </a:ext>
                      </a:extLst>
                    </a:gridCol>
                    <a:gridCol w="1419777">
                      <a:extLst>
                        <a:ext uri="{9D8B030D-6E8A-4147-A177-3AD203B41FA5}">
                          <a16:colId xmlns:a16="http://schemas.microsoft.com/office/drawing/2014/main" val="23663948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범주 </a:t>
                          </a:r>
                          <a:r>
                            <a:rPr lang="en-US" altLang="ko-KR" dirty="0"/>
                            <a:t>A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371978" t="-11475" r="-229670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71978" t="-11475" r="-129670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dirty="0"/>
                            <a:t>합계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523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 err="1"/>
                            <a:t>관측빈도수</a:t>
                          </a:r>
                          <a:endParaRPr lang="en-US" altLang="ko-KR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171429" t="-111475" r="-430220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69945" t="-111475" r="-327869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371978" t="-111475" r="-229670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71978" t="-111475" r="-129670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46781" t="-111475" r="-1288" b="-2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39103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/>
                            <a:t>기대비율</a:t>
                          </a:r>
                          <a:endParaRPr lang="en-US" altLang="ko-KR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171429" t="-215000" r="-43022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69945" t="-215000" r="-327869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371978" t="-215000" r="-22967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71978" t="-215000" r="-12967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7137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dirty="0" err="1"/>
                            <a:t>기대빈도수</a:t>
                          </a:r>
                          <a:endParaRPr lang="en-US" altLang="ko-KR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171429" t="-315000" r="-43022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69945" t="-315000" r="-327869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371978" t="-315000" r="-22967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71978" t="-315000" r="-12967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46781" t="-315000" r="-1288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6007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81E7C41-29D1-4E3F-98A7-0CCED94ACD85}"/>
              </a:ext>
            </a:extLst>
          </p:cNvPr>
          <p:cNvSpPr txBox="1"/>
          <p:nvPr/>
        </p:nvSpPr>
        <p:spPr>
          <a:xfrm>
            <a:off x="905499" y="3569982"/>
            <a:ext cx="178125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2000" dirty="0" err="1"/>
              <a:t>관측빈도수와</a:t>
            </a:r>
            <a:r>
              <a:rPr lang="en-US" altLang="ko-KR" sz="2000" dirty="0"/>
              <a:t> </a:t>
            </a:r>
          </a:p>
          <a:p>
            <a:r>
              <a:rPr lang="ko-KR" altLang="en-US" sz="2000" dirty="0" err="1"/>
              <a:t>기대빈도수가</a:t>
            </a:r>
            <a:endParaRPr lang="en-US" altLang="ko-KR" sz="2000" dirty="0"/>
          </a:p>
          <a:p>
            <a:r>
              <a:rPr lang="ko-KR" altLang="en-US" sz="2000" dirty="0" err="1"/>
              <a:t>비슷한지</a:t>
            </a:r>
            <a:r>
              <a:rPr lang="ko-KR" altLang="en-US" sz="2000" dirty="0"/>
              <a:t> 확인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701A7032-B77E-4BAA-9711-1E2CD8776064}"/>
                  </a:ext>
                </a:extLst>
              </p:cNvPr>
              <p:cNvSpPr/>
              <p:nvPr/>
            </p:nvSpPr>
            <p:spPr>
              <a:xfrm>
                <a:off x="2912531" y="4287716"/>
                <a:ext cx="8774971" cy="715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dirty="0"/>
                  <a:t>검정통계량</a:t>
                </a:r>
                <a:r>
                  <a:rPr lang="en-US" altLang="ko-KR" sz="20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2000" dirty="0"/>
                  <a:t> </a:t>
                </a:r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701A7032-B77E-4BAA-9711-1E2CD8776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531" y="4287716"/>
                <a:ext cx="8774971" cy="715196"/>
              </a:xfrm>
              <a:prstGeom prst="rect">
                <a:avLst/>
              </a:prstGeom>
              <a:blipFill>
                <a:blip r:embed="rId5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069EAC45-6B37-4971-9E12-6FC111BD8AC9}"/>
                  </a:ext>
                </a:extLst>
              </p:cNvPr>
              <p:cNvSpPr/>
              <p:nvPr/>
            </p:nvSpPr>
            <p:spPr>
              <a:xfrm>
                <a:off x="2912531" y="5082721"/>
                <a:ext cx="8774971" cy="476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dirty="0"/>
                  <a:t>검정</a:t>
                </a:r>
                <a:r>
                  <a:rPr lang="en-US" altLang="ko-KR" sz="2000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2000" dirty="0"/>
                  <a:t>이면 </a:t>
                </a:r>
                <a:r>
                  <a:rPr lang="en-US" altLang="ko-KR" sz="2000" dirty="0"/>
                  <a:t>H</a:t>
                </a:r>
                <a:r>
                  <a:rPr lang="en-US" altLang="ko-KR" sz="2000" baseline="-25000" dirty="0"/>
                  <a:t>0 </a:t>
                </a:r>
                <a:r>
                  <a:rPr lang="ko-KR" altLang="en-US" sz="2000" dirty="0"/>
                  <a:t>기각함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또는 </a:t>
                </a:r>
                <a:r>
                  <a:rPr lang="en-US" altLang="ko-KR" sz="2000" dirty="0"/>
                  <a:t>p-</a:t>
                </a:r>
                <a:r>
                  <a:rPr lang="ko-KR" altLang="en-US" sz="2000" dirty="0"/>
                  <a:t>값이 작으면 </a:t>
                </a:r>
                <a:r>
                  <a:rPr lang="en-US" altLang="ko-KR" sz="2000" dirty="0"/>
                  <a:t>H</a:t>
                </a:r>
                <a:r>
                  <a:rPr lang="en-US" altLang="ko-KR" sz="2000" baseline="-25000" dirty="0"/>
                  <a:t>0 </a:t>
                </a:r>
                <a:r>
                  <a:rPr lang="ko-KR" altLang="en-US" sz="2000" dirty="0"/>
                  <a:t>기각함 </a:t>
                </a:r>
                <a:r>
                  <a:rPr lang="en-US" altLang="ko-KR" sz="2000" dirty="0"/>
                  <a:t> </a:t>
                </a: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069EAC45-6B37-4971-9E12-6FC111BD8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531" y="5082721"/>
                <a:ext cx="8774971" cy="476284"/>
              </a:xfrm>
              <a:prstGeom prst="rect">
                <a:avLst/>
              </a:prstGeom>
              <a:blipFill>
                <a:blip r:embed="rId6"/>
                <a:stretch>
                  <a:fillRect l="-76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제목 1">
            <a:extLst>
              <a:ext uri="{FF2B5EF4-FFF2-40B4-BE49-F238E27FC236}">
                <a16:creationId xmlns:a16="http://schemas.microsoft.com/office/drawing/2014/main" id="{61CD1A49-4310-40C1-A086-8C33E0DB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026"/>
            <a:ext cx="12192000" cy="887942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범주형 자료에 대한 분석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(Goodness-of-Fit test)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47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C78E8E-5547-4C45-A3C3-99F1C7100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59"/>
            <a:ext cx="10515600" cy="4758066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어떤 호텔의 로비 입구에 </a:t>
            </a:r>
            <a:r>
              <a:rPr lang="en-US" altLang="ko-KR" sz="2000" dirty="0"/>
              <a:t>3</a:t>
            </a:r>
            <a:r>
              <a:rPr lang="ko-KR" altLang="en-US" sz="2000" dirty="0"/>
              <a:t>개의 출입구가 있다</a:t>
            </a:r>
          </a:p>
          <a:p>
            <a:pPr>
              <a:lnSpc>
                <a:spcPct val="100000"/>
              </a:lnSpc>
            </a:pPr>
            <a:r>
              <a:rPr lang="ko-KR" altLang="en-US" sz="2000" dirty="0"/>
              <a:t>출입구에 대한 선호도 차이가 있는지를 검정하려 한다</a:t>
            </a:r>
          </a:p>
          <a:p>
            <a:pPr>
              <a:lnSpc>
                <a:spcPct val="100000"/>
              </a:lnSpc>
            </a:pPr>
            <a:r>
              <a:rPr lang="ko-KR" altLang="en-US" sz="2000" dirty="0" err="1"/>
              <a:t>귀무가설은</a:t>
            </a:r>
            <a:r>
              <a:rPr lang="ko-KR" altLang="en-US" sz="2000" dirty="0"/>
              <a:t> ‘고객들이 세 개의 문 중 하나의 문을 통과할 확률은 동일하다’</a:t>
            </a:r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936A1BE-AC1C-4A25-B752-1877259E8F36}"/>
              </a:ext>
            </a:extLst>
          </p:cNvPr>
          <p:cNvSpPr txBox="1">
            <a:spLocks/>
          </p:cNvSpPr>
          <p:nvPr/>
        </p:nvSpPr>
        <p:spPr>
          <a:xfrm>
            <a:off x="7883" y="247380"/>
            <a:ext cx="6088117" cy="67539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적합도검정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예제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7.1]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CF1C3B06-8716-45AB-A548-2FA1FF2BB5BF}"/>
                  </a:ext>
                </a:extLst>
              </p:cNvPr>
              <p:cNvSpPr/>
              <p:nvPr/>
            </p:nvSpPr>
            <p:spPr>
              <a:xfrm>
                <a:off x="1229451" y="2521814"/>
                <a:ext cx="2627001" cy="528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400" dirty="0"/>
                  <a:t>H</a:t>
                </a:r>
                <a:r>
                  <a:rPr lang="en-US" altLang="ko-KR" sz="2400" baseline="-25000" dirty="0"/>
                  <a:t>0</a:t>
                </a:r>
                <a:r>
                  <a:rPr lang="en-US" altLang="ko-KR" sz="24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CF1C3B06-8716-45AB-A548-2FA1FF2BB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51" y="2521814"/>
                <a:ext cx="2627001" cy="528543"/>
              </a:xfrm>
              <a:prstGeom prst="rect">
                <a:avLst/>
              </a:prstGeom>
              <a:blipFill>
                <a:blip r:embed="rId3"/>
                <a:stretch>
                  <a:fillRect l="-3712" t="-5814" b="-174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B5962F26-D2EC-44E1-8EBB-889E4D950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567354"/>
                  </p:ext>
                </p:extLst>
              </p:nvPr>
            </p:nvGraphicFramePr>
            <p:xfrm>
              <a:off x="4414215" y="2636520"/>
              <a:ext cx="5970135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18829">
                      <a:extLst>
                        <a:ext uri="{9D8B030D-6E8A-4147-A177-3AD203B41FA5}">
                          <a16:colId xmlns:a16="http://schemas.microsoft.com/office/drawing/2014/main" val="3293307752"/>
                        </a:ext>
                      </a:extLst>
                    </a:gridCol>
                    <a:gridCol w="1064681">
                      <a:extLst>
                        <a:ext uri="{9D8B030D-6E8A-4147-A177-3AD203B41FA5}">
                          <a16:colId xmlns:a16="http://schemas.microsoft.com/office/drawing/2014/main" val="1497570166"/>
                        </a:ext>
                      </a:extLst>
                    </a:gridCol>
                    <a:gridCol w="1064681">
                      <a:extLst>
                        <a:ext uri="{9D8B030D-6E8A-4147-A177-3AD203B41FA5}">
                          <a16:colId xmlns:a16="http://schemas.microsoft.com/office/drawing/2014/main" val="2793872940"/>
                        </a:ext>
                      </a:extLst>
                    </a:gridCol>
                    <a:gridCol w="1064681">
                      <a:extLst>
                        <a:ext uri="{9D8B030D-6E8A-4147-A177-3AD203B41FA5}">
                          <a16:colId xmlns:a16="http://schemas.microsoft.com/office/drawing/2014/main" val="2161307203"/>
                        </a:ext>
                      </a:extLst>
                    </a:gridCol>
                    <a:gridCol w="957263">
                      <a:extLst>
                        <a:ext uri="{9D8B030D-6E8A-4147-A177-3AD203B41FA5}">
                          <a16:colId xmlns:a16="http://schemas.microsoft.com/office/drawing/2014/main" val="12233437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sz="2000" dirty="0"/>
                            <a:t>범주 </a:t>
                          </a:r>
                          <a:r>
                            <a:rPr lang="en-US" altLang="ko-KR" sz="2000" dirty="0"/>
                            <a:t>A</a:t>
                          </a:r>
                          <a:endParaRPr lang="en-US" sz="20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/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/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/>
                            <a:t>3</a:t>
                          </a:r>
                          <a:endParaRPr lang="en-US" altLang="ko-KR" sz="2000" i="1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sz="2000" dirty="0"/>
                            <a:t>합계</a:t>
                          </a:r>
                          <a:endParaRPr lang="en-US" sz="20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7398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2000" dirty="0" err="1"/>
                            <a:t>관측빈도수</a:t>
                          </a:r>
                          <a:endParaRPr lang="en-US" altLang="ko-KR" sz="200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oMath>
                            </m:oMathPara>
                          </a14:m>
                          <a:endParaRPr lang="en-US" altLang="ko-KR" sz="2000" b="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5330269"/>
                      </a:ext>
                    </a:extLst>
                  </a:tr>
                  <a:tr h="1236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2000" dirty="0"/>
                            <a:t>기대비율</a:t>
                          </a:r>
                          <a:endParaRPr lang="en-US" altLang="ko-KR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altLang="ko-KR" sz="20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altLang="ko-KR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/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6061215"/>
                      </a:ext>
                    </a:extLst>
                  </a:tr>
                  <a:tr h="1236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2000" dirty="0" err="1"/>
                            <a:t>기대빈도수</a:t>
                          </a:r>
                          <a:endParaRPr lang="en-US" altLang="ko-KR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1" dirty="0"/>
                            <a:t>30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1" dirty="0"/>
                            <a:t>30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/>
                            <a:t>90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32266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B5962F26-D2EC-44E1-8EBB-889E4D950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567354"/>
                  </p:ext>
                </p:extLst>
              </p:nvPr>
            </p:nvGraphicFramePr>
            <p:xfrm>
              <a:off x="4414215" y="2636520"/>
              <a:ext cx="5970135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18829">
                      <a:extLst>
                        <a:ext uri="{9D8B030D-6E8A-4147-A177-3AD203B41FA5}">
                          <a16:colId xmlns:a16="http://schemas.microsoft.com/office/drawing/2014/main" val="3293307752"/>
                        </a:ext>
                      </a:extLst>
                    </a:gridCol>
                    <a:gridCol w="1064681">
                      <a:extLst>
                        <a:ext uri="{9D8B030D-6E8A-4147-A177-3AD203B41FA5}">
                          <a16:colId xmlns:a16="http://schemas.microsoft.com/office/drawing/2014/main" val="1497570166"/>
                        </a:ext>
                      </a:extLst>
                    </a:gridCol>
                    <a:gridCol w="1064681">
                      <a:extLst>
                        <a:ext uri="{9D8B030D-6E8A-4147-A177-3AD203B41FA5}">
                          <a16:colId xmlns:a16="http://schemas.microsoft.com/office/drawing/2014/main" val="2793872940"/>
                        </a:ext>
                      </a:extLst>
                    </a:gridCol>
                    <a:gridCol w="1064681">
                      <a:extLst>
                        <a:ext uri="{9D8B030D-6E8A-4147-A177-3AD203B41FA5}">
                          <a16:colId xmlns:a16="http://schemas.microsoft.com/office/drawing/2014/main" val="2161307203"/>
                        </a:ext>
                      </a:extLst>
                    </a:gridCol>
                    <a:gridCol w="957263">
                      <a:extLst>
                        <a:ext uri="{9D8B030D-6E8A-4147-A177-3AD203B41FA5}">
                          <a16:colId xmlns:a16="http://schemas.microsoft.com/office/drawing/2014/main" val="122334378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sz="2000" dirty="0"/>
                            <a:t>범주 </a:t>
                          </a:r>
                          <a:r>
                            <a:rPr lang="en-US" altLang="ko-KR" sz="2000" dirty="0"/>
                            <a:t>A</a:t>
                          </a:r>
                          <a:endParaRPr lang="en-US" sz="20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/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/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0" dirty="0"/>
                            <a:t>3</a:t>
                          </a:r>
                          <a:endParaRPr lang="en-US" altLang="ko-KR" sz="2000" i="1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o-KR" altLang="en-US" sz="2000" dirty="0"/>
                            <a:t>합계</a:t>
                          </a:r>
                          <a:endParaRPr lang="en-US" sz="20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73981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2000" dirty="0" err="1"/>
                            <a:t>관측빈도수</a:t>
                          </a:r>
                          <a:endParaRPr lang="en-US" altLang="ko-KR" sz="2000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172414" t="-109091" r="-292529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70857" t="-109091" r="-190857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370857" t="-109091" r="-90857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524841" t="-109091" r="-1274" b="-2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53302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2000" dirty="0"/>
                            <a:t>기대비율</a:t>
                          </a:r>
                          <a:endParaRPr lang="en-US" altLang="ko-KR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172414" t="-212308" r="-29252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70857" t="-212308" r="-19085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370857" t="-212308" r="-9085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/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606121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2000" dirty="0" err="1"/>
                            <a:t>기대빈도수</a:t>
                          </a:r>
                          <a:endParaRPr lang="en-US" altLang="ko-KR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1" dirty="0"/>
                            <a:t>30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1" dirty="0"/>
                            <a:t>30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/>
                            <a:t>90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32266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3D9D4CAC-4387-46E7-B890-A9475058CB94}"/>
                  </a:ext>
                </a:extLst>
              </p:cNvPr>
              <p:cNvSpPr/>
              <p:nvPr/>
            </p:nvSpPr>
            <p:spPr>
              <a:xfrm>
                <a:off x="1115736" y="4456321"/>
                <a:ext cx="8774971" cy="668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dirty="0"/>
                  <a:t>검정통계량</a:t>
                </a:r>
                <a:r>
                  <a:rPr lang="en-US" altLang="ko-KR" sz="24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3−30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6−30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1−30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=2.87</m:t>
                    </m:r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3D9D4CAC-4387-46E7-B890-A9475058C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36" y="4456321"/>
                <a:ext cx="8774971" cy="668709"/>
              </a:xfrm>
              <a:prstGeom prst="rect">
                <a:avLst/>
              </a:prstGeom>
              <a:blipFill>
                <a:blip r:embed="rId5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F94DD2C1-855D-468F-84BA-E44C2974D067}"/>
                  </a:ext>
                </a:extLst>
              </p:cNvPr>
              <p:cNvSpPr/>
              <p:nvPr/>
            </p:nvSpPr>
            <p:spPr>
              <a:xfrm>
                <a:off x="8301489" y="4573047"/>
                <a:ext cx="2926186" cy="466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0.05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=5.991</m:t>
                    </m:r>
                  </m:oMath>
                </a14:m>
                <a:r>
                  <a:rPr lang="en-US" altLang="ko-KR" sz="2000" dirty="0"/>
                  <a:t> 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F94DD2C1-855D-468F-84BA-E44C2974D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489" y="4573047"/>
                <a:ext cx="2926186" cy="466666"/>
              </a:xfrm>
              <a:prstGeom prst="rect">
                <a:avLst/>
              </a:prstGeom>
              <a:blipFill>
                <a:blip r:embed="rId6"/>
                <a:stretch>
                  <a:fillRect l="-208" b="-10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>
            <a:extLst>
              <a:ext uri="{FF2B5EF4-FFF2-40B4-BE49-F238E27FC236}">
                <a16:creationId xmlns:a16="http://schemas.microsoft.com/office/drawing/2014/main" id="{69CCF337-38C7-4622-A77C-1117F0A184C6}"/>
              </a:ext>
            </a:extLst>
          </p:cNvPr>
          <p:cNvSpPr/>
          <p:nvPr/>
        </p:nvSpPr>
        <p:spPr>
          <a:xfrm>
            <a:off x="1115736" y="5359871"/>
            <a:ext cx="9688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그러므로 </a:t>
            </a:r>
            <a:r>
              <a:rPr lang="ko-KR" altLang="en-US" sz="2000" dirty="0" err="1"/>
              <a:t>귀무가설</a:t>
            </a:r>
            <a:r>
              <a:rPr lang="ko-KR" altLang="en-US" sz="2000" dirty="0"/>
              <a:t> 채택</a:t>
            </a:r>
            <a:r>
              <a:rPr lang="en-US" altLang="ko-KR" sz="2000" dirty="0"/>
              <a:t>, </a:t>
            </a:r>
            <a:r>
              <a:rPr lang="ko-KR" altLang="en-US" sz="2000" dirty="0"/>
              <a:t>고객들의 모든 문의 통과확률이 동일하다고 판단한다</a:t>
            </a:r>
          </a:p>
        </p:txBody>
      </p:sp>
    </p:spTree>
    <p:extLst>
      <p:ext uri="{BB962C8B-B14F-4D97-AF65-F5344CB8AC3E}">
        <p14:creationId xmlns:p14="http://schemas.microsoft.com/office/powerpoint/2010/main" val="318216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2547</Words>
  <Application>Microsoft Office PowerPoint</Application>
  <PresentationFormat>와이드스크린</PresentationFormat>
  <Paragraphs>609</Paragraphs>
  <Slides>24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나눔고딕 ExtraBold</vt:lpstr>
      <vt:lpstr>나눔스퀘어라운드 Bold</vt:lpstr>
      <vt:lpstr>Arial</vt:lpstr>
      <vt:lpstr>Calibri</vt:lpstr>
      <vt:lpstr>Calibri Light</vt:lpstr>
      <vt:lpstr>Cambria Math</vt:lpstr>
      <vt:lpstr>Office 테마</vt:lpstr>
      <vt:lpstr>교차 분석</vt:lpstr>
      <vt:lpstr> 범주형 자료의 측정</vt:lpstr>
      <vt:lpstr>범주형 자료의 정리 (1차원 빈도표)</vt:lpstr>
      <vt:lpstr>범주형 자료의 정리 (2차원 교차표)</vt:lpstr>
      <vt:lpstr> 범주형 자료에 대한 분석 1 – 적합도검정(Goodness-of-Fit test)</vt:lpstr>
      <vt:lpstr>PowerPoint 프레젠테이션</vt:lpstr>
      <vt:lpstr> 범주형 자료에 대한 분석 1 – 적합도검정(Goodness-of-Fit test)</vt:lpstr>
      <vt:lpstr> 범주형 자료에 대한 분석 1 – 적합도검정(Goodness-of-Fit test)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참고&gt; 카이제곱 분포에 대하여</vt:lpstr>
      <vt:lpstr> 범주형 자료에 대한 분석 2 - 독립성검정</vt:lpstr>
      <vt:lpstr> 범주형 자료에 대한 분석 2 - 독립성검정</vt:lpstr>
      <vt:lpstr> 범주형 자료에 대한 분석 2 - 독립성검정</vt:lpstr>
      <vt:lpstr>PowerPoint 프레젠테이션</vt:lpstr>
      <vt:lpstr> 범주형 자료에 대한 분석 3 – 동질성검정</vt:lpstr>
      <vt:lpstr> 범주형 자료에 대한 분석 3 – 동질성검정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교차분석</dc:title>
  <dc:creator>ADMIN</dc:creator>
  <cp:lastModifiedBy>Admin</cp:lastModifiedBy>
  <cp:revision>74</cp:revision>
  <dcterms:created xsi:type="dcterms:W3CDTF">2022-02-09T05:59:06Z</dcterms:created>
  <dcterms:modified xsi:type="dcterms:W3CDTF">2023-01-25T08:50:23Z</dcterms:modified>
</cp:coreProperties>
</file>