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3"/>
  </p:notesMasterIdLst>
  <p:sldIdLst>
    <p:sldId id="256" r:id="rId2"/>
    <p:sldId id="257" r:id="rId3"/>
    <p:sldId id="291" r:id="rId4"/>
    <p:sldId id="290" r:id="rId5"/>
    <p:sldId id="292" r:id="rId6"/>
    <p:sldId id="260" r:id="rId7"/>
    <p:sldId id="261" r:id="rId8"/>
    <p:sldId id="263" r:id="rId9"/>
    <p:sldId id="287" r:id="rId10"/>
    <p:sldId id="300" r:id="rId11"/>
    <p:sldId id="29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DD5"/>
    <a:srgbClr val="FF0000"/>
    <a:srgbClr val="A09DB0"/>
    <a:srgbClr val="C4D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71" autoAdjust="0"/>
  </p:normalViewPr>
  <p:slideViewPr>
    <p:cSldViewPr>
      <p:cViewPr varScale="1">
        <p:scale>
          <a:sx n="106" d="100"/>
          <a:sy n="106" d="100"/>
        </p:scale>
        <p:origin x="984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4E30-20A6-4283-8832-2559C76F7948}" type="datetimeFigureOut">
              <a:rPr lang="ko-KR" altLang="en-US" smtClean="0"/>
              <a:t>2023-08-28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A9520-2528-4F94-83B3-65F014468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966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경영학과 </a:t>
            </a:r>
            <a:r>
              <a:rPr lang="ko-KR" altLang="en-US" dirty="0" err="1"/>
              <a:t>이기훈교수입니다</a:t>
            </a:r>
            <a:r>
              <a:rPr lang="en-US" altLang="ko-KR" dirty="0"/>
              <a:t>. </a:t>
            </a:r>
            <a:r>
              <a:rPr lang="ko-KR" altLang="en-US" dirty="0"/>
              <a:t>통계학개론 첫번째 강의를 시작하도록 하겠습니다</a:t>
            </a:r>
            <a:r>
              <a:rPr lang="en-US" altLang="ko-KR" dirty="0"/>
              <a:t>. </a:t>
            </a:r>
            <a:r>
              <a:rPr lang="ko-KR" altLang="en-US" dirty="0" err="1"/>
              <a:t>이시간에는</a:t>
            </a:r>
            <a:r>
              <a:rPr lang="ko-KR" altLang="en-US" dirty="0"/>
              <a:t> 통계학이 어떤 학문인지 간략한 개요를 설명하도록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337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통계학은 어떤 학문일까요</a:t>
            </a:r>
            <a:r>
              <a:rPr lang="en-US" altLang="ko-KR" dirty="0"/>
              <a:t>, </a:t>
            </a:r>
            <a:r>
              <a:rPr lang="ko-KR" altLang="en-US" dirty="0"/>
              <a:t>영어로는 </a:t>
            </a:r>
            <a:r>
              <a:rPr lang="ko-KR" altLang="en-US" dirty="0" err="1"/>
              <a:t>스태티스틱스</a:t>
            </a:r>
            <a:r>
              <a:rPr lang="en-US" altLang="ko-KR" dirty="0"/>
              <a:t>, </a:t>
            </a:r>
            <a:r>
              <a:rPr lang="ko-KR" altLang="en-US" dirty="0"/>
              <a:t>한자어로는 이렇게 적습니다</a:t>
            </a:r>
            <a:r>
              <a:rPr lang="en-US" altLang="ko-KR" dirty="0"/>
              <a:t>. </a:t>
            </a:r>
            <a:r>
              <a:rPr lang="ko-KR" altLang="en-US" dirty="0"/>
              <a:t>영어 </a:t>
            </a:r>
            <a:r>
              <a:rPr lang="ko-KR" altLang="en-US" dirty="0" err="1"/>
              <a:t>스태티스틱스는</a:t>
            </a:r>
            <a:r>
              <a:rPr lang="ko-KR" altLang="en-US" dirty="0"/>
              <a:t> 확률</a:t>
            </a:r>
            <a:r>
              <a:rPr lang="en-US" altLang="ko-KR" dirty="0"/>
              <a:t>, </a:t>
            </a:r>
            <a:r>
              <a:rPr lang="ko-KR" altLang="en-US" dirty="0"/>
              <a:t>국가 등에서 유래되었다 합니다</a:t>
            </a:r>
            <a:r>
              <a:rPr lang="en-US" altLang="ko-KR" dirty="0"/>
              <a:t>. </a:t>
            </a:r>
            <a:r>
              <a:rPr lang="ko-KR" altLang="en-US" dirty="0"/>
              <a:t>한자어로 뜻은 </a:t>
            </a:r>
            <a:r>
              <a:rPr lang="ko-KR" altLang="en-US" dirty="0" err="1"/>
              <a:t>모든것을</a:t>
            </a:r>
            <a:r>
              <a:rPr lang="ko-KR" altLang="en-US" dirty="0"/>
              <a:t> 측정하는 것이므로 대략적으로 국가를 경영함에 있어 필요한 자료를 모으고 </a:t>
            </a:r>
            <a:r>
              <a:rPr lang="ko-KR" altLang="en-US" dirty="0" err="1"/>
              <a:t>분류하는데서</a:t>
            </a:r>
            <a:r>
              <a:rPr lang="ko-KR" altLang="en-US" dirty="0"/>
              <a:t> </a:t>
            </a:r>
            <a:r>
              <a:rPr lang="ko-KR" altLang="en-US" dirty="0" err="1"/>
              <a:t>기원되었다할</a:t>
            </a:r>
            <a:r>
              <a:rPr lang="ko-KR" altLang="en-US" dirty="0"/>
              <a:t>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17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학문적인 정의를 이야기하기전에 일반인들이 어떻게 통계학을 생각하는지 먼저 이야기해보겠습니다</a:t>
            </a:r>
            <a:r>
              <a:rPr lang="en-US" altLang="ko-KR" dirty="0"/>
              <a:t>. </a:t>
            </a:r>
            <a:r>
              <a:rPr lang="ko-KR" altLang="en-US" dirty="0"/>
              <a:t>여러분은 통계 또는 </a:t>
            </a:r>
            <a:r>
              <a:rPr lang="ko-KR" altLang="en-US" dirty="0" err="1"/>
              <a:t>통계학하면</a:t>
            </a:r>
            <a:r>
              <a:rPr lang="ko-KR" altLang="en-US" dirty="0"/>
              <a:t> 어떤 것들이 떠오르십니까</a:t>
            </a:r>
            <a:r>
              <a:rPr lang="en-US" altLang="ko-KR" dirty="0"/>
              <a:t>? </a:t>
            </a:r>
            <a:r>
              <a:rPr lang="ko-KR" altLang="en-US" dirty="0"/>
              <a:t>숫자</a:t>
            </a:r>
            <a:r>
              <a:rPr lang="en-US" altLang="ko-KR" dirty="0"/>
              <a:t>, </a:t>
            </a:r>
            <a:r>
              <a:rPr lang="ko-KR" altLang="en-US" dirty="0"/>
              <a:t>표</a:t>
            </a:r>
            <a:r>
              <a:rPr lang="en-US" altLang="ko-KR" dirty="0"/>
              <a:t>, </a:t>
            </a:r>
            <a:r>
              <a:rPr lang="ko-KR" altLang="en-US" dirty="0"/>
              <a:t>그래프</a:t>
            </a:r>
            <a:r>
              <a:rPr lang="en-US" altLang="ko-KR" dirty="0"/>
              <a:t>, </a:t>
            </a:r>
            <a:r>
              <a:rPr lang="ko-KR" altLang="en-US" dirty="0"/>
              <a:t>계산기 등등 복잡하고 생소한 </a:t>
            </a:r>
            <a:r>
              <a:rPr lang="ko-KR" altLang="en-US" dirty="0" err="1"/>
              <a:t>느낌이실겁니다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94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현대는 데이터의 시대라고 하는데</a:t>
            </a:r>
            <a:r>
              <a:rPr lang="en-US" altLang="ko-KR" dirty="0"/>
              <a:t>, </a:t>
            </a:r>
            <a:r>
              <a:rPr lang="ko-KR" altLang="en-US" dirty="0"/>
              <a:t>그래서인지 미국에서는 데이터를 다루는 통계학 전공자들의 직업은 높은 연봉을 받는 것으로 알려져 있습니다</a:t>
            </a:r>
            <a:r>
              <a:rPr lang="en-US" altLang="ko-KR" dirty="0"/>
              <a:t>. </a:t>
            </a:r>
            <a:r>
              <a:rPr lang="ko-KR" altLang="en-US" dirty="0"/>
              <a:t>통계학자</a:t>
            </a:r>
            <a:r>
              <a:rPr lang="en-US" altLang="ko-KR" dirty="0"/>
              <a:t>, </a:t>
            </a:r>
            <a:r>
              <a:rPr lang="ko-KR" altLang="en-US" dirty="0"/>
              <a:t>데이터과학자들의 연봉이 다른 직업군에 비해 높은 편입니다</a:t>
            </a:r>
            <a:r>
              <a:rPr lang="en-US" altLang="ko-KR" dirty="0"/>
              <a:t>. </a:t>
            </a:r>
            <a:r>
              <a:rPr lang="ko-KR" altLang="en-US" dirty="0"/>
              <a:t>연봉을 많이 받는다는 것은 일반인들에게는 어렵고 쉽게 다가갈 수 없다는 의미일 수도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그래서인지 미국의 극작가 </a:t>
            </a:r>
            <a:r>
              <a:rPr lang="ko-KR" altLang="en-US" dirty="0" err="1"/>
              <a:t>마크트웨인은</a:t>
            </a:r>
            <a:r>
              <a:rPr lang="ko-KR" altLang="en-US" dirty="0"/>
              <a:t> 세상에는 세가지 거짓말이 있는데 첫째는 그냥 거짓말</a:t>
            </a:r>
            <a:r>
              <a:rPr lang="en-US" altLang="ko-KR" dirty="0"/>
              <a:t>, </a:t>
            </a:r>
            <a:r>
              <a:rPr lang="ko-KR" altLang="en-US" dirty="0"/>
              <a:t>둘째는 새빨간 거짓말</a:t>
            </a:r>
            <a:r>
              <a:rPr lang="en-US" altLang="ko-KR" dirty="0"/>
              <a:t>, </a:t>
            </a:r>
            <a:r>
              <a:rPr lang="ko-KR" altLang="en-US" dirty="0"/>
              <a:t>그리고 통계가 세번째 거짓말이라고 했습니다</a:t>
            </a:r>
            <a:r>
              <a:rPr lang="en-US" altLang="ko-KR" dirty="0"/>
              <a:t>. </a:t>
            </a:r>
            <a:r>
              <a:rPr lang="ko-KR" altLang="en-US" dirty="0"/>
              <a:t>통계는 사람들에게 </a:t>
            </a:r>
            <a:r>
              <a:rPr lang="ko-KR" altLang="en-US" dirty="0" err="1"/>
              <a:t>친숙하지않고</a:t>
            </a:r>
            <a:r>
              <a:rPr lang="ko-KR" altLang="en-US" dirty="0"/>
              <a:t> 어렵고 복잡해서 사람들이 깊게 생각하지 </a:t>
            </a:r>
            <a:r>
              <a:rPr lang="ko-KR" altLang="en-US" dirty="0" err="1"/>
              <a:t>않으려하기때문에</a:t>
            </a:r>
            <a:r>
              <a:rPr lang="ko-KR" altLang="en-US" dirty="0"/>
              <a:t> 통계를 이용하면 쉽게 사람을 속일 수 있다라고 주장한 것이지요</a:t>
            </a:r>
            <a:r>
              <a:rPr lang="en-US" altLang="ko-KR" dirty="0"/>
              <a:t>. </a:t>
            </a:r>
            <a:r>
              <a:rPr lang="ko-KR" altLang="en-US" dirty="0"/>
              <a:t>미국 작가 </a:t>
            </a:r>
            <a:r>
              <a:rPr lang="ko-KR" altLang="en-US" dirty="0" err="1"/>
              <a:t>대럴</a:t>
            </a:r>
            <a:r>
              <a:rPr lang="ko-KR" altLang="en-US" dirty="0"/>
              <a:t> </a:t>
            </a:r>
            <a:r>
              <a:rPr lang="ko-KR" altLang="en-US" dirty="0" err="1"/>
              <a:t>허프는</a:t>
            </a:r>
            <a:r>
              <a:rPr lang="ko-KR" altLang="en-US" dirty="0"/>
              <a:t> 통계학으로 거짓말 하는 방법이라는 책을 쓰기도 하였는데요</a:t>
            </a:r>
            <a:r>
              <a:rPr lang="en-US" altLang="ko-KR" dirty="0"/>
              <a:t>. </a:t>
            </a:r>
            <a:r>
              <a:rPr lang="ko-KR" altLang="en-US" dirty="0"/>
              <a:t>책에 나온 내용 중 하나인데 두개의 그래프를 보십시오</a:t>
            </a:r>
            <a:r>
              <a:rPr lang="en-US" altLang="ko-KR" dirty="0"/>
              <a:t>. </a:t>
            </a:r>
            <a:r>
              <a:rPr lang="ko-KR" altLang="en-US" dirty="0"/>
              <a:t>왼쪽의 그래프는 완만하게 증가하고 있는 반면에 오른쪽 그래프는 급격하게 증가하고 있죠</a:t>
            </a:r>
            <a:r>
              <a:rPr lang="en-US" altLang="ko-KR" dirty="0"/>
              <a:t>. </a:t>
            </a:r>
            <a:r>
              <a:rPr lang="ko-KR" altLang="en-US" dirty="0"/>
              <a:t>그런데 자세히 들여다보면 두 그래프는 같은 데이터를 </a:t>
            </a:r>
            <a:r>
              <a:rPr lang="ko-KR" altLang="en-US" dirty="0" err="1"/>
              <a:t>그린것입니다</a:t>
            </a:r>
            <a:r>
              <a:rPr lang="en-US" altLang="ko-KR" dirty="0"/>
              <a:t>. </a:t>
            </a:r>
            <a:r>
              <a:rPr lang="ko-KR" altLang="en-US" dirty="0"/>
              <a:t>데이터 값은 </a:t>
            </a:r>
            <a:r>
              <a:rPr lang="en-US" altLang="ko-KR" dirty="0"/>
              <a:t>20</a:t>
            </a:r>
            <a:r>
              <a:rPr lang="ko-KR" altLang="en-US" dirty="0"/>
              <a:t>에서 </a:t>
            </a:r>
            <a:r>
              <a:rPr lang="en-US" altLang="ko-KR" dirty="0"/>
              <a:t>22</a:t>
            </a:r>
            <a:r>
              <a:rPr lang="ko-KR" altLang="en-US" dirty="0"/>
              <a:t>까지 증가 중인데 세로축의 간격을 </a:t>
            </a:r>
            <a:r>
              <a:rPr lang="ko-KR" altLang="en-US" dirty="0" err="1"/>
              <a:t>좁게하느냐</a:t>
            </a:r>
            <a:r>
              <a:rPr lang="ko-KR" altLang="en-US" dirty="0"/>
              <a:t> 또는 넓게 </a:t>
            </a:r>
            <a:r>
              <a:rPr lang="ko-KR" altLang="en-US" dirty="0" err="1"/>
              <a:t>하느냐에</a:t>
            </a:r>
            <a:r>
              <a:rPr lang="ko-KR" altLang="en-US" dirty="0"/>
              <a:t> 따라서 사람들이 느끼는 정도가 큰 차이가 있습니다</a:t>
            </a:r>
            <a:r>
              <a:rPr lang="en-US" altLang="ko-KR" dirty="0"/>
              <a:t>.</a:t>
            </a:r>
            <a:r>
              <a:rPr lang="ko-KR" altLang="en-US" dirty="0"/>
              <a:t>  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614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설명을 들었다면 통계학은 복잡하고 어렵고 전문적인 학문이라는 것을 눈치채셨을 것입니다</a:t>
            </a:r>
            <a:r>
              <a:rPr lang="en-US" altLang="ko-KR" dirty="0"/>
              <a:t>. </a:t>
            </a:r>
            <a:r>
              <a:rPr lang="ko-KR" altLang="en-US" dirty="0"/>
              <a:t>그런 어려운 걸 왜 우리는 공부해야 할까요</a:t>
            </a:r>
            <a:r>
              <a:rPr lang="en-US" altLang="ko-KR" dirty="0"/>
              <a:t>. </a:t>
            </a:r>
            <a:r>
              <a:rPr lang="ko-KR" altLang="en-US" dirty="0"/>
              <a:t>일단 첫번째 여러분이 경영학을 공부함에 있어서 통계학이 자주 사용됩니다</a:t>
            </a:r>
            <a:r>
              <a:rPr lang="en-US" altLang="ko-KR" dirty="0"/>
              <a:t>. </a:t>
            </a:r>
            <a:r>
              <a:rPr lang="ko-KR" altLang="en-US" dirty="0"/>
              <a:t>그래서 여러분이 경영학을 공부하는 데 통계적 지식이 도움을 줄 것입니다</a:t>
            </a:r>
            <a:r>
              <a:rPr lang="en-US" altLang="ko-KR" dirty="0"/>
              <a:t>. </a:t>
            </a:r>
            <a:r>
              <a:rPr lang="ko-KR" altLang="en-US" dirty="0"/>
              <a:t>두번째는 커뮤니케이션을 위해서 상대방을 설득할 때 데이터를 이용해서 설득하는 것이 더 효과적일 것입니다</a:t>
            </a:r>
            <a:r>
              <a:rPr lang="en-US" altLang="ko-KR" dirty="0"/>
              <a:t>. </a:t>
            </a:r>
            <a:r>
              <a:rPr lang="ko-KR" altLang="en-US" dirty="0"/>
              <a:t>세번째 여러분이 </a:t>
            </a:r>
            <a:r>
              <a:rPr lang="ko-KR" altLang="en-US" dirty="0" err="1"/>
              <a:t>취업하고자할</a:t>
            </a:r>
            <a:r>
              <a:rPr lang="ko-KR" altLang="en-US" dirty="0"/>
              <a:t> 때 공기업을 비롯한 많은 회사가 </a:t>
            </a:r>
            <a:r>
              <a:rPr lang="en-US" altLang="ko-KR" dirty="0"/>
              <a:t>NCS, </a:t>
            </a:r>
            <a:r>
              <a:rPr lang="ko-KR" altLang="en-US" dirty="0"/>
              <a:t>국가직무능력표준에 의해 시험을 보는데요</a:t>
            </a:r>
            <a:r>
              <a:rPr lang="en-US" altLang="ko-KR" dirty="0"/>
              <a:t>. </a:t>
            </a:r>
            <a:r>
              <a:rPr lang="ko-KR" altLang="en-US" dirty="0"/>
              <a:t>여기에 직업기초능력 </a:t>
            </a:r>
            <a:r>
              <a:rPr lang="en-US" altLang="ko-KR" dirty="0"/>
              <a:t>10</a:t>
            </a:r>
            <a:r>
              <a:rPr lang="ko-KR" altLang="en-US" dirty="0"/>
              <a:t>가지를 측정합니다</a:t>
            </a:r>
            <a:r>
              <a:rPr lang="en-US" altLang="ko-KR" dirty="0"/>
              <a:t>. </a:t>
            </a:r>
            <a:r>
              <a:rPr lang="ko-KR" altLang="en-US" dirty="0"/>
              <a:t>대부분의 기업이 </a:t>
            </a:r>
            <a:r>
              <a:rPr lang="en-US" altLang="ko-KR" dirty="0"/>
              <a:t>10</a:t>
            </a:r>
            <a:r>
              <a:rPr lang="ko-KR" altLang="en-US" dirty="0"/>
              <a:t>가지 능력 중에서 </a:t>
            </a:r>
            <a:r>
              <a:rPr lang="en-US" altLang="ko-KR" dirty="0"/>
              <a:t>3</a:t>
            </a:r>
            <a:r>
              <a:rPr lang="ko-KR" altLang="en-US" dirty="0"/>
              <a:t>개에서 </a:t>
            </a:r>
            <a:r>
              <a:rPr lang="en-US" altLang="ko-KR" dirty="0"/>
              <a:t>5</a:t>
            </a:r>
            <a:r>
              <a:rPr lang="ko-KR" altLang="en-US" dirty="0"/>
              <a:t>개를 측정하는데 그 중에 수리능력은 꼭 포함되고 있습니다</a:t>
            </a:r>
            <a:r>
              <a:rPr lang="en-US" altLang="ko-KR" dirty="0"/>
              <a:t>. </a:t>
            </a:r>
            <a:r>
              <a:rPr lang="ko-KR" altLang="en-US" dirty="0"/>
              <a:t>이 수리 능력은 기초연산</a:t>
            </a:r>
            <a:r>
              <a:rPr lang="en-US" altLang="ko-KR" dirty="0"/>
              <a:t>, </a:t>
            </a:r>
            <a:r>
              <a:rPr lang="ko-KR" altLang="en-US" dirty="0"/>
              <a:t>기초통계</a:t>
            </a:r>
            <a:r>
              <a:rPr lang="en-US" altLang="ko-KR" dirty="0"/>
              <a:t>,</a:t>
            </a:r>
            <a:r>
              <a:rPr lang="ko-KR" altLang="en-US" dirty="0"/>
              <a:t> 도표작성</a:t>
            </a:r>
            <a:r>
              <a:rPr lang="en-US" altLang="ko-KR" dirty="0"/>
              <a:t>, </a:t>
            </a:r>
            <a:r>
              <a:rPr lang="ko-KR" altLang="en-US" dirty="0"/>
              <a:t>도표해석 등 </a:t>
            </a:r>
            <a:r>
              <a:rPr lang="en-US" altLang="ko-KR" dirty="0"/>
              <a:t>4</a:t>
            </a:r>
            <a:r>
              <a:rPr lang="ko-KR" altLang="en-US" dirty="0"/>
              <a:t>가지 분야인데 이것이 대부분 통계학개론 시간에 배우는 내용입니다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021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이제 통계학을 정의해보겠습니다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통계학은 관심을 갖는 어떤 조사대상에서 자료를 수집하여 </a:t>
            </a:r>
            <a:endParaRPr lang="en-US" altLang="ko-KR" dirty="0"/>
          </a:p>
          <a:p>
            <a:r>
              <a:rPr lang="ko-KR" altLang="en-US" dirty="0"/>
              <a:t>이를 정리하고 또 요약하고</a:t>
            </a:r>
            <a:endParaRPr lang="en-US" altLang="ko-KR" dirty="0"/>
          </a:p>
          <a:p>
            <a:r>
              <a:rPr lang="ko-KR" altLang="en-US" dirty="0"/>
              <a:t>더 나아가 자료를 </a:t>
            </a:r>
            <a:r>
              <a:rPr lang="ko-KR" altLang="en-US" dirty="0" err="1"/>
              <a:t>심층분석하여</a:t>
            </a:r>
            <a:r>
              <a:rPr lang="ko-KR" altLang="en-US" dirty="0"/>
              <a:t> 불확실한 사실에 대하여 과학적이고 합리적인 판단을 내리는 학문입니다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948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이렇게 통계학은 세가지 단계로 </a:t>
            </a:r>
            <a:r>
              <a:rPr lang="ko-KR" altLang="en-US" dirty="0" err="1"/>
              <a:t>이루어져있는데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각 단계를 살펴보면 </a:t>
            </a:r>
            <a:r>
              <a:rPr lang="en-US" altLang="ko-KR" dirty="0"/>
              <a:t>1</a:t>
            </a:r>
            <a:r>
              <a:rPr lang="ko-KR" altLang="en-US" dirty="0"/>
              <a:t>단계는 자료수집입니다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이번 통계학개론에서는 설문조사와 같은 자료수집에 관한 내용은 하지 않습니다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이는 </a:t>
            </a:r>
            <a:r>
              <a:rPr lang="en-US" altLang="ko-KR" dirty="0"/>
              <a:t>3</a:t>
            </a:r>
            <a:r>
              <a:rPr lang="ko-KR" altLang="en-US" dirty="0"/>
              <a:t>학년 마케팅조사 수업시간에 배울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통계학 개론 시간에는 </a:t>
            </a:r>
            <a:r>
              <a:rPr lang="en-US" altLang="ko-KR" dirty="0"/>
              <a:t>2</a:t>
            </a:r>
            <a:r>
              <a:rPr lang="ko-KR" altLang="en-US" dirty="0"/>
              <a:t>단계 자료정리 및 요약을 하는 기술통계학과</a:t>
            </a:r>
            <a:endParaRPr lang="en-US" altLang="ko-KR" dirty="0"/>
          </a:p>
          <a:p>
            <a:r>
              <a:rPr lang="en-US" altLang="ko-KR" dirty="0"/>
              <a:t>3</a:t>
            </a:r>
            <a:r>
              <a:rPr lang="ko-KR" altLang="en-US" dirty="0"/>
              <a:t>단계의 자료를 분석</a:t>
            </a:r>
            <a:r>
              <a:rPr lang="en-US" altLang="ko-KR" dirty="0"/>
              <a:t>, </a:t>
            </a:r>
            <a:r>
              <a:rPr lang="ko-KR" altLang="en-US" dirty="0"/>
              <a:t>판단하는 추론 통계학을 배울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10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이를 정리해서 그림으로 그리면 다음과 같습니다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우리가 관심을 갖는 대상을 모집단</a:t>
            </a:r>
            <a:r>
              <a:rPr lang="en-US" altLang="ko-KR" dirty="0"/>
              <a:t>, </a:t>
            </a:r>
            <a:r>
              <a:rPr lang="ko-KR" altLang="en-US" dirty="0" err="1"/>
              <a:t>파퓰레이션이라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얻은 자료는 데이터 또는 </a:t>
            </a:r>
            <a:r>
              <a:rPr lang="ko-KR" altLang="en-US" dirty="0" err="1"/>
              <a:t>쌤플이라합니다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우리가 얻은 표본 자료를 정리하는 단계가 기술통계학 </a:t>
            </a:r>
            <a:r>
              <a:rPr lang="ko-KR" altLang="en-US" dirty="0" err="1"/>
              <a:t>분야이고요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자료의 특성을 파악하여 분석하는 단계가 추측통계학</a:t>
            </a:r>
            <a:r>
              <a:rPr lang="en-US" altLang="ko-KR" dirty="0"/>
              <a:t>, </a:t>
            </a:r>
            <a:r>
              <a:rPr lang="ko-KR" altLang="en-US" dirty="0" err="1"/>
              <a:t>추론통계학입니다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데이터를 분석하여 모집단의 특성을 추정하고 검정하는 단계입니다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과정은 우리가 데이터 분석을 통해서</a:t>
            </a:r>
            <a:endParaRPr lang="en-US" altLang="ko-KR" dirty="0"/>
          </a:p>
          <a:p>
            <a:r>
              <a:rPr lang="ko-KR" altLang="en-US" dirty="0"/>
              <a:t>합리적인 의사결정을 </a:t>
            </a:r>
            <a:r>
              <a:rPr lang="ko-KR" altLang="en-US" dirty="0" err="1"/>
              <a:t>하기위함입니다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A9520-2528-4F94-83B3-65F014468B9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97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3943D-14E9-42AE-94AF-3A9294BB50A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188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DDF2F-6642-4115-B815-25E0EFAC114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889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571EE-1996-4E48-857A-EC7BF5E9EFF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936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CD5E9-6261-474E-B0CD-CFADB62252F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784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83C28-44F2-4971-9F1F-2285BEA0E9C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14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25CCC5-8A17-4130-8422-042E7ACB8AD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8503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ACCB9-83EA-4497-A8BB-C6699267B2F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2886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DAD03-31F5-4C49-8CFB-093EE90462D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29436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A04D-6C6C-45AC-A19C-A168C7B4407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5946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513CC-31BE-4F3A-B506-A4C7EC77682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526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4DB9A-C904-4E5B-8F96-75880801934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55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720DB7-98B0-4B4D-9AB6-3AD8D0BE9EC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665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lGMHmzeW3Y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D42BF3B-9F84-4926-AF18-DA4B859A49A8}"/>
              </a:ext>
            </a:extLst>
          </p:cNvPr>
          <p:cNvSpPr/>
          <p:nvPr/>
        </p:nvSpPr>
        <p:spPr>
          <a:xfrm>
            <a:off x="0" y="1196975"/>
            <a:ext cx="12192000" cy="25923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AEA37863-3223-44A9-AB83-7268922155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11450" y="1341438"/>
            <a:ext cx="6858000" cy="1808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7200" dirty="0">
                <a:solidFill>
                  <a:schemeClr val="bg1">
                    <a:lumMod val="95000"/>
                  </a:schemeClr>
                </a:solidFill>
                <a:ea typeface="휴먼모음T" pitchFamily="18" charset="-127"/>
              </a:rPr>
              <a:t>통 계 학 개 론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16375-72EC-49DC-8BC7-3DB7CCC882A3}"/>
              </a:ext>
            </a:extLst>
          </p:cNvPr>
          <p:cNvSpPr txBox="1"/>
          <p:nvPr/>
        </p:nvSpPr>
        <p:spPr>
          <a:xfrm>
            <a:off x="7896200" y="4364038"/>
            <a:ext cx="1831975" cy="112871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400" dirty="0">
                <a:latin typeface="+mn-ea"/>
                <a:ea typeface="+mn-ea"/>
              </a:rPr>
              <a:t>경영학과</a:t>
            </a:r>
            <a:endParaRPr lang="en-US" altLang="ko-KR" sz="2400" dirty="0">
              <a:latin typeface="+mn-ea"/>
              <a:ea typeface="+mn-ea"/>
            </a:endParaRP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400" dirty="0">
                <a:latin typeface="+mn-ea"/>
                <a:ea typeface="+mn-ea"/>
              </a:rPr>
              <a:t>이기훈 교수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21896D-E462-42CE-89B7-5A5F6A076F47}"/>
              </a:ext>
            </a:extLst>
          </p:cNvPr>
          <p:cNvSpPr txBox="1"/>
          <p:nvPr/>
        </p:nvSpPr>
        <p:spPr>
          <a:xfrm>
            <a:off x="4583832" y="5753188"/>
            <a:ext cx="284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2C3DD5"/>
                </a:solidFill>
              </a:rPr>
              <a:t>https://khlee.jj.ac.kr/</a:t>
            </a:r>
            <a:endParaRPr lang="ko-KR" altLang="en-US" sz="2400" dirty="0">
              <a:solidFill>
                <a:srgbClr val="2C3DD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6512E50-3731-4284-A573-CBC91CB4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404664"/>
            <a:ext cx="4241182" cy="5805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68446F-66FB-4819-9382-1F1BD47309B7}"/>
              </a:ext>
            </a:extLst>
          </p:cNvPr>
          <p:cNvSpPr txBox="1"/>
          <p:nvPr/>
        </p:nvSpPr>
        <p:spPr>
          <a:xfrm>
            <a:off x="6528048" y="1052736"/>
            <a:ext cx="1107996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b="1" dirty="0"/>
              <a:t>성적평가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2B9DD-1AF0-4729-96D6-6C2EA31A5115}"/>
              </a:ext>
            </a:extLst>
          </p:cNvPr>
          <p:cNvSpPr txBox="1"/>
          <p:nvPr/>
        </p:nvSpPr>
        <p:spPr>
          <a:xfrm>
            <a:off x="6528048" y="1628800"/>
            <a:ext cx="5065810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출석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(10) +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중간고사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+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기말고사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(25) + 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과제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(40)</a:t>
            </a:r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E6D63-BD67-4926-A018-258E56A283AD}"/>
              </a:ext>
            </a:extLst>
          </p:cNvPr>
          <p:cNvSpPr txBox="1"/>
          <p:nvPr/>
        </p:nvSpPr>
        <p:spPr>
          <a:xfrm>
            <a:off x="6528048" y="1999820"/>
            <a:ext cx="35317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과제는 매주 엑셀실습 후 파일제출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결석은 </a:t>
            </a:r>
            <a:r>
              <a:rPr lang="en-US" altLang="ko-KR" sz="1600" dirty="0"/>
              <a:t>-1, </a:t>
            </a:r>
            <a:r>
              <a:rPr lang="ko-KR" altLang="en-US" sz="1600" dirty="0"/>
              <a:t>지각은 </a:t>
            </a:r>
            <a:r>
              <a:rPr lang="en-US" altLang="ko-KR" sz="1600" dirty="0"/>
              <a:t>-0.5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시험은 강의계획서 기출문제 참조</a:t>
            </a:r>
            <a:endParaRPr lang="en-US" altLang="ko-KR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85C8F4-376B-4683-960E-632DC62371A0}"/>
              </a:ext>
            </a:extLst>
          </p:cNvPr>
          <p:cNvSpPr txBox="1"/>
          <p:nvPr/>
        </p:nvSpPr>
        <p:spPr>
          <a:xfrm>
            <a:off x="6496342" y="4433599"/>
            <a:ext cx="646331" cy="369332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b="1" dirty="0"/>
              <a:t>참고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D9C322-8A0C-4A12-8E4D-3D2154DD168A}"/>
              </a:ext>
            </a:extLst>
          </p:cNvPr>
          <p:cNvSpPr txBox="1"/>
          <p:nvPr/>
        </p:nvSpPr>
        <p:spPr>
          <a:xfrm>
            <a:off x="6496342" y="5009663"/>
            <a:ext cx="3297698" cy="369332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유튜브에 </a:t>
            </a:r>
            <a:r>
              <a:rPr lang="en-US" altLang="ko-K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ko-KR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강의영상 업로드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FEE6B-E5D1-4978-A418-C9E64EC6D151}"/>
              </a:ext>
            </a:extLst>
          </p:cNvPr>
          <p:cNvSpPr txBox="1"/>
          <p:nvPr/>
        </p:nvSpPr>
        <p:spPr>
          <a:xfrm>
            <a:off x="6496342" y="5380683"/>
            <a:ext cx="307488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유튜브에서 이기훈 통계 검색</a:t>
            </a:r>
            <a:endParaRPr lang="en-US" altLang="ko-K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/>
              <a:t>통계학개론 강의 참조</a:t>
            </a:r>
            <a:endParaRPr lang="en-US" altLang="ko-KR" sz="1600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7FAA55-A36E-4350-A917-F2587291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472" y="4695453"/>
            <a:ext cx="14668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3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온라인 미디어 5" title="강대국을 만드는 통계의 역사 | 통계학, 삶의질지표, 국가통계">
            <a:hlinkClick r:id="" action="ppaction://media"/>
            <a:extLst>
              <a:ext uri="{FF2B5EF4-FFF2-40B4-BE49-F238E27FC236}">
                <a16:creationId xmlns:a16="http://schemas.microsoft.com/office/drawing/2014/main" id="{E8EF0761-782A-4B4E-A948-6B21858ABD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4">
            <a:extLst>
              <a:ext uri="{FF2B5EF4-FFF2-40B4-BE49-F238E27FC236}">
                <a16:creationId xmlns:a16="http://schemas.microsoft.com/office/drawing/2014/main" id="{0B855E29-627F-4856-8F0F-1BF4E0C3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332656"/>
            <a:ext cx="5111750" cy="511175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  <a:ea typeface="맑은 고딕" panose="020B0503020000020004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F1F6D04-DC07-4C69-9002-18B548F51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1785" y="2132881"/>
            <a:ext cx="4678363" cy="15113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통계학이란</a:t>
            </a:r>
            <a:r>
              <a:rPr lang="en-US" altLang="ko-KR" sz="7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?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D0C2118C-706B-4D32-9D9B-6E3F862E9E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40216" y="3429000"/>
            <a:ext cx="2530475" cy="26987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ko-KR" sz="4800" dirty="0">
                <a:latin typeface="Times New Roman" panose="02020603050405020304" pitchFamily="18" charset="0"/>
              </a:rPr>
              <a:t>Statistics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ko-KR" altLang="en-US" sz="4800" dirty="0">
                <a:latin typeface="Times New Roman" panose="02020603050405020304" pitchFamily="18" charset="0"/>
                <a:ea typeface="휴먼모음T" panose="02030504000101010101" pitchFamily="18" charset="-127"/>
              </a:rPr>
              <a:t>統計學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blogs.plos.org/publichealth/files/2015/06/crowdfunding-statistics-2.jpg">
            <a:extLst>
              <a:ext uri="{FF2B5EF4-FFF2-40B4-BE49-F238E27FC236}">
                <a16:creationId xmlns:a16="http://schemas.microsoft.com/office/drawing/2014/main" id="{A65E32B8-5775-47D6-AE10-08DF55F08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b="14493"/>
          <a:stretch/>
        </p:blipFill>
        <p:spPr bwMode="auto">
          <a:xfrm>
            <a:off x="1199456" y="1312333"/>
            <a:ext cx="9721080" cy="521301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제목 1">
            <a:extLst>
              <a:ext uri="{FF2B5EF4-FFF2-40B4-BE49-F238E27FC236}">
                <a16:creationId xmlns:a16="http://schemas.microsoft.com/office/drawing/2014/main" id="{D96B8763-DD95-4140-9842-AB052D665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332656"/>
            <a:ext cx="9793088" cy="903288"/>
          </a:xfrm>
          <a:solidFill>
            <a:srgbClr val="A09DB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‘</a:t>
            </a:r>
            <a:r>
              <a:rPr lang="ko-KR" altLang="en-US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통계</a:t>
            </a:r>
            <a:r>
              <a:rPr lang="ko-KR" altLang="en-US" dirty="0" err="1">
                <a:latin typeface="Arial" panose="020B0604020202020204" pitchFamily="34" charset="0"/>
                <a:ea typeface="휴먼모음T" panose="02030504000101010101" pitchFamily="18" charset="-127"/>
              </a:rPr>
              <a:t>’또는</a:t>
            </a:r>
            <a:r>
              <a:rPr lang="ko-KR" altLang="en-US" dirty="0">
                <a:latin typeface="Arial" panose="020B0604020202020204" pitchFamily="34" charset="0"/>
                <a:ea typeface="휴먼모음T" panose="02030504000101010101" pitchFamily="18" charset="-127"/>
              </a:rPr>
              <a:t> </a:t>
            </a:r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‘</a:t>
            </a:r>
            <a:r>
              <a:rPr lang="ko-KR" altLang="en-US" dirty="0">
                <a:latin typeface="Arial" panose="020B0604020202020204" pitchFamily="34" charset="0"/>
                <a:ea typeface="휴먼모음T" panose="02030504000101010101" pitchFamily="18" charset="-127"/>
              </a:rPr>
              <a:t>통계학</a:t>
            </a:r>
            <a:r>
              <a:rPr lang="en-US" altLang="ko-KR" dirty="0">
                <a:latin typeface="Arial" panose="020B0604020202020204" pitchFamily="34" charset="0"/>
                <a:ea typeface="휴먼모음T" panose="02030504000101010101" pitchFamily="18" charset="-127"/>
              </a:rPr>
              <a:t>’</a:t>
            </a:r>
            <a:r>
              <a:rPr lang="ko-KR" altLang="en-US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하면 떠오르는 것들</a:t>
            </a:r>
            <a:r>
              <a:rPr lang="en-US" altLang="ko-KR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01FC6-20CF-45AD-B804-E87E3A071E0E}"/>
              </a:ext>
            </a:extLst>
          </p:cNvPr>
          <p:cNvSpPr txBox="1"/>
          <p:nvPr/>
        </p:nvSpPr>
        <p:spPr>
          <a:xfrm rot="1350142">
            <a:off x="3735567" y="3240604"/>
            <a:ext cx="1560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숫자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A9729F-90DE-4313-9673-CF43296B9A67}"/>
              </a:ext>
            </a:extLst>
          </p:cNvPr>
          <p:cNvSpPr txBox="1"/>
          <p:nvPr/>
        </p:nvSpPr>
        <p:spPr>
          <a:xfrm rot="1218247">
            <a:off x="7486800" y="5731982"/>
            <a:ext cx="28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표</a:t>
            </a:r>
            <a:r>
              <a:rPr lang="en-US" altLang="ko-KR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테이블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78FEF-3379-4CCF-8213-522EBC7B3027}"/>
              </a:ext>
            </a:extLst>
          </p:cNvPr>
          <p:cNvSpPr txBox="1"/>
          <p:nvPr/>
        </p:nvSpPr>
        <p:spPr>
          <a:xfrm rot="19823325">
            <a:off x="9156691" y="3626827"/>
            <a:ext cx="188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계산기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2809D-3DC5-4BC2-8819-3C00A74C28C8}"/>
              </a:ext>
            </a:extLst>
          </p:cNvPr>
          <p:cNvSpPr txBox="1"/>
          <p:nvPr/>
        </p:nvSpPr>
        <p:spPr>
          <a:xfrm rot="1298109">
            <a:off x="5446670" y="1826944"/>
            <a:ext cx="293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도표</a:t>
            </a:r>
            <a:r>
              <a:rPr lang="en-US" altLang="ko-KR" sz="36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, </a:t>
            </a:r>
            <a:r>
              <a:rPr lang="ko-KR" altLang="en-US" sz="3600" b="1" dirty="0">
                <a:ln w="9525">
                  <a:solidFill>
                    <a:schemeClr val="bg1"/>
                  </a:solidFill>
                </a:ln>
                <a:solidFill>
                  <a:srgbClr val="FF0000"/>
                </a:solidFill>
                <a:latin typeface="나눔손글씨 펜" panose="03040600000000000000" pitchFamily="66" charset="-127"/>
                <a:ea typeface="나눔손글씨 펜" panose="03040600000000000000" pitchFamily="66" charset="-127"/>
              </a:rPr>
              <a:t>그래프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>
            <a:extLst>
              <a:ext uri="{FF2B5EF4-FFF2-40B4-BE49-F238E27FC236}">
                <a16:creationId xmlns:a16="http://schemas.microsoft.com/office/drawing/2014/main" id="{735D9595-B7ED-4880-9845-02B4B3F2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333376"/>
            <a:ext cx="9721080" cy="830263"/>
          </a:xfrm>
          <a:solidFill>
            <a:srgbClr val="C4D9F0"/>
          </a:solidFill>
        </p:spPr>
        <p:txBody>
          <a:bodyPr/>
          <a:lstStyle/>
          <a:p>
            <a:pPr eaLnBrk="1" hangingPunct="1"/>
            <a:r>
              <a:rPr lang="ko-KR" altLang="en-US" sz="3200" b="1"/>
              <a:t>미국 유망 직업 </a:t>
            </a:r>
            <a:r>
              <a:rPr lang="en-US" altLang="ko-KR" sz="3200" b="1"/>
              <a:t>best 10</a:t>
            </a:r>
            <a:endParaRPr lang="ko-KR" altLang="en-US" sz="3200" b="1"/>
          </a:p>
        </p:txBody>
      </p:sp>
      <p:pic>
        <p:nvPicPr>
          <p:cNvPr id="35842" name="Picture 2" descr="http://www.careerproplus.com/blog/wp-content/uploads/2015/05/careerpath_chart.png">
            <a:extLst>
              <a:ext uri="{FF2B5EF4-FFF2-40B4-BE49-F238E27FC236}">
                <a16:creationId xmlns:a16="http://schemas.microsoft.com/office/drawing/2014/main" id="{0C7F4098-7D44-44DB-855A-ABD0C4177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038" y="1211246"/>
            <a:ext cx="9721080" cy="54962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D6890DA-5BC4-420C-96C2-1F9B9CF2E56F}"/>
              </a:ext>
            </a:extLst>
          </p:cNvPr>
          <p:cNvSpPr/>
          <p:nvPr/>
        </p:nvSpPr>
        <p:spPr>
          <a:xfrm>
            <a:off x="1429882" y="4695069"/>
            <a:ext cx="4361318" cy="215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5126" name="Picture 2" descr="http://image.slidesharecdn.com/thebestjobsformillennials-150622095456-lva1-app6891/95/the-best-jobs-for-millennials-19-638.jpg?cb=1435048469">
            <a:extLst>
              <a:ext uri="{FF2B5EF4-FFF2-40B4-BE49-F238E27FC236}">
                <a16:creationId xmlns:a16="http://schemas.microsoft.com/office/drawing/2014/main" id="{4DA3F9AB-3B44-4125-91F8-8C14F402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901">
            <a:off x="6965766" y="1389230"/>
            <a:ext cx="5254115" cy="394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D704E635-80B4-407B-AED0-6D7B04471317}"/>
              </a:ext>
            </a:extLst>
          </p:cNvPr>
          <p:cNvSpPr/>
          <p:nvPr/>
        </p:nvSpPr>
        <p:spPr>
          <a:xfrm>
            <a:off x="1429882" y="4188354"/>
            <a:ext cx="4361318" cy="215851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5CDFF26-2C5B-44CD-B4F6-2D1F7BF9F6A5}"/>
              </a:ext>
            </a:extLst>
          </p:cNvPr>
          <p:cNvGrpSpPr/>
          <p:nvPr/>
        </p:nvGrpSpPr>
        <p:grpSpPr>
          <a:xfrm>
            <a:off x="1883631" y="3566886"/>
            <a:ext cx="8281863" cy="3117849"/>
            <a:chOff x="334963" y="3644900"/>
            <a:chExt cx="8126412" cy="2910702"/>
          </a:xfrm>
        </p:grpSpPr>
        <p:pic>
          <p:nvPicPr>
            <p:cNvPr id="6146" name="Picture 6" descr="http://blogs-images.forbes.com/naomirobbins/files/2012/08/huff4.png">
              <a:extLst>
                <a:ext uri="{FF2B5EF4-FFF2-40B4-BE49-F238E27FC236}">
                  <a16:creationId xmlns:a16="http://schemas.microsoft.com/office/drawing/2014/main" id="{4F5F4753-6649-4564-BFCB-CB7F48972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5"/>
            <a:stretch/>
          </p:blipFill>
          <p:spPr bwMode="auto">
            <a:xfrm>
              <a:off x="1908175" y="3644900"/>
              <a:ext cx="6553200" cy="291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8" descr="http://ecx.images-amazon.com/images/I/51FKg7ecS%2BL._SY344_BO1,204,203,200_.jpg">
              <a:extLst>
                <a:ext uri="{FF2B5EF4-FFF2-40B4-BE49-F238E27FC236}">
                  <a16:creationId xmlns:a16="http://schemas.microsoft.com/office/drawing/2014/main" id="{A1A9F541-1602-4E7F-98E9-FC195BBDD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63" y="4227513"/>
              <a:ext cx="1450975" cy="215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오른쪽 화살표 4">
              <a:extLst>
                <a:ext uri="{FF2B5EF4-FFF2-40B4-BE49-F238E27FC236}">
                  <a16:creationId xmlns:a16="http://schemas.microsoft.com/office/drawing/2014/main" id="{BB958102-0C97-4DF3-ABC8-718896FDE10D}"/>
                </a:ext>
              </a:extLst>
            </p:cNvPr>
            <p:cNvSpPr/>
            <p:nvPr/>
          </p:nvSpPr>
          <p:spPr>
            <a:xfrm>
              <a:off x="1908175" y="5013325"/>
              <a:ext cx="503238" cy="576263"/>
            </a:xfrm>
            <a:prstGeom prst="rightArrow">
              <a:avLst/>
            </a:prstGeom>
            <a:solidFill>
              <a:srgbClr val="2C3D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</p:grpSp>
      <p:pic>
        <p:nvPicPr>
          <p:cNvPr id="6147" name="Picture 4" descr="http://ephilosophy.kr/han/wp-content/uploads/2013/07/%EB%B3%B8%EB%AC%B8_%EB%A7%88%ED%81%AC%ED%8A%B8%EC%9B%A8%EC%9D%B8.jpg">
            <a:extLst>
              <a:ext uri="{FF2B5EF4-FFF2-40B4-BE49-F238E27FC236}">
                <a16:creationId xmlns:a16="http://schemas.microsoft.com/office/drawing/2014/main" id="{B82FCA30-4F7F-47C5-ADAA-8ACA97D55B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552" y="311150"/>
            <a:ext cx="4813498" cy="3500726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624B81-21C1-46AE-811D-7F9F715BA6B1}"/>
              </a:ext>
            </a:extLst>
          </p:cNvPr>
          <p:cNvSpPr txBox="1"/>
          <p:nvPr/>
        </p:nvSpPr>
        <p:spPr>
          <a:xfrm>
            <a:off x="6024563" y="706438"/>
            <a:ext cx="3816350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세상에</a:t>
            </a:r>
            <a:r>
              <a:rPr lang="ko-KR" altLang="en-US" sz="2000" b="1" dirty="0">
                <a:latin typeface="+mn-ea"/>
                <a:ea typeface="+mn-ea"/>
              </a:rPr>
              <a:t>는 세가지 거짓말이 있다</a:t>
            </a:r>
            <a:r>
              <a:rPr lang="en-US" altLang="ko-KR" sz="2000" b="1" dirty="0"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첫째는</a:t>
            </a:r>
            <a:r>
              <a:rPr lang="ko-KR" altLang="en-US" sz="2000" b="1" dirty="0">
                <a:latin typeface="+mn-ea"/>
                <a:ea typeface="+mn-ea"/>
              </a:rPr>
              <a:t> 그냥 거짓말</a:t>
            </a:r>
            <a:r>
              <a:rPr lang="en-US" altLang="ko-KR" sz="2000" b="1" dirty="0">
                <a:latin typeface="+mn-ea"/>
                <a:ea typeface="+mn-ea"/>
              </a:rPr>
              <a:t>, 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둘째는</a:t>
            </a:r>
            <a:r>
              <a:rPr lang="ko-KR" altLang="en-US" sz="2000" b="1" dirty="0">
                <a:latin typeface="+mn-ea"/>
                <a:ea typeface="+mn-ea"/>
              </a:rPr>
              <a:t> 새빨간 거짓말</a:t>
            </a:r>
            <a:r>
              <a:rPr lang="en-US" altLang="ko-KR" sz="2000" b="1" dirty="0">
                <a:latin typeface="+mn-ea"/>
                <a:ea typeface="+mn-ea"/>
              </a:rPr>
              <a:t>,</a:t>
            </a:r>
          </a:p>
          <a:p>
            <a:pPr eaLnBrk="1" latinLnBrk="1" hangingPunct="1">
              <a:lnSpc>
                <a:spcPct val="150000"/>
              </a:lnSpc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+mn-ea"/>
                <a:ea typeface="+mn-ea"/>
              </a:rPr>
              <a:t>그리고</a:t>
            </a:r>
            <a:r>
              <a:rPr lang="ko-KR" altLang="en-US" sz="2000" b="1" dirty="0">
                <a:latin typeface="+mn-ea"/>
                <a:ea typeface="+mn-ea"/>
              </a:rPr>
              <a:t> 통계이다</a:t>
            </a:r>
            <a:r>
              <a:rPr lang="en-US" altLang="ko-KR" sz="2000" b="1" dirty="0">
                <a:latin typeface="+mn-ea"/>
                <a:ea typeface="+mn-ea"/>
              </a:rPr>
              <a:t>.</a:t>
            </a:r>
          </a:p>
          <a:p>
            <a:pPr eaLnBrk="1" latinLnBrk="1" hangingPunct="1">
              <a:lnSpc>
                <a:spcPct val="150000"/>
              </a:lnSpc>
              <a:defRPr/>
            </a:pPr>
            <a:endParaRPr lang="en-US" altLang="ko-KR" sz="2000" b="1" dirty="0">
              <a:latin typeface="+mn-ea"/>
              <a:ea typeface="+mn-ea"/>
            </a:endParaRPr>
          </a:p>
          <a:p>
            <a:pPr algn="r" eaLnBrk="1" latinLnBrk="1" hangingPunct="1">
              <a:lnSpc>
                <a:spcPct val="150000"/>
              </a:lnSpc>
              <a:defRPr/>
            </a:pPr>
            <a:r>
              <a:rPr lang="en-US" altLang="ko-KR" sz="2000" b="1" dirty="0">
                <a:latin typeface="+mn-ea"/>
                <a:ea typeface="+mn-ea"/>
              </a:rPr>
              <a:t>-Mark Twain</a:t>
            </a:r>
            <a:endParaRPr lang="ko-KR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>
            <a:extLst>
              <a:ext uri="{FF2B5EF4-FFF2-40B4-BE49-F238E27FC236}">
                <a16:creationId xmlns:a16="http://schemas.microsoft.com/office/drawing/2014/main" id="{633968AD-F706-4E90-A51C-57D0B06D1606}"/>
              </a:ext>
            </a:extLst>
          </p:cNvPr>
          <p:cNvSpPr/>
          <p:nvPr/>
        </p:nvSpPr>
        <p:spPr>
          <a:xfrm>
            <a:off x="4583114" y="5322889"/>
            <a:ext cx="5400675" cy="28733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7171" name="Oval 4">
            <a:extLst>
              <a:ext uri="{FF2B5EF4-FFF2-40B4-BE49-F238E27FC236}">
                <a16:creationId xmlns:a16="http://schemas.microsoft.com/office/drawing/2014/main" id="{5E6388FD-9D27-4DE6-B10B-F8EBA1263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404813"/>
            <a:ext cx="5111750" cy="5111750"/>
          </a:xfrm>
          <a:prstGeom prst="ellipse">
            <a:avLst/>
          </a:prstGeom>
          <a:gradFill rotWithShape="1">
            <a:gsLst>
              <a:gs pos="0">
                <a:srgbClr val="A00000"/>
              </a:gs>
              <a:gs pos="50000">
                <a:srgbClr val="E60000"/>
              </a:gs>
              <a:gs pos="100000">
                <a:srgbClr val="FF000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2695FDB6-0E6E-4A3D-BEF7-ECFC9D8CE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375" y="1371601"/>
            <a:ext cx="3683000" cy="31543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Why</a:t>
            </a:r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휴먼모음T" pitchFamily="18" charset="-127"/>
                <a:cs typeface="Times New Roman" panose="02020603050405020304" pitchFamily="18" charset="0"/>
              </a:rPr>
              <a:t>We Study Statistics?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CF0D44-A3FD-4E04-8182-C353BA002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46939" y="3789363"/>
            <a:ext cx="2852737" cy="1644650"/>
          </a:xfrm>
        </p:spPr>
        <p:txBody>
          <a:bodyPr rtlCol="0">
            <a:normAutofit fontScale="92500"/>
          </a:bodyPr>
          <a:lstStyle/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3200" dirty="0">
                <a:latin typeface="+mn-ea"/>
              </a:rPr>
              <a:t>경영학기초</a:t>
            </a:r>
            <a:r>
              <a:rPr lang="en-US" altLang="ko-KR" sz="3200" dirty="0">
                <a:latin typeface="+mn-ea"/>
              </a:rPr>
              <a:t> </a:t>
            </a:r>
            <a:endParaRPr lang="ko-KR" altLang="en-US" sz="3200" dirty="0">
              <a:latin typeface="+mn-ea"/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3200" dirty="0">
                <a:latin typeface="+mn-ea"/>
              </a:rPr>
              <a:t>논리적 설득</a:t>
            </a:r>
            <a:endParaRPr lang="en-US" altLang="ko-KR" sz="3200" dirty="0">
              <a:latin typeface="+mn-ea"/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sz="3200" dirty="0">
                <a:latin typeface="+mn-ea"/>
              </a:rPr>
              <a:t>취업준비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endParaRPr lang="en-US" altLang="ko-KR" sz="4000" dirty="0">
              <a:ea typeface="휴먼모음T" panose="020305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D0068-C3E5-4B6C-8D46-404CE7DF6D4D}"/>
              </a:ext>
            </a:extLst>
          </p:cNvPr>
          <p:cNvSpPr txBox="1"/>
          <p:nvPr/>
        </p:nvSpPr>
        <p:spPr>
          <a:xfrm>
            <a:off x="2135189" y="5776914"/>
            <a:ext cx="841448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lang="ko-KR" altLang="en-US" sz="3200" b="1" dirty="0">
                <a:solidFill>
                  <a:srgbClr val="002060"/>
                </a:solidFill>
                <a:latin typeface="+mj-ea"/>
                <a:ea typeface="+mj-ea"/>
              </a:rPr>
              <a:t>당신을 소통하는 전문경영인으로 만들어준다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A6A9A545-0363-482A-81B6-72BEB127DA9A}"/>
              </a:ext>
            </a:extLst>
          </p:cNvPr>
          <p:cNvSpPr/>
          <p:nvPr/>
        </p:nvSpPr>
        <p:spPr>
          <a:xfrm rot="9144458">
            <a:off x="3198388" y="915725"/>
            <a:ext cx="504056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7179" name="Picture 11" descr="ncs 직업기초능력 이미지 검색결과">
            <a:extLst>
              <a:ext uri="{FF2B5EF4-FFF2-40B4-BE49-F238E27FC236}">
                <a16:creationId xmlns:a16="http://schemas.microsoft.com/office/drawing/2014/main" id="{5B2FC60E-E1FF-41F5-B404-5CDB74EC7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12537"/>
            <a:ext cx="4953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 autoUpdateAnimBg="0" advAuto="13000"/>
      <p:bldP spid="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val 4">
            <a:extLst>
              <a:ext uri="{FF2B5EF4-FFF2-40B4-BE49-F238E27FC236}">
                <a16:creationId xmlns:a16="http://schemas.microsoft.com/office/drawing/2014/main" id="{56265E84-D134-4913-8BA3-6E6C85056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520" y="548381"/>
            <a:ext cx="3524329" cy="3463113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none" anchor="ctr"/>
          <a:lstStyle>
            <a:lvl1pPr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endParaRPr lang="ko-KR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37D8B7A-F234-4CEE-B0CC-E9CDD7B735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78691" y="707132"/>
            <a:ext cx="3322637" cy="3009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itchFamily="18" charset="-127"/>
                <a:ea typeface="휴먼모음T" pitchFamily="18" charset="-127"/>
              </a:rPr>
              <a:t>통계학의 정의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46AF60-C6F9-49F8-BFEF-56DA496BE7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79976" y="2492896"/>
            <a:ext cx="5051425" cy="3848100"/>
          </a:xfrm>
        </p:spPr>
        <p:txBody>
          <a:bodyPr rtlCol="0">
            <a:normAutofit/>
          </a:bodyPr>
          <a:lstStyle/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관심을 갖는 어떤 대상에서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자료를</a:t>
            </a:r>
            <a:r>
              <a:rPr lang="ko-KR" altLang="en-US" sz="2800" dirty="0">
                <a:latin typeface="+mn-ea"/>
              </a:rPr>
              <a:t>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수집</a:t>
            </a:r>
            <a:r>
              <a:rPr lang="ko-KR" altLang="en-US" sz="2800" dirty="0">
                <a:latin typeface="+mn-ea"/>
              </a:rPr>
              <a:t>하여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이를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정리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요약</a:t>
            </a:r>
            <a:r>
              <a:rPr lang="ko-KR" altLang="en-US" sz="2800" dirty="0">
                <a:latin typeface="+mn-ea"/>
              </a:rPr>
              <a:t>하고</a:t>
            </a:r>
          </a:p>
          <a:p>
            <a:pPr marL="533400" indent="-533400" eaLnBrk="1" hangingPunct="1">
              <a:lnSpc>
                <a:spcPct val="120000"/>
              </a:lnSpc>
              <a:buFontTx/>
              <a:buAutoNum type="arabicPeriod"/>
              <a:defRPr/>
            </a:pPr>
            <a:r>
              <a:rPr lang="ko-KR" altLang="en-US" sz="2800" dirty="0">
                <a:latin typeface="+mn-ea"/>
              </a:rPr>
              <a:t>자료를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분석</a:t>
            </a:r>
            <a:r>
              <a:rPr lang="ko-KR" altLang="en-US" sz="2800" dirty="0">
                <a:latin typeface="+mn-ea"/>
              </a:rPr>
              <a:t>하여 불확실한 사실에 대하여 과학적</a:t>
            </a:r>
            <a:r>
              <a:rPr lang="en-US" altLang="ko-KR" sz="2800" dirty="0">
                <a:latin typeface="+mn-ea"/>
              </a:rPr>
              <a:t>, </a:t>
            </a:r>
            <a:r>
              <a:rPr lang="ko-KR" altLang="en-US" sz="2800" dirty="0">
                <a:latin typeface="+mn-ea"/>
              </a:rPr>
              <a:t>합리적 </a:t>
            </a:r>
            <a:r>
              <a:rPr lang="ko-KR" altLang="en-US" sz="2800" u="sng" dirty="0">
                <a:solidFill>
                  <a:srgbClr val="FF0000"/>
                </a:solidFill>
                <a:latin typeface="+mn-ea"/>
              </a:rPr>
              <a:t>판단</a:t>
            </a:r>
            <a:r>
              <a:rPr lang="ko-KR" altLang="en-US" sz="2800" dirty="0">
                <a:latin typeface="+mn-ea"/>
              </a:rPr>
              <a:t>을 내린다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99BE8634-4DEB-485C-9E90-7537361E8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966" y="1349634"/>
            <a:ext cx="4691062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ko-KR" altLang="en-US" sz="2800" dirty="0">
                <a:latin typeface="+mn-ea"/>
                <a:ea typeface="+mn-ea"/>
              </a:rPr>
              <a:t>관심을 갖는 어떤 대상에서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자료를</a:t>
            </a:r>
            <a:r>
              <a:rPr lang="ko-KR" altLang="en-US" sz="2800" dirty="0">
                <a:latin typeface="+mn-ea"/>
                <a:ea typeface="+mn-ea"/>
              </a:rPr>
              <a:t>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수집</a:t>
            </a:r>
            <a:r>
              <a:rPr lang="ko-KR" altLang="en-US" sz="2800" dirty="0">
                <a:latin typeface="+mn-ea"/>
                <a:ea typeface="+mn-ea"/>
              </a:rPr>
              <a:t>하여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ko-KR" altLang="en-US" sz="2800" dirty="0">
                <a:latin typeface="+mn-ea"/>
                <a:ea typeface="+mn-ea"/>
              </a:rPr>
              <a:t>이를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정리</a:t>
            </a:r>
            <a:r>
              <a:rPr lang="en-US" altLang="ko-KR" sz="2800" dirty="0">
                <a:latin typeface="+mn-ea"/>
                <a:ea typeface="+mn-ea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요약</a:t>
            </a:r>
            <a:r>
              <a:rPr lang="ko-KR" altLang="en-US" sz="2800" dirty="0">
                <a:latin typeface="+mn-ea"/>
                <a:ea typeface="+mn-ea"/>
              </a:rPr>
              <a:t>하고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ko-KR" altLang="en-US" sz="2800" dirty="0">
                <a:latin typeface="+mn-ea"/>
                <a:ea typeface="+mn-ea"/>
              </a:rPr>
              <a:t>자료를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분석</a:t>
            </a:r>
            <a:r>
              <a:rPr lang="ko-KR" altLang="en-US" sz="2800" dirty="0">
                <a:latin typeface="+mn-ea"/>
                <a:ea typeface="+mn-ea"/>
              </a:rPr>
              <a:t>하여 불확실한 사실에 대하여 과학적</a:t>
            </a:r>
            <a:r>
              <a:rPr lang="en-US" altLang="ko-KR" sz="2800" dirty="0">
                <a:latin typeface="+mn-ea"/>
                <a:ea typeface="+mn-ea"/>
              </a:rPr>
              <a:t>, </a:t>
            </a:r>
            <a:r>
              <a:rPr lang="ko-KR" altLang="en-US" sz="2800" dirty="0">
                <a:latin typeface="+mn-ea"/>
                <a:ea typeface="+mn-ea"/>
              </a:rPr>
              <a:t>합리적 </a:t>
            </a:r>
            <a:r>
              <a:rPr lang="ko-KR" altLang="en-US" sz="2800" dirty="0">
                <a:solidFill>
                  <a:srgbClr val="FF0000"/>
                </a:solidFill>
                <a:latin typeface="+mn-ea"/>
                <a:ea typeface="+mn-ea"/>
              </a:rPr>
              <a:t>판단</a:t>
            </a:r>
            <a:r>
              <a:rPr lang="ko-KR" altLang="en-US" sz="2800" dirty="0">
                <a:latin typeface="+mn-ea"/>
                <a:ea typeface="+mn-ea"/>
              </a:rPr>
              <a:t>을 내린다</a:t>
            </a:r>
          </a:p>
        </p:txBody>
      </p:sp>
      <p:sp>
        <p:nvSpPr>
          <p:cNvPr id="13316" name="Oval 5">
            <a:extLst>
              <a:ext uri="{FF2B5EF4-FFF2-40B4-BE49-F238E27FC236}">
                <a16:creationId xmlns:a16="http://schemas.microsoft.com/office/drawing/2014/main" id="{A872337B-B0D1-4D94-9CBD-55321DB98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504" y="557471"/>
            <a:ext cx="4608513" cy="4608512"/>
          </a:xfrm>
          <a:prstGeom prst="ellipse">
            <a:avLst/>
          </a:prstGeom>
          <a:noFill/>
          <a:ln w="57150">
            <a:solidFill>
              <a:srgbClr val="FFC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D29BC87-5EF3-454E-BC3F-A5FE13629556}"/>
              </a:ext>
            </a:extLst>
          </p:cNvPr>
          <p:cNvGrpSpPr/>
          <p:nvPr/>
        </p:nvGrpSpPr>
        <p:grpSpPr>
          <a:xfrm>
            <a:off x="5447928" y="4448175"/>
            <a:ext cx="4824412" cy="1800225"/>
            <a:chOff x="3851275" y="4079616"/>
            <a:chExt cx="4824412" cy="1800225"/>
          </a:xfrm>
        </p:grpSpPr>
        <p:sp>
          <p:nvSpPr>
            <p:cNvPr id="13317" name="Rectangle 6">
              <a:extLst>
                <a:ext uri="{FF2B5EF4-FFF2-40B4-BE49-F238E27FC236}">
                  <a16:creationId xmlns:a16="http://schemas.microsoft.com/office/drawing/2014/main" id="{51B0DBD6-0C39-4A67-BAB6-557098F0C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031" y="4079616"/>
              <a:ext cx="3672656" cy="1800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latinLnBrk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ko-KR" altLang="en-US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추론</a:t>
              </a:r>
              <a:r>
                <a:rPr lang="en-US" altLang="ko-KR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(</a:t>
              </a:r>
              <a:r>
                <a:rPr lang="ko-KR" altLang="en-US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추측</a:t>
              </a:r>
              <a:r>
                <a:rPr lang="en-US" altLang="ko-KR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)</a:t>
              </a:r>
              <a:r>
                <a:rPr lang="ko-KR" altLang="en-US" sz="32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통계학</a:t>
              </a:r>
            </a:p>
            <a:p>
              <a:pPr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ko-KR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(</a:t>
              </a:r>
              <a:r>
                <a:rPr lang="en-US" altLang="ko-KR" sz="3200" dirty="0">
                  <a:latin typeface="Times New Roman" panose="02020603050405020304" pitchFamily="18" charset="0"/>
                  <a:ea typeface="굴림" panose="020B0600000101010101" pitchFamily="50" charset="-127"/>
                </a:rPr>
                <a:t>Inferential Statistics</a:t>
              </a:r>
              <a:r>
                <a:rPr lang="en-US" altLang="ko-KR" sz="3200" dirty="0">
                  <a:latin typeface="굴림" panose="020B0600000101010101" pitchFamily="50" charset="-127"/>
                  <a:ea typeface="굴림" panose="020B0600000101010101" pitchFamily="50" charset="-127"/>
                </a:rPr>
                <a:t>)</a:t>
              </a:r>
            </a:p>
          </p:txBody>
        </p:sp>
        <p:sp>
          <p:nvSpPr>
            <p:cNvPr id="13319" name="Line 8">
              <a:extLst>
                <a:ext uri="{FF2B5EF4-FFF2-40B4-BE49-F238E27FC236}">
                  <a16:creationId xmlns:a16="http://schemas.microsoft.com/office/drawing/2014/main" id="{4E75F982-C283-4F9C-AAD3-4926791E2A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1275" y="4367213"/>
              <a:ext cx="1152525" cy="213915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F76A6227-46C4-46DA-B5A0-35F34E1F29BB}"/>
              </a:ext>
            </a:extLst>
          </p:cNvPr>
          <p:cNvGrpSpPr/>
          <p:nvPr/>
        </p:nvGrpSpPr>
        <p:grpSpPr>
          <a:xfrm>
            <a:off x="5952755" y="2241001"/>
            <a:ext cx="4603479" cy="954107"/>
            <a:chOff x="4356101" y="1872442"/>
            <a:chExt cx="4603479" cy="954107"/>
          </a:xfrm>
        </p:grpSpPr>
        <p:sp>
          <p:nvSpPr>
            <p:cNvPr id="13318" name="Line 7">
              <a:extLst>
                <a:ext uri="{FF2B5EF4-FFF2-40B4-BE49-F238E27FC236}">
                  <a16:creationId xmlns:a16="http://schemas.microsoft.com/office/drawing/2014/main" id="{8240125A-E4A1-4DD1-A85F-87B3DE716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56101" y="2204863"/>
              <a:ext cx="1224011" cy="144633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CA60576-6146-4276-9816-F3C72CAE89ED}"/>
                </a:ext>
              </a:extLst>
            </p:cNvPr>
            <p:cNvSpPr txBox="1"/>
            <p:nvPr/>
          </p:nvSpPr>
          <p:spPr>
            <a:xfrm>
              <a:off x="5469522" y="1872442"/>
              <a:ext cx="349005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ko-KR" altLang="en-US" sz="2800" dirty="0">
                  <a:latin typeface="휴먼모음T" panose="02030504000101010101" pitchFamily="18" charset="-127"/>
                  <a:ea typeface="휴먼모음T" panose="02030504000101010101" pitchFamily="18" charset="-127"/>
                </a:rPr>
                <a:t>기술통계학</a:t>
              </a:r>
            </a:p>
            <a:p>
              <a:pPr eaLnBrk="1" hangingPunct="1">
                <a:buFontTx/>
                <a:buNone/>
              </a:pPr>
              <a:r>
                <a:rPr lang="en-US" altLang="ko-KR" sz="2800" dirty="0"/>
                <a:t>(</a:t>
              </a:r>
              <a:r>
                <a:rPr lang="en-US" altLang="ko-KR" sz="2800" dirty="0">
                  <a:latin typeface="Times New Roman" panose="02020603050405020304" pitchFamily="18" charset="0"/>
                </a:rPr>
                <a:t>Descriptive Statistics</a:t>
              </a:r>
              <a:r>
                <a:rPr lang="en-US" altLang="ko-KR" sz="2800" dirty="0"/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5">
            <a:extLst>
              <a:ext uri="{FF2B5EF4-FFF2-40B4-BE49-F238E27FC236}">
                <a16:creationId xmlns:a16="http://schemas.microsoft.com/office/drawing/2014/main" id="{4123F15D-1434-40F9-9AEE-B00C1C84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49" y="191738"/>
            <a:ext cx="1619250" cy="1619250"/>
          </a:xfrm>
          <a:prstGeom prst="ellipse">
            <a:avLst/>
          </a:prstGeom>
          <a:noFill/>
          <a:ln w="57150">
            <a:solidFill>
              <a:srgbClr val="FF0000">
                <a:alpha val="45097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18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DD6965D7-962B-4930-8531-A442718B4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24" y="498125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6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정리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720D335-05B3-4F6B-93BC-90880D77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332" y="116632"/>
            <a:ext cx="6719336" cy="61164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7F385-1A1F-4299-8301-13D395F3CBC5}"/>
              </a:ext>
            </a:extLst>
          </p:cNvPr>
          <p:cNvSpPr txBox="1"/>
          <p:nvPr/>
        </p:nvSpPr>
        <p:spPr>
          <a:xfrm>
            <a:off x="10704512" y="6233052"/>
            <a:ext cx="9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Text, 4p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741</TotalTime>
  <Words>683</Words>
  <Application>Microsoft Office PowerPoint</Application>
  <PresentationFormat>와이드스크린</PresentationFormat>
  <Paragraphs>79</Paragraphs>
  <Slides>11</Slides>
  <Notes>9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20" baseType="lpstr">
      <vt:lpstr>굴림</vt:lpstr>
      <vt:lpstr>나눔손글씨 펜</vt:lpstr>
      <vt:lpstr>맑은 고딕</vt:lpstr>
      <vt:lpstr>휴먼모음T</vt:lpstr>
      <vt:lpstr>Arial</vt:lpstr>
      <vt:lpstr>Calibri</vt:lpstr>
      <vt:lpstr>Calibri Light</vt:lpstr>
      <vt:lpstr>Times New Roman</vt:lpstr>
      <vt:lpstr>Office 테마</vt:lpstr>
      <vt:lpstr>통 계 학 개 론 </vt:lpstr>
      <vt:lpstr>통계학이란?</vt:lpstr>
      <vt:lpstr>‘통계’또는 ‘통계학’ 하면 떠오르는 것들 </vt:lpstr>
      <vt:lpstr>미국 유망 직업 best 10</vt:lpstr>
      <vt:lpstr>PowerPoint 프레젠테이션</vt:lpstr>
      <vt:lpstr>Why We Study Statistics?</vt:lpstr>
      <vt:lpstr>통계학의 정의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통계의 개념과 활용</dc:title>
  <dc:creator>user15</dc:creator>
  <cp:lastModifiedBy>Admin</cp:lastModifiedBy>
  <cp:revision>77</cp:revision>
  <dcterms:created xsi:type="dcterms:W3CDTF">2008-03-04T07:17:20Z</dcterms:created>
  <dcterms:modified xsi:type="dcterms:W3CDTF">2023-08-28T02:00:25Z</dcterms:modified>
</cp:coreProperties>
</file>