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96" r:id="rId2"/>
    <p:sldId id="286" r:id="rId3"/>
    <p:sldId id="280" r:id="rId4"/>
    <p:sldId id="277" r:id="rId5"/>
    <p:sldId id="287" r:id="rId6"/>
    <p:sldId id="288" r:id="rId7"/>
    <p:sldId id="278" r:id="rId8"/>
    <p:sldId id="289" r:id="rId9"/>
    <p:sldId id="281" r:id="rId10"/>
    <p:sldId id="297" r:id="rId11"/>
    <p:sldId id="279" r:id="rId12"/>
    <p:sldId id="282" r:id="rId13"/>
    <p:sldId id="307" r:id="rId14"/>
    <p:sldId id="285" r:id="rId15"/>
    <p:sldId id="303" r:id="rId16"/>
    <p:sldId id="304" r:id="rId17"/>
    <p:sldId id="301" r:id="rId18"/>
    <p:sldId id="302" r:id="rId19"/>
    <p:sldId id="306" r:id="rId20"/>
    <p:sldId id="308" r:id="rId21"/>
    <p:sldId id="309" r:id="rId22"/>
    <p:sldId id="290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00"/>
    <a:srgbClr val="FFFFCC"/>
    <a:srgbClr val="FF0000"/>
    <a:srgbClr val="66FF66"/>
    <a:srgbClr val="66FFFF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>
      <p:cViewPr varScale="1">
        <p:scale>
          <a:sx n="120" d="100"/>
          <a:sy n="120" d="100"/>
        </p:scale>
        <p:origin x="23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4F0CA-253B-4203-9F11-73AC58EFA39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86537-1125-497E-8AFF-DE67BEA2387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959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D5B00-EF5F-4E37-858C-D301C18F98D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395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28601"/>
            <a:ext cx="9347200" cy="835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295400"/>
            <a:ext cx="52832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D755-1DFF-4877-A43F-B4E39C3A9B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297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DDB6-5B20-43B0-9D28-9E5803F32A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6954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304801"/>
            <a:ext cx="10668000" cy="835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524000"/>
            <a:ext cx="10668000" cy="4525963"/>
          </a:xfrm>
        </p:spPr>
        <p:txBody>
          <a:bodyPr rtlCol="0">
            <a:normAutofit/>
          </a:bodyPr>
          <a:lstStyle/>
          <a:p>
            <a:pPr lvl="0"/>
            <a:r>
              <a:rPr lang="ko-KR" altLang="en-US" noProof="0"/>
              <a:t>표를 추가하려면 아이콘을 클릭하십시오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A92C-B796-4D90-BF9A-B86E2587C1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221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769600" cy="609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384800" cy="5181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514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09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165600" y="65532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8737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D664-1561-432E-8307-827D75FEF8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031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0648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2493A-BBD7-4ABC-9A6F-1DA6F564BCE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99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F6925-E1B2-4CD2-8354-E27A10D3B14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6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CD3FB-3B01-4530-AF8C-286F7D276A3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807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3832-D0C2-4D77-91AD-D26F7BCA7DA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273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CA2AC-F0CF-4DE1-8A7E-2326EB695B5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38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75438-E837-41CA-9F39-A4A383A649D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534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3FBA91-22DC-47E3-A123-AA7D590CD36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736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607C3-D065-4C48-AF08-B27CB21DF19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09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E750B5-1929-4237-9234-7B5E5B5A5CB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85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593"/>
          <a:stretch/>
        </p:blipFill>
        <p:spPr>
          <a:xfrm>
            <a:off x="12564" y="15557"/>
            <a:ext cx="12179436" cy="6869827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2924944"/>
            <a:ext cx="7543800" cy="147141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err="1"/>
              <a:t>이항분포</a:t>
            </a:r>
            <a:endParaRPr lang="ko-KR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9500" y="4456113"/>
            <a:ext cx="7543800" cy="11430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fontAlgn="auto" hangingPunct="1">
              <a:defRPr/>
            </a:pPr>
            <a:r>
              <a:rPr lang="en-US" altLang="ko-KR" dirty="0"/>
              <a:t>Binomial Distribution</a:t>
            </a:r>
            <a:endParaRPr lang="ko-KR" altLang="ko-K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404664"/>
            <a:ext cx="81534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이항분포의 예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교재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412776"/>
            <a:ext cx="10801200" cy="47275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동전을</a:t>
            </a:r>
            <a:r>
              <a:rPr lang="en-US" altLang="ko-KR" sz="2400" dirty="0"/>
              <a:t> 3</a:t>
            </a:r>
            <a:r>
              <a:rPr lang="ko-KR" altLang="en-US" sz="2400" dirty="0"/>
              <a:t>번 던져 나온 앞면의 수</a:t>
            </a:r>
            <a:endParaRPr lang="en-US" altLang="ko-K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/>
              <a:t>X~B(3, 0.5)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/>
              <a:t>1000</a:t>
            </a:r>
            <a:r>
              <a:rPr lang="ko-KR" altLang="en-US" sz="2400" dirty="0"/>
              <a:t>개의 제품을 </a:t>
            </a:r>
            <a:r>
              <a:rPr lang="ko-KR" altLang="en-US" sz="2400" dirty="0" err="1"/>
              <a:t>품질검사하였을</a:t>
            </a:r>
            <a:r>
              <a:rPr lang="ko-KR" altLang="en-US" sz="2400" dirty="0"/>
              <a:t> 때 발견한 불량품의 수</a:t>
            </a:r>
            <a:r>
              <a:rPr lang="en-US" altLang="ko-KR" sz="2400" dirty="0"/>
              <a:t>(</a:t>
            </a:r>
            <a:r>
              <a:rPr lang="ko-KR" altLang="en-US" sz="2400" dirty="0"/>
              <a:t>불량률</a:t>
            </a:r>
            <a:r>
              <a:rPr lang="en-US" altLang="ko-KR" sz="2400" dirty="0"/>
              <a:t>=0.002)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/>
              <a:t>X~B(1000, 0.002)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주사위를 </a:t>
            </a:r>
            <a:r>
              <a:rPr lang="en-US" altLang="ko-KR" sz="2400" dirty="0"/>
              <a:t>10</a:t>
            </a:r>
            <a:r>
              <a:rPr lang="ko-KR" altLang="en-US" sz="2400" dirty="0"/>
              <a:t>번 던졌을 때 </a:t>
            </a:r>
            <a:r>
              <a:rPr lang="en-US" altLang="ko-KR" sz="2400" dirty="0"/>
              <a:t>1</a:t>
            </a:r>
            <a:r>
              <a:rPr lang="ko-KR" altLang="en-US" sz="2400" dirty="0"/>
              <a:t>의 눈이 나온 횟수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/>
              <a:t>X~B(10, 1/6)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사지선다형 문제 </a:t>
            </a:r>
            <a:r>
              <a:rPr lang="en-US" altLang="ko-KR" sz="2400" dirty="0"/>
              <a:t>5</a:t>
            </a:r>
            <a:r>
              <a:rPr lang="ko-KR" altLang="en-US" sz="2400" dirty="0"/>
              <a:t>개를 임의로 답하였을 때 맞힌 문제의 수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/>
              <a:t>X~B(5, 0.25)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성공확률이 </a:t>
            </a:r>
            <a:r>
              <a:rPr lang="en-US" altLang="ko-KR" sz="2400" dirty="0"/>
              <a:t>70%</a:t>
            </a:r>
            <a:r>
              <a:rPr lang="ko-KR" altLang="en-US" sz="2400" dirty="0"/>
              <a:t>인 수술을 </a:t>
            </a:r>
            <a:r>
              <a:rPr lang="en-US" altLang="ko-KR" sz="2400" dirty="0"/>
              <a:t>7</a:t>
            </a:r>
            <a:r>
              <a:rPr lang="ko-KR" altLang="en-US" sz="2400" dirty="0"/>
              <a:t>명의 환자에게 시술하였을 때 성공한 환자의 수</a:t>
            </a:r>
          </a:p>
          <a:p>
            <a:pPr lvl="1"/>
            <a:r>
              <a:rPr lang="en-US" altLang="ko-KR" sz="2400" dirty="0"/>
              <a:t>X~B(7, 0.7)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275486"/>
            <a:ext cx="4073525" cy="72625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이항분포의 예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4981" y="476291"/>
            <a:ext cx="6507643" cy="144054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+mj-ea"/>
                <a:ea typeface="+mj-ea"/>
              </a:rPr>
              <a:t>동전을 세 번 던져 앞면의 수 </a:t>
            </a:r>
            <a:r>
              <a:rPr lang="en-US" altLang="ko-KR" sz="2400" dirty="0">
                <a:latin typeface="+mj-ea"/>
                <a:ea typeface="+mj-ea"/>
              </a:rPr>
              <a:t>X  (</a:t>
            </a:r>
            <a:r>
              <a:rPr lang="ko-KR" altLang="en-US" sz="2400" dirty="0">
                <a:latin typeface="+mj-ea"/>
                <a:ea typeface="+mj-ea"/>
              </a:rPr>
              <a:t>교재 </a:t>
            </a:r>
            <a:r>
              <a:rPr lang="en-US" altLang="ko-KR" sz="2400" dirty="0">
                <a:latin typeface="+mj-ea"/>
                <a:ea typeface="+mj-ea"/>
              </a:rPr>
              <a:t>78~79 pp)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ko-KR" sz="2400" dirty="0">
                <a:latin typeface="+mj-ea"/>
                <a:ea typeface="+mj-ea"/>
              </a:rPr>
              <a:t>X~B(3, 0.5)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232232" y="1433232"/>
            <a:ext cx="863600" cy="576262"/>
          </a:xfrm>
          <a:prstGeom prst="ellipse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000" dirty="0">
                <a:solidFill>
                  <a:srgbClr val="0066CC"/>
                </a:solidFill>
                <a:latin typeface="Times New Roman" panose="02020603050405020304" pitchFamily="18" charset="0"/>
              </a:rPr>
              <a:t>X=3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46930" y="2460075"/>
            <a:ext cx="863600" cy="576263"/>
          </a:xfrm>
          <a:prstGeom prst="ellipse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000" dirty="0">
                <a:solidFill>
                  <a:srgbClr val="0066CC"/>
                </a:solidFill>
                <a:latin typeface="Times New Roman" panose="02020603050405020304" pitchFamily="18" charset="0"/>
              </a:rPr>
              <a:t>X=2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1240469" y="3797262"/>
            <a:ext cx="863600" cy="576263"/>
          </a:xfrm>
          <a:prstGeom prst="ellipse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000" dirty="0">
                <a:solidFill>
                  <a:srgbClr val="0066CC"/>
                </a:solidFill>
                <a:latin typeface="Times New Roman" panose="02020603050405020304" pitchFamily="18" charset="0"/>
              </a:rPr>
              <a:t>X=1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1246930" y="4957693"/>
            <a:ext cx="863600" cy="576262"/>
          </a:xfrm>
          <a:prstGeom prst="ellipse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000" dirty="0">
                <a:solidFill>
                  <a:srgbClr val="0066CC"/>
                </a:solidFill>
                <a:latin typeface="Times New Roman" panose="02020603050405020304" pitchFamily="18" charset="0"/>
              </a:rPr>
              <a:t>X=0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2002466" y="1927596"/>
            <a:ext cx="18002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AutoShape 16"/>
          <p:cNvSpPr>
            <a:spLocks/>
          </p:cNvSpPr>
          <p:nvPr/>
        </p:nvSpPr>
        <p:spPr bwMode="auto">
          <a:xfrm>
            <a:off x="2107243" y="2235276"/>
            <a:ext cx="360363" cy="1008063"/>
          </a:xfrm>
          <a:prstGeom prst="leftBrace">
            <a:avLst>
              <a:gd name="adj1" fmla="val 23311"/>
              <a:gd name="adj2" fmla="val 50000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2107243" y="3603776"/>
            <a:ext cx="360363" cy="1008063"/>
          </a:xfrm>
          <a:prstGeom prst="leftBrace">
            <a:avLst>
              <a:gd name="adj1" fmla="val 23311"/>
              <a:gd name="adj2" fmla="val 50000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2002467" y="5456814"/>
            <a:ext cx="180022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2467606" y="1492622"/>
            <a:ext cx="1387622" cy="3964192"/>
            <a:chOff x="9336360" y="256896"/>
            <a:chExt cx="1387622" cy="3964192"/>
          </a:xfrm>
        </p:grpSpPr>
        <p:sp>
          <p:nvSpPr>
            <p:cNvPr id="15" name="타원 14"/>
            <p:cNvSpPr/>
            <p:nvPr/>
          </p:nvSpPr>
          <p:spPr>
            <a:xfrm>
              <a:off x="9336360" y="256896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9812684" y="256896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0289008" y="256896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9336360" y="761070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9812684" y="761070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10289008" y="761070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9336360" y="1265244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9812684" y="1265244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10289008" y="1265244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9336360" y="1769418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9812684" y="1769418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10289008" y="1769418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9336360" y="2273592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9812684" y="2273592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10289008" y="2273592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9336360" y="2777766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9812684" y="2777766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10289008" y="2777766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9336360" y="3281940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9812684" y="3281940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0289008" y="3281940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9336360" y="3786114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9812684" y="3786114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10289008" y="3786114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9" name="Group 4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418235"/>
              </p:ext>
            </p:extLst>
          </p:nvPr>
        </p:nvGraphicFramePr>
        <p:xfrm>
          <a:off x="5881391" y="1955812"/>
          <a:ext cx="5051425" cy="1252537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7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f(x)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5318012" y="4085393"/>
            <a:ext cx="7283450" cy="158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X=0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 확률은 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경우의 수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)x(1/2)</a:t>
            </a:r>
            <a:r>
              <a:rPr lang="en-US" altLang="ko-KR" sz="2400" baseline="30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</a:t>
            </a:r>
          </a:p>
          <a:p>
            <a:pPr eaLnBrk="1" latinLnBrk="1" hangingPunct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en-US" altLang="ko-KR" sz="14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X=1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 확률은 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경우의 수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)x(1/2)</a:t>
            </a:r>
            <a:r>
              <a:rPr lang="en-US" altLang="ko-KR" sz="2400" baseline="30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en-US" altLang="ko-KR" sz="24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x(1/2)</a:t>
            </a:r>
            <a:r>
              <a:rPr lang="en-US" altLang="ko-KR" sz="2400" baseline="30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764991" y="3603776"/>
            <a:ext cx="1387622" cy="434974"/>
            <a:chOff x="9031784" y="3719007"/>
            <a:chExt cx="1387622" cy="434974"/>
          </a:xfrm>
        </p:grpSpPr>
        <p:sp>
          <p:nvSpPr>
            <p:cNvPr id="43" name="타원 42"/>
            <p:cNvSpPr/>
            <p:nvPr/>
          </p:nvSpPr>
          <p:spPr>
            <a:xfrm>
              <a:off x="9031784" y="3719007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9508108" y="3719007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9984432" y="3719007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6218124" y="5245824"/>
            <a:ext cx="4810002" cy="453659"/>
            <a:chOff x="5815554" y="5810633"/>
            <a:chExt cx="4810002" cy="453659"/>
          </a:xfrm>
        </p:grpSpPr>
        <p:grpSp>
          <p:nvGrpSpPr>
            <p:cNvPr id="46" name="그룹 45"/>
            <p:cNvGrpSpPr/>
            <p:nvPr/>
          </p:nvGrpSpPr>
          <p:grpSpPr>
            <a:xfrm>
              <a:off x="5815554" y="5824250"/>
              <a:ext cx="1387622" cy="434974"/>
              <a:chOff x="5815554" y="5824250"/>
              <a:chExt cx="1387622" cy="434974"/>
            </a:xfrm>
          </p:grpSpPr>
          <p:sp>
            <p:nvSpPr>
              <p:cNvPr id="47" name="타원 46"/>
              <p:cNvSpPr/>
              <p:nvPr/>
            </p:nvSpPr>
            <p:spPr>
              <a:xfrm>
                <a:off x="5815554" y="5824250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6291878" y="5824250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6768202" y="5824250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7526744" y="5829318"/>
              <a:ext cx="1387622" cy="434974"/>
              <a:chOff x="7526744" y="5829318"/>
              <a:chExt cx="1387622" cy="434974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7526744" y="5829318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8003068" y="5829318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8479392" y="5829318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9237934" y="5810633"/>
              <a:ext cx="1387622" cy="434974"/>
              <a:chOff x="9193878" y="5772172"/>
              <a:chExt cx="1387622" cy="434974"/>
            </a:xfrm>
          </p:grpSpPr>
          <p:sp>
            <p:nvSpPr>
              <p:cNvPr id="53" name="타원 52"/>
              <p:cNvSpPr/>
              <p:nvPr/>
            </p:nvSpPr>
            <p:spPr>
              <a:xfrm>
                <a:off x="9193878" y="5772172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>
              <a:xfrm>
                <a:off x="9670202" y="5772172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타원 54"/>
              <p:cNvSpPr/>
              <p:nvPr/>
            </p:nvSpPr>
            <p:spPr>
              <a:xfrm>
                <a:off x="10146526" y="5772172"/>
                <a:ext cx="434974" cy="434974"/>
              </a:xfrm>
              <a:prstGeom prst="ellipse">
                <a:avLst/>
              </a:prstGeom>
              <a:solidFill>
                <a:srgbClr val="CC66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endParaRPr lang="ko-KR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4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2334" y="1146671"/>
            <a:ext cx="3175000" cy="17145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이항분포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</a:t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확률계산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55" name="Oval 37"/>
          <p:cNvSpPr>
            <a:spLocks noChangeArrowheads="1"/>
          </p:cNvSpPr>
          <p:nvPr/>
        </p:nvSpPr>
        <p:spPr bwMode="auto">
          <a:xfrm>
            <a:off x="623392" y="332656"/>
            <a:ext cx="3240088" cy="3240087"/>
          </a:xfrm>
          <a:prstGeom prst="ellipse">
            <a:avLst/>
          </a:prstGeom>
          <a:noFill/>
          <a:ln w="57150">
            <a:solidFill>
              <a:srgbClr val="FF0000">
                <a:alpha val="4313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4350029" y="1786434"/>
            <a:ext cx="1387622" cy="3964192"/>
            <a:chOff x="9336360" y="256896"/>
            <a:chExt cx="1387622" cy="3964192"/>
          </a:xfrm>
        </p:grpSpPr>
        <p:sp>
          <p:nvSpPr>
            <p:cNvPr id="10" name="타원 9"/>
            <p:cNvSpPr/>
            <p:nvPr/>
          </p:nvSpPr>
          <p:spPr>
            <a:xfrm>
              <a:off x="9336360" y="256896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812684" y="256896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10289008" y="256896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9336360" y="761070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9812684" y="761070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10289008" y="761070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9336360" y="1265244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9812684" y="1265244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10289008" y="1265244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9336360" y="1769418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9812684" y="1769418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10289008" y="1769418"/>
              <a:ext cx="434974" cy="434974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9336360" y="2273592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9812684" y="2273592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10289008" y="2273592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9336360" y="2777766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9812684" y="2777766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10289008" y="2777766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9336360" y="3281940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9812684" y="3281940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0289008" y="3281940"/>
              <a:ext cx="434974" cy="434974"/>
            </a:xfrm>
            <a:prstGeom prst="ellipse">
              <a:avLst/>
            </a:prstGeom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9336360" y="3786114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9812684" y="3786114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10289008" y="3786114"/>
              <a:ext cx="434974" cy="43497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50229" y="634306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+mj-ea"/>
                <a:ea typeface="+mj-ea"/>
              </a:rPr>
              <a:t>X = </a:t>
            </a:r>
            <a:r>
              <a:rPr lang="ko-KR" altLang="en-US" sz="2400" dirty="0">
                <a:latin typeface="+mj-ea"/>
                <a:ea typeface="+mj-ea"/>
              </a:rPr>
              <a:t>성공 횟수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65359" y="1067515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+mj-ea"/>
                <a:ea typeface="+mj-ea"/>
              </a:rPr>
              <a:t>p = </a:t>
            </a:r>
            <a:r>
              <a:rPr lang="ko-KR" altLang="en-US" sz="2400" dirty="0">
                <a:latin typeface="+mj-ea"/>
                <a:ea typeface="+mj-ea"/>
              </a:rPr>
              <a:t>성공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확률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5359" y="177684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3,  p</a:t>
            </a:r>
            <a:r>
              <a:rPr lang="en-US" altLang="ko-KR" baseline="30000" dirty="0"/>
              <a:t>3</a:t>
            </a:r>
            <a:endParaRPr lang="ko-KR" altLang="en-US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6165359" y="2290608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2,  p</a:t>
            </a:r>
            <a:r>
              <a:rPr lang="en-US" altLang="ko-KR" baseline="30000" dirty="0"/>
              <a:t>2 </a:t>
            </a:r>
            <a:r>
              <a:rPr lang="en-US" altLang="ko-KR" dirty="0"/>
              <a:t>(1-p)</a:t>
            </a:r>
            <a:r>
              <a:rPr lang="en-US" altLang="ko-KR" baseline="30000" dirty="0"/>
              <a:t>1 </a:t>
            </a:r>
            <a:endParaRPr lang="ko-KR" altLang="en-US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6165359" y="2804376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2,  p</a:t>
            </a:r>
            <a:r>
              <a:rPr lang="en-US" altLang="ko-KR" baseline="30000" dirty="0"/>
              <a:t>2 </a:t>
            </a:r>
            <a:r>
              <a:rPr lang="en-US" altLang="ko-KR" dirty="0"/>
              <a:t>(1-p)</a:t>
            </a:r>
            <a:r>
              <a:rPr lang="en-US" altLang="ko-KR" baseline="30000" dirty="0"/>
              <a:t>1 </a:t>
            </a:r>
            <a:endParaRPr lang="ko-KR" altLang="en-US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6165359" y="3318144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2,  p</a:t>
            </a:r>
            <a:r>
              <a:rPr lang="en-US" altLang="ko-KR" baseline="30000" dirty="0"/>
              <a:t>2 </a:t>
            </a:r>
            <a:r>
              <a:rPr lang="en-US" altLang="ko-KR" dirty="0"/>
              <a:t>(1-p)</a:t>
            </a:r>
            <a:r>
              <a:rPr lang="en-US" altLang="ko-KR" baseline="30000" dirty="0"/>
              <a:t>1 </a:t>
            </a:r>
            <a:endParaRPr lang="ko-KR" altLang="en-US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6165359" y="3831912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1,  p</a:t>
            </a:r>
            <a:r>
              <a:rPr lang="en-US" altLang="ko-KR" baseline="30000" dirty="0"/>
              <a:t>1 </a:t>
            </a:r>
            <a:r>
              <a:rPr lang="en-US" altLang="ko-KR" dirty="0"/>
              <a:t>(1-p)</a:t>
            </a:r>
            <a:r>
              <a:rPr lang="en-US" altLang="ko-KR" baseline="30000" dirty="0"/>
              <a:t>2 </a:t>
            </a:r>
            <a:endParaRPr lang="ko-KR" altLang="en-US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65359" y="434568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1,  p</a:t>
            </a:r>
            <a:r>
              <a:rPr lang="en-US" altLang="ko-KR" baseline="30000" dirty="0"/>
              <a:t>1 </a:t>
            </a:r>
            <a:r>
              <a:rPr lang="en-US" altLang="ko-KR" dirty="0"/>
              <a:t>(1-p)</a:t>
            </a:r>
            <a:r>
              <a:rPr lang="en-US" altLang="ko-KR" baseline="30000" dirty="0"/>
              <a:t>2 </a:t>
            </a:r>
            <a:endParaRPr lang="ko-KR" alt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6165359" y="4859448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1,  p</a:t>
            </a:r>
            <a:r>
              <a:rPr lang="en-US" altLang="ko-KR" baseline="30000" dirty="0"/>
              <a:t>1 </a:t>
            </a:r>
            <a:r>
              <a:rPr lang="en-US" altLang="ko-KR" dirty="0"/>
              <a:t>(1-p)</a:t>
            </a:r>
            <a:r>
              <a:rPr lang="en-US" altLang="ko-KR" baseline="30000" dirty="0"/>
              <a:t>2 </a:t>
            </a:r>
            <a:endParaRPr lang="ko-KR" altLang="en-US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6165359" y="537321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 = 0,   (1-p)</a:t>
            </a:r>
            <a:r>
              <a:rPr lang="en-US" altLang="ko-KR" baseline="30000" dirty="0"/>
              <a:t>3</a:t>
            </a:r>
            <a:endParaRPr lang="ko-KR" altLang="en-US" baseline="30000" dirty="0"/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8440047" y="2276322"/>
            <a:ext cx="3488601" cy="240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eaLnBrk="1" latinLnBrk="1" hangingPunct="1">
              <a:spcBef>
                <a:spcPct val="20000"/>
              </a:spcBef>
            </a:pPr>
            <a:r>
              <a:rPr lang="en-US" altLang="ko-KR" sz="2400" dirty="0">
                <a:latin typeface="+mj-ea"/>
                <a:ea typeface="+mj-ea"/>
              </a:rPr>
              <a:t>X </a:t>
            </a:r>
            <a:r>
              <a:rPr lang="ko-KR" altLang="en-US" sz="2400" dirty="0">
                <a:latin typeface="+mj-ea"/>
                <a:ea typeface="+mj-ea"/>
              </a:rPr>
              <a:t>번 성공할 확률은</a:t>
            </a:r>
          </a:p>
          <a:p>
            <a:pPr marL="0" indent="0" eaLnBrk="1" latinLnBrk="1" hangingPunct="1">
              <a:spcBef>
                <a:spcPct val="20000"/>
              </a:spcBef>
            </a:pPr>
            <a:endParaRPr lang="ko-KR" altLang="en-US" sz="2400" dirty="0">
              <a:latin typeface="+mj-ea"/>
              <a:ea typeface="+mj-ea"/>
            </a:endParaRPr>
          </a:p>
          <a:p>
            <a:pPr marL="0" indent="0" eaLnBrk="1" latinLnBrk="1" hangingPunct="1">
              <a:spcBef>
                <a:spcPct val="20000"/>
              </a:spcBef>
            </a:pPr>
            <a:r>
              <a:rPr lang="en-US" altLang="ko-KR" sz="2400" dirty="0">
                <a:latin typeface="+mj-ea"/>
                <a:ea typeface="+mj-ea"/>
              </a:rPr>
              <a:t>=(</a:t>
            </a:r>
            <a:r>
              <a:rPr lang="ko-KR" altLang="en-US" sz="2400" dirty="0">
                <a:latin typeface="+mj-ea"/>
                <a:ea typeface="+mj-ea"/>
              </a:rPr>
              <a:t>경우의 수</a:t>
            </a:r>
            <a:r>
              <a:rPr lang="en-US" altLang="ko-KR" sz="2400" dirty="0">
                <a:latin typeface="+mj-ea"/>
                <a:ea typeface="+mj-ea"/>
              </a:rPr>
              <a:t>)·</a:t>
            </a:r>
            <a:r>
              <a:rPr lang="en-US" altLang="ko-KR" sz="2400" dirty="0" err="1">
                <a:latin typeface="+mj-ea"/>
                <a:ea typeface="+mj-ea"/>
              </a:rPr>
              <a:t>p</a:t>
            </a:r>
            <a:r>
              <a:rPr lang="en-US" altLang="ko-KR" sz="2400" baseline="30000" dirty="0" err="1">
                <a:latin typeface="+mj-ea"/>
                <a:ea typeface="+mj-ea"/>
              </a:rPr>
              <a:t>x</a:t>
            </a:r>
            <a:r>
              <a:rPr lang="en-US" altLang="ko-KR" sz="2400" dirty="0">
                <a:latin typeface="+mj-ea"/>
                <a:ea typeface="+mj-ea"/>
              </a:rPr>
              <a:t>·(1-p)</a:t>
            </a:r>
            <a:r>
              <a:rPr lang="en-US" altLang="ko-KR" sz="2400" baseline="30000" dirty="0">
                <a:latin typeface="+mj-ea"/>
                <a:ea typeface="+mj-ea"/>
              </a:rPr>
              <a:t>n-x</a:t>
            </a:r>
          </a:p>
          <a:p>
            <a:pPr marL="0" indent="0" eaLnBrk="1" latinLnBrk="1" hangingPunct="1">
              <a:spcBef>
                <a:spcPct val="20000"/>
              </a:spcBef>
            </a:pPr>
            <a:endParaRPr lang="en-US" altLang="ko-KR" sz="2400" dirty="0">
              <a:latin typeface="+mj-ea"/>
              <a:ea typeface="+mj-ea"/>
            </a:endParaRPr>
          </a:p>
          <a:p>
            <a:pPr marL="0" indent="0" eaLnBrk="1" latinLnBrk="1" hangingPunct="1">
              <a:spcBef>
                <a:spcPct val="20000"/>
              </a:spcBef>
            </a:pPr>
            <a:r>
              <a:rPr lang="en-US" altLang="ko-KR" sz="2400" dirty="0">
                <a:latin typeface="+mj-ea"/>
                <a:ea typeface="+mj-ea"/>
              </a:rPr>
              <a:t>= </a:t>
            </a:r>
            <a:r>
              <a:rPr lang="en-US" altLang="ko-KR" sz="2400" baseline="-25000" dirty="0" err="1">
                <a:latin typeface="+mj-ea"/>
                <a:ea typeface="+mj-ea"/>
              </a:rPr>
              <a:t>n</a:t>
            </a:r>
            <a:r>
              <a:rPr lang="en-US" altLang="ko-KR" sz="2400" dirty="0" err="1">
                <a:latin typeface="+mj-ea"/>
                <a:ea typeface="+mj-ea"/>
              </a:rPr>
              <a:t>C</a:t>
            </a:r>
            <a:r>
              <a:rPr lang="en-US" altLang="ko-KR" sz="2400" baseline="-25000" dirty="0" err="1">
                <a:latin typeface="+mj-ea"/>
                <a:ea typeface="+mj-ea"/>
              </a:rPr>
              <a:t>x</a:t>
            </a:r>
            <a:r>
              <a:rPr lang="en-US" altLang="ko-KR" sz="2400" dirty="0" err="1">
                <a:latin typeface="+mj-ea"/>
                <a:ea typeface="+mj-ea"/>
              </a:rPr>
              <a:t>·p</a:t>
            </a:r>
            <a:r>
              <a:rPr lang="en-US" altLang="ko-KR" sz="2400" baseline="30000" dirty="0" err="1">
                <a:latin typeface="+mj-ea"/>
                <a:ea typeface="+mj-ea"/>
              </a:rPr>
              <a:t>x</a:t>
            </a:r>
            <a:r>
              <a:rPr lang="en-US" altLang="ko-KR" sz="2400" dirty="0">
                <a:latin typeface="+mj-ea"/>
                <a:ea typeface="+mj-ea"/>
              </a:rPr>
              <a:t>·(1-p)</a:t>
            </a:r>
            <a:r>
              <a:rPr lang="en-US" altLang="ko-KR" sz="2400" baseline="30000" dirty="0">
                <a:latin typeface="+mj-ea"/>
                <a:ea typeface="+mj-ea"/>
              </a:rPr>
              <a:t>n-x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이항분포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406280" cy="3412975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dirty="0"/>
              <a:t> 개요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u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ko-KR" altLang="en-US" dirty="0"/>
              <a:t> 성공 또는 실패인 시행을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ko-KR" dirty="0"/>
              <a:t> n</a:t>
            </a:r>
            <a:r>
              <a:rPr lang="ko-KR" altLang="en-US" dirty="0"/>
              <a:t>번 반복했을 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u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ko-KR" altLang="en-US" dirty="0"/>
              <a:t> </a:t>
            </a:r>
            <a:r>
              <a:rPr lang="ko-KR" altLang="en-US" dirty="0" err="1"/>
              <a:t>성공횟수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는 </a:t>
            </a:r>
            <a:r>
              <a:rPr lang="ko-KR" altLang="en-US" dirty="0" err="1"/>
              <a:t>이항분포를</a:t>
            </a:r>
            <a:r>
              <a:rPr lang="ko-KR" altLang="en-US" dirty="0"/>
              <a:t> 따른다</a:t>
            </a:r>
            <a:r>
              <a:rPr lang="en-US" altLang="ko-KR" dirty="0"/>
              <a:t>.</a:t>
            </a:r>
          </a:p>
          <a:p>
            <a:pPr lvl="1">
              <a:buFont typeface="Wingdings" panose="05000000000000000000" pitchFamily="2" charset="2"/>
              <a:buChar char="u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ko-KR" dirty="0"/>
              <a:t> X~B(</a:t>
            </a:r>
            <a:r>
              <a:rPr lang="en-US" altLang="ko-KR" dirty="0" err="1"/>
              <a:t>n,p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807968" y="1600201"/>
                <a:ext cx="5384800" cy="1612776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lang="ko-KR" altLang="en-US" dirty="0"/>
                  <a:t> </a:t>
                </a:r>
                <a:r>
                  <a:rPr lang="ko-KR" altLang="en-US" dirty="0" err="1"/>
                  <a:t>확률계산</a:t>
                </a:r>
                <a:endParaRPr lang="en-US" altLang="ko-KR" dirty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pt-BR" altLang="ko-K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altLang="ko-KR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807968" y="1600201"/>
                <a:ext cx="5384800" cy="1612776"/>
              </a:xfrm>
              <a:blipFill>
                <a:blip r:embed="rId2"/>
                <a:stretch>
                  <a:fillRect l="-2825" t="-33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/>
              <p:cNvSpPr>
                <a:spLocks noGrp="1"/>
              </p:cNvSpPr>
              <p:nvPr>
                <p:ph sz="quarter" idx="3"/>
              </p:nvPr>
            </p:nvSpPr>
            <p:spPr>
              <a:xfrm>
                <a:off x="5807968" y="3736602"/>
                <a:ext cx="5384800" cy="2553148"/>
              </a:xfrm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lang="ko-KR" altLang="en-US" dirty="0"/>
                  <a:t> 평균과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분산</a:t>
                </a:r>
                <a:endParaRPr lang="en-US" altLang="ko-KR" dirty="0"/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ko-KR" altLang="en-US" dirty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𝑛𝑝𝑞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>
              <a:xfrm>
                <a:off x="5807968" y="3736602"/>
                <a:ext cx="5384800" cy="2553148"/>
              </a:xfrm>
              <a:blipFill>
                <a:blip r:embed="rId3"/>
                <a:stretch>
                  <a:fillRect l="-2825" t="-2138"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786" y="1311574"/>
            <a:ext cx="8590658" cy="4978176"/>
          </a:xfrm>
          <a:prstGeom prst="rect">
            <a:avLst/>
          </a:prstGeom>
          <a:ln>
            <a:solidFill>
              <a:srgbClr val="FF9900"/>
            </a:solidFill>
          </a:ln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48977"/>
              </p:ext>
            </p:extLst>
          </p:nvPr>
        </p:nvGraphicFramePr>
        <p:xfrm>
          <a:off x="3935760" y="84232"/>
          <a:ext cx="6912773" cy="1112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87539">
                  <a:extLst>
                    <a:ext uri="{9D8B030D-6E8A-4147-A177-3AD203B41FA5}">
                      <a16:colId xmlns:a16="http://schemas.microsoft.com/office/drawing/2014/main" val="2060366442"/>
                    </a:ext>
                  </a:extLst>
                </a:gridCol>
                <a:gridCol w="987539">
                  <a:extLst>
                    <a:ext uri="{9D8B030D-6E8A-4147-A177-3AD203B41FA5}">
                      <a16:colId xmlns:a16="http://schemas.microsoft.com/office/drawing/2014/main" val="3199651818"/>
                    </a:ext>
                  </a:extLst>
                </a:gridCol>
                <a:gridCol w="987539">
                  <a:extLst>
                    <a:ext uri="{9D8B030D-6E8A-4147-A177-3AD203B41FA5}">
                      <a16:colId xmlns:a16="http://schemas.microsoft.com/office/drawing/2014/main" val="3262969723"/>
                    </a:ext>
                  </a:extLst>
                </a:gridCol>
                <a:gridCol w="987539">
                  <a:extLst>
                    <a:ext uri="{9D8B030D-6E8A-4147-A177-3AD203B41FA5}">
                      <a16:colId xmlns:a16="http://schemas.microsoft.com/office/drawing/2014/main" val="3597789113"/>
                    </a:ext>
                  </a:extLst>
                </a:gridCol>
                <a:gridCol w="987539">
                  <a:extLst>
                    <a:ext uri="{9D8B030D-6E8A-4147-A177-3AD203B41FA5}">
                      <a16:colId xmlns:a16="http://schemas.microsoft.com/office/drawing/2014/main" val="3139950471"/>
                    </a:ext>
                  </a:extLst>
                </a:gridCol>
                <a:gridCol w="987539">
                  <a:extLst>
                    <a:ext uri="{9D8B030D-6E8A-4147-A177-3AD203B41FA5}">
                      <a16:colId xmlns:a16="http://schemas.microsoft.com/office/drawing/2014/main" val="2888632099"/>
                    </a:ext>
                  </a:extLst>
                </a:gridCol>
                <a:gridCol w="987539">
                  <a:extLst>
                    <a:ext uri="{9D8B030D-6E8A-4147-A177-3AD203B41FA5}">
                      <a16:colId xmlns:a16="http://schemas.microsoft.com/office/drawing/2014/main" val="110160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…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8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결과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 X  =</a:t>
                      </a:r>
                      <a:endParaRPr lang="ko-KR" alt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     +   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en-US" altLang="ko-KR" dirty="0"/>
                        <a:t>1     +</a:t>
                      </a:r>
                      <a:r>
                        <a:rPr lang="ko-KR" altLang="en-US" baseline="0" dirty="0"/>
                        <a:t>    </a:t>
                      </a:r>
                      <a:r>
                        <a:rPr lang="en-US" altLang="ko-KR" dirty="0"/>
                        <a:t>1      + </a:t>
                      </a:r>
                      <a:r>
                        <a:rPr lang="ko-KR" altLang="en-US" baseline="0" dirty="0"/>
                        <a:t>  </a:t>
                      </a:r>
                      <a:r>
                        <a:rPr lang="en-US" altLang="ko-KR" dirty="0"/>
                        <a:t>0     +</a:t>
                      </a:r>
                      <a:r>
                        <a:rPr lang="ko-KR" altLang="en-US" baseline="0" dirty="0"/>
                        <a:t>   </a:t>
                      </a:r>
                      <a:r>
                        <a:rPr lang="en-US" altLang="ko-KR" dirty="0"/>
                        <a:t> …     +  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en-US" altLang="ko-KR" dirty="0"/>
                        <a:t>1  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316" y="548680"/>
            <a:ext cx="1512887" cy="150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교재</a:t>
            </a:r>
            <a:b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79</a:t>
            </a:r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78" name="Rectangle 22"/>
              <p:cNvSpPr>
                <a:spLocks noChangeArrowheads="1"/>
              </p:cNvSpPr>
              <p:nvPr/>
            </p:nvSpPr>
            <p:spPr bwMode="auto">
              <a:xfrm>
                <a:off x="3049052" y="404664"/>
                <a:ext cx="8087632" cy="540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indent="0" eaLnBrk="1" latinLnBrk="1" hangingPunct="1">
                  <a:spcBef>
                    <a:spcPct val="20000"/>
                  </a:spcBef>
                </a:pPr>
                <a:r>
                  <a:rPr lang="en-US" altLang="ko-KR" sz="2800" dirty="0">
                    <a:solidFill>
                      <a:srgbClr val="0070C0"/>
                    </a:solidFill>
                    <a:latin typeface="+mj-ea"/>
                    <a:ea typeface="+mj-ea"/>
                  </a:rPr>
                  <a:t>Factorial</a:t>
                </a:r>
              </a:p>
              <a:p>
                <a:pPr marL="457200" lvl="1" indent="0" eaLnBrk="1" latinLnBrk="1" hangingPunct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- n</a:t>
                </a:r>
                <a:r>
                  <a:rPr lang="ko-KR" altLang="en-US" sz="2400" dirty="0">
                    <a:latin typeface="+mj-ea"/>
                    <a:ea typeface="+mj-ea"/>
                  </a:rPr>
                  <a:t>개를 순서대로 세우는 경우의 수</a:t>
                </a:r>
                <a:r>
                  <a:rPr lang="en-US" altLang="ko-KR" sz="2400" dirty="0">
                    <a:latin typeface="+mj-ea"/>
                    <a:ea typeface="+mj-ea"/>
                  </a:rPr>
                  <a:t>=n!</a:t>
                </a: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	- 1,2,3</a:t>
                </a:r>
                <a:r>
                  <a:rPr lang="ko-KR" altLang="en-US" sz="2400" dirty="0">
                    <a:latin typeface="+mj-ea"/>
                    <a:ea typeface="+mj-ea"/>
                  </a:rPr>
                  <a:t>을 순서대로 세우는 경우의 수</a:t>
                </a:r>
                <a:endParaRPr lang="en-US" altLang="ko-KR" sz="2400" dirty="0">
                  <a:latin typeface="+mj-ea"/>
                  <a:ea typeface="+mj-ea"/>
                </a:endParaRP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	- </a:t>
                </a:r>
                <a:r>
                  <a:rPr lang="ko-KR" altLang="en-US" sz="2400" dirty="0" err="1">
                    <a:latin typeface="+mj-ea"/>
                    <a:ea typeface="+mj-ea"/>
                  </a:rPr>
                  <a:t>세자리에</a:t>
                </a:r>
                <a:r>
                  <a:rPr lang="ko-KR" altLang="en-US" sz="2400" dirty="0">
                    <a:latin typeface="+mj-ea"/>
                    <a:ea typeface="+mj-ea"/>
                  </a:rPr>
                  <a:t> 수를 집어넣는다고 가정</a:t>
                </a: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	- 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1=3!</a:t>
                </a: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	- 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n!=</a:t>
                </a:r>
                <a:r>
                  <a:rPr lang="en-US" altLang="ko-KR" sz="2400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(n-1)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(n-2)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</a:t>
                </a:r>
              </a:p>
              <a:p>
                <a:pPr marL="0" indent="0" eaLnBrk="1" latinLnBrk="1" hangingPunct="1">
                  <a:spcBef>
                    <a:spcPct val="20000"/>
                  </a:spcBef>
                </a:pPr>
                <a:r>
                  <a:rPr lang="en-US" altLang="ko-KR" sz="2800" dirty="0">
                    <a:solidFill>
                      <a:srgbClr val="0070C0"/>
                    </a:solidFill>
                    <a:latin typeface="+mj-ea"/>
                    <a:ea typeface="+mj-ea"/>
                  </a:rPr>
                  <a:t>Permutation</a:t>
                </a:r>
              </a:p>
              <a:p>
                <a:pPr marL="457200" lvl="1" indent="0" eaLnBrk="1" latinLnBrk="1" hangingPunct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- n</a:t>
                </a:r>
                <a:r>
                  <a:rPr lang="ko-KR" altLang="en-US" sz="2400" dirty="0">
                    <a:latin typeface="+mj-ea"/>
                    <a:ea typeface="+mj-ea"/>
                  </a:rPr>
                  <a:t>개중 </a:t>
                </a:r>
                <a:r>
                  <a:rPr lang="en-US" altLang="ko-KR" sz="2400" dirty="0">
                    <a:latin typeface="+mj-ea"/>
                    <a:ea typeface="+mj-ea"/>
                  </a:rPr>
                  <a:t>x</a:t>
                </a:r>
                <a:r>
                  <a:rPr lang="ko-KR" altLang="en-US" sz="2400" dirty="0">
                    <a:latin typeface="+mj-ea"/>
                    <a:ea typeface="+mj-ea"/>
                  </a:rPr>
                  <a:t>개를 골라 순서대로 세우는 경우의 수</a:t>
                </a:r>
                <a:r>
                  <a:rPr lang="en-US" altLang="ko-KR" sz="2400" dirty="0">
                    <a:latin typeface="+mj-ea"/>
                    <a:ea typeface="+mj-ea"/>
                  </a:rPr>
                  <a:t>=</a:t>
                </a:r>
                <a:r>
                  <a:rPr lang="en-US" altLang="ko-KR" sz="2400" baseline="-25000" dirty="0" err="1">
                    <a:latin typeface="+mj-ea"/>
                    <a:ea typeface="+mj-ea"/>
                  </a:rPr>
                  <a:t>n</a:t>
                </a:r>
                <a:r>
                  <a:rPr lang="en-US" altLang="ko-KR" sz="2400" dirty="0" err="1">
                    <a:latin typeface="+mj-ea"/>
                    <a:ea typeface="+mj-ea"/>
                  </a:rPr>
                  <a:t>P</a:t>
                </a:r>
                <a:r>
                  <a:rPr lang="en-US" altLang="ko-KR" sz="2400" baseline="-25000" dirty="0" err="1">
                    <a:latin typeface="+mj-ea"/>
                    <a:ea typeface="+mj-ea"/>
                  </a:rPr>
                  <a:t>x</a:t>
                </a:r>
                <a:endParaRPr lang="en-US" altLang="ko-KR" sz="2400" baseline="-25000" dirty="0">
                  <a:latin typeface="+mj-ea"/>
                  <a:ea typeface="+mj-ea"/>
                </a:endParaRP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	- 1,2,3</a:t>
                </a:r>
                <a:r>
                  <a:rPr lang="ko-KR" altLang="en-US" sz="2400" dirty="0">
                    <a:latin typeface="+mj-ea"/>
                    <a:ea typeface="+mj-ea"/>
                  </a:rPr>
                  <a:t>중 </a:t>
                </a:r>
                <a:r>
                  <a:rPr lang="en-US" altLang="ko-KR" sz="2400" dirty="0">
                    <a:latin typeface="+mj-ea"/>
                    <a:ea typeface="+mj-ea"/>
                  </a:rPr>
                  <a:t>2</a:t>
                </a:r>
                <a:r>
                  <a:rPr lang="ko-KR" altLang="en-US" sz="2400" dirty="0">
                    <a:latin typeface="+mj-ea"/>
                    <a:ea typeface="+mj-ea"/>
                  </a:rPr>
                  <a:t>개를 골라 순서대로 세우는 경우의 수</a:t>
                </a: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  <a:ea typeface="+mj-ea"/>
                  </a:rPr>
                  <a:t>	- 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3x2=</a:t>
                </a:r>
                <a:r>
                  <a:rPr lang="en-US" altLang="ko-KR" sz="2400" baseline="-250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P</a:t>
                </a:r>
                <a:r>
                  <a:rPr lang="en-US" altLang="ko-KR" sz="2400" baseline="-250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 latinLnBrk="1">
                  <a:spcBef>
                    <a:spcPct val="20000"/>
                  </a:spcBef>
                </a:pPr>
                <a:r>
                  <a:rPr lang="en-US" altLang="ko-KR" sz="28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	- 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P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=</a:t>
                </a:r>
                <a:r>
                  <a:rPr lang="en-US" altLang="ko-K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(n-1)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(n-2)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×⋯×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(n-x+1)</a:t>
                </a:r>
                <a:endParaRPr lang="en-US" altLang="ko-KR" sz="2400" baseline="-2500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07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9052" y="404664"/>
                <a:ext cx="8087632" cy="5400600"/>
              </a:xfrm>
              <a:prstGeom prst="rect">
                <a:avLst/>
              </a:prstGeom>
              <a:blipFill>
                <a:blip r:embed="rId2"/>
                <a:stretch>
                  <a:fillRect l="-1507" t="-11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Oval 23"/>
          <p:cNvSpPr>
            <a:spLocks noChangeArrowheads="1"/>
          </p:cNvSpPr>
          <p:nvPr/>
        </p:nvSpPr>
        <p:spPr bwMode="auto">
          <a:xfrm>
            <a:off x="839416" y="548680"/>
            <a:ext cx="1728787" cy="1728788"/>
          </a:xfrm>
          <a:prstGeom prst="ellipse">
            <a:avLst/>
          </a:prstGeom>
          <a:noFill/>
          <a:ln w="57150">
            <a:solidFill>
              <a:srgbClr val="FF0000">
                <a:alpha val="4313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9336484" y="620688"/>
            <a:ext cx="1025891" cy="2268005"/>
            <a:chOff x="9336360" y="256896"/>
            <a:chExt cx="1387622" cy="2955844"/>
          </a:xfrm>
          <a:solidFill>
            <a:srgbClr val="66FFFF"/>
          </a:solidFill>
        </p:grpSpPr>
        <p:sp>
          <p:nvSpPr>
            <p:cNvPr id="6" name="타원 5"/>
            <p:cNvSpPr/>
            <p:nvPr/>
          </p:nvSpPr>
          <p:spPr>
            <a:xfrm>
              <a:off x="9336360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9812684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10289008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9336360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9812684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10289008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9336360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9812684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10289008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336360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9812684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0289008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9336360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9812684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10289008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9336360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9812684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10289008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624031" y="2234404"/>
            <a:ext cx="1745824" cy="431428"/>
            <a:chOff x="5590697" y="2611047"/>
            <a:chExt cx="1745824" cy="431428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590697" y="2611047"/>
              <a:ext cx="470335" cy="431428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6866186" y="2611047"/>
              <a:ext cx="470335" cy="431428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6224849" y="2611047"/>
              <a:ext cx="470335" cy="431428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0963632" y="3374078"/>
            <a:ext cx="673737" cy="2268005"/>
            <a:chOff x="9336360" y="256896"/>
            <a:chExt cx="911298" cy="2955844"/>
          </a:xfrm>
          <a:solidFill>
            <a:srgbClr val="66FF66"/>
          </a:solidFill>
        </p:grpSpPr>
        <p:sp>
          <p:nvSpPr>
            <p:cNvPr id="35" name="타원 34"/>
            <p:cNvSpPr/>
            <p:nvPr/>
          </p:nvSpPr>
          <p:spPr>
            <a:xfrm>
              <a:off x="9336360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9812684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9336360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타원 38"/>
            <p:cNvSpPr/>
            <p:nvPr/>
          </p:nvSpPr>
          <p:spPr>
            <a:xfrm>
              <a:off x="9812684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9336360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9812684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9336360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9812684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9336360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9812684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타원 49"/>
            <p:cNvSpPr/>
            <p:nvPr/>
          </p:nvSpPr>
          <p:spPr>
            <a:xfrm>
              <a:off x="9336360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9812684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5520060" y="4508081"/>
            <a:ext cx="1104487" cy="431428"/>
            <a:chOff x="5590697" y="2611047"/>
            <a:chExt cx="1104487" cy="431428"/>
          </a:xfrm>
        </p:grpSpPr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5590697" y="2611047"/>
              <a:ext cx="470335" cy="431428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6224849" y="2611047"/>
              <a:ext cx="470335" cy="431428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983431" y="241189"/>
                <a:ext cx="8162569" cy="451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>
                  <a:spcBef>
                    <a:spcPct val="20000"/>
                  </a:spcBef>
                </a:pPr>
                <a:r>
                  <a:rPr lang="en-US" altLang="ko-KR" sz="2800" dirty="0">
                    <a:solidFill>
                      <a:srgbClr val="0070C0"/>
                    </a:solidFill>
                    <a:latin typeface="+mj-ea"/>
                  </a:rPr>
                  <a:t>Combination</a:t>
                </a:r>
              </a:p>
              <a:p>
                <a:pPr lvl="1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+mj-ea"/>
                  </a:rPr>
                  <a:t>- </a:t>
                </a:r>
                <a:r>
                  <a:rPr lang="en-US" altLang="ko-KR" sz="2400" dirty="0"/>
                  <a:t>n</a:t>
                </a:r>
                <a:r>
                  <a:rPr lang="ko-KR" altLang="en-US" sz="2400" dirty="0"/>
                  <a:t>개중 </a:t>
                </a:r>
                <a:r>
                  <a:rPr lang="en-US" altLang="ko-KR" sz="2400" dirty="0"/>
                  <a:t>x</a:t>
                </a:r>
                <a:r>
                  <a:rPr lang="ko-KR" altLang="en-US" sz="2400" dirty="0"/>
                  <a:t>개를 </a:t>
                </a:r>
                <a:r>
                  <a:rPr lang="en-US" altLang="ko-KR" sz="2400" dirty="0"/>
                  <a:t>(</a:t>
                </a:r>
                <a:r>
                  <a:rPr lang="ko-KR" altLang="en-US" sz="2400" dirty="0"/>
                  <a:t>순서없이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고르는 경우의 수</a:t>
                </a:r>
                <a:r>
                  <a:rPr lang="en-US" altLang="ko-KR" sz="2400" dirty="0"/>
                  <a:t>=</a:t>
                </a:r>
                <a:r>
                  <a:rPr lang="en-US" altLang="ko-KR" sz="2400" baseline="-25000" dirty="0" err="1"/>
                  <a:t>n</a:t>
                </a:r>
                <a:r>
                  <a:rPr lang="en-US" altLang="ko-KR" sz="2400" dirty="0" err="1"/>
                  <a:t>C</a:t>
                </a:r>
                <a:r>
                  <a:rPr lang="en-US" altLang="ko-KR" sz="2400" baseline="-25000" dirty="0" err="1"/>
                  <a:t>x</a:t>
                </a:r>
                <a:endParaRPr lang="en-US" altLang="ko-KR" sz="2400" baseline="-25000" dirty="0"/>
              </a:p>
              <a:p>
                <a:pPr latinLnBrk="1">
                  <a:spcBef>
                    <a:spcPct val="20000"/>
                  </a:spcBef>
                </a:pPr>
                <a:r>
                  <a:rPr lang="en-US" altLang="ko-KR" sz="2400" dirty="0">
                    <a:ea typeface="휴먼모음T" panose="02030504000101010101" pitchFamily="18" charset="-127"/>
                  </a:rPr>
                  <a:t>	- </a:t>
                </a:r>
                <a:r>
                  <a:rPr lang="en-US" altLang="ko-KR" sz="2400" dirty="0">
                    <a:ea typeface="나눔스퀘어" panose="020B0600000101010101" pitchFamily="50" charset="-127"/>
                  </a:rPr>
                  <a:t>1,2,3</a:t>
                </a:r>
                <a:r>
                  <a:rPr lang="ko-KR" altLang="en-US" sz="2400" dirty="0">
                    <a:ea typeface="나눔스퀘어" panose="020B0600000101010101" pitchFamily="50" charset="-127"/>
                  </a:rPr>
                  <a:t>중 </a:t>
                </a:r>
                <a:r>
                  <a:rPr lang="en-US" altLang="ko-KR" sz="2400" dirty="0">
                    <a:ea typeface="나눔스퀘어" panose="020B0600000101010101" pitchFamily="50" charset="-127"/>
                  </a:rPr>
                  <a:t>2</a:t>
                </a:r>
                <a:r>
                  <a:rPr lang="ko-KR" altLang="en-US" sz="2400" dirty="0">
                    <a:ea typeface="나눔스퀘어" panose="020B0600000101010101" pitchFamily="50" charset="-127"/>
                  </a:rPr>
                  <a:t>개를 순서없이</a:t>
                </a:r>
                <a:r>
                  <a:rPr lang="en-US" altLang="ko-KR" sz="2400" dirty="0">
                    <a:ea typeface="나눔스퀘어" panose="020B0600000101010101" pitchFamily="50" charset="-127"/>
                  </a:rPr>
                  <a:t> </a:t>
                </a:r>
                <a:r>
                  <a:rPr lang="ko-KR" altLang="en-US" sz="2400" dirty="0">
                    <a:ea typeface="나눔스퀘어" panose="020B0600000101010101" pitchFamily="50" charset="-127"/>
                  </a:rPr>
                  <a:t>고르는 경우의 수</a:t>
                </a:r>
              </a:p>
              <a:p>
                <a:pPr latinLnBrk="1">
                  <a:spcBef>
                    <a:spcPct val="20000"/>
                  </a:spcBef>
                </a:pPr>
                <a:r>
                  <a:rPr lang="en-US" altLang="ko-KR" sz="2400" dirty="0">
                    <a:ea typeface="나눔스퀘어" panose="020B0600000101010101" pitchFamily="50" charset="-127"/>
                  </a:rPr>
                  <a:t>	- </a:t>
                </a:r>
                <a:r>
                  <a:rPr lang="ko-KR" altLang="en-US" sz="2400" dirty="0" err="1">
                    <a:ea typeface="나눔스퀘어" panose="020B0600000101010101" pitchFamily="50" charset="-127"/>
                  </a:rPr>
                  <a:t>순서있게</a:t>
                </a:r>
                <a:r>
                  <a:rPr lang="ko-KR" altLang="en-US" sz="2400" dirty="0">
                    <a:ea typeface="나눔스퀘어" panose="020B0600000101010101" pitchFamily="50" charset="-127"/>
                  </a:rPr>
                  <a:t> 고른 다음 순서가능수만큼 나누어준다</a:t>
                </a:r>
              </a:p>
              <a:p>
                <a:pPr lvl="1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- 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/2!=</a:t>
                </a:r>
                <a:r>
                  <a:rPr lang="en-US" altLang="ko-KR" sz="2400" baseline="-250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3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2</a:t>
                </a:r>
              </a:p>
              <a:p>
                <a:pPr lvl="1"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- 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err="1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=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err="1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P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/x!</a:t>
                </a:r>
              </a:p>
              <a:p>
                <a:pPr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	- </a:t>
                </a:r>
                <a:r>
                  <a:rPr lang="ko-KR" altLang="en-US" sz="2400" dirty="0" err="1">
                    <a:ea typeface="나눔스퀘어" panose="020B0600000101010101" pitchFamily="50" charset="-127"/>
                  </a:rPr>
                  <a:t>순서있게</a:t>
                </a:r>
                <a:r>
                  <a:rPr lang="ko-KR" altLang="en-US" sz="2400" dirty="0">
                    <a:ea typeface="나눔스퀘어" panose="020B0600000101010101" pitchFamily="50" charset="-127"/>
                  </a:rPr>
                  <a:t> 고르는 방법의 수는 순서 없이 고른</a:t>
                </a:r>
                <a:endParaRPr lang="en-US" altLang="ko-KR" sz="2400" dirty="0">
                  <a:ea typeface="나눔스퀘어" panose="020B0600000101010101" pitchFamily="50" charset="-127"/>
                </a:endParaRPr>
              </a:p>
              <a:p>
                <a:pPr latinLnBrk="1">
                  <a:spcBef>
                    <a:spcPct val="20000"/>
                  </a:spcBef>
                </a:pPr>
                <a:r>
                  <a:rPr lang="en-US" altLang="ko-KR" sz="2400" dirty="0">
                    <a:ea typeface="나눔스퀘어" panose="020B0600000101010101" pitchFamily="50" charset="-127"/>
                  </a:rPr>
                  <a:t>	</a:t>
                </a:r>
                <a:r>
                  <a:rPr lang="ko-KR" altLang="en-US" sz="2400" dirty="0">
                    <a:ea typeface="나눔스퀘어" panose="020B0600000101010101" pitchFamily="50" charset="-127"/>
                  </a:rPr>
                  <a:t> 다음 순서대로 세운다</a:t>
                </a:r>
              </a:p>
              <a:p>
                <a:pPr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	- 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err="1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P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 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sz="2400" dirty="0" err="1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 err="1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x</a:t>
                </a:r>
                <a:r>
                  <a:rPr lang="en-US" altLang="ko-KR" sz="2400" dirty="0"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× x!</a:t>
                </a:r>
              </a:p>
              <a:p>
                <a:pPr latinLnBrk="1">
                  <a:spcBef>
                    <a:spcPct val="20000"/>
                  </a:spcBef>
                </a:pPr>
                <a:r>
                  <a:rPr lang="en-US" altLang="ko-KR" sz="24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	</a:t>
                </a: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1" y="241189"/>
                <a:ext cx="8162569" cy="4512004"/>
              </a:xfrm>
              <a:prstGeom prst="rect">
                <a:avLst/>
              </a:prstGeom>
              <a:blipFill>
                <a:blip r:embed="rId2"/>
                <a:stretch>
                  <a:fillRect l="-1494" t="-14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9552384" y="949790"/>
            <a:ext cx="673737" cy="2268005"/>
            <a:chOff x="9336360" y="256896"/>
            <a:chExt cx="911298" cy="2955844"/>
          </a:xfrm>
          <a:solidFill>
            <a:srgbClr val="66FF66"/>
          </a:solidFill>
        </p:grpSpPr>
        <p:sp>
          <p:nvSpPr>
            <p:cNvPr id="7" name="타원 6"/>
            <p:cNvSpPr/>
            <p:nvPr/>
          </p:nvSpPr>
          <p:spPr>
            <a:xfrm>
              <a:off x="9336360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9812684" y="25689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9336360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9812684" y="761070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9336360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9812684" y="1265244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9336360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9812684" y="1769418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9336360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9812684" y="2273592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9336360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9812684" y="2777766"/>
              <a:ext cx="434974" cy="434974"/>
            </a:xfrm>
            <a:prstGeom prst="ellips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9336360" y="1890367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9364478" y="2664067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9364478" y="3050918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7128" y="4527197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연습</a:t>
            </a:r>
            <a:r>
              <a:rPr lang="en-US" altLang="ko-KR" dirty="0">
                <a:solidFill>
                  <a:srgbClr val="0070C0"/>
                </a:solidFill>
              </a:rPr>
              <a:t>: </a:t>
            </a:r>
            <a:endParaRPr lang="ko-KR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928761" y="4481030"/>
                <a:ext cx="33367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latinLnBrk="1">
                  <a:spcBef>
                    <a:spcPct val="20000"/>
                  </a:spcBef>
                </a:pP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5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3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ko-K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/3! = 10</a:t>
                </a: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61" y="4481030"/>
                <a:ext cx="3336747" cy="461665"/>
              </a:xfrm>
              <a:prstGeom prst="rect">
                <a:avLst/>
              </a:prstGeom>
              <a:blipFill>
                <a:blip r:embed="rId3"/>
                <a:stretch>
                  <a:fillRect t="-10526" r="-1825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4113555" y="4453035"/>
                <a:ext cx="2946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latinLnBrk="1">
                  <a:spcBef>
                    <a:spcPct val="20000"/>
                  </a:spcBef>
                </a:pP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5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2 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/2! = 10</a:t>
                </a:r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55" y="4453035"/>
                <a:ext cx="2946128" cy="461665"/>
              </a:xfrm>
              <a:prstGeom prst="rect">
                <a:avLst/>
              </a:prstGeom>
              <a:blipFill>
                <a:blip r:embed="rId4"/>
                <a:stretch>
                  <a:fillRect t="-10526" r="-2070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6960096" y="4420128"/>
                <a:ext cx="36803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latinLnBrk="1">
                  <a:spcBef>
                    <a:spcPct val="20000"/>
                  </a:spcBef>
                </a:pP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50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2 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= 50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49</m:t>
                    </m:r>
                  </m:oMath>
                </a14:m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/2! = </a:t>
                </a: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50</a:t>
                </a:r>
                <a:r>
                  <a:rPr lang="en-US" altLang="ko-KR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24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나눔스퀘어라운드 Bold" panose="020B0600000101010101" pitchFamily="50" charset="-127"/>
                    <a:cs typeface="Times New Roman" panose="02020603050405020304" pitchFamily="18" charset="0"/>
                  </a:rPr>
                  <a:t>48</a:t>
                </a:r>
                <a:endParaRPr lang="en-US" altLang="ko-KR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나눔스퀘어라운드 Bold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4420128"/>
                <a:ext cx="3680303" cy="461665"/>
              </a:xfrm>
              <a:prstGeom prst="rect">
                <a:avLst/>
              </a:prstGeom>
              <a:blipFill>
                <a:blip r:embed="rId5"/>
                <a:stretch>
                  <a:fillRect t="-10526" r="-16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직사각형 24"/>
          <p:cNvSpPr/>
          <p:nvPr/>
        </p:nvSpPr>
        <p:spPr>
          <a:xfrm>
            <a:off x="928760" y="4988861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>
              <a:spcBef>
                <a:spcPct val="20000"/>
              </a:spcBef>
            </a:pPr>
            <a:r>
              <a:rPr lang="en-US" altLang="ko-KR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5</a:t>
            </a:r>
            <a:r>
              <a:rPr lang="en-US" altLang="ko-KR" sz="24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C</a:t>
            </a:r>
            <a:r>
              <a:rPr lang="en-US" altLang="ko-KR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0</a:t>
            </a:r>
            <a:r>
              <a:rPr lang="en-US" altLang="ko-KR" sz="24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=</a:t>
            </a:r>
            <a:r>
              <a:rPr lang="en-US" altLang="ko-KR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5</a:t>
            </a:r>
            <a:r>
              <a:rPr lang="en-US" altLang="ko-KR" sz="24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P</a:t>
            </a:r>
            <a:r>
              <a:rPr lang="en-US" altLang="ko-KR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0 </a:t>
            </a:r>
            <a:r>
              <a:rPr lang="en-US" altLang="ko-KR" sz="2400" dirty="0">
                <a:solidFill>
                  <a:srgbClr val="0070C0"/>
                </a:solidFill>
                <a:latin typeface="Times New Roman" panose="02020603050405020304" pitchFamily="18" charset="0"/>
                <a:ea typeface="나눔스퀘어라운드 Bold" panose="020B0600000101010101" pitchFamily="50" charset="-127"/>
                <a:cs typeface="Times New Roman" panose="02020603050405020304" pitchFamily="18" charset="0"/>
              </a:rPr>
              <a:t>/0!=1</a:t>
            </a:r>
          </a:p>
        </p:txBody>
      </p:sp>
    </p:spTree>
    <p:extLst>
      <p:ext uri="{BB962C8B-B14F-4D97-AF65-F5344CB8AC3E}">
        <p14:creationId xmlns:p14="http://schemas.microsoft.com/office/powerpoint/2010/main" val="29440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  <p:bldP spid="5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0!=1?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7488" y="1340768"/>
                <a:ext cx="17375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=1 ?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340768"/>
                <a:ext cx="173759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19736" y="1340768"/>
                <a:ext cx="15321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=2 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1340768"/>
                <a:ext cx="153215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51984" y="1340768"/>
                <a:ext cx="15420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=4 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1340768"/>
                <a:ext cx="154202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84232" y="1340768"/>
                <a:ext cx="21367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=0.5 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1340768"/>
                <a:ext cx="213673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/>
          <p:cNvCxnSpPr/>
          <p:nvPr/>
        </p:nvCxnSpPr>
        <p:spPr>
          <a:xfrm>
            <a:off x="5975485" y="5085184"/>
            <a:ext cx="523308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8453613" y="2132856"/>
            <a:ext cx="0" cy="3456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8855805" y="42930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9389045" y="36450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9811365" y="22768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8083173" y="474460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703677" y="486916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291085" y="49411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`</a:t>
            </a:r>
            <a:endParaRPr lang="ko-KR" altLang="en-US" dirty="0"/>
          </a:p>
        </p:txBody>
      </p:sp>
      <p:sp>
        <p:nvSpPr>
          <p:cNvPr id="26" name="원호 25"/>
          <p:cNvSpPr/>
          <p:nvPr/>
        </p:nvSpPr>
        <p:spPr>
          <a:xfrm>
            <a:off x="2927648" y="4391393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6767573" y="2214428"/>
            <a:ext cx="3099522" cy="2798747"/>
          </a:xfrm>
          <a:custGeom>
            <a:avLst/>
            <a:gdLst>
              <a:gd name="connsiteX0" fmla="*/ 0 w 3968885"/>
              <a:gd name="connsiteY0" fmla="*/ 3696511 h 3696511"/>
              <a:gd name="connsiteX1" fmla="*/ 612842 w 3968885"/>
              <a:gd name="connsiteY1" fmla="*/ 3667328 h 3696511"/>
              <a:gd name="connsiteX2" fmla="*/ 1225685 w 3968885"/>
              <a:gd name="connsiteY2" fmla="*/ 3550596 h 3696511"/>
              <a:gd name="connsiteX3" fmla="*/ 1682885 w 3968885"/>
              <a:gd name="connsiteY3" fmla="*/ 3394953 h 3696511"/>
              <a:gd name="connsiteX4" fmla="*/ 2247089 w 3968885"/>
              <a:gd name="connsiteY4" fmla="*/ 3112851 h 3696511"/>
              <a:gd name="connsiteX5" fmla="*/ 2801566 w 3968885"/>
              <a:gd name="connsiteY5" fmla="*/ 2684834 h 3696511"/>
              <a:gd name="connsiteX6" fmla="*/ 3258766 w 3968885"/>
              <a:gd name="connsiteY6" fmla="*/ 2169268 h 3696511"/>
              <a:gd name="connsiteX7" fmla="*/ 3521413 w 3968885"/>
              <a:gd name="connsiteY7" fmla="*/ 1702341 h 3696511"/>
              <a:gd name="connsiteX8" fmla="*/ 3832698 w 3968885"/>
              <a:gd name="connsiteY8" fmla="*/ 787941 h 3696511"/>
              <a:gd name="connsiteX9" fmla="*/ 3968885 w 3968885"/>
              <a:gd name="connsiteY9" fmla="*/ 0 h 3696511"/>
              <a:gd name="connsiteX10" fmla="*/ 3968885 w 3968885"/>
              <a:gd name="connsiteY10" fmla="*/ 0 h 36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8885" h="3696511">
                <a:moveTo>
                  <a:pt x="0" y="3696511"/>
                </a:moveTo>
                <a:cubicBezTo>
                  <a:pt x="204280" y="3694079"/>
                  <a:pt x="408561" y="3691647"/>
                  <a:pt x="612842" y="3667328"/>
                </a:cubicBezTo>
                <a:cubicBezTo>
                  <a:pt x="817123" y="3643009"/>
                  <a:pt x="1047345" y="3595992"/>
                  <a:pt x="1225685" y="3550596"/>
                </a:cubicBezTo>
                <a:cubicBezTo>
                  <a:pt x="1404026" y="3505200"/>
                  <a:pt x="1512651" y="3467910"/>
                  <a:pt x="1682885" y="3394953"/>
                </a:cubicBezTo>
                <a:cubicBezTo>
                  <a:pt x="1853119" y="3321995"/>
                  <a:pt x="2060642" y="3231204"/>
                  <a:pt x="2247089" y="3112851"/>
                </a:cubicBezTo>
                <a:cubicBezTo>
                  <a:pt x="2433536" y="2994498"/>
                  <a:pt x="2632953" y="2842098"/>
                  <a:pt x="2801566" y="2684834"/>
                </a:cubicBezTo>
                <a:cubicBezTo>
                  <a:pt x="2970179" y="2527570"/>
                  <a:pt x="3138792" y="2333017"/>
                  <a:pt x="3258766" y="2169268"/>
                </a:cubicBezTo>
                <a:cubicBezTo>
                  <a:pt x="3378741" y="2005519"/>
                  <a:pt x="3425758" y="1932562"/>
                  <a:pt x="3521413" y="1702341"/>
                </a:cubicBezTo>
                <a:cubicBezTo>
                  <a:pt x="3617068" y="1472120"/>
                  <a:pt x="3758119" y="1071664"/>
                  <a:pt x="3832698" y="787941"/>
                </a:cubicBezTo>
                <a:cubicBezTo>
                  <a:pt x="3907277" y="504217"/>
                  <a:pt x="3968885" y="0"/>
                  <a:pt x="3968885" y="0"/>
                </a:cubicBezTo>
                <a:lnTo>
                  <a:pt x="3968885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8414029" y="4561672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7094342" y="5083152"/>
            <a:ext cx="2905207" cy="371507"/>
            <a:chOff x="6134737" y="5659216"/>
            <a:chExt cx="2905207" cy="371507"/>
          </a:xfrm>
        </p:grpSpPr>
        <p:sp>
          <p:nvSpPr>
            <p:cNvPr id="12" name="TextBox 11"/>
            <p:cNvSpPr txBox="1"/>
            <p:nvPr/>
          </p:nvSpPr>
          <p:spPr>
            <a:xfrm>
              <a:off x="7752184" y="566124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56240" y="566124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88288" y="566124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952" y="566124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-1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26761" y="566124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-2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34737" y="5661391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-3</a:t>
              </a:r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88719" y="5659216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11749" y="3015012"/>
                <a:ext cx="6219330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!=</m:t>
                      </m:r>
                      <m:r>
                        <m:rPr>
                          <m:sty m:val="p"/>
                        </m:rPr>
                        <a:rPr lang="el-GR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l-GR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49" y="3015012"/>
                <a:ext cx="6219330" cy="666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04329" y="3906683"/>
                <a:ext cx="4431213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0!</m:t>
                      </m:r>
                      <m:r>
                        <a:rPr lang="en-US" altLang="ko-K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29" y="3906683"/>
                <a:ext cx="4431213" cy="666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00" y="776586"/>
            <a:ext cx="2592388" cy="1858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>
                <a:solidFill>
                  <a:schemeClr val="accent2"/>
                </a:solidFill>
              </a:rPr>
              <a:t>교재 </a:t>
            </a:r>
            <a:r>
              <a:rPr lang="en-US" altLang="ko-KR" sz="3600">
                <a:solidFill>
                  <a:schemeClr val="accent2"/>
                </a:solidFill>
              </a:rPr>
              <a:t>80</a:t>
            </a:r>
            <a:r>
              <a:rPr lang="ko-KR" altLang="en-US" sz="3600">
                <a:solidFill>
                  <a:schemeClr val="accent2"/>
                </a:solidFill>
              </a:rPr>
              <a:t>쪽</a:t>
            </a:r>
            <a:br>
              <a:rPr lang="ko-KR" altLang="en-US" sz="3600">
                <a:solidFill>
                  <a:schemeClr val="accent2"/>
                </a:solidFill>
              </a:rPr>
            </a:br>
            <a:br>
              <a:rPr lang="ko-KR" altLang="en-US" sz="3600">
                <a:solidFill>
                  <a:schemeClr val="accent2"/>
                </a:solidFill>
              </a:rPr>
            </a:br>
            <a:r>
              <a:rPr lang="ko-KR" altLang="en-US" sz="3600">
                <a:solidFill>
                  <a:schemeClr val="accent2"/>
                </a:solidFill>
              </a:rPr>
              <a:t>예제 </a:t>
            </a:r>
            <a:r>
              <a:rPr lang="en-US" altLang="ko-KR" sz="3600">
                <a:solidFill>
                  <a:schemeClr val="accent2"/>
                </a:solidFill>
              </a:rPr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ChangeArrowheads="1"/>
              </p:cNvSpPr>
              <p:nvPr/>
            </p:nvSpPr>
            <p:spPr bwMode="auto">
              <a:xfrm>
                <a:off x="3219401" y="548680"/>
                <a:ext cx="8565231" cy="5870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ko-KR" altLang="en-US" sz="2400" dirty="0">
                    <a:latin typeface="+mj-ea"/>
                    <a:ea typeface="+mj-ea"/>
                  </a:rPr>
                  <a:t>사지선다형 </a:t>
                </a:r>
                <a:r>
                  <a:rPr lang="en-US" altLang="ko-KR" sz="2400" dirty="0">
                    <a:latin typeface="+mj-ea"/>
                    <a:ea typeface="+mj-ea"/>
                  </a:rPr>
                  <a:t>3</a:t>
                </a:r>
                <a:r>
                  <a:rPr lang="ko-KR" altLang="en-US" sz="2400" dirty="0">
                    <a:latin typeface="+mj-ea"/>
                    <a:ea typeface="+mj-ea"/>
                  </a:rPr>
                  <a:t>개를 임의로 답변할 때 정답의 수 </a:t>
                </a:r>
                <a:r>
                  <a:rPr lang="en-US" altLang="ko-KR" sz="2400" dirty="0">
                    <a:latin typeface="+mj-ea"/>
                    <a:ea typeface="+mj-ea"/>
                  </a:rPr>
                  <a:t>X</a:t>
                </a: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ko-KR" sz="2400" dirty="0">
                    <a:latin typeface="+mj-ea"/>
                    <a:ea typeface="+mj-ea"/>
                  </a:rPr>
                  <a:t>X~B(3, 0.25)</a:t>
                </a:r>
              </a:p>
              <a:p>
                <a:pPr eaLnBrk="1" latin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ko-KR" altLang="en-US" sz="2800" dirty="0" err="1">
                    <a:latin typeface="+mj-ea"/>
                    <a:ea typeface="+mj-ea"/>
                  </a:rPr>
                  <a:t>확률값은</a:t>
                </a:r>
                <a:endParaRPr lang="ko-KR" altLang="en-US" sz="2800" dirty="0">
                  <a:latin typeface="+mj-ea"/>
                  <a:ea typeface="+mj-ea"/>
                </a:endParaRP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ko-KR" sz="2400" dirty="0">
                    <a:latin typeface="+mj-ea"/>
                    <a:ea typeface="+mj-ea"/>
                  </a:rPr>
                  <a:t>f(x)=</a:t>
                </a:r>
                <a:r>
                  <a:rPr lang="en-US" altLang="ko-KR" sz="2400" baseline="-25000" dirty="0">
                    <a:latin typeface="+mj-ea"/>
                    <a:ea typeface="+mj-ea"/>
                  </a:rPr>
                  <a:t>3</a:t>
                </a:r>
                <a:r>
                  <a:rPr lang="en-US" altLang="ko-KR" sz="2400" dirty="0">
                    <a:latin typeface="+mj-ea"/>
                    <a:ea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  <a:ea typeface="+mj-ea"/>
                  </a:rPr>
                  <a:t>x</a:t>
                </a:r>
                <a:r>
                  <a:rPr lang="en-US" altLang="ko-KR" sz="2400" dirty="0">
                    <a:latin typeface="+mj-ea"/>
                    <a:ea typeface="+mj-ea"/>
                  </a:rPr>
                  <a:t>(0.25)</a:t>
                </a:r>
                <a:r>
                  <a:rPr lang="en-US" altLang="ko-KR" sz="2400" baseline="30000" dirty="0">
                    <a:latin typeface="+mj-ea"/>
                    <a:ea typeface="+mj-ea"/>
                  </a:rPr>
                  <a:t>x</a:t>
                </a:r>
                <a:r>
                  <a:rPr lang="en-US" altLang="ko-KR" sz="2400" dirty="0">
                    <a:latin typeface="+mj-ea"/>
                    <a:ea typeface="+mj-ea"/>
                  </a:rPr>
                  <a:t>(0.75)</a:t>
                </a:r>
                <a:r>
                  <a:rPr lang="en-US" altLang="ko-KR" sz="2400" baseline="30000" dirty="0">
                    <a:latin typeface="+mj-ea"/>
                    <a:ea typeface="+mj-ea"/>
                  </a:rPr>
                  <a:t>3-x</a:t>
                </a: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endParaRPr lang="en-US" altLang="ko-KR" sz="2400" dirty="0">
                  <a:latin typeface="+mj-ea"/>
                  <a:ea typeface="+mj-ea"/>
                </a:endParaRP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endParaRPr lang="en-US" altLang="ko-KR" sz="2400" dirty="0">
                  <a:latin typeface="+mj-ea"/>
                  <a:ea typeface="+mj-ea"/>
                </a:endParaRP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endParaRPr lang="en-US" altLang="ko-KR" sz="2400" dirty="0">
                  <a:latin typeface="+mj-ea"/>
                  <a:ea typeface="+mj-ea"/>
                </a:endParaRP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endParaRPr lang="en-US" altLang="ko-KR" sz="2400" dirty="0">
                  <a:latin typeface="+mj-ea"/>
                  <a:ea typeface="+mj-ea"/>
                </a:endParaRPr>
              </a:p>
              <a:p>
                <a:pPr lvl="1" eaLnBrk="1" latinLnBrk="1" hangingPunct="1">
                  <a:spcBef>
                    <a:spcPct val="20000"/>
                  </a:spcBef>
                  <a:buFontTx/>
                  <a:buChar char="–"/>
                </a:pPr>
                <a:r>
                  <a:rPr lang="en-US" altLang="ko-KR" sz="2400" dirty="0">
                    <a:latin typeface="+mj-ea"/>
                    <a:ea typeface="+mj-ea"/>
                  </a:rPr>
                  <a:t>f(0)=</a:t>
                </a:r>
                <a:r>
                  <a:rPr lang="en-US" altLang="ko-KR" sz="2400" baseline="-25000" dirty="0">
                    <a:latin typeface="+mj-ea"/>
                    <a:ea typeface="+mj-ea"/>
                  </a:rPr>
                  <a:t>3</a:t>
                </a:r>
                <a:r>
                  <a:rPr lang="en-US" altLang="ko-KR" sz="2400" dirty="0">
                    <a:latin typeface="+mj-ea"/>
                    <a:ea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  <a:ea typeface="+mj-ea"/>
                  </a:rPr>
                  <a:t>0</a:t>
                </a:r>
                <a:r>
                  <a:rPr lang="en-US" altLang="ko-KR" sz="2400" dirty="0">
                    <a:latin typeface="+mj-ea"/>
                    <a:ea typeface="+mj-ea"/>
                  </a:rPr>
                  <a:t>(0.25)</a:t>
                </a:r>
                <a:r>
                  <a:rPr lang="en-US" altLang="ko-KR" sz="2400" baseline="30000" dirty="0">
                    <a:latin typeface="+mj-ea"/>
                    <a:ea typeface="+mj-ea"/>
                  </a:rPr>
                  <a:t>0</a:t>
                </a:r>
                <a:r>
                  <a:rPr lang="en-US" altLang="ko-KR" sz="2400" dirty="0">
                    <a:latin typeface="+mj-ea"/>
                    <a:ea typeface="+mj-ea"/>
                  </a:rPr>
                  <a:t>(0.75)</a:t>
                </a:r>
                <a:r>
                  <a:rPr lang="en-US" altLang="ko-KR" sz="2400" baseline="30000" dirty="0">
                    <a:latin typeface="+mj-ea"/>
                    <a:ea typeface="+mj-ea"/>
                  </a:rPr>
                  <a:t>3</a:t>
                </a:r>
              </a:p>
              <a:p>
                <a:pPr lvl="1" latinLnBrk="1">
                  <a:spcBef>
                    <a:spcPct val="20000"/>
                  </a:spcBef>
                  <a:buFontTx/>
                  <a:buChar char="–"/>
                </a:pPr>
                <a:r>
                  <a:rPr lang="en-US" altLang="ko-KR" sz="2400" dirty="0">
                    <a:latin typeface="+mj-ea"/>
                  </a:rPr>
                  <a:t>f(1)=</a:t>
                </a:r>
                <a:r>
                  <a:rPr lang="en-US" altLang="ko-KR" sz="2400" baseline="-25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</a:rPr>
                  <a:t>1</a:t>
                </a:r>
                <a:r>
                  <a:rPr lang="en-US" altLang="ko-KR" sz="2400" dirty="0">
                    <a:latin typeface="+mj-ea"/>
                  </a:rPr>
                  <a:t>(0.25)</a:t>
                </a:r>
                <a:r>
                  <a:rPr lang="en-US" altLang="ko-KR" sz="2400" baseline="30000" dirty="0">
                    <a:latin typeface="+mj-ea"/>
                  </a:rPr>
                  <a:t>1</a:t>
                </a:r>
                <a:r>
                  <a:rPr lang="en-US" altLang="ko-KR" sz="2400" dirty="0">
                    <a:latin typeface="+mj-ea"/>
                  </a:rPr>
                  <a:t>(0.75)</a:t>
                </a:r>
                <a:r>
                  <a:rPr lang="en-US" altLang="ko-KR" sz="2400" baseline="30000" dirty="0">
                    <a:latin typeface="+mj-ea"/>
                  </a:rPr>
                  <a:t>2</a:t>
                </a:r>
                <a:r>
                  <a:rPr lang="en-US" altLang="ko-KR" sz="2400" dirty="0">
                    <a:latin typeface="+mj-ea"/>
                  </a:rPr>
                  <a:t>,  </a:t>
                </a:r>
                <a:r>
                  <a:rPr lang="en-US" altLang="ko-KR" sz="2400" baseline="-25000" dirty="0">
                    <a:latin typeface="+mj-ea"/>
                    <a:ea typeface="+mj-ea"/>
                  </a:rPr>
                  <a:t>3</a:t>
                </a:r>
                <a:r>
                  <a:rPr lang="en-US" altLang="ko-KR" sz="2400" dirty="0">
                    <a:latin typeface="+mj-ea"/>
                    <a:ea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  <a:ea typeface="+mj-ea"/>
                  </a:rPr>
                  <a:t>1 </a:t>
                </a:r>
                <a:r>
                  <a:rPr lang="en-US" altLang="ko-KR" sz="2400" dirty="0">
                    <a:latin typeface="+mj-ea"/>
                    <a:ea typeface="+mj-ea"/>
                  </a:rPr>
                  <a:t>=3/1=3</a:t>
                </a:r>
              </a:p>
              <a:p>
                <a:pPr lvl="1" latinLnBrk="1">
                  <a:spcBef>
                    <a:spcPct val="20000"/>
                  </a:spcBef>
                  <a:buFontTx/>
                  <a:buChar char="–"/>
                </a:pPr>
                <a:r>
                  <a:rPr lang="en-US" altLang="ko-KR" sz="2400" dirty="0">
                    <a:latin typeface="+mj-ea"/>
                  </a:rPr>
                  <a:t>f(2)=</a:t>
                </a:r>
                <a:r>
                  <a:rPr lang="en-US" altLang="ko-KR" sz="2400" baseline="-25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</a:rPr>
                  <a:t>2</a:t>
                </a:r>
                <a:r>
                  <a:rPr lang="en-US" altLang="ko-KR" sz="2400" dirty="0">
                    <a:latin typeface="+mj-ea"/>
                  </a:rPr>
                  <a:t>(0.25)</a:t>
                </a:r>
                <a:r>
                  <a:rPr lang="en-US" altLang="ko-KR" sz="2400" baseline="30000" dirty="0">
                    <a:latin typeface="+mj-ea"/>
                  </a:rPr>
                  <a:t>2</a:t>
                </a:r>
                <a:r>
                  <a:rPr lang="en-US" altLang="ko-KR" sz="2400" dirty="0">
                    <a:latin typeface="+mj-ea"/>
                  </a:rPr>
                  <a:t>(0.75)</a:t>
                </a:r>
                <a:r>
                  <a:rPr lang="en-US" altLang="ko-KR" sz="2400" baseline="30000" dirty="0">
                    <a:latin typeface="+mj-ea"/>
                  </a:rPr>
                  <a:t>1</a:t>
                </a:r>
                <a:r>
                  <a:rPr lang="en-US" altLang="ko-KR" sz="2400" dirty="0">
                    <a:latin typeface="+mj-ea"/>
                  </a:rPr>
                  <a:t>,  </a:t>
                </a:r>
                <a:r>
                  <a:rPr lang="en-US" altLang="ko-KR" sz="2400" baseline="-25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</a:rPr>
                  <a:t>2 </a:t>
                </a:r>
                <a:r>
                  <a:rPr lang="en-US" altLang="ko-KR" sz="2400" dirty="0">
                    <a:latin typeface="+mj-ea"/>
                  </a:rPr>
                  <a:t>=</a:t>
                </a:r>
                <a:r>
                  <a:rPr lang="en-US" altLang="ko-KR" sz="2400" dirty="0">
                    <a:latin typeface="+mj-lt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ko-KR" sz="24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en-US" altLang="ko-KR" sz="2400" dirty="0">
                    <a:latin typeface="+mj-lt"/>
                  </a:rPr>
                  <a:t>/2=3</a:t>
                </a:r>
              </a:p>
              <a:p>
                <a:pPr lvl="1" latinLnBrk="1">
                  <a:spcBef>
                    <a:spcPct val="20000"/>
                  </a:spcBef>
                  <a:buFontTx/>
                  <a:buChar char="–"/>
                </a:pPr>
                <a:r>
                  <a:rPr lang="en-US" altLang="ko-KR" sz="2400" dirty="0">
                    <a:latin typeface="+mj-ea"/>
                  </a:rPr>
                  <a:t>f(3)=</a:t>
                </a:r>
                <a:r>
                  <a:rPr lang="en-US" altLang="ko-KR" sz="2400" baseline="-25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(0.25)</a:t>
                </a:r>
                <a:r>
                  <a:rPr lang="en-US" altLang="ko-KR" sz="2400" baseline="30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(0.75)</a:t>
                </a:r>
                <a:r>
                  <a:rPr lang="en-US" altLang="ko-KR" sz="2400" baseline="30000" dirty="0">
                    <a:latin typeface="+mj-ea"/>
                  </a:rPr>
                  <a:t>0</a:t>
                </a:r>
                <a:r>
                  <a:rPr lang="en-US" altLang="ko-KR" sz="2400" dirty="0">
                    <a:latin typeface="+mj-ea"/>
                  </a:rPr>
                  <a:t>,  </a:t>
                </a:r>
                <a:r>
                  <a:rPr lang="en-US" altLang="ko-KR" sz="2400" baseline="-25000" dirty="0">
                    <a:latin typeface="+mj-ea"/>
                  </a:rPr>
                  <a:t>3</a:t>
                </a:r>
                <a:r>
                  <a:rPr lang="en-US" altLang="ko-KR" sz="2400" dirty="0">
                    <a:latin typeface="+mj-ea"/>
                  </a:rPr>
                  <a:t>C</a:t>
                </a:r>
                <a:r>
                  <a:rPr lang="en-US" altLang="ko-KR" sz="2400" baseline="-25000" dirty="0">
                    <a:latin typeface="+mj-ea"/>
                  </a:rPr>
                  <a:t>3 </a:t>
                </a:r>
                <a:r>
                  <a:rPr lang="en-US" altLang="ko-KR" sz="2400" dirty="0">
                    <a:latin typeface="+mj-ea"/>
                  </a:rPr>
                  <a:t>=1/1=1</a:t>
                </a:r>
              </a:p>
            </p:txBody>
          </p:sp>
        </mc:Choice>
        <mc:Fallback xmlns="">
          <p:sp>
            <p:nvSpPr>
              <p:cNvPr id="5222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01" y="548680"/>
                <a:ext cx="8565231" cy="5870773"/>
              </a:xfrm>
              <a:prstGeom prst="rect">
                <a:avLst/>
              </a:prstGeom>
              <a:blipFill>
                <a:blip r:embed="rId2"/>
                <a:stretch>
                  <a:fillRect l="-1708" t="-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79376" y="260648"/>
            <a:ext cx="2740025" cy="2806700"/>
          </a:xfrm>
          <a:prstGeom prst="ellipse">
            <a:avLst/>
          </a:prstGeom>
          <a:noFill/>
          <a:ln w="57150">
            <a:solidFill>
              <a:srgbClr val="FF0000">
                <a:alpha val="4313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graphicFrame>
        <p:nvGraphicFramePr>
          <p:cNvPr id="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197520"/>
              </p:ext>
            </p:extLst>
          </p:nvPr>
        </p:nvGraphicFramePr>
        <p:xfrm>
          <a:off x="4727848" y="2564904"/>
          <a:ext cx="5051425" cy="1252537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7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f(x)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0850"/>
            <a:ext cx="80772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예제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2.5(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계속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1280" y="1035365"/>
            <a:ext cx="5384800" cy="5181600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X~B(3, </a:t>
            </a:r>
            <a:r>
              <a:rPr lang="en-US" altLang="ko-KR" sz="2400" dirty="0">
                <a:latin typeface="Arial" panose="020B0604020202020204" pitchFamily="34" charset="0"/>
              </a:rPr>
              <a:t>¼</a:t>
            </a:r>
            <a:r>
              <a:rPr lang="en-US" altLang="ko-KR" sz="2400" dirty="0"/>
              <a:t>)</a:t>
            </a:r>
          </a:p>
          <a:p>
            <a:pPr eaLnBrk="1" hangingPunct="1"/>
            <a:r>
              <a:rPr lang="ko-KR" altLang="en-US" sz="2400" dirty="0"/>
              <a:t>하나도 못 맞힐 확률</a:t>
            </a:r>
          </a:p>
          <a:p>
            <a:pPr eaLnBrk="1" hangingPunct="1"/>
            <a:endParaRPr lang="ko-KR" altLang="en-US" sz="2400" dirty="0"/>
          </a:p>
          <a:p>
            <a:pPr eaLnBrk="1" hangingPunct="1"/>
            <a:r>
              <a:rPr lang="en-US" altLang="ko-KR" sz="2400" dirty="0"/>
              <a:t>2</a:t>
            </a:r>
            <a:r>
              <a:rPr lang="ko-KR" altLang="en-US" sz="2400" dirty="0"/>
              <a:t>개 이상 맞힐 확률</a:t>
            </a:r>
          </a:p>
        </p:txBody>
      </p:sp>
      <p:graphicFrame>
        <p:nvGraphicFramePr>
          <p:cNvPr id="29700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35067085"/>
              </p:ext>
            </p:extLst>
          </p:nvPr>
        </p:nvGraphicFramePr>
        <p:xfrm>
          <a:off x="4223792" y="1380908"/>
          <a:ext cx="45132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비트맵 이미지" r:id="rId3" imgW="4839375" imgH="895238" progId="Paint.Picture">
                  <p:embed/>
                </p:oleObj>
              </mc:Choice>
              <mc:Fallback>
                <p:oleObj name="비트맵 이미지" r:id="rId3" imgW="4839375" imgH="895238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1380908"/>
                        <a:ext cx="451326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92366271"/>
              </p:ext>
            </p:extLst>
          </p:nvPr>
        </p:nvGraphicFramePr>
        <p:xfrm>
          <a:off x="4295800" y="2564904"/>
          <a:ext cx="59563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비트맵 이미지" r:id="rId5" imgW="6857143" imgH="1305107" progId="Paint.Picture">
                  <p:embed/>
                </p:oleObj>
              </mc:Choice>
              <mc:Fallback>
                <p:oleObj name="비트맵 이미지" r:id="rId5" imgW="6857143" imgH="1305107" progId="Paint.Pictur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2564904"/>
                        <a:ext cx="59563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_x80996816" descr="EMB0000076013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396502"/>
            <a:ext cx="38163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00" y="776586"/>
            <a:ext cx="2592388" cy="1858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accent2"/>
                </a:solidFill>
              </a:rPr>
              <a:t>교재 </a:t>
            </a:r>
            <a:r>
              <a:rPr lang="en-US" altLang="ko-KR" sz="3600" dirty="0">
                <a:solidFill>
                  <a:schemeClr val="accent2"/>
                </a:solidFill>
              </a:rPr>
              <a:t>82</a:t>
            </a:r>
            <a:r>
              <a:rPr lang="ko-KR" altLang="en-US" sz="3600" dirty="0">
                <a:solidFill>
                  <a:schemeClr val="accent2"/>
                </a:solidFill>
              </a:rPr>
              <a:t>쪽</a:t>
            </a:r>
            <a:br>
              <a:rPr lang="ko-KR" altLang="en-US" sz="3600" dirty="0">
                <a:solidFill>
                  <a:schemeClr val="accent2"/>
                </a:solidFill>
              </a:rPr>
            </a:br>
            <a:br>
              <a:rPr lang="ko-KR" altLang="en-US" sz="3600" dirty="0">
                <a:solidFill>
                  <a:schemeClr val="accent2"/>
                </a:solidFill>
              </a:rPr>
            </a:br>
            <a:r>
              <a:rPr lang="ko-KR" altLang="en-US" sz="3600" dirty="0">
                <a:solidFill>
                  <a:schemeClr val="accent2"/>
                </a:solidFill>
              </a:rPr>
              <a:t>유제 </a:t>
            </a:r>
            <a:r>
              <a:rPr lang="en-US" altLang="ko-KR" sz="3600" dirty="0">
                <a:solidFill>
                  <a:schemeClr val="accent2"/>
                </a:solidFill>
              </a:rPr>
              <a:t>2.8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19401" y="548681"/>
            <a:ext cx="849322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명중률이 </a:t>
            </a:r>
            <a:r>
              <a:rPr lang="en-US" altLang="ko-KR" sz="2800" dirty="0">
                <a:latin typeface="+mj-ea"/>
                <a:ea typeface="+mj-ea"/>
              </a:rPr>
              <a:t>30%</a:t>
            </a:r>
            <a:r>
              <a:rPr lang="ko-KR" altLang="en-US" sz="2800" dirty="0">
                <a:latin typeface="+mj-ea"/>
                <a:ea typeface="+mj-ea"/>
              </a:rPr>
              <a:t>인 대포를 </a:t>
            </a:r>
            <a:r>
              <a:rPr lang="en-US" altLang="ko-KR" sz="2800" dirty="0">
                <a:latin typeface="+mj-ea"/>
                <a:ea typeface="+mj-ea"/>
              </a:rPr>
              <a:t>5</a:t>
            </a:r>
            <a:r>
              <a:rPr lang="ko-KR" altLang="en-US" sz="2800" dirty="0">
                <a:latin typeface="+mj-ea"/>
                <a:ea typeface="+mj-ea"/>
              </a:rPr>
              <a:t>번 발사하여 </a:t>
            </a:r>
            <a:r>
              <a:rPr lang="en-US" altLang="ko-KR" sz="2800" dirty="0">
                <a:latin typeface="+mj-ea"/>
                <a:ea typeface="+mj-ea"/>
              </a:rPr>
              <a:t>1</a:t>
            </a:r>
            <a:r>
              <a:rPr lang="ko-KR" altLang="en-US" sz="2800" dirty="0">
                <a:latin typeface="+mj-ea"/>
                <a:ea typeface="+mj-ea"/>
              </a:rPr>
              <a:t>발 이상 맞출 확률은</a:t>
            </a:r>
            <a:r>
              <a:rPr lang="en-US" altLang="ko-KR" sz="2800" dirty="0">
                <a:latin typeface="+mj-ea"/>
                <a:ea typeface="+mj-ea"/>
              </a:rPr>
              <a:t>?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맞춘 포탄의 수 </a:t>
            </a:r>
            <a:r>
              <a:rPr lang="en-US" altLang="ko-KR" sz="2800" dirty="0">
                <a:latin typeface="+mj-ea"/>
                <a:ea typeface="+mj-ea"/>
              </a:rPr>
              <a:t>X</a:t>
            </a:r>
          </a:p>
          <a:p>
            <a:pPr lvl="1" eaLnBrk="1" latinLnBrk="1" hangingPunct="1">
              <a:spcBef>
                <a:spcPct val="20000"/>
              </a:spcBef>
              <a:buFontTx/>
              <a:buChar char="–"/>
            </a:pPr>
            <a:r>
              <a:rPr lang="en-US" altLang="ko-KR" sz="2400" dirty="0">
                <a:latin typeface="+mj-ea"/>
                <a:ea typeface="+mj-ea"/>
              </a:rPr>
              <a:t>X~B(5, 0.3)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 err="1">
                <a:latin typeface="+mj-ea"/>
                <a:ea typeface="+mj-ea"/>
              </a:rPr>
              <a:t>확률값은</a:t>
            </a:r>
            <a:endParaRPr lang="ko-KR" altLang="en-US" sz="2800" dirty="0">
              <a:latin typeface="+mj-ea"/>
              <a:ea typeface="+mj-ea"/>
            </a:endParaRPr>
          </a:p>
          <a:p>
            <a:pPr lvl="1" latinLnBrk="1">
              <a:spcBef>
                <a:spcPct val="20000"/>
              </a:spcBef>
              <a:buFontTx/>
              <a:buChar char="–"/>
            </a:pPr>
            <a:r>
              <a:rPr lang="en-US" altLang="ko-KR" sz="2400" dirty="0" err="1">
                <a:latin typeface="+mj-ea"/>
                <a:ea typeface="+mj-ea"/>
              </a:rPr>
              <a:t>Pr</a:t>
            </a:r>
            <a:r>
              <a:rPr lang="en-US" altLang="ko-KR" sz="2400" dirty="0">
                <a:latin typeface="+mj-ea"/>
                <a:ea typeface="+mj-ea"/>
              </a:rPr>
              <a:t>(X≥1)=1-Pr(X=0) = 1-</a:t>
            </a:r>
            <a:r>
              <a:rPr lang="en-US" altLang="ko-KR" sz="2400" baseline="-25000" dirty="0">
                <a:latin typeface="+mj-ea"/>
              </a:rPr>
              <a:t>5</a:t>
            </a:r>
            <a:r>
              <a:rPr lang="en-US" altLang="ko-KR" sz="2400" dirty="0">
                <a:latin typeface="+mj-ea"/>
              </a:rPr>
              <a:t>C</a:t>
            </a:r>
            <a:r>
              <a:rPr lang="en-US" altLang="ko-KR" sz="2400" baseline="-25000" dirty="0">
                <a:latin typeface="+mj-ea"/>
              </a:rPr>
              <a:t>0</a:t>
            </a:r>
            <a:r>
              <a:rPr lang="en-US" altLang="ko-KR" sz="2400" dirty="0">
                <a:latin typeface="+mj-ea"/>
              </a:rPr>
              <a:t>(0.3)</a:t>
            </a:r>
            <a:r>
              <a:rPr lang="en-US" altLang="ko-KR" sz="2400" baseline="30000" dirty="0">
                <a:latin typeface="+mj-ea"/>
              </a:rPr>
              <a:t>0</a:t>
            </a:r>
            <a:r>
              <a:rPr lang="en-US" altLang="ko-KR" sz="2400" dirty="0">
                <a:latin typeface="+mj-ea"/>
              </a:rPr>
              <a:t>(0.7)</a:t>
            </a:r>
            <a:r>
              <a:rPr lang="en-US" altLang="ko-KR" sz="2400" baseline="30000" dirty="0">
                <a:latin typeface="+mj-ea"/>
              </a:rPr>
              <a:t>5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79376" y="260648"/>
            <a:ext cx="2740025" cy="2806700"/>
          </a:xfrm>
          <a:prstGeom prst="ellipse">
            <a:avLst/>
          </a:prstGeom>
          <a:noFill/>
          <a:ln w="57150">
            <a:solidFill>
              <a:srgbClr val="FF0000">
                <a:alpha val="4313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0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08720"/>
            <a:ext cx="3106738" cy="1746594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지금까지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ko-KR" altLang="en-US" sz="4400" dirty="0"/>
              <a:t>배운 내용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451156" y="425292"/>
            <a:ext cx="4692650" cy="5737637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2800" dirty="0"/>
              <a:t>확률변수</a:t>
            </a:r>
            <a:endParaRPr lang="en-US" altLang="ko-KR" sz="2800" dirty="0"/>
          </a:p>
          <a:p>
            <a:pPr eaLnBrk="1" hangingPunct="1"/>
            <a:endParaRPr lang="en-US" altLang="ko-KR" sz="2800" dirty="0"/>
          </a:p>
          <a:p>
            <a:pPr eaLnBrk="1" hangingPunct="1"/>
            <a:r>
              <a:rPr lang="ko-KR" altLang="en-US" sz="2800" dirty="0"/>
              <a:t>확률분포</a:t>
            </a:r>
            <a:endParaRPr lang="en-US" altLang="ko-KR" sz="2800" dirty="0"/>
          </a:p>
          <a:p>
            <a:pPr eaLnBrk="1" hangingPunct="1"/>
            <a:endParaRPr lang="en-US" altLang="ko-KR" sz="2800" dirty="0"/>
          </a:p>
          <a:p>
            <a:pPr eaLnBrk="1" hangingPunct="1"/>
            <a:r>
              <a:rPr lang="ko-KR" altLang="en-US" sz="2800" dirty="0" err="1"/>
              <a:t>기대값</a:t>
            </a:r>
            <a:endParaRPr lang="ko-KR" altLang="en-US" sz="2800" dirty="0"/>
          </a:p>
          <a:p>
            <a:pPr eaLnBrk="1" hangingPunct="1"/>
            <a:endParaRPr lang="ko-KR" altLang="en-US" sz="2800" dirty="0"/>
          </a:p>
          <a:p>
            <a:pPr eaLnBrk="1" hangingPunct="1"/>
            <a:r>
              <a:rPr lang="ko-KR" altLang="en-US" sz="2800" dirty="0"/>
              <a:t>평균</a:t>
            </a:r>
            <a:endParaRPr lang="en-US" altLang="ko-KR" sz="2800" dirty="0"/>
          </a:p>
          <a:p>
            <a:pPr eaLnBrk="1" hangingPunct="1"/>
            <a:endParaRPr lang="en-US" altLang="ko-KR" sz="2800" dirty="0"/>
          </a:p>
          <a:p>
            <a:pPr eaLnBrk="1" hangingPunct="1"/>
            <a:r>
              <a:rPr lang="ko-KR" altLang="en-US" sz="2800" dirty="0"/>
              <a:t>분산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587596" y="269923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79376" y="260648"/>
            <a:ext cx="2740025" cy="28067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00" y="776586"/>
            <a:ext cx="2592388" cy="17163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accent2"/>
                </a:solidFill>
              </a:rPr>
              <a:t>교재 </a:t>
            </a:r>
            <a:r>
              <a:rPr lang="en-US" altLang="ko-KR" sz="3600" dirty="0">
                <a:solidFill>
                  <a:schemeClr val="accent2"/>
                </a:solidFill>
              </a:rPr>
              <a:t>82</a:t>
            </a:r>
            <a:r>
              <a:rPr lang="ko-KR" altLang="en-US" sz="3600" dirty="0">
                <a:solidFill>
                  <a:schemeClr val="accent2"/>
                </a:solidFill>
              </a:rPr>
              <a:t>쪽</a:t>
            </a:r>
            <a:br>
              <a:rPr lang="ko-KR" altLang="en-US" sz="2800" dirty="0">
                <a:solidFill>
                  <a:schemeClr val="accent2"/>
                </a:solidFill>
              </a:rPr>
            </a:br>
            <a:br>
              <a:rPr lang="ko-KR" altLang="en-US" sz="2800" dirty="0">
                <a:solidFill>
                  <a:schemeClr val="accent2"/>
                </a:solidFill>
              </a:rPr>
            </a:br>
            <a:r>
              <a:rPr lang="ko-KR" altLang="en-US" sz="3600" dirty="0">
                <a:solidFill>
                  <a:schemeClr val="accent2"/>
                </a:solidFill>
              </a:rPr>
              <a:t>예제 </a:t>
            </a:r>
            <a:r>
              <a:rPr lang="en-US" altLang="ko-KR" sz="3600" dirty="0">
                <a:solidFill>
                  <a:schemeClr val="accent2"/>
                </a:solidFill>
              </a:rPr>
              <a:t>2.6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19401" y="440668"/>
            <a:ext cx="878125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정원이 </a:t>
            </a:r>
            <a:r>
              <a:rPr lang="en-US" altLang="ko-KR" sz="2800" dirty="0">
                <a:latin typeface="+mj-ea"/>
                <a:ea typeface="+mj-ea"/>
              </a:rPr>
              <a:t>200</a:t>
            </a:r>
            <a:r>
              <a:rPr lang="ko-KR" altLang="en-US" sz="2800" dirty="0">
                <a:latin typeface="+mj-ea"/>
                <a:ea typeface="+mj-ea"/>
              </a:rPr>
              <a:t>명인 항공기</a:t>
            </a: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예약자 중에 </a:t>
            </a:r>
            <a:r>
              <a:rPr lang="ko-KR" altLang="en-US" sz="2800" dirty="0" err="1">
                <a:latin typeface="+mj-ea"/>
                <a:ea typeface="+mj-ea"/>
              </a:rPr>
              <a:t>부도자</a:t>
            </a:r>
            <a:r>
              <a:rPr lang="en-US" altLang="ko-KR" sz="2800" dirty="0">
                <a:latin typeface="+mj-ea"/>
                <a:ea typeface="+mj-ea"/>
              </a:rPr>
              <a:t>(no show) </a:t>
            </a:r>
            <a:r>
              <a:rPr lang="ko-KR" altLang="en-US" sz="2800" dirty="0">
                <a:latin typeface="+mj-ea"/>
                <a:ea typeface="+mj-ea"/>
              </a:rPr>
              <a:t>비율</a:t>
            </a:r>
            <a:r>
              <a:rPr lang="en-US" altLang="ko-KR" sz="2800" dirty="0">
                <a:latin typeface="+mj-ea"/>
                <a:ea typeface="+mj-ea"/>
              </a:rPr>
              <a:t> 10%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탑승자 수 </a:t>
            </a:r>
            <a:r>
              <a:rPr lang="en-US" altLang="ko-KR" sz="2800" dirty="0">
                <a:latin typeface="+mj-ea"/>
                <a:ea typeface="+mj-ea"/>
              </a:rPr>
              <a:t>X (</a:t>
            </a:r>
            <a:r>
              <a:rPr lang="ko-KR" altLang="en-US" sz="2800" dirty="0">
                <a:latin typeface="+mj-ea"/>
                <a:ea typeface="+mj-ea"/>
              </a:rPr>
              <a:t>이항분포</a:t>
            </a:r>
            <a:r>
              <a:rPr lang="en-US" altLang="ko-KR" sz="2800" dirty="0">
                <a:latin typeface="+mj-ea"/>
                <a:ea typeface="+mj-ea"/>
              </a:rPr>
              <a:t>)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예약자 수</a:t>
            </a:r>
            <a:r>
              <a:rPr lang="en-US" altLang="ko-KR" sz="2800" dirty="0">
                <a:latin typeface="+mj-ea"/>
                <a:ea typeface="+mj-ea"/>
              </a:rPr>
              <a:t>:</a:t>
            </a:r>
            <a:r>
              <a:rPr lang="ko-KR" altLang="en-US" sz="2800" dirty="0">
                <a:latin typeface="+mj-ea"/>
                <a:ea typeface="+mj-ea"/>
              </a:rPr>
              <a:t> </a:t>
            </a:r>
            <a:r>
              <a:rPr lang="en-US" altLang="ko-KR" sz="2800" dirty="0">
                <a:latin typeface="+mj-ea"/>
                <a:ea typeface="+mj-ea"/>
              </a:rPr>
              <a:t>n, </a:t>
            </a:r>
            <a:r>
              <a:rPr lang="ko-KR" altLang="en-US" sz="2800" dirty="0">
                <a:latin typeface="+mj-ea"/>
                <a:ea typeface="+mj-ea"/>
              </a:rPr>
              <a:t>성공확률</a:t>
            </a:r>
            <a:r>
              <a:rPr lang="en-US" altLang="ko-KR" sz="2800" dirty="0">
                <a:latin typeface="+mj-ea"/>
                <a:ea typeface="+mj-ea"/>
              </a:rPr>
              <a:t>: 0.9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en-US" altLang="ko-KR" sz="2800" dirty="0">
                <a:latin typeface="+mj-ea"/>
                <a:ea typeface="+mj-ea"/>
              </a:rPr>
              <a:t>200</a:t>
            </a:r>
            <a:r>
              <a:rPr lang="ko-KR" altLang="en-US" sz="2800" dirty="0">
                <a:latin typeface="+mj-ea"/>
                <a:ea typeface="+mj-ea"/>
              </a:rPr>
              <a:t>명 예약완료인 경우 탑승자수</a:t>
            </a:r>
            <a:endParaRPr lang="en-US" altLang="ko-KR" sz="2800" dirty="0">
              <a:latin typeface="+mj-ea"/>
              <a:ea typeface="+mj-ea"/>
            </a:endParaRPr>
          </a:p>
          <a:p>
            <a:pPr lvl="1" eaLnBrk="1" latinLnBrk="1" hangingPunct="1">
              <a:spcBef>
                <a:spcPct val="20000"/>
              </a:spcBef>
              <a:buFontTx/>
              <a:buChar char="–"/>
            </a:pPr>
            <a:r>
              <a:rPr lang="en-US" altLang="ko-KR" sz="2400" dirty="0">
                <a:latin typeface="+mj-ea"/>
                <a:ea typeface="+mj-ea"/>
              </a:rPr>
              <a:t>X~B(200, 0.9)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탑승자가 </a:t>
            </a:r>
            <a:r>
              <a:rPr lang="en-US" altLang="ko-KR" sz="2800" dirty="0">
                <a:latin typeface="+mj-ea"/>
                <a:ea typeface="+mj-ea"/>
              </a:rPr>
              <a:t>185</a:t>
            </a:r>
            <a:r>
              <a:rPr lang="ko-KR" altLang="en-US" sz="2800" dirty="0">
                <a:latin typeface="+mj-ea"/>
                <a:ea typeface="+mj-ea"/>
              </a:rPr>
              <a:t>명 이상일 확률은</a:t>
            </a:r>
            <a:r>
              <a:rPr lang="en-US" altLang="ko-KR" sz="2800" dirty="0">
                <a:latin typeface="+mj-ea"/>
                <a:ea typeface="+mj-ea"/>
              </a:rPr>
              <a:t>?</a:t>
            </a:r>
            <a:endParaRPr lang="ko-KR" altLang="en-US" sz="2800" dirty="0"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0C168-DE13-4BF8-B799-9798E6BC13F0}"/>
              </a:ext>
            </a:extLst>
          </p:cNvPr>
          <p:cNvSpPr txBox="1"/>
          <p:nvPr/>
        </p:nvSpPr>
        <p:spPr>
          <a:xfrm>
            <a:off x="3360688" y="4567312"/>
            <a:ext cx="820147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atinLnBrk="1">
              <a:spcBef>
                <a:spcPct val="20000"/>
              </a:spcBef>
            </a:pPr>
            <a:r>
              <a:rPr lang="en-US" altLang="ko-KR" sz="2400" dirty="0" err="1">
                <a:latin typeface="+mj-ea"/>
                <a:ea typeface="+mj-ea"/>
              </a:rPr>
              <a:t>Pr</a:t>
            </a:r>
            <a:r>
              <a:rPr lang="en-US" altLang="ko-KR" sz="2400" dirty="0">
                <a:latin typeface="+mj-ea"/>
                <a:ea typeface="+mj-ea"/>
              </a:rPr>
              <a:t>(X≥185)=1-Pr(X</a:t>
            </a:r>
            <a:r>
              <a:rPr lang="ko-KR" altLang="en-US" sz="2400" dirty="0">
                <a:latin typeface="+mj-ea"/>
                <a:ea typeface="+mj-ea"/>
              </a:rPr>
              <a:t>≤</a:t>
            </a:r>
            <a:r>
              <a:rPr lang="en-US" altLang="ko-KR" sz="2400" dirty="0">
                <a:latin typeface="+mj-ea"/>
                <a:ea typeface="+mj-ea"/>
              </a:rPr>
              <a:t>184) = 1-BINOM.DIST(184,200,0.9,True)</a:t>
            </a:r>
            <a:endParaRPr lang="en-US" altLang="ko-KR" sz="2400" baseline="30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14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79376" y="260648"/>
            <a:ext cx="2740025" cy="28067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00" y="776586"/>
            <a:ext cx="2592388" cy="17163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dirty="0">
                <a:solidFill>
                  <a:schemeClr val="accent2"/>
                </a:solidFill>
              </a:rPr>
              <a:t>교재 </a:t>
            </a:r>
            <a:r>
              <a:rPr lang="en-US" altLang="ko-KR" sz="3600" dirty="0">
                <a:solidFill>
                  <a:schemeClr val="accent2"/>
                </a:solidFill>
              </a:rPr>
              <a:t>83</a:t>
            </a:r>
            <a:r>
              <a:rPr lang="ko-KR" altLang="en-US" sz="3600" dirty="0">
                <a:solidFill>
                  <a:schemeClr val="accent2"/>
                </a:solidFill>
              </a:rPr>
              <a:t>쪽</a:t>
            </a:r>
            <a:br>
              <a:rPr lang="ko-KR" altLang="en-US" sz="2800" dirty="0">
                <a:solidFill>
                  <a:schemeClr val="accent2"/>
                </a:solidFill>
              </a:rPr>
            </a:br>
            <a:br>
              <a:rPr lang="ko-KR" altLang="en-US" sz="2800" dirty="0">
                <a:solidFill>
                  <a:schemeClr val="accent2"/>
                </a:solidFill>
              </a:rPr>
            </a:br>
            <a:r>
              <a:rPr lang="ko-KR" altLang="en-US" sz="3600" dirty="0">
                <a:solidFill>
                  <a:schemeClr val="accent2"/>
                </a:solidFill>
              </a:rPr>
              <a:t>유제 </a:t>
            </a:r>
            <a:r>
              <a:rPr lang="en-US" altLang="ko-KR" sz="3600" dirty="0">
                <a:solidFill>
                  <a:schemeClr val="accent2"/>
                </a:solidFill>
              </a:rPr>
              <a:t>2.7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19401" y="440668"/>
            <a:ext cx="878125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정원이 </a:t>
            </a:r>
            <a:r>
              <a:rPr lang="en-US" altLang="ko-KR" sz="2800" dirty="0">
                <a:latin typeface="+mj-ea"/>
                <a:ea typeface="+mj-ea"/>
              </a:rPr>
              <a:t>200</a:t>
            </a:r>
            <a:r>
              <a:rPr lang="ko-KR" altLang="en-US" sz="2800" dirty="0">
                <a:latin typeface="+mj-ea"/>
                <a:ea typeface="+mj-ea"/>
              </a:rPr>
              <a:t>명인데 </a:t>
            </a:r>
            <a:r>
              <a:rPr lang="en-US" altLang="ko-KR" sz="2800" dirty="0">
                <a:latin typeface="+mj-ea"/>
                <a:ea typeface="+mj-ea"/>
              </a:rPr>
              <a:t>200</a:t>
            </a:r>
            <a:r>
              <a:rPr lang="ko-KR" altLang="en-US" sz="2800" dirty="0">
                <a:latin typeface="+mj-ea"/>
                <a:ea typeface="+mj-ea"/>
              </a:rPr>
              <a:t>명만 예약을 받으면</a:t>
            </a: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부도</a:t>
            </a:r>
            <a:r>
              <a:rPr lang="en-US" altLang="ko-KR" sz="2800" dirty="0">
                <a:latin typeface="+mj-ea"/>
                <a:ea typeface="+mj-ea"/>
              </a:rPr>
              <a:t>(no show)</a:t>
            </a:r>
            <a:r>
              <a:rPr lang="ko-KR" altLang="en-US" sz="2800" dirty="0">
                <a:latin typeface="+mj-ea"/>
                <a:ea typeface="+mj-ea"/>
              </a:rPr>
              <a:t>때문에 평균적으로 </a:t>
            </a:r>
            <a:r>
              <a:rPr lang="en-US" altLang="ko-KR" sz="2800" dirty="0">
                <a:latin typeface="+mj-ea"/>
                <a:ea typeface="+mj-ea"/>
              </a:rPr>
              <a:t>20</a:t>
            </a:r>
            <a:r>
              <a:rPr lang="ko-KR" altLang="en-US" sz="2800" dirty="0">
                <a:latin typeface="+mj-ea"/>
                <a:ea typeface="+mj-ea"/>
              </a:rPr>
              <a:t>자리가 빈자리</a:t>
            </a: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예약을 조금 더 받자</a:t>
            </a: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그러나 </a:t>
            </a:r>
            <a:r>
              <a:rPr lang="en-US" altLang="ko-KR" sz="2800" dirty="0">
                <a:latin typeface="+mj-ea"/>
                <a:ea typeface="+mj-ea"/>
              </a:rPr>
              <a:t>Overbooking </a:t>
            </a:r>
            <a:r>
              <a:rPr lang="ko-KR" altLang="en-US" sz="2800" dirty="0">
                <a:latin typeface="+mj-ea"/>
                <a:ea typeface="+mj-ea"/>
              </a:rPr>
              <a:t>될 확률이 </a:t>
            </a:r>
            <a:r>
              <a:rPr lang="en-US" altLang="ko-KR" sz="2800" dirty="0">
                <a:latin typeface="+mj-ea"/>
                <a:ea typeface="+mj-ea"/>
              </a:rPr>
              <a:t>0.1% </a:t>
            </a:r>
            <a:r>
              <a:rPr lang="ko-KR" altLang="en-US" sz="2800" dirty="0">
                <a:latin typeface="+mj-ea"/>
                <a:ea typeface="+mj-ea"/>
              </a:rPr>
              <a:t>미만</a:t>
            </a:r>
            <a:endParaRPr lang="en-US" altLang="ko-KR" sz="2800" dirty="0">
              <a:latin typeface="+mj-ea"/>
              <a:ea typeface="+mj-ea"/>
            </a:endParaRP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+mj-ea"/>
                <a:ea typeface="+mj-ea"/>
              </a:rPr>
              <a:t>몇 명까지 예약을 더 받아도 될까</a:t>
            </a:r>
            <a:r>
              <a:rPr lang="en-US" altLang="ko-KR" sz="2800" dirty="0">
                <a:latin typeface="+mj-ea"/>
                <a:ea typeface="+mj-ea"/>
              </a:rPr>
              <a:t>?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r>
              <a:rPr lang="en-US" altLang="ko-KR" sz="2800" dirty="0">
                <a:latin typeface="+mj-ea"/>
                <a:ea typeface="+mj-ea"/>
              </a:rPr>
              <a:t>n</a:t>
            </a:r>
            <a:r>
              <a:rPr lang="ko-KR" altLang="en-US" sz="2800" dirty="0">
                <a:latin typeface="+mj-ea"/>
                <a:ea typeface="+mj-ea"/>
              </a:rPr>
              <a:t>명 예약완료인 경우 탑승자수</a:t>
            </a:r>
            <a:endParaRPr lang="en-US" altLang="ko-KR" sz="2800" dirty="0">
              <a:latin typeface="+mj-ea"/>
              <a:ea typeface="+mj-ea"/>
            </a:endParaRPr>
          </a:p>
          <a:p>
            <a:pPr lvl="1" eaLnBrk="1" latinLnBrk="1" hangingPunct="1">
              <a:spcBef>
                <a:spcPct val="20000"/>
              </a:spcBef>
              <a:buFontTx/>
              <a:buChar char="–"/>
            </a:pPr>
            <a:r>
              <a:rPr lang="en-US" altLang="ko-KR" sz="2400" dirty="0">
                <a:latin typeface="+mj-ea"/>
                <a:ea typeface="+mj-ea"/>
              </a:rPr>
              <a:t>X~B(n, 0.9)</a:t>
            </a:r>
          </a:p>
          <a:p>
            <a:pPr eaLnBrk="1" latinLnBrk="1" hangingPunct="1">
              <a:spcBef>
                <a:spcPct val="20000"/>
              </a:spcBef>
              <a:buFontTx/>
              <a:buChar char="•"/>
            </a:pP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0C168-DE13-4BF8-B799-9798E6BC13F0}"/>
              </a:ext>
            </a:extLst>
          </p:cNvPr>
          <p:cNvSpPr txBox="1"/>
          <p:nvPr/>
        </p:nvSpPr>
        <p:spPr>
          <a:xfrm>
            <a:off x="3378696" y="4259808"/>
            <a:ext cx="820147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atinLnBrk="1">
              <a:spcBef>
                <a:spcPct val="20000"/>
              </a:spcBef>
            </a:pPr>
            <a:r>
              <a:rPr lang="en-US" altLang="ko-KR" sz="2400" dirty="0" err="1">
                <a:latin typeface="+mj-ea"/>
                <a:ea typeface="+mj-ea"/>
              </a:rPr>
              <a:t>Pr</a:t>
            </a:r>
            <a:r>
              <a:rPr lang="en-US" altLang="ko-KR" sz="2400" dirty="0">
                <a:latin typeface="+mj-ea"/>
                <a:ea typeface="+mj-ea"/>
              </a:rPr>
              <a:t>(X≥201)=1-Pr(X</a:t>
            </a:r>
            <a:r>
              <a:rPr lang="ko-KR" altLang="en-US" sz="2400" dirty="0">
                <a:latin typeface="+mj-ea"/>
                <a:ea typeface="+mj-ea"/>
              </a:rPr>
              <a:t>≤</a:t>
            </a:r>
            <a:r>
              <a:rPr lang="en-US" altLang="ko-KR" sz="2400" dirty="0">
                <a:latin typeface="+mj-ea"/>
                <a:ea typeface="+mj-ea"/>
              </a:rPr>
              <a:t>200) &lt;0.001 </a:t>
            </a:r>
            <a:r>
              <a:rPr lang="ko-KR" altLang="en-US" sz="2400" dirty="0">
                <a:latin typeface="+mj-ea"/>
                <a:ea typeface="+mj-ea"/>
              </a:rPr>
              <a:t>가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되는 최대 </a:t>
            </a:r>
            <a:r>
              <a:rPr lang="en-US" altLang="ko-KR" sz="2400" dirty="0">
                <a:latin typeface="+mj-ea"/>
                <a:ea typeface="+mj-ea"/>
              </a:rPr>
              <a:t>n?</a:t>
            </a:r>
            <a:endParaRPr lang="en-US" altLang="ko-KR" sz="2400" baseline="30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81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2593" y="620688"/>
            <a:ext cx="1378496" cy="864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참고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55840" y="980728"/>
            <a:ext cx="5153025" cy="5112567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2800" dirty="0"/>
              <a:t>로또 </a:t>
            </a:r>
            <a:r>
              <a:rPr lang="en-US" altLang="ko-KR" sz="2800" dirty="0"/>
              <a:t>1</a:t>
            </a:r>
            <a:r>
              <a:rPr lang="ko-KR" altLang="en-US" sz="2800" dirty="0"/>
              <a:t>등 당첨확률은</a:t>
            </a:r>
            <a:r>
              <a:rPr lang="en-US" altLang="ko-KR" sz="2800" dirty="0"/>
              <a:t>?</a:t>
            </a:r>
          </a:p>
          <a:p>
            <a:pPr eaLnBrk="1" hangingPunct="1"/>
            <a:endParaRPr lang="en-US" altLang="ko-KR" sz="2800" dirty="0"/>
          </a:p>
          <a:p>
            <a:pPr eaLnBrk="1" hangingPunct="1"/>
            <a:r>
              <a:rPr lang="en-US" altLang="ko-KR" sz="2800" baseline="-25000" dirty="0"/>
              <a:t>45</a:t>
            </a:r>
            <a:r>
              <a:rPr lang="en-US" altLang="ko-KR" sz="2800" dirty="0"/>
              <a:t>C</a:t>
            </a:r>
            <a:r>
              <a:rPr lang="en-US" altLang="ko-KR" sz="2800" baseline="-25000" dirty="0"/>
              <a:t>6</a:t>
            </a:r>
            <a:r>
              <a:rPr lang="en-US" altLang="ko-KR" sz="2800" dirty="0"/>
              <a:t> </a:t>
            </a:r>
            <a:r>
              <a:rPr lang="ko-KR" altLang="en-US" sz="2800" dirty="0"/>
              <a:t>경우의 수 중에서 </a:t>
            </a:r>
            <a:r>
              <a:rPr lang="en-US" altLang="ko-KR" sz="2800" dirty="0"/>
              <a:t>1</a:t>
            </a:r>
          </a:p>
          <a:p>
            <a:pPr eaLnBrk="1" hangingPunct="1"/>
            <a:endParaRPr lang="en-US" altLang="ko-KR" sz="2800" dirty="0"/>
          </a:p>
          <a:p>
            <a:pPr eaLnBrk="1" hangingPunct="1"/>
            <a:r>
              <a:rPr lang="ko-KR" altLang="en-US" sz="2800" dirty="0"/>
              <a:t>로또 </a:t>
            </a:r>
            <a:r>
              <a:rPr lang="en-US" altLang="ko-KR" sz="2800" dirty="0"/>
              <a:t>2</a:t>
            </a:r>
            <a:r>
              <a:rPr lang="ko-KR" altLang="en-US" sz="2800" dirty="0"/>
              <a:t>등 당첨확률은</a:t>
            </a:r>
            <a:r>
              <a:rPr lang="en-US" altLang="ko-KR" sz="2800" dirty="0"/>
              <a:t>?</a:t>
            </a:r>
          </a:p>
          <a:p>
            <a:pPr marL="742950" lvl="2" indent="-342900" eaLnBrk="1" hangingPunct="1"/>
            <a:r>
              <a:rPr lang="en-US" altLang="ko-KR" sz="1800" dirty="0"/>
              <a:t>5</a:t>
            </a:r>
            <a:r>
              <a:rPr lang="ko-KR" altLang="en-US" sz="1800" dirty="0"/>
              <a:t>개의 번호와 </a:t>
            </a:r>
            <a:r>
              <a:rPr lang="en-US" altLang="ko-KR" sz="1800" dirty="0"/>
              <a:t>1</a:t>
            </a:r>
            <a:r>
              <a:rPr lang="ko-KR" altLang="en-US" sz="1800" dirty="0"/>
              <a:t>개의 </a:t>
            </a:r>
            <a:r>
              <a:rPr lang="ko-KR" altLang="en-US" sz="1800" dirty="0" err="1"/>
              <a:t>보너스번호</a:t>
            </a:r>
            <a:r>
              <a:rPr lang="ko-KR" altLang="en-US" sz="1800" dirty="0"/>
              <a:t> 당첨</a:t>
            </a:r>
            <a:endParaRPr lang="en-US" altLang="ko-KR" sz="1800" dirty="0"/>
          </a:p>
          <a:p>
            <a:pPr marL="742950" lvl="2" indent="-342900" eaLnBrk="1" hangingPunct="1"/>
            <a:endParaRPr lang="en-US" altLang="ko-KR" sz="1800" dirty="0"/>
          </a:p>
          <a:p>
            <a:r>
              <a:rPr lang="ko-KR" altLang="en-US" sz="2800" dirty="0"/>
              <a:t>로또 </a:t>
            </a:r>
            <a:r>
              <a:rPr lang="en-US" altLang="ko-KR" sz="2800" dirty="0"/>
              <a:t>3</a:t>
            </a:r>
            <a:r>
              <a:rPr lang="ko-KR" altLang="en-US" sz="2800" dirty="0"/>
              <a:t>등 당첨확률은</a:t>
            </a:r>
            <a:r>
              <a:rPr lang="en-US" altLang="ko-KR" sz="2800" dirty="0"/>
              <a:t>?</a:t>
            </a:r>
          </a:p>
          <a:p>
            <a:pPr marL="742950" lvl="2" indent="-342900"/>
            <a:r>
              <a:rPr lang="en-US" altLang="ko-KR" sz="1800" dirty="0"/>
              <a:t>5</a:t>
            </a:r>
            <a:r>
              <a:rPr lang="ko-KR" altLang="en-US" sz="1800" dirty="0"/>
              <a:t>개의 번호와 </a:t>
            </a:r>
            <a:r>
              <a:rPr lang="en-US" altLang="ko-KR" sz="1800" dirty="0"/>
              <a:t>0</a:t>
            </a:r>
            <a:r>
              <a:rPr lang="ko-KR" altLang="en-US" sz="1800" dirty="0"/>
              <a:t>개의 </a:t>
            </a:r>
            <a:r>
              <a:rPr lang="ko-KR" altLang="en-US" sz="1800" dirty="0" err="1"/>
              <a:t>보너스번호</a:t>
            </a:r>
            <a:r>
              <a:rPr lang="ko-KR" altLang="en-US" sz="1800" dirty="0"/>
              <a:t> 당첨</a:t>
            </a:r>
            <a:endParaRPr lang="en-US" altLang="ko-KR" sz="1800" dirty="0"/>
          </a:p>
          <a:p>
            <a:pPr marL="217170" lvl="1" indent="0">
              <a:buNone/>
            </a:pPr>
            <a:endParaRPr lang="ko-KR" altLang="en-US" sz="2200" dirty="0"/>
          </a:p>
          <a:p>
            <a:pPr eaLnBrk="1" hangingPunct="1"/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88288" y="1923513"/>
                <a:ext cx="1702517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1923513"/>
                <a:ext cx="1702517" cy="71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82626" y="3222997"/>
                <a:ext cx="1308179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626" y="3222997"/>
                <a:ext cx="1308179" cy="713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54775" y="4523664"/>
                <a:ext cx="1308179" cy="71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775" y="4523664"/>
                <a:ext cx="1308179" cy="71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 descr="로고 - 나눔로또 일러스트 EPS파일 : 네이버 블로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42038"/>
            <a:ext cx="39338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38"/>
            <a:ext cx="10802950" cy="66031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7"/>
            <a:ext cx="10345438" cy="63235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55" y="-2"/>
            <a:ext cx="10338686" cy="6843995"/>
          </a:xfrm>
          <a:prstGeom prst="rect">
            <a:avLst/>
          </a:prstGeom>
        </p:spPr>
      </p:pic>
      <p:sp>
        <p:nvSpPr>
          <p:cNvPr id="27650" name="제목 6"/>
          <p:cNvSpPr>
            <a:spLocks noGrp="1"/>
          </p:cNvSpPr>
          <p:nvPr>
            <p:ph type="ctrTitle"/>
          </p:nvPr>
        </p:nvSpPr>
        <p:spPr>
          <a:xfrm>
            <a:off x="2346325" y="758826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수고하셨습니다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852" y="444502"/>
            <a:ext cx="2663825" cy="2552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동전을 </a:t>
            </a:r>
            <a:b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세번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던져 앞면의 수</a:t>
            </a:r>
            <a:b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</p:txBody>
      </p:sp>
      <p:graphicFrame>
        <p:nvGraphicFramePr>
          <p:cNvPr id="31795" name="Group 5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3476574"/>
              </p:ext>
            </p:extLst>
          </p:nvPr>
        </p:nvGraphicFramePr>
        <p:xfrm>
          <a:off x="5089793" y="1584047"/>
          <a:ext cx="4903788" cy="1152526"/>
        </p:xfrm>
        <a:graphic>
          <a:graphicData uri="http://schemas.openxmlformats.org/drawingml/2006/table">
            <a:tbl>
              <a:tblPr/>
              <a:tblGrid>
                <a:gridCol w="150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Pr(X=x)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5" name="Text Box 52"/>
          <p:cNvSpPr txBox="1">
            <a:spLocks noChangeArrowheads="1"/>
          </p:cNvSpPr>
          <p:nvPr/>
        </p:nvSpPr>
        <p:spPr bwMode="auto">
          <a:xfrm>
            <a:off x="6726507" y="969684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확률분포표</a:t>
            </a:r>
          </a:p>
        </p:txBody>
      </p:sp>
      <p:sp>
        <p:nvSpPr>
          <p:cNvPr id="13336" name="Line 53"/>
          <p:cNvSpPr>
            <a:spLocks noChangeShapeType="1"/>
          </p:cNvSpPr>
          <p:nvPr/>
        </p:nvSpPr>
        <p:spPr bwMode="auto">
          <a:xfrm>
            <a:off x="5087988" y="5733726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7" name="Line 54"/>
          <p:cNvSpPr>
            <a:spLocks noChangeShapeType="1"/>
          </p:cNvSpPr>
          <p:nvPr/>
        </p:nvSpPr>
        <p:spPr bwMode="auto">
          <a:xfrm>
            <a:off x="6167487" y="5013002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8" name="Line 55"/>
          <p:cNvSpPr>
            <a:spLocks noChangeShapeType="1"/>
          </p:cNvSpPr>
          <p:nvPr/>
        </p:nvSpPr>
        <p:spPr bwMode="auto">
          <a:xfrm>
            <a:off x="9047212" y="5013002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39" name="Line 56"/>
          <p:cNvSpPr>
            <a:spLocks noChangeShapeType="1"/>
          </p:cNvSpPr>
          <p:nvPr/>
        </p:nvSpPr>
        <p:spPr bwMode="auto">
          <a:xfrm flipV="1">
            <a:off x="7104112" y="3789040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40" name="Line 57"/>
          <p:cNvSpPr>
            <a:spLocks noChangeShapeType="1"/>
          </p:cNvSpPr>
          <p:nvPr/>
        </p:nvSpPr>
        <p:spPr bwMode="auto">
          <a:xfrm flipV="1">
            <a:off x="8112174" y="3789040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341" name="Text Box 58"/>
          <p:cNvSpPr txBox="1">
            <a:spLocks noChangeArrowheads="1"/>
          </p:cNvSpPr>
          <p:nvPr/>
        </p:nvSpPr>
        <p:spPr bwMode="auto">
          <a:xfrm>
            <a:off x="5880150" y="5949626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2400">
                <a:latin typeface="Times New Roman" panose="02020603050405020304" pitchFamily="18" charset="0"/>
              </a:rPr>
              <a:t> 0            1           2          3          x</a:t>
            </a:r>
          </a:p>
        </p:txBody>
      </p:sp>
      <p:sp>
        <p:nvSpPr>
          <p:cNvPr id="13342" name="Text Box 59"/>
          <p:cNvSpPr txBox="1">
            <a:spLocks noChangeArrowheads="1"/>
          </p:cNvSpPr>
          <p:nvPr/>
        </p:nvSpPr>
        <p:spPr bwMode="auto">
          <a:xfrm>
            <a:off x="3430637" y="4509764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확률분포그림</a:t>
            </a:r>
          </a:p>
        </p:txBody>
      </p:sp>
      <p:sp>
        <p:nvSpPr>
          <p:cNvPr id="13343" name="Text Box 60"/>
          <p:cNvSpPr txBox="1">
            <a:spLocks noChangeArrowheads="1"/>
          </p:cNvSpPr>
          <p:nvPr/>
        </p:nvSpPr>
        <p:spPr bwMode="auto">
          <a:xfrm>
            <a:off x="5591225" y="4077965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3200">
                <a:latin typeface="Times New Roman" panose="02020603050405020304" pitchFamily="18" charset="0"/>
              </a:rPr>
              <a:t>f(x)</a:t>
            </a:r>
          </a:p>
        </p:txBody>
      </p:sp>
      <p:sp>
        <p:nvSpPr>
          <p:cNvPr id="31806" name="AutoShape 62"/>
          <p:cNvSpPr>
            <a:spLocks noChangeArrowheads="1"/>
          </p:cNvSpPr>
          <p:nvPr/>
        </p:nvSpPr>
        <p:spPr bwMode="auto">
          <a:xfrm>
            <a:off x="8547368" y="288646"/>
            <a:ext cx="1727200" cy="1150938"/>
          </a:xfrm>
          <a:prstGeom prst="wedgeEllipseCallout">
            <a:avLst>
              <a:gd name="adj1" fmla="val -44486"/>
              <a:gd name="adj2" fmla="val 7372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확률변수의 범위</a:t>
            </a:r>
          </a:p>
        </p:txBody>
      </p:sp>
      <p:sp>
        <p:nvSpPr>
          <p:cNvPr id="31807" name="AutoShape 63"/>
          <p:cNvSpPr>
            <a:spLocks noChangeArrowheads="1"/>
          </p:cNvSpPr>
          <p:nvPr/>
        </p:nvSpPr>
        <p:spPr bwMode="auto">
          <a:xfrm>
            <a:off x="9047213" y="3717601"/>
            <a:ext cx="2016125" cy="1079500"/>
          </a:xfrm>
          <a:prstGeom prst="wedgeEllipseCallout">
            <a:avLst>
              <a:gd name="adj1" fmla="val -47560"/>
              <a:gd name="adj2" fmla="val 7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확률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f(3)</a:t>
            </a:r>
          </a:p>
          <a:p>
            <a:pPr algn="ctr" eaLnBrk="1" latinLnBrk="1" hangingPunct="1"/>
            <a:r>
              <a:rPr lang="en-US" altLang="ko-KR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Pr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(X=3)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939955" y="188913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1805" name="AutoShape 61"/>
          <p:cNvSpPr>
            <a:spLocks noChangeArrowheads="1"/>
          </p:cNvSpPr>
          <p:nvPr/>
        </p:nvSpPr>
        <p:spPr bwMode="auto">
          <a:xfrm>
            <a:off x="2424113" y="3213101"/>
            <a:ext cx="1943100" cy="720725"/>
          </a:xfrm>
          <a:prstGeom prst="wedgeEllipseCallout">
            <a:avLst>
              <a:gd name="adj1" fmla="val -55394"/>
              <a:gd name="adj2" fmla="val -9581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확률변수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6" grpId="0" animBg="1"/>
      <p:bldP spid="31807" grpId="0" animBg="1"/>
      <p:bldP spid="318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9386" y="620688"/>
            <a:ext cx="5544294" cy="53672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ko-KR" sz="2800" dirty="0">
                <a:latin typeface="+mj-ea"/>
                <a:ea typeface="+mj-ea"/>
              </a:rPr>
              <a:t>X</a:t>
            </a:r>
            <a:r>
              <a:rPr lang="ko-KR" altLang="en-US" sz="2800" dirty="0">
                <a:latin typeface="+mj-ea"/>
                <a:ea typeface="+mj-ea"/>
              </a:rPr>
              <a:t>의 확률분포표와 그림을 </a:t>
            </a:r>
            <a:r>
              <a:rPr lang="ko-KR" altLang="en-US" sz="2800" dirty="0" err="1">
                <a:latin typeface="+mj-ea"/>
                <a:ea typeface="+mj-ea"/>
              </a:rPr>
              <a:t>그리시오</a:t>
            </a:r>
            <a:endParaRPr lang="ko-KR" altLang="en-US" sz="2800" dirty="0">
              <a:latin typeface="+mj-ea"/>
              <a:ea typeface="+mj-ea"/>
            </a:endParaRPr>
          </a:p>
          <a:p>
            <a:pPr eaLnBrk="1" hangingPunct="1"/>
            <a:endParaRPr lang="en-US" altLang="ko-KR" sz="2800" dirty="0">
              <a:latin typeface="+mj-ea"/>
              <a:ea typeface="+mj-ea"/>
            </a:endParaRPr>
          </a:p>
        </p:txBody>
      </p:sp>
      <p:graphicFrame>
        <p:nvGraphicFramePr>
          <p:cNvPr id="28744" name="Group 7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8258877"/>
              </p:ext>
            </p:extLst>
          </p:nvPr>
        </p:nvGraphicFramePr>
        <p:xfrm>
          <a:off x="3791744" y="1463724"/>
          <a:ext cx="8064500" cy="936626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f(x)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1/36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81" name="Line 5"/>
          <p:cNvSpPr>
            <a:spLocks noChangeShapeType="1"/>
          </p:cNvSpPr>
          <p:nvPr/>
        </p:nvSpPr>
        <p:spPr bwMode="auto">
          <a:xfrm>
            <a:off x="4805905" y="4723479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82" name="Line 6"/>
          <p:cNvSpPr>
            <a:spLocks noChangeShapeType="1"/>
          </p:cNvSpPr>
          <p:nvPr/>
        </p:nvSpPr>
        <p:spPr bwMode="auto">
          <a:xfrm>
            <a:off x="5598066" y="4363117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83" name="Line 7"/>
          <p:cNvSpPr>
            <a:spLocks noChangeShapeType="1"/>
          </p:cNvSpPr>
          <p:nvPr/>
        </p:nvSpPr>
        <p:spPr bwMode="auto">
          <a:xfrm>
            <a:off x="8693691" y="443614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84" name="Line 8"/>
          <p:cNvSpPr>
            <a:spLocks noChangeShapeType="1"/>
          </p:cNvSpPr>
          <p:nvPr/>
        </p:nvSpPr>
        <p:spPr bwMode="auto">
          <a:xfrm flipV="1">
            <a:off x="6749004" y="3355055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85" name="Line 9"/>
          <p:cNvSpPr>
            <a:spLocks noChangeShapeType="1"/>
          </p:cNvSpPr>
          <p:nvPr/>
        </p:nvSpPr>
        <p:spPr bwMode="auto">
          <a:xfrm flipV="1">
            <a:off x="7685629" y="3643979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86" name="Text Box 10"/>
          <p:cNvSpPr txBox="1">
            <a:spLocks noChangeArrowheads="1"/>
          </p:cNvSpPr>
          <p:nvPr/>
        </p:nvSpPr>
        <p:spPr bwMode="auto">
          <a:xfrm>
            <a:off x="5309142" y="4794917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2400">
                <a:latin typeface="Times New Roman" panose="02020603050405020304" pitchFamily="18" charset="0"/>
              </a:rPr>
              <a:t> 2  3  4  5  6  7  8  9 10 11 12       x</a:t>
            </a:r>
          </a:p>
        </p:txBody>
      </p:sp>
      <p:sp>
        <p:nvSpPr>
          <p:cNvPr id="14387" name="Text Box 11"/>
          <p:cNvSpPr txBox="1">
            <a:spLocks noChangeArrowheads="1"/>
          </p:cNvSpPr>
          <p:nvPr/>
        </p:nvSpPr>
        <p:spPr bwMode="auto">
          <a:xfrm>
            <a:off x="5309142" y="3067718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3200">
                <a:latin typeface="Times New Roman" panose="02020603050405020304" pitchFamily="18" charset="0"/>
              </a:rPr>
              <a:t>f(x)</a:t>
            </a:r>
          </a:p>
        </p:txBody>
      </p:sp>
      <p:sp>
        <p:nvSpPr>
          <p:cNvPr id="14388" name="Line 12"/>
          <p:cNvSpPr>
            <a:spLocks noChangeShapeType="1"/>
          </p:cNvSpPr>
          <p:nvPr/>
        </p:nvSpPr>
        <p:spPr bwMode="auto">
          <a:xfrm>
            <a:off x="5885404" y="4075779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89" name="Line 13"/>
          <p:cNvSpPr>
            <a:spLocks noChangeShapeType="1"/>
          </p:cNvSpPr>
          <p:nvPr/>
        </p:nvSpPr>
        <p:spPr bwMode="auto">
          <a:xfrm>
            <a:off x="6172741" y="3859879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90" name="Line 14"/>
          <p:cNvSpPr>
            <a:spLocks noChangeShapeType="1"/>
          </p:cNvSpPr>
          <p:nvPr/>
        </p:nvSpPr>
        <p:spPr bwMode="auto">
          <a:xfrm>
            <a:off x="6461666" y="3643979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91" name="Line 15"/>
          <p:cNvSpPr>
            <a:spLocks noChangeShapeType="1"/>
          </p:cNvSpPr>
          <p:nvPr/>
        </p:nvSpPr>
        <p:spPr bwMode="auto">
          <a:xfrm>
            <a:off x="7037930" y="3139155"/>
            <a:ext cx="33337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92" name="Line 16"/>
          <p:cNvSpPr>
            <a:spLocks noChangeShapeType="1"/>
          </p:cNvSpPr>
          <p:nvPr/>
        </p:nvSpPr>
        <p:spPr bwMode="auto">
          <a:xfrm flipH="1">
            <a:off x="7393529" y="3355055"/>
            <a:ext cx="4762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93" name="Line 17"/>
          <p:cNvSpPr>
            <a:spLocks noChangeShapeType="1"/>
          </p:cNvSpPr>
          <p:nvPr/>
        </p:nvSpPr>
        <p:spPr bwMode="auto">
          <a:xfrm>
            <a:off x="7972967" y="3931317"/>
            <a:ext cx="222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94" name="Line 18"/>
          <p:cNvSpPr>
            <a:spLocks noChangeShapeType="1"/>
          </p:cNvSpPr>
          <p:nvPr/>
        </p:nvSpPr>
        <p:spPr bwMode="auto">
          <a:xfrm>
            <a:off x="8333329" y="4147217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365069" y="223197"/>
            <a:ext cx="3024187" cy="30241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07368" y="1195787"/>
            <a:ext cx="27334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>
                <a:latin typeface="+mj-ea"/>
                <a:ea typeface="+mj-ea"/>
              </a:rPr>
              <a:t>두 주사위 눈의 </a:t>
            </a:r>
            <a:endParaRPr lang="en-US" altLang="ko-KR" sz="3200" dirty="0">
              <a:latin typeface="+mj-ea"/>
              <a:ea typeface="+mj-ea"/>
            </a:endParaRPr>
          </a:p>
          <a:p>
            <a:r>
              <a:rPr lang="ko-KR" altLang="en-US" sz="3200" dirty="0">
                <a:latin typeface="+mj-ea"/>
                <a:ea typeface="+mj-ea"/>
              </a:rPr>
              <a:t>합을 </a:t>
            </a:r>
            <a:r>
              <a:rPr lang="en-US" altLang="ko-KR" sz="3200" dirty="0">
                <a:latin typeface="+mj-ea"/>
                <a:ea typeface="+mj-ea"/>
              </a:rPr>
              <a:t>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4">
            <a:extLst>
              <a:ext uri="{FF2B5EF4-FFF2-40B4-BE49-F238E27FC236}">
                <a16:creationId xmlns:a16="http://schemas.microsoft.com/office/drawing/2014/main" id="{B533695E-3D67-4627-96F0-F29B2071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69" y="223197"/>
            <a:ext cx="3024187" cy="302418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6852" y="684098"/>
            <a:ext cx="2304256" cy="202007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동전을</a:t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번 던져 앞면의 수 </a:t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</a:p>
        </p:txBody>
      </p:sp>
      <p:graphicFrame>
        <p:nvGraphicFramePr>
          <p:cNvPr id="48203" name="Group 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823428"/>
              </p:ext>
            </p:extLst>
          </p:nvPr>
        </p:nvGraphicFramePr>
        <p:xfrm>
          <a:off x="3727853" y="1052736"/>
          <a:ext cx="8064500" cy="1152526"/>
        </p:xfrm>
        <a:graphic>
          <a:graphicData uri="http://schemas.openxmlformats.org/drawingml/2006/table">
            <a:tbl>
              <a:tblPr/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합계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Pr(X=x)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98" name="Text Box 23"/>
          <p:cNvSpPr txBox="1">
            <a:spLocks noChangeArrowheads="1"/>
          </p:cNvSpPr>
          <p:nvPr/>
        </p:nvSpPr>
        <p:spPr bwMode="auto">
          <a:xfrm>
            <a:off x="6967941" y="476473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확률분포표</a:t>
            </a:r>
            <a:endParaRPr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399" name="Line 24"/>
          <p:cNvSpPr>
            <a:spLocks noChangeShapeType="1"/>
          </p:cNvSpPr>
          <p:nvPr/>
        </p:nvSpPr>
        <p:spPr bwMode="auto">
          <a:xfrm>
            <a:off x="6107764" y="4515148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400" name="Text Box 29"/>
          <p:cNvSpPr txBox="1">
            <a:spLocks noChangeArrowheads="1"/>
          </p:cNvSpPr>
          <p:nvPr/>
        </p:nvSpPr>
        <p:spPr bwMode="auto">
          <a:xfrm>
            <a:off x="6395101" y="4659611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2400">
                <a:latin typeface="Times New Roman" panose="02020603050405020304" pitchFamily="18" charset="0"/>
              </a:rPr>
              <a:t> 0 1 2 3 ……………….98 99 100  x</a:t>
            </a:r>
          </a:p>
        </p:txBody>
      </p:sp>
      <p:sp>
        <p:nvSpPr>
          <p:cNvPr id="15401" name="Text Box 30"/>
          <p:cNvSpPr txBox="1">
            <a:spLocks noChangeArrowheads="1"/>
          </p:cNvSpPr>
          <p:nvPr/>
        </p:nvSpPr>
        <p:spPr bwMode="auto">
          <a:xfrm>
            <a:off x="4450413" y="3291186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2400">
                <a:latin typeface="휴먼모음T" panose="02030504000101010101" pitchFamily="18" charset="-127"/>
                <a:ea typeface="휴먼모음T" panose="02030504000101010101" pitchFamily="18" charset="-127"/>
              </a:rPr>
              <a:t>확률분포그림</a:t>
            </a:r>
          </a:p>
        </p:txBody>
      </p:sp>
      <p:sp>
        <p:nvSpPr>
          <p:cNvPr id="15402" name="Text Box 31"/>
          <p:cNvSpPr txBox="1">
            <a:spLocks noChangeArrowheads="1"/>
          </p:cNvSpPr>
          <p:nvPr/>
        </p:nvSpPr>
        <p:spPr bwMode="auto">
          <a:xfrm>
            <a:off x="6611001" y="2859387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ko-KR" sz="3200">
                <a:latin typeface="Times New Roman" panose="02020603050405020304" pitchFamily="18" charset="0"/>
              </a:rPr>
              <a:t>f(x)</a:t>
            </a:r>
          </a:p>
        </p:txBody>
      </p:sp>
      <p:sp>
        <p:nvSpPr>
          <p:cNvPr id="10" name="Line 79"/>
          <p:cNvSpPr>
            <a:spLocks noChangeShapeType="1"/>
          </p:cNvSpPr>
          <p:nvPr/>
        </p:nvSpPr>
        <p:spPr bwMode="auto">
          <a:xfrm>
            <a:off x="6899925" y="4227812"/>
            <a:ext cx="0" cy="2873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Line 80"/>
          <p:cNvSpPr>
            <a:spLocks noChangeShapeType="1"/>
          </p:cNvSpPr>
          <p:nvPr/>
        </p:nvSpPr>
        <p:spPr bwMode="auto">
          <a:xfrm>
            <a:off x="9851485" y="408334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81"/>
          <p:cNvSpPr>
            <a:spLocks noChangeShapeType="1"/>
          </p:cNvSpPr>
          <p:nvPr/>
        </p:nvSpPr>
        <p:spPr bwMode="auto">
          <a:xfrm flipV="1">
            <a:off x="8050863" y="3146724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82"/>
          <p:cNvSpPr>
            <a:spLocks noChangeShapeType="1"/>
          </p:cNvSpPr>
          <p:nvPr/>
        </p:nvSpPr>
        <p:spPr bwMode="auto">
          <a:xfrm flipV="1">
            <a:off x="8987488" y="321974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83"/>
          <p:cNvSpPr>
            <a:spLocks noChangeShapeType="1"/>
          </p:cNvSpPr>
          <p:nvPr/>
        </p:nvSpPr>
        <p:spPr bwMode="auto">
          <a:xfrm>
            <a:off x="7187263" y="3938886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84"/>
          <p:cNvSpPr>
            <a:spLocks noChangeShapeType="1"/>
          </p:cNvSpPr>
          <p:nvPr/>
        </p:nvSpPr>
        <p:spPr bwMode="auto">
          <a:xfrm>
            <a:off x="7474600" y="3651549"/>
            <a:ext cx="0" cy="863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85"/>
          <p:cNvSpPr>
            <a:spLocks noChangeShapeType="1"/>
          </p:cNvSpPr>
          <p:nvPr/>
        </p:nvSpPr>
        <p:spPr bwMode="auto">
          <a:xfrm>
            <a:off x="7763525" y="3438824"/>
            <a:ext cx="0" cy="10763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86"/>
          <p:cNvSpPr>
            <a:spLocks noChangeShapeType="1"/>
          </p:cNvSpPr>
          <p:nvPr/>
        </p:nvSpPr>
        <p:spPr bwMode="auto">
          <a:xfrm>
            <a:off x="8339789" y="2930824"/>
            <a:ext cx="33337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87"/>
          <p:cNvSpPr>
            <a:spLocks noChangeShapeType="1"/>
          </p:cNvSpPr>
          <p:nvPr/>
        </p:nvSpPr>
        <p:spPr bwMode="auto">
          <a:xfrm flipH="1">
            <a:off x="8695388" y="3003848"/>
            <a:ext cx="4762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Line 88"/>
          <p:cNvSpPr>
            <a:spLocks noChangeShapeType="1"/>
          </p:cNvSpPr>
          <p:nvPr/>
        </p:nvSpPr>
        <p:spPr bwMode="auto">
          <a:xfrm>
            <a:off x="9274826" y="3507086"/>
            <a:ext cx="222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Line 89"/>
          <p:cNvSpPr>
            <a:spLocks noChangeShapeType="1"/>
          </p:cNvSpPr>
          <p:nvPr/>
        </p:nvSpPr>
        <p:spPr bwMode="auto">
          <a:xfrm>
            <a:off x="9563453" y="3794424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Line 90"/>
          <p:cNvSpPr>
            <a:spLocks noChangeShapeType="1"/>
          </p:cNvSpPr>
          <p:nvPr/>
        </p:nvSpPr>
        <p:spPr bwMode="auto">
          <a:xfrm>
            <a:off x="7044388" y="4083349"/>
            <a:ext cx="0" cy="431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Line 91"/>
          <p:cNvSpPr>
            <a:spLocks noChangeShapeType="1"/>
          </p:cNvSpPr>
          <p:nvPr/>
        </p:nvSpPr>
        <p:spPr bwMode="auto">
          <a:xfrm>
            <a:off x="9995501" y="4227812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 flipV="1">
            <a:off x="8195325" y="3075286"/>
            <a:ext cx="0" cy="14398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Line 93"/>
          <p:cNvSpPr>
            <a:spLocks noChangeShapeType="1"/>
          </p:cNvSpPr>
          <p:nvPr/>
        </p:nvSpPr>
        <p:spPr bwMode="auto">
          <a:xfrm flipV="1">
            <a:off x="9131950" y="3364210"/>
            <a:ext cx="0" cy="1150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Line 94"/>
          <p:cNvSpPr>
            <a:spLocks noChangeShapeType="1"/>
          </p:cNvSpPr>
          <p:nvPr/>
        </p:nvSpPr>
        <p:spPr bwMode="auto">
          <a:xfrm>
            <a:off x="7331725" y="3794424"/>
            <a:ext cx="0" cy="720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6" name="Line 95"/>
          <p:cNvSpPr>
            <a:spLocks noChangeShapeType="1"/>
          </p:cNvSpPr>
          <p:nvPr/>
        </p:nvSpPr>
        <p:spPr bwMode="auto">
          <a:xfrm>
            <a:off x="7619063" y="3580111"/>
            <a:ext cx="0" cy="935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7" name="Line 96"/>
          <p:cNvSpPr>
            <a:spLocks noChangeShapeType="1"/>
          </p:cNvSpPr>
          <p:nvPr/>
        </p:nvSpPr>
        <p:spPr bwMode="auto">
          <a:xfrm>
            <a:off x="7907988" y="3291186"/>
            <a:ext cx="0" cy="12239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" name="Line 97"/>
          <p:cNvSpPr>
            <a:spLocks noChangeShapeType="1"/>
          </p:cNvSpPr>
          <p:nvPr/>
        </p:nvSpPr>
        <p:spPr bwMode="auto">
          <a:xfrm>
            <a:off x="8522350" y="2930824"/>
            <a:ext cx="33338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" name="Line 98"/>
          <p:cNvSpPr>
            <a:spLocks noChangeShapeType="1"/>
          </p:cNvSpPr>
          <p:nvPr/>
        </p:nvSpPr>
        <p:spPr bwMode="auto">
          <a:xfrm flipH="1">
            <a:off x="8844613" y="3075287"/>
            <a:ext cx="0" cy="14398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" name="Line 99"/>
          <p:cNvSpPr>
            <a:spLocks noChangeShapeType="1"/>
          </p:cNvSpPr>
          <p:nvPr/>
        </p:nvSpPr>
        <p:spPr bwMode="auto">
          <a:xfrm>
            <a:off x="9419289" y="3651549"/>
            <a:ext cx="24229" cy="8635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" name="Line 100"/>
          <p:cNvSpPr>
            <a:spLocks noChangeShapeType="1"/>
          </p:cNvSpPr>
          <p:nvPr/>
        </p:nvSpPr>
        <p:spPr bwMode="auto">
          <a:xfrm>
            <a:off x="9707915" y="3938886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" name="Line 91"/>
          <p:cNvSpPr>
            <a:spLocks noChangeShapeType="1"/>
          </p:cNvSpPr>
          <p:nvPr/>
        </p:nvSpPr>
        <p:spPr bwMode="auto">
          <a:xfrm>
            <a:off x="10147901" y="4299571"/>
            <a:ext cx="0" cy="2155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4" name="Line 91"/>
          <p:cNvSpPr>
            <a:spLocks noChangeShapeType="1"/>
          </p:cNvSpPr>
          <p:nvPr/>
        </p:nvSpPr>
        <p:spPr bwMode="auto">
          <a:xfrm>
            <a:off x="10300301" y="4371331"/>
            <a:ext cx="0" cy="143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" name="Line 91"/>
          <p:cNvSpPr>
            <a:spLocks noChangeShapeType="1"/>
          </p:cNvSpPr>
          <p:nvPr/>
        </p:nvSpPr>
        <p:spPr bwMode="auto">
          <a:xfrm>
            <a:off x="10452701" y="4443091"/>
            <a:ext cx="0" cy="720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>
            <a:off x="6755141" y="4371330"/>
            <a:ext cx="0" cy="14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7" name="Line 79"/>
          <p:cNvSpPr>
            <a:spLocks noChangeShapeType="1"/>
          </p:cNvSpPr>
          <p:nvPr/>
        </p:nvSpPr>
        <p:spPr bwMode="auto">
          <a:xfrm>
            <a:off x="6610357" y="4443090"/>
            <a:ext cx="0" cy="720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2819400" cy="1868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그렇다면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…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448301" y="1052513"/>
            <a:ext cx="4475163" cy="4425950"/>
          </a:xfrm>
        </p:spPr>
        <p:txBody>
          <a:bodyPr/>
          <a:lstStyle/>
          <a:p>
            <a:pPr eaLnBrk="1" hangingPunct="1"/>
            <a:r>
              <a:rPr lang="ko-KR" altLang="en-US" sz="2800" dirty="0" err="1">
                <a:latin typeface="+mj-ea"/>
                <a:ea typeface="+mj-ea"/>
              </a:rPr>
              <a:t>확률분포의</a:t>
            </a:r>
            <a:r>
              <a:rPr lang="ko-KR" altLang="en-US" sz="2800" dirty="0">
                <a:latin typeface="+mj-ea"/>
                <a:ea typeface="+mj-ea"/>
              </a:rPr>
              <a:t> 간단한 표시</a:t>
            </a:r>
            <a:r>
              <a:rPr lang="en-US" altLang="ko-KR" sz="2800" dirty="0">
                <a:latin typeface="+mj-ea"/>
                <a:ea typeface="+mj-ea"/>
              </a:rPr>
              <a:t>?</a:t>
            </a:r>
          </a:p>
          <a:p>
            <a:pPr eaLnBrk="1" hangingPunct="1"/>
            <a:endParaRPr lang="en-US" altLang="ko-KR" sz="2800" dirty="0">
              <a:latin typeface="+mj-ea"/>
              <a:ea typeface="+mj-ea"/>
            </a:endParaRPr>
          </a:p>
          <a:p>
            <a:pPr eaLnBrk="1" hangingPunct="1"/>
            <a:r>
              <a:rPr lang="en-US" altLang="ko-KR" sz="2800" dirty="0">
                <a:latin typeface="+mj-ea"/>
                <a:ea typeface="+mj-ea"/>
              </a:rPr>
              <a:t>A</a:t>
            </a:r>
            <a:r>
              <a:rPr lang="ko-KR" altLang="en-US" sz="2800" dirty="0">
                <a:latin typeface="+mj-ea"/>
                <a:ea typeface="+mj-ea"/>
              </a:rPr>
              <a:t> 분포</a:t>
            </a:r>
          </a:p>
          <a:p>
            <a:pPr eaLnBrk="1" hangingPunct="1"/>
            <a:endParaRPr lang="ko-KR" altLang="en-US" sz="2800" dirty="0">
              <a:latin typeface="+mj-ea"/>
              <a:ea typeface="+mj-ea"/>
            </a:endParaRPr>
          </a:p>
          <a:p>
            <a:pPr eaLnBrk="1" hangingPunct="1"/>
            <a:r>
              <a:rPr lang="ko-KR" altLang="en-US" sz="2800" dirty="0">
                <a:latin typeface="+mj-ea"/>
                <a:ea typeface="+mj-ea"/>
              </a:rPr>
              <a:t>이러이러한 변수는 </a:t>
            </a:r>
            <a:r>
              <a:rPr lang="en-US" altLang="ko-KR" sz="2800" dirty="0">
                <a:latin typeface="+mj-ea"/>
                <a:ea typeface="+mj-ea"/>
              </a:rPr>
              <a:t>A</a:t>
            </a:r>
            <a:r>
              <a:rPr lang="ko-KR" altLang="en-US" sz="2800" dirty="0">
                <a:latin typeface="+mj-ea"/>
                <a:ea typeface="+mj-ea"/>
              </a:rPr>
              <a:t> 분포를 따른다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381251" y="1714501"/>
            <a:ext cx="2303463" cy="2232025"/>
          </a:xfrm>
          <a:prstGeom prst="star5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66988" y="4279901"/>
            <a:ext cx="1968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각형인데 </a:t>
            </a:r>
          </a:p>
          <a:p>
            <a:pPr eaLnBrk="1" latinLnBrk="1" hangingPunct="1"/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다섯개의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각은</a:t>
            </a:r>
            <a:r>
              <a:rPr lang="en-US" altLang="ko-KR" sz="2000" dirty="0">
                <a:latin typeface="Arial" panose="020B0604020202020204" pitchFamily="34" charset="0"/>
                <a:ea typeface="휴먼모음T" panose="02030504000101010101" pitchFamily="18" charset="-127"/>
              </a:rPr>
              <a:t>…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..</a:t>
            </a:r>
          </a:p>
          <a:p>
            <a:pPr eaLnBrk="1" latinLnBrk="1" hangingPunct="1"/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블라블라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ea typeface="휴먼모음T" panose="02030504000101010101" pitchFamily="18" charset="-127"/>
              </a:rPr>
              <a:t>…</a:t>
            </a:r>
            <a:endParaRPr lang="en-US" altLang="ko-KR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7456" y="4149080"/>
            <a:ext cx="2087563" cy="1511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6600">
                <a:solidFill>
                  <a:schemeClr val="bg1"/>
                </a:solidFill>
                <a:ea typeface="휴먼모음T" panose="02030504000101010101" pitchFamily="18" charset="-127"/>
              </a:rPr>
              <a:t>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4"/>
          <p:cNvSpPr>
            <a:spLocks noChangeArrowheads="1"/>
          </p:cNvSpPr>
          <p:nvPr/>
        </p:nvSpPr>
        <p:spPr bwMode="auto">
          <a:xfrm>
            <a:off x="5519936" y="2106146"/>
            <a:ext cx="4176713" cy="396081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38100">
            <a:solidFill>
              <a:srgbClr val="FF6699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1"/>
            <a:ext cx="12192000" cy="8961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이항분포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(Binomial Distribution)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1497" y="1422811"/>
            <a:ext cx="4354463" cy="4525963"/>
          </a:xfrm>
        </p:spPr>
        <p:txBody>
          <a:bodyPr/>
          <a:lstStyle/>
          <a:p>
            <a:pPr eaLnBrk="1" hangingPunct="1"/>
            <a:r>
              <a:rPr lang="en-US" altLang="ko-KR" sz="3200" dirty="0"/>
              <a:t>Bi-?</a:t>
            </a:r>
          </a:p>
          <a:p>
            <a:pPr lvl="1" eaLnBrk="1" hangingPunct="1"/>
            <a:r>
              <a:rPr lang="en-US" altLang="ko-KR" sz="2800" dirty="0">
                <a:latin typeface="Arial" panose="020B0604020202020204" pitchFamily="34" charset="0"/>
              </a:rPr>
              <a:t>‘</a:t>
            </a:r>
            <a:r>
              <a:rPr lang="ko-KR" altLang="en-US" sz="2800" dirty="0"/>
              <a:t>둘</a:t>
            </a:r>
            <a:r>
              <a:rPr lang="en-US" altLang="ko-KR" sz="2800" dirty="0"/>
              <a:t>, </a:t>
            </a:r>
            <a:r>
              <a:rPr lang="ko-KR" altLang="en-US" sz="2800" dirty="0"/>
              <a:t>양</a:t>
            </a:r>
            <a:r>
              <a:rPr lang="en-US" altLang="ko-KR" sz="2800" dirty="0"/>
              <a:t>, </a:t>
            </a:r>
            <a:r>
              <a:rPr lang="ko-KR" altLang="en-US" sz="2800" dirty="0"/>
              <a:t>쌍</a:t>
            </a:r>
            <a:r>
              <a:rPr lang="en-US" altLang="ko-KR" sz="2800" dirty="0"/>
              <a:t>, </a:t>
            </a:r>
            <a:r>
              <a:rPr lang="ko-KR" altLang="en-US" sz="2800" dirty="0"/>
              <a:t>중</a:t>
            </a:r>
            <a:r>
              <a:rPr lang="en-US" altLang="ko-KR" sz="2800" dirty="0"/>
              <a:t>(</a:t>
            </a:r>
            <a:r>
              <a:rPr lang="ko-KR" altLang="en-US" sz="2800" dirty="0"/>
              <a:t>重</a:t>
            </a:r>
            <a:r>
              <a:rPr lang="en-US" altLang="ko-KR" sz="2800" dirty="0"/>
              <a:t>), </a:t>
            </a:r>
            <a:r>
              <a:rPr lang="ko-KR" altLang="en-US" sz="2800" dirty="0"/>
              <a:t>복</a:t>
            </a:r>
            <a:r>
              <a:rPr lang="en-US" altLang="ko-KR" sz="2800" dirty="0"/>
              <a:t>(</a:t>
            </a:r>
            <a:r>
              <a:rPr lang="ko-KR" altLang="en-US" sz="2800" dirty="0"/>
              <a:t>複</a:t>
            </a:r>
            <a:r>
              <a:rPr lang="en-US" altLang="ko-KR" sz="2800" dirty="0"/>
              <a:t>), </a:t>
            </a:r>
            <a:r>
              <a:rPr lang="ko-KR" altLang="en-US" sz="2800" dirty="0"/>
              <a:t>겹</a:t>
            </a:r>
            <a:r>
              <a:rPr lang="ko-KR" altLang="en-US" sz="2800" dirty="0">
                <a:latin typeface="Arial" panose="020B0604020202020204" pitchFamily="34" charset="0"/>
              </a:rPr>
              <a:t>’</a:t>
            </a:r>
            <a:r>
              <a:rPr lang="ko-KR" altLang="en-US" sz="2800" dirty="0"/>
              <a:t> 따위의 뜻</a:t>
            </a:r>
            <a:r>
              <a:rPr lang="en-US" altLang="ko-KR" sz="2800" dirty="0"/>
              <a:t>: </a:t>
            </a:r>
          </a:p>
          <a:p>
            <a:pPr lvl="1"/>
            <a:r>
              <a:rPr lang="en-US" altLang="ko-KR" sz="2800" dirty="0">
                <a:latin typeface="Times New Roman" panose="02020603050405020304" pitchFamily="18" charset="0"/>
              </a:rPr>
              <a:t>bicycle, biplane, binary, bilingual</a:t>
            </a:r>
          </a:p>
          <a:p>
            <a:pPr eaLnBrk="1" hangingPunct="1"/>
            <a:endParaRPr lang="en-US" altLang="ko-KR" sz="16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ko-KR" sz="3200" dirty="0" err="1">
                <a:latin typeface="Times New Roman" panose="02020603050405020304" pitchFamily="18" charset="0"/>
              </a:rPr>
              <a:t>Nomial</a:t>
            </a:r>
            <a:r>
              <a:rPr lang="en-US" altLang="ko-KR" sz="3200" dirty="0">
                <a:latin typeface="Times New Roman" panose="02020603050405020304" pitchFamily="18" charset="0"/>
              </a:rPr>
              <a:t>?</a:t>
            </a:r>
          </a:p>
          <a:p>
            <a:pPr lvl="1" eaLnBrk="1" hangingPunct="1"/>
            <a:r>
              <a:rPr lang="en-US" altLang="ko-KR" sz="2800" dirty="0">
                <a:latin typeface="Times New Roman" panose="02020603050405020304" pitchFamily="18" charset="0"/>
              </a:rPr>
              <a:t>= Nominal</a:t>
            </a:r>
          </a:p>
          <a:p>
            <a:pPr lvl="1" eaLnBrk="1" hangingPunct="1"/>
            <a:r>
              <a:rPr lang="ko-KR" altLang="en-US" sz="2800" dirty="0"/>
              <a:t>이름의</a:t>
            </a:r>
            <a:r>
              <a:rPr lang="en-US" altLang="ko-KR" sz="2800" dirty="0"/>
              <a:t>, </a:t>
            </a:r>
            <a:r>
              <a:rPr lang="ko-KR" altLang="en-US" sz="2800" dirty="0"/>
              <a:t>항목의</a:t>
            </a:r>
            <a:endParaRPr lang="ko-KR" altLang="en-US" sz="2000" dirty="0"/>
          </a:p>
        </p:txBody>
      </p:sp>
      <p:sp>
        <p:nvSpPr>
          <p:cNvPr id="17413" name="WordArt 29"/>
          <p:cNvSpPr>
            <a:spLocks noChangeArrowheads="1" noChangeShapeType="1" noTextEdit="1"/>
          </p:cNvSpPr>
          <p:nvPr/>
        </p:nvSpPr>
        <p:spPr bwMode="auto">
          <a:xfrm>
            <a:off x="8904312" y="1988840"/>
            <a:ext cx="2951163" cy="396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9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9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260648"/>
            <a:ext cx="3251200" cy="272256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무엇이 </a:t>
            </a:r>
            <a:b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개</a:t>
            </a: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231904" y="836712"/>
            <a:ext cx="5461246" cy="3921125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+mj-ea"/>
                <a:ea typeface="+mj-ea"/>
              </a:rPr>
              <a:t>실험의 결과가 </a:t>
            </a:r>
            <a:r>
              <a:rPr lang="en-US" altLang="ko-KR" sz="2800" dirty="0">
                <a:latin typeface="+mj-ea"/>
                <a:ea typeface="+mj-ea"/>
              </a:rPr>
              <a:t>2 (</a:t>
            </a:r>
            <a:r>
              <a:rPr lang="ko-KR" altLang="en-US" sz="2800" dirty="0">
                <a:latin typeface="+mj-ea"/>
                <a:ea typeface="+mj-ea"/>
              </a:rPr>
              <a:t>베르누이시행</a:t>
            </a:r>
            <a:r>
              <a:rPr lang="en-US" altLang="ko-KR" sz="2800" dirty="0">
                <a:latin typeface="+mj-ea"/>
                <a:ea typeface="+mj-ea"/>
              </a:rPr>
              <a:t>)</a:t>
            </a:r>
          </a:p>
          <a:p>
            <a:pPr eaLnBrk="1" hangingPunct="1"/>
            <a:endParaRPr lang="en-US" altLang="ko-KR" sz="2800" dirty="0">
              <a:latin typeface="+mj-ea"/>
              <a:ea typeface="+mj-ea"/>
            </a:endParaRPr>
          </a:p>
          <a:p>
            <a:pPr eaLnBrk="1" hangingPunct="1"/>
            <a:r>
              <a:rPr lang="ko-KR" altLang="en-US" sz="2800" dirty="0">
                <a:latin typeface="+mj-ea"/>
                <a:ea typeface="+mj-ea"/>
              </a:rPr>
              <a:t>성공</a:t>
            </a:r>
            <a:r>
              <a:rPr lang="en-US" altLang="ko-KR" sz="2800" dirty="0">
                <a:latin typeface="+mj-ea"/>
                <a:ea typeface="+mj-ea"/>
              </a:rPr>
              <a:t>(S) </a:t>
            </a:r>
            <a:r>
              <a:rPr lang="ko-KR" altLang="en-US" sz="2800" dirty="0">
                <a:latin typeface="+mj-ea"/>
                <a:ea typeface="+mj-ea"/>
              </a:rPr>
              <a:t>또는 실패</a:t>
            </a:r>
            <a:r>
              <a:rPr lang="en-US" altLang="ko-KR" sz="2800" dirty="0">
                <a:latin typeface="+mj-ea"/>
                <a:ea typeface="+mj-ea"/>
              </a:rPr>
              <a:t>(F)</a:t>
            </a:r>
          </a:p>
          <a:p>
            <a:pPr eaLnBrk="1" hangingPunct="1"/>
            <a:endParaRPr lang="en-US" altLang="ko-KR" sz="2800" dirty="0">
              <a:latin typeface="+mj-ea"/>
              <a:ea typeface="+mj-ea"/>
            </a:endParaRPr>
          </a:p>
          <a:p>
            <a:pPr eaLnBrk="1" hangingPunct="1"/>
            <a:r>
              <a:rPr lang="en-US" altLang="ko-KR" sz="2800" dirty="0" err="1">
                <a:latin typeface="+mj-ea"/>
                <a:ea typeface="+mj-ea"/>
              </a:rPr>
              <a:t>Pr</a:t>
            </a:r>
            <a:r>
              <a:rPr lang="en-US" altLang="ko-KR" sz="2800" dirty="0">
                <a:latin typeface="+mj-ea"/>
                <a:ea typeface="+mj-ea"/>
              </a:rPr>
              <a:t>(S)=p, </a:t>
            </a:r>
            <a:r>
              <a:rPr lang="en-US" altLang="ko-KR" sz="2800" dirty="0" err="1">
                <a:latin typeface="+mj-ea"/>
                <a:ea typeface="+mj-ea"/>
              </a:rPr>
              <a:t>Pr</a:t>
            </a:r>
            <a:r>
              <a:rPr lang="en-US" altLang="ko-KR" sz="2800" dirty="0">
                <a:latin typeface="+mj-ea"/>
                <a:ea typeface="+mj-ea"/>
              </a:rPr>
              <a:t>(F)=1-p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2927648" y="3500439"/>
            <a:ext cx="2017712" cy="201612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S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9623426" y="3500439"/>
            <a:ext cx="2017712" cy="20161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2800">
                <a:latin typeface="휴먼모음T" panose="02030504000101010101" pitchFamily="18" charset="-127"/>
                <a:ea typeface="휴먼모음T" panose="02030504000101010101" pitchFamily="18" charset="-127"/>
              </a:rPr>
              <a:t>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767408" y="4005064"/>
            <a:ext cx="2088232" cy="1008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1086990" y="404664"/>
            <a:ext cx="70104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이항분포란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86990" y="1464612"/>
            <a:ext cx="7272809" cy="2665015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2400" dirty="0">
                <a:latin typeface="+mj-ea"/>
                <a:ea typeface="+mj-ea"/>
              </a:rPr>
              <a:t>실험의 결과가 </a:t>
            </a:r>
            <a:r>
              <a:rPr lang="en-US" altLang="ko-KR" sz="2400" dirty="0">
                <a:latin typeface="+mj-ea"/>
                <a:ea typeface="+mj-ea"/>
              </a:rPr>
              <a:t>S </a:t>
            </a:r>
            <a:r>
              <a:rPr lang="ko-KR" altLang="en-US" sz="2400" dirty="0">
                <a:latin typeface="+mj-ea"/>
                <a:ea typeface="+mj-ea"/>
              </a:rPr>
              <a:t>또는 </a:t>
            </a:r>
            <a:r>
              <a:rPr lang="en-US" altLang="ko-KR" sz="2400" dirty="0">
                <a:latin typeface="+mj-ea"/>
                <a:ea typeface="+mj-ea"/>
              </a:rPr>
              <a:t>F</a:t>
            </a:r>
            <a:r>
              <a:rPr lang="ko-KR" altLang="en-US" sz="2400" dirty="0">
                <a:latin typeface="+mj-ea"/>
                <a:ea typeface="+mj-ea"/>
              </a:rPr>
              <a:t>인 실험을  </a:t>
            </a:r>
          </a:p>
          <a:p>
            <a:pPr eaLnBrk="1" hangingPunct="1">
              <a:lnSpc>
                <a:spcPct val="70000"/>
              </a:lnSpc>
            </a:pPr>
            <a:endParaRPr lang="ko-KR" altLang="en-US" sz="2400" dirty="0">
              <a:latin typeface="+mj-ea"/>
              <a:ea typeface="+mj-ea"/>
            </a:endParaRPr>
          </a:p>
          <a:p>
            <a:pPr eaLnBrk="1" hangingPunct="1"/>
            <a:r>
              <a:rPr lang="en-US" altLang="ko-KR" sz="2400" dirty="0">
                <a:latin typeface="+mj-ea"/>
                <a:ea typeface="+mj-ea"/>
              </a:rPr>
              <a:t>n</a:t>
            </a:r>
            <a:r>
              <a:rPr lang="ko-KR" altLang="en-US" sz="2400" dirty="0">
                <a:latin typeface="+mj-ea"/>
                <a:ea typeface="+mj-ea"/>
              </a:rPr>
              <a:t>번 반복하였을 때 </a:t>
            </a:r>
          </a:p>
          <a:p>
            <a:pPr eaLnBrk="1" hangingPunct="1">
              <a:lnSpc>
                <a:spcPct val="70000"/>
              </a:lnSpc>
            </a:pPr>
            <a:endParaRPr lang="ko-KR" altLang="en-US" sz="2400" dirty="0">
              <a:latin typeface="+mj-ea"/>
              <a:ea typeface="+mj-ea"/>
            </a:endParaRPr>
          </a:p>
          <a:p>
            <a:pPr eaLnBrk="1" hangingPunct="1"/>
            <a:r>
              <a:rPr lang="ko-KR" altLang="en-US" sz="2400" b="1" u="sng" dirty="0">
                <a:solidFill>
                  <a:srgbClr val="FF0000"/>
                </a:solidFill>
                <a:latin typeface="+mj-ea"/>
                <a:ea typeface="+mj-ea"/>
              </a:rPr>
              <a:t>총 성공한 횟수 </a:t>
            </a:r>
            <a:r>
              <a:rPr lang="en-US" altLang="ko-KR" sz="2400" dirty="0">
                <a:latin typeface="+mj-ea"/>
                <a:ea typeface="+mj-ea"/>
              </a:rPr>
              <a:t>X</a:t>
            </a:r>
            <a:r>
              <a:rPr lang="ko-KR" altLang="en-US" sz="2400" dirty="0">
                <a:latin typeface="+mj-ea"/>
                <a:ea typeface="+mj-ea"/>
              </a:rPr>
              <a:t>는 </a:t>
            </a:r>
            <a:r>
              <a:rPr lang="ko-KR" altLang="en-US" sz="2400" dirty="0" err="1">
                <a:latin typeface="+mj-ea"/>
                <a:ea typeface="+mj-ea"/>
              </a:rPr>
              <a:t>이항분포를</a:t>
            </a:r>
            <a:r>
              <a:rPr lang="ko-KR" altLang="en-US" sz="2400" dirty="0">
                <a:latin typeface="+mj-ea"/>
                <a:ea typeface="+mj-ea"/>
              </a:rPr>
              <a:t> 따른다</a:t>
            </a:r>
          </a:p>
          <a:p>
            <a:pPr eaLnBrk="1" hangingPunct="1">
              <a:lnSpc>
                <a:spcPct val="60000"/>
              </a:lnSpc>
            </a:pPr>
            <a:endParaRPr lang="ko-KR" altLang="en-US" sz="2400" dirty="0">
              <a:latin typeface="+mj-ea"/>
              <a:ea typeface="+mj-ea"/>
            </a:endParaRPr>
          </a:p>
          <a:p>
            <a:pPr eaLnBrk="1" hangingPunct="1"/>
            <a:r>
              <a:rPr lang="en-US" altLang="ko-KR" sz="2400" dirty="0">
                <a:latin typeface="+mj-ea"/>
                <a:ea typeface="+mj-ea"/>
              </a:rPr>
              <a:t>X~B(</a:t>
            </a:r>
            <a:r>
              <a:rPr lang="en-US" altLang="ko-KR" sz="2400" dirty="0" err="1">
                <a:latin typeface="+mj-ea"/>
                <a:ea typeface="+mj-ea"/>
              </a:rPr>
              <a:t>n,p</a:t>
            </a:r>
            <a:r>
              <a:rPr lang="en-US" altLang="ko-KR" sz="2400" dirty="0">
                <a:latin typeface="+mj-ea"/>
                <a:ea typeface="+mj-ea"/>
              </a:rPr>
              <a:t>)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97623"/>
              </p:ext>
            </p:extLst>
          </p:nvPr>
        </p:nvGraphicFramePr>
        <p:xfrm>
          <a:off x="4681463" y="1988840"/>
          <a:ext cx="6831853" cy="1112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75979">
                  <a:extLst>
                    <a:ext uri="{9D8B030D-6E8A-4147-A177-3AD203B41FA5}">
                      <a16:colId xmlns:a16="http://schemas.microsoft.com/office/drawing/2014/main" val="2060366442"/>
                    </a:ext>
                  </a:extLst>
                </a:gridCol>
                <a:gridCol w="975979">
                  <a:extLst>
                    <a:ext uri="{9D8B030D-6E8A-4147-A177-3AD203B41FA5}">
                      <a16:colId xmlns:a16="http://schemas.microsoft.com/office/drawing/2014/main" val="3199651818"/>
                    </a:ext>
                  </a:extLst>
                </a:gridCol>
                <a:gridCol w="975979">
                  <a:extLst>
                    <a:ext uri="{9D8B030D-6E8A-4147-A177-3AD203B41FA5}">
                      <a16:colId xmlns:a16="http://schemas.microsoft.com/office/drawing/2014/main" val="3262969723"/>
                    </a:ext>
                  </a:extLst>
                </a:gridCol>
                <a:gridCol w="975979">
                  <a:extLst>
                    <a:ext uri="{9D8B030D-6E8A-4147-A177-3AD203B41FA5}">
                      <a16:colId xmlns:a16="http://schemas.microsoft.com/office/drawing/2014/main" val="3597789113"/>
                    </a:ext>
                  </a:extLst>
                </a:gridCol>
                <a:gridCol w="975979">
                  <a:extLst>
                    <a:ext uri="{9D8B030D-6E8A-4147-A177-3AD203B41FA5}">
                      <a16:colId xmlns:a16="http://schemas.microsoft.com/office/drawing/2014/main" val="3139950471"/>
                    </a:ext>
                  </a:extLst>
                </a:gridCol>
                <a:gridCol w="975979">
                  <a:extLst>
                    <a:ext uri="{9D8B030D-6E8A-4147-A177-3AD203B41FA5}">
                      <a16:colId xmlns:a16="http://schemas.microsoft.com/office/drawing/2014/main" val="2888632099"/>
                    </a:ext>
                  </a:extLst>
                </a:gridCol>
                <a:gridCol w="975979">
                  <a:extLst>
                    <a:ext uri="{9D8B030D-6E8A-4147-A177-3AD203B41FA5}">
                      <a16:colId xmlns:a16="http://schemas.microsoft.com/office/drawing/2014/main" val="110160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…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8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결과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 X  =</a:t>
                      </a:r>
                      <a:endParaRPr lang="ko-KR" alt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    +   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en-US" altLang="ko-KR" dirty="0"/>
                        <a:t>1     +</a:t>
                      </a:r>
                      <a:r>
                        <a:rPr lang="ko-KR" altLang="en-US" baseline="0" dirty="0"/>
                        <a:t>    </a:t>
                      </a:r>
                      <a:r>
                        <a:rPr lang="en-US" altLang="ko-KR" dirty="0"/>
                        <a:t>1     + </a:t>
                      </a:r>
                      <a:r>
                        <a:rPr lang="ko-KR" altLang="en-US" baseline="0" dirty="0"/>
                        <a:t>  </a:t>
                      </a:r>
                      <a:r>
                        <a:rPr lang="en-US" altLang="ko-KR" dirty="0"/>
                        <a:t>0   +</a:t>
                      </a:r>
                      <a:r>
                        <a:rPr lang="ko-KR" altLang="en-US" baseline="0" dirty="0"/>
                        <a:t>   </a:t>
                      </a:r>
                      <a:r>
                        <a:rPr lang="en-US" altLang="ko-KR" dirty="0"/>
                        <a:t> …     +    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en-US" altLang="ko-KR" dirty="0"/>
                        <a:t>1  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79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844" grpId="0" build="p" autoUpdateAnimBg="0"/>
    </p:bld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사용자 지정 1">
      <a:majorFont>
        <a:latin typeface="나눔스퀘어 Bold"/>
        <a:ea typeface="나눔스퀘어 Bold"/>
        <a:cs typeface=""/>
      </a:majorFont>
      <a:minorFont>
        <a:latin typeface="나눔스퀘어라운드 Bold"/>
        <a:ea typeface="나눔스퀘어라운드 Regular"/>
        <a:cs typeface="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1472</TotalTime>
  <Words>1338</Words>
  <Application>Microsoft Office PowerPoint</Application>
  <PresentationFormat>와이드스크린</PresentationFormat>
  <Paragraphs>419</Paragraphs>
  <Slides>23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4" baseType="lpstr">
      <vt:lpstr>굴림</vt:lpstr>
      <vt:lpstr>나눔스퀘어 Bold</vt:lpstr>
      <vt:lpstr>나눔스퀘어라운드 Bold</vt:lpstr>
      <vt:lpstr>휴먼모음T</vt:lpstr>
      <vt:lpstr>Arial</vt:lpstr>
      <vt:lpstr>Calibri</vt:lpstr>
      <vt:lpstr>Cambria Math</vt:lpstr>
      <vt:lpstr>Times New Roman</vt:lpstr>
      <vt:lpstr>Wingdings</vt:lpstr>
      <vt:lpstr>추억</vt:lpstr>
      <vt:lpstr>비트맵 이미지</vt:lpstr>
      <vt:lpstr>이항분포</vt:lpstr>
      <vt:lpstr>지금까지  배운 내용</vt:lpstr>
      <vt:lpstr>동전을  세번 던져 앞면의 수 X</vt:lpstr>
      <vt:lpstr>PowerPoint 프레젠테이션</vt:lpstr>
      <vt:lpstr>동전을 100번 던져 앞면의 수  X</vt:lpstr>
      <vt:lpstr>그렇다면…</vt:lpstr>
      <vt:lpstr>이항분포(Binomial Distribution)</vt:lpstr>
      <vt:lpstr>무엇이  2개?</vt:lpstr>
      <vt:lpstr>이항분포란?</vt:lpstr>
      <vt:lpstr>이항분포의 예(교재)</vt:lpstr>
      <vt:lpstr>이항분포의 예</vt:lpstr>
      <vt:lpstr>이항분포 X의  확률계산</vt:lpstr>
      <vt:lpstr>이항분포</vt:lpstr>
      <vt:lpstr>교재 79쪽</vt:lpstr>
      <vt:lpstr>PowerPoint 프레젠테이션</vt:lpstr>
      <vt:lpstr>Why 0!=1?</vt:lpstr>
      <vt:lpstr>교재 80쪽  예제 2.5</vt:lpstr>
      <vt:lpstr>예제 2.5(계속)</vt:lpstr>
      <vt:lpstr>교재 82쪽  유제 2.8</vt:lpstr>
      <vt:lpstr>교재 82쪽  예제 2.6</vt:lpstr>
      <vt:lpstr>교재 83쪽  유제 2.7</vt:lpstr>
      <vt:lpstr>참고</vt:lpstr>
      <vt:lpstr>수고하셨습니다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베이스의 정리 Bayes’ Theorem</dc:title>
  <dc:creator>user15</dc:creator>
  <cp:lastModifiedBy>Admin</cp:lastModifiedBy>
  <cp:revision>70</cp:revision>
  <dcterms:created xsi:type="dcterms:W3CDTF">2008-03-13T09:17:57Z</dcterms:created>
  <dcterms:modified xsi:type="dcterms:W3CDTF">2023-04-10T02:32:29Z</dcterms:modified>
</cp:coreProperties>
</file>