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317" r:id="rId4"/>
    <p:sldId id="318" r:id="rId5"/>
    <p:sldId id="319" r:id="rId6"/>
    <p:sldId id="320" r:id="rId7"/>
    <p:sldId id="328" r:id="rId8"/>
    <p:sldId id="321" r:id="rId9"/>
    <p:sldId id="322" r:id="rId10"/>
    <p:sldId id="329" r:id="rId11"/>
    <p:sldId id="323" r:id="rId12"/>
    <p:sldId id="327" r:id="rId13"/>
    <p:sldId id="324" r:id="rId14"/>
    <p:sldId id="325" r:id="rId15"/>
    <p:sldId id="326" r:id="rId16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5D0"/>
    <a:srgbClr val="FF9900"/>
    <a:srgbClr val="CCFF33"/>
    <a:srgbClr val="FFFFFF"/>
    <a:srgbClr val="DFD6CE"/>
    <a:srgbClr val="FF9999"/>
    <a:srgbClr val="FFFF99"/>
    <a:srgbClr val="66FF66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52" autoAdjust="0"/>
  </p:normalViewPr>
  <p:slideViewPr>
    <p:cSldViewPr>
      <p:cViewPr varScale="1">
        <p:scale>
          <a:sx n="88" d="100"/>
          <a:sy n="88" d="100"/>
        </p:scale>
        <p:origin x="86" y="4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A9A03-1E97-4A11-87A6-94A0DA9DAF8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7945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BBF6C-19EF-4E69-84CF-A9E04497FF2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6796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F197B-8241-4DC0-A0BE-A36932880E7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3735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ko-KR" alt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1AF1C-A2D8-4786-A8F9-A7103F53705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2647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02445-D6B1-46A9-9D53-A89A725A403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0050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9900-C706-4A68-B5C9-5F7DCC900A3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397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78345-F234-489A-9F21-813641EAE30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1419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CA1A-06FB-4A6D-8D39-4074E890BBA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07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51C2-E6D8-4C6F-9EC1-B3FFBD7C572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4153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7284-0DE9-4531-907D-AEBE78B6049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8298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95A7-DEC3-4C8E-BBF3-B4712BB35EE6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187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AB0F9-D322-4369-B33C-D153C3F2E4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0627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6C8D04-2720-4EE8-8318-0BE0610B54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C49D18-227E-401F-8D3E-FC54139DEC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9CF6E6-2F94-42BC-8043-D03D13B0D0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24E3F7E0-D589-497F-B0AC-EC96673E021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nlinestatbook.com/stat_si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9"/>
          <a:stretch/>
        </p:blipFill>
        <p:spPr>
          <a:xfrm>
            <a:off x="-1" y="0"/>
            <a:ext cx="12174473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7"/>
            <a:ext cx="12192000" cy="1082550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정규근사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-</a:t>
            </a:r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중심극한정리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7728" y="3789040"/>
            <a:ext cx="2135560" cy="936104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통계학개론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7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주차</a:t>
            </a:r>
            <a:endParaRPr lang="ko-KR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중심극한정리가</a:t>
            </a:r>
            <a:r>
              <a:rPr lang="en-US" altLang="ko-KR" dirty="0"/>
              <a:t> </a:t>
            </a:r>
            <a:r>
              <a:rPr lang="ko-KR" altLang="en-US" dirty="0"/>
              <a:t>왜 중요하죠</a:t>
            </a:r>
            <a:r>
              <a:rPr lang="en-US" altLang="ko-KR" dirty="0"/>
              <a:t>?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983432" y="1628800"/>
                <a:ext cx="10081120" cy="4525963"/>
              </a:xfrm>
            </p:spPr>
            <p:txBody>
              <a:bodyPr/>
              <a:lstStyle/>
              <a:p>
                <a:r>
                  <a:rPr lang="ko-KR" altLang="en-US" dirty="0"/>
                  <a:t>통계학 이론의 기본이 되는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가지</a:t>
                </a:r>
                <a:endParaRPr lang="en-US" altLang="ko-KR" dirty="0"/>
              </a:p>
              <a:p>
                <a:pPr lvl="1"/>
                <a:r>
                  <a:rPr lang="ko-KR" altLang="en-US" dirty="0"/>
                  <a:t>대수의 법칙</a:t>
                </a:r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표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본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평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균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ko-KR" altLang="en-US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모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평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균</m:t>
                    </m:r>
                  </m:oMath>
                </a14:m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성</m:t>
                        </m:r>
                        <m:r>
                          <a:rPr lang="ko-KR" altLang="en-US" i="1" dirty="0" smtClean="0">
                            <a:latin typeface="Cambria Math" panose="02040503050406030204" pitchFamily="18" charset="0"/>
                          </a:rPr>
                          <m:t>공</m:t>
                        </m:r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횟</m:t>
                        </m:r>
                        <m:r>
                          <a:rPr lang="ko-KR" altLang="en-US" i="1" dirty="0" smtClean="0">
                            <a:latin typeface="Cambria Math" panose="02040503050406030204" pitchFamily="18" charset="0"/>
                          </a:rPr>
                          <m:t>수</m:t>
                        </m:r>
                      </m:num>
                      <m:den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시</m:t>
                        </m:r>
                        <m:r>
                          <a:rPr lang="ko-KR" altLang="en-US" i="1" dirty="0" smtClean="0">
                            <a:latin typeface="Cambria Math" panose="02040503050406030204" pitchFamily="18" charset="0"/>
                          </a:rPr>
                          <m:t>행횟</m:t>
                        </m:r>
                        <m:r>
                          <a:rPr lang="ko-KR" altLang="en-US" i="1" dirty="0">
                            <a:latin typeface="Cambria Math" panose="02040503050406030204" pitchFamily="18" charset="0"/>
                          </a:rPr>
                          <m:t>수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 i="1" dirty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ko-KR" altLang="en-US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ko-K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성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공</m:t>
                    </m:r>
                    <m:r>
                      <a:rPr lang="ko-KR" altLang="en-US" i="1" dirty="0" smtClean="0">
                        <a:latin typeface="Cambria Math" panose="02040503050406030204" pitchFamily="18" charset="0"/>
                      </a:rPr>
                      <m:t>확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률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ko-KR" altLang="en-US" dirty="0"/>
                  <a:t>중심극한정리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표본평균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또는 어떤 값들의 합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이 분석에 가장 많이 사용</a:t>
                </a:r>
                <a:endParaRPr lang="en-US" altLang="ko-KR" dirty="0"/>
              </a:p>
              <a:p>
                <a:pPr lvl="2"/>
                <a:r>
                  <a:rPr lang="ko-KR" altLang="en-US" dirty="0"/>
                  <a:t>표본평균을 이용한 추론에서 필요한 확률계산에 필요</a:t>
                </a:r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3432" y="1628800"/>
                <a:ext cx="10081120" cy="4525963"/>
              </a:xfrm>
              <a:blipFill>
                <a:blip r:embed="rId2"/>
                <a:stretch>
                  <a:fillRect l="-1814" t="-3096" b="-16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4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681164"/>
            <a:ext cx="5676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4" y="1671639"/>
            <a:ext cx="56673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2" y="190187"/>
            <a:ext cx="2746375" cy="2433637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이항분포의 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정규근사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850" y="607699"/>
            <a:ext cx="5194300" cy="2016125"/>
          </a:xfrm>
        </p:spPr>
        <p:txBody>
          <a:bodyPr/>
          <a:lstStyle/>
          <a:p>
            <a:pPr eaLnBrk="1" hangingPunct="1"/>
            <a:r>
              <a:rPr lang="en-US" altLang="ko-KR" dirty="0">
                <a:latin typeface="Times New Roman" panose="02020603050405020304" pitchFamily="18" charset="0"/>
              </a:rPr>
              <a:t>X~B(20, 0.5)</a:t>
            </a: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7248525" y="1700213"/>
            <a:ext cx="3024188" cy="20891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FF"/>
          </a:solidFill>
          <a:ln w="9525">
            <a:solidFill>
              <a:srgbClr val="FF9999"/>
            </a:solidFill>
            <a:round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이항분포가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정규분포와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비슷하다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중심극한정리에 의한 정규근사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이항분포 </a:t>
                </a:r>
                <a:r>
                  <a:rPr lang="en-US" altLang="ko-KR" dirty="0"/>
                  <a:t>-&gt; </a:t>
                </a:r>
                <a:r>
                  <a:rPr lang="ko-KR" altLang="en-US" dirty="0"/>
                  <a:t>정규분포 </a:t>
                </a:r>
                <a:r>
                  <a:rPr lang="en-US" altLang="ko-KR" dirty="0"/>
                  <a:t>(by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CLT)</a:t>
                </a:r>
              </a:p>
              <a:p>
                <a:r>
                  <a:rPr lang="en-US" altLang="ko-KR" dirty="0"/>
                  <a:t>CLT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 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</m:oMath>
                </a14:m>
                <a:endParaRPr lang="en-US" altLang="ko-KR" dirty="0"/>
              </a:p>
              <a:p>
                <a:r>
                  <a:rPr lang="ko-KR" altLang="en-US" dirty="0"/>
                  <a:t>이항분포는 베르누이시행의 합</a:t>
                </a:r>
                <a:endParaRPr lang="en-US" altLang="ko-KR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ko-KR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𝑁𝑜𝑟𝑚𝑎𝑙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67" t="-3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179282"/>
              </p:ext>
            </p:extLst>
          </p:nvPr>
        </p:nvGraphicFramePr>
        <p:xfrm>
          <a:off x="1415481" y="3645024"/>
          <a:ext cx="7632849" cy="11125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90407">
                  <a:extLst>
                    <a:ext uri="{9D8B030D-6E8A-4147-A177-3AD203B41FA5}">
                      <a16:colId xmlns:a16="http://schemas.microsoft.com/office/drawing/2014/main" val="2060366442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3199651818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3262969723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3597789113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3139950471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888632099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1101605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시행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…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8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결과</a:t>
                      </a:r>
                      <a:r>
                        <a:rPr lang="en-US" altLang="ko-KR" dirty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827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   X  =</a:t>
                      </a:r>
                      <a:endParaRPr lang="ko-KR" alt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     +    </a:t>
                      </a:r>
                      <a:r>
                        <a:rPr lang="ko-KR" altLang="en-US" baseline="0" dirty="0"/>
                        <a:t> </a:t>
                      </a:r>
                      <a:r>
                        <a:rPr lang="en-US" altLang="ko-KR" dirty="0"/>
                        <a:t>1     +</a:t>
                      </a:r>
                      <a:r>
                        <a:rPr lang="ko-KR" altLang="en-US" baseline="0" dirty="0"/>
                        <a:t>     </a:t>
                      </a:r>
                      <a:r>
                        <a:rPr lang="en-US" altLang="ko-KR" dirty="0"/>
                        <a:t>1      + </a:t>
                      </a:r>
                      <a:r>
                        <a:rPr lang="ko-KR" altLang="en-US" baseline="0" dirty="0"/>
                        <a:t>   </a:t>
                      </a:r>
                      <a:r>
                        <a:rPr lang="en-US" altLang="ko-KR" dirty="0"/>
                        <a:t>0     +</a:t>
                      </a:r>
                      <a:r>
                        <a:rPr lang="ko-KR" altLang="en-US" baseline="0" dirty="0"/>
                        <a:t>   </a:t>
                      </a:r>
                      <a:r>
                        <a:rPr lang="en-US" altLang="ko-KR" dirty="0"/>
                        <a:t> …      +   </a:t>
                      </a:r>
                      <a:r>
                        <a:rPr lang="ko-KR" altLang="en-US" baseline="0" dirty="0"/>
                        <a:t> </a:t>
                      </a:r>
                      <a:r>
                        <a:rPr lang="en-US" altLang="ko-KR" dirty="0"/>
                        <a:t>1  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7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9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840583" y="299239"/>
            <a:ext cx="2735262" cy="4103688"/>
          </a:xfrm>
          <a:prstGeom prst="rect">
            <a:avLst/>
          </a:prstGeom>
          <a:solidFill>
            <a:srgbClr val="CCFF33">
              <a:alpha val="80000"/>
            </a:srgbClr>
          </a:solidFill>
          <a:ln w="9525">
            <a:solidFill>
              <a:srgbClr val="CCFF33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73932" y="476672"/>
            <a:ext cx="2601913" cy="3298825"/>
          </a:xfrm>
        </p:spPr>
        <p:txBody>
          <a:bodyPr/>
          <a:lstStyle/>
          <a:p>
            <a:pPr algn="l" eaLnBrk="1" hangingPunct="1"/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이항분포의 </a:t>
            </a:r>
            <a:b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확률을</a:t>
            </a:r>
            <a:b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정규분포를 </a:t>
            </a:r>
            <a:b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이용하여 </a:t>
            </a:r>
            <a:b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3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구한다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11824" y="299239"/>
            <a:ext cx="4906962" cy="5145088"/>
          </a:xfrm>
        </p:spPr>
        <p:txBody>
          <a:bodyPr/>
          <a:lstStyle/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그런데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이항분포는 이산형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정규분포는 연속형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 차이를 보정해주자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연속성수정으로</a:t>
            </a:r>
          </a:p>
          <a:p>
            <a:pPr lvl="1" eaLnBrk="1" hangingPunct="1"/>
            <a:r>
              <a: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Continuity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5735960" y="1212295"/>
            <a:ext cx="6264696" cy="4679950"/>
          </a:xfrm>
          <a:prstGeom prst="rect">
            <a:avLst/>
          </a:prstGeom>
          <a:solidFill>
            <a:srgbClr val="FF9999"/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+mj-ea"/>
              <a:ea typeface="+mj-ea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3" y="274638"/>
            <a:ext cx="3312344" cy="1930400"/>
          </a:xfrm>
        </p:spPr>
        <p:txBody>
          <a:bodyPr/>
          <a:lstStyle/>
          <a:p>
            <a:pPr eaLnBrk="1" hangingPunct="1"/>
            <a:r>
              <a:rPr lang="ko-KR" altLang="en-US" sz="4000" dirty="0">
                <a:latin typeface="+mj-ea"/>
              </a:rPr>
              <a:t>연속성수정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5960" y="1539320"/>
            <a:ext cx="6049128" cy="43529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ko-KR" sz="2800" dirty="0">
                <a:latin typeface="+mj-ea"/>
                <a:ea typeface="+mj-ea"/>
              </a:rPr>
              <a:t>Pr(6≤X ≤ 8) = Pr(5.5 ≤ X ≤8.5)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2800" dirty="0">
                <a:latin typeface="+mj-ea"/>
              </a:rPr>
              <a:t>Pr(6&lt;X ≤ 8) = Pr(6.5 ≤ X ≤8.5)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sz="2800" dirty="0">
                <a:latin typeface="+mj-ea"/>
              </a:rPr>
              <a:t>Pr(6&lt;X &lt; 8) = Pr(6.5 ≤ X ≤7.5)</a:t>
            </a:r>
          </a:p>
          <a:p>
            <a:pPr eaLnBrk="1" hangingPunct="1">
              <a:lnSpc>
                <a:spcPct val="110000"/>
              </a:lnSpc>
            </a:pPr>
            <a:endParaRPr lang="en-US" altLang="ko-KR" sz="2800" dirty="0">
              <a:latin typeface="+mj-ea"/>
              <a:ea typeface="+mj-ea"/>
            </a:endParaRPr>
          </a:p>
          <a:p>
            <a:pPr eaLnBrk="1" hangingPunct="1">
              <a:lnSpc>
                <a:spcPct val="110000"/>
              </a:lnSpc>
            </a:pPr>
            <a:r>
              <a:rPr lang="ko-KR" altLang="en-US" sz="2800" dirty="0">
                <a:latin typeface="+mj-ea"/>
                <a:ea typeface="+mj-ea"/>
              </a:rPr>
              <a:t>교재 </a:t>
            </a:r>
            <a:r>
              <a:rPr lang="en-US" altLang="ko-KR" sz="2800" dirty="0">
                <a:latin typeface="+mj-ea"/>
                <a:ea typeface="+mj-ea"/>
              </a:rPr>
              <a:t>136</a:t>
            </a:r>
            <a:r>
              <a:rPr lang="ko-KR" altLang="en-US" sz="2800" dirty="0">
                <a:latin typeface="+mj-ea"/>
                <a:ea typeface="+mj-ea"/>
              </a:rPr>
              <a:t>쪽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ko-KR" altLang="en-US" sz="2800" dirty="0">
                <a:latin typeface="+mj-ea"/>
                <a:ea typeface="+mj-ea"/>
              </a:rPr>
              <a:t>   예제풀이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95400" y="4221088"/>
            <a:ext cx="4968552" cy="513348"/>
            <a:chOff x="695400" y="4221088"/>
            <a:chExt cx="4968552" cy="513348"/>
          </a:xfrm>
        </p:grpSpPr>
        <p:cxnSp>
          <p:nvCxnSpPr>
            <p:cNvPr id="6" name="직선 화살표 연결선 5"/>
            <p:cNvCxnSpPr/>
            <p:nvPr/>
          </p:nvCxnSpPr>
          <p:spPr>
            <a:xfrm>
              <a:off x="695400" y="4365104"/>
              <a:ext cx="49685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/>
            <p:nvPr/>
          </p:nvCxnSpPr>
          <p:spPr>
            <a:xfrm flipV="1">
              <a:off x="1631504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2135560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2639616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3143672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3647728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4151784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V="1">
              <a:off x="1127448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53748" y="436510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61860" y="436510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6</a:t>
              </a:r>
              <a:endParaRPr lang="ko-KR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69972" y="436510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7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8084" y="436510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8</a:t>
              </a:r>
              <a:endParaRPr lang="ko-KR" altLang="en-US" dirty="0"/>
            </a:p>
          </p:txBody>
        </p:sp>
        <p:cxnSp>
          <p:nvCxnSpPr>
            <p:cNvPr id="35" name="직선 연결선 34"/>
            <p:cNvCxnSpPr/>
            <p:nvPr/>
          </p:nvCxnSpPr>
          <p:spPr>
            <a:xfrm flipV="1">
              <a:off x="4655840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5159896" y="4221088"/>
              <a:ext cx="0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986196" y="436070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9</a:t>
              </a:r>
              <a:endParaRPr lang="ko-KR" altLang="en-US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102306" y="1844824"/>
            <a:ext cx="4085522" cy="2515883"/>
            <a:chOff x="1102306" y="1844824"/>
            <a:chExt cx="4085522" cy="2515883"/>
          </a:xfrm>
        </p:grpSpPr>
        <p:sp>
          <p:nvSpPr>
            <p:cNvPr id="11" name="직사각형 10"/>
            <p:cNvSpPr/>
            <p:nvPr/>
          </p:nvSpPr>
          <p:spPr>
            <a:xfrm>
              <a:off x="1102306" y="3429000"/>
              <a:ext cx="45719" cy="93170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114644" y="2775182"/>
              <a:ext cx="50629" cy="15855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094229" y="2205038"/>
              <a:ext cx="68835" cy="215566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127025" y="1844824"/>
              <a:ext cx="53286" cy="25158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131369" y="2205038"/>
              <a:ext cx="56459" cy="215566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자유형 11"/>
          <p:cNvSpPr/>
          <p:nvPr/>
        </p:nvSpPr>
        <p:spPr>
          <a:xfrm>
            <a:off x="671209" y="1835708"/>
            <a:ext cx="5013635" cy="1851076"/>
          </a:xfrm>
          <a:custGeom>
            <a:avLst/>
            <a:gdLst>
              <a:gd name="connsiteX0" fmla="*/ 0 w 5013635"/>
              <a:gd name="connsiteY0" fmla="*/ 1848255 h 1848255"/>
              <a:gd name="connsiteX1" fmla="*/ 447472 w 5013635"/>
              <a:gd name="connsiteY1" fmla="*/ 1605063 h 1848255"/>
              <a:gd name="connsiteX2" fmla="*/ 447472 w 5013635"/>
              <a:gd name="connsiteY2" fmla="*/ 1605063 h 1848255"/>
              <a:gd name="connsiteX3" fmla="*/ 1468876 w 5013635"/>
              <a:gd name="connsiteY3" fmla="*/ 953310 h 1848255"/>
              <a:gd name="connsiteX4" fmla="*/ 2461097 w 5013635"/>
              <a:gd name="connsiteY4" fmla="*/ 389106 h 1848255"/>
              <a:gd name="connsiteX5" fmla="*/ 3482502 w 5013635"/>
              <a:gd name="connsiteY5" fmla="*/ 0 h 1848255"/>
              <a:gd name="connsiteX6" fmla="*/ 4494178 w 5013635"/>
              <a:gd name="connsiteY6" fmla="*/ 389106 h 1848255"/>
              <a:gd name="connsiteX7" fmla="*/ 4970834 w 5013635"/>
              <a:gd name="connsiteY7" fmla="*/ 719846 h 1848255"/>
              <a:gd name="connsiteX8" fmla="*/ 4961106 w 5013635"/>
              <a:gd name="connsiteY8" fmla="*/ 700391 h 184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3635" h="1848255">
                <a:moveTo>
                  <a:pt x="0" y="1848255"/>
                </a:moveTo>
                <a:lnTo>
                  <a:pt x="447472" y="1605063"/>
                </a:lnTo>
                <a:lnTo>
                  <a:pt x="447472" y="1605063"/>
                </a:lnTo>
                <a:cubicBezTo>
                  <a:pt x="617706" y="1496438"/>
                  <a:pt x="1133272" y="1155970"/>
                  <a:pt x="1468876" y="953310"/>
                </a:cubicBezTo>
                <a:cubicBezTo>
                  <a:pt x="1804480" y="750650"/>
                  <a:pt x="2125493" y="547991"/>
                  <a:pt x="2461097" y="389106"/>
                </a:cubicBezTo>
                <a:cubicBezTo>
                  <a:pt x="2796701" y="230221"/>
                  <a:pt x="3143655" y="0"/>
                  <a:pt x="3482502" y="0"/>
                </a:cubicBezTo>
                <a:cubicBezTo>
                  <a:pt x="3821349" y="0"/>
                  <a:pt x="4246123" y="269132"/>
                  <a:pt x="4494178" y="389106"/>
                </a:cubicBezTo>
                <a:cubicBezTo>
                  <a:pt x="4742233" y="509080"/>
                  <a:pt x="4970834" y="719846"/>
                  <a:pt x="4970834" y="719846"/>
                </a:cubicBezTo>
                <a:cubicBezTo>
                  <a:pt x="5048655" y="771727"/>
                  <a:pt x="5004880" y="736059"/>
                  <a:pt x="4961106" y="7003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직사각형 47"/>
          <p:cNvSpPr/>
          <p:nvPr/>
        </p:nvSpPr>
        <p:spPr>
          <a:xfrm>
            <a:off x="1623553" y="2775182"/>
            <a:ext cx="1016063" cy="1585525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직사각형 49"/>
          <p:cNvSpPr/>
          <p:nvPr/>
        </p:nvSpPr>
        <p:spPr>
          <a:xfrm>
            <a:off x="3630008" y="1835708"/>
            <a:ext cx="1017857" cy="251588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직사각형 50"/>
          <p:cNvSpPr/>
          <p:nvPr/>
        </p:nvSpPr>
        <p:spPr>
          <a:xfrm>
            <a:off x="2639616" y="2205038"/>
            <a:ext cx="986380" cy="215566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8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0"/>
          <a:stretch/>
        </p:blipFill>
        <p:spPr>
          <a:xfrm>
            <a:off x="-1" y="0"/>
            <a:ext cx="12229027" cy="6858000"/>
          </a:xfrm>
          <a:prstGeom prst="rect">
            <a:avLst/>
          </a:prstGeom>
        </p:spPr>
      </p:pic>
      <p:sp>
        <p:nvSpPr>
          <p:cNvPr id="13314" name="제목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ko-KR" altLang="en-US" sz="9600" dirty="0"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수고하셨습니다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472" y="738725"/>
            <a:ext cx="1728192" cy="2217738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 </a:t>
            </a:r>
            <a:b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배울</a:t>
            </a:r>
            <a:b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4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내용은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67659" y="765176"/>
            <a:ext cx="5616773" cy="5040313"/>
          </a:xfrm>
        </p:spPr>
        <p:txBody>
          <a:bodyPr/>
          <a:lstStyle/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지난 시간까지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이항분포와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정규분포를 배웠는데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오늘은</a:t>
            </a:r>
          </a:p>
          <a:p>
            <a:pPr eaLnBrk="1" hangingPunct="1"/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eaLnBrk="1" hangingPunct="1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이항분포와 정규분포의 관계</a:t>
            </a: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623094" y="404664"/>
            <a:ext cx="3024187" cy="3024188"/>
          </a:xfrm>
          <a:prstGeom prst="ellipse">
            <a:avLst/>
          </a:prstGeom>
          <a:noFill/>
          <a:ln w="3810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7" y="980728"/>
            <a:ext cx="1895257" cy="1656184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ea typeface="휴먼모음T" panose="02030504000101010101" pitchFamily="18" charset="-127"/>
              </a:rPr>
              <a:t>오늘의 </a:t>
            </a:r>
            <a:br>
              <a:rPr lang="ko-KR" altLang="en-US" dirty="0">
                <a:ea typeface="휴먼모음T" panose="02030504000101010101" pitchFamily="18" charset="-127"/>
              </a:rPr>
            </a:br>
            <a:r>
              <a:rPr lang="ko-KR" altLang="en-US" dirty="0">
                <a:ea typeface="휴먼모음T" panose="02030504000101010101" pitchFamily="18" charset="-127"/>
              </a:rPr>
              <a:t>주제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784" y="1504033"/>
            <a:ext cx="7056784" cy="4425950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+mj-lt"/>
                <a:ea typeface="휴먼모음T" panose="02030504000101010101" pitchFamily="18" charset="-127"/>
              </a:rPr>
              <a:t>중심극한정리</a:t>
            </a:r>
          </a:p>
          <a:p>
            <a:pPr eaLnBrk="1" hangingPunct="1"/>
            <a:endParaRPr lang="ko-KR" altLang="en-US" dirty="0">
              <a:latin typeface="+mj-lt"/>
              <a:ea typeface="휴먼모음T" panose="02030504000101010101" pitchFamily="18" charset="-127"/>
            </a:endParaRPr>
          </a:p>
          <a:p>
            <a:pPr eaLnBrk="1" hangingPunct="1"/>
            <a:r>
              <a:rPr lang="en-US" altLang="ko-KR" dirty="0">
                <a:latin typeface="+mj-lt"/>
                <a:ea typeface="휴먼모음T" panose="02030504000101010101" pitchFamily="18" charset="-127"/>
              </a:rPr>
              <a:t>Central Limit Theorem (CLT)</a:t>
            </a:r>
          </a:p>
          <a:p>
            <a:pPr eaLnBrk="1" hangingPunct="1"/>
            <a:endParaRPr lang="en-US" altLang="ko-KR" dirty="0">
              <a:latin typeface="+mj-lt"/>
              <a:ea typeface="휴먼모음T" panose="02030504000101010101" pitchFamily="18" charset="-127"/>
            </a:endParaRPr>
          </a:p>
          <a:p>
            <a:pPr eaLnBrk="1" hangingPunct="1"/>
            <a:r>
              <a:rPr lang="ko-KR" altLang="en-US" dirty="0">
                <a:latin typeface="+mj-lt"/>
                <a:ea typeface="휴먼모음T" panose="02030504000101010101" pitchFamily="18" charset="-127"/>
              </a:rPr>
              <a:t>표본평균의 분포는 정규분포에 근사한다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rot="5400000">
            <a:off x="1163489" y="512639"/>
            <a:ext cx="2808287" cy="3600450"/>
          </a:xfrm>
          <a:prstGeom prst="rtTriangle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476672"/>
            <a:ext cx="3251200" cy="2217737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다음과 같은 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주머니를 </a:t>
            </a:r>
            <a:b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생각하세요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178" y="3212976"/>
            <a:ext cx="3538538" cy="1800200"/>
          </a:xfrm>
        </p:spPr>
        <p:txBody>
          <a:bodyPr/>
          <a:lstStyle/>
          <a:p>
            <a:pPr eaLnBrk="1" hangingPunct="1"/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Random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개를 뽑아 평균을 구하세요</a:t>
            </a:r>
          </a:p>
          <a:p>
            <a:pPr marL="0" indent="0" eaLnBrk="1" hangingPunct="1">
              <a:buNone/>
            </a:pP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83339" y="549276"/>
            <a:ext cx="3673475" cy="3095625"/>
            <a:chOff x="3061" y="346"/>
            <a:chExt cx="2314" cy="1950"/>
          </a:xfrm>
        </p:grpSpPr>
        <p:sp>
          <p:nvSpPr>
            <p:cNvPr id="5127" name="Oval 4"/>
            <p:cNvSpPr>
              <a:spLocks noChangeArrowheads="1"/>
            </p:cNvSpPr>
            <p:nvPr/>
          </p:nvSpPr>
          <p:spPr bwMode="auto">
            <a:xfrm>
              <a:off x="3061" y="618"/>
              <a:ext cx="2314" cy="16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dirty="0"/>
                <a:t>12, 10,  18,  7, 21, 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dirty="0"/>
                <a:t>15, 12, 11, 14, 16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dirty="0"/>
                <a:t>9, 8, 19, 13, 22,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2400" dirty="0"/>
                <a:t>8, 14, 12, 15, 13</a:t>
              </a:r>
            </a:p>
          </p:txBody>
        </p:sp>
        <p:sp>
          <p:nvSpPr>
            <p:cNvPr id="5128" name="AutoShape 5"/>
            <p:cNvSpPr>
              <a:spLocks noChangeArrowheads="1"/>
            </p:cNvSpPr>
            <p:nvPr/>
          </p:nvSpPr>
          <p:spPr bwMode="auto">
            <a:xfrm>
              <a:off x="3651" y="346"/>
              <a:ext cx="1179" cy="3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7 w 21600"/>
                <a:gd name="T13" fmla="*/ 4522 h 21600"/>
                <a:gd name="T14" fmla="*/ 17093 w 21600"/>
                <a:gd name="T15" fmla="*/ 1707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503562" y="1994374"/>
            <a:ext cx="1223963" cy="2808288"/>
          </a:xfrm>
          <a:prstGeom prst="curvedRightArrow">
            <a:avLst>
              <a:gd name="adj1" fmla="val 45888"/>
              <a:gd name="adj2" fmla="val 91777"/>
              <a:gd name="adj3" fmla="val 31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6959601" y="3789248"/>
            <a:ext cx="2592388" cy="10810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b="1" dirty="0"/>
              <a:t>?, ?, ?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879531" y="5661248"/>
            <a:ext cx="4881561" cy="864096"/>
            <a:chOff x="5879531" y="5661248"/>
            <a:chExt cx="4881561" cy="86409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275" b="34644"/>
            <a:stretch/>
          </p:blipFill>
          <p:spPr>
            <a:xfrm>
              <a:off x="5879531" y="5661248"/>
              <a:ext cx="4752528" cy="4771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879531" y="613842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7</a:t>
              </a:r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27524" y="6144221"/>
              <a:ext cx="44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75518" y="6150018"/>
              <a:ext cx="53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13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23512" y="6155815"/>
              <a:ext cx="48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16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39542" y="6156012"/>
              <a:ext cx="572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19</a:t>
              </a:r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48534" y="6152155"/>
              <a:ext cx="512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22</a:t>
              </a:r>
              <a:endParaRPr lang="ko-KR" altLang="en-US" dirty="0"/>
            </a:p>
          </p:txBody>
        </p:sp>
      </p:grpSp>
      <p:sp>
        <p:nvSpPr>
          <p:cNvPr id="6" name="곱셈 기호 5"/>
          <p:cNvSpPr/>
          <p:nvPr/>
        </p:nvSpPr>
        <p:spPr>
          <a:xfrm>
            <a:off x="7968208" y="5661248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곱셈 기호 17"/>
          <p:cNvSpPr/>
          <p:nvPr/>
        </p:nvSpPr>
        <p:spPr>
          <a:xfrm>
            <a:off x="8854668" y="5429280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곱셈 기호 18"/>
          <p:cNvSpPr/>
          <p:nvPr/>
        </p:nvSpPr>
        <p:spPr>
          <a:xfrm>
            <a:off x="7968208" y="5229200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곱셈 기호 19"/>
          <p:cNvSpPr/>
          <p:nvPr/>
        </p:nvSpPr>
        <p:spPr>
          <a:xfrm>
            <a:off x="7486296" y="5647517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곱셈 기호 20"/>
          <p:cNvSpPr/>
          <p:nvPr/>
        </p:nvSpPr>
        <p:spPr>
          <a:xfrm>
            <a:off x="7483608" y="5433361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곱셈 기호 21"/>
          <p:cNvSpPr/>
          <p:nvPr/>
        </p:nvSpPr>
        <p:spPr>
          <a:xfrm>
            <a:off x="7960449" y="5013176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곱셈 기호 22"/>
          <p:cNvSpPr/>
          <p:nvPr/>
        </p:nvSpPr>
        <p:spPr>
          <a:xfrm>
            <a:off x="8408421" y="5225876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곱셈 기호 23"/>
          <p:cNvSpPr/>
          <p:nvPr/>
        </p:nvSpPr>
        <p:spPr>
          <a:xfrm>
            <a:off x="9287049" y="5640554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곱셈 기호 24"/>
          <p:cNvSpPr/>
          <p:nvPr/>
        </p:nvSpPr>
        <p:spPr>
          <a:xfrm>
            <a:off x="8408421" y="5424530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곱셈 기호 25"/>
          <p:cNvSpPr/>
          <p:nvPr/>
        </p:nvSpPr>
        <p:spPr>
          <a:xfrm>
            <a:off x="7053661" y="5661248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곱셈 기호 26"/>
          <p:cNvSpPr/>
          <p:nvPr/>
        </p:nvSpPr>
        <p:spPr>
          <a:xfrm>
            <a:off x="8850752" y="5661248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곱셈 기호 27"/>
          <p:cNvSpPr/>
          <p:nvPr/>
        </p:nvSpPr>
        <p:spPr>
          <a:xfrm>
            <a:off x="8409480" y="5661248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곱셈 기호 28"/>
          <p:cNvSpPr/>
          <p:nvPr/>
        </p:nvSpPr>
        <p:spPr>
          <a:xfrm>
            <a:off x="7968208" y="5437707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7" grpId="0" animBg="1"/>
      <p:bldP spid="81928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767408" y="404664"/>
            <a:ext cx="2808288" cy="28082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+mj-ea"/>
              <a:ea typeface="+mj-ea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472" y="591989"/>
            <a:ext cx="2386013" cy="2433637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latin typeface="+mj-ea"/>
              </a:rPr>
              <a:t>알아낸 </a:t>
            </a:r>
            <a:br>
              <a:rPr lang="ko-KR" altLang="en-US" dirty="0">
                <a:latin typeface="+mj-ea"/>
              </a:rPr>
            </a:br>
            <a:r>
              <a:rPr lang="ko-KR" altLang="en-US" dirty="0">
                <a:latin typeface="+mj-ea"/>
              </a:rPr>
              <a:t>현상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8302" y="1144439"/>
            <a:ext cx="5770562" cy="4137025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+mj-ea"/>
                <a:ea typeface="+mj-ea"/>
              </a:rPr>
              <a:t>평균이 가운데로 몰린다</a:t>
            </a:r>
          </a:p>
          <a:p>
            <a:pPr eaLnBrk="1" hangingPunct="1"/>
            <a:endParaRPr lang="ko-KR" altLang="en-US" dirty="0">
              <a:latin typeface="+mj-ea"/>
              <a:ea typeface="+mj-ea"/>
            </a:endParaRPr>
          </a:p>
          <a:p>
            <a:pPr eaLnBrk="1" hangingPunct="1"/>
            <a:r>
              <a:rPr lang="ko-KR" altLang="en-US" dirty="0">
                <a:latin typeface="+mj-ea"/>
                <a:ea typeface="+mj-ea"/>
              </a:rPr>
              <a:t>여러 번 시행하면 </a:t>
            </a:r>
          </a:p>
          <a:p>
            <a:pPr eaLnBrk="1" hangingPunct="1"/>
            <a:endParaRPr lang="ko-KR" altLang="en-US" dirty="0">
              <a:latin typeface="+mj-ea"/>
              <a:ea typeface="+mj-ea"/>
            </a:endParaRPr>
          </a:p>
          <a:p>
            <a:pPr eaLnBrk="1" hangingPunct="1"/>
            <a:r>
              <a:rPr lang="ko-KR" altLang="en-US" dirty="0">
                <a:latin typeface="+mj-ea"/>
                <a:ea typeface="+mj-ea"/>
              </a:rPr>
              <a:t>그 빈도수 모양이 종모양</a:t>
            </a:r>
          </a:p>
          <a:p>
            <a:pPr eaLnBrk="1" hangingPunct="1"/>
            <a:endParaRPr lang="ko-KR" altLang="en-US" dirty="0">
              <a:latin typeface="+mj-ea"/>
              <a:ea typeface="+mj-ea"/>
            </a:endParaRPr>
          </a:p>
          <a:p>
            <a:pPr eaLnBrk="1" hangingPunct="1"/>
            <a:r>
              <a:rPr lang="ko-KR" altLang="en-US" dirty="0">
                <a:latin typeface="+mj-ea"/>
                <a:ea typeface="+mj-ea"/>
              </a:rPr>
              <a:t>정규분포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047" y="511418"/>
            <a:ext cx="2314575" cy="2433637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latin typeface="+mj-ea"/>
              </a:rPr>
              <a:t>교재</a:t>
            </a:r>
            <a:br>
              <a:rPr lang="ko-KR" altLang="en-US" dirty="0">
                <a:latin typeface="+mj-ea"/>
              </a:rPr>
            </a:br>
            <a:r>
              <a:rPr lang="en-US" altLang="ko-KR" dirty="0">
                <a:latin typeface="+mj-ea"/>
              </a:rPr>
              <a:t>125</a:t>
            </a:r>
            <a:r>
              <a:rPr lang="ko-KR" altLang="en-US" dirty="0">
                <a:latin typeface="+mj-ea"/>
              </a:rPr>
              <a:t>쪽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28A5814-E18A-45CC-A1E9-01FE3F898F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151784" y="1268761"/>
            <a:ext cx="6059016" cy="4857403"/>
          </a:xfrm>
          <a:blipFill>
            <a:blip r:embed="rId2"/>
            <a:stretch>
              <a:fillRect l="-1811" t="-1506" b="-753"/>
            </a:stretch>
          </a:blipFill>
        </p:spPr>
        <p:txBody>
          <a:bodyPr/>
          <a:lstStyle/>
          <a:p>
            <a:r>
              <a:rPr lang="ko-KR" altLang="en-US" dirty="0">
                <a:noFill/>
                <a:latin typeface="+mj-ea"/>
                <a:ea typeface="+mj-ea"/>
              </a:rPr>
              <a:t> 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846932" y="332656"/>
            <a:ext cx="2700337" cy="27368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+mj-ea"/>
              <a:ea typeface="+mj-ea"/>
            </a:endParaRPr>
          </a:p>
        </p:txBody>
      </p:sp>
      <p:sp>
        <p:nvSpPr>
          <p:cNvPr id="7173" name="직사각형 2"/>
          <p:cNvSpPr>
            <a:spLocks noChangeArrowheads="1"/>
          </p:cNvSpPr>
          <p:nvPr/>
        </p:nvSpPr>
        <p:spPr bwMode="auto">
          <a:xfrm>
            <a:off x="3935760" y="511418"/>
            <a:ext cx="1867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2400" dirty="0">
                <a:latin typeface="+mj-ea"/>
                <a:ea typeface="+mj-ea"/>
              </a:rPr>
              <a:t>중심극한정리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052736"/>
            <a:ext cx="3168352" cy="2038876"/>
          </a:xfrm>
          <a:prstGeom prst="rect">
            <a:avLst/>
          </a:prstGeom>
          <a:solidFill>
            <a:srgbClr val="DAD5D0"/>
          </a:solidFill>
        </p:spPr>
      </p:pic>
      <p:sp>
        <p:nvSpPr>
          <p:cNvPr id="6" name="자유형 5"/>
          <p:cNvSpPr/>
          <p:nvPr/>
        </p:nvSpPr>
        <p:spPr>
          <a:xfrm>
            <a:off x="1112868" y="1666680"/>
            <a:ext cx="4445540" cy="1402280"/>
          </a:xfrm>
          <a:custGeom>
            <a:avLst/>
            <a:gdLst>
              <a:gd name="connsiteX0" fmla="*/ 0 w 4445540"/>
              <a:gd name="connsiteY0" fmla="*/ 1246637 h 1402280"/>
              <a:gd name="connsiteX1" fmla="*/ 350195 w 4445540"/>
              <a:gd name="connsiteY1" fmla="*/ 585156 h 1402280"/>
              <a:gd name="connsiteX2" fmla="*/ 1128408 w 4445540"/>
              <a:gd name="connsiteY2" fmla="*/ 40407 h 1402280"/>
              <a:gd name="connsiteX3" fmla="*/ 1789889 w 4445540"/>
              <a:gd name="connsiteY3" fmla="*/ 89046 h 1402280"/>
              <a:gd name="connsiteX4" fmla="*/ 2217906 w 4445540"/>
              <a:gd name="connsiteY4" fmla="*/ 478152 h 1402280"/>
              <a:gd name="connsiteX5" fmla="*/ 2568102 w 4445540"/>
              <a:gd name="connsiteY5" fmla="*/ 565701 h 1402280"/>
              <a:gd name="connsiteX6" fmla="*/ 3083668 w 4445540"/>
              <a:gd name="connsiteY6" fmla="*/ 400331 h 1402280"/>
              <a:gd name="connsiteX7" fmla="*/ 3589506 w 4445540"/>
              <a:gd name="connsiteY7" fmla="*/ 390603 h 1402280"/>
              <a:gd name="connsiteX8" fmla="*/ 4027251 w 4445540"/>
              <a:gd name="connsiteY8" fmla="*/ 896442 h 1402280"/>
              <a:gd name="connsiteX9" fmla="*/ 4445540 w 4445540"/>
              <a:gd name="connsiteY9" fmla="*/ 1402280 h 1402280"/>
              <a:gd name="connsiteX10" fmla="*/ 4445540 w 4445540"/>
              <a:gd name="connsiteY10" fmla="*/ 1402280 h 14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45540" h="1402280">
                <a:moveTo>
                  <a:pt x="0" y="1246637"/>
                </a:moveTo>
                <a:cubicBezTo>
                  <a:pt x="81063" y="1016415"/>
                  <a:pt x="162127" y="786194"/>
                  <a:pt x="350195" y="585156"/>
                </a:cubicBezTo>
                <a:cubicBezTo>
                  <a:pt x="538263" y="384118"/>
                  <a:pt x="888459" y="123092"/>
                  <a:pt x="1128408" y="40407"/>
                </a:cubicBezTo>
                <a:cubicBezTo>
                  <a:pt x="1368357" y="-42278"/>
                  <a:pt x="1608306" y="16088"/>
                  <a:pt x="1789889" y="89046"/>
                </a:cubicBezTo>
                <a:cubicBezTo>
                  <a:pt x="1971472" y="162003"/>
                  <a:pt x="2088204" y="398710"/>
                  <a:pt x="2217906" y="478152"/>
                </a:cubicBezTo>
                <a:cubicBezTo>
                  <a:pt x="2347608" y="557594"/>
                  <a:pt x="2423808" y="578671"/>
                  <a:pt x="2568102" y="565701"/>
                </a:cubicBezTo>
                <a:cubicBezTo>
                  <a:pt x="2712396" y="552731"/>
                  <a:pt x="2913434" y="429514"/>
                  <a:pt x="3083668" y="400331"/>
                </a:cubicBezTo>
                <a:cubicBezTo>
                  <a:pt x="3253902" y="371148"/>
                  <a:pt x="3432242" y="307918"/>
                  <a:pt x="3589506" y="390603"/>
                </a:cubicBezTo>
                <a:cubicBezTo>
                  <a:pt x="3746770" y="473288"/>
                  <a:pt x="3884579" y="727829"/>
                  <a:pt x="4027251" y="896442"/>
                </a:cubicBezTo>
                <a:cubicBezTo>
                  <a:pt x="4169923" y="1065055"/>
                  <a:pt x="4445540" y="1402280"/>
                  <a:pt x="4445540" y="1402280"/>
                </a:cubicBezTo>
                <a:lnTo>
                  <a:pt x="4445540" y="14022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071664" y="1907540"/>
            <a:ext cx="0" cy="12334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8337" y="3247104"/>
                <a:ext cx="1866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6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37" y="3247104"/>
                <a:ext cx="186654" cy="246221"/>
              </a:xfrm>
              <a:prstGeom prst="rect">
                <a:avLst/>
              </a:prstGeom>
              <a:blipFill>
                <a:blip r:embed="rId3"/>
                <a:stretch>
                  <a:fillRect l="-20000" r="-16667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28417" y="2385754"/>
                <a:ext cx="2172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17" y="2385754"/>
                <a:ext cx="217239" cy="276999"/>
              </a:xfrm>
              <a:prstGeom prst="rect">
                <a:avLst/>
              </a:prstGeom>
              <a:blipFill>
                <a:blip r:embed="rId4"/>
                <a:stretch>
                  <a:fillRect l="-11429" r="-8571" b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/>
          <p:nvPr/>
        </p:nvCxnSpPr>
        <p:spPr>
          <a:xfrm>
            <a:off x="3102419" y="2354396"/>
            <a:ext cx="1193381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8240" y="1456172"/>
                <a:ext cx="131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240" y="1456172"/>
                <a:ext cx="1319913" cy="276999"/>
              </a:xfrm>
              <a:prstGeom prst="rect">
                <a:avLst/>
              </a:prstGeom>
              <a:blipFill>
                <a:blip r:embed="rId5"/>
                <a:stretch>
                  <a:fillRect l="-3241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아래로 구부러진 화살표 22"/>
          <p:cNvSpPr/>
          <p:nvPr/>
        </p:nvSpPr>
        <p:spPr>
          <a:xfrm rot="20895179">
            <a:off x="3505628" y="633700"/>
            <a:ext cx="2266623" cy="948191"/>
          </a:xfrm>
          <a:prstGeom prst="curvedDownArrow">
            <a:avLst>
              <a:gd name="adj1" fmla="val 25000"/>
              <a:gd name="adj2" fmla="val 38560"/>
              <a:gd name="adj3" fmla="val 29764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6270040" y="1948190"/>
            <a:ext cx="309181" cy="288032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3237" y="1907540"/>
                <a:ext cx="308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237" y="1907540"/>
                <a:ext cx="308867" cy="369332"/>
              </a:xfrm>
              <a:prstGeom prst="rect">
                <a:avLst/>
              </a:prstGeom>
              <a:blipFill>
                <a:blip r:embed="rId6"/>
                <a:stretch>
                  <a:fillRect l="-17647" t="-1639" r="-49020"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그룹 43"/>
          <p:cNvGrpSpPr/>
          <p:nvPr/>
        </p:nvGrpSpPr>
        <p:grpSpPr>
          <a:xfrm>
            <a:off x="911424" y="3002468"/>
            <a:ext cx="5101646" cy="276999"/>
            <a:chOff x="839416" y="3506524"/>
            <a:chExt cx="5101646" cy="276999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839416" y="3645024"/>
              <a:ext cx="48245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09396" y="3506524"/>
                  <a:ext cx="231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396" y="3506524"/>
                  <a:ext cx="23166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8421" r="-18421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그룹 45"/>
          <p:cNvGrpSpPr/>
          <p:nvPr/>
        </p:nvGrpSpPr>
        <p:grpSpPr>
          <a:xfrm>
            <a:off x="6888088" y="2915652"/>
            <a:ext cx="4555997" cy="307777"/>
            <a:chOff x="6816080" y="3419708"/>
            <a:chExt cx="4555997" cy="307777"/>
          </a:xfrm>
        </p:grpSpPr>
        <p:cxnSp>
          <p:nvCxnSpPr>
            <p:cNvPr id="5" name="직선 화살표 연결선 4"/>
            <p:cNvCxnSpPr/>
            <p:nvPr/>
          </p:nvCxnSpPr>
          <p:spPr>
            <a:xfrm>
              <a:off x="6816080" y="3626356"/>
              <a:ext cx="42484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1115725" y="3419708"/>
                  <a:ext cx="25635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ko-KR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5725" y="3419708"/>
                  <a:ext cx="256352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6667" r="-47619" b="-980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직선 연결선 30"/>
          <p:cNvCxnSpPr>
            <a:stCxn id="35" idx="0"/>
          </p:cNvCxnSpPr>
          <p:nvPr/>
        </p:nvCxnSpPr>
        <p:spPr>
          <a:xfrm flipH="1">
            <a:off x="8916244" y="1052736"/>
            <a:ext cx="60076" cy="208823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822914" y="3247104"/>
                <a:ext cx="1866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6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914" y="3247104"/>
                <a:ext cx="186654" cy="246221"/>
              </a:xfrm>
              <a:prstGeom prst="rect">
                <a:avLst/>
              </a:prstGeom>
              <a:blipFill>
                <a:blip r:embed="rId9"/>
                <a:stretch>
                  <a:fillRect l="-16129" r="-16129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111295" y="1868729"/>
                <a:ext cx="282898" cy="407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295" y="1868729"/>
                <a:ext cx="282898" cy="407740"/>
              </a:xfrm>
              <a:prstGeom prst="rect">
                <a:avLst/>
              </a:prstGeom>
              <a:blipFill>
                <a:blip r:embed="rId10"/>
                <a:stretch>
                  <a:fillRect r="-4348" b="-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화살표 연결선 33"/>
          <p:cNvCxnSpPr/>
          <p:nvPr/>
        </p:nvCxnSpPr>
        <p:spPr>
          <a:xfrm>
            <a:off x="8959616" y="1802694"/>
            <a:ext cx="523467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51091" y="3945987"/>
                <a:ext cx="10456259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ko-KR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ko-KR" sz="2400" dirty="0"/>
                        <m:t>)</m:t>
                      </m:r>
                      <m:r>
                        <m:rPr>
                          <m:nor/>
                        </m:rPr>
                        <a:rPr lang="en-US" altLang="ko-KR" sz="2400" b="0" i="0" dirty="0" smtClean="0"/>
                        <m:t>)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ko-KR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091" y="3945987"/>
                <a:ext cx="10456259" cy="829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17153" y="4840018"/>
                <a:ext cx="965334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ko-KR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ko-KR" sz="2400" dirty="0"/>
                        <m:t>)</m:t>
                      </m:r>
                      <m:r>
                        <m:rPr>
                          <m:nor/>
                        </m:rPr>
                        <a:rPr lang="en-US" altLang="ko-KR" sz="2400" b="0" i="0" dirty="0" smtClean="0"/>
                        <m:t>)</m:t>
                      </m:r>
                    </m:oMath>
                  </m:oMathPara>
                </a14:m>
                <a:endParaRPr lang="en-US" altLang="ko-KR" sz="2400" b="0" i="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153" y="4840018"/>
                <a:ext cx="9653347" cy="8298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/>
              <p:cNvSpPr/>
              <p:nvPr/>
            </p:nvSpPr>
            <p:spPr>
              <a:xfrm>
                <a:off x="6718153" y="5814721"/>
                <a:ext cx="2239524" cy="833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49" name="직사각형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153" y="5814721"/>
                <a:ext cx="2239524" cy="833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15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4" grpId="0"/>
      <p:bldP spid="23" grpId="0" animBg="1"/>
      <p:bldP spid="25" grpId="0" animBg="1"/>
      <p:bldP spid="26" grpId="0"/>
      <p:bldP spid="32" grpId="0"/>
      <p:bldP spid="33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48" y="399498"/>
            <a:ext cx="2746375" cy="2794000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latin typeface="+mj-ea"/>
              </a:rPr>
              <a:t>잠깐 </a:t>
            </a:r>
            <a:br>
              <a:rPr lang="ko-KR" altLang="en-US" dirty="0">
                <a:latin typeface="+mj-ea"/>
              </a:rPr>
            </a:br>
            <a:r>
              <a:rPr lang="ko-KR" altLang="en-US" dirty="0">
                <a:latin typeface="+mj-ea"/>
              </a:rPr>
              <a:t>시청각 </a:t>
            </a:r>
            <a:br>
              <a:rPr lang="ko-KR" altLang="en-US" dirty="0">
                <a:latin typeface="+mj-ea"/>
              </a:rPr>
            </a:br>
            <a:r>
              <a:rPr lang="ko-KR" altLang="en-US" dirty="0">
                <a:latin typeface="+mj-ea"/>
              </a:rPr>
              <a:t>교육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43476" y="2133601"/>
            <a:ext cx="6337100" cy="3992563"/>
          </a:xfrm>
        </p:spPr>
        <p:txBody>
          <a:bodyPr/>
          <a:lstStyle/>
          <a:p>
            <a:pPr eaLnBrk="1" hangingPunct="1"/>
            <a:r>
              <a:rPr lang="ko-KR" altLang="en-US" dirty="0">
                <a:latin typeface="+mj-ea"/>
                <a:ea typeface="+mj-ea"/>
              </a:rPr>
              <a:t>미국 </a:t>
            </a:r>
            <a:r>
              <a:rPr lang="en-US" altLang="ko-KR" dirty="0">
                <a:latin typeface="+mj-ea"/>
                <a:ea typeface="+mj-ea"/>
              </a:rPr>
              <a:t>Rice </a:t>
            </a:r>
            <a:r>
              <a:rPr lang="ko-KR" altLang="en-US" dirty="0">
                <a:latin typeface="+mj-ea"/>
                <a:ea typeface="+mj-ea"/>
              </a:rPr>
              <a:t>대학의 통계교육 사이트</a:t>
            </a:r>
          </a:p>
          <a:p>
            <a:pPr eaLnBrk="1" hangingPunct="1"/>
            <a:endParaRPr lang="ko-KR" altLang="en-US" dirty="0">
              <a:latin typeface="+mj-ea"/>
              <a:ea typeface="+mj-ea"/>
            </a:endParaRPr>
          </a:p>
          <a:p>
            <a:pPr eaLnBrk="1" hangingPunct="1"/>
            <a:r>
              <a:rPr lang="en-US" altLang="ko-KR" sz="2400" dirty="0">
                <a:latin typeface="+mj-ea"/>
                <a:ea typeface="+mj-ea"/>
                <a:hlinkClick r:id="rId2"/>
              </a:rPr>
              <a:t>http://onlinestatbook.com/stat_sim</a:t>
            </a:r>
            <a:endParaRPr lang="en-US" altLang="ko-KR" sz="2400" dirty="0">
              <a:latin typeface="+mj-ea"/>
              <a:ea typeface="+mj-ea"/>
            </a:endParaRPr>
          </a:p>
          <a:p>
            <a:pPr eaLnBrk="1" hangingPunct="1"/>
            <a:endParaRPr lang="en-US" altLang="ko-KR" sz="2400" dirty="0">
              <a:latin typeface="+mj-ea"/>
              <a:ea typeface="+mj-ea"/>
            </a:endParaRPr>
          </a:p>
          <a:p>
            <a:pPr eaLnBrk="1" hangingPunct="1"/>
            <a:r>
              <a:rPr lang="ko-KR" altLang="en-US" sz="2400" dirty="0">
                <a:latin typeface="+mj-ea"/>
                <a:ea typeface="+mj-ea"/>
              </a:rPr>
              <a:t>참고</a:t>
            </a:r>
            <a:r>
              <a:rPr lang="en-US" altLang="ko-KR" sz="2400" dirty="0">
                <a:latin typeface="+mj-ea"/>
                <a:ea typeface="+mj-ea"/>
              </a:rPr>
              <a:t>&gt; Chrome</a:t>
            </a:r>
            <a:r>
              <a:rPr lang="ko-KR" altLang="en-US" sz="2400" dirty="0">
                <a:latin typeface="+mj-ea"/>
                <a:ea typeface="+mj-ea"/>
              </a:rPr>
              <a:t>으로</a:t>
            </a:r>
            <a:r>
              <a:rPr lang="en-US" altLang="ko-KR" sz="2400" dirty="0">
                <a:latin typeface="+mj-ea"/>
                <a:ea typeface="+mj-ea"/>
              </a:rPr>
              <a:t> </a:t>
            </a:r>
            <a:r>
              <a:rPr lang="ko-KR" altLang="en-US" sz="2400" dirty="0">
                <a:latin typeface="+mj-ea"/>
                <a:ea typeface="+mj-ea"/>
              </a:rPr>
              <a:t>여세요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4097796">
            <a:off x="1510099" y="456807"/>
            <a:ext cx="3384550" cy="4824413"/>
          </a:xfrm>
          <a:prstGeom prst="lightningBolt">
            <a:avLst/>
          </a:prstGeom>
          <a:gradFill rotWithShape="1">
            <a:gsLst>
              <a:gs pos="0">
                <a:srgbClr val="D27E00"/>
              </a:gs>
              <a:gs pos="100000">
                <a:srgbClr val="FF9900"/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8197" name="Picture 6" descr="크롬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077072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911424" y="404019"/>
            <a:ext cx="2735262" cy="2592388"/>
          </a:xfrm>
          <a:prstGeom prst="ellipse">
            <a:avLst/>
          </a:prstGeom>
          <a:solidFill>
            <a:srgbClr val="FF9999"/>
          </a:solidFill>
          <a:ln w="9525">
            <a:solidFill>
              <a:srgbClr val="FF9999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448" y="699294"/>
            <a:ext cx="2601913" cy="2001838"/>
          </a:xfrm>
        </p:spPr>
        <p:txBody>
          <a:bodyPr/>
          <a:lstStyle/>
          <a:p>
            <a:pPr algn="l" eaLnBrk="1" hangingPunct="1"/>
            <a:r>
              <a: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예제 </a:t>
            </a: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3.10</a:t>
            </a:r>
            <a:b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br>
              <a:rPr lang="en-US" altLang="ko-KR" sz="1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교재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128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쪽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007768" y="548681"/>
                <a:ext cx="7416824" cy="252028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800" dirty="0">
                    <a:latin typeface="+mj-ea"/>
                    <a:ea typeface="+mj-ea"/>
                  </a:rPr>
                  <a:t>X</a:t>
                </a:r>
                <a:r>
                  <a:rPr lang="en-US" altLang="ko-KR" sz="2800" baseline="-25000" dirty="0">
                    <a:latin typeface="+mj-ea"/>
                    <a:ea typeface="+mj-ea"/>
                  </a:rPr>
                  <a:t>1</a:t>
                </a:r>
                <a:r>
                  <a:rPr lang="en-US" altLang="ko-KR" sz="2800" dirty="0">
                    <a:latin typeface="+mj-ea"/>
                    <a:ea typeface="+mj-ea"/>
                  </a:rPr>
                  <a:t>,X</a:t>
                </a:r>
                <a:r>
                  <a:rPr lang="en-US" altLang="ko-KR" sz="2800" baseline="-25000" dirty="0">
                    <a:latin typeface="+mj-ea"/>
                    <a:ea typeface="+mj-ea"/>
                  </a:rPr>
                  <a:t>2</a:t>
                </a:r>
                <a:r>
                  <a:rPr lang="en-US" altLang="ko-KR" sz="2800" dirty="0">
                    <a:latin typeface="+mj-ea"/>
                    <a:ea typeface="+mj-ea"/>
                  </a:rPr>
                  <a:t>,…,X</a:t>
                </a:r>
                <a:r>
                  <a:rPr lang="en-US" altLang="ko-KR" sz="2800" baseline="-25000" dirty="0">
                    <a:latin typeface="+mj-ea"/>
                    <a:ea typeface="+mj-ea"/>
                  </a:rPr>
                  <a:t>30</a:t>
                </a:r>
                <a:r>
                  <a:rPr lang="ko-KR" altLang="en-US" sz="2800" dirty="0">
                    <a:latin typeface="+mj-ea"/>
                    <a:ea typeface="+mj-ea"/>
                  </a:rPr>
                  <a:t>이 평균이 </a:t>
                </a:r>
                <a:r>
                  <a:rPr lang="en-US" altLang="ko-KR" sz="2800" dirty="0">
                    <a:latin typeface="+mj-ea"/>
                    <a:ea typeface="+mj-ea"/>
                  </a:rPr>
                  <a:t>10</a:t>
                </a:r>
                <a:r>
                  <a:rPr lang="ko-KR" altLang="en-US" sz="2800" dirty="0">
                    <a:latin typeface="+mj-ea"/>
                    <a:ea typeface="+mj-ea"/>
                  </a:rPr>
                  <a:t>이고 분산이 </a:t>
                </a:r>
                <a:r>
                  <a:rPr lang="en-US" altLang="ko-KR" sz="2800" dirty="0">
                    <a:latin typeface="+mj-ea"/>
                    <a:ea typeface="+mj-ea"/>
                  </a:rPr>
                  <a:t>3</a:t>
                </a:r>
                <a:r>
                  <a:rPr lang="en-US" altLang="ko-KR" sz="2800" baseline="30000" dirty="0">
                    <a:latin typeface="+mj-ea"/>
                    <a:ea typeface="+mj-ea"/>
                  </a:rPr>
                  <a:t>2</a:t>
                </a:r>
                <a:r>
                  <a:rPr lang="ko-KR" altLang="en-US" sz="2800" dirty="0">
                    <a:latin typeface="+mj-ea"/>
                    <a:ea typeface="+mj-ea"/>
                  </a:rPr>
                  <a:t>인 분포에서 독립적으로 뽑은 표본일 때</a:t>
                </a:r>
              </a:p>
              <a:p>
                <a:pPr eaLnBrk="1" hangingPunct="1"/>
                <a:r>
                  <a:rPr lang="ko-KR" altLang="en-US" sz="2800" dirty="0">
                    <a:latin typeface="+mj-ea"/>
                    <a:ea typeface="+mj-ea"/>
                  </a:rPr>
                  <a:t>표본평균의 값이 </a:t>
                </a:r>
                <a:r>
                  <a:rPr lang="en-US" altLang="ko-KR" sz="2800" dirty="0">
                    <a:latin typeface="+mj-ea"/>
                    <a:ea typeface="+mj-ea"/>
                  </a:rPr>
                  <a:t>11</a:t>
                </a:r>
                <a:r>
                  <a:rPr lang="ko-KR" altLang="en-US" sz="2800" dirty="0">
                    <a:latin typeface="+mj-ea"/>
                    <a:ea typeface="+mj-ea"/>
                  </a:rPr>
                  <a:t>이상일 확률은</a:t>
                </a:r>
                <a:r>
                  <a:rPr lang="en-US" altLang="ko-KR" sz="2800" dirty="0">
                    <a:latin typeface="+mj-ea"/>
                    <a:ea typeface="+mj-ea"/>
                  </a:rPr>
                  <a:t>?</a:t>
                </a:r>
                <a:endParaRPr lang="en-US" altLang="ko-KR" sz="2800" b="0" i="1" dirty="0">
                  <a:latin typeface="Cambria Math" panose="02040503050406030204" pitchFamily="18" charset="0"/>
                  <a:ea typeface="+mj-ea"/>
                </a:endParaRPr>
              </a:p>
              <a:p>
                <a:pPr eaLnBrk="1" hangingPunct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800" b="0" i="0" smtClean="0">
                            <a:latin typeface="Cambria Math" panose="02040503050406030204" pitchFamily="18" charset="0"/>
                            <a:ea typeface="+mj-ea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ko-KR" sz="2800" b="0" i="1" smtClean="0"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  <a:ea typeface="+mj-ea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≥11</m:t>
                            </m:r>
                          </m:e>
                        </m:d>
                      </m:e>
                    </m:func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ko-KR" sz="2800" b="0" i="0" smtClean="0">
                        <a:latin typeface="Cambria Math" panose="02040503050406030204" pitchFamily="18" charset="0"/>
                        <a:ea typeface="+mj-ea"/>
                      </a:rPr>
                      <m:t>?</m:t>
                    </m:r>
                  </m:oMath>
                </a14:m>
                <a:r>
                  <a:rPr lang="en-US" altLang="ko-KR" dirty="0">
                    <a:latin typeface="+mj-ea"/>
                    <a:ea typeface="+mj-ea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𝑋</m:t>
                        </m:r>
                      </m:e>
                    </m:acc>
                    <m:r>
                      <a:rPr lang="en-US" altLang="ko-KR" i="1" dirty="0" smtClean="0">
                        <a:latin typeface="Cambria Math" panose="02040503050406030204" pitchFamily="18" charset="0"/>
                        <a:ea typeface="+mj-ea"/>
                      </a:rPr>
                      <m:t>~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+mj-ea"/>
                      </a:rPr>
                      <m:t>𝑁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+mj-ea"/>
                      </a:rPr>
                      <m:t>(10, </m:t>
                    </m:r>
                    <m:f>
                      <m:f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ea typeface="+mj-ea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30</m:t>
                        </m:r>
                      </m:den>
                    </m:f>
                    <m:r>
                      <a:rPr lang="en-US" altLang="ko-KR" b="0" i="1" dirty="0" smtClean="0"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lang="en-US" altLang="ko-KR" sz="2800" dirty="0"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07768" y="548681"/>
                <a:ext cx="7416824" cy="2520280"/>
              </a:xfrm>
              <a:blipFill>
                <a:blip r:embed="rId2"/>
                <a:stretch>
                  <a:fillRect l="-1972" t="-41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2999656" y="3789040"/>
            <a:ext cx="5832648" cy="2880320"/>
            <a:chOff x="5772039" y="476672"/>
            <a:chExt cx="5832648" cy="288032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984" y="476672"/>
              <a:ext cx="5019566" cy="25748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548686" y="1191837"/>
                  <a:ext cx="431337" cy="508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8686" y="1191837"/>
                  <a:ext cx="431337" cy="508665"/>
                </a:xfrm>
                <a:prstGeom prst="rect">
                  <a:avLst/>
                </a:prstGeom>
                <a:blipFill>
                  <a:blip r:embed="rId4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직선 연결선 7"/>
            <p:cNvCxnSpPr>
              <a:stCxn id="6" idx="0"/>
              <a:endCxn id="6" idx="2"/>
            </p:cNvCxnSpPr>
            <p:nvPr/>
          </p:nvCxnSpPr>
          <p:spPr>
            <a:xfrm>
              <a:off x="8461767" y="476672"/>
              <a:ext cx="0" cy="257487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8"/>
            <p:cNvGrpSpPr/>
            <p:nvPr/>
          </p:nvGrpSpPr>
          <p:grpSpPr>
            <a:xfrm>
              <a:off x="5772039" y="2953064"/>
              <a:ext cx="5508537" cy="100682"/>
              <a:chOff x="6348103" y="4797152"/>
              <a:chExt cx="5508537" cy="100682"/>
            </a:xfrm>
          </p:grpSpPr>
          <p:cxnSp>
            <p:nvCxnSpPr>
              <p:cNvPr id="19" name="직선 화살표 연결선 18"/>
              <p:cNvCxnSpPr/>
              <p:nvPr/>
            </p:nvCxnSpPr>
            <p:spPr>
              <a:xfrm>
                <a:off x="6348103" y="4897834"/>
                <a:ext cx="550853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9758680" y="4797152"/>
                <a:ext cx="0" cy="98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연결선 20"/>
              <p:cNvCxnSpPr/>
              <p:nvPr/>
            </p:nvCxnSpPr>
            <p:spPr>
              <a:xfrm>
                <a:off x="10465599" y="4797152"/>
                <a:ext cx="0" cy="98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>
                <a:off x="11172518" y="4797152"/>
                <a:ext cx="0" cy="98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/>
              <p:cNvCxnSpPr/>
              <p:nvPr/>
            </p:nvCxnSpPr>
            <p:spPr>
              <a:xfrm>
                <a:off x="6914410" y="4797152"/>
                <a:ext cx="0" cy="98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>
                <a:off x="7621329" y="4797152"/>
                <a:ext cx="0" cy="98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8328248" y="4797152"/>
                <a:ext cx="0" cy="984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직선 화살표 연결선 9"/>
            <p:cNvCxnSpPr/>
            <p:nvPr/>
          </p:nvCxnSpPr>
          <p:spPr>
            <a:xfrm>
              <a:off x="8461767" y="1134876"/>
              <a:ext cx="58656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362096" y="2809048"/>
                  <a:ext cx="242591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096" y="2809048"/>
                  <a:ext cx="24259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000" r="-85000" b="-19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256240" y="3110771"/>
                  <a:ext cx="29655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240" y="3110771"/>
                  <a:ext cx="296556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12500" r="-10417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51814" y="6443171"/>
                <a:ext cx="520976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11   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814" y="6443171"/>
                <a:ext cx="520976" cy="246221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그룹 26"/>
          <p:cNvGrpSpPr/>
          <p:nvPr/>
        </p:nvGrpSpPr>
        <p:grpSpPr>
          <a:xfrm>
            <a:off x="6974759" y="5589240"/>
            <a:ext cx="1059005" cy="774677"/>
            <a:chOff x="9747142" y="2276872"/>
            <a:chExt cx="1059005" cy="774677"/>
          </a:xfrm>
        </p:grpSpPr>
        <p:cxnSp>
          <p:nvCxnSpPr>
            <p:cNvPr id="28" name="직선 연결선 27"/>
            <p:cNvCxnSpPr/>
            <p:nvPr/>
          </p:nvCxnSpPr>
          <p:spPr>
            <a:xfrm>
              <a:off x="9747142" y="2276872"/>
              <a:ext cx="0" cy="77467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각 삼각형 28"/>
            <p:cNvSpPr/>
            <p:nvPr/>
          </p:nvSpPr>
          <p:spPr>
            <a:xfrm>
              <a:off x="9769583" y="2348880"/>
              <a:ext cx="430873" cy="684834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각 삼각형 29"/>
            <p:cNvSpPr/>
            <p:nvPr/>
          </p:nvSpPr>
          <p:spPr>
            <a:xfrm>
              <a:off x="9913599" y="2564904"/>
              <a:ext cx="430873" cy="445509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각 삼각형 30"/>
            <p:cNvSpPr/>
            <p:nvPr/>
          </p:nvSpPr>
          <p:spPr>
            <a:xfrm>
              <a:off x="10056440" y="2708920"/>
              <a:ext cx="542677" cy="32479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직각 삼각형 31"/>
            <p:cNvSpPr/>
            <p:nvPr/>
          </p:nvSpPr>
          <p:spPr>
            <a:xfrm>
              <a:off x="10263470" y="2888314"/>
              <a:ext cx="542677" cy="134566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70088" y="4958560"/>
            <a:ext cx="523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+mj-ea"/>
                <a:ea typeface="+mj-ea"/>
              </a:rPr>
              <a:t>=1-NORM.DIST(11, 10, 3/SQRT(30), TRUE)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6" grpId="0" animBg="1"/>
      <p:bldP spid="2" grpId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용자 지정 1">
      <a:majorFont>
        <a:latin typeface="나눔스퀘어 Bold"/>
        <a:ea typeface="나눔스퀘어 Bold"/>
        <a:cs typeface=""/>
      </a:majorFont>
      <a:minorFont>
        <a:latin typeface="나눔스퀘어라운드 Bold"/>
        <a:ea typeface="나눔스퀘어라운드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469</Words>
  <Application>Microsoft Office PowerPoint</Application>
  <PresentationFormat>와이드스크린</PresentationFormat>
  <Paragraphs>128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굴림</vt:lpstr>
      <vt:lpstr>나눔손글씨 펜</vt:lpstr>
      <vt:lpstr>나눔스퀘어 Bold</vt:lpstr>
      <vt:lpstr>나눔스퀘어라운드 Bold</vt:lpstr>
      <vt:lpstr>휴먼모음T</vt:lpstr>
      <vt:lpstr>Cambria Math</vt:lpstr>
      <vt:lpstr>Times New Roman</vt:lpstr>
      <vt:lpstr>기본 디자인</vt:lpstr>
      <vt:lpstr>정규근사 -중심극한정리</vt:lpstr>
      <vt:lpstr>오늘  배울 내용은</vt:lpstr>
      <vt:lpstr>오늘의  주제</vt:lpstr>
      <vt:lpstr>다음과 같은  주머니를  생각하세요</vt:lpstr>
      <vt:lpstr>알아낸  현상</vt:lpstr>
      <vt:lpstr>교재 125쪽</vt:lpstr>
      <vt:lpstr>PowerPoint 프레젠테이션</vt:lpstr>
      <vt:lpstr>잠깐  시청각  교육</vt:lpstr>
      <vt:lpstr>예제 3.10  교재 128쪽</vt:lpstr>
      <vt:lpstr>중심극한정리가 왜 중요하죠?</vt:lpstr>
      <vt:lpstr>이항분포의  정규근사</vt:lpstr>
      <vt:lpstr>중심극한정리에 의한 정규근사</vt:lpstr>
      <vt:lpstr>이항분포의  확률을 정규분포를  이용하여  구한다 </vt:lpstr>
      <vt:lpstr>연속성수정</vt:lpstr>
      <vt:lpstr>수고하셨습니다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중심극한정리</dc:title>
  <dc:creator>LeeKihoon</dc:creator>
  <cp:lastModifiedBy>Admin</cp:lastModifiedBy>
  <cp:revision>84</cp:revision>
  <dcterms:created xsi:type="dcterms:W3CDTF">2008-03-13T09:17:57Z</dcterms:created>
  <dcterms:modified xsi:type="dcterms:W3CDTF">2023-10-27T05:03:50Z</dcterms:modified>
</cp:coreProperties>
</file>