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2"/>
  </p:notesMasterIdLst>
  <p:sldIdLst>
    <p:sldId id="256" r:id="rId2"/>
    <p:sldId id="291" r:id="rId3"/>
    <p:sldId id="290" r:id="rId4"/>
    <p:sldId id="257" r:id="rId5"/>
    <p:sldId id="261" r:id="rId6"/>
    <p:sldId id="292" r:id="rId7"/>
    <p:sldId id="301" r:id="rId8"/>
    <p:sldId id="260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2C3DD5"/>
    <a:srgbClr val="FF0000"/>
    <a:srgbClr val="A09DB0"/>
    <a:srgbClr val="C4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53" autoAdjust="0"/>
  </p:normalViewPr>
  <p:slideViewPr>
    <p:cSldViewPr>
      <p:cViewPr varScale="1">
        <p:scale>
          <a:sx n="98" d="100"/>
          <a:sy n="98" d="100"/>
        </p:scale>
        <p:origin x="859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4E30-20A6-4283-8832-2559C76F7948}" type="datetimeFigureOut">
              <a:rPr lang="ko-KR" altLang="en-US" smtClean="0"/>
              <a:t>2025-03-05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A9520-2528-4F94-83B3-65F014468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66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33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94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3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통계학은 어떤 학문일까요</a:t>
            </a:r>
            <a:r>
              <a:rPr lang="en-US" altLang="ko-KR" dirty="0"/>
              <a:t>, </a:t>
            </a:r>
            <a:r>
              <a:rPr lang="ko-KR" altLang="en-US" dirty="0"/>
              <a:t>영어로는 </a:t>
            </a:r>
            <a:r>
              <a:rPr lang="ko-KR" altLang="en-US" dirty="0" err="1"/>
              <a:t>스태티스틱스</a:t>
            </a:r>
            <a:r>
              <a:rPr lang="en-US" altLang="ko-KR" dirty="0"/>
              <a:t>, </a:t>
            </a:r>
            <a:r>
              <a:rPr lang="ko-KR" altLang="en-US" dirty="0"/>
              <a:t>한자어로는 이렇게 적습니다</a:t>
            </a:r>
            <a:r>
              <a:rPr lang="en-US" altLang="ko-KR" dirty="0"/>
              <a:t>. </a:t>
            </a:r>
            <a:r>
              <a:rPr lang="ko-KR" altLang="en-US" dirty="0"/>
              <a:t>영어 </a:t>
            </a:r>
            <a:r>
              <a:rPr lang="ko-KR" altLang="en-US" dirty="0" err="1"/>
              <a:t>스태티스틱스는</a:t>
            </a:r>
            <a:r>
              <a:rPr lang="ko-KR" altLang="en-US" dirty="0"/>
              <a:t> 확률</a:t>
            </a:r>
            <a:r>
              <a:rPr lang="en-US" altLang="ko-KR" dirty="0"/>
              <a:t>, </a:t>
            </a:r>
            <a:r>
              <a:rPr lang="ko-KR" altLang="en-US" dirty="0"/>
              <a:t>국가 등에서 유래되었다 합니다</a:t>
            </a:r>
            <a:r>
              <a:rPr lang="en-US" altLang="ko-KR" dirty="0"/>
              <a:t>. </a:t>
            </a:r>
            <a:r>
              <a:rPr lang="ko-KR" altLang="en-US" dirty="0"/>
              <a:t>한자어로 뜻은 </a:t>
            </a:r>
            <a:r>
              <a:rPr lang="ko-KR" altLang="en-US" dirty="0" err="1"/>
              <a:t>모든것을</a:t>
            </a:r>
            <a:r>
              <a:rPr lang="ko-KR" altLang="en-US" dirty="0"/>
              <a:t> 측정하는 것이므로 대략적으로 국가를 경영함에 있어 필요한 자료를 모으고 </a:t>
            </a:r>
            <a:r>
              <a:rPr lang="ko-KR" altLang="en-US" dirty="0" err="1"/>
              <a:t>분류하는데서</a:t>
            </a:r>
            <a:r>
              <a:rPr lang="ko-KR" altLang="en-US" dirty="0"/>
              <a:t> </a:t>
            </a:r>
            <a:r>
              <a:rPr lang="ko-KR" altLang="en-US" dirty="0" err="1"/>
              <a:t>기원되었다할</a:t>
            </a:r>
            <a:r>
              <a:rPr lang="ko-KR" altLang="en-US" dirty="0"/>
              <a:t>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17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48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그래서인지 미국의 극작가 </a:t>
            </a:r>
            <a:r>
              <a:rPr lang="ko-KR" altLang="en-US" dirty="0" err="1"/>
              <a:t>마크트웨인은</a:t>
            </a:r>
            <a:r>
              <a:rPr lang="ko-KR" altLang="en-US" dirty="0"/>
              <a:t> 세상에는 세가지 거짓말이 있는데 첫째는 그냥 거짓말</a:t>
            </a:r>
            <a:r>
              <a:rPr lang="en-US" altLang="ko-KR" dirty="0"/>
              <a:t>, </a:t>
            </a:r>
            <a:r>
              <a:rPr lang="ko-KR" altLang="en-US" dirty="0"/>
              <a:t>둘째는 새빨간 거짓말</a:t>
            </a:r>
            <a:r>
              <a:rPr lang="en-US" altLang="ko-KR" dirty="0"/>
              <a:t>, </a:t>
            </a:r>
            <a:r>
              <a:rPr lang="ko-KR" altLang="en-US" dirty="0"/>
              <a:t>그리고 통계가 세번째 거짓말이라고 했습니다</a:t>
            </a:r>
            <a:r>
              <a:rPr lang="en-US" altLang="ko-KR" dirty="0"/>
              <a:t>. </a:t>
            </a:r>
            <a:r>
              <a:rPr lang="ko-KR" altLang="en-US" dirty="0"/>
              <a:t>통계는 사람들에게 </a:t>
            </a:r>
            <a:r>
              <a:rPr lang="ko-KR" altLang="en-US" dirty="0" err="1"/>
              <a:t>친숙하지않고</a:t>
            </a:r>
            <a:r>
              <a:rPr lang="ko-KR" altLang="en-US" dirty="0"/>
              <a:t> 어렵고 복잡해서 사람들이 깊게 생각하지 </a:t>
            </a:r>
            <a:r>
              <a:rPr lang="ko-KR" altLang="en-US" dirty="0" err="1"/>
              <a:t>않으려하기때문에</a:t>
            </a:r>
            <a:r>
              <a:rPr lang="ko-KR" altLang="en-US" dirty="0"/>
              <a:t> 통계를 이용하면 쉽게 사람을 속일 수 있다라고 주장한 것이지요</a:t>
            </a:r>
            <a:r>
              <a:rPr lang="en-US" altLang="ko-KR" dirty="0"/>
              <a:t>. </a:t>
            </a:r>
            <a:r>
              <a:rPr lang="ko-KR" altLang="en-US" dirty="0"/>
              <a:t>미국 작가 </a:t>
            </a:r>
            <a:r>
              <a:rPr lang="ko-KR" altLang="en-US" dirty="0" err="1"/>
              <a:t>대럴</a:t>
            </a:r>
            <a:r>
              <a:rPr lang="ko-KR" altLang="en-US" dirty="0"/>
              <a:t> </a:t>
            </a:r>
            <a:r>
              <a:rPr lang="ko-KR" altLang="en-US" dirty="0" err="1"/>
              <a:t>허프는</a:t>
            </a:r>
            <a:r>
              <a:rPr lang="ko-KR" altLang="en-US" dirty="0"/>
              <a:t> 통계학으로 거짓말 하는 방법이라는 책을 쓰기도 하였는데요</a:t>
            </a:r>
            <a:r>
              <a:rPr lang="en-US" altLang="ko-KR" dirty="0"/>
              <a:t>. </a:t>
            </a:r>
            <a:r>
              <a:rPr lang="ko-KR" altLang="en-US" dirty="0"/>
              <a:t>책에 나온 내용 중 하나인데 두개의 그래프를 보십시오</a:t>
            </a:r>
            <a:r>
              <a:rPr lang="en-US" altLang="ko-KR" dirty="0"/>
              <a:t>. </a:t>
            </a:r>
            <a:r>
              <a:rPr lang="ko-KR" altLang="en-US" dirty="0"/>
              <a:t>왼쪽의 그래프는 완만하게 증가하고 있는 반면에 오른쪽 그래프는 급격하게 증가하고 있죠</a:t>
            </a:r>
            <a:r>
              <a:rPr lang="en-US" altLang="ko-KR" dirty="0"/>
              <a:t>. </a:t>
            </a:r>
            <a:r>
              <a:rPr lang="ko-KR" altLang="en-US" dirty="0"/>
              <a:t>그런데 자세히 들여다보면 두 그래프는 같은 데이터를 </a:t>
            </a:r>
            <a:r>
              <a:rPr lang="ko-KR" altLang="en-US" dirty="0" err="1"/>
              <a:t>그린것입니다</a:t>
            </a:r>
            <a:r>
              <a:rPr lang="en-US" altLang="ko-KR" dirty="0"/>
              <a:t>. </a:t>
            </a:r>
            <a:r>
              <a:rPr lang="ko-KR" altLang="en-US" dirty="0"/>
              <a:t>데이터 값은 </a:t>
            </a:r>
            <a:r>
              <a:rPr lang="en-US" altLang="ko-KR" dirty="0"/>
              <a:t>20</a:t>
            </a:r>
            <a:r>
              <a:rPr lang="ko-KR" altLang="en-US" dirty="0"/>
              <a:t>에서 </a:t>
            </a:r>
            <a:r>
              <a:rPr lang="en-US" altLang="ko-KR" dirty="0"/>
              <a:t>22</a:t>
            </a:r>
            <a:r>
              <a:rPr lang="ko-KR" altLang="en-US" dirty="0"/>
              <a:t>까지 증가 중인데 세로축의 간격을 </a:t>
            </a:r>
            <a:r>
              <a:rPr lang="ko-KR" altLang="en-US" dirty="0" err="1"/>
              <a:t>좁게하느냐</a:t>
            </a:r>
            <a:r>
              <a:rPr lang="ko-KR" altLang="en-US" dirty="0"/>
              <a:t> 또는 넓게 </a:t>
            </a:r>
            <a:r>
              <a:rPr lang="ko-KR" altLang="en-US" dirty="0" err="1"/>
              <a:t>하느냐에</a:t>
            </a:r>
            <a:r>
              <a:rPr lang="ko-KR" altLang="en-US" dirty="0"/>
              <a:t> 따라서 사람들이 느끼는 정도가 큰 차이가 있습니다</a:t>
            </a:r>
            <a:r>
              <a:rPr lang="en-US" altLang="ko-KR" dirty="0"/>
              <a:t>.</a:t>
            </a:r>
            <a:r>
              <a:rPr lang="ko-KR" altLang="en-US" dirty="0"/>
              <a:t> 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61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021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69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3943D-14E9-42AE-94AF-3A9294BB50A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188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DDF2F-6642-4115-B815-25E0EFAC114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889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571EE-1996-4E48-857A-EC7BF5E9EF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936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D5E9-6261-474E-B0CD-CFADB62252F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784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3C28-44F2-4971-9F1F-2285BEA0E9C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140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5CCC5-8A17-4130-8422-042E7ACB8AD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503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ACCB9-83EA-4497-A8BB-C6699267B2F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288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DAD03-31F5-4C49-8CFB-093EE90462D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943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A04D-6C6C-45AC-A19C-A168C7B4407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946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513CC-31BE-4F3A-B506-A4C7EC77682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526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4DB9A-C904-4E5B-8F96-75880801934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55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720DB7-98B0-4B4D-9AB6-3AD8D0BE9EC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658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lGMHmzeW3Y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D42BF3B-9F84-4926-AF18-DA4B859A49A8}"/>
              </a:ext>
            </a:extLst>
          </p:cNvPr>
          <p:cNvSpPr/>
          <p:nvPr/>
        </p:nvSpPr>
        <p:spPr>
          <a:xfrm>
            <a:off x="0" y="1196975"/>
            <a:ext cx="12192000" cy="25923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EA37863-3223-44A9-AB83-7268922155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11450" y="1341438"/>
            <a:ext cx="6858000" cy="1808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7200" dirty="0">
                <a:solidFill>
                  <a:schemeClr val="bg1">
                    <a:lumMod val="95000"/>
                  </a:schemeClr>
                </a:solidFill>
                <a:ea typeface="휴먼모음T" pitchFamily="18" charset="-127"/>
              </a:rPr>
              <a:t>경영데이터의 이해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16375-72EC-49DC-8BC7-3DB7CCC882A3}"/>
              </a:ext>
            </a:extLst>
          </p:cNvPr>
          <p:cNvSpPr txBox="1"/>
          <p:nvPr/>
        </p:nvSpPr>
        <p:spPr>
          <a:xfrm>
            <a:off x="7896200" y="4364038"/>
            <a:ext cx="1831975" cy="112871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400" dirty="0">
                <a:latin typeface="+mn-ea"/>
                <a:ea typeface="+mn-ea"/>
              </a:rPr>
              <a:t>경영학과</a:t>
            </a:r>
            <a:endParaRPr lang="en-US" altLang="ko-KR" sz="2400" dirty="0">
              <a:latin typeface="+mn-ea"/>
              <a:ea typeface="+mn-ea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400" dirty="0">
                <a:latin typeface="+mn-ea"/>
                <a:ea typeface="+mn-ea"/>
              </a:rPr>
              <a:t>이기훈 교수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1896D-E462-42CE-89B7-5A5F6A076F47}"/>
              </a:ext>
            </a:extLst>
          </p:cNvPr>
          <p:cNvSpPr txBox="1"/>
          <p:nvPr/>
        </p:nvSpPr>
        <p:spPr>
          <a:xfrm>
            <a:off x="4583832" y="5753188"/>
            <a:ext cx="2607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2C3DD5"/>
                </a:solidFill>
              </a:rPr>
              <a:t>http://khlee.jj.ac.kr</a:t>
            </a:r>
            <a:endParaRPr lang="ko-KR" altLang="en-US" sz="2400" dirty="0">
              <a:solidFill>
                <a:srgbClr val="2C3DD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6512E50-3731-4284-A573-CBC91CB4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404664"/>
            <a:ext cx="4241182" cy="5805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8446F-66FB-4819-9382-1F1BD47309B7}"/>
              </a:ext>
            </a:extLst>
          </p:cNvPr>
          <p:cNvSpPr txBox="1"/>
          <p:nvPr/>
        </p:nvSpPr>
        <p:spPr>
          <a:xfrm>
            <a:off x="6528048" y="1052736"/>
            <a:ext cx="1107996" cy="36933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b="1" dirty="0"/>
              <a:t>성적평가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2B9DD-1AF0-4729-96D6-6C2EA31A5115}"/>
              </a:ext>
            </a:extLst>
          </p:cNvPr>
          <p:cNvSpPr txBox="1"/>
          <p:nvPr/>
        </p:nvSpPr>
        <p:spPr>
          <a:xfrm>
            <a:off x="6528048" y="1628800"/>
            <a:ext cx="5065810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출석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 +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중간고사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(25) +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기말고사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(25) +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과제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(40)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E6D63-BD67-4926-A018-258E56A283AD}"/>
              </a:ext>
            </a:extLst>
          </p:cNvPr>
          <p:cNvSpPr txBox="1"/>
          <p:nvPr/>
        </p:nvSpPr>
        <p:spPr>
          <a:xfrm>
            <a:off x="6528048" y="1999820"/>
            <a:ext cx="35317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과제는 매주 엑셀실습 후 파일제출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결석은 </a:t>
            </a:r>
            <a:r>
              <a:rPr lang="en-US" altLang="ko-KR" sz="1600" dirty="0"/>
              <a:t>-1, </a:t>
            </a:r>
            <a:r>
              <a:rPr lang="ko-KR" altLang="en-US" sz="1600" dirty="0"/>
              <a:t>지각은 </a:t>
            </a:r>
            <a:r>
              <a:rPr lang="en-US" altLang="ko-KR" sz="1600" dirty="0"/>
              <a:t>-0.5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시험은 강의계획서 기출문제 참조</a:t>
            </a:r>
            <a:endParaRPr lang="en-US" altLang="ko-KR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5C8F4-376B-4683-960E-632DC62371A0}"/>
              </a:ext>
            </a:extLst>
          </p:cNvPr>
          <p:cNvSpPr txBox="1"/>
          <p:nvPr/>
        </p:nvSpPr>
        <p:spPr>
          <a:xfrm>
            <a:off x="6510990" y="3307621"/>
            <a:ext cx="646331" cy="36933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b="1" dirty="0"/>
              <a:t>참고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9C322-8A0C-4A12-8E4D-3D2154DD168A}"/>
              </a:ext>
            </a:extLst>
          </p:cNvPr>
          <p:cNvSpPr txBox="1"/>
          <p:nvPr/>
        </p:nvSpPr>
        <p:spPr>
          <a:xfrm>
            <a:off x="6510990" y="3883685"/>
            <a:ext cx="329769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유튜브에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강의영상 업로드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FEE6B-E5D1-4978-A418-C9E64EC6D151}"/>
              </a:ext>
            </a:extLst>
          </p:cNvPr>
          <p:cNvSpPr txBox="1"/>
          <p:nvPr/>
        </p:nvSpPr>
        <p:spPr>
          <a:xfrm>
            <a:off x="6510990" y="4254705"/>
            <a:ext cx="307488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유튜브에서 이기훈 통계 검색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통계학개론 강의 참조</a:t>
            </a:r>
            <a:endParaRPr lang="en-US" altLang="ko-KR" sz="1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97FAA55-A36E-4350-A917-F2587291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120" y="3569475"/>
            <a:ext cx="1466850" cy="1514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8562A0-AE99-48D0-932B-199B2D96557C}"/>
              </a:ext>
            </a:extLst>
          </p:cNvPr>
          <p:cNvSpPr txBox="1"/>
          <p:nvPr/>
        </p:nvSpPr>
        <p:spPr>
          <a:xfrm>
            <a:off x="6526375" y="4839480"/>
            <a:ext cx="374441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홈페이지에 많은 자료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khlee.jj.ac.kr</a:t>
            </a:r>
            <a:endPara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54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blogs.plos.org/publichealth/files/2015/06/crowdfunding-statistics-2.jpg">
            <a:extLst>
              <a:ext uri="{FF2B5EF4-FFF2-40B4-BE49-F238E27FC236}">
                <a16:creationId xmlns:a16="http://schemas.microsoft.com/office/drawing/2014/main" id="{A65E32B8-5775-47D6-AE10-08DF55F08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14493"/>
          <a:stretch/>
        </p:blipFill>
        <p:spPr bwMode="auto">
          <a:xfrm>
            <a:off x="1199456" y="1312333"/>
            <a:ext cx="9721080" cy="52130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제목 1">
            <a:extLst>
              <a:ext uri="{FF2B5EF4-FFF2-40B4-BE49-F238E27FC236}">
                <a16:creationId xmlns:a16="http://schemas.microsoft.com/office/drawing/2014/main" id="{D96B8763-DD95-4140-9842-AB052D66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332656"/>
            <a:ext cx="9793088" cy="903288"/>
          </a:xfrm>
          <a:solidFill>
            <a:srgbClr val="A09DB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dirty="0">
                <a:latin typeface="Arial" panose="020B0604020202020204" pitchFamily="34" charset="0"/>
                <a:ea typeface="휴먼모음T" panose="02030504000101010101" pitchFamily="18" charset="-127"/>
              </a:rPr>
              <a:t>‘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data</a:t>
            </a:r>
            <a:r>
              <a:rPr lang="ko-KR" altLang="en-US" dirty="0">
                <a:latin typeface="Arial" panose="020B0604020202020204" pitchFamily="34" charset="0"/>
                <a:ea typeface="휴먼모음T" panose="02030504000101010101" pitchFamily="18" charset="-127"/>
              </a:rPr>
              <a:t>’또는 </a:t>
            </a:r>
            <a:r>
              <a:rPr lang="en-US" altLang="ko-KR" dirty="0">
                <a:latin typeface="Arial" panose="020B0604020202020204" pitchFamily="34" charset="0"/>
                <a:ea typeface="휴먼모음T" panose="02030504000101010101" pitchFamily="18" charset="-127"/>
              </a:rPr>
              <a:t>‘</a:t>
            </a:r>
            <a:r>
              <a:rPr lang="ko-KR" altLang="en-US" dirty="0">
                <a:latin typeface="Arial" panose="020B0604020202020204" pitchFamily="34" charset="0"/>
                <a:ea typeface="휴먼모음T" panose="02030504000101010101" pitchFamily="18" charset="-127"/>
              </a:rPr>
              <a:t>정보</a:t>
            </a:r>
            <a:r>
              <a:rPr lang="en-US" altLang="ko-KR" dirty="0">
                <a:latin typeface="Arial" panose="020B0604020202020204" pitchFamily="34" charset="0"/>
                <a:ea typeface="휴먼모음T" panose="02030504000101010101" pitchFamily="18" charset="-127"/>
              </a:rPr>
              <a:t>’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하면 떠오르는 것들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01FC6-20CF-45AD-B804-E87E3A071E0E}"/>
              </a:ext>
            </a:extLst>
          </p:cNvPr>
          <p:cNvSpPr txBox="1"/>
          <p:nvPr/>
        </p:nvSpPr>
        <p:spPr>
          <a:xfrm rot="800255">
            <a:off x="7729316" y="5278936"/>
            <a:ext cx="1164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chemeClr val="accent2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숫자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9729F-90DE-4313-9673-CF43296B9A67}"/>
              </a:ext>
            </a:extLst>
          </p:cNvPr>
          <p:cNvSpPr txBox="1"/>
          <p:nvPr/>
        </p:nvSpPr>
        <p:spPr>
          <a:xfrm rot="992525">
            <a:off x="5571044" y="4048066"/>
            <a:ext cx="270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표</a:t>
            </a:r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테이블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78FEF-3379-4CCF-8213-522EBC7B3027}"/>
              </a:ext>
            </a:extLst>
          </p:cNvPr>
          <p:cNvSpPr txBox="1"/>
          <p:nvPr/>
        </p:nvSpPr>
        <p:spPr>
          <a:xfrm rot="20023005">
            <a:off x="9215786" y="3861159"/>
            <a:ext cx="164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2">
                    <a:lumMod val="50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계산기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2809D-3DC5-4BC2-8819-3C00A74C28C8}"/>
              </a:ext>
            </a:extLst>
          </p:cNvPr>
          <p:cNvSpPr txBox="1"/>
          <p:nvPr/>
        </p:nvSpPr>
        <p:spPr>
          <a:xfrm rot="1317929">
            <a:off x="5475433" y="1949315"/>
            <a:ext cx="32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도표</a:t>
            </a:r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그래프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미국에서 뜨는 직업 'AI 조련사' 연봉이 4억?[2023 달라진 직업 판도③]">
            <a:extLst>
              <a:ext uri="{FF2B5EF4-FFF2-40B4-BE49-F238E27FC236}">
                <a16:creationId xmlns:a16="http://schemas.microsoft.com/office/drawing/2014/main" id="{2A0B6E96-46B3-46CA-9240-20EF80BB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163639"/>
            <a:ext cx="8928992" cy="5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제목 1">
            <a:extLst>
              <a:ext uri="{FF2B5EF4-FFF2-40B4-BE49-F238E27FC236}">
                <a16:creationId xmlns:a16="http://schemas.microsoft.com/office/drawing/2014/main" id="{735D9595-B7ED-4880-9845-02B4B3F2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333376"/>
            <a:ext cx="8424936" cy="830263"/>
          </a:xfrm>
          <a:solidFill>
            <a:srgbClr val="C4D9F0"/>
          </a:solidFill>
        </p:spPr>
        <p:txBody>
          <a:bodyPr/>
          <a:lstStyle/>
          <a:p>
            <a:pPr eaLnBrk="1" hangingPunct="1"/>
            <a:r>
              <a:rPr lang="ko-KR" altLang="en-US" sz="3200" b="1" dirty="0"/>
              <a:t>세계 유망 직업 </a:t>
            </a:r>
            <a:r>
              <a:rPr lang="en-US" altLang="ko-KR" sz="3200" b="1" dirty="0"/>
              <a:t>best 10</a:t>
            </a:r>
            <a:endParaRPr lang="ko-KR" altLang="en-US" sz="32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D6890DA-5BC4-420C-96C2-1F9B9CF2E56F}"/>
              </a:ext>
            </a:extLst>
          </p:cNvPr>
          <p:cNvSpPr/>
          <p:nvPr/>
        </p:nvSpPr>
        <p:spPr>
          <a:xfrm>
            <a:off x="1631504" y="2132856"/>
            <a:ext cx="2952328" cy="3865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3C6771F-ED08-419A-BF5C-67972A11A932}"/>
              </a:ext>
            </a:extLst>
          </p:cNvPr>
          <p:cNvSpPr/>
          <p:nvPr/>
        </p:nvSpPr>
        <p:spPr>
          <a:xfrm>
            <a:off x="1631504" y="2877462"/>
            <a:ext cx="2952328" cy="3865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20AF26C-92F6-48A1-B3EA-3FBCD2713E2F}"/>
              </a:ext>
            </a:extLst>
          </p:cNvPr>
          <p:cNvSpPr/>
          <p:nvPr/>
        </p:nvSpPr>
        <p:spPr>
          <a:xfrm>
            <a:off x="6096000" y="2132856"/>
            <a:ext cx="2952328" cy="3865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0A909AC-DD64-4E0F-BF39-E4E029F8E593}"/>
              </a:ext>
            </a:extLst>
          </p:cNvPr>
          <p:cNvSpPr/>
          <p:nvPr/>
        </p:nvSpPr>
        <p:spPr>
          <a:xfrm>
            <a:off x="6113309" y="5589240"/>
            <a:ext cx="2952328" cy="3865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>
            <a:extLst>
              <a:ext uri="{FF2B5EF4-FFF2-40B4-BE49-F238E27FC236}">
                <a16:creationId xmlns:a16="http://schemas.microsoft.com/office/drawing/2014/main" id="{0B855E29-627F-4856-8F0F-1BF4E0C3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332656"/>
            <a:ext cx="5111750" cy="511175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F1F6D04-DC07-4C69-9002-18B548F51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1785" y="2132881"/>
            <a:ext cx="4678363" cy="1511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7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통계학이란</a:t>
            </a:r>
            <a:r>
              <a:rPr lang="en-US" altLang="ko-KR" sz="7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?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D0C2118C-706B-4D32-9D9B-6E3F862E9E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40216" y="3429000"/>
            <a:ext cx="2530475" cy="2698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z="4800" dirty="0">
                <a:latin typeface="Times New Roman" panose="02020603050405020304" pitchFamily="18" charset="0"/>
              </a:rPr>
              <a:t>Statistics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ko-KR" altLang="en-US" sz="48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統計學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4">
            <a:extLst>
              <a:ext uri="{FF2B5EF4-FFF2-40B4-BE49-F238E27FC236}">
                <a16:creationId xmlns:a16="http://schemas.microsoft.com/office/drawing/2014/main" id="{56265E84-D134-4913-8BA3-6E6C8505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32357"/>
            <a:ext cx="3524329" cy="346311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37D8B7A-F234-4CEE-B0CC-E9CDD7B73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71" y="491108"/>
            <a:ext cx="3322637" cy="300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통계학의 정의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46AF60-C6F9-49F8-BFEF-56DA496BE7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6391" y="1700808"/>
            <a:ext cx="5051425" cy="3848100"/>
          </a:xfrm>
        </p:spPr>
        <p:txBody>
          <a:bodyPr rtlCol="0">
            <a:normAutofit/>
          </a:bodyPr>
          <a:lstStyle/>
          <a:p>
            <a:pPr marL="533400" indent="-5334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ko-KR" altLang="en-US" sz="2800" dirty="0">
                <a:latin typeface="+mn-ea"/>
              </a:rPr>
              <a:t>관심을 갖는 어떤 대상에서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자료를</a:t>
            </a:r>
            <a:r>
              <a:rPr lang="ko-KR" altLang="en-US" sz="2800" dirty="0">
                <a:latin typeface="+mn-ea"/>
              </a:rPr>
              <a:t>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수집</a:t>
            </a:r>
            <a:r>
              <a:rPr lang="ko-KR" altLang="en-US" sz="2800" dirty="0">
                <a:latin typeface="+mn-ea"/>
              </a:rPr>
              <a:t>하여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ko-KR" altLang="en-US" sz="2800" dirty="0">
                <a:latin typeface="+mn-ea"/>
              </a:rPr>
              <a:t>이를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정리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요약</a:t>
            </a:r>
            <a:r>
              <a:rPr lang="ko-KR" altLang="en-US" sz="2800" dirty="0">
                <a:latin typeface="+mn-ea"/>
              </a:rPr>
              <a:t>하고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ko-KR" altLang="en-US" sz="2800" dirty="0">
                <a:latin typeface="+mn-ea"/>
              </a:rPr>
              <a:t>자료를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분석</a:t>
            </a:r>
            <a:r>
              <a:rPr lang="ko-KR" altLang="en-US" sz="2800" dirty="0">
                <a:latin typeface="+mn-ea"/>
              </a:rPr>
              <a:t>하여 불확실한 사실에 대하여 과학적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dirty="0">
                <a:latin typeface="+mn-ea"/>
              </a:rPr>
              <a:t>합리적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판단</a:t>
            </a:r>
            <a:r>
              <a:rPr lang="ko-KR" altLang="en-US" sz="2800" dirty="0">
                <a:latin typeface="+mn-ea"/>
              </a:rPr>
              <a:t>을 내린다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A0813FA-504B-4BF9-94A5-102FC252E4DA}"/>
              </a:ext>
            </a:extLst>
          </p:cNvPr>
          <p:cNvGrpSpPr/>
          <p:nvPr/>
        </p:nvGrpSpPr>
        <p:grpSpPr>
          <a:xfrm>
            <a:off x="7800822" y="2420888"/>
            <a:ext cx="4087312" cy="830997"/>
            <a:chOff x="4356101" y="1872442"/>
            <a:chExt cx="4087312" cy="83099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A644C394-A735-4B50-BE2D-E07D549E28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6101" y="2204863"/>
              <a:ext cx="1224011" cy="144633"/>
            </a:xfrm>
            <a:prstGeom prst="line">
              <a:avLst/>
            </a:prstGeom>
            <a:grp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E945C4-C9E2-481C-8C47-9488E351AEF9}"/>
                </a:ext>
              </a:extLst>
            </p:cNvPr>
            <p:cNvSpPr txBox="1"/>
            <p:nvPr/>
          </p:nvSpPr>
          <p:spPr>
            <a:xfrm>
              <a:off x="5469522" y="1872442"/>
              <a:ext cx="297389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eaLnBrk="1" hangingPunct="1">
                <a:buFontTx/>
                <a:buNone/>
              </a:pPr>
              <a:r>
                <a:rPr lang="ko-KR" altLang="en-US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기술통계학</a:t>
              </a:r>
            </a:p>
            <a:p>
              <a:pPr eaLnBrk="1" hangingPunct="1">
                <a:buFontTx/>
                <a:buNone/>
              </a:pPr>
              <a:r>
                <a:rPr lang="en-US" altLang="ko-KR" sz="2400" dirty="0"/>
                <a:t>(</a:t>
              </a:r>
              <a:r>
                <a:rPr lang="en-US" altLang="ko-KR" sz="2400" dirty="0">
                  <a:latin typeface="Times New Roman" panose="02020603050405020304" pitchFamily="18" charset="0"/>
                </a:rPr>
                <a:t>Descriptive Statistics</a:t>
              </a:r>
              <a:r>
                <a:rPr lang="en-US" altLang="ko-KR" sz="2400" dirty="0"/>
                <a:t>)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773FA8E-5AC9-4E20-9A11-B6329F0B8A1D}"/>
              </a:ext>
            </a:extLst>
          </p:cNvPr>
          <p:cNvGrpSpPr/>
          <p:nvPr/>
        </p:nvGrpSpPr>
        <p:grpSpPr>
          <a:xfrm>
            <a:off x="7992334" y="4869160"/>
            <a:ext cx="3704288" cy="902954"/>
            <a:chOff x="3851275" y="4079616"/>
            <a:chExt cx="4824412" cy="1141065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DB612FDA-C8B7-4A22-B158-94E380005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031" y="4079616"/>
              <a:ext cx="3672656" cy="11410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latinLnBrk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ko-KR" altLang="en-US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추론</a:t>
              </a:r>
              <a:r>
                <a:rPr lang="en-US" altLang="ko-KR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추측</a:t>
              </a:r>
              <a:r>
                <a:rPr lang="en-US" altLang="ko-KR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  <a:r>
                <a:rPr lang="ko-KR" altLang="en-US" sz="24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통계학</a:t>
              </a: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ko-KR" sz="2400" dirty="0"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en-US" altLang="ko-KR" sz="2400" dirty="0">
                  <a:latin typeface="Times New Roman" panose="02020603050405020304" pitchFamily="18" charset="0"/>
                  <a:ea typeface="굴림" panose="020B0600000101010101" pitchFamily="50" charset="-127"/>
                </a:rPr>
                <a:t>Inferential Statistics</a:t>
              </a:r>
              <a:r>
                <a:rPr lang="en-US" altLang="ko-KR" sz="2400" dirty="0"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42BB94B7-A635-4572-B8E8-0452A8B44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4367213"/>
              <a:ext cx="1152525" cy="213915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5CDFF26-2C5B-44CD-B4F6-2D1F7BF9F6A5}"/>
              </a:ext>
            </a:extLst>
          </p:cNvPr>
          <p:cNvGrpSpPr/>
          <p:nvPr/>
        </p:nvGrpSpPr>
        <p:grpSpPr>
          <a:xfrm>
            <a:off x="1883631" y="3566886"/>
            <a:ext cx="8281863" cy="3117849"/>
            <a:chOff x="334963" y="3644900"/>
            <a:chExt cx="8126412" cy="2910702"/>
          </a:xfrm>
        </p:grpSpPr>
        <p:pic>
          <p:nvPicPr>
            <p:cNvPr id="6146" name="Picture 6" descr="http://blogs-images.forbes.com/naomirobbins/files/2012/08/huff4.png">
              <a:extLst>
                <a:ext uri="{FF2B5EF4-FFF2-40B4-BE49-F238E27FC236}">
                  <a16:creationId xmlns:a16="http://schemas.microsoft.com/office/drawing/2014/main" id="{4F5F4753-6649-4564-BFCB-CB7F48972C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5"/>
            <a:stretch/>
          </p:blipFill>
          <p:spPr bwMode="auto">
            <a:xfrm>
              <a:off x="1908175" y="3644900"/>
              <a:ext cx="6553200" cy="291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8" descr="http://ecx.images-amazon.com/images/I/51FKg7ecS%2BL._SY344_BO1,204,203,200_.jpg">
              <a:extLst>
                <a:ext uri="{FF2B5EF4-FFF2-40B4-BE49-F238E27FC236}">
                  <a16:creationId xmlns:a16="http://schemas.microsoft.com/office/drawing/2014/main" id="{A1A9F541-1602-4E7F-98E9-FC195BBDD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3" y="4227513"/>
              <a:ext cx="1450975" cy="215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오른쪽 화살표 4">
              <a:extLst>
                <a:ext uri="{FF2B5EF4-FFF2-40B4-BE49-F238E27FC236}">
                  <a16:creationId xmlns:a16="http://schemas.microsoft.com/office/drawing/2014/main" id="{BB958102-0C97-4DF3-ABC8-718896FDE10D}"/>
                </a:ext>
              </a:extLst>
            </p:cNvPr>
            <p:cNvSpPr/>
            <p:nvPr/>
          </p:nvSpPr>
          <p:spPr>
            <a:xfrm>
              <a:off x="1908175" y="5013325"/>
              <a:ext cx="503238" cy="576263"/>
            </a:xfrm>
            <a:prstGeom prst="rightArrow">
              <a:avLst/>
            </a:prstGeom>
            <a:solidFill>
              <a:srgbClr val="2C3D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</p:grpSp>
      <p:pic>
        <p:nvPicPr>
          <p:cNvPr id="6147" name="Picture 4" descr="http://ephilosophy.kr/han/wp-content/uploads/2013/07/%EB%B3%B8%EB%AC%B8_%EB%A7%88%ED%81%AC%ED%8A%B8%EC%9B%A8%EC%9D%B8.jpg">
            <a:extLst>
              <a:ext uri="{FF2B5EF4-FFF2-40B4-BE49-F238E27FC236}">
                <a16:creationId xmlns:a16="http://schemas.microsoft.com/office/drawing/2014/main" id="{B82FCA30-4F7F-47C5-ADAA-8ACA97D55B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2" y="311150"/>
            <a:ext cx="4813498" cy="3500726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624B81-21C1-46AE-811D-7F9F715BA6B1}"/>
              </a:ext>
            </a:extLst>
          </p:cNvPr>
          <p:cNvSpPr txBox="1"/>
          <p:nvPr/>
        </p:nvSpPr>
        <p:spPr>
          <a:xfrm>
            <a:off x="6024563" y="706438"/>
            <a:ext cx="381635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세상에</a:t>
            </a:r>
            <a:r>
              <a:rPr lang="ko-KR" altLang="en-US" sz="2000" b="1" dirty="0">
                <a:latin typeface="+mn-ea"/>
                <a:ea typeface="+mn-ea"/>
              </a:rPr>
              <a:t>는 세가지 거짓말이 있다</a:t>
            </a:r>
            <a:r>
              <a:rPr lang="en-US" altLang="ko-KR" sz="2000" b="1" dirty="0">
                <a:latin typeface="+mn-ea"/>
                <a:ea typeface="+mn-ea"/>
              </a:rPr>
              <a:t>.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첫째는</a:t>
            </a:r>
            <a:r>
              <a:rPr lang="ko-KR" altLang="en-US" sz="2000" b="1" dirty="0">
                <a:latin typeface="+mn-ea"/>
                <a:ea typeface="+mn-ea"/>
              </a:rPr>
              <a:t> 그냥 거짓말</a:t>
            </a:r>
            <a:r>
              <a:rPr lang="en-US" altLang="ko-KR" sz="2000" b="1" dirty="0">
                <a:latin typeface="+mn-ea"/>
                <a:ea typeface="+mn-ea"/>
              </a:rPr>
              <a:t>,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둘째는</a:t>
            </a:r>
            <a:r>
              <a:rPr lang="ko-KR" altLang="en-US" sz="2000" b="1" dirty="0">
                <a:latin typeface="+mn-ea"/>
                <a:ea typeface="+mn-ea"/>
              </a:rPr>
              <a:t> 새빨간 거짓말</a:t>
            </a:r>
            <a:r>
              <a:rPr lang="en-US" altLang="ko-KR" sz="2000" b="1" dirty="0">
                <a:latin typeface="+mn-ea"/>
                <a:ea typeface="+mn-ea"/>
              </a:rPr>
              <a:t>,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그리고</a:t>
            </a:r>
            <a:r>
              <a:rPr lang="ko-KR" altLang="en-US" sz="2000" b="1" dirty="0">
                <a:latin typeface="+mn-ea"/>
                <a:ea typeface="+mn-ea"/>
              </a:rPr>
              <a:t> 통계이다</a:t>
            </a:r>
            <a:r>
              <a:rPr lang="en-US" altLang="ko-KR" sz="2000" b="1" dirty="0">
                <a:latin typeface="+mn-ea"/>
                <a:ea typeface="+mn-ea"/>
              </a:rPr>
              <a:t>.</a:t>
            </a:r>
          </a:p>
          <a:p>
            <a:pPr eaLnBrk="1" latinLnBrk="1" hangingPunct="1">
              <a:lnSpc>
                <a:spcPct val="150000"/>
              </a:lnSpc>
              <a:defRPr/>
            </a:pPr>
            <a:endParaRPr lang="en-US" altLang="ko-KR" sz="2000" b="1" dirty="0">
              <a:latin typeface="+mn-ea"/>
              <a:ea typeface="+mn-ea"/>
            </a:endParaRPr>
          </a:p>
          <a:p>
            <a:pPr algn="r" eaLnBrk="1" latinLnBrk="1" hangingPunct="1">
              <a:lnSpc>
                <a:spcPct val="150000"/>
              </a:lnSpc>
              <a:defRPr/>
            </a:pPr>
            <a:r>
              <a:rPr lang="en-US" altLang="ko-KR" sz="2000" b="1" dirty="0">
                <a:latin typeface="+mn-ea"/>
                <a:ea typeface="+mn-ea"/>
              </a:rPr>
              <a:t>-Mark Twain</a:t>
            </a:r>
            <a:endParaRPr lang="ko-KR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온라인 미디어 5" title="강대국을 만드는 통계의 역사 | 통계학, 삶의질지표, 국가통계">
            <a:hlinkClick r:id="" action="ppaction://media"/>
            <a:extLst>
              <a:ext uri="{FF2B5EF4-FFF2-40B4-BE49-F238E27FC236}">
                <a16:creationId xmlns:a16="http://schemas.microsoft.com/office/drawing/2014/main" id="{E8EF0761-782A-4B4E-A948-6B21858ABD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633968AD-F706-4E90-A51C-57D0B06D1606}"/>
              </a:ext>
            </a:extLst>
          </p:cNvPr>
          <p:cNvSpPr/>
          <p:nvPr/>
        </p:nvSpPr>
        <p:spPr>
          <a:xfrm>
            <a:off x="5752992" y="5489577"/>
            <a:ext cx="5797601" cy="28733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695FDB6-0E6E-4A3D-BEF7-ECFC9D8CE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920" y="328770"/>
            <a:ext cx="4238936" cy="2236134"/>
          </a:xfrm>
          <a:solidFill>
            <a:srgbClr val="CC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Why</a:t>
            </a:r>
            <a:r>
              <a:rPr lang="ko-KR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We Study </a:t>
            </a:r>
            <a:br>
              <a:rPr lang="en-US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</a:br>
            <a:r>
              <a:rPr lang="en-US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Statistics?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CF0D44-A3FD-4E04-8182-C353BA002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0920" y="2852936"/>
            <a:ext cx="2852737" cy="2088232"/>
          </a:xfr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/>
          <a:p>
            <a:pPr marL="609600" indent="-6096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dirty="0">
                <a:latin typeface="+mn-ea"/>
              </a:rPr>
              <a:t>경영학기초</a:t>
            </a:r>
            <a:r>
              <a:rPr lang="en-US" altLang="ko-KR" dirty="0">
                <a:latin typeface="+mn-ea"/>
              </a:rPr>
              <a:t> </a:t>
            </a:r>
            <a:endParaRPr lang="ko-KR" altLang="en-US" dirty="0">
              <a:latin typeface="+mn-ea"/>
            </a:endParaRPr>
          </a:p>
          <a:p>
            <a:pPr marL="609600" indent="-6096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dirty="0">
                <a:latin typeface="+mn-ea"/>
              </a:rPr>
              <a:t>취업준비</a:t>
            </a:r>
            <a:endParaRPr lang="en-US" altLang="ko-KR" dirty="0">
              <a:latin typeface="+mn-ea"/>
            </a:endParaRPr>
          </a:p>
          <a:p>
            <a:pPr marL="609600" indent="-6096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dirty="0">
                <a:latin typeface="+mn-ea"/>
              </a:rPr>
              <a:t>소통능력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D0068-C3E5-4B6C-8D46-404CE7DF6D4D}"/>
              </a:ext>
            </a:extLst>
          </p:cNvPr>
          <p:cNvSpPr txBox="1"/>
          <p:nvPr/>
        </p:nvSpPr>
        <p:spPr>
          <a:xfrm>
            <a:off x="2648950" y="5880225"/>
            <a:ext cx="73869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ko-KR" altLang="en-US" sz="2800" b="1" dirty="0">
                <a:solidFill>
                  <a:srgbClr val="002060"/>
                </a:solidFill>
                <a:latin typeface="+mj-ea"/>
                <a:ea typeface="+mj-ea"/>
              </a:rPr>
              <a:t>당신을 소통하는 전문경영인으로 만들어준다</a:t>
            </a:r>
          </a:p>
        </p:txBody>
      </p:sp>
      <p:pic>
        <p:nvPicPr>
          <p:cNvPr id="7179" name="Picture 11" descr="ncs 직업기초능력 이미지 검색결과">
            <a:extLst>
              <a:ext uri="{FF2B5EF4-FFF2-40B4-BE49-F238E27FC236}">
                <a16:creationId xmlns:a16="http://schemas.microsoft.com/office/drawing/2014/main" id="{5B2FC60E-E1FF-41F5-B404-5CDB74EC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92" y="403533"/>
            <a:ext cx="5797601" cy="5206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5745865-04EC-41AE-A4B5-A08E8CD3CE61}"/>
              </a:ext>
            </a:extLst>
          </p:cNvPr>
          <p:cNvSpPr/>
          <p:nvPr/>
        </p:nvSpPr>
        <p:spPr>
          <a:xfrm>
            <a:off x="6342430" y="1772816"/>
            <a:ext cx="3281962" cy="5760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1CCDEBD-431E-44EC-95CF-C2BBD75002BE}"/>
              </a:ext>
            </a:extLst>
          </p:cNvPr>
          <p:cNvSpPr/>
          <p:nvPr/>
        </p:nvSpPr>
        <p:spPr>
          <a:xfrm>
            <a:off x="7382607" y="1196752"/>
            <a:ext cx="1161665" cy="29614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A893954-1DBD-4F75-B9C9-8795D947A064}"/>
              </a:ext>
            </a:extLst>
          </p:cNvPr>
          <p:cNvSpPr/>
          <p:nvPr/>
        </p:nvSpPr>
        <p:spPr>
          <a:xfrm>
            <a:off x="8040216" y="2374928"/>
            <a:ext cx="1008112" cy="2873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927E8E8-EAF8-4E08-BAE5-53AB5434B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1"/>
          <a:stretch/>
        </p:blipFill>
        <p:spPr bwMode="auto">
          <a:xfrm>
            <a:off x="609600" y="849985"/>
            <a:ext cx="10972800" cy="4944591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4BD848A9-112F-490B-B254-1F0659403ED8}"/>
              </a:ext>
            </a:extLst>
          </p:cNvPr>
          <p:cNvSpPr/>
          <p:nvPr/>
        </p:nvSpPr>
        <p:spPr>
          <a:xfrm>
            <a:off x="407368" y="428625"/>
            <a:ext cx="2664296" cy="1200175"/>
          </a:xfrm>
          <a:prstGeom prst="wedgeEllipseCallout">
            <a:avLst>
              <a:gd name="adj1" fmla="val 5363"/>
              <a:gd name="adj2" fmla="val 68720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우리가</a:t>
            </a:r>
            <a:endParaRPr lang="en-US" altLang="ko-KR" dirty="0"/>
          </a:p>
          <a:p>
            <a:pPr algn="ctr"/>
            <a:r>
              <a:rPr lang="ko-KR" altLang="en-US" dirty="0"/>
              <a:t>경영데이터이해를 배울 때</a:t>
            </a:r>
          </a:p>
        </p:txBody>
      </p:sp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6F1EB0A6-EC6B-40A1-9806-2725CBDB8E6C}"/>
              </a:ext>
            </a:extLst>
          </p:cNvPr>
          <p:cNvSpPr/>
          <p:nvPr/>
        </p:nvSpPr>
        <p:spPr>
          <a:xfrm>
            <a:off x="3693232" y="355170"/>
            <a:ext cx="1995399" cy="1200175"/>
          </a:xfrm>
          <a:prstGeom prst="wedgeEllipseCallout">
            <a:avLst>
              <a:gd name="adj1" fmla="val 5363"/>
              <a:gd name="adj2" fmla="val 6872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통계이론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쪼금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0B65693E-52B0-4993-A9D4-E588B3C0B76C}"/>
              </a:ext>
            </a:extLst>
          </p:cNvPr>
          <p:cNvSpPr/>
          <p:nvPr/>
        </p:nvSpPr>
        <p:spPr>
          <a:xfrm>
            <a:off x="6363207" y="260648"/>
            <a:ext cx="1995399" cy="1200175"/>
          </a:xfrm>
          <a:prstGeom prst="wedgeEllipseCallout">
            <a:avLst>
              <a:gd name="adj1" fmla="val 5363"/>
              <a:gd name="adj2" fmla="val 6872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파이썬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쪼금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246A1861-20D7-4BB6-B4F0-A8BE97A4B653}"/>
              </a:ext>
            </a:extLst>
          </p:cNvPr>
          <p:cNvSpPr/>
          <p:nvPr/>
        </p:nvSpPr>
        <p:spPr>
          <a:xfrm>
            <a:off x="9336360" y="355171"/>
            <a:ext cx="1995399" cy="1200175"/>
          </a:xfrm>
          <a:prstGeom prst="wedgeEllipseCallout">
            <a:avLst>
              <a:gd name="adj1" fmla="val 5363"/>
              <a:gd name="adj2" fmla="val 68720"/>
            </a:avLst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엑셀 왕창</a:t>
            </a:r>
          </a:p>
        </p:txBody>
      </p:sp>
    </p:spTree>
    <p:extLst>
      <p:ext uri="{BB962C8B-B14F-4D97-AF65-F5344CB8AC3E}">
        <p14:creationId xmlns:p14="http://schemas.microsoft.com/office/powerpoint/2010/main" val="3456383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328</Words>
  <Application>Microsoft Office PowerPoint</Application>
  <PresentationFormat>와이드스크린</PresentationFormat>
  <Paragraphs>57</Paragraphs>
  <Slides>10</Slides>
  <Notes>8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굴림</vt:lpstr>
      <vt:lpstr>나눔손글씨 펜</vt:lpstr>
      <vt:lpstr>맑은 고딕</vt:lpstr>
      <vt:lpstr>휴먼모음T</vt:lpstr>
      <vt:lpstr>Arial</vt:lpstr>
      <vt:lpstr>Calibri</vt:lpstr>
      <vt:lpstr>Calibri Light</vt:lpstr>
      <vt:lpstr>Times New Roman</vt:lpstr>
      <vt:lpstr>Office 테마</vt:lpstr>
      <vt:lpstr>경영데이터의 이해</vt:lpstr>
      <vt:lpstr>‘data’또는 ‘정보’ 하면 떠오르는 것들 </vt:lpstr>
      <vt:lpstr>세계 유망 직업 best 10</vt:lpstr>
      <vt:lpstr>통계학이란?</vt:lpstr>
      <vt:lpstr>통계학의 정의</vt:lpstr>
      <vt:lpstr>PowerPoint 프레젠테이션</vt:lpstr>
      <vt:lpstr>PowerPoint 프레젠테이션</vt:lpstr>
      <vt:lpstr>Why We Study  Statistics?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통계의 개념과 활용</dc:title>
  <dc:creator>user15</dc:creator>
  <cp:lastModifiedBy>Admin</cp:lastModifiedBy>
  <cp:revision>76</cp:revision>
  <dcterms:created xsi:type="dcterms:W3CDTF">2008-03-04T07:17:20Z</dcterms:created>
  <dcterms:modified xsi:type="dcterms:W3CDTF">2025-03-05T05:27:29Z</dcterms:modified>
</cp:coreProperties>
</file>