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4" r:id="rId8"/>
    <p:sldId id="270" r:id="rId9"/>
    <p:sldId id="310" r:id="rId10"/>
    <p:sldId id="277" r:id="rId11"/>
    <p:sldId id="308" r:id="rId12"/>
    <p:sldId id="309" r:id="rId13"/>
    <p:sldId id="296" r:id="rId14"/>
    <p:sldId id="299" r:id="rId15"/>
    <p:sldId id="302" r:id="rId16"/>
    <p:sldId id="300" r:id="rId17"/>
    <p:sldId id="305" r:id="rId18"/>
    <p:sldId id="306" r:id="rId19"/>
    <p:sldId id="257" r:id="rId20"/>
    <p:sldId id="311" r:id="rId21"/>
    <p:sldId id="312" r:id="rId22"/>
    <p:sldId id="313" r:id="rId23"/>
    <p:sldId id="292" r:id="rId24"/>
    <p:sldId id="314" r:id="rId25"/>
    <p:sldId id="290" r:id="rId26"/>
    <p:sldId id="291" r:id="rId27"/>
    <p:sldId id="295" r:id="rId2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6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0DE8A0-8B4F-4608-ADAB-5043BF7EAC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3051D48-B1A6-4887-9CFF-376FF59FD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B3B5CB-483E-4956-8DFC-29B3C3E3D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07DB89-D2A5-44CA-B493-4E985A82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5AF97E-ADE6-4E1C-AED8-5A9582722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376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728754-FCCB-4DAA-A907-24B060C2D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46BBF86-66B6-47AC-8301-7A6E02653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90B936-50F9-46F1-96D2-3FCB75BD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772032-5778-45B0-9D94-6639AB5C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1522BF-51D7-41B8-A756-34227BB5F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840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B15FFAE-388E-4367-B1C8-2C2DB62DBA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3CFC6B-063D-4628-A5AF-CC76E7DB8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D4FF2B7-5F75-4149-BDCF-18F485CED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D21BAF6-1514-49AB-BAF2-61BA0856E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E62585-E6A9-4C02-951E-B558EEB4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87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EA12A6-0AF5-4D08-81AD-759B82AFB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DF2970-CFA0-401F-A062-D67B7DB9E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325967-D585-4EF4-BD65-64C467AB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53CBB8-5B10-49F4-92DA-93652EBA8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656464B-523D-4AC0-BE7B-1D3D21CC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19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8066C7-A226-46C7-8144-F6E9349F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994A83E-F2FB-4EA5-ABDB-1EF382EF0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66016C-BF22-4C64-929B-29FC0739C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A6292D-4A64-4E3A-ABFB-11E7FE2B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240026-BBB1-4322-A8A2-84559544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841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33D1FE-65DB-4260-93BA-C32EDA16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EA56C8-2F00-4D28-8BDB-BD5100A64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2EE5C29-3DDF-44D0-A934-1C254EFED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59A0B4-5EB6-4D41-BFFA-257E642DF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55C6066-669C-45BA-94CB-BF1E7C78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E91963-92C2-4486-89DC-ABD9EFC37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530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A1409D-DCF3-4B47-B21E-D47D6B7D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6BD4882-7934-453A-8273-FF0E27813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436F2E5-BD95-4EB7-865B-E480A1906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FDCD866-D86C-43C1-B494-DB385A77E2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8168A21-6F88-42A0-8C60-FACA2EAB4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69905CF-3072-4CC8-A409-233FBF809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3F758D7-E47A-4C6E-B6D7-978EE1C6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711CBF7-95BE-43D1-8973-90B11018E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17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0B6151-E44E-4D1A-9B8D-04CBC7CBF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8C080DC-3DD4-4DA3-8615-4C22CAFB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A846D7C-5A08-4F39-8401-EFCCC2DB2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BB459CC-4DAE-4EDB-913A-1B3D901DB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34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7E37DF3-554E-468D-BD43-506AA3E0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E23E70B-F1B2-4131-BDF9-4506E4DB0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8D8425D-E522-4706-91FE-20E778099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2510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73D7B2-528C-4002-AF04-B2E1B0DFA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A0D4C4-832A-4EE8-AD2F-B0FB6F0F6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61E2B6F-6A19-4983-89F3-96B339776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0BE773-1766-431D-B530-FCD8214E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DAEC5C-DDE3-434E-A903-C92AD8C4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C2EF193-9860-4D43-A3DC-77D1A138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760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D68322-1768-454F-BA02-4B674DDA3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A728B7E-2D3E-439F-AD32-9EE8F39F4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828A9C-D5C8-497C-8FD1-2758955C7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2E6D80-527A-4E74-B67D-E42941F26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29F5F18-E1C7-47A7-909C-6DDDAC11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B574209-75E3-4CE7-BB08-67D51C1AC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375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A3E6A8B-E37C-46AD-932B-928AACAB5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7A5068-21FD-4E8C-BEDD-06C73ED96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BAF44B-0E00-4ABA-A590-FF8AB0B0B9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BFDCC-A068-4024-B4CA-C486393FA505}" type="datetimeFigureOut">
              <a:rPr lang="ko-KR" altLang="en-US" smtClean="0"/>
              <a:t>2025-02-18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129C2B-3BB9-4BF0-9D33-F2FF17E60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FDD0D4-8D1C-4189-ACE5-1A20EA101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B7008-7CD8-4AF3-B5C2-2D7CA485A4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2589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8F2D0E-331E-445E-B69E-6781A7014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확률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03D1153-1C20-43AF-AD8F-2E6A5D7403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9134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6960096" y="2636912"/>
            <a:ext cx="4862736" cy="3168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7391200" y="3068712"/>
            <a:ext cx="2305050" cy="2305050"/>
          </a:xfrm>
          <a:prstGeom prst="ellipse">
            <a:avLst/>
          </a:prstGeom>
          <a:solidFill>
            <a:srgbClr val="FF0000">
              <a:alpha val="4588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9118400" y="3068712"/>
            <a:ext cx="2305050" cy="2305050"/>
          </a:xfrm>
          <a:prstGeom prst="ellipse">
            <a:avLst/>
          </a:prstGeom>
          <a:solidFill>
            <a:srgbClr val="009999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692151"/>
            <a:ext cx="691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dirty="0"/>
              <a:t>NOTE: </a:t>
            </a:r>
            <a:r>
              <a:rPr lang="ko-KR" altLang="en-US" sz="2800" dirty="0"/>
              <a:t>드 </a:t>
            </a:r>
            <a:r>
              <a:rPr lang="ko-KR" altLang="en-US" sz="2800" dirty="0" err="1"/>
              <a:t>모르간의</a:t>
            </a:r>
            <a:r>
              <a:rPr lang="ko-KR" altLang="en-US" sz="2800" dirty="0"/>
              <a:t> 법칙</a:t>
            </a:r>
            <a:r>
              <a:rPr lang="en-US" altLang="ko-KR" sz="2800" dirty="0"/>
              <a:t>(De Morgan’s Law)</a:t>
            </a:r>
            <a:endParaRPr lang="ko-KR" altLang="en-US" sz="2800" dirty="0"/>
          </a:p>
        </p:txBody>
      </p:sp>
      <p:sp>
        <p:nvSpPr>
          <p:cNvPr id="3" name="직사각형 2"/>
          <p:cNvSpPr/>
          <p:nvPr/>
        </p:nvSpPr>
        <p:spPr>
          <a:xfrm>
            <a:off x="8912005" y="2699380"/>
            <a:ext cx="12170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  <a:ea typeface="굴림" panose="020B0600000101010101" pitchFamily="50" charset="-127"/>
              </a:rPr>
              <a:t>(A∪B)</a:t>
            </a:r>
            <a:r>
              <a:rPr lang="en-US" altLang="ko-KR" sz="2400" baseline="30000" dirty="0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endParaRPr lang="ko-KR" altLang="en-US" sz="24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21406" y="2636912"/>
            <a:ext cx="4862736" cy="316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1552510" y="3068712"/>
            <a:ext cx="2305050" cy="2305050"/>
          </a:xfrm>
          <a:prstGeom prst="ellipse">
            <a:avLst/>
          </a:prstGeom>
          <a:solidFill>
            <a:schemeClr val="bg1">
              <a:alpha val="4588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3279710" y="3068712"/>
            <a:ext cx="2305050" cy="2305050"/>
          </a:xfrm>
          <a:prstGeom prst="ellipse">
            <a:avLst/>
          </a:prstGeom>
          <a:solidFill>
            <a:schemeClr val="bg1">
              <a:alpha val="4784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 b="1" dirty="0">
                <a:latin typeface="Times New Roman" panose="02020603050405020304" pitchFamily="18" charset="0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3073315" y="2699380"/>
            <a:ext cx="10182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  <a:r>
              <a:rPr lang="en-US" altLang="ko-KR" sz="24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24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∩B</a:t>
            </a:r>
            <a:r>
              <a:rPr lang="en-US" altLang="ko-KR" sz="24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endParaRPr lang="ko-KR" altLang="en-US" sz="2400" dirty="0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6736564" y="1670184"/>
            <a:ext cx="4544012" cy="563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altLang="ko-KR" sz="4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  <a:r>
              <a:rPr lang="en-US" altLang="ko-KR" sz="40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4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∩B</a:t>
            </a:r>
            <a:r>
              <a:rPr lang="en-US" altLang="ko-KR" sz="40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4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∩C</a:t>
            </a:r>
            <a:r>
              <a:rPr lang="en-US" altLang="ko-KR" sz="40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4000" dirty="0">
                <a:latin typeface="Times New Roman" panose="02020603050405020304" pitchFamily="18" charset="0"/>
                <a:ea typeface="굴림" panose="020B0600000101010101" pitchFamily="50" charset="-127"/>
              </a:rPr>
              <a:t>=(A∪B∪C)</a:t>
            </a:r>
            <a:r>
              <a:rPr lang="en-US" altLang="ko-KR" sz="4000" baseline="30000" dirty="0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775520" y="1628800"/>
            <a:ext cx="32383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  <a:r>
              <a:rPr lang="en-US" altLang="ko-KR" sz="36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36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∩B</a:t>
            </a:r>
            <a:r>
              <a:rPr lang="en-US" altLang="ko-KR" sz="3600" baseline="30000" dirty="0" err="1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r>
              <a:rPr lang="en-US" altLang="ko-KR" sz="3600" dirty="0">
                <a:latin typeface="Times New Roman" panose="02020603050405020304" pitchFamily="18" charset="0"/>
                <a:ea typeface="굴림" panose="020B0600000101010101" pitchFamily="50" charset="-127"/>
              </a:rPr>
              <a:t>=(A∪B)</a:t>
            </a:r>
            <a:r>
              <a:rPr lang="en-US" altLang="ko-KR" sz="3600" baseline="30000" dirty="0"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  <a:endParaRPr lang="ko-KR" altLang="en-US" sz="3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4" grpId="0" animBg="1"/>
      <p:bldP spid="25605" grpId="0" animBg="1"/>
      <p:bldP spid="3" grpId="0"/>
      <p:bldP spid="8" grpId="0" animBg="1"/>
      <p:bldP spid="9" grpId="0" animBg="1"/>
      <p:bldP spid="10" grpId="0" animBg="1"/>
      <p:bldP spid="11" grpId="0"/>
      <p:bldP spid="1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 noChangeArrowheads="1"/>
          </p:cNvSpPr>
          <p:nvPr/>
        </p:nvSpPr>
        <p:spPr>
          <a:xfrm>
            <a:off x="838200" y="365125"/>
            <a:ext cx="7706072" cy="615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600" dirty="0" err="1"/>
              <a:t>몬티홀</a:t>
            </a:r>
            <a:r>
              <a:rPr lang="ko-KR" altLang="en-US" sz="3600" dirty="0"/>
              <a:t> 문제 </a:t>
            </a:r>
            <a:r>
              <a:rPr lang="en-US" altLang="ko-KR" sz="2800" dirty="0"/>
              <a:t>《Let's Make a Deal》</a:t>
            </a:r>
            <a:endParaRPr lang="ko-KR" altLang="en-US" sz="2800" dirty="0"/>
          </a:p>
        </p:txBody>
      </p:sp>
      <p:sp>
        <p:nvSpPr>
          <p:cNvPr id="5" name="내용 개체 틀 2"/>
          <p:cNvSpPr txBox="1">
            <a:spLocks noChangeArrowheads="1"/>
          </p:cNvSpPr>
          <p:nvPr/>
        </p:nvSpPr>
        <p:spPr>
          <a:xfrm>
            <a:off x="407368" y="1150938"/>
            <a:ext cx="10729192" cy="5084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o-KR" altLang="en-US" sz="2400" dirty="0"/>
              <a:t>세 개의 문 중에 하나를 선택하여 문 뒤에 있는 선물을 가질 수 있는 </a:t>
            </a:r>
            <a:r>
              <a:rPr lang="ko-KR" altLang="en-US" sz="2400" dirty="0" err="1"/>
              <a:t>게임쇼</a:t>
            </a:r>
            <a:endParaRPr lang="en-US" altLang="ko-KR" sz="2400" dirty="0"/>
          </a:p>
          <a:p>
            <a:pPr>
              <a:lnSpc>
                <a:spcPct val="100000"/>
              </a:lnSpc>
            </a:pPr>
            <a:r>
              <a:rPr lang="ko-KR" altLang="en-US" sz="2400" dirty="0"/>
              <a:t>한 문 뒤에는 자동차</a:t>
            </a:r>
            <a:r>
              <a:rPr lang="en-US" altLang="ko-KR" sz="2400" dirty="0"/>
              <a:t>(</a:t>
            </a:r>
            <a:r>
              <a:rPr lang="ko-KR" altLang="en-US" sz="2400" dirty="0"/>
              <a:t>상품</a:t>
            </a:r>
            <a:r>
              <a:rPr lang="en-US" altLang="ko-KR" sz="2400" dirty="0"/>
              <a:t>)</a:t>
            </a:r>
            <a:r>
              <a:rPr lang="ko-KR" altLang="en-US" sz="2400" dirty="0"/>
              <a:t>가 있고</a:t>
            </a:r>
            <a:r>
              <a:rPr lang="en-US" altLang="ko-KR" sz="2400" dirty="0"/>
              <a:t>, </a:t>
            </a:r>
            <a:r>
              <a:rPr lang="ko-KR" altLang="en-US" sz="2400" dirty="0"/>
              <a:t>나머지 두 문 뒤에는 염소</a:t>
            </a:r>
            <a:r>
              <a:rPr lang="en-US" altLang="ko-KR" sz="2400" dirty="0"/>
              <a:t>(</a:t>
            </a:r>
            <a:r>
              <a:rPr lang="ko-KR" altLang="en-US" sz="2400" dirty="0"/>
              <a:t>꽝</a:t>
            </a:r>
            <a:r>
              <a:rPr lang="en-US" altLang="ko-KR" sz="2400" dirty="0"/>
              <a:t>)</a:t>
            </a:r>
            <a:r>
              <a:rPr lang="ko-KR" altLang="en-US" sz="2400" dirty="0"/>
              <a:t>가 있다</a:t>
            </a:r>
            <a:endParaRPr lang="en-US" altLang="ko-KR" sz="2400" dirty="0"/>
          </a:p>
          <a:p>
            <a:pPr>
              <a:lnSpc>
                <a:spcPct val="100000"/>
              </a:lnSpc>
            </a:pPr>
            <a:r>
              <a:rPr lang="ko-KR" altLang="en-US" sz="2400" dirty="0"/>
              <a:t>참가자가 어떤 문을 선택했을 때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게임쇼</a:t>
            </a:r>
            <a:r>
              <a:rPr lang="ko-KR" altLang="en-US" sz="2400" dirty="0"/>
              <a:t> 진행자는 나머지 문 중에서 염소가 있는 문을 보여준다</a:t>
            </a:r>
            <a:endParaRPr lang="en-US" altLang="ko-KR" sz="2400" dirty="0"/>
          </a:p>
          <a:p>
            <a:pPr>
              <a:lnSpc>
                <a:spcPct val="100000"/>
              </a:lnSpc>
            </a:pPr>
            <a:r>
              <a:rPr lang="ko-KR" altLang="en-US" sz="2400" dirty="0"/>
              <a:t>참가자는 자신의 선택을 바꿀 기회를 갖는다</a:t>
            </a:r>
            <a:endParaRPr lang="en-US" altLang="ko-KR" sz="2400" dirty="0"/>
          </a:p>
          <a:p>
            <a:pPr>
              <a:lnSpc>
                <a:spcPct val="100000"/>
              </a:lnSpc>
            </a:pPr>
            <a:r>
              <a:rPr lang="ko-KR" altLang="en-US" sz="2400" dirty="0"/>
              <a:t>원래 선택했던 문을 바꾸는 것이 유리할까</a:t>
            </a:r>
            <a:r>
              <a:rPr lang="en-US" altLang="ko-KR" sz="2400" dirty="0"/>
              <a:t>?</a:t>
            </a:r>
            <a:endParaRPr lang="ko-KR" altLang="en-US" sz="2400" dirty="0"/>
          </a:p>
        </p:txBody>
      </p:sp>
      <p:pic>
        <p:nvPicPr>
          <p:cNvPr id="6" name="Picture 2" descr="https://upload.wikimedia.org/wikipedia/commons/thumb/3/3f/Monty_open_door.svg/220px-Monty_open_door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657" y="3428873"/>
            <a:ext cx="4752975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32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101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838200" y="365125"/>
            <a:ext cx="10515600" cy="975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몬티홀  풀이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838200" y="1340768"/>
            <a:ext cx="3889648" cy="50405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안 바꾸는 경우</a:t>
            </a:r>
            <a:endParaRPr lang="en-US" altLang="ko-KR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ko-KR" altLang="en-US" dirty="0">
                <a:latin typeface="+mj-ea"/>
                <a:ea typeface="+mj-ea"/>
              </a:rPr>
              <a:t>자동차를 받을 확률은</a:t>
            </a:r>
            <a:r>
              <a:rPr lang="en-US" altLang="ko-KR" dirty="0">
                <a:latin typeface="+mj-ea"/>
                <a:ea typeface="+mj-ea"/>
              </a:rPr>
              <a:t>?</a:t>
            </a:r>
          </a:p>
          <a:p>
            <a:endParaRPr lang="en-US" altLang="ko-KR" sz="2000" dirty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1/3</a:t>
            </a: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sz="2000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</p:txBody>
      </p:sp>
      <p:sp>
        <p:nvSpPr>
          <p:cNvPr id="6" name="내용 개체 틀 3"/>
          <p:cNvSpPr txBox="1">
            <a:spLocks/>
          </p:cNvSpPr>
          <p:nvPr/>
        </p:nvSpPr>
        <p:spPr>
          <a:xfrm>
            <a:off x="5010124" y="1340768"/>
            <a:ext cx="6337920" cy="50405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anchor="ctr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바꾸는 경우</a:t>
            </a:r>
            <a:endParaRPr lang="en-US" altLang="ko-KR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1</a:t>
            </a:r>
            <a:r>
              <a:rPr lang="ko-KR" altLang="en-US" dirty="0">
                <a:latin typeface="+mj-ea"/>
                <a:ea typeface="+mj-ea"/>
              </a:rPr>
              <a:t>번을 처음 선택</a:t>
            </a:r>
            <a:r>
              <a:rPr lang="en-US" altLang="ko-KR" dirty="0">
                <a:latin typeface="+mj-ea"/>
                <a:ea typeface="+mj-ea"/>
              </a:rPr>
              <a:t> </a:t>
            </a:r>
          </a:p>
          <a:p>
            <a:r>
              <a:rPr lang="en-US" altLang="ko-KR" dirty="0">
                <a:latin typeface="+mj-ea"/>
                <a:ea typeface="+mj-ea"/>
              </a:rPr>
              <a:t>2</a:t>
            </a:r>
            <a:r>
              <a:rPr lang="ko-KR" altLang="en-US" dirty="0">
                <a:latin typeface="+mj-ea"/>
                <a:ea typeface="+mj-ea"/>
              </a:rPr>
              <a:t>번을 처음 선택 </a:t>
            </a:r>
            <a:endParaRPr lang="en-US" altLang="ko-KR" dirty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3</a:t>
            </a:r>
            <a:r>
              <a:rPr lang="ko-KR" altLang="en-US" dirty="0">
                <a:latin typeface="+mj-ea"/>
                <a:ea typeface="+mj-ea"/>
              </a:rPr>
              <a:t>번을 처음 선택</a:t>
            </a:r>
            <a:endParaRPr lang="en-US" altLang="ko-KR" dirty="0">
              <a:latin typeface="+mj-ea"/>
              <a:ea typeface="+mj-ea"/>
            </a:endParaRPr>
          </a:p>
          <a:p>
            <a:endParaRPr lang="en-US" altLang="ko-KR" dirty="0">
              <a:latin typeface="+mj-ea"/>
              <a:ea typeface="+mj-ea"/>
            </a:endParaRPr>
          </a:p>
          <a:p>
            <a:r>
              <a:rPr lang="ko-KR" altLang="en-US" dirty="0">
                <a:latin typeface="+mj-ea"/>
                <a:ea typeface="+mj-ea"/>
              </a:rPr>
              <a:t>자동차 받을 확률 </a:t>
            </a:r>
            <a:r>
              <a:rPr lang="en-US" altLang="ko-KR" dirty="0">
                <a:latin typeface="+mj-ea"/>
                <a:ea typeface="+mj-ea"/>
              </a:rPr>
              <a:t>2/3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7164288" y="1439383"/>
            <a:ext cx="3749560" cy="2061625"/>
            <a:chOff x="7164288" y="1439383"/>
            <a:chExt cx="3749560" cy="2061625"/>
          </a:xfrm>
        </p:grpSpPr>
        <p:sp>
          <p:nvSpPr>
            <p:cNvPr id="8" name="직사각형 7"/>
            <p:cNvSpPr/>
            <p:nvPr/>
          </p:nvSpPr>
          <p:spPr>
            <a:xfrm>
              <a:off x="7608168" y="2420888"/>
              <a:ext cx="72008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atin typeface="+mj-ea"/>
                  <a:ea typeface="+mj-ea"/>
                </a:rPr>
                <a:t>1</a:t>
              </a:r>
              <a:endParaRPr lang="ko-KR" altLang="en-US" dirty="0">
                <a:latin typeface="+mj-ea"/>
                <a:ea typeface="+mj-ea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8900743" y="2419112"/>
              <a:ext cx="72008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atin typeface="+mj-ea"/>
                  <a:ea typeface="+mj-ea"/>
                </a:rPr>
                <a:t>2</a:t>
              </a:r>
              <a:endParaRPr lang="ko-KR" altLang="en-US" dirty="0">
                <a:latin typeface="+mj-ea"/>
                <a:ea typeface="+mj-ea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0193768" y="2419112"/>
              <a:ext cx="720080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latin typeface="+mj-ea"/>
                  <a:ea typeface="+mj-ea"/>
                </a:rPr>
                <a:t>3</a:t>
              </a:r>
              <a:endParaRPr lang="ko-KR" altLang="en-US" dirty="0">
                <a:latin typeface="+mj-ea"/>
                <a:ea typeface="+mj-ea"/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4288" y="1616968"/>
              <a:ext cx="1607840" cy="803920"/>
            </a:xfrm>
            <a:prstGeom prst="rect">
              <a:avLst/>
            </a:prstGeom>
          </p:spPr>
        </p:pic>
        <p:pic>
          <p:nvPicPr>
            <p:cNvPr id="12" name="그림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0743" y="1439383"/>
              <a:ext cx="694664" cy="815752"/>
            </a:xfrm>
            <a:prstGeom prst="rect">
              <a:avLst/>
            </a:prstGeom>
          </p:spPr>
        </p:pic>
        <p:pic>
          <p:nvPicPr>
            <p:cNvPr id="13" name="그림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6476" y="1439383"/>
              <a:ext cx="694664" cy="815752"/>
            </a:xfrm>
            <a:prstGeom prst="rect">
              <a:avLst/>
            </a:prstGeom>
          </p:spPr>
        </p:pic>
      </p:grpSp>
      <p:grpSp>
        <p:nvGrpSpPr>
          <p:cNvPr id="14" name="그룹 13"/>
          <p:cNvGrpSpPr/>
          <p:nvPr/>
        </p:nvGrpSpPr>
        <p:grpSpPr>
          <a:xfrm>
            <a:off x="1252971" y="3743920"/>
            <a:ext cx="3060105" cy="2057155"/>
            <a:chOff x="1252971" y="3743920"/>
            <a:chExt cx="3060105" cy="2057155"/>
          </a:xfrm>
        </p:grpSpPr>
        <p:pic>
          <p:nvPicPr>
            <p:cNvPr id="15" name="Picture 6" descr="Photos of Kevin Spacey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2971" y="4077072"/>
              <a:ext cx="3060105" cy="1724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2837992" y="3743920"/>
              <a:ext cx="14750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>
                  <a:latin typeface="+mj-ea"/>
                  <a:ea typeface="+mj-ea"/>
                </a:rPr>
                <a:t>movie</a:t>
              </a:r>
              <a:r>
                <a:rPr lang="ko-KR" altLang="en-US" dirty="0">
                  <a:latin typeface="+mj-ea"/>
                  <a:ea typeface="+mj-ea"/>
                </a:rPr>
                <a:t> </a:t>
              </a:r>
              <a:r>
                <a:rPr lang="en-US" altLang="ko-KR" dirty="0">
                  <a:latin typeface="+mj-ea"/>
                  <a:ea typeface="+mj-ea"/>
                </a:rPr>
                <a:t>&lt;21&gt;</a:t>
              </a:r>
              <a:endParaRPr lang="ko-KR" altLang="en-US" dirty="0">
                <a:latin typeface="+mj-ea"/>
                <a:ea typeface="+mj-ea"/>
              </a:endParaRPr>
            </a:p>
          </p:txBody>
        </p:sp>
      </p:grpSp>
      <p:sp>
        <p:nvSpPr>
          <p:cNvPr id="17" name="직사각형 16"/>
          <p:cNvSpPr/>
          <p:nvPr/>
        </p:nvSpPr>
        <p:spPr>
          <a:xfrm>
            <a:off x="7968208" y="3651587"/>
            <a:ext cx="2930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>
                <a:latin typeface="+mj-ea"/>
                <a:ea typeface="+mj-ea"/>
              </a:rPr>
              <a:t>2</a:t>
            </a:r>
            <a:r>
              <a:rPr lang="ko-KR" altLang="en-US" sz="2400" dirty="0">
                <a:latin typeface="+mj-ea"/>
                <a:ea typeface="+mj-ea"/>
              </a:rPr>
              <a:t>번 또는 </a:t>
            </a:r>
            <a:r>
              <a:rPr lang="en-US" altLang="ko-KR" sz="2400" dirty="0">
                <a:latin typeface="+mj-ea"/>
                <a:ea typeface="+mj-ea"/>
              </a:rPr>
              <a:t>3</a:t>
            </a:r>
            <a:r>
              <a:rPr lang="ko-KR" altLang="en-US" sz="2400" dirty="0">
                <a:latin typeface="+mj-ea"/>
                <a:ea typeface="+mj-ea"/>
              </a:rPr>
              <a:t>번 </a:t>
            </a:r>
            <a:r>
              <a:rPr lang="en-US" altLang="ko-KR" sz="2400" dirty="0">
                <a:latin typeface="+mj-ea"/>
                <a:ea typeface="+mj-ea"/>
              </a:rPr>
              <a:t>=&gt; </a:t>
            </a:r>
            <a:r>
              <a:rPr lang="ko-KR" altLang="en-US" sz="2400" dirty="0">
                <a:latin typeface="+mj-ea"/>
                <a:ea typeface="+mj-ea"/>
              </a:rPr>
              <a:t>염소</a:t>
            </a:r>
            <a:endParaRPr lang="en-US" altLang="ko-KR" sz="2400" dirty="0">
              <a:latin typeface="+mj-ea"/>
              <a:ea typeface="+mj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7981797" y="4170275"/>
            <a:ext cx="2028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>
                <a:latin typeface="+mj-ea"/>
                <a:ea typeface="+mj-ea"/>
              </a:rPr>
              <a:t>1</a:t>
            </a:r>
            <a:r>
              <a:rPr lang="ko-KR" altLang="en-US" sz="2400" dirty="0">
                <a:latin typeface="+mj-ea"/>
                <a:ea typeface="+mj-ea"/>
              </a:rPr>
              <a:t>번 </a:t>
            </a:r>
            <a:r>
              <a:rPr lang="en-US" altLang="ko-KR" sz="2400" dirty="0">
                <a:latin typeface="+mj-ea"/>
                <a:ea typeface="+mj-ea"/>
              </a:rPr>
              <a:t>=&gt; </a:t>
            </a:r>
            <a:r>
              <a:rPr lang="ko-KR" altLang="en-US" sz="2400" dirty="0">
                <a:latin typeface="+mj-ea"/>
                <a:ea typeface="+mj-ea"/>
              </a:rPr>
              <a:t>자동차</a:t>
            </a:r>
            <a:endParaRPr lang="en-US" altLang="ko-KR" sz="2400" dirty="0">
              <a:latin typeface="+mj-ea"/>
              <a:ea typeface="+mj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7968208" y="4627230"/>
            <a:ext cx="2028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dirty="0">
                <a:latin typeface="+mj-ea"/>
                <a:ea typeface="+mj-ea"/>
              </a:rPr>
              <a:t>1</a:t>
            </a:r>
            <a:r>
              <a:rPr lang="ko-KR" altLang="en-US" sz="2400" dirty="0">
                <a:latin typeface="+mj-ea"/>
                <a:ea typeface="+mj-ea"/>
              </a:rPr>
              <a:t>번 </a:t>
            </a:r>
            <a:r>
              <a:rPr lang="en-US" altLang="ko-KR" sz="2400" dirty="0">
                <a:latin typeface="+mj-ea"/>
                <a:ea typeface="+mj-ea"/>
              </a:rPr>
              <a:t>=&gt; </a:t>
            </a:r>
            <a:r>
              <a:rPr lang="ko-KR" altLang="en-US" sz="2400" dirty="0">
                <a:latin typeface="+mj-ea"/>
                <a:ea typeface="+mj-ea"/>
              </a:rPr>
              <a:t>자동차</a:t>
            </a:r>
          </a:p>
        </p:txBody>
      </p:sp>
    </p:spTree>
    <p:extLst>
      <p:ext uri="{BB962C8B-B14F-4D97-AF65-F5344CB8AC3E}">
        <p14:creationId xmlns:p14="http://schemas.microsoft.com/office/powerpoint/2010/main" val="39166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94583"/>
            <a:ext cx="12192000" cy="83008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ko-KR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조건부 확률 </a:t>
            </a:r>
            <a:r>
              <a:rPr lang="en-US" altLang="ko-K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Conditional Probability</a:t>
            </a:r>
            <a:endParaRPr lang="ko-KR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744355" y="1578372"/>
            <a:ext cx="8529125" cy="625078"/>
          </a:xfrm>
        </p:spPr>
        <p:txBody>
          <a:bodyPr>
            <a:normAutofit/>
          </a:bodyPr>
          <a:lstStyle/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ko-KR" altLang="en-US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어떤 사건이 일어났다는 조건하에서 확률</a:t>
            </a:r>
          </a:p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endParaRPr lang="ko-KR" altLang="en-US" dirty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6C3C9A-659F-4380-845C-99108F1D73C6}"/>
              </a:ext>
            </a:extLst>
          </p:cNvPr>
          <p:cNvSpPr txBox="1">
            <a:spLocks noChangeArrowheads="1"/>
          </p:cNvSpPr>
          <p:nvPr/>
        </p:nvSpPr>
        <p:spPr>
          <a:xfrm>
            <a:off x="744355" y="2448074"/>
            <a:ext cx="4779766" cy="3377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(A|B) = </a:t>
            </a:r>
            <a:r>
              <a:rPr lang="en-US" altLang="ko-KR" sz="3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(A∩B)/</a:t>
            </a:r>
            <a:r>
              <a:rPr lang="en-US" altLang="ko-KR" sz="3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0508F6-884F-4EBB-B0EA-0F91CF44C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269" y="3239813"/>
            <a:ext cx="4104084" cy="2376488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35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FCD2DB3-FA11-4071-BE2E-8081D5736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621" y="3617241"/>
            <a:ext cx="1728788" cy="1728788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3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B7A7F07-485E-4406-A9F5-B8CC3141C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0021" y="3617241"/>
            <a:ext cx="1728788" cy="1728788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3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7360D22-4062-4D5D-9A98-99320595550A}"/>
              </a:ext>
            </a:extLst>
          </p:cNvPr>
          <p:cNvSpPr txBox="1">
            <a:spLocks noChangeArrowheads="1"/>
          </p:cNvSpPr>
          <p:nvPr/>
        </p:nvSpPr>
        <p:spPr>
          <a:xfrm>
            <a:off x="6049366" y="2448074"/>
            <a:ext cx="6004322" cy="3377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300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Pr(B|A) = Pr(A∩B)/Pr(A)</a:t>
            </a:r>
            <a:endParaRPr lang="en-US" altLang="ko-KR" sz="30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굴림" charset="-127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39DF380F-8878-4FEF-9304-355BE3B59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3536" y="3165203"/>
            <a:ext cx="4104084" cy="2376488"/>
          </a:xfrm>
          <a:prstGeom prst="rect">
            <a:avLst/>
          </a:prstGeom>
          <a:solidFill>
            <a:srgbClr val="BBE0E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35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10" name="Oval 5">
            <a:extLst>
              <a:ext uri="{FF2B5EF4-FFF2-40B4-BE49-F238E27FC236}">
                <a16:creationId xmlns:a16="http://schemas.microsoft.com/office/drawing/2014/main" id="{D57C2912-8667-4AD7-817B-4896F0E98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2888" y="3542631"/>
            <a:ext cx="1728788" cy="1728788"/>
          </a:xfrm>
          <a:prstGeom prst="ellipse">
            <a:avLst/>
          </a:prstGeom>
          <a:solidFill>
            <a:srgbClr val="FF0000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3000">
                <a:latin typeface="굴림" panose="020B0600000101010101" pitchFamily="50" charset="-127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1" name="Oval 6">
            <a:extLst>
              <a:ext uri="{FF2B5EF4-FFF2-40B4-BE49-F238E27FC236}">
                <a16:creationId xmlns:a16="http://schemas.microsoft.com/office/drawing/2014/main" id="{7B975263-CF80-4B69-8308-63FE07BDD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8288" y="3542631"/>
            <a:ext cx="1728788" cy="1728788"/>
          </a:xfrm>
          <a:prstGeom prst="ellipse">
            <a:avLst/>
          </a:prstGeom>
          <a:solidFill>
            <a:srgbClr val="66FF33">
              <a:alpha val="47842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3000">
                <a:latin typeface="굴림" panose="020B0600000101010101" pitchFamily="50" charset="-127"/>
                <a:ea typeface="굴림" panose="020B0600000101010101" pitchFamily="50" charset="-127"/>
              </a:rPr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285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  <p:bldP spid="4" grpId="0"/>
      <p:bldP spid="5" grpId="0" animBg="1"/>
      <p:bldP spid="6" grpId="0" animBg="1"/>
      <p:bldP spid="7" grpId="0" animBg="1"/>
      <p:bldP spid="8" grpId="0" build="p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003321" y="260648"/>
            <a:ext cx="1872208" cy="64807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200" dirty="0"/>
              <a:t>연습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143672" y="260648"/>
            <a:ext cx="6192688" cy="5616624"/>
          </a:xfrm>
        </p:spPr>
        <p:txBody>
          <a:bodyPr>
            <a:noAutofit/>
          </a:bodyPr>
          <a:lstStyle/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Pr(B|A) = Pr(A∩B)/Pr(   )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Pr(A|B) = Pr(A∩B)/Pr(   )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Pr(C|D) = Pr(C∩D)/Pr(   )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Pr(D|C) = Pr(C∩D)/Pr(   )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Pr(A∩B)=Pr(A|B)Pr(   )</a:t>
            </a:r>
          </a:p>
          <a:p>
            <a:pPr marL="457200" indent="-457200" fontAlgn="auto">
              <a:lnSpc>
                <a:spcPct val="12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Pr(A∩B)=Pr(B|A)Pr(   )</a:t>
            </a:r>
          </a:p>
          <a:p>
            <a:pPr marL="457200" indent="-457200">
              <a:lnSpc>
                <a:spcPct val="120000"/>
              </a:lnSpc>
              <a:buFontTx/>
              <a:buAutoNum type="arabicPeriod"/>
              <a:defRPr/>
            </a:pP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(A∩B)=</a:t>
            </a: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   ) </a:t>
            </a: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(B|A)</a:t>
            </a:r>
          </a:p>
          <a:p>
            <a:pPr marL="457200" indent="-457200">
              <a:lnSpc>
                <a:spcPct val="120000"/>
              </a:lnSpc>
              <a:buFontTx/>
              <a:buAutoNum type="arabicPeriod"/>
              <a:defRPr/>
            </a:pP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(A∩B)=</a:t>
            </a: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   ) </a:t>
            </a:r>
            <a:r>
              <a:rPr lang="en-US" altLang="ko-KR" sz="3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3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(A|B)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879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9416" y="548680"/>
            <a:ext cx="1944216" cy="1501379"/>
          </a:xfrm>
        </p:spPr>
        <p:txBody>
          <a:bodyPr/>
          <a:lstStyle/>
          <a:p>
            <a:r>
              <a:rPr lang="ko-KR" altLang="en-US" sz="4000" dirty="0"/>
              <a:t>예제</a:t>
            </a:r>
            <a:br>
              <a:rPr lang="en-US" altLang="ko-KR" sz="3000" dirty="0"/>
            </a:br>
            <a:r>
              <a:rPr lang="ko-KR" altLang="en-US" sz="3000" dirty="0"/>
              <a:t>교재 </a:t>
            </a:r>
            <a:r>
              <a:rPr lang="en-US" altLang="ko-KR" sz="3000" dirty="0"/>
              <a:t>60</a:t>
            </a:r>
            <a:r>
              <a:rPr lang="ko-KR" altLang="en-US" sz="3000" dirty="0"/>
              <a:t>쪽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15680" y="332656"/>
            <a:ext cx="8136904" cy="4615161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ko-KR" altLang="en-US" sz="2400" dirty="0">
                <a:solidFill>
                  <a:srgbClr val="0033CC"/>
                </a:solidFill>
              </a:rPr>
              <a:t>남학생이 </a:t>
            </a:r>
            <a:r>
              <a:rPr lang="en-US" altLang="ko-KR" sz="2400" dirty="0">
                <a:solidFill>
                  <a:srgbClr val="0033CC"/>
                </a:solidFill>
              </a:rPr>
              <a:t>30</a:t>
            </a:r>
            <a:r>
              <a:rPr lang="ko-KR" altLang="en-US" sz="2400" dirty="0">
                <a:solidFill>
                  <a:srgbClr val="0033CC"/>
                </a:solidFill>
              </a:rPr>
              <a:t>명</a:t>
            </a:r>
            <a:r>
              <a:rPr lang="en-US" altLang="ko-KR" sz="2400" dirty="0">
                <a:solidFill>
                  <a:srgbClr val="0033CC"/>
                </a:solidFill>
              </a:rPr>
              <a:t>, </a:t>
            </a:r>
            <a:r>
              <a:rPr lang="ko-KR" altLang="en-US" sz="2400" dirty="0">
                <a:solidFill>
                  <a:srgbClr val="0033CC"/>
                </a:solidFill>
              </a:rPr>
              <a:t>여학생이 </a:t>
            </a:r>
            <a:r>
              <a:rPr lang="en-US" altLang="ko-KR" sz="2400" dirty="0">
                <a:solidFill>
                  <a:srgbClr val="0033CC"/>
                </a:solidFill>
              </a:rPr>
              <a:t>20</a:t>
            </a:r>
            <a:r>
              <a:rPr lang="ko-KR" altLang="en-US" sz="2400" dirty="0">
                <a:solidFill>
                  <a:srgbClr val="0033CC"/>
                </a:solidFill>
              </a:rPr>
              <a:t>명 있는 반에 안경을 쓴 남학생은 </a:t>
            </a:r>
            <a:r>
              <a:rPr lang="en-US" altLang="ko-KR" sz="2400" dirty="0">
                <a:solidFill>
                  <a:srgbClr val="0033CC"/>
                </a:solidFill>
              </a:rPr>
              <a:t>24</a:t>
            </a:r>
            <a:r>
              <a:rPr lang="ko-KR" altLang="en-US" sz="2400" dirty="0">
                <a:solidFill>
                  <a:srgbClr val="0033CC"/>
                </a:solidFill>
              </a:rPr>
              <a:t>명이고 안경을 안 쓴 남학생은 </a:t>
            </a:r>
            <a:r>
              <a:rPr lang="en-US" altLang="ko-KR" sz="2400" dirty="0">
                <a:solidFill>
                  <a:srgbClr val="0033CC"/>
                </a:solidFill>
              </a:rPr>
              <a:t>6</a:t>
            </a:r>
            <a:r>
              <a:rPr lang="ko-KR" altLang="en-US" sz="2400" dirty="0">
                <a:solidFill>
                  <a:srgbClr val="0033CC"/>
                </a:solidFill>
              </a:rPr>
              <a:t>명</a:t>
            </a:r>
            <a:r>
              <a:rPr lang="en-US" altLang="ko-KR" sz="2400" dirty="0">
                <a:solidFill>
                  <a:srgbClr val="0033CC"/>
                </a:solidFill>
              </a:rPr>
              <a:t>, </a:t>
            </a:r>
            <a:r>
              <a:rPr lang="ko-KR" altLang="en-US" sz="2400" dirty="0">
                <a:solidFill>
                  <a:srgbClr val="0033CC"/>
                </a:solidFill>
              </a:rPr>
              <a:t>안경을 쓴 여학생은 </a:t>
            </a:r>
            <a:r>
              <a:rPr lang="en-US" altLang="ko-KR" sz="2400" dirty="0">
                <a:solidFill>
                  <a:srgbClr val="0033CC"/>
                </a:solidFill>
              </a:rPr>
              <a:t>6</a:t>
            </a:r>
            <a:r>
              <a:rPr lang="ko-KR" altLang="en-US" sz="2400" dirty="0">
                <a:solidFill>
                  <a:srgbClr val="0033CC"/>
                </a:solidFill>
              </a:rPr>
              <a:t>명</a:t>
            </a:r>
            <a:r>
              <a:rPr lang="en-US" altLang="ko-KR" sz="2400" dirty="0">
                <a:solidFill>
                  <a:srgbClr val="0033CC"/>
                </a:solidFill>
              </a:rPr>
              <a:t>, </a:t>
            </a:r>
            <a:r>
              <a:rPr lang="ko-KR" altLang="en-US" sz="2400" dirty="0">
                <a:solidFill>
                  <a:srgbClr val="0033CC"/>
                </a:solidFill>
              </a:rPr>
              <a:t>안경을 안 쓴 여학생은 </a:t>
            </a:r>
            <a:r>
              <a:rPr lang="en-US" altLang="ko-KR" sz="2400" dirty="0">
                <a:solidFill>
                  <a:srgbClr val="0033CC"/>
                </a:solidFill>
              </a:rPr>
              <a:t>14</a:t>
            </a:r>
            <a:r>
              <a:rPr lang="ko-KR" altLang="en-US" sz="2400" dirty="0">
                <a:solidFill>
                  <a:srgbClr val="0033CC"/>
                </a:solidFill>
              </a:rPr>
              <a:t>명이었다</a:t>
            </a:r>
          </a:p>
          <a:p>
            <a:endParaRPr lang="ko-KR" altLang="en-US" sz="2400" dirty="0">
              <a:solidFill>
                <a:srgbClr val="0033CC"/>
              </a:solidFill>
            </a:endParaRPr>
          </a:p>
          <a:p>
            <a:r>
              <a:rPr lang="ko-KR" altLang="en-US" sz="2400" dirty="0">
                <a:solidFill>
                  <a:srgbClr val="0033CC"/>
                </a:solidFill>
              </a:rPr>
              <a:t>표로 표시할까요</a:t>
            </a:r>
            <a:r>
              <a:rPr lang="en-US" altLang="ko-KR" sz="2400" dirty="0">
                <a:solidFill>
                  <a:srgbClr val="0033CC"/>
                </a:solidFill>
              </a:rPr>
              <a:t>?</a:t>
            </a:r>
          </a:p>
          <a:p>
            <a:endParaRPr lang="en-US" altLang="ko-KR" sz="2400" dirty="0">
              <a:solidFill>
                <a:srgbClr val="0033CC"/>
              </a:solidFill>
            </a:endParaRPr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146125" y="188640"/>
            <a:ext cx="3030802" cy="2952328"/>
          </a:xfrm>
          <a:prstGeom prst="ellipse">
            <a:avLst/>
          </a:prstGeom>
          <a:noFill/>
          <a:ln w="38100">
            <a:solidFill>
              <a:srgbClr val="6359E5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35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graphicFrame>
        <p:nvGraphicFramePr>
          <p:cNvPr id="5" name="Group 51"/>
          <p:cNvGraphicFramePr>
            <a:graphicFrameLocks/>
          </p:cNvGraphicFramePr>
          <p:nvPr/>
        </p:nvGraphicFramePr>
        <p:xfrm>
          <a:off x="6380467" y="1673315"/>
          <a:ext cx="4802113" cy="1656184"/>
        </p:xfrm>
        <a:graphic>
          <a:graphicData uri="http://schemas.openxmlformats.org/drawingml/2006/table">
            <a:tbl>
              <a:tblPr/>
              <a:tblGrid>
                <a:gridCol w="2097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25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ko-KR" altLang="ko-KR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나눔스퀘어 Bold" panose="020B0600000101010101" pitchFamily="50" charset="-127"/>
                        <a:ea typeface="나눔스퀘어 Bold" panose="020B0600000101010101" pitchFamily="50" charset="-127"/>
                      </a:endParaRP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남</a:t>
                      </a: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(M)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여</a:t>
                      </a: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(F)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합계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안경 착용</a:t>
                      </a: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(G)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24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30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6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안경 미착용</a:t>
                      </a: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(N)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6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14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20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합계</a:t>
                      </a:r>
                    </a:p>
                  </a:txBody>
                  <a:tcPr marL="68580" marR="68580" marT="34290" marB="342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30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20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나눔스퀘어 Bold" panose="020B0600000101010101" pitchFamily="50" charset="-127"/>
                          <a:ea typeface="나눔스퀘어 Bold" panose="020B0600000101010101" pitchFamily="50" charset="-127"/>
                        </a:rPr>
                        <a:t>50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48"/>
          <p:cNvSpPr>
            <a:spLocks noChangeArrowheads="1"/>
          </p:cNvSpPr>
          <p:nvPr/>
        </p:nvSpPr>
        <p:spPr bwMode="auto">
          <a:xfrm>
            <a:off x="839416" y="3501008"/>
            <a:ext cx="10945215" cy="189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Q1 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무작위로 뽑은 한 학생이 안경 낀 남학생일 확률은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휴먼모음T" pitchFamily="18" charset="-127"/>
              </a:rPr>
              <a:t>     </a:t>
            </a:r>
            <a:r>
              <a:rPr lang="en-US" altLang="ko-KR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휴먼모음T" pitchFamily="18" charset="-127"/>
              </a:rPr>
              <a:t>Pr(G∩M)=24/50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휴먼모음T" pitchFamily="18" charset="-127"/>
                <a:ea typeface="휴먼모음T" pitchFamily="18" charset="-127"/>
              </a:rPr>
              <a:t>Q2 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무작위로 한 학생을 뽑았는데 남학생이었다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. 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이학생이 안경을 썼을 확률은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 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휴먼모음T" pitchFamily="18" charset="-127"/>
              </a:rPr>
              <a:t>    </a:t>
            </a:r>
            <a:r>
              <a:rPr lang="en-US" altLang="ko-KR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휴먼모음T" pitchFamily="18" charset="-127"/>
              </a:rPr>
              <a:t>Pr(G|M)=Pr(G∩M)/Pr(M)=(24/50)/(30/50)=0.8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658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74189"/>
            <a:ext cx="12192000" cy="966579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사건</a:t>
            </a:r>
            <a:r>
              <a:rPr lang="en-US" altLang="ko-K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(</a:t>
            </a:r>
            <a:r>
              <a:rPr lang="ko-KR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사상</a:t>
            </a:r>
            <a:r>
              <a:rPr lang="en-US" altLang="ko-K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)</a:t>
            </a:r>
            <a:r>
              <a:rPr lang="ko-KR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의 독립 </a:t>
            </a:r>
            <a:r>
              <a:rPr lang="en-US" altLang="ko-K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Independence</a:t>
            </a:r>
            <a:r>
              <a:rPr lang="ko-KR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075110" y="1548284"/>
            <a:ext cx="9433048" cy="453650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사건 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와 사건 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가 서로 독립이다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ko-KR" sz="20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ko-KR" altLang="en-US" sz="2000" dirty="0">
                <a:solidFill>
                  <a:schemeClr val="accent1">
                    <a:lumMod val="50000"/>
                  </a:schemeClr>
                </a:solidFill>
              </a:rPr>
              <a:t>서로 영향을 주지 않는다</a:t>
            </a:r>
            <a:r>
              <a:rPr lang="en-US" altLang="ko-KR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endParaRPr lang="en-US" altLang="ko-KR" sz="1100" dirty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사건 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와 사건 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가 서로 독립이면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Pr(A|B)=Pr(A)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Pr(B|A)=Pr(B)</a:t>
            </a:r>
            <a:endParaRPr lang="en-US" altLang="ko-KR" b="1" dirty="0">
              <a:solidFill>
                <a:schemeClr val="accent1">
                  <a:lumMod val="50000"/>
                </a:schemeClr>
              </a:solidFill>
              <a:ea typeface="굴림" charset="-127"/>
            </a:endParaRPr>
          </a:p>
          <a:p>
            <a:pPr lvl="1">
              <a:defRPr/>
            </a:pP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Pr(A∩B) =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(B|A)=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</a:p>
          <a:p>
            <a:pPr marL="457200" lvl="1" indent="0">
              <a:buNone/>
              <a:defRPr/>
            </a:pP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		  =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(A|B)=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n-US" altLang="ko-KR" sz="1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굴림" charset="-127"/>
            </a:endParaRPr>
          </a:p>
          <a:p>
            <a:pPr>
              <a:defRPr/>
            </a:pP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배반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동시에 일어나지 않는다</a:t>
            </a:r>
            <a:r>
              <a:rPr lang="en-US" altLang="ko-KR" sz="24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과 혼동하지 </a:t>
            </a:r>
            <a:r>
              <a:rPr lang="ko-KR" altLang="en-US" sz="2400" dirty="0" err="1">
                <a:solidFill>
                  <a:schemeClr val="accent1">
                    <a:lumMod val="50000"/>
                  </a:schemeClr>
                </a:solidFill>
              </a:rPr>
              <a:t>말것</a:t>
            </a:r>
            <a:r>
              <a:rPr lang="ko-KR" altLang="en-U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altLang="ko-KR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defRPr/>
            </a:pPr>
            <a:r>
              <a:rPr lang="ko-KR" altLang="en-US" sz="2000" dirty="0">
                <a:solidFill>
                  <a:schemeClr val="accent1">
                    <a:lumMod val="50000"/>
                  </a:schemeClr>
                </a:solidFill>
              </a:rPr>
              <a:t>사건 </a:t>
            </a:r>
            <a:r>
              <a:rPr lang="en-US" altLang="ko-KR" sz="20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ko-KR" altLang="en-US" sz="2000" dirty="0">
                <a:solidFill>
                  <a:schemeClr val="accent1">
                    <a:lumMod val="50000"/>
                  </a:schemeClr>
                </a:solidFill>
              </a:rPr>
              <a:t>와 사건 </a:t>
            </a:r>
            <a:r>
              <a:rPr lang="en-US" altLang="ko-KR" sz="2000" dirty="0">
                <a:solidFill>
                  <a:schemeClr val="accent1">
                    <a:lumMod val="50000"/>
                  </a:schemeClr>
                </a:solidFill>
              </a:rPr>
              <a:t>B</a:t>
            </a:r>
            <a:r>
              <a:rPr lang="ko-KR" altLang="en-US" sz="2000" dirty="0">
                <a:solidFill>
                  <a:schemeClr val="accent1">
                    <a:lumMod val="50000"/>
                  </a:schemeClr>
                </a:solidFill>
              </a:rPr>
              <a:t>가 서로 배반이면 </a:t>
            </a:r>
            <a:r>
              <a:rPr lang="en-US" altLang="ko-KR" sz="2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(A∩B)=0</a:t>
            </a:r>
          </a:p>
          <a:p>
            <a:pPr fontAlgn="auto">
              <a:spcAft>
                <a:spcPts val="0"/>
              </a:spcAft>
              <a:defRPr/>
            </a:pPr>
            <a:endParaRPr lang="ko-KR" alt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333752" y="2519457"/>
            <a:ext cx="3184426" cy="461665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400" b="1" dirty="0" err="1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400" b="1" dirty="0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(A∩B) = </a:t>
            </a:r>
            <a:r>
              <a:rPr lang="en-US" altLang="ko-KR" sz="2400" b="1" dirty="0" err="1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400" b="1" dirty="0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sz="2400" b="1" dirty="0" err="1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sz="2400" b="1" dirty="0">
                <a:solidFill>
                  <a:srgbClr val="C00000"/>
                </a:solidFill>
                <a:latin typeface="Times New Roman" pitchFamily="18" charset="0"/>
                <a:ea typeface="굴림" charset="-127"/>
              </a:rPr>
              <a:t>(B)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752036" y="3188638"/>
            <a:ext cx="2592288" cy="1477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예</a:t>
            </a:r>
            <a:r>
              <a:rPr lang="en-US" altLang="ko-KR" dirty="0">
                <a:solidFill>
                  <a:srgbClr val="0033CC"/>
                </a:solidFill>
              </a:rPr>
              <a:t>&gt; </a:t>
            </a:r>
            <a:r>
              <a:rPr lang="ko-KR" altLang="en-US" dirty="0">
                <a:solidFill>
                  <a:srgbClr val="0033CC"/>
                </a:solidFill>
              </a:rPr>
              <a:t>축구우승확률 </a:t>
            </a:r>
            <a:r>
              <a:rPr lang="en-US" altLang="ko-KR" dirty="0">
                <a:solidFill>
                  <a:srgbClr val="0033CC"/>
                </a:solidFill>
              </a:rPr>
              <a:t>0.4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altLang="ko-KR" dirty="0">
                <a:solidFill>
                  <a:srgbClr val="0033CC"/>
                </a:solidFill>
              </a:rPr>
              <a:t>      </a:t>
            </a:r>
            <a:r>
              <a:rPr lang="ko-KR" altLang="en-US" dirty="0">
                <a:solidFill>
                  <a:srgbClr val="0033CC"/>
                </a:solidFill>
              </a:rPr>
              <a:t>야구우승확률 </a:t>
            </a:r>
            <a:r>
              <a:rPr lang="en-US" altLang="ko-KR" dirty="0">
                <a:solidFill>
                  <a:srgbClr val="0033CC"/>
                </a:solidFill>
              </a:rPr>
              <a:t>0.5</a:t>
            </a:r>
          </a:p>
          <a:p>
            <a:pPr fontAlgn="auto">
              <a:spcAft>
                <a:spcPts val="0"/>
              </a:spcAft>
              <a:defRPr/>
            </a:pPr>
            <a:endParaRPr lang="en-US" altLang="ko-KR" dirty="0">
              <a:solidFill>
                <a:srgbClr val="0033CC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ko-KR" altLang="en-US" dirty="0">
                <a:solidFill>
                  <a:srgbClr val="0033CC"/>
                </a:solidFill>
              </a:rPr>
              <a:t>      동반우승확률은</a:t>
            </a:r>
            <a:r>
              <a:rPr lang="en-US" altLang="ko-KR" dirty="0">
                <a:solidFill>
                  <a:srgbClr val="0033CC"/>
                </a:solidFill>
              </a:rPr>
              <a:t>? 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altLang="ko-KR" dirty="0">
                <a:solidFill>
                  <a:srgbClr val="0033CC"/>
                </a:solidFill>
              </a:rPr>
              <a:t>        0.4×0.5=0.2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819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601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601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p"/>
      <p:bldP spid="2" grpId="0" animBg="1"/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07368" y="404664"/>
            <a:ext cx="1789510" cy="1501379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예제</a:t>
            </a:r>
            <a:br>
              <a:rPr lang="en-US" altLang="ko-KR" sz="2800" dirty="0"/>
            </a:br>
            <a:r>
              <a:rPr lang="ko-KR" altLang="en-US" sz="2800" dirty="0"/>
              <a:t>교재 </a:t>
            </a:r>
            <a:r>
              <a:rPr lang="en-US" altLang="ko-KR" sz="2800" dirty="0"/>
              <a:t>61</a:t>
            </a:r>
            <a:r>
              <a:rPr lang="ko-KR" altLang="en-US" sz="2800" dirty="0"/>
              <a:t>쪽</a:t>
            </a:r>
          </a:p>
        </p:txBody>
      </p:sp>
      <p:grpSp>
        <p:nvGrpSpPr>
          <p:cNvPr id="52" name="그룹 51"/>
          <p:cNvGrpSpPr/>
          <p:nvPr/>
        </p:nvGrpSpPr>
        <p:grpSpPr>
          <a:xfrm>
            <a:off x="4132887" y="612241"/>
            <a:ext cx="2736304" cy="504056"/>
            <a:chOff x="4132887" y="612241"/>
            <a:chExt cx="2736304" cy="504056"/>
          </a:xfrm>
        </p:grpSpPr>
        <p:sp>
          <p:nvSpPr>
            <p:cNvPr id="5" name="타원 4"/>
            <p:cNvSpPr/>
            <p:nvPr/>
          </p:nvSpPr>
          <p:spPr>
            <a:xfrm>
              <a:off x="4708951" y="612241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6" name="타원 5"/>
            <p:cNvSpPr/>
            <p:nvPr/>
          </p:nvSpPr>
          <p:spPr>
            <a:xfrm>
              <a:off x="5861079" y="612241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8" name="직선 화살표 연결선 7"/>
            <p:cNvCxnSpPr>
              <a:endCxn id="5" idx="2"/>
            </p:cNvCxnSpPr>
            <p:nvPr/>
          </p:nvCxnSpPr>
          <p:spPr>
            <a:xfrm>
              <a:off x="4132887" y="864269"/>
              <a:ext cx="576064" cy="0"/>
            </a:xfrm>
            <a:prstGeom prst="straightConnector1">
              <a:avLst/>
            </a:prstGeom>
            <a:ln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직선 화살표 연결선 9"/>
            <p:cNvCxnSpPr>
              <a:stCxn id="5" idx="6"/>
              <a:endCxn id="6" idx="2"/>
            </p:cNvCxnSpPr>
            <p:nvPr/>
          </p:nvCxnSpPr>
          <p:spPr>
            <a:xfrm>
              <a:off x="5213007" y="864269"/>
              <a:ext cx="64807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/>
            <p:cNvCxnSpPr>
              <a:stCxn id="6" idx="6"/>
            </p:cNvCxnSpPr>
            <p:nvPr/>
          </p:nvCxnSpPr>
          <p:spPr>
            <a:xfrm>
              <a:off x="6365135" y="864269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2715382" y="68499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직렬연결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15382" y="1841772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병렬연결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9723" y="67285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8433715" y="662874"/>
            <a:ext cx="1069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</a:t>
            </a:r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8517168" y="1841772"/>
            <a:ext cx="1128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∪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B)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289723" y="182331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en-US" altLang="ko-KR" dirty="0"/>
              <a:t> </a:t>
            </a:r>
            <a:endParaRPr lang="ko-KR" altLang="en-US" dirty="0"/>
          </a:p>
        </p:txBody>
      </p:sp>
      <p:grpSp>
        <p:nvGrpSpPr>
          <p:cNvPr id="53" name="그룹 52"/>
          <p:cNvGrpSpPr/>
          <p:nvPr/>
        </p:nvGrpSpPr>
        <p:grpSpPr>
          <a:xfrm>
            <a:off x="4132887" y="1353498"/>
            <a:ext cx="2736304" cy="1229531"/>
            <a:chOff x="4132887" y="1353498"/>
            <a:chExt cx="2736304" cy="1229531"/>
          </a:xfrm>
        </p:grpSpPr>
        <p:sp>
          <p:nvSpPr>
            <p:cNvPr id="15" name="타원 14"/>
            <p:cNvSpPr/>
            <p:nvPr/>
          </p:nvSpPr>
          <p:spPr>
            <a:xfrm>
              <a:off x="5357023" y="1353498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16" name="타원 15"/>
            <p:cNvSpPr/>
            <p:nvPr/>
          </p:nvSpPr>
          <p:spPr>
            <a:xfrm>
              <a:off x="5357023" y="2078973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27" name="꺾인 연결선 26"/>
            <p:cNvCxnSpPr>
              <a:endCxn id="15" idx="2"/>
            </p:cNvCxnSpPr>
            <p:nvPr/>
          </p:nvCxnSpPr>
          <p:spPr>
            <a:xfrm flipV="1">
              <a:off x="4132887" y="1605526"/>
              <a:ext cx="1224136" cy="38026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꺾인 연결선 28"/>
            <p:cNvCxnSpPr>
              <a:endCxn id="16" idx="2"/>
            </p:cNvCxnSpPr>
            <p:nvPr/>
          </p:nvCxnSpPr>
          <p:spPr>
            <a:xfrm>
              <a:off x="4132887" y="1985788"/>
              <a:ext cx="1224136" cy="345213"/>
            </a:xfrm>
            <a:prstGeom prst="bentConnector3">
              <a:avLst/>
            </a:prstGeom>
            <a:ln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꺾인 연결선 30"/>
            <p:cNvCxnSpPr>
              <a:stCxn id="15" idx="6"/>
            </p:cNvCxnSpPr>
            <p:nvPr/>
          </p:nvCxnSpPr>
          <p:spPr>
            <a:xfrm>
              <a:off x="5861079" y="1605526"/>
              <a:ext cx="1008112" cy="38281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꺾인 연결선 32"/>
            <p:cNvCxnSpPr>
              <a:stCxn id="16" idx="6"/>
            </p:cNvCxnSpPr>
            <p:nvPr/>
          </p:nvCxnSpPr>
          <p:spPr>
            <a:xfrm flipV="1">
              <a:off x="5861079" y="1988337"/>
              <a:ext cx="1008112" cy="342664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직사각형 35"/>
          <p:cNvSpPr/>
          <p:nvPr/>
        </p:nvSpPr>
        <p:spPr>
          <a:xfrm>
            <a:off x="8372071" y="2398363"/>
            <a:ext cx="2813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 +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 -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</a:t>
            </a:r>
            <a:endParaRPr lang="ko-KR" altLang="en-US" dirty="0"/>
          </a:p>
        </p:txBody>
      </p:sp>
      <p:sp>
        <p:nvSpPr>
          <p:cNvPr id="37" name="직사각형 36"/>
          <p:cNvSpPr/>
          <p:nvPr/>
        </p:nvSpPr>
        <p:spPr>
          <a:xfrm>
            <a:off x="8517168" y="1157080"/>
            <a:ext cx="1489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</a:t>
            </a:r>
            <a:endParaRPr lang="ko-KR" altLang="en-US" dirty="0"/>
          </a:p>
        </p:txBody>
      </p:sp>
      <p:sp>
        <p:nvSpPr>
          <p:cNvPr id="38" name="직사각형 37"/>
          <p:cNvSpPr/>
          <p:nvPr/>
        </p:nvSpPr>
        <p:spPr>
          <a:xfrm>
            <a:off x="1170314" y="3212976"/>
            <a:ext cx="2650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만약 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 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 = 0.9</a:t>
            </a:r>
            <a:endParaRPr lang="ko-KR" altLang="en-US" dirty="0"/>
          </a:p>
        </p:txBody>
      </p:sp>
      <p:grpSp>
        <p:nvGrpSpPr>
          <p:cNvPr id="54" name="그룹 53"/>
          <p:cNvGrpSpPr/>
          <p:nvPr/>
        </p:nvGrpSpPr>
        <p:grpSpPr>
          <a:xfrm>
            <a:off x="2152667" y="3833212"/>
            <a:ext cx="2736304" cy="504056"/>
            <a:chOff x="2152667" y="3833212"/>
            <a:chExt cx="2736304" cy="504056"/>
          </a:xfrm>
        </p:grpSpPr>
        <p:sp>
          <p:nvSpPr>
            <p:cNvPr id="39" name="타원 38"/>
            <p:cNvSpPr/>
            <p:nvPr/>
          </p:nvSpPr>
          <p:spPr>
            <a:xfrm>
              <a:off x="2728731" y="3833212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40" name="타원 39"/>
            <p:cNvSpPr/>
            <p:nvPr/>
          </p:nvSpPr>
          <p:spPr>
            <a:xfrm>
              <a:off x="3880859" y="3833212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41" name="직선 화살표 연결선 40"/>
            <p:cNvCxnSpPr>
              <a:endCxn id="39" idx="2"/>
            </p:cNvCxnSpPr>
            <p:nvPr/>
          </p:nvCxnSpPr>
          <p:spPr>
            <a:xfrm>
              <a:off x="2152667" y="4085240"/>
              <a:ext cx="576064" cy="0"/>
            </a:xfrm>
            <a:prstGeom prst="straightConnector1">
              <a:avLst/>
            </a:prstGeom>
            <a:ln>
              <a:headEnd type="diamond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화살표 연결선 41"/>
            <p:cNvCxnSpPr>
              <a:stCxn id="39" idx="6"/>
              <a:endCxn id="40" idx="2"/>
            </p:cNvCxnSpPr>
            <p:nvPr/>
          </p:nvCxnSpPr>
          <p:spPr>
            <a:xfrm>
              <a:off x="3232787" y="4085240"/>
              <a:ext cx="64807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화살표 연결선 42"/>
            <p:cNvCxnSpPr>
              <a:stCxn id="40" idx="6"/>
            </p:cNvCxnSpPr>
            <p:nvPr/>
          </p:nvCxnSpPr>
          <p:spPr>
            <a:xfrm>
              <a:off x="4384915" y="4085240"/>
              <a:ext cx="50405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TextBox 43"/>
          <p:cNvSpPr txBox="1"/>
          <p:nvPr/>
        </p:nvSpPr>
        <p:spPr>
          <a:xfrm>
            <a:off x="5309503" y="3893821"/>
            <a:ext cx="279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en-US" altLang="ko-KR" dirty="0"/>
              <a:t>= 0.9Ⅹ0.9 =0.81</a:t>
            </a:r>
            <a:endParaRPr lang="ko-KR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351503" y="5151439"/>
            <a:ext cx="3650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en-US" altLang="ko-KR" dirty="0"/>
              <a:t> =0.9+0.9-0.9Ⅹ0.9=0.99</a:t>
            </a:r>
            <a:endParaRPr lang="ko-KR" altLang="en-US" dirty="0"/>
          </a:p>
        </p:txBody>
      </p:sp>
      <p:grpSp>
        <p:nvGrpSpPr>
          <p:cNvPr id="55" name="그룹 54"/>
          <p:cNvGrpSpPr/>
          <p:nvPr/>
        </p:nvGrpSpPr>
        <p:grpSpPr>
          <a:xfrm>
            <a:off x="2194667" y="4681621"/>
            <a:ext cx="2736304" cy="1229531"/>
            <a:chOff x="2194667" y="4681621"/>
            <a:chExt cx="2736304" cy="1229531"/>
          </a:xfrm>
        </p:grpSpPr>
        <p:sp>
          <p:nvSpPr>
            <p:cNvPr id="45" name="타원 44"/>
            <p:cNvSpPr/>
            <p:nvPr/>
          </p:nvSpPr>
          <p:spPr>
            <a:xfrm>
              <a:off x="3418803" y="4681621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46" name="타원 45"/>
            <p:cNvSpPr/>
            <p:nvPr/>
          </p:nvSpPr>
          <p:spPr>
            <a:xfrm>
              <a:off x="3418803" y="5407096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48" name="꺾인 연결선 47"/>
            <p:cNvCxnSpPr>
              <a:endCxn id="45" idx="2"/>
            </p:cNvCxnSpPr>
            <p:nvPr/>
          </p:nvCxnSpPr>
          <p:spPr>
            <a:xfrm flipV="1">
              <a:off x="2194667" y="4933649"/>
              <a:ext cx="1224136" cy="380262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꺾인 연결선 48"/>
            <p:cNvCxnSpPr>
              <a:endCxn id="46" idx="2"/>
            </p:cNvCxnSpPr>
            <p:nvPr/>
          </p:nvCxnSpPr>
          <p:spPr>
            <a:xfrm>
              <a:off x="2194667" y="5313911"/>
              <a:ext cx="1224136" cy="345213"/>
            </a:xfrm>
            <a:prstGeom prst="bentConnector3">
              <a:avLst/>
            </a:prstGeom>
            <a:ln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꺾인 연결선 49"/>
            <p:cNvCxnSpPr>
              <a:stCxn id="45" idx="6"/>
            </p:cNvCxnSpPr>
            <p:nvPr/>
          </p:nvCxnSpPr>
          <p:spPr>
            <a:xfrm>
              <a:off x="3922859" y="4933649"/>
              <a:ext cx="1008112" cy="38281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꺾인 연결선 50"/>
            <p:cNvCxnSpPr>
              <a:stCxn id="46" idx="6"/>
            </p:cNvCxnSpPr>
            <p:nvPr/>
          </p:nvCxnSpPr>
          <p:spPr>
            <a:xfrm flipV="1">
              <a:off x="3922859" y="5316460"/>
              <a:ext cx="1008112" cy="342664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45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0" grpId="0"/>
      <p:bldP spid="21" grpId="0"/>
      <p:bldP spid="22" grpId="0"/>
      <p:bldP spid="23" grpId="0"/>
      <p:bldP spid="36" grpId="0"/>
      <p:bldP spid="37" grpId="0"/>
      <p:bldP spid="38" grpId="0"/>
      <p:bldP spid="44" grpId="0"/>
      <p:bldP spid="4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91246" y="82093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병렬연결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22" name="직사각형 21"/>
          <p:cNvSpPr/>
          <p:nvPr/>
        </p:nvSpPr>
        <p:spPr>
          <a:xfrm>
            <a:off x="7293032" y="820930"/>
            <a:ext cx="1521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(A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B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)</a:t>
            </a:r>
            <a:endParaRPr lang="ko-K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65587" y="802474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36" name="직사각형 35"/>
          <p:cNvSpPr/>
          <p:nvPr/>
        </p:nvSpPr>
        <p:spPr>
          <a:xfrm>
            <a:off x="7293032" y="1216565"/>
            <a:ext cx="360226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 +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 +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(C) </a:t>
            </a:r>
          </a:p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    -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(A∩B) -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(A∩C) -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(B∩C)</a:t>
            </a:r>
          </a:p>
          <a:p>
            <a:r>
              <a:rPr lang="en-US" altLang="ko-KR" dirty="0"/>
              <a:t>    </a:t>
            </a:r>
            <a:r>
              <a:rPr lang="en-US" altLang="ko-KR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altLang="ko-KR" dirty="0"/>
              <a:t>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(A∩B∩C)</a:t>
            </a:r>
            <a:endParaRPr lang="ko-KR" altLang="en-US" dirty="0"/>
          </a:p>
        </p:txBody>
      </p:sp>
      <p:sp>
        <p:nvSpPr>
          <p:cNvPr id="38" name="직사각형 37"/>
          <p:cNvSpPr/>
          <p:nvPr/>
        </p:nvSpPr>
        <p:spPr>
          <a:xfrm>
            <a:off x="1233884" y="2596070"/>
            <a:ext cx="3461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만약 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(A) 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(B) =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(C) = 0.9</a:t>
            </a:r>
            <a:endParaRPr lang="ko-KR" altLang="en-US" dirty="0"/>
          </a:p>
        </p:txBody>
      </p:sp>
      <p:grpSp>
        <p:nvGrpSpPr>
          <p:cNvPr id="26" name="그룹 25"/>
          <p:cNvGrpSpPr/>
          <p:nvPr/>
        </p:nvGrpSpPr>
        <p:grpSpPr>
          <a:xfrm>
            <a:off x="2980759" y="332656"/>
            <a:ext cx="2664296" cy="1955006"/>
            <a:chOff x="2980759" y="332656"/>
            <a:chExt cx="2664296" cy="1955006"/>
          </a:xfrm>
        </p:grpSpPr>
        <p:sp>
          <p:nvSpPr>
            <p:cNvPr id="15" name="타원 14"/>
            <p:cNvSpPr/>
            <p:nvPr/>
          </p:nvSpPr>
          <p:spPr>
            <a:xfrm>
              <a:off x="4132887" y="332656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16" name="타원 15"/>
            <p:cNvSpPr/>
            <p:nvPr/>
          </p:nvSpPr>
          <p:spPr>
            <a:xfrm>
              <a:off x="4132887" y="1058131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27" name="꺾인 연결선 26"/>
            <p:cNvCxnSpPr>
              <a:endCxn id="15" idx="2"/>
            </p:cNvCxnSpPr>
            <p:nvPr/>
          </p:nvCxnSpPr>
          <p:spPr>
            <a:xfrm flipV="1">
              <a:off x="2980759" y="584684"/>
              <a:ext cx="1152128" cy="72461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꺾인 연결선 28"/>
            <p:cNvCxnSpPr/>
            <p:nvPr/>
          </p:nvCxnSpPr>
          <p:spPr>
            <a:xfrm>
              <a:off x="2980759" y="1309299"/>
              <a:ext cx="1173364" cy="736806"/>
            </a:xfrm>
            <a:prstGeom prst="bentConnector3">
              <a:avLst/>
            </a:prstGeom>
            <a:ln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꺾인 연결선 30"/>
            <p:cNvCxnSpPr>
              <a:stCxn id="15" idx="6"/>
            </p:cNvCxnSpPr>
            <p:nvPr/>
          </p:nvCxnSpPr>
          <p:spPr>
            <a:xfrm>
              <a:off x="4636943" y="584684"/>
              <a:ext cx="1008112" cy="72461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꺾인 연결선 32"/>
            <p:cNvCxnSpPr>
              <a:stCxn id="52" idx="6"/>
            </p:cNvCxnSpPr>
            <p:nvPr/>
          </p:nvCxnSpPr>
          <p:spPr>
            <a:xfrm flipV="1">
              <a:off x="4636943" y="1309299"/>
              <a:ext cx="1008112" cy="726335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타원 51"/>
            <p:cNvSpPr/>
            <p:nvPr/>
          </p:nvSpPr>
          <p:spPr>
            <a:xfrm>
              <a:off x="4132887" y="1783606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C</a:t>
              </a:r>
              <a:endParaRPr lang="ko-KR" altLang="en-US" dirty="0"/>
            </a:p>
          </p:txBody>
        </p:sp>
        <p:cxnSp>
          <p:nvCxnSpPr>
            <p:cNvPr id="19" name="직선 화살표 연결선 18"/>
            <p:cNvCxnSpPr>
              <a:endCxn id="16" idx="2"/>
            </p:cNvCxnSpPr>
            <p:nvPr/>
          </p:nvCxnSpPr>
          <p:spPr>
            <a:xfrm>
              <a:off x="3567441" y="1309299"/>
              <a:ext cx="565446" cy="8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화살표 연결선 24"/>
            <p:cNvCxnSpPr>
              <a:stCxn id="16" idx="6"/>
            </p:cNvCxnSpPr>
            <p:nvPr/>
          </p:nvCxnSpPr>
          <p:spPr>
            <a:xfrm>
              <a:off x="4636943" y="1310159"/>
              <a:ext cx="1008112" cy="103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6065587" y="3861048"/>
            <a:ext cx="494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ko-KR" altLang="en-US" dirty="0"/>
              <a:t> </a:t>
            </a:r>
            <a:r>
              <a:rPr lang="en-US" altLang="ko-KR" dirty="0"/>
              <a:t>= 0.9+0.9+0.9-0.9</a:t>
            </a:r>
            <a:r>
              <a:rPr lang="en-US" altLang="ko-KR" baseline="30000" dirty="0"/>
              <a:t>2</a:t>
            </a:r>
            <a:r>
              <a:rPr lang="en-US" altLang="ko-KR" dirty="0"/>
              <a:t>-0.9</a:t>
            </a:r>
            <a:r>
              <a:rPr lang="en-US" altLang="ko-KR" baseline="30000" dirty="0"/>
              <a:t>2</a:t>
            </a:r>
            <a:r>
              <a:rPr lang="en-US" altLang="ko-KR" dirty="0"/>
              <a:t>-0.9</a:t>
            </a:r>
            <a:r>
              <a:rPr lang="en-US" altLang="ko-KR" baseline="30000" dirty="0"/>
              <a:t>2</a:t>
            </a:r>
            <a:r>
              <a:rPr lang="en-US" altLang="ko-KR" dirty="0"/>
              <a:t>+0.9</a:t>
            </a:r>
            <a:r>
              <a:rPr lang="en-US" altLang="ko-KR" baseline="30000" dirty="0"/>
              <a:t>3</a:t>
            </a:r>
            <a:r>
              <a:rPr lang="en-US" altLang="ko-KR" dirty="0"/>
              <a:t> </a:t>
            </a:r>
            <a:endParaRPr lang="ko-KR" altLang="en-US" dirty="0"/>
          </a:p>
        </p:txBody>
      </p:sp>
      <p:grpSp>
        <p:nvGrpSpPr>
          <p:cNvPr id="30" name="그룹 29"/>
          <p:cNvGrpSpPr/>
          <p:nvPr/>
        </p:nvGrpSpPr>
        <p:grpSpPr>
          <a:xfrm>
            <a:off x="2980759" y="3395018"/>
            <a:ext cx="2664296" cy="1955006"/>
            <a:chOff x="2980759" y="3395018"/>
            <a:chExt cx="2664296" cy="1955006"/>
          </a:xfrm>
        </p:grpSpPr>
        <p:sp>
          <p:nvSpPr>
            <p:cNvPr id="53" name="타원 52"/>
            <p:cNvSpPr/>
            <p:nvPr/>
          </p:nvSpPr>
          <p:spPr>
            <a:xfrm>
              <a:off x="4132887" y="3395018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54" name="타원 53"/>
            <p:cNvSpPr/>
            <p:nvPr/>
          </p:nvSpPr>
          <p:spPr>
            <a:xfrm>
              <a:off x="4132887" y="4120493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</a:t>
              </a:r>
              <a:endParaRPr lang="ko-KR" altLang="en-US" dirty="0"/>
            </a:p>
          </p:txBody>
        </p:sp>
        <p:cxnSp>
          <p:nvCxnSpPr>
            <p:cNvPr id="56" name="꺾인 연결선 55"/>
            <p:cNvCxnSpPr>
              <a:endCxn id="53" idx="2"/>
            </p:cNvCxnSpPr>
            <p:nvPr/>
          </p:nvCxnSpPr>
          <p:spPr>
            <a:xfrm flipV="1">
              <a:off x="2980759" y="3647046"/>
              <a:ext cx="1152128" cy="72461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꺾인 연결선 56"/>
            <p:cNvCxnSpPr/>
            <p:nvPr/>
          </p:nvCxnSpPr>
          <p:spPr>
            <a:xfrm>
              <a:off x="2980759" y="4371661"/>
              <a:ext cx="1173364" cy="736806"/>
            </a:xfrm>
            <a:prstGeom prst="bentConnector3">
              <a:avLst/>
            </a:prstGeom>
            <a:ln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꺾인 연결선 57"/>
            <p:cNvCxnSpPr>
              <a:stCxn id="53" idx="6"/>
            </p:cNvCxnSpPr>
            <p:nvPr/>
          </p:nvCxnSpPr>
          <p:spPr>
            <a:xfrm>
              <a:off x="4636943" y="3647046"/>
              <a:ext cx="1008112" cy="724615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꺾인 연결선 58"/>
            <p:cNvCxnSpPr>
              <a:stCxn id="60" idx="6"/>
            </p:cNvCxnSpPr>
            <p:nvPr/>
          </p:nvCxnSpPr>
          <p:spPr>
            <a:xfrm flipV="1">
              <a:off x="4636943" y="4371661"/>
              <a:ext cx="1008112" cy="726335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타원 59"/>
            <p:cNvSpPr/>
            <p:nvPr/>
          </p:nvSpPr>
          <p:spPr>
            <a:xfrm>
              <a:off x="4132887" y="4845968"/>
              <a:ext cx="504056" cy="5040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C</a:t>
              </a:r>
              <a:endParaRPr lang="ko-KR" altLang="en-US" dirty="0"/>
            </a:p>
          </p:txBody>
        </p:sp>
        <p:cxnSp>
          <p:nvCxnSpPr>
            <p:cNvPr id="61" name="직선 화살표 연결선 60"/>
            <p:cNvCxnSpPr>
              <a:endCxn id="54" idx="2"/>
            </p:cNvCxnSpPr>
            <p:nvPr/>
          </p:nvCxnSpPr>
          <p:spPr>
            <a:xfrm>
              <a:off x="3567441" y="4371661"/>
              <a:ext cx="565446" cy="8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화살표 연결선 61"/>
            <p:cNvCxnSpPr>
              <a:stCxn id="54" idx="6"/>
            </p:cNvCxnSpPr>
            <p:nvPr/>
          </p:nvCxnSpPr>
          <p:spPr>
            <a:xfrm>
              <a:off x="4636943" y="4372521"/>
              <a:ext cx="1008112" cy="103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직사각형 62"/>
          <p:cNvSpPr/>
          <p:nvPr/>
        </p:nvSpPr>
        <p:spPr>
          <a:xfrm>
            <a:off x="7147935" y="4408977"/>
            <a:ext cx="42017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(A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B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) = 1- 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(A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B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∪C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)</a:t>
            </a:r>
            <a:r>
              <a:rPr lang="en-US" altLang="ko-KR" b="1" baseline="30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굴림" charset="-127"/>
                <a:cs typeface="Times New Roman" panose="02020603050405020304" pitchFamily="18" charset="0"/>
              </a:rPr>
              <a:t>c</a:t>
            </a:r>
          </a:p>
          <a:p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=1-Pr(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A</a:t>
            </a:r>
            <a:r>
              <a:rPr lang="en-US" altLang="ko-KR" b="1" baseline="30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∩B</a:t>
            </a:r>
            <a:r>
              <a:rPr lang="en-US" altLang="ko-KR" b="1" baseline="30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∩C</a:t>
            </a:r>
            <a:r>
              <a:rPr lang="en-US" altLang="ko-KR" b="1" baseline="30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) =1-Pr(A</a:t>
            </a:r>
            <a:r>
              <a:rPr lang="en-US" altLang="ko-KR" b="1" baseline="30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B</a:t>
            </a:r>
            <a:r>
              <a:rPr lang="en-US" altLang="ko-KR" b="1" baseline="30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)</a:t>
            </a:r>
            <a:r>
              <a:rPr lang="en-US" altLang="ko-K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Pr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(C</a:t>
            </a:r>
            <a:r>
              <a:rPr lang="en-US" altLang="ko-KR" b="1" baseline="300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c</a:t>
            </a:r>
            <a:r>
              <a:rPr lang="en-US" altLang="ko-K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굴림" charset="-127"/>
              </a:rPr>
              <a:t>)</a:t>
            </a:r>
            <a:endParaRPr lang="ko-KR" alt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065587" y="5233905"/>
            <a:ext cx="4211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작동확률</a:t>
            </a:r>
            <a:r>
              <a:rPr lang="ko-KR" altLang="en-US" dirty="0"/>
              <a:t> </a:t>
            </a:r>
            <a:r>
              <a:rPr lang="en-US" altLang="ko-KR" dirty="0"/>
              <a:t>= 1-(1-0.9)</a:t>
            </a:r>
            <a:r>
              <a:rPr lang="en-US" altLang="ko-KR" baseline="30000" dirty="0"/>
              <a:t>3 </a:t>
            </a:r>
            <a:r>
              <a:rPr lang="en-US" altLang="ko-KR" dirty="0"/>
              <a:t>=1-0.001=0.999 </a:t>
            </a:r>
            <a:endParaRPr lang="ko-KR" altLang="en-US" dirty="0"/>
          </a:p>
        </p:txBody>
      </p:sp>
      <p:grpSp>
        <p:nvGrpSpPr>
          <p:cNvPr id="28" name="그룹 27"/>
          <p:cNvGrpSpPr/>
          <p:nvPr/>
        </p:nvGrpSpPr>
        <p:grpSpPr>
          <a:xfrm>
            <a:off x="9251971" y="2046105"/>
            <a:ext cx="1291224" cy="1257680"/>
            <a:chOff x="8870768" y="2099312"/>
            <a:chExt cx="1291224" cy="1257680"/>
          </a:xfrm>
        </p:grpSpPr>
        <p:sp>
          <p:nvSpPr>
            <p:cNvPr id="66" name="타원 65"/>
            <p:cNvSpPr/>
            <p:nvPr/>
          </p:nvSpPr>
          <p:spPr>
            <a:xfrm>
              <a:off x="9094166" y="2099312"/>
              <a:ext cx="753624" cy="753624"/>
            </a:xfrm>
            <a:prstGeom prst="ellipse">
              <a:avLst/>
            </a:prstGeom>
            <a:solidFill>
              <a:srgbClr val="33CC33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A</a:t>
              </a:r>
              <a:endParaRPr lang="ko-KR" altLang="en-US" dirty="0"/>
            </a:p>
          </p:txBody>
        </p:sp>
        <p:sp>
          <p:nvSpPr>
            <p:cNvPr id="67" name="타원 66"/>
            <p:cNvSpPr/>
            <p:nvPr/>
          </p:nvSpPr>
          <p:spPr>
            <a:xfrm>
              <a:off x="8870768" y="2603368"/>
              <a:ext cx="753624" cy="753624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B </a:t>
              </a:r>
              <a:endParaRPr lang="ko-KR" altLang="en-US" dirty="0"/>
            </a:p>
          </p:txBody>
        </p:sp>
        <p:sp>
          <p:nvSpPr>
            <p:cNvPr id="68" name="타원 67"/>
            <p:cNvSpPr/>
            <p:nvPr/>
          </p:nvSpPr>
          <p:spPr>
            <a:xfrm>
              <a:off x="9408368" y="2603368"/>
              <a:ext cx="753624" cy="753624"/>
            </a:xfrm>
            <a:prstGeom prst="ellipse">
              <a:avLst/>
            </a:prstGeom>
            <a:solidFill>
              <a:srgbClr val="FF000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C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0970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/>
      <p:bldP spid="23" grpId="0"/>
      <p:bldP spid="36" grpId="0"/>
      <p:bldP spid="38" grpId="0"/>
      <p:bldP spid="55" grpId="0"/>
      <p:bldP spid="63" grpId="0" build="p"/>
      <p:bldP spid="6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>
            <a:extLst>
              <a:ext uri="{FF2B5EF4-FFF2-40B4-BE49-F238E27FC236}">
                <a16:creationId xmlns:a16="http://schemas.microsoft.com/office/drawing/2014/main" id="{4E39DDE9-A76D-4ADA-B72B-112E050151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4633" y="1691027"/>
            <a:ext cx="4681537" cy="43910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defRPr/>
            </a:pPr>
            <a:r>
              <a:rPr lang="ko-KR" altLang="en-US" sz="2400" dirty="0" err="1">
                <a:latin typeface="+mj-lt"/>
              </a:rPr>
              <a:t>베이즈의</a:t>
            </a:r>
            <a:r>
              <a:rPr lang="ko-KR" altLang="en-US" sz="2400" dirty="0">
                <a:latin typeface="+mj-lt"/>
              </a:rPr>
              <a:t> 정리는</a:t>
            </a:r>
            <a:r>
              <a:rPr lang="en-US" altLang="ko-KR" sz="2400" dirty="0">
                <a:latin typeface="+mj-lt"/>
              </a:rPr>
              <a:t> </a:t>
            </a:r>
            <a:r>
              <a:rPr lang="ko-KR" altLang="en-US" sz="2400" dirty="0">
                <a:latin typeface="+mj-lt"/>
              </a:rPr>
              <a:t>어떤 사건이 발생했을 때 확률이 변경되는 과정을 설명한다</a:t>
            </a:r>
            <a:endParaRPr lang="en-US" altLang="ko-KR" sz="2400" dirty="0">
              <a:latin typeface="+mj-lt"/>
            </a:endParaRPr>
          </a:p>
          <a:p>
            <a:pPr eaLnBrk="1" hangingPunct="1">
              <a:lnSpc>
                <a:spcPct val="100000"/>
              </a:lnSpc>
              <a:defRPr/>
            </a:pPr>
            <a:endParaRPr lang="en-US" altLang="ko-KR" sz="1400" dirty="0">
              <a:latin typeface="+mj-lt"/>
            </a:endParaRPr>
          </a:p>
          <a:p>
            <a:pPr eaLnBrk="1" hangingPunct="1">
              <a:lnSpc>
                <a:spcPct val="100000"/>
              </a:lnSpc>
              <a:defRPr/>
            </a:pPr>
            <a:r>
              <a:rPr lang="ko-KR" altLang="en-US" sz="2400" dirty="0">
                <a:latin typeface="+mj-lt"/>
              </a:rPr>
              <a:t>조건부 확률의 일반화</a:t>
            </a:r>
            <a:endParaRPr lang="en-US" altLang="ko-KR" sz="2400" dirty="0">
              <a:latin typeface="+mj-lt"/>
            </a:endParaRPr>
          </a:p>
          <a:p>
            <a:pPr eaLnBrk="1" hangingPunct="1">
              <a:defRPr/>
            </a:pPr>
            <a:endParaRPr lang="en-US" altLang="ko-KR" dirty="0">
              <a:latin typeface="+mj-lt"/>
            </a:endParaRPr>
          </a:p>
          <a:p>
            <a:pPr eaLnBrk="1" hangingPunct="1">
              <a:defRPr/>
            </a:pPr>
            <a:endParaRPr lang="en-US" altLang="ko-KR" dirty="0">
              <a:latin typeface="+mj-lt"/>
            </a:endParaRPr>
          </a:p>
          <a:p>
            <a:pPr eaLnBrk="1" hangingPunct="1">
              <a:defRPr/>
            </a:pPr>
            <a:r>
              <a:rPr lang="ko-KR" altLang="en-US" sz="2400" dirty="0">
                <a:latin typeface="+mj-lt"/>
              </a:rPr>
              <a:t>예</a:t>
            </a:r>
            <a:r>
              <a:rPr lang="en-US" altLang="ko-KR" sz="2400" dirty="0">
                <a:latin typeface="+mj-lt"/>
              </a:rPr>
              <a:t>&gt; </a:t>
            </a:r>
            <a:r>
              <a:rPr lang="ko-KR" altLang="en-US" sz="2000" dirty="0">
                <a:latin typeface="+mj-lt"/>
              </a:rPr>
              <a:t>어떤 메일이 </a:t>
            </a:r>
            <a:r>
              <a:rPr lang="en-US" altLang="ko-KR" sz="2000" dirty="0">
                <a:latin typeface="+mj-lt"/>
              </a:rPr>
              <a:t>spam</a:t>
            </a:r>
            <a:r>
              <a:rPr lang="ko-KR" altLang="en-US" sz="2000" dirty="0">
                <a:latin typeface="+mj-lt"/>
              </a:rPr>
              <a:t>일 확률과</a:t>
            </a:r>
            <a:endParaRPr lang="en-US" altLang="ko-KR" sz="2000" dirty="0">
              <a:latin typeface="+mj-lt"/>
            </a:endParaRPr>
          </a:p>
          <a:p>
            <a:pPr marL="0" indent="0" eaLnBrk="1" hangingPunct="1">
              <a:buNone/>
              <a:defRPr/>
            </a:pPr>
            <a:r>
              <a:rPr lang="ko-KR" altLang="en-US" sz="2000" dirty="0">
                <a:latin typeface="+mj-lt"/>
              </a:rPr>
              <a:t>    제목에 </a:t>
            </a:r>
            <a:r>
              <a:rPr lang="en-US" altLang="ko-KR" sz="2000" dirty="0">
                <a:latin typeface="+mj-lt"/>
              </a:rPr>
              <a:t>‘</a:t>
            </a:r>
            <a:r>
              <a:rPr lang="ko-KR" altLang="en-US" sz="2000" dirty="0">
                <a:latin typeface="+mj-lt"/>
              </a:rPr>
              <a:t>대출</a:t>
            </a:r>
            <a:r>
              <a:rPr lang="en-US" altLang="ko-KR" sz="2000" dirty="0">
                <a:latin typeface="+mj-lt"/>
              </a:rPr>
              <a:t>’</a:t>
            </a:r>
            <a:r>
              <a:rPr lang="ko-KR" altLang="en-US" sz="2000" dirty="0">
                <a:latin typeface="+mj-lt"/>
              </a:rPr>
              <a:t>이라는</a:t>
            </a:r>
            <a:r>
              <a:rPr lang="en-US" altLang="ko-KR" sz="2000" dirty="0">
                <a:latin typeface="+mj-lt"/>
              </a:rPr>
              <a:t> </a:t>
            </a:r>
            <a:r>
              <a:rPr lang="ko-KR" altLang="en-US" sz="2000" dirty="0">
                <a:latin typeface="+mj-lt"/>
              </a:rPr>
              <a:t>단어가 있을 때  </a:t>
            </a:r>
            <a:endParaRPr lang="en-US" altLang="ko-KR" sz="2000" dirty="0">
              <a:latin typeface="+mj-lt"/>
            </a:endParaRPr>
          </a:p>
          <a:p>
            <a:pPr marL="0" indent="0" eaLnBrk="1" hangingPunct="1">
              <a:buNone/>
              <a:defRPr/>
            </a:pPr>
            <a:r>
              <a:rPr lang="en-US" altLang="ko-KR" sz="2000" dirty="0">
                <a:latin typeface="+mj-lt"/>
              </a:rPr>
              <a:t>    spam</a:t>
            </a:r>
            <a:r>
              <a:rPr lang="ko-KR" altLang="en-US" sz="2000" dirty="0">
                <a:latin typeface="+mj-lt"/>
              </a:rPr>
              <a:t>일 확률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972624" y="1927250"/>
            <a:ext cx="2108274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kumimoji="0" lang="ko-KR" altLang="en-US" kern="0" dirty="0">
                <a:latin typeface="+mn-lt"/>
                <a:ea typeface="나눔스퀘어 Bold" panose="020B0600000101010101" pitchFamily="50" charset="-127"/>
              </a:rPr>
              <a:t>사전확률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kumimoji="0" lang="en-US" altLang="ko-KR" kern="0" dirty="0">
                <a:latin typeface="+mn-lt"/>
                <a:ea typeface="나눔스퀘어 Bold" panose="020B0600000101010101" pitchFamily="50" charset="-127"/>
              </a:rPr>
              <a:t>+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kumimoji="0" lang="ko-KR" altLang="en-US" kern="0" dirty="0">
                <a:latin typeface="+mn-lt"/>
                <a:ea typeface="나눔스퀘어 Bold" panose="020B0600000101010101" pitchFamily="50" charset="-127"/>
              </a:rPr>
              <a:t>사전정보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kumimoji="0" lang="en-US" altLang="ko-KR" kern="0" dirty="0">
                <a:latin typeface="+mn-lt"/>
                <a:ea typeface="나눔스퀘어 Bold" panose="020B0600000101010101" pitchFamily="50" charset="-127"/>
              </a:rPr>
              <a:t>II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kumimoji="0" lang="ko-KR" altLang="en-US" kern="0" dirty="0">
                <a:latin typeface="+mn-lt"/>
                <a:ea typeface="나눔스퀘어 Bold" panose="020B0600000101010101" pitchFamily="50" charset="-127"/>
              </a:rPr>
              <a:t>사후확률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883A70-BA1D-4263-A3A5-C649FEABCAE7}"/>
              </a:ext>
            </a:extLst>
          </p:cNvPr>
          <p:cNvSpPr txBox="1"/>
          <p:nvPr/>
        </p:nvSpPr>
        <p:spPr>
          <a:xfrm>
            <a:off x="7611821" y="1898975"/>
            <a:ext cx="1117614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sz="3200" dirty="0">
                <a:latin typeface="Times New Roman" pitchFamily="18" charset="0"/>
                <a:cs typeface="Times New Roman" pitchFamily="18" charset="0"/>
              </a:rPr>
              <a:t>Pr(A)</a:t>
            </a:r>
            <a:endParaRPr lang="ko-KR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덧셈 기호 7">
            <a:extLst>
              <a:ext uri="{FF2B5EF4-FFF2-40B4-BE49-F238E27FC236}">
                <a16:creationId xmlns:a16="http://schemas.microsoft.com/office/drawing/2014/main" id="{7D0C04FA-2762-48E4-AE83-20E5AC5D6BA7}"/>
              </a:ext>
            </a:extLst>
          </p:cNvPr>
          <p:cNvSpPr/>
          <p:nvPr/>
        </p:nvSpPr>
        <p:spPr bwMode="auto">
          <a:xfrm>
            <a:off x="7826135" y="2684792"/>
            <a:ext cx="571504" cy="571504"/>
          </a:xfrm>
          <a:prstGeom prst="mathPlus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endParaRPr kumimoji="0"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순서도: 다중 문서 8">
            <a:extLst>
              <a:ext uri="{FF2B5EF4-FFF2-40B4-BE49-F238E27FC236}">
                <a16:creationId xmlns:a16="http://schemas.microsoft.com/office/drawing/2014/main" id="{AAEA2163-147D-4EE4-BBFA-33BF91AC41C2}"/>
              </a:ext>
            </a:extLst>
          </p:cNvPr>
          <p:cNvSpPr/>
          <p:nvPr/>
        </p:nvSpPr>
        <p:spPr bwMode="auto">
          <a:xfrm>
            <a:off x="7254631" y="3399172"/>
            <a:ext cx="1714512" cy="785818"/>
          </a:xfrm>
          <a:prstGeom prst="flowChartMultidocument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kumimoji="0" lang="en-US" altLang="ko-K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</a:p>
          <a:p>
            <a:pPr algn="ctr" eaLnBrk="1" hangingPunct="1">
              <a:defRPr/>
            </a:pPr>
            <a:r>
              <a:rPr kumimoji="0" lang="en-US" altLang="ko-KR" sz="2000" dirty="0">
                <a:latin typeface="Times New Roman" pitchFamily="18" charset="0"/>
                <a:cs typeface="Times New Roman" pitchFamily="18" charset="0"/>
              </a:rPr>
              <a:t>B</a:t>
            </a:r>
            <a:endParaRPr kumimoji="0" lang="ko-KR" alt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등호 9">
            <a:extLst>
              <a:ext uri="{FF2B5EF4-FFF2-40B4-BE49-F238E27FC236}">
                <a16:creationId xmlns:a16="http://schemas.microsoft.com/office/drawing/2014/main" id="{EF80BD49-D8CD-448B-ABEA-CF86D307D96A}"/>
              </a:ext>
            </a:extLst>
          </p:cNvPr>
          <p:cNvSpPr/>
          <p:nvPr/>
        </p:nvSpPr>
        <p:spPr bwMode="auto">
          <a:xfrm rot="5400000">
            <a:off x="7897573" y="4470742"/>
            <a:ext cx="500066" cy="357190"/>
          </a:xfrm>
          <a:prstGeom prst="mathEqual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endParaRPr kumimoji="0"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65541E-86EE-4907-8F2E-E8F1B34448AB}"/>
              </a:ext>
            </a:extLst>
          </p:cNvPr>
          <p:cNvSpPr txBox="1"/>
          <p:nvPr/>
        </p:nvSpPr>
        <p:spPr>
          <a:xfrm>
            <a:off x="7397507" y="4957538"/>
            <a:ext cx="1473480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latinLnBrk="1" hangingPunct="1">
              <a:defRPr/>
            </a:pPr>
            <a:r>
              <a:rPr lang="en-US" altLang="ko-KR" sz="3200" dirty="0">
                <a:latin typeface="Times New Roman" pitchFamily="18" charset="0"/>
                <a:cs typeface="Times New Roman" pitchFamily="18" charset="0"/>
              </a:rPr>
              <a:t>Pr(A|B)</a:t>
            </a:r>
            <a:endParaRPr lang="ko-KR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89091" y="3886539"/>
                <a:ext cx="2879314" cy="7689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ko-KR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</m:fName>
                        <m:e>
                          <m:d>
                            <m:dPr>
                              <m:ctrlP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en-US" altLang="ko-KR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e>
                      </m:func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ko-KR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ko-KR" sz="2400" b="0" i="0" smtClean="0">
                              <a:latin typeface="Cambria Math" panose="02040503050406030204" pitchFamily="18" charset="0"/>
                            </a:rPr>
                            <m:t>Pr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ko-KR" altLang="en-US" sz="24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091" y="3886539"/>
                <a:ext cx="2879314" cy="76899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2">
            <a:extLst>
              <a:ext uri="{FF2B5EF4-FFF2-40B4-BE49-F238E27FC236}">
                <a16:creationId xmlns:a16="http://schemas.microsoft.com/office/drawing/2014/main" id="{6F621C76-E896-4EAF-8412-16999380CB3E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374189"/>
            <a:ext cx="12192000" cy="96657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베이즈</a:t>
            </a:r>
            <a:r>
              <a:rPr lang="en-US" altLang="ko-K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 </a:t>
            </a:r>
            <a:r>
              <a:rPr lang="ko-KR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정리 </a:t>
            </a:r>
            <a:r>
              <a:rPr lang="en-US" altLang="ko-K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Bayes’ Theorem</a:t>
            </a:r>
            <a:endParaRPr lang="ko-KR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1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 autoUpdateAnimBg="0"/>
      <p:bldP spid="6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4"/>
          <p:cNvSpPr>
            <a:spLocks noChangeArrowheads="1"/>
          </p:cNvSpPr>
          <p:nvPr/>
        </p:nvSpPr>
        <p:spPr bwMode="auto">
          <a:xfrm>
            <a:off x="1053578" y="1398785"/>
            <a:ext cx="4556710" cy="4741069"/>
          </a:xfrm>
          <a:prstGeom prst="ellipse">
            <a:avLst/>
          </a:prstGeom>
          <a:noFill/>
          <a:ln w="57150">
            <a:solidFill>
              <a:srgbClr val="FF0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+mj-ea"/>
              <a:ea typeface="+mj-ea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620688"/>
            <a:ext cx="3394075" cy="778097"/>
          </a:xfrm>
        </p:spPr>
        <p:txBody>
          <a:bodyPr/>
          <a:lstStyle/>
          <a:p>
            <a:r>
              <a:rPr lang="ko-KR" altLang="en-US" sz="4400" dirty="0">
                <a:latin typeface="+mj-ea"/>
              </a:rPr>
              <a:t>확률이란</a:t>
            </a:r>
            <a:r>
              <a:rPr lang="en-US" altLang="ko-KR" sz="4400" dirty="0">
                <a:latin typeface="+mj-ea"/>
              </a:rPr>
              <a:t>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114549" y="2225173"/>
            <a:ext cx="2806701" cy="2530977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ko-KR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Probability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ko-KR" sz="32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ko-KR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= Possibility </a:t>
            </a:r>
            <a:r>
              <a:rPr lang="ko-KR" altLang="en-US" sz="3200" dirty="0">
                <a:latin typeface="+mj-ea"/>
                <a:ea typeface="+mj-ea"/>
              </a:rPr>
              <a:t>의 </a:t>
            </a:r>
            <a:endParaRPr lang="en-US" altLang="ko-KR" sz="32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ko-KR" altLang="en-US" sz="3200" dirty="0">
                <a:latin typeface="+mj-ea"/>
                <a:ea typeface="+mj-ea"/>
              </a:rPr>
              <a:t>수리적 표현</a:t>
            </a:r>
          </a:p>
          <a:p>
            <a:pPr>
              <a:buFont typeface="Wingdings" panose="05000000000000000000" pitchFamily="2" charset="2"/>
              <a:buNone/>
            </a:pPr>
            <a:endParaRPr lang="en-US" altLang="ko-KR" sz="3200" dirty="0">
              <a:latin typeface="+mj-ea"/>
              <a:ea typeface="+mj-ea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299325" y="620688"/>
            <a:ext cx="5112568" cy="3522296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o-KR" altLang="en-US" sz="2000" dirty="0">
                <a:latin typeface="+mj-ea"/>
                <a:ea typeface="+mj-ea"/>
              </a:rPr>
              <a:t>확률은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어떤 사건이 발생할 가능성 또는 어떤 경우의 값을 가질 </a:t>
            </a:r>
            <a:r>
              <a:rPr lang="ko-KR" altLang="en-US" sz="2000" dirty="0" err="1">
                <a:latin typeface="+mj-ea"/>
                <a:ea typeface="+mj-ea"/>
              </a:rPr>
              <a:t>가능도를</a:t>
            </a:r>
            <a:r>
              <a:rPr lang="ko-KR" altLang="en-US" sz="2000" dirty="0">
                <a:latin typeface="+mj-ea"/>
                <a:ea typeface="+mj-ea"/>
              </a:rPr>
              <a:t> 뜻한다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</a:p>
          <a:p>
            <a:pPr>
              <a:lnSpc>
                <a:spcPct val="100000"/>
              </a:lnSpc>
            </a:pPr>
            <a:endParaRPr lang="en-US" altLang="ko-KR" sz="2000" dirty="0">
              <a:latin typeface="+mj-ea"/>
              <a:ea typeface="+mj-ea"/>
            </a:endParaRPr>
          </a:p>
          <a:p>
            <a:pPr>
              <a:lnSpc>
                <a:spcPct val="100000"/>
              </a:lnSpc>
            </a:pPr>
            <a:r>
              <a:rPr lang="ko-KR" altLang="en-US" sz="2000" dirty="0">
                <a:latin typeface="+mj-ea"/>
                <a:ea typeface="+mj-ea"/>
              </a:rPr>
              <a:t>확률이론은 통계학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수학 등에 주로 이용되지만 자연과학이나 사회과학 분야에서도 광범위하게 사용되고있다</a:t>
            </a:r>
            <a:r>
              <a:rPr lang="en-US" altLang="ko-KR" sz="2000" dirty="0">
                <a:latin typeface="+mj-ea"/>
                <a:ea typeface="+mj-ea"/>
              </a:rPr>
              <a:t>.  </a:t>
            </a:r>
            <a:r>
              <a:rPr lang="ko-KR" altLang="en-US" sz="2000" dirty="0">
                <a:latin typeface="+mj-ea"/>
                <a:ea typeface="+mj-ea"/>
              </a:rPr>
              <a:t>잠재적인 사건의 발생 가능성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복잡한 체계의 내재된 구조를 파악하여 어떤 과학적 결론을 내리는데 사용되고 있다</a:t>
            </a:r>
            <a:r>
              <a:rPr lang="en-US" altLang="ko-KR" sz="2000" dirty="0">
                <a:latin typeface="+mj-ea"/>
                <a:ea typeface="+mj-ea"/>
              </a:rPr>
              <a:t>.</a:t>
            </a:r>
          </a:p>
          <a:p>
            <a:pPr>
              <a:lnSpc>
                <a:spcPct val="100000"/>
              </a:lnSpc>
            </a:pPr>
            <a:endParaRPr lang="en-US" altLang="ko-KR" sz="2000" dirty="0">
              <a:latin typeface="+mj-ea"/>
              <a:ea typeface="+mj-ea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ko-KR" sz="2000" dirty="0">
                <a:latin typeface="+mj-ea"/>
                <a:ea typeface="+mj-ea"/>
              </a:rPr>
              <a:t> - Wikipedia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8816" y="260648"/>
            <a:ext cx="2243137" cy="1267962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2800" dirty="0"/>
              <a:t>교재 </a:t>
            </a:r>
            <a:br>
              <a:rPr lang="ko-KR" altLang="en-US" sz="2800" dirty="0"/>
            </a:br>
            <a:r>
              <a:rPr lang="en-US" altLang="ko-KR" sz="2800" dirty="0"/>
              <a:t>63</a:t>
            </a:r>
            <a:r>
              <a:rPr lang="ko-KR" altLang="en-US" sz="2800" dirty="0"/>
              <a:t>쪽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DC163C3-96BF-40E4-8693-99A8EBFB95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0238" y="476672"/>
            <a:ext cx="7560418" cy="568863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ko-KR" altLang="en-US" sz="2400" dirty="0"/>
              <a:t>표본공간을 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400" dirty="0">
                <a:latin typeface="Times New Roman" panose="02020603050405020304" pitchFamily="18" charset="0"/>
              </a:rPr>
              <a:t>, 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,…, 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n</a:t>
            </a:r>
            <a:r>
              <a:rPr lang="ko-KR" altLang="en-US" sz="2400" dirty="0"/>
              <a:t>으로 </a:t>
            </a:r>
            <a:r>
              <a:rPr lang="ko-KR" altLang="en-US" sz="2400" dirty="0">
                <a:solidFill>
                  <a:srgbClr val="FF0000"/>
                </a:solidFill>
              </a:rPr>
              <a:t>분할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ko-KR" sz="2400" dirty="0">
                <a:solidFill>
                  <a:srgbClr val="FF0000"/>
                </a:solidFill>
              </a:rPr>
              <a:t>B</a:t>
            </a:r>
            <a:r>
              <a:rPr lang="ko-KR" altLang="en-US" sz="2400" dirty="0"/>
              <a:t>와 교집합으로 </a:t>
            </a:r>
            <a:r>
              <a:rPr lang="en-US" altLang="ko-KR" sz="2400" dirty="0">
                <a:solidFill>
                  <a:srgbClr val="FF0000"/>
                </a:solidFill>
              </a:rPr>
              <a:t>B</a:t>
            </a:r>
            <a:r>
              <a:rPr lang="ko-KR" altLang="en-US" sz="2400" dirty="0"/>
              <a:t>를</a:t>
            </a:r>
            <a:r>
              <a:rPr lang="en-US" altLang="ko-KR" sz="2400" dirty="0"/>
              <a:t> </a:t>
            </a:r>
            <a:r>
              <a:rPr lang="ko-KR" altLang="en-US" sz="2400" dirty="0"/>
              <a:t>분할</a:t>
            </a:r>
            <a:endParaRPr lang="en-US" altLang="ko-KR" sz="2400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ko-KR" sz="2400" dirty="0">
                <a:solidFill>
                  <a:srgbClr val="FF0000"/>
                </a:solidFill>
              </a:rPr>
              <a:t>B</a:t>
            </a:r>
            <a:r>
              <a:rPr lang="ko-KR" altLang="en-US" sz="2400" dirty="0"/>
              <a:t>는</a:t>
            </a:r>
            <a:r>
              <a:rPr lang="en-US" altLang="ko-KR" sz="2400" dirty="0"/>
              <a:t> </a:t>
            </a:r>
            <a:r>
              <a:rPr lang="ko-KR" altLang="en-US" sz="2400" dirty="0"/>
              <a:t>이들의 합집합으로 표시</a:t>
            </a:r>
            <a:endParaRPr lang="en-US" altLang="ko-KR" sz="2400" dirty="0"/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ko-KR" sz="2400" dirty="0">
                <a:solidFill>
                  <a:srgbClr val="FF0000"/>
                </a:solidFill>
              </a:rPr>
              <a:t>  B</a:t>
            </a:r>
            <a:r>
              <a:rPr lang="en-US" altLang="ko-KR" sz="2400" dirty="0"/>
              <a:t>=(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400" dirty="0"/>
              <a:t>∩B)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∪(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/>
              <a:t>∩B)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∪…∪(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n</a:t>
            </a:r>
            <a:r>
              <a:rPr lang="en-US" altLang="ko-KR" sz="2400" dirty="0"/>
              <a:t>∩B)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ko-KR" sz="2400" dirty="0"/>
              <a:t>Pr(</a:t>
            </a:r>
            <a:r>
              <a:rPr lang="en-US" altLang="ko-KR" sz="2400" dirty="0">
                <a:solidFill>
                  <a:srgbClr val="FF0000"/>
                </a:solidFill>
              </a:rPr>
              <a:t>B</a:t>
            </a:r>
            <a:r>
              <a:rPr lang="en-US" altLang="ko-KR" sz="2400" dirty="0"/>
              <a:t>)=Pr(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400" dirty="0"/>
              <a:t>∩B)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400" dirty="0"/>
              <a:t>∩B)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+…+Pr(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n</a:t>
            </a:r>
            <a:r>
              <a:rPr lang="en-US" altLang="ko-KR" sz="2400" dirty="0"/>
              <a:t>∩B)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ko-KR" sz="2200" dirty="0"/>
              <a:t>Pr(</a:t>
            </a:r>
            <a:r>
              <a:rPr lang="en-US" altLang="ko-KR" sz="2200" dirty="0">
                <a:solidFill>
                  <a:srgbClr val="FF0000"/>
                </a:solidFill>
              </a:rPr>
              <a:t>B</a:t>
            </a:r>
            <a:r>
              <a:rPr lang="en-US" altLang="ko-KR" sz="2200" dirty="0"/>
              <a:t>)=Pr(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200" dirty="0"/>
              <a:t>)Pr(B|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200" dirty="0"/>
              <a:t>)</a:t>
            </a:r>
            <a:r>
              <a:rPr lang="en-US" altLang="ko-KR" sz="2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+Pr(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)Pr(</a:t>
            </a:r>
            <a:r>
              <a:rPr lang="en-US" altLang="ko-KR" sz="2200" dirty="0"/>
              <a:t>B|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200" dirty="0"/>
              <a:t>)</a:t>
            </a:r>
            <a:r>
              <a:rPr lang="en-US" altLang="ko-KR" sz="2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+…+Pr(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n</a:t>
            </a:r>
            <a:r>
              <a:rPr lang="en-US" altLang="ko-KR" sz="2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)Pr(</a:t>
            </a:r>
            <a:r>
              <a:rPr lang="en-US" altLang="ko-KR" sz="2200" dirty="0"/>
              <a:t>B|</a:t>
            </a:r>
            <a:r>
              <a:rPr lang="en-US" altLang="ko-KR" sz="2200" dirty="0">
                <a:latin typeface="Times New Roman" panose="02020603050405020304" pitchFamily="18" charset="0"/>
              </a:rPr>
              <a:t>A</a:t>
            </a:r>
            <a:r>
              <a:rPr lang="en-US" altLang="ko-KR" sz="2200" baseline="-25000" dirty="0">
                <a:latin typeface="Times New Roman" panose="02020603050405020304" pitchFamily="18" charset="0"/>
              </a:rPr>
              <a:t>n</a:t>
            </a:r>
            <a:r>
              <a:rPr lang="en-US" altLang="ko-KR" sz="2200" dirty="0"/>
              <a:t>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ko-KR" altLang="en-US" sz="2400" dirty="0"/>
              <a:t>베이스정리</a:t>
            </a:r>
            <a:endParaRPr lang="en-US" altLang="ko-KR" sz="2400" dirty="0"/>
          </a:p>
          <a:p>
            <a:pPr eaLnBrk="1" hangingPunct="1">
              <a:lnSpc>
                <a:spcPct val="150000"/>
              </a:lnSpc>
              <a:defRPr/>
            </a:pPr>
            <a:r>
              <a:rPr lang="en-US" altLang="ko-KR" sz="2400" dirty="0"/>
              <a:t>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k </a:t>
            </a:r>
            <a:r>
              <a:rPr lang="en-US" altLang="ko-KR" sz="2400" dirty="0"/>
              <a:t>|</a:t>
            </a:r>
            <a:r>
              <a:rPr lang="en-US" altLang="ko-KR" sz="2400" dirty="0">
                <a:solidFill>
                  <a:srgbClr val="FF0000"/>
                </a:solidFill>
              </a:rPr>
              <a:t>B</a:t>
            </a:r>
            <a:r>
              <a:rPr lang="en-US" altLang="ko-KR" sz="2400" dirty="0"/>
              <a:t>)=Pr(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k</a:t>
            </a:r>
            <a:r>
              <a:rPr lang="en-US" altLang="ko-KR" sz="2400" dirty="0"/>
              <a:t>∩B)/Pr(B)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r>
              <a:rPr lang="en-US" altLang="ko-KR" sz="2400" dirty="0"/>
              <a:t>	    =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k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)Pr(</a:t>
            </a:r>
            <a:r>
              <a:rPr lang="en-US" altLang="ko-KR" sz="2400" dirty="0"/>
              <a:t>B|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k</a:t>
            </a:r>
            <a:r>
              <a:rPr lang="en-US" altLang="ko-KR" sz="2400" dirty="0"/>
              <a:t>)/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∑</a:t>
            </a:r>
            <a:r>
              <a:rPr lang="en-US" altLang="ko-KR" sz="2400" dirty="0"/>
              <a:t>Pr(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i</a:t>
            </a:r>
            <a:r>
              <a:rPr lang="en-US" altLang="ko-KR" sz="2400" dirty="0"/>
              <a:t>)Pr(B|</a:t>
            </a:r>
            <a:r>
              <a:rPr lang="en-US" altLang="ko-KR" sz="2400" dirty="0">
                <a:latin typeface="Times New Roman" panose="02020603050405020304" pitchFamily="18" charset="0"/>
              </a:rPr>
              <a:t>A</a:t>
            </a:r>
            <a:r>
              <a:rPr lang="en-US" altLang="ko-KR" sz="2400" baseline="-25000" dirty="0">
                <a:latin typeface="Times New Roman" panose="02020603050405020304" pitchFamily="18" charset="0"/>
              </a:rPr>
              <a:t>i</a:t>
            </a:r>
            <a:r>
              <a:rPr lang="en-US" altLang="ko-KR" sz="2400" dirty="0"/>
              <a:t>)</a:t>
            </a:r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endParaRPr lang="en-US" altLang="ko-KR" sz="2400" dirty="0"/>
          </a:p>
          <a:p>
            <a:pPr marL="0" indent="0" eaLnBrk="1" hangingPunct="1">
              <a:lnSpc>
                <a:spcPct val="150000"/>
              </a:lnSpc>
              <a:buNone/>
              <a:defRPr/>
            </a:pPr>
            <a:endParaRPr lang="en-US" altLang="ko-KR" sz="2400" dirty="0"/>
          </a:p>
          <a:p>
            <a:pPr eaLnBrk="1" hangingPunct="1">
              <a:lnSpc>
                <a:spcPct val="150000"/>
              </a:lnSpc>
              <a:defRPr/>
            </a:pPr>
            <a:endParaRPr lang="en-US" altLang="ko-KR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en-US" altLang="ko-KR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en-US" altLang="ko-KR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en-US" altLang="ko-KR" sz="2400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endParaRPr lang="ko-KR" altLang="en-US" sz="2400" dirty="0">
              <a:solidFill>
                <a:srgbClr val="FF0000"/>
              </a:solidFill>
            </a:endParaRPr>
          </a:p>
          <a:p>
            <a:pPr lvl="1" eaLnBrk="1" hangingPunct="1">
              <a:lnSpc>
                <a:spcPct val="150000"/>
              </a:lnSpc>
              <a:defRPr/>
            </a:pPr>
            <a:endParaRPr lang="en-US" altLang="ko-KR" sz="2400" dirty="0"/>
          </a:p>
        </p:txBody>
      </p:sp>
      <p:pic>
        <p:nvPicPr>
          <p:cNvPr id="9221" name="_x230387464" descr="EMB0000a8fc1ba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16" y="1772816"/>
            <a:ext cx="3744416" cy="274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1424" y="500681"/>
            <a:ext cx="1850826" cy="1884363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2400" dirty="0"/>
              <a:t>단순화 </a:t>
            </a:r>
            <a:br>
              <a:rPr lang="en-US" altLang="ko-KR" sz="2400" dirty="0"/>
            </a:br>
            <a:r>
              <a:rPr lang="ko-KR" altLang="en-US" sz="2400" dirty="0"/>
              <a:t>한다면</a:t>
            </a:r>
            <a:r>
              <a:rPr lang="en-US" altLang="ko-KR" sz="2400" dirty="0">
                <a:latin typeface="Arial" panose="020B0604020202020204" pitchFamily="34" charset="0"/>
              </a:rPr>
              <a:t>…</a:t>
            </a:r>
            <a:endParaRPr lang="en-US" altLang="ko-KR" sz="24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64350" y="3264687"/>
            <a:ext cx="3690936" cy="1850858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ko-KR" sz="2000" dirty="0">
                <a:latin typeface="Times New Roman" panose="02020603050405020304" pitchFamily="18" charset="0"/>
              </a:rPr>
              <a:t>Pr(A∩B)=Pr(A)Pr(B|A)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ko-KR" sz="2000" dirty="0">
                <a:latin typeface="Times New Roman" panose="02020603050405020304" pitchFamily="18" charset="0"/>
              </a:rPr>
              <a:t>Pr(A∩B)=Pr(B)Pr(A|B)</a:t>
            </a:r>
          </a:p>
          <a:p>
            <a:pPr marL="609600" indent="-609600" eaLnBrk="1" hangingPunct="1">
              <a:lnSpc>
                <a:spcPct val="120000"/>
              </a:lnSpc>
              <a:buFontTx/>
              <a:buAutoNum type="arabicPeriod"/>
            </a:pPr>
            <a:r>
              <a:rPr lang="en-US" altLang="ko-KR" sz="2000" dirty="0">
                <a:latin typeface="Times New Roman" panose="02020603050405020304" pitchFamily="18" charset="0"/>
              </a:rPr>
              <a:t>Pr(B)=Pr(A</a:t>
            </a:r>
            <a:r>
              <a:rPr lang="en-US" altLang="ko-KR" sz="20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2000" dirty="0">
                <a:latin typeface="Times New Roman" panose="02020603050405020304" pitchFamily="18" charset="0"/>
              </a:rPr>
              <a:t>∩B)+Pr(A</a:t>
            </a:r>
            <a:r>
              <a:rPr lang="en-US" altLang="ko-KR" sz="20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2000" dirty="0">
                <a:latin typeface="Times New Roman" panose="02020603050405020304" pitchFamily="18" charset="0"/>
              </a:rPr>
              <a:t>∩B)</a:t>
            </a:r>
          </a:p>
          <a:p>
            <a:pPr marL="990600" lvl="1" indent="-533400" eaLnBrk="1" hangingPunct="1">
              <a:lnSpc>
                <a:spcPct val="120000"/>
              </a:lnSpc>
              <a:buNone/>
            </a:pPr>
            <a:r>
              <a:rPr lang="en-US" altLang="ko-KR" sz="1600" dirty="0">
                <a:latin typeface="Times New Roman" panose="02020603050405020304" pitchFamily="18" charset="0"/>
              </a:rPr>
              <a:t>(</a:t>
            </a:r>
            <a:r>
              <a:rPr lang="ko-KR" altLang="en-US" sz="1600" dirty="0">
                <a:latin typeface="Times New Roman" panose="02020603050405020304" pitchFamily="18" charset="0"/>
              </a:rPr>
              <a:t>여기서 </a:t>
            </a:r>
            <a:r>
              <a:rPr lang="en-US" altLang="ko-KR" sz="1600" dirty="0">
                <a:latin typeface="Times New Roman" panose="02020603050405020304" pitchFamily="18" charset="0"/>
              </a:rPr>
              <a:t>A</a:t>
            </a:r>
            <a:r>
              <a:rPr lang="en-US" altLang="ko-KR" sz="1600" baseline="-25000" dirty="0">
                <a:latin typeface="Times New Roman" panose="02020603050405020304" pitchFamily="18" charset="0"/>
              </a:rPr>
              <a:t>1</a:t>
            </a:r>
            <a:r>
              <a:rPr lang="en-US" altLang="ko-KR" sz="1600" dirty="0">
                <a:latin typeface="Times New Roman" panose="02020603050405020304" pitchFamily="18" charset="0"/>
              </a:rPr>
              <a:t>∪A</a:t>
            </a:r>
            <a:r>
              <a:rPr lang="en-US" altLang="ko-KR" sz="16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1600" dirty="0">
                <a:latin typeface="Times New Roman" panose="02020603050405020304" pitchFamily="18" charset="0"/>
              </a:rPr>
              <a:t>=S, A</a:t>
            </a:r>
            <a:r>
              <a:rPr lang="en-US" altLang="ko-KR" sz="1600" baseline="-25000" dirty="0">
                <a:latin typeface="Times New Roman" panose="02020603050405020304" pitchFamily="18" charset="0"/>
              </a:rPr>
              <a:t>1 </a:t>
            </a:r>
            <a:r>
              <a:rPr lang="en-US" altLang="ko-KR" sz="1600" dirty="0">
                <a:latin typeface="Times New Roman" panose="02020603050405020304" pitchFamily="18" charset="0"/>
              </a:rPr>
              <a:t>∩ A</a:t>
            </a:r>
            <a:r>
              <a:rPr lang="en-US" altLang="ko-KR" sz="1600" baseline="-25000" dirty="0">
                <a:latin typeface="Times New Roman" panose="02020603050405020304" pitchFamily="18" charset="0"/>
              </a:rPr>
              <a:t>2</a:t>
            </a:r>
            <a:r>
              <a:rPr lang="en-US" altLang="ko-KR" sz="1600" dirty="0">
                <a:latin typeface="Times New Roman" panose="02020603050405020304" pitchFamily="18" charset="0"/>
              </a:rPr>
              <a:t>=</a:t>
            </a:r>
            <a:r>
              <a:rPr lang="en-US" altLang="ko-KR" sz="1600" dirty="0">
                <a:latin typeface="MS Gothic" panose="020B0609070205080204" pitchFamily="49" charset="-128"/>
                <a:ea typeface="MS Gothic" panose="020B0609070205080204" pitchFamily="49" charset="-128"/>
              </a:rPr>
              <a:t>φ</a:t>
            </a:r>
            <a:r>
              <a:rPr lang="en-US" altLang="ko-KR" sz="1600" dirty="0">
                <a:latin typeface="Times New Roman" panose="02020603050405020304" pitchFamily="18" charset="0"/>
              </a:rPr>
              <a:t> )</a:t>
            </a:r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656135" y="332656"/>
            <a:ext cx="2220415" cy="2220414"/>
          </a:xfrm>
          <a:prstGeom prst="ellipse">
            <a:avLst/>
          </a:prstGeom>
          <a:noFill/>
          <a:ln w="38100">
            <a:solidFill>
              <a:srgbClr val="FF0000">
                <a:alpha val="5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Font typeface="Wingdings" panose="05000000000000000000" pitchFamily="2" charset="2"/>
              <a:buChar char="v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4" name="직선 연결선 3"/>
          <p:cNvCxnSpPr/>
          <p:nvPr/>
        </p:nvCxnSpPr>
        <p:spPr bwMode="auto">
          <a:xfrm>
            <a:off x="6308145" y="637774"/>
            <a:ext cx="0" cy="2141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직사각형 4"/>
          <p:cNvSpPr/>
          <p:nvPr/>
        </p:nvSpPr>
        <p:spPr>
          <a:xfrm>
            <a:off x="4785611" y="2229449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endParaRPr lang="ko-KR" altLang="en-US" b="1" dirty="0">
              <a:solidFill>
                <a:schemeClr val="accent6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980773" y="2194210"/>
            <a:ext cx="428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b="1" baseline="-25000" dirty="0">
                <a:solidFill>
                  <a:srgbClr val="7030A0"/>
                </a:solidFill>
                <a:latin typeface="Times New Roman" panose="02020603050405020304" pitchFamily="18" charset="0"/>
              </a:rPr>
              <a:t>2</a:t>
            </a:r>
            <a:endParaRPr lang="ko-KR" altLang="en-US" b="1" dirty="0">
              <a:solidFill>
                <a:srgbClr val="7030A0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106852" y="876025"/>
            <a:ext cx="2913041" cy="1471493"/>
            <a:chOff x="5559222" y="4477786"/>
            <a:chExt cx="2913041" cy="1471493"/>
          </a:xfrm>
        </p:grpSpPr>
        <p:sp>
          <p:nvSpPr>
            <p:cNvPr id="7" name="타원 6"/>
            <p:cNvSpPr/>
            <p:nvPr/>
          </p:nvSpPr>
          <p:spPr bwMode="auto">
            <a:xfrm>
              <a:off x="5559222" y="4527566"/>
              <a:ext cx="2913041" cy="1421713"/>
            </a:xfrm>
            <a:prstGeom prst="ellipse">
              <a:avLst/>
            </a:prstGeom>
            <a:solidFill>
              <a:srgbClr val="FFFF00">
                <a:alpha val="1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975836" y="4477786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B</a:t>
              </a:r>
              <a:endParaRPr lang="ko-KR" alt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순서도: 지연 14">
            <a:extLst>
              <a:ext uri="{FF2B5EF4-FFF2-40B4-BE49-F238E27FC236}">
                <a16:creationId xmlns:a16="http://schemas.microsoft.com/office/drawing/2014/main" id="{45F42D07-91B8-420C-BCC6-AACBBCEB584A}"/>
              </a:ext>
            </a:extLst>
          </p:cNvPr>
          <p:cNvSpPr/>
          <p:nvPr/>
        </p:nvSpPr>
        <p:spPr>
          <a:xfrm flipH="1">
            <a:off x="5119783" y="937857"/>
            <a:ext cx="1178515" cy="1394028"/>
          </a:xfrm>
          <a:custGeom>
            <a:avLst/>
            <a:gdLst>
              <a:gd name="connsiteX0" fmla="*/ 0 w 1047350"/>
              <a:gd name="connsiteY0" fmla="*/ 0 h 1057478"/>
              <a:gd name="connsiteX1" fmla="*/ 523675 w 1047350"/>
              <a:gd name="connsiteY1" fmla="*/ 0 h 1057478"/>
              <a:gd name="connsiteX2" fmla="*/ 1047350 w 1047350"/>
              <a:gd name="connsiteY2" fmla="*/ 528739 h 1057478"/>
              <a:gd name="connsiteX3" fmla="*/ 523675 w 1047350"/>
              <a:gd name="connsiteY3" fmla="*/ 1057478 h 1057478"/>
              <a:gd name="connsiteX4" fmla="*/ 0 w 1047350"/>
              <a:gd name="connsiteY4" fmla="*/ 1057478 h 1057478"/>
              <a:gd name="connsiteX5" fmla="*/ 0 w 1047350"/>
              <a:gd name="connsiteY5" fmla="*/ 0 h 1057478"/>
              <a:gd name="connsiteX0" fmla="*/ 50800 w 1098150"/>
              <a:gd name="connsiteY0" fmla="*/ 0 h 1228928"/>
              <a:gd name="connsiteX1" fmla="*/ 574475 w 1098150"/>
              <a:gd name="connsiteY1" fmla="*/ 0 h 1228928"/>
              <a:gd name="connsiteX2" fmla="*/ 1098150 w 1098150"/>
              <a:gd name="connsiteY2" fmla="*/ 528739 h 1228928"/>
              <a:gd name="connsiteX3" fmla="*/ 574475 w 1098150"/>
              <a:gd name="connsiteY3" fmla="*/ 1057478 h 1228928"/>
              <a:gd name="connsiteX4" fmla="*/ 0 w 1098150"/>
              <a:gd name="connsiteY4" fmla="*/ 1228928 h 1228928"/>
              <a:gd name="connsiteX5" fmla="*/ 50800 w 1098150"/>
              <a:gd name="connsiteY5" fmla="*/ 0 h 1228928"/>
              <a:gd name="connsiteX0" fmla="*/ 0 w 1098150"/>
              <a:gd name="connsiteY0" fmla="*/ 0 h 1394028"/>
              <a:gd name="connsiteX1" fmla="*/ 574475 w 1098150"/>
              <a:gd name="connsiteY1" fmla="*/ 165100 h 1394028"/>
              <a:gd name="connsiteX2" fmla="*/ 1098150 w 1098150"/>
              <a:gd name="connsiteY2" fmla="*/ 693839 h 1394028"/>
              <a:gd name="connsiteX3" fmla="*/ 574475 w 1098150"/>
              <a:gd name="connsiteY3" fmla="*/ 1222578 h 1394028"/>
              <a:gd name="connsiteX4" fmla="*/ 0 w 1098150"/>
              <a:gd name="connsiteY4" fmla="*/ 1394028 h 1394028"/>
              <a:gd name="connsiteX5" fmla="*/ 0 w 1098150"/>
              <a:gd name="connsiteY5" fmla="*/ 0 h 1394028"/>
              <a:gd name="connsiteX0" fmla="*/ 0 w 1174350"/>
              <a:gd name="connsiteY0" fmla="*/ 0 h 1394028"/>
              <a:gd name="connsiteX1" fmla="*/ 574475 w 1174350"/>
              <a:gd name="connsiteY1" fmla="*/ 165100 h 1394028"/>
              <a:gd name="connsiteX2" fmla="*/ 1174350 w 1174350"/>
              <a:gd name="connsiteY2" fmla="*/ 693839 h 1394028"/>
              <a:gd name="connsiteX3" fmla="*/ 574475 w 1174350"/>
              <a:gd name="connsiteY3" fmla="*/ 1222578 h 1394028"/>
              <a:gd name="connsiteX4" fmla="*/ 0 w 1174350"/>
              <a:gd name="connsiteY4" fmla="*/ 1394028 h 1394028"/>
              <a:gd name="connsiteX5" fmla="*/ 0 w 1174350"/>
              <a:gd name="connsiteY5" fmla="*/ 0 h 1394028"/>
              <a:gd name="connsiteX0" fmla="*/ 0 w 1174350"/>
              <a:gd name="connsiteY0" fmla="*/ 0 h 1394028"/>
              <a:gd name="connsiteX1" fmla="*/ 574475 w 1174350"/>
              <a:gd name="connsiteY1" fmla="*/ 139700 h 1394028"/>
              <a:gd name="connsiteX2" fmla="*/ 1174350 w 1174350"/>
              <a:gd name="connsiteY2" fmla="*/ 693839 h 1394028"/>
              <a:gd name="connsiteX3" fmla="*/ 574475 w 1174350"/>
              <a:gd name="connsiteY3" fmla="*/ 1222578 h 1394028"/>
              <a:gd name="connsiteX4" fmla="*/ 0 w 1174350"/>
              <a:gd name="connsiteY4" fmla="*/ 1394028 h 1394028"/>
              <a:gd name="connsiteX5" fmla="*/ 0 w 1174350"/>
              <a:gd name="connsiteY5" fmla="*/ 0 h 1394028"/>
              <a:gd name="connsiteX0" fmla="*/ 0 w 1174557"/>
              <a:gd name="connsiteY0" fmla="*/ 0 h 1394028"/>
              <a:gd name="connsiteX1" fmla="*/ 574475 w 1174557"/>
              <a:gd name="connsiteY1" fmla="*/ 139700 h 1394028"/>
              <a:gd name="connsiteX2" fmla="*/ 1174350 w 1174557"/>
              <a:gd name="connsiteY2" fmla="*/ 693839 h 1394028"/>
              <a:gd name="connsiteX3" fmla="*/ 517325 w 1174557"/>
              <a:gd name="connsiteY3" fmla="*/ 1286078 h 1394028"/>
              <a:gd name="connsiteX4" fmla="*/ 0 w 1174557"/>
              <a:gd name="connsiteY4" fmla="*/ 1394028 h 1394028"/>
              <a:gd name="connsiteX5" fmla="*/ 0 w 1174557"/>
              <a:gd name="connsiteY5" fmla="*/ 0 h 1394028"/>
              <a:gd name="connsiteX0" fmla="*/ 0 w 1174371"/>
              <a:gd name="connsiteY0" fmla="*/ 0 h 1394028"/>
              <a:gd name="connsiteX1" fmla="*/ 536375 w 1174371"/>
              <a:gd name="connsiteY1" fmla="*/ 120650 h 1394028"/>
              <a:gd name="connsiteX2" fmla="*/ 1174350 w 1174371"/>
              <a:gd name="connsiteY2" fmla="*/ 693839 h 1394028"/>
              <a:gd name="connsiteX3" fmla="*/ 517325 w 1174371"/>
              <a:gd name="connsiteY3" fmla="*/ 1286078 h 1394028"/>
              <a:gd name="connsiteX4" fmla="*/ 0 w 1174371"/>
              <a:gd name="connsiteY4" fmla="*/ 1394028 h 1394028"/>
              <a:gd name="connsiteX5" fmla="*/ 0 w 1174371"/>
              <a:gd name="connsiteY5" fmla="*/ 0 h 1394028"/>
              <a:gd name="connsiteX0" fmla="*/ 0 w 1174371"/>
              <a:gd name="connsiteY0" fmla="*/ 0 h 1394028"/>
              <a:gd name="connsiteX1" fmla="*/ 536375 w 1174371"/>
              <a:gd name="connsiteY1" fmla="*/ 120650 h 1394028"/>
              <a:gd name="connsiteX2" fmla="*/ 1174350 w 1174371"/>
              <a:gd name="connsiteY2" fmla="*/ 693839 h 1394028"/>
              <a:gd name="connsiteX3" fmla="*/ 517325 w 1174371"/>
              <a:gd name="connsiteY3" fmla="*/ 1286078 h 1394028"/>
              <a:gd name="connsiteX4" fmla="*/ 0 w 1174371"/>
              <a:gd name="connsiteY4" fmla="*/ 1394028 h 1394028"/>
              <a:gd name="connsiteX5" fmla="*/ 0 w 1174371"/>
              <a:gd name="connsiteY5" fmla="*/ 0 h 1394028"/>
              <a:gd name="connsiteX0" fmla="*/ 0 w 1174371"/>
              <a:gd name="connsiteY0" fmla="*/ 0 h 1394028"/>
              <a:gd name="connsiteX1" fmla="*/ 536375 w 1174371"/>
              <a:gd name="connsiteY1" fmla="*/ 120650 h 1394028"/>
              <a:gd name="connsiteX2" fmla="*/ 1174350 w 1174371"/>
              <a:gd name="connsiteY2" fmla="*/ 693839 h 1394028"/>
              <a:gd name="connsiteX3" fmla="*/ 517325 w 1174371"/>
              <a:gd name="connsiteY3" fmla="*/ 1286078 h 1394028"/>
              <a:gd name="connsiteX4" fmla="*/ 0 w 1174371"/>
              <a:gd name="connsiteY4" fmla="*/ 1394028 h 1394028"/>
              <a:gd name="connsiteX5" fmla="*/ 0 w 1174371"/>
              <a:gd name="connsiteY5" fmla="*/ 0 h 1394028"/>
              <a:gd name="connsiteX0" fmla="*/ 0 w 1182704"/>
              <a:gd name="connsiteY0" fmla="*/ 0 h 1394028"/>
              <a:gd name="connsiteX1" fmla="*/ 536375 w 1182704"/>
              <a:gd name="connsiteY1" fmla="*/ 120650 h 1394028"/>
              <a:gd name="connsiteX2" fmla="*/ 1174350 w 1182704"/>
              <a:gd name="connsiteY2" fmla="*/ 693839 h 1394028"/>
              <a:gd name="connsiteX3" fmla="*/ 517325 w 1182704"/>
              <a:gd name="connsiteY3" fmla="*/ 1286078 h 1394028"/>
              <a:gd name="connsiteX4" fmla="*/ 0 w 1182704"/>
              <a:gd name="connsiteY4" fmla="*/ 1394028 h 1394028"/>
              <a:gd name="connsiteX5" fmla="*/ 0 w 1182704"/>
              <a:gd name="connsiteY5" fmla="*/ 0 h 1394028"/>
              <a:gd name="connsiteX0" fmla="*/ 0 w 1186873"/>
              <a:gd name="connsiteY0" fmla="*/ 0 h 1394028"/>
              <a:gd name="connsiteX1" fmla="*/ 536375 w 1186873"/>
              <a:gd name="connsiteY1" fmla="*/ 120650 h 1394028"/>
              <a:gd name="connsiteX2" fmla="*/ 1174350 w 1186873"/>
              <a:gd name="connsiteY2" fmla="*/ 693839 h 1394028"/>
              <a:gd name="connsiteX3" fmla="*/ 926199 w 1186873"/>
              <a:gd name="connsiteY3" fmla="*/ 1043343 h 1394028"/>
              <a:gd name="connsiteX4" fmla="*/ 517325 w 1186873"/>
              <a:gd name="connsiteY4" fmla="*/ 1286078 h 1394028"/>
              <a:gd name="connsiteX5" fmla="*/ 0 w 1186873"/>
              <a:gd name="connsiteY5" fmla="*/ 1394028 h 1394028"/>
              <a:gd name="connsiteX6" fmla="*/ 0 w 1186873"/>
              <a:gd name="connsiteY6" fmla="*/ 0 h 1394028"/>
              <a:gd name="connsiteX0" fmla="*/ 0 w 1190550"/>
              <a:gd name="connsiteY0" fmla="*/ 0 h 1394028"/>
              <a:gd name="connsiteX1" fmla="*/ 536375 w 1190550"/>
              <a:gd name="connsiteY1" fmla="*/ 120650 h 1394028"/>
              <a:gd name="connsiteX2" fmla="*/ 1174350 w 1190550"/>
              <a:gd name="connsiteY2" fmla="*/ 693839 h 1394028"/>
              <a:gd name="connsiteX3" fmla="*/ 926199 w 1190550"/>
              <a:gd name="connsiteY3" fmla="*/ 1043343 h 1394028"/>
              <a:gd name="connsiteX4" fmla="*/ 517325 w 1190550"/>
              <a:gd name="connsiteY4" fmla="*/ 1286078 h 1394028"/>
              <a:gd name="connsiteX5" fmla="*/ 0 w 1190550"/>
              <a:gd name="connsiteY5" fmla="*/ 1394028 h 1394028"/>
              <a:gd name="connsiteX6" fmla="*/ 0 w 1190550"/>
              <a:gd name="connsiteY6" fmla="*/ 0 h 1394028"/>
              <a:gd name="connsiteX0" fmla="*/ 0 w 1190550"/>
              <a:gd name="connsiteY0" fmla="*/ 0 h 1394028"/>
              <a:gd name="connsiteX1" fmla="*/ 536375 w 1190550"/>
              <a:gd name="connsiteY1" fmla="*/ 120650 h 1394028"/>
              <a:gd name="connsiteX2" fmla="*/ 1174350 w 1190550"/>
              <a:gd name="connsiteY2" fmla="*/ 693839 h 1394028"/>
              <a:gd name="connsiteX3" fmla="*/ 926199 w 1190550"/>
              <a:gd name="connsiteY3" fmla="*/ 1043343 h 1394028"/>
              <a:gd name="connsiteX4" fmla="*/ 517325 w 1190550"/>
              <a:gd name="connsiteY4" fmla="*/ 1286078 h 1394028"/>
              <a:gd name="connsiteX5" fmla="*/ 0 w 1190550"/>
              <a:gd name="connsiteY5" fmla="*/ 1394028 h 1394028"/>
              <a:gd name="connsiteX6" fmla="*/ 0 w 1190550"/>
              <a:gd name="connsiteY6" fmla="*/ 0 h 1394028"/>
              <a:gd name="connsiteX0" fmla="*/ 0 w 1190550"/>
              <a:gd name="connsiteY0" fmla="*/ 0 h 1394028"/>
              <a:gd name="connsiteX1" fmla="*/ 536375 w 1190550"/>
              <a:gd name="connsiteY1" fmla="*/ 120650 h 1394028"/>
              <a:gd name="connsiteX2" fmla="*/ 1174350 w 1190550"/>
              <a:gd name="connsiteY2" fmla="*/ 693839 h 1394028"/>
              <a:gd name="connsiteX3" fmla="*/ 926199 w 1190550"/>
              <a:gd name="connsiteY3" fmla="*/ 1075093 h 1394028"/>
              <a:gd name="connsiteX4" fmla="*/ 517325 w 1190550"/>
              <a:gd name="connsiteY4" fmla="*/ 1286078 h 1394028"/>
              <a:gd name="connsiteX5" fmla="*/ 0 w 1190550"/>
              <a:gd name="connsiteY5" fmla="*/ 1394028 h 1394028"/>
              <a:gd name="connsiteX6" fmla="*/ 0 w 1190550"/>
              <a:gd name="connsiteY6" fmla="*/ 0 h 1394028"/>
              <a:gd name="connsiteX0" fmla="*/ 0 w 1190550"/>
              <a:gd name="connsiteY0" fmla="*/ 0 h 1394028"/>
              <a:gd name="connsiteX1" fmla="*/ 536375 w 1190550"/>
              <a:gd name="connsiteY1" fmla="*/ 120650 h 1394028"/>
              <a:gd name="connsiteX2" fmla="*/ 1174350 w 1190550"/>
              <a:gd name="connsiteY2" fmla="*/ 693839 h 1394028"/>
              <a:gd name="connsiteX3" fmla="*/ 926199 w 1190550"/>
              <a:gd name="connsiteY3" fmla="*/ 1075093 h 1394028"/>
              <a:gd name="connsiteX4" fmla="*/ 517325 w 1190550"/>
              <a:gd name="connsiteY4" fmla="*/ 1286078 h 1394028"/>
              <a:gd name="connsiteX5" fmla="*/ 0 w 1190550"/>
              <a:gd name="connsiteY5" fmla="*/ 1394028 h 1394028"/>
              <a:gd name="connsiteX6" fmla="*/ 0 w 1190550"/>
              <a:gd name="connsiteY6" fmla="*/ 0 h 1394028"/>
              <a:gd name="connsiteX0" fmla="*/ 0 w 1178515"/>
              <a:gd name="connsiteY0" fmla="*/ 0 h 1394028"/>
              <a:gd name="connsiteX1" fmla="*/ 536375 w 1178515"/>
              <a:gd name="connsiteY1" fmla="*/ 120650 h 1394028"/>
              <a:gd name="connsiteX2" fmla="*/ 1040498 w 1178515"/>
              <a:gd name="connsiteY2" fmla="*/ 414693 h 1394028"/>
              <a:gd name="connsiteX3" fmla="*/ 1174350 w 1178515"/>
              <a:gd name="connsiteY3" fmla="*/ 693839 h 1394028"/>
              <a:gd name="connsiteX4" fmla="*/ 926199 w 1178515"/>
              <a:gd name="connsiteY4" fmla="*/ 1075093 h 1394028"/>
              <a:gd name="connsiteX5" fmla="*/ 517325 w 1178515"/>
              <a:gd name="connsiteY5" fmla="*/ 1286078 h 1394028"/>
              <a:gd name="connsiteX6" fmla="*/ 0 w 1178515"/>
              <a:gd name="connsiteY6" fmla="*/ 1394028 h 1394028"/>
              <a:gd name="connsiteX7" fmla="*/ 0 w 1178515"/>
              <a:gd name="connsiteY7" fmla="*/ 0 h 1394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8515" h="1394028">
                <a:moveTo>
                  <a:pt x="0" y="0"/>
                </a:moveTo>
                <a:cubicBezTo>
                  <a:pt x="178792" y="40217"/>
                  <a:pt x="249633" y="10583"/>
                  <a:pt x="536375" y="120650"/>
                </a:cubicBezTo>
                <a:cubicBezTo>
                  <a:pt x="709791" y="196115"/>
                  <a:pt x="934169" y="319162"/>
                  <a:pt x="1040498" y="414693"/>
                </a:cubicBezTo>
                <a:cubicBezTo>
                  <a:pt x="1146827" y="510224"/>
                  <a:pt x="1193400" y="583772"/>
                  <a:pt x="1174350" y="693839"/>
                </a:cubicBezTo>
                <a:cubicBezTo>
                  <a:pt x="1155300" y="803906"/>
                  <a:pt x="1099203" y="1027187"/>
                  <a:pt x="926199" y="1075093"/>
                </a:cubicBezTo>
                <a:cubicBezTo>
                  <a:pt x="803995" y="1224600"/>
                  <a:pt x="671691" y="1227631"/>
                  <a:pt x="517325" y="1286078"/>
                </a:cubicBezTo>
                <a:lnTo>
                  <a:pt x="0" y="13940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760516" y="1398652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b="1" baseline="-25000" dirty="0">
                <a:solidFill>
                  <a:srgbClr val="7030A0"/>
                </a:solidFill>
                <a:latin typeface="Times New Roman" panose="02020603050405020304" pitchFamily="18" charset="0"/>
              </a:rPr>
              <a:t>2</a:t>
            </a:r>
            <a:r>
              <a:rPr lang="en-US" altLang="ko-KR" b="1" dirty="0">
                <a:solidFill>
                  <a:srgbClr val="7030A0"/>
                </a:solidFill>
                <a:latin typeface="Times New Roman" panose="02020603050405020304" pitchFamily="18" charset="0"/>
              </a:rPr>
              <a:t>∩B</a:t>
            </a:r>
            <a:endParaRPr lang="ko-KR" altLang="en-US" b="1" dirty="0">
              <a:solidFill>
                <a:srgbClr val="7030A0"/>
              </a:solidFill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4255286" y="550957"/>
            <a:ext cx="4628704" cy="2228609"/>
            <a:chOff x="4707656" y="4152718"/>
            <a:chExt cx="4628704" cy="2228609"/>
          </a:xfrm>
        </p:grpSpPr>
        <p:sp>
          <p:nvSpPr>
            <p:cNvPr id="2" name="직사각형 1"/>
            <p:cNvSpPr/>
            <p:nvPr/>
          </p:nvSpPr>
          <p:spPr bwMode="auto">
            <a:xfrm>
              <a:off x="5087888" y="4239534"/>
              <a:ext cx="4248472" cy="2141793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ko-KR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07656" y="4152718"/>
              <a:ext cx="3802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/>
                <a:t>S</a:t>
              </a:r>
              <a:endParaRPr lang="ko-KR" altLang="en-US" sz="2400" dirty="0"/>
            </a:p>
          </p:txBody>
        </p:sp>
      </p:grpSp>
      <p:sp>
        <p:nvSpPr>
          <p:cNvPr id="9" name="직사각형 8"/>
          <p:cNvSpPr/>
          <p:nvPr/>
        </p:nvSpPr>
        <p:spPr>
          <a:xfrm>
            <a:off x="5369106" y="1380146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∩B</a:t>
            </a:r>
            <a:endParaRPr lang="ko-KR" altLang="en-US" b="1" dirty="0">
              <a:solidFill>
                <a:schemeClr val="accent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45B988-B59C-488B-AE00-E5007B6745BB}"/>
              </a:ext>
            </a:extLst>
          </p:cNvPr>
          <p:cNvSpPr txBox="1"/>
          <p:nvPr/>
        </p:nvSpPr>
        <p:spPr>
          <a:xfrm>
            <a:off x="4635518" y="319816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dirty="0">
                <a:latin typeface="Times New Roman" panose="02020603050405020304" pitchFamily="18" charset="0"/>
              </a:rPr>
              <a:t>| </a:t>
            </a:r>
            <a:r>
              <a:rPr lang="en-US" altLang="ko-K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ko-KR" sz="2400" dirty="0">
                <a:latin typeface="Times New Roman" panose="02020603050405020304" pitchFamily="18" charset="0"/>
              </a:rPr>
              <a:t>) = 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∩B</a:t>
            </a:r>
            <a:r>
              <a:rPr lang="en-US" altLang="ko-KR" sz="2400" dirty="0">
                <a:latin typeface="Times New Roman" panose="02020603050405020304" pitchFamily="18" charset="0"/>
              </a:rPr>
              <a:t>)/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ko-KR" sz="24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7CA641-04EE-47CC-9C9A-DDFAD856626F}"/>
              </a:ext>
            </a:extLst>
          </p:cNvPr>
          <p:cNvSpPr txBox="1"/>
          <p:nvPr/>
        </p:nvSpPr>
        <p:spPr>
          <a:xfrm>
            <a:off x="5895693" y="3728451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</a:rPr>
              <a:t>= 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∩B</a:t>
            </a:r>
            <a:r>
              <a:rPr lang="en-US" altLang="ko-KR" sz="2400" dirty="0">
                <a:latin typeface="Times New Roman" panose="02020603050405020304" pitchFamily="18" charset="0"/>
              </a:rPr>
              <a:t>)/(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∩B</a:t>
            </a:r>
            <a:r>
              <a:rPr lang="en-US" altLang="ko-KR" sz="2400" dirty="0">
                <a:latin typeface="Times New Roman" panose="02020603050405020304" pitchFamily="18" charset="0"/>
              </a:rPr>
              <a:t>)+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rgbClr val="7030A0"/>
                </a:solidFill>
                <a:latin typeface="Times New Roman" panose="02020603050405020304" pitchFamily="18" charset="0"/>
              </a:rPr>
              <a:t>2</a:t>
            </a:r>
            <a:r>
              <a:rPr lang="en-US" altLang="ko-KR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∩B</a:t>
            </a:r>
            <a:r>
              <a:rPr lang="en-US" altLang="ko-KR" sz="2400" dirty="0">
                <a:latin typeface="Times New Roman" panose="02020603050405020304" pitchFamily="18" charset="0"/>
              </a:rPr>
              <a:t>))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3387F0-74AF-4CB4-9482-0CFD6F1F86E2}"/>
              </a:ext>
            </a:extLst>
          </p:cNvPr>
          <p:cNvSpPr txBox="1"/>
          <p:nvPr/>
        </p:nvSpPr>
        <p:spPr>
          <a:xfrm>
            <a:off x="7158234" y="4291737"/>
            <a:ext cx="207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</a:rPr>
              <a:t> 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dirty="0">
                <a:latin typeface="Times New Roman" panose="02020603050405020304" pitchFamily="18" charset="0"/>
              </a:rPr>
              <a:t>)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(B|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b="1" dirty="0">
                <a:latin typeface="Times New Roman" panose="02020603050405020304" pitchFamily="18" charset="0"/>
              </a:rPr>
              <a:t>)</a:t>
            </a:r>
            <a:endParaRPr lang="en-US" altLang="ko-KR" sz="2400" dirty="0">
              <a:latin typeface="Times New Roman" panose="02020603050405020304" pitchFamily="18" charset="0"/>
            </a:endParaRP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F8BC38C1-4722-4123-B0C5-103059F1EE50}"/>
              </a:ext>
            </a:extLst>
          </p:cNvPr>
          <p:cNvCxnSpPr/>
          <p:nvPr/>
        </p:nvCxnSpPr>
        <p:spPr>
          <a:xfrm>
            <a:off x="6563372" y="4797668"/>
            <a:ext cx="356487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3C359676-C4AD-4114-BDE5-C7EADAAEAD15}"/>
              </a:ext>
            </a:extLst>
          </p:cNvPr>
          <p:cNvSpPr txBox="1"/>
          <p:nvPr/>
        </p:nvSpPr>
        <p:spPr>
          <a:xfrm>
            <a:off x="5919893" y="4547823"/>
            <a:ext cx="40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>
                <a:latin typeface="Times New Roman" panose="02020603050405020304" pitchFamily="18" charset="0"/>
              </a:rPr>
              <a:t>=</a:t>
            </a:r>
            <a:endParaRPr lang="ko-KR" altLang="en-US" sz="2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432431-87ED-4BF4-BD54-3225DA6D79DF}"/>
              </a:ext>
            </a:extLst>
          </p:cNvPr>
          <p:cNvSpPr txBox="1"/>
          <p:nvPr/>
        </p:nvSpPr>
        <p:spPr>
          <a:xfrm>
            <a:off x="6335695" y="4884712"/>
            <a:ext cx="207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</a:rPr>
              <a:t> 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dirty="0">
                <a:latin typeface="Times New Roman" panose="02020603050405020304" pitchFamily="18" charset="0"/>
              </a:rPr>
              <a:t>)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(B|</a:t>
            </a:r>
            <a:r>
              <a:rPr lang="en-US" altLang="ko-KR" sz="2400" b="1" dirty="0">
                <a:solidFill>
                  <a:schemeClr val="accent6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chemeClr val="accent6"/>
                </a:solidFill>
                <a:latin typeface="Times New Roman" panose="02020603050405020304" pitchFamily="18" charset="0"/>
              </a:rPr>
              <a:t>1</a:t>
            </a:r>
            <a:r>
              <a:rPr lang="en-US" altLang="ko-KR" sz="2400" b="1" dirty="0">
                <a:latin typeface="Times New Roman" panose="02020603050405020304" pitchFamily="18" charset="0"/>
              </a:rPr>
              <a:t>)</a:t>
            </a:r>
            <a:endParaRPr lang="en-US" altLang="ko-KR" sz="2400" dirty="0">
              <a:latin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144D186-19AA-44F6-94DB-6549B16B837E}"/>
              </a:ext>
            </a:extLst>
          </p:cNvPr>
          <p:cNvSpPr txBox="1"/>
          <p:nvPr/>
        </p:nvSpPr>
        <p:spPr>
          <a:xfrm>
            <a:off x="8345810" y="4873566"/>
            <a:ext cx="25253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400" dirty="0">
                <a:latin typeface="Times New Roman" panose="02020603050405020304" pitchFamily="18" charset="0"/>
              </a:rPr>
              <a:t>+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rgbClr val="7030A0"/>
                </a:solidFill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) </a:t>
            </a: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(B|</a:t>
            </a:r>
            <a:r>
              <a:rPr lang="en-US" altLang="ko-KR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A</a:t>
            </a:r>
            <a:r>
              <a:rPr lang="en-US" altLang="ko-KR" sz="2400" b="1" baseline="-25000" dirty="0">
                <a:solidFill>
                  <a:srgbClr val="7030A0"/>
                </a:solidFill>
                <a:latin typeface="Times New Roman" panose="02020603050405020304" pitchFamily="18" charset="0"/>
              </a:rPr>
              <a:t>2</a:t>
            </a:r>
            <a:r>
              <a:rPr lang="en-US" altLang="ko-KR" sz="2400" dirty="0">
                <a:latin typeface="Times New Roman" panose="02020603050405020304" pitchFamily="18" charset="0"/>
              </a:rPr>
              <a:t>)</a:t>
            </a:r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" grpId="0"/>
      <p:bldP spid="6" grpId="0"/>
      <p:bldP spid="10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직사각형 43">
            <a:extLst>
              <a:ext uri="{FF2B5EF4-FFF2-40B4-BE49-F238E27FC236}">
                <a16:creationId xmlns:a16="http://schemas.microsoft.com/office/drawing/2014/main" id="{A303CD4E-3E4E-431F-AE9D-DB8DDF702796}"/>
              </a:ext>
            </a:extLst>
          </p:cNvPr>
          <p:cNvSpPr/>
          <p:nvPr/>
        </p:nvSpPr>
        <p:spPr>
          <a:xfrm>
            <a:off x="724295" y="3909970"/>
            <a:ext cx="5538853" cy="56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A8149CEA-9BCC-4F50-9DB9-18613C2297FA}"/>
              </a:ext>
            </a:extLst>
          </p:cNvPr>
          <p:cNvSpPr/>
          <p:nvPr/>
        </p:nvSpPr>
        <p:spPr>
          <a:xfrm>
            <a:off x="724295" y="2820938"/>
            <a:ext cx="5538853" cy="989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4795B07-AAD5-4718-83FC-3F97F08C907E}"/>
              </a:ext>
            </a:extLst>
          </p:cNvPr>
          <p:cNvSpPr/>
          <p:nvPr/>
        </p:nvSpPr>
        <p:spPr>
          <a:xfrm>
            <a:off x="726155" y="2065054"/>
            <a:ext cx="5538853" cy="6103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26155" y="586339"/>
            <a:ext cx="1234633" cy="1035057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en-US" altLang="ko-KR" sz="2800" dirty="0"/>
              <a:t>64</a:t>
            </a:r>
            <a:r>
              <a:rPr lang="ko-KR" altLang="en-US" sz="2800" dirty="0"/>
              <a:t>쪽 </a:t>
            </a:r>
            <a:br>
              <a:rPr lang="ko-KR" altLang="en-US" sz="2800" dirty="0"/>
            </a:br>
            <a:r>
              <a:rPr lang="ko-KR" altLang="en-US" sz="2800" dirty="0"/>
              <a:t>예제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9250" y="438143"/>
            <a:ext cx="8559278" cy="139700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ko-KR" altLang="en-US" sz="2000" dirty="0">
                <a:latin typeface="+mn-lt"/>
              </a:rPr>
              <a:t>건강상태</a:t>
            </a:r>
            <a:r>
              <a:rPr lang="en-US" altLang="ko-KR" sz="2000" dirty="0">
                <a:latin typeface="+mn-lt"/>
              </a:rPr>
              <a:t>&gt; H: </a:t>
            </a:r>
            <a:r>
              <a:rPr lang="ko-KR" altLang="en-US" sz="2000" dirty="0">
                <a:latin typeface="+mn-lt"/>
              </a:rPr>
              <a:t>간염에 걸림 </a:t>
            </a:r>
            <a:r>
              <a:rPr lang="en-US" altLang="ko-KR" sz="2000" dirty="0">
                <a:latin typeface="+mn-lt"/>
              </a:rPr>
              <a:t>vs. H</a:t>
            </a:r>
            <a:r>
              <a:rPr lang="en-US" altLang="ko-KR" sz="2000" baseline="30000" dirty="0">
                <a:latin typeface="+mn-lt"/>
              </a:rPr>
              <a:t>c</a:t>
            </a:r>
            <a:r>
              <a:rPr lang="en-US" altLang="ko-KR" sz="2000" dirty="0">
                <a:latin typeface="+mn-lt"/>
              </a:rPr>
              <a:t>: </a:t>
            </a:r>
            <a:r>
              <a:rPr lang="ko-KR" altLang="en-US" sz="2000" dirty="0">
                <a:latin typeface="+mn-lt"/>
              </a:rPr>
              <a:t>간염에 안걸림</a:t>
            </a:r>
            <a:endParaRPr lang="en-US" altLang="ko-KR" sz="2000" dirty="0">
              <a:latin typeface="+mn-lt"/>
            </a:endParaRPr>
          </a:p>
          <a:p>
            <a:pPr eaLnBrk="1" hangingPunct="1">
              <a:lnSpc>
                <a:spcPct val="150000"/>
              </a:lnSpc>
            </a:pPr>
            <a:r>
              <a:rPr lang="ko-KR" altLang="en-US" sz="2000" dirty="0">
                <a:latin typeface="+mn-lt"/>
              </a:rPr>
              <a:t>검사결과</a:t>
            </a:r>
            <a:r>
              <a:rPr lang="en-US" altLang="ko-KR" sz="2000" dirty="0">
                <a:latin typeface="+mn-lt"/>
              </a:rPr>
              <a:t>&gt; +:</a:t>
            </a:r>
            <a:r>
              <a:rPr lang="ko-KR" altLang="en-US" sz="2000" dirty="0">
                <a:latin typeface="+mn-lt"/>
              </a:rPr>
              <a:t>양성</a:t>
            </a:r>
            <a:r>
              <a:rPr lang="en-US" altLang="ko-KR" sz="2000" dirty="0">
                <a:latin typeface="+mn-lt"/>
              </a:rPr>
              <a:t>(</a:t>
            </a:r>
            <a:r>
              <a:rPr lang="ko-KR" altLang="en-US" sz="2000" dirty="0">
                <a:latin typeface="+mn-lt"/>
              </a:rPr>
              <a:t>간염판정</a:t>
            </a:r>
            <a:r>
              <a:rPr lang="en-US" altLang="ko-KR" sz="2000" dirty="0">
                <a:latin typeface="+mn-lt"/>
              </a:rPr>
              <a:t>) vs. -:</a:t>
            </a:r>
            <a:r>
              <a:rPr lang="ko-KR" altLang="en-US" sz="2000" dirty="0">
                <a:latin typeface="+mn-lt"/>
              </a:rPr>
              <a:t>음성</a:t>
            </a:r>
            <a:r>
              <a:rPr lang="en-US" altLang="ko-KR" sz="2000" dirty="0">
                <a:latin typeface="+mn-lt"/>
              </a:rPr>
              <a:t>(</a:t>
            </a:r>
            <a:r>
              <a:rPr lang="ko-KR" altLang="en-US" sz="2000" dirty="0">
                <a:latin typeface="+mn-lt"/>
              </a:rPr>
              <a:t>건강판정</a:t>
            </a:r>
            <a:r>
              <a:rPr lang="en-US" altLang="ko-KR" sz="2000" dirty="0">
                <a:latin typeface="+mn-lt"/>
              </a:rPr>
              <a:t>)</a:t>
            </a:r>
            <a:endParaRPr lang="ko-KR" altLang="en-US" sz="2000" dirty="0">
              <a:latin typeface="+mn-lt"/>
            </a:endParaRP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en-US" altLang="ko-KR" sz="2000" dirty="0">
              <a:latin typeface="+mn-lt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78897FB-D9D5-441A-AEE6-6E18C0CF0B7C}"/>
              </a:ext>
            </a:extLst>
          </p:cNvPr>
          <p:cNvSpPr/>
          <p:nvPr/>
        </p:nvSpPr>
        <p:spPr>
          <a:xfrm>
            <a:off x="2229890" y="2065054"/>
            <a:ext cx="1598515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Pr(H) = 0.1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FAA1239-A721-4422-ACFE-7066AA5AF338}"/>
              </a:ext>
            </a:extLst>
          </p:cNvPr>
          <p:cNvSpPr/>
          <p:nvPr/>
        </p:nvSpPr>
        <p:spPr>
          <a:xfrm>
            <a:off x="4193872" y="2040081"/>
            <a:ext cx="1689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0.9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67B7CEE-8FD2-447F-BBBF-8159E1D942BB}"/>
              </a:ext>
            </a:extLst>
          </p:cNvPr>
          <p:cNvSpPr/>
          <p:nvPr/>
        </p:nvSpPr>
        <p:spPr>
          <a:xfrm>
            <a:off x="2239696" y="2698575"/>
            <a:ext cx="18325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Pr(+|H) = 0.9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C0DC967B-0A6D-414D-92BE-B6FD9127F7F3}"/>
              </a:ext>
            </a:extLst>
          </p:cNvPr>
          <p:cNvSpPr/>
          <p:nvPr/>
        </p:nvSpPr>
        <p:spPr>
          <a:xfrm>
            <a:off x="4189948" y="2651564"/>
            <a:ext cx="18533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Pr(-|H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C1119A-8A35-4257-80E0-883A0E676466}"/>
              </a:ext>
            </a:extLst>
          </p:cNvPr>
          <p:cNvSpPr txBox="1"/>
          <p:nvPr/>
        </p:nvSpPr>
        <p:spPr>
          <a:xfrm>
            <a:off x="1085967" y="2275689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50"/>
                </a:solidFill>
                <a:latin typeface="+mj-ea"/>
                <a:ea typeface="+mj-ea"/>
              </a:rPr>
              <a:t>사전확률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5F1719-C2CA-4DA4-B5B2-2A3B028DA8D0}"/>
              </a:ext>
            </a:extLst>
          </p:cNvPr>
          <p:cNvSpPr txBox="1"/>
          <p:nvPr/>
        </p:nvSpPr>
        <p:spPr>
          <a:xfrm>
            <a:off x="872049" y="3059668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F0"/>
                </a:solidFill>
                <a:latin typeface="+mj-ea"/>
                <a:ea typeface="+mj-ea"/>
              </a:rPr>
              <a:t>검사정확도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396420B2-4763-46FD-AB38-D207376FFA2C}"/>
              </a:ext>
            </a:extLst>
          </p:cNvPr>
          <p:cNvSpPr/>
          <p:nvPr/>
        </p:nvSpPr>
        <p:spPr>
          <a:xfrm>
            <a:off x="2239696" y="3249588"/>
            <a:ext cx="1762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Pr(-|H) = 0.1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55892BDC-B474-468A-B9D5-E43D1A921C41}"/>
              </a:ext>
            </a:extLst>
          </p:cNvPr>
          <p:cNvSpPr/>
          <p:nvPr/>
        </p:nvSpPr>
        <p:spPr>
          <a:xfrm>
            <a:off x="4205263" y="3222508"/>
            <a:ext cx="19239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Pr(+|H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B08281-FE2D-410E-B4B5-0CFFA428421C}"/>
              </a:ext>
            </a:extLst>
          </p:cNvPr>
          <p:cNvSpPr txBox="1"/>
          <p:nvPr/>
        </p:nvSpPr>
        <p:spPr>
          <a:xfrm>
            <a:off x="991389" y="3999606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50"/>
                </a:solidFill>
                <a:latin typeface="+mj-ea"/>
                <a:ea typeface="+mj-ea"/>
              </a:rPr>
              <a:t>사후확률</a:t>
            </a:r>
            <a:r>
              <a:rPr lang="en-US" altLang="ko-KR" dirty="0">
                <a:solidFill>
                  <a:srgbClr val="00B050"/>
                </a:solidFill>
                <a:latin typeface="+mj-ea"/>
                <a:ea typeface="+mj-ea"/>
              </a:rPr>
              <a:t>?</a:t>
            </a:r>
            <a:endParaRPr lang="ko-KR" altLang="en-US" dirty="0">
              <a:solidFill>
                <a:srgbClr val="00B050"/>
              </a:solidFill>
              <a:latin typeface="+mj-ea"/>
              <a:ea typeface="+mj-ea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010146C-7751-4151-9481-EFDA7406B8CF}"/>
              </a:ext>
            </a:extLst>
          </p:cNvPr>
          <p:cNvSpPr/>
          <p:nvPr/>
        </p:nvSpPr>
        <p:spPr>
          <a:xfrm>
            <a:off x="2244317" y="3894289"/>
            <a:ext cx="1584088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(H|+) = ?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60F14A6D-35C4-455F-8A03-30B01602AE7B}"/>
              </a:ext>
            </a:extLst>
          </p:cNvPr>
          <p:cNvSpPr/>
          <p:nvPr/>
        </p:nvSpPr>
        <p:spPr>
          <a:xfrm>
            <a:off x="4206517" y="3851692"/>
            <a:ext cx="1853391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dirty="0" err="1">
                <a:latin typeface="Times New Roman" panose="02020603050405020304" pitchFamily="18" charset="0"/>
              </a:rPr>
              <a:t>H</a:t>
            </a:r>
            <a:r>
              <a:rPr lang="en-US" altLang="ko-KR" sz="2400" baseline="30000" dirty="0" err="1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|-) = 0.8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9ECDB74F-A7A8-4E3C-AFF7-22539FA4F701}"/>
              </a:ext>
            </a:extLst>
          </p:cNvPr>
          <p:cNvSpPr/>
          <p:nvPr/>
        </p:nvSpPr>
        <p:spPr>
          <a:xfrm>
            <a:off x="2571696" y="4942610"/>
            <a:ext cx="731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Pr(+) </a:t>
            </a:r>
            <a:endParaRPr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4E4AF13-09D4-41EE-858F-32DEBDAB2C9C}"/>
              </a:ext>
            </a:extLst>
          </p:cNvPr>
          <p:cNvSpPr/>
          <p:nvPr/>
        </p:nvSpPr>
        <p:spPr>
          <a:xfrm>
            <a:off x="2413483" y="4573278"/>
            <a:ext cx="1237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Pr(H ∩ +)  </a:t>
            </a:r>
            <a:endParaRPr lang="ko-KR" altLang="en-US" dirty="0"/>
          </a:p>
        </p:txBody>
      </p: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805CE831-8345-4059-9A29-87970CA17F61}"/>
              </a:ext>
            </a:extLst>
          </p:cNvPr>
          <p:cNvCxnSpPr>
            <a:cxnSpLocks/>
          </p:cNvCxnSpPr>
          <p:nvPr/>
        </p:nvCxnSpPr>
        <p:spPr bwMode="auto">
          <a:xfrm>
            <a:off x="2413483" y="4942610"/>
            <a:ext cx="104771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726DB857-3449-45CD-AF55-B22640941010}"/>
              </a:ext>
            </a:extLst>
          </p:cNvPr>
          <p:cNvSpPr/>
          <p:nvPr/>
        </p:nvSpPr>
        <p:spPr>
          <a:xfrm>
            <a:off x="3755797" y="4942740"/>
            <a:ext cx="2143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Pr(H∩ +) +Pr(H</a:t>
            </a:r>
            <a:r>
              <a:rPr lang="en-US" altLang="ko-KR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dirty="0">
                <a:latin typeface="Times New Roman" panose="02020603050405020304" pitchFamily="18" charset="0"/>
              </a:rPr>
              <a:t>∩ +)</a:t>
            </a:r>
            <a:endParaRPr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55489472-28B8-4563-9E6F-B71D1B6F6550}"/>
              </a:ext>
            </a:extLst>
          </p:cNvPr>
          <p:cNvSpPr/>
          <p:nvPr/>
        </p:nvSpPr>
        <p:spPr>
          <a:xfrm>
            <a:off x="4023829" y="4536206"/>
            <a:ext cx="1237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Pr(H ∩ +)  </a:t>
            </a:r>
            <a:endParaRPr lang="ko-KR" altLang="en-US" dirty="0"/>
          </a:p>
        </p:txBody>
      </p:sp>
      <p:cxnSp>
        <p:nvCxnSpPr>
          <p:cNvPr id="26" name="직선 연결선 25">
            <a:extLst>
              <a:ext uri="{FF2B5EF4-FFF2-40B4-BE49-F238E27FC236}">
                <a16:creationId xmlns:a16="http://schemas.microsoft.com/office/drawing/2014/main" id="{82C46C99-32D0-4464-A051-E9991B92918B}"/>
              </a:ext>
            </a:extLst>
          </p:cNvPr>
          <p:cNvCxnSpPr>
            <a:cxnSpLocks/>
          </p:cNvCxnSpPr>
          <p:nvPr/>
        </p:nvCxnSpPr>
        <p:spPr bwMode="auto">
          <a:xfrm>
            <a:off x="3760963" y="4928688"/>
            <a:ext cx="205082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A0ACB5B3-8659-4999-A966-0D4E5B4BD6BE}"/>
              </a:ext>
            </a:extLst>
          </p:cNvPr>
          <p:cNvSpPr/>
          <p:nvPr/>
        </p:nvSpPr>
        <p:spPr>
          <a:xfrm>
            <a:off x="3460634" y="4733646"/>
            <a:ext cx="3145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=</a:t>
            </a:r>
            <a:endParaRPr lang="ko-KR" altLang="en-US" dirty="0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93F9BA43-9DDE-4782-9B47-BA7470961D3D}"/>
              </a:ext>
            </a:extLst>
          </p:cNvPr>
          <p:cNvSpPr/>
          <p:nvPr/>
        </p:nvSpPr>
        <p:spPr>
          <a:xfrm>
            <a:off x="6265008" y="4928727"/>
            <a:ext cx="2887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Pr(H)Pr(+|H) +Pr(H</a:t>
            </a:r>
            <a:r>
              <a:rPr lang="en-US" altLang="ko-KR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dirty="0">
                <a:latin typeface="Times New Roman" panose="02020603050405020304" pitchFamily="18" charset="0"/>
              </a:rPr>
              <a:t>)Pr(+|H</a:t>
            </a:r>
            <a:r>
              <a:rPr lang="en-US" altLang="ko-KR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dirty="0">
                <a:latin typeface="Times New Roman" panose="02020603050405020304" pitchFamily="18" charset="0"/>
              </a:rPr>
              <a:t>)</a:t>
            </a:r>
            <a:endParaRPr lang="ko-KR" altLang="en-US" dirty="0"/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C82DB39A-E847-4121-9690-262701F863FF}"/>
              </a:ext>
            </a:extLst>
          </p:cNvPr>
          <p:cNvSpPr/>
          <p:nvPr/>
        </p:nvSpPr>
        <p:spPr>
          <a:xfrm>
            <a:off x="6961008" y="4531168"/>
            <a:ext cx="1380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Pr(H)Pr(+|H)  </a:t>
            </a:r>
            <a:endParaRPr lang="ko-KR" altLang="en-US" dirty="0"/>
          </a:p>
        </p:txBody>
      </p: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85AB5A3F-3E1F-4FD6-8849-D167586FE255}"/>
              </a:ext>
            </a:extLst>
          </p:cNvPr>
          <p:cNvCxnSpPr>
            <a:cxnSpLocks/>
          </p:cNvCxnSpPr>
          <p:nvPr/>
        </p:nvCxnSpPr>
        <p:spPr bwMode="auto">
          <a:xfrm>
            <a:off x="6321192" y="4900500"/>
            <a:ext cx="277482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0F60D9A1-6F37-47EE-97B2-92F4468AF1FB}"/>
              </a:ext>
            </a:extLst>
          </p:cNvPr>
          <p:cNvSpPr/>
          <p:nvPr/>
        </p:nvSpPr>
        <p:spPr>
          <a:xfrm>
            <a:off x="5939146" y="4720872"/>
            <a:ext cx="331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=</a:t>
            </a:r>
            <a:endParaRPr lang="ko-KR" altLang="en-US" dirty="0"/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21E11C1E-AC44-428B-9E59-50FE91AB8228}"/>
              </a:ext>
            </a:extLst>
          </p:cNvPr>
          <p:cNvSpPr/>
          <p:nvPr/>
        </p:nvSpPr>
        <p:spPr>
          <a:xfrm>
            <a:off x="6396883" y="5766386"/>
            <a:ext cx="2112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0.1 · 0.9 + 0.9 · 0.2</a:t>
            </a:r>
            <a:endParaRPr lang="ko-KR" altLang="en-US" dirty="0"/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id="{FCBC01A0-D74D-410A-819D-18A20A7EE354}"/>
              </a:ext>
            </a:extLst>
          </p:cNvPr>
          <p:cNvSpPr/>
          <p:nvPr/>
        </p:nvSpPr>
        <p:spPr>
          <a:xfrm>
            <a:off x="6684731" y="5333752"/>
            <a:ext cx="13601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0.1· 0.9  </a:t>
            </a:r>
            <a:endParaRPr lang="ko-KR" altLang="en-US" dirty="0"/>
          </a:p>
        </p:txBody>
      </p: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B149DD25-C864-46CD-A317-3FFE74999A6A}"/>
              </a:ext>
            </a:extLst>
          </p:cNvPr>
          <p:cNvCxnSpPr/>
          <p:nvPr/>
        </p:nvCxnSpPr>
        <p:spPr bwMode="auto">
          <a:xfrm>
            <a:off x="6352112" y="5726709"/>
            <a:ext cx="224003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F10C51FC-C57A-484B-B9E6-A84D409DF5B7}"/>
              </a:ext>
            </a:extLst>
          </p:cNvPr>
          <p:cNvSpPr/>
          <p:nvPr/>
        </p:nvSpPr>
        <p:spPr>
          <a:xfrm>
            <a:off x="5965511" y="5541080"/>
            <a:ext cx="331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=</a:t>
            </a:r>
            <a:endParaRPr lang="ko-KR" altLang="en-US" dirty="0"/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5E224841-6963-4644-8B55-3AC0EAF5B6BF}"/>
              </a:ext>
            </a:extLst>
          </p:cNvPr>
          <p:cNvSpPr/>
          <p:nvPr/>
        </p:nvSpPr>
        <p:spPr>
          <a:xfrm>
            <a:off x="8647141" y="5516979"/>
            <a:ext cx="18664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= 9/27 = 1/3</a:t>
            </a:r>
            <a:endParaRPr lang="ko-KR" altLang="en-US" dirty="0"/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24F927E-6B56-4084-8A67-0EF51ED66FDD}"/>
              </a:ext>
            </a:extLst>
          </p:cNvPr>
          <p:cNvSpPr/>
          <p:nvPr/>
        </p:nvSpPr>
        <p:spPr>
          <a:xfrm>
            <a:off x="2083216" y="4720872"/>
            <a:ext cx="3145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latin typeface="Times New Roman" panose="02020603050405020304" pitchFamily="18" charset="0"/>
              </a:rPr>
              <a:t>=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  <p:bldP spid="21" grpId="0"/>
      <p:bldP spid="22" grpId="0"/>
      <p:bldP spid="24" grpId="0"/>
      <p:bldP spid="25" grpId="0"/>
      <p:bldP spid="27" grpId="0"/>
      <p:bldP spid="28" grpId="0"/>
      <p:bldP spid="29" grpId="0"/>
      <p:bldP spid="32" grpId="0"/>
      <p:bldP spid="33" grpId="0"/>
      <p:bldP spid="34" grpId="0"/>
      <p:bldP spid="36" grpId="0"/>
      <p:bldP spid="37" grpId="0"/>
      <p:bldP spid="3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직사각형 37">
            <a:extLst>
              <a:ext uri="{FF2B5EF4-FFF2-40B4-BE49-F238E27FC236}">
                <a16:creationId xmlns:a16="http://schemas.microsoft.com/office/drawing/2014/main" id="{5919040C-4E70-4D7F-8A72-EBCE9A4C9069}"/>
              </a:ext>
            </a:extLst>
          </p:cNvPr>
          <p:cNvSpPr/>
          <p:nvPr/>
        </p:nvSpPr>
        <p:spPr>
          <a:xfrm>
            <a:off x="368695" y="2131970"/>
            <a:ext cx="5538853" cy="56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A5892514-D4E2-4033-AFE9-BD3FEC8F9C8D}"/>
              </a:ext>
            </a:extLst>
          </p:cNvPr>
          <p:cNvSpPr/>
          <p:nvPr/>
        </p:nvSpPr>
        <p:spPr>
          <a:xfrm>
            <a:off x="368695" y="1042938"/>
            <a:ext cx="5538853" cy="989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CD6C19A7-0ABA-4C85-9243-3E70875394DA}"/>
              </a:ext>
            </a:extLst>
          </p:cNvPr>
          <p:cNvSpPr/>
          <p:nvPr/>
        </p:nvSpPr>
        <p:spPr>
          <a:xfrm>
            <a:off x="370555" y="287054"/>
            <a:ext cx="5538853" cy="6103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2B0FB1FA-BEEB-45FF-BE96-B6C1C55AC4F2}"/>
              </a:ext>
            </a:extLst>
          </p:cNvPr>
          <p:cNvSpPr/>
          <p:nvPr/>
        </p:nvSpPr>
        <p:spPr>
          <a:xfrm>
            <a:off x="1874290" y="287054"/>
            <a:ext cx="1598515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Pr(H) = 0.1</a:t>
            </a: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ABDE6805-47B7-4D5C-AFD6-B3DCC6786268}"/>
              </a:ext>
            </a:extLst>
          </p:cNvPr>
          <p:cNvSpPr/>
          <p:nvPr/>
        </p:nvSpPr>
        <p:spPr>
          <a:xfrm>
            <a:off x="3838272" y="262081"/>
            <a:ext cx="16898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0.9</a:t>
            </a:r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A8CB618A-A22D-4A98-84B2-4ABB3D2CEF96}"/>
              </a:ext>
            </a:extLst>
          </p:cNvPr>
          <p:cNvSpPr/>
          <p:nvPr/>
        </p:nvSpPr>
        <p:spPr>
          <a:xfrm>
            <a:off x="1884096" y="920575"/>
            <a:ext cx="18325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Pr(+|H) = 0.9</a:t>
            </a:r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E1503978-23C1-48E2-8D9E-61D3FB14C410}"/>
              </a:ext>
            </a:extLst>
          </p:cNvPr>
          <p:cNvSpPr/>
          <p:nvPr/>
        </p:nvSpPr>
        <p:spPr>
          <a:xfrm>
            <a:off x="3834348" y="873564"/>
            <a:ext cx="18533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Pr(-|H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1BDF1A5-18AE-41E2-982D-F995A6B5687F}"/>
              </a:ext>
            </a:extLst>
          </p:cNvPr>
          <p:cNvSpPr txBox="1"/>
          <p:nvPr/>
        </p:nvSpPr>
        <p:spPr>
          <a:xfrm>
            <a:off x="730367" y="497689"/>
            <a:ext cx="1024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50"/>
                </a:solidFill>
                <a:latin typeface="+mj-ea"/>
                <a:ea typeface="+mj-ea"/>
              </a:rPr>
              <a:t>사전확률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811F6D8-CB9C-4D56-AF8F-248A6CB68259}"/>
              </a:ext>
            </a:extLst>
          </p:cNvPr>
          <p:cNvSpPr txBox="1"/>
          <p:nvPr/>
        </p:nvSpPr>
        <p:spPr>
          <a:xfrm>
            <a:off x="516449" y="1281668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F0"/>
                </a:solidFill>
                <a:latin typeface="+mj-ea"/>
                <a:ea typeface="+mj-ea"/>
              </a:rPr>
              <a:t>검사정확도</a:t>
            </a:r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52C70E5F-6E5E-4A3B-9090-DF3FE8CB7FB7}"/>
              </a:ext>
            </a:extLst>
          </p:cNvPr>
          <p:cNvSpPr/>
          <p:nvPr/>
        </p:nvSpPr>
        <p:spPr>
          <a:xfrm>
            <a:off x="1884096" y="1471588"/>
            <a:ext cx="1762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Pr(-|H) = 0.1</a:t>
            </a:r>
          </a:p>
        </p:txBody>
      </p:sp>
      <p:sp>
        <p:nvSpPr>
          <p:cNvPr id="49" name="직사각형 48">
            <a:extLst>
              <a:ext uri="{FF2B5EF4-FFF2-40B4-BE49-F238E27FC236}">
                <a16:creationId xmlns:a16="http://schemas.microsoft.com/office/drawing/2014/main" id="{BA4D0B5F-6B28-4581-A901-88D0C8D20A6C}"/>
              </a:ext>
            </a:extLst>
          </p:cNvPr>
          <p:cNvSpPr/>
          <p:nvPr/>
        </p:nvSpPr>
        <p:spPr>
          <a:xfrm>
            <a:off x="3849663" y="1444508"/>
            <a:ext cx="19239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Pr(+|H</a:t>
            </a:r>
            <a:r>
              <a:rPr lang="en-US" altLang="ko-KR" sz="2400" baseline="30000" dirty="0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) = 0.2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C3CDC3-0F08-4F65-BDB9-69D1B26A7119}"/>
              </a:ext>
            </a:extLst>
          </p:cNvPr>
          <p:cNvSpPr txBox="1"/>
          <p:nvPr/>
        </p:nvSpPr>
        <p:spPr>
          <a:xfrm>
            <a:off x="635789" y="2221606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B050"/>
                </a:solidFill>
                <a:latin typeface="+mj-ea"/>
                <a:ea typeface="+mj-ea"/>
              </a:rPr>
              <a:t>사후확률</a:t>
            </a:r>
            <a:r>
              <a:rPr lang="en-US" altLang="ko-KR" dirty="0">
                <a:solidFill>
                  <a:srgbClr val="00B050"/>
                </a:solidFill>
                <a:latin typeface="+mj-ea"/>
                <a:ea typeface="+mj-ea"/>
              </a:rPr>
              <a:t>?</a:t>
            </a:r>
            <a:endParaRPr lang="ko-KR" altLang="en-US" dirty="0">
              <a:solidFill>
                <a:srgbClr val="00B050"/>
              </a:solidFill>
              <a:latin typeface="+mj-ea"/>
              <a:ea typeface="+mj-ea"/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86B4577E-50F7-4634-929D-C3EF22317539}"/>
              </a:ext>
            </a:extLst>
          </p:cNvPr>
          <p:cNvSpPr/>
          <p:nvPr/>
        </p:nvSpPr>
        <p:spPr>
          <a:xfrm>
            <a:off x="1888717" y="2116289"/>
            <a:ext cx="1584088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(H|+) = ?</a:t>
            </a:r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E3F1F4BA-2D90-45B3-A1CA-2246A4F6191D}"/>
              </a:ext>
            </a:extLst>
          </p:cNvPr>
          <p:cNvSpPr/>
          <p:nvPr/>
        </p:nvSpPr>
        <p:spPr>
          <a:xfrm>
            <a:off x="3850917" y="2073692"/>
            <a:ext cx="1853391" cy="579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dirty="0" err="1">
                <a:latin typeface="Times New Roman" panose="02020603050405020304" pitchFamily="18" charset="0"/>
              </a:rPr>
              <a:t>H</a:t>
            </a:r>
            <a:r>
              <a:rPr lang="en-US" altLang="ko-KR" sz="2400" baseline="30000" dirty="0" err="1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|-) = 0.8</a:t>
            </a:r>
          </a:p>
        </p:txBody>
      </p:sp>
      <p:graphicFrame>
        <p:nvGraphicFramePr>
          <p:cNvPr id="23" name="표 23">
            <a:extLst>
              <a:ext uri="{FF2B5EF4-FFF2-40B4-BE49-F238E27FC236}">
                <a16:creationId xmlns:a16="http://schemas.microsoft.com/office/drawing/2014/main" id="{269CC527-128D-47A8-9DEB-CABB6E5C0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411366"/>
              </p:ext>
            </p:extLst>
          </p:nvPr>
        </p:nvGraphicFramePr>
        <p:xfrm>
          <a:off x="6667500" y="262081"/>
          <a:ext cx="4559300" cy="24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1384476167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1471630408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3379498272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686160097"/>
                    </a:ext>
                  </a:extLst>
                </a:gridCol>
              </a:tblGrid>
              <a:tr h="597894"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2000" dirty="0"/>
                        <a:t>판정</a:t>
                      </a:r>
                      <a:endParaRPr lang="en-US" altLang="ko-KR" sz="2000" dirty="0"/>
                    </a:p>
                    <a:p>
                      <a:pPr algn="l" latinLnBrk="1"/>
                      <a:r>
                        <a:rPr lang="ko-KR" altLang="en-US" sz="2000" dirty="0"/>
                        <a:t>실제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+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-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r>
                        <a:rPr lang="en-US" altLang="ko-KR" sz="2800" dirty="0"/>
                        <a:t> 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769444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>
                          <a:latin typeface="Times New Roman" panose="02020603050405020304" pitchFamily="18" charset="0"/>
                        </a:rPr>
                        <a:t>H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052080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 err="1">
                          <a:latin typeface="Times New Roman" panose="02020603050405020304" pitchFamily="18" charset="0"/>
                        </a:rPr>
                        <a:t>H</a:t>
                      </a:r>
                      <a:r>
                        <a:rPr lang="en-US" altLang="ko-KR" sz="2800" baseline="30000" dirty="0" err="1">
                          <a:latin typeface="Times New Roman" panose="02020603050405020304" pitchFamily="18" charset="0"/>
                        </a:rPr>
                        <a:t>c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90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4367191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/>
                        <a:t>합계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326958"/>
                  </a:ext>
                </a:extLst>
              </a:tr>
            </a:tbl>
          </a:graphicData>
        </a:graphic>
      </p:graphicFrame>
      <p:graphicFrame>
        <p:nvGraphicFramePr>
          <p:cNvPr id="53" name="표 23">
            <a:extLst>
              <a:ext uri="{FF2B5EF4-FFF2-40B4-BE49-F238E27FC236}">
                <a16:creationId xmlns:a16="http://schemas.microsoft.com/office/drawing/2014/main" id="{37691CF8-D18A-4370-A8B4-5C46C525C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291547"/>
              </p:ext>
            </p:extLst>
          </p:nvPr>
        </p:nvGraphicFramePr>
        <p:xfrm>
          <a:off x="1348248" y="3151331"/>
          <a:ext cx="4559300" cy="24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1384476167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1471630408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3379498272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686160097"/>
                    </a:ext>
                  </a:extLst>
                </a:gridCol>
              </a:tblGrid>
              <a:tr h="597894"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2000" dirty="0"/>
                        <a:t>판정</a:t>
                      </a:r>
                      <a:endParaRPr lang="en-US" altLang="ko-KR" sz="2000" dirty="0"/>
                    </a:p>
                    <a:p>
                      <a:pPr algn="l" latinLnBrk="1"/>
                      <a:r>
                        <a:rPr lang="ko-KR" altLang="en-US" sz="2000" dirty="0"/>
                        <a:t>실제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+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-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r>
                        <a:rPr lang="en-US" altLang="ko-KR" sz="2800" dirty="0"/>
                        <a:t> 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769444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>
                          <a:latin typeface="Times New Roman" panose="02020603050405020304" pitchFamily="18" charset="0"/>
                        </a:rPr>
                        <a:t>H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9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052080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 err="1">
                          <a:latin typeface="Times New Roman" panose="02020603050405020304" pitchFamily="18" charset="0"/>
                        </a:rPr>
                        <a:t>H</a:t>
                      </a:r>
                      <a:r>
                        <a:rPr lang="en-US" altLang="ko-KR" sz="2800" baseline="30000" dirty="0" err="1">
                          <a:latin typeface="Times New Roman" panose="02020603050405020304" pitchFamily="18" charset="0"/>
                        </a:rPr>
                        <a:t>c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18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72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90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4367191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/>
                        <a:t>합계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326958"/>
                  </a:ext>
                </a:extLst>
              </a:tr>
            </a:tbl>
          </a:graphicData>
        </a:graphic>
      </p:graphicFrame>
      <p:graphicFrame>
        <p:nvGraphicFramePr>
          <p:cNvPr id="54" name="표 23">
            <a:extLst>
              <a:ext uri="{FF2B5EF4-FFF2-40B4-BE49-F238E27FC236}">
                <a16:creationId xmlns:a16="http://schemas.microsoft.com/office/drawing/2014/main" id="{7B2F466C-6C41-467F-82A5-9E4E6CCD02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226059"/>
              </p:ext>
            </p:extLst>
          </p:nvPr>
        </p:nvGraphicFramePr>
        <p:xfrm>
          <a:off x="6667500" y="3151331"/>
          <a:ext cx="4559300" cy="24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825">
                  <a:extLst>
                    <a:ext uri="{9D8B030D-6E8A-4147-A177-3AD203B41FA5}">
                      <a16:colId xmlns:a16="http://schemas.microsoft.com/office/drawing/2014/main" val="1384476167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1471630408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3379498272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2686160097"/>
                    </a:ext>
                  </a:extLst>
                </a:gridCol>
              </a:tblGrid>
              <a:tr h="597894"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2000" dirty="0"/>
                        <a:t>판정</a:t>
                      </a:r>
                      <a:endParaRPr lang="en-US" altLang="ko-KR" sz="2000" dirty="0"/>
                    </a:p>
                    <a:p>
                      <a:pPr algn="l" latinLnBrk="1"/>
                      <a:r>
                        <a:rPr lang="ko-KR" altLang="en-US" sz="2000" dirty="0"/>
                        <a:t>실제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+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-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r>
                        <a:rPr lang="en-US" altLang="ko-KR" sz="2800" dirty="0"/>
                        <a:t> 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4769444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>
                          <a:latin typeface="Times New Roman" panose="02020603050405020304" pitchFamily="18" charset="0"/>
                        </a:rPr>
                        <a:t>H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9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90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9052080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 err="1">
                          <a:latin typeface="Times New Roman" panose="02020603050405020304" pitchFamily="18" charset="0"/>
                        </a:rPr>
                        <a:t>H</a:t>
                      </a:r>
                      <a:r>
                        <a:rPr lang="en-US" altLang="ko-KR" sz="2800" baseline="30000" dirty="0" err="1">
                          <a:latin typeface="Times New Roman" panose="02020603050405020304" pitchFamily="18" charset="0"/>
                        </a:rPr>
                        <a:t>c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18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72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4367191"/>
                  </a:ext>
                </a:extLst>
              </a:tr>
              <a:tr h="597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/>
                        <a:t>합계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27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73</a:t>
                      </a:r>
                      <a:endParaRPr lang="ko-KR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800" dirty="0"/>
                        <a:t>100</a:t>
                      </a:r>
                      <a:endParaRPr lang="ko-KR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326958"/>
                  </a:ext>
                </a:extLst>
              </a:tr>
            </a:tbl>
          </a:graphicData>
        </a:graphic>
      </p:graphicFrame>
      <p:sp>
        <p:nvSpPr>
          <p:cNvPr id="55" name="직사각형 54">
            <a:extLst>
              <a:ext uri="{FF2B5EF4-FFF2-40B4-BE49-F238E27FC236}">
                <a16:creationId xmlns:a16="http://schemas.microsoft.com/office/drawing/2014/main" id="{EA0D6F5B-2271-4C32-BC76-F0D521B2BAB4}"/>
              </a:ext>
            </a:extLst>
          </p:cNvPr>
          <p:cNvSpPr/>
          <p:nvPr/>
        </p:nvSpPr>
        <p:spPr>
          <a:xfrm>
            <a:off x="7809579" y="5625082"/>
            <a:ext cx="11977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(H|+) </a:t>
            </a:r>
          </a:p>
          <a:p>
            <a:pPr algn="ctr" eaLnBrk="1" hangingPunct="1"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= 9/27</a:t>
            </a:r>
          </a:p>
        </p:txBody>
      </p:sp>
      <p:sp>
        <p:nvSpPr>
          <p:cNvPr id="56" name="직사각형 55">
            <a:extLst>
              <a:ext uri="{FF2B5EF4-FFF2-40B4-BE49-F238E27FC236}">
                <a16:creationId xmlns:a16="http://schemas.microsoft.com/office/drawing/2014/main" id="{555E247C-183D-438A-97B1-C4C13169BBE0}"/>
              </a:ext>
            </a:extLst>
          </p:cNvPr>
          <p:cNvSpPr/>
          <p:nvPr/>
        </p:nvSpPr>
        <p:spPr>
          <a:xfrm>
            <a:off x="8984065" y="5625082"/>
            <a:ext cx="12186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ko-KR" sz="2400" dirty="0" err="1">
                <a:latin typeface="Times New Roman" panose="02020603050405020304" pitchFamily="18" charset="0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</a:rPr>
              <a:t>(</a:t>
            </a:r>
            <a:r>
              <a:rPr lang="en-US" altLang="ko-KR" sz="2400" dirty="0" err="1">
                <a:latin typeface="Times New Roman" panose="02020603050405020304" pitchFamily="18" charset="0"/>
              </a:rPr>
              <a:t>H</a:t>
            </a:r>
            <a:r>
              <a:rPr lang="en-US" altLang="ko-KR" sz="2400" baseline="30000" dirty="0" err="1">
                <a:latin typeface="Times New Roman" panose="02020603050405020304" pitchFamily="18" charset="0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</a:rPr>
              <a:t>|-) </a:t>
            </a:r>
          </a:p>
          <a:p>
            <a:pPr algn="ctr" eaLnBrk="1" hangingPunct="1">
              <a:buFontTx/>
              <a:buNone/>
            </a:pPr>
            <a:r>
              <a:rPr lang="en-US" altLang="ko-KR" sz="2400" dirty="0">
                <a:latin typeface="Times New Roman" panose="02020603050405020304" pitchFamily="18" charset="0"/>
              </a:rPr>
              <a:t>= 72/73</a:t>
            </a:r>
          </a:p>
        </p:txBody>
      </p:sp>
    </p:spTree>
    <p:extLst>
      <p:ext uri="{BB962C8B-B14F-4D97-AF65-F5344CB8AC3E}">
        <p14:creationId xmlns:p14="http://schemas.microsoft.com/office/powerpoint/2010/main" val="69869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7" grpId="0"/>
      <p:bldP spid="48" grpId="0"/>
      <p:bldP spid="49" grpId="0"/>
      <p:bldP spid="51" grpId="0"/>
      <p:bldP spid="52" grpId="0"/>
      <p:bldP spid="55" grpId="0"/>
      <p:bldP spid="5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6FF5B4-856C-4F4E-A5A7-375D997C2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7725"/>
          </a:xfrm>
        </p:spPr>
        <p:txBody>
          <a:bodyPr/>
          <a:lstStyle/>
          <a:p>
            <a:r>
              <a:rPr lang="en-US" altLang="ko-KR" dirty="0"/>
              <a:t>Confusion</a:t>
            </a:r>
            <a:r>
              <a:rPr lang="ko-KR" altLang="en-US" dirty="0"/>
              <a:t> </a:t>
            </a:r>
            <a:r>
              <a:rPr lang="en-US" altLang="ko-KR" dirty="0"/>
              <a:t>Matrix </a:t>
            </a:r>
            <a:r>
              <a:rPr lang="ko-KR" altLang="en-US" sz="2400" dirty="0"/>
              <a:t>분류 모델의 성능을 평가하는 표</a:t>
            </a:r>
            <a:endParaRPr lang="ko-KR" altLang="en-US" dirty="0"/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9336B17A-C446-42F5-BF7A-792CEC49F1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814359"/>
              </p:ext>
            </p:extLst>
          </p:nvPr>
        </p:nvGraphicFramePr>
        <p:xfrm>
          <a:off x="1104900" y="1788954"/>
          <a:ext cx="7156449" cy="16400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77017">
                  <a:extLst>
                    <a:ext uri="{9D8B030D-6E8A-4147-A177-3AD203B41FA5}">
                      <a16:colId xmlns:a16="http://schemas.microsoft.com/office/drawing/2014/main" val="1399263852"/>
                    </a:ext>
                  </a:extLst>
                </a:gridCol>
                <a:gridCol w="2389716">
                  <a:extLst>
                    <a:ext uri="{9D8B030D-6E8A-4147-A177-3AD203B41FA5}">
                      <a16:colId xmlns:a16="http://schemas.microsoft.com/office/drawing/2014/main" val="934512400"/>
                    </a:ext>
                  </a:extLst>
                </a:gridCol>
                <a:gridCol w="2389716">
                  <a:extLst>
                    <a:ext uri="{9D8B030D-6E8A-4147-A177-3AD203B41FA5}">
                      <a16:colId xmlns:a16="http://schemas.microsoft.com/office/drawing/2014/main" val="1586820297"/>
                    </a:ext>
                  </a:extLst>
                </a:gridCol>
              </a:tblGrid>
              <a:tr h="765355">
                <a:tc>
                  <a:txBody>
                    <a:bodyPr/>
                    <a:lstStyle/>
                    <a:p>
                      <a:pPr algn="r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예측값</a:t>
                      </a:r>
                      <a:endParaRPr lang="en-US" altLang="ko-KR" dirty="0"/>
                    </a:p>
                    <a:p>
                      <a:r>
                        <a:rPr lang="ko-KR" altLang="en-US" dirty="0" err="1"/>
                        <a:t>실제값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Positive (1)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Negative (0)</a:t>
                      </a:r>
                      <a:endParaRPr 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0253073"/>
                  </a:ext>
                </a:extLst>
              </a:tr>
              <a:tr h="43734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Positive (1)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TP (True Positive)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FN (False Negative)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7569727"/>
                  </a:ext>
                </a:extLst>
              </a:tr>
              <a:tr h="437346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Negative (0)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FP (False Positive)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TN (True Negative)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7330370"/>
                  </a:ext>
                </a:extLst>
              </a:tr>
            </a:tbl>
          </a:graphicData>
        </a:graphic>
      </p:graphicFrame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986F11D-4030-4A65-BDE3-0A111BD113E9}"/>
              </a:ext>
            </a:extLst>
          </p:cNvPr>
          <p:cNvCxnSpPr/>
          <p:nvPr/>
        </p:nvCxnSpPr>
        <p:spPr>
          <a:xfrm>
            <a:off x="1104900" y="1788954"/>
            <a:ext cx="2374900" cy="757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내용 개체 틀 3">
            <a:extLst>
              <a:ext uri="{FF2B5EF4-FFF2-40B4-BE49-F238E27FC236}">
                <a16:creationId xmlns:a16="http://schemas.microsoft.com/office/drawing/2014/main" id="{173D78D9-B37E-404B-8D76-098F527583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020778"/>
              </p:ext>
            </p:extLst>
          </p:nvPr>
        </p:nvGraphicFramePr>
        <p:xfrm>
          <a:off x="1104900" y="4005106"/>
          <a:ext cx="7156449" cy="16400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77017">
                  <a:extLst>
                    <a:ext uri="{9D8B030D-6E8A-4147-A177-3AD203B41FA5}">
                      <a16:colId xmlns:a16="http://schemas.microsoft.com/office/drawing/2014/main" val="1399263852"/>
                    </a:ext>
                  </a:extLst>
                </a:gridCol>
                <a:gridCol w="2389716">
                  <a:extLst>
                    <a:ext uri="{9D8B030D-6E8A-4147-A177-3AD203B41FA5}">
                      <a16:colId xmlns:a16="http://schemas.microsoft.com/office/drawing/2014/main" val="934512400"/>
                    </a:ext>
                  </a:extLst>
                </a:gridCol>
                <a:gridCol w="2389716">
                  <a:extLst>
                    <a:ext uri="{9D8B030D-6E8A-4147-A177-3AD203B41FA5}">
                      <a16:colId xmlns:a16="http://schemas.microsoft.com/office/drawing/2014/main" val="1586820297"/>
                    </a:ext>
                  </a:extLst>
                </a:gridCol>
              </a:tblGrid>
              <a:tr h="765355">
                <a:tc>
                  <a:txBody>
                    <a:bodyPr/>
                    <a:lstStyle/>
                    <a:p>
                      <a:pPr algn="r"/>
                      <a:r>
                        <a:rPr lang="en-US" altLang="ko-KR" dirty="0"/>
                        <a:t> </a:t>
                      </a:r>
                      <a:r>
                        <a:rPr lang="ko-KR" altLang="en-US" dirty="0" err="1"/>
                        <a:t>예측값</a:t>
                      </a:r>
                      <a:endParaRPr lang="en-US" altLang="ko-KR" dirty="0"/>
                    </a:p>
                    <a:p>
                      <a:r>
                        <a:rPr lang="ko-KR" altLang="en-US" dirty="0" err="1"/>
                        <a:t>실제값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있다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없다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0253073"/>
                  </a:ext>
                </a:extLst>
              </a:tr>
              <a:tr h="437346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있다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있는데 </a:t>
                      </a:r>
                      <a:r>
                        <a:rPr lang="ko-KR" altLang="en-US" b="1" dirty="0" err="1">
                          <a:solidFill>
                            <a:srgbClr val="FF0000"/>
                          </a:solidFill>
                        </a:rPr>
                        <a:t>있다고함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있는데 </a:t>
                      </a:r>
                      <a:r>
                        <a:rPr lang="ko-KR" altLang="en-US" b="1" dirty="0" err="1"/>
                        <a:t>없다고함</a:t>
                      </a:r>
                      <a:endParaRPr lang="en-US" altLang="ko-K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7569727"/>
                  </a:ext>
                </a:extLst>
              </a:tr>
              <a:tr h="437346"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/>
                        <a:t>없다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/>
                        <a:t>없는데 </a:t>
                      </a:r>
                      <a:r>
                        <a:rPr lang="ko-KR" altLang="en-US" b="1" dirty="0" err="1"/>
                        <a:t>있다고함</a:t>
                      </a:r>
                      <a:endParaRPr lang="en-US" altLang="ko-K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b="1" dirty="0">
                          <a:solidFill>
                            <a:srgbClr val="FF0000"/>
                          </a:solidFill>
                        </a:rPr>
                        <a:t>없는데 </a:t>
                      </a:r>
                      <a:r>
                        <a:rPr lang="ko-KR" altLang="en-US" b="1" dirty="0" err="1">
                          <a:solidFill>
                            <a:srgbClr val="FF0000"/>
                          </a:solidFill>
                        </a:rPr>
                        <a:t>없다고함</a:t>
                      </a:r>
                      <a:endParaRPr lang="en-US" altLang="ko-KR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7330370"/>
                  </a:ext>
                </a:extLst>
              </a:tr>
            </a:tbl>
          </a:graphicData>
        </a:graphic>
      </p:graphicFrame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BA245AC0-CD54-4E23-9008-A7F051C794B2}"/>
              </a:ext>
            </a:extLst>
          </p:cNvPr>
          <p:cNvCxnSpPr/>
          <p:nvPr/>
        </p:nvCxnSpPr>
        <p:spPr>
          <a:xfrm>
            <a:off x="1104900" y="4005106"/>
            <a:ext cx="2374900" cy="757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그림 9">
            <a:extLst>
              <a:ext uri="{FF2B5EF4-FFF2-40B4-BE49-F238E27FC236}">
                <a16:creationId xmlns:a16="http://schemas.microsoft.com/office/drawing/2014/main" id="{AD9BBCA6-D0A2-4B4F-898A-6A422C6EB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137" y="2411412"/>
            <a:ext cx="1995488" cy="530635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2F19A65E-4865-4711-97D7-346D1A46B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0137" y="2942047"/>
            <a:ext cx="1995488" cy="548378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6ACB5CE8-FC22-4EB1-ADA9-DDA4965E8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500" y="4766073"/>
            <a:ext cx="3157537" cy="672658"/>
          </a:xfrm>
          <a:prstGeom prst="rect">
            <a:avLst/>
          </a:prstGeom>
        </p:spPr>
      </p:pic>
      <p:pic>
        <p:nvPicPr>
          <p:cNvPr id="16" name="그림 15">
            <a:extLst>
              <a:ext uri="{FF2B5EF4-FFF2-40B4-BE49-F238E27FC236}">
                <a16:creationId xmlns:a16="http://schemas.microsoft.com/office/drawing/2014/main" id="{D0E462C9-9893-4145-96B8-9AE4F4EA56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6975" y="5741987"/>
            <a:ext cx="1908175" cy="5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637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제목 1"/>
          <p:cNvSpPr>
            <a:spLocks noGrp="1" noChangeArrowheads="1"/>
          </p:cNvSpPr>
          <p:nvPr>
            <p:ph type="title"/>
          </p:nvPr>
        </p:nvSpPr>
        <p:spPr>
          <a:xfrm>
            <a:off x="981192" y="369406"/>
            <a:ext cx="5619749" cy="695325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ko-KR" sz="3200" dirty="0"/>
              <a:t>OJ Simpson</a:t>
            </a:r>
            <a:r>
              <a:rPr lang="ko-KR" altLang="en-US" sz="3200" dirty="0"/>
              <a:t>과 베이스정리</a:t>
            </a:r>
          </a:p>
        </p:txBody>
      </p:sp>
      <p:sp>
        <p:nvSpPr>
          <p:cNvPr id="2048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6888088" y="1219200"/>
            <a:ext cx="4824536" cy="3333750"/>
          </a:xfrm>
        </p:spPr>
        <p:txBody>
          <a:bodyPr>
            <a:normAutofit/>
          </a:bodyPr>
          <a:lstStyle/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유명 미식축구선수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영화배우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en-US" altLang="ko-KR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1995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년 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니콜심슨과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론골드만</a:t>
            </a:r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살해 용의자 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세기의 재판</a:t>
            </a:r>
            <a:endParaRPr lang="en-US" altLang="ko-KR" sz="2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재판에서 확률에 관한 논란</a:t>
            </a:r>
          </a:p>
        </p:txBody>
      </p:sp>
      <p:pic>
        <p:nvPicPr>
          <p:cNvPr id="20484" name="Picture 2" descr="oj simpsonì ëí ì´ë¯¸ì§ ê²ìê²°ê³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193" y="1198322"/>
            <a:ext cx="5619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타원 4"/>
          <p:cNvSpPr>
            <a:spLocks noChangeArrowheads="1"/>
          </p:cNvSpPr>
          <p:nvPr/>
        </p:nvSpPr>
        <p:spPr bwMode="auto">
          <a:xfrm>
            <a:off x="1992313" y="5013325"/>
            <a:ext cx="1511300" cy="10795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백인아내를 상습 구타 이혼</a:t>
            </a:r>
          </a:p>
        </p:txBody>
      </p:sp>
      <p:sp>
        <p:nvSpPr>
          <p:cNvPr id="20486" name="타원 6"/>
          <p:cNvSpPr>
            <a:spLocks noChangeArrowheads="1"/>
          </p:cNvSpPr>
          <p:nvPr/>
        </p:nvSpPr>
        <p:spPr bwMode="auto">
          <a:xfrm>
            <a:off x="3792538" y="5013325"/>
            <a:ext cx="1511300" cy="10795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아내와 </a:t>
            </a:r>
            <a:endParaRPr kumimoji="0" lang="en-US" altLang="ko-KR" sz="16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남자친구가 살해됨</a:t>
            </a:r>
          </a:p>
        </p:txBody>
      </p:sp>
      <p:sp>
        <p:nvSpPr>
          <p:cNvPr id="20487" name="타원 7"/>
          <p:cNvSpPr>
            <a:spLocks noChangeArrowheads="1"/>
          </p:cNvSpPr>
          <p:nvPr/>
        </p:nvSpPr>
        <p:spPr bwMode="auto">
          <a:xfrm>
            <a:off x="5591175" y="5013325"/>
            <a:ext cx="1512888" cy="10795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심슨은 </a:t>
            </a:r>
            <a:endParaRPr kumimoji="0" lang="en-US" altLang="ko-KR" sz="16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살인용의자로 구속</a:t>
            </a:r>
          </a:p>
        </p:txBody>
      </p:sp>
      <p:sp>
        <p:nvSpPr>
          <p:cNvPr id="20488" name="타원 8"/>
          <p:cNvSpPr>
            <a:spLocks noChangeArrowheads="1"/>
          </p:cNvSpPr>
          <p:nvPr/>
        </p:nvSpPr>
        <p:spPr bwMode="auto">
          <a:xfrm>
            <a:off x="9191626" y="5084764"/>
            <a:ext cx="1209675" cy="720725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결과</a:t>
            </a:r>
            <a:r>
              <a:rPr kumimoji="0" lang="en-US" altLang="ko-KR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kumimoji="0" lang="ko-KR" altLang="en-US" sz="16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0489" name="타원 9"/>
          <p:cNvSpPr>
            <a:spLocks noChangeArrowheads="1"/>
          </p:cNvSpPr>
          <p:nvPr/>
        </p:nvSpPr>
        <p:spPr bwMode="auto">
          <a:xfrm>
            <a:off x="7391400" y="5013325"/>
            <a:ext cx="1512888" cy="107950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변호사 </a:t>
            </a:r>
            <a:endParaRPr kumimoji="0" lang="en-US" altLang="ko-KR" sz="16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/>
            <a:r>
              <a:rPr kumimoji="0" lang="ko-KR" altLang="en-US" sz="1600" b="1" dirty="0" err="1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드림팀</a:t>
            </a:r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0" lang="en-US" altLang="ko-KR" sz="1600" b="1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eaLnBrk="1" hangingPunct="1"/>
            <a:r>
              <a:rPr kumimoji="0" lang="ko-KR" altLang="en-US" sz="1600" b="1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구성</a:t>
            </a:r>
          </a:p>
        </p:txBody>
      </p:sp>
      <p:sp>
        <p:nvSpPr>
          <p:cNvPr id="20490" name="화살표: 오른쪽 5"/>
          <p:cNvSpPr>
            <a:spLocks noChangeArrowheads="1"/>
          </p:cNvSpPr>
          <p:nvPr/>
        </p:nvSpPr>
        <p:spPr bwMode="auto">
          <a:xfrm>
            <a:off x="3575051" y="5445125"/>
            <a:ext cx="144463" cy="2873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0491" name="화살표: 오른쪽 11"/>
          <p:cNvSpPr>
            <a:spLocks noChangeArrowheads="1"/>
          </p:cNvSpPr>
          <p:nvPr/>
        </p:nvSpPr>
        <p:spPr bwMode="auto">
          <a:xfrm>
            <a:off x="5375276" y="5408614"/>
            <a:ext cx="144463" cy="28892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0492" name="화살표: 오른쪽 12"/>
          <p:cNvSpPr>
            <a:spLocks noChangeArrowheads="1"/>
          </p:cNvSpPr>
          <p:nvPr/>
        </p:nvSpPr>
        <p:spPr bwMode="auto">
          <a:xfrm>
            <a:off x="7175501" y="5373689"/>
            <a:ext cx="144463" cy="28733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0493" name="화살표: 오른쪽 13"/>
          <p:cNvSpPr>
            <a:spLocks noChangeArrowheads="1"/>
          </p:cNvSpPr>
          <p:nvPr/>
        </p:nvSpPr>
        <p:spPr bwMode="auto">
          <a:xfrm>
            <a:off x="8975726" y="5337175"/>
            <a:ext cx="144463" cy="28733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직사각형 1"/>
          <p:cNvSpPr/>
          <p:nvPr/>
        </p:nvSpPr>
        <p:spPr bwMode="auto">
          <a:xfrm>
            <a:off x="0" y="5013325"/>
            <a:ext cx="1703512" cy="18446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/>
          <p:cNvSpPr>
            <a:spLocks noGrp="1" noChangeArrowheads="1"/>
          </p:cNvSpPr>
          <p:nvPr>
            <p:ph type="title"/>
          </p:nvPr>
        </p:nvSpPr>
        <p:spPr>
          <a:xfrm>
            <a:off x="914399" y="304801"/>
            <a:ext cx="5385255" cy="868363"/>
          </a:xfrm>
        </p:spPr>
        <p:txBody>
          <a:bodyPr>
            <a:normAutofit fontScale="90000"/>
          </a:bodyPr>
          <a:lstStyle/>
          <a:p>
            <a:r>
              <a:rPr lang="ko-KR" altLang="en-US" b="1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치명적인 증거와 변론</a:t>
            </a:r>
          </a:p>
        </p:txBody>
      </p:sp>
      <p:sp>
        <p:nvSpPr>
          <p:cNvPr id="21507" name="직사각형 3"/>
          <p:cNvSpPr>
            <a:spLocks noChangeArrowheads="1"/>
          </p:cNvSpPr>
          <p:nvPr/>
        </p:nvSpPr>
        <p:spPr bwMode="auto">
          <a:xfrm>
            <a:off x="2063750" y="1557339"/>
            <a:ext cx="3888234" cy="734539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100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분간 고속도로 도주</a:t>
            </a:r>
            <a:endParaRPr kumimoji="0"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전국에 추격전 생방송 자살 위협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11EF5D1-F90C-4746-9299-7AD2B298C675}"/>
              </a:ext>
            </a:extLst>
          </p:cNvPr>
          <p:cNvSpPr/>
          <p:nvPr/>
        </p:nvSpPr>
        <p:spPr bwMode="auto">
          <a:xfrm>
            <a:off x="7536160" y="1557339"/>
            <a:ext cx="3888432" cy="73453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놀라고 상심해서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…</a:t>
            </a:r>
          </a:p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그렇다고 범인은 아님</a:t>
            </a:r>
          </a:p>
        </p:txBody>
      </p:sp>
      <p:sp>
        <p:nvSpPr>
          <p:cNvPr id="21509" name="화살표: 오른쪽 5"/>
          <p:cNvSpPr>
            <a:spLocks noChangeArrowheads="1"/>
          </p:cNvSpPr>
          <p:nvPr/>
        </p:nvSpPr>
        <p:spPr bwMode="auto">
          <a:xfrm>
            <a:off x="6312272" y="1700808"/>
            <a:ext cx="863600" cy="439738"/>
          </a:xfrm>
          <a:prstGeom prst="rightArrow">
            <a:avLst>
              <a:gd name="adj1" fmla="val 50000"/>
              <a:gd name="adj2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1510" name="직사각형 6"/>
          <p:cNvSpPr>
            <a:spLocks noChangeArrowheads="1"/>
          </p:cNvSpPr>
          <p:nvPr/>
        </p:nvSpPr>
        <p:spPr bwMode="auto">
          <a:xfrm>
            <a:off x="2063750" y="2509838"/>
            <a:ext cx="3888234" cy="73454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살해현장의 운동화 발자국이 </a:t>
            </a:r>
            <a:endParaRPr kumimoji="0"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심슨 신발과 일치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9D5D27D-85FA-448A-8136-DAE4083DF11D}"/>
              </a:ext>
            </a:extLst>
          </p:cNvPr>
          <p:cNvSpPr/>
          <p:nvPr/>
        </p:nvSpPr>
        <p:spPr bwMode="auto">
          <a:xfrm>
            <a:off x="7536160" y="2509838"/>
            <a:ext cx="3888432" cy="7345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미국전역에 동일한 신발 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29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켤레 팔림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범인일 확률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1/29</a:t>
            </a:r>
            <a:endParaRPr kumimoji="0" lang="ko-KR" altLang="en-US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512" name="화살표: 오른쪽 8"/>
          <p:cNvSpPr>
            <a:spLocks noChangeArrowheads="1"/>
          </p:cNvSpPr>
          <p:nvPr/>
        </p:nvSpPr>
        <p:spPr bwMode="auto">
          <a:xfrm>
            <a:off x="6326810" y="2659411"/>
            <a:ext cx="863600" cy="438150"/>
          </a:xfrm>
          <a:prstGeom prst="rightArrow">
            <a:avLst>
              <a:gd name="adj1" fmla="val 50000"/>
              <a:gd name="adj2" fmla="val 5013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1513" name="직사각형 9"/>
          <p:cNvSpPr>
            <a:spLocks noChangeArrowheads="1"/>
          </p:cNvSpPr>
          <p:nvPr/>
        </p:nvSpPr>
        <p:spPr bwMode="auto">
          <a:xfrm>
            <a:off x="2063750" y="3462338"/>
            <a:ext cx="3888234" cy="73454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심슨 양말에 묻은 피의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DNA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 니콜의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DNA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와 일치 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2F15AF3-A3B8-4F4A-BA2B-B0372CFE7971}"/>
              </a:ext>
            </a:extLst>
          </p:cNvPr>
          <p:cNvSpPr/>
          <p:nvPr/>
        </p:nvSpPr>
        <p:spPr bwMode="auto">
          <a:xfrm>
            <a:off x="7536160" y="3462338"/>
            <a:ext cx="3888432" cy="7345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DNA 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우연히 일치할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확률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1/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만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그러므로 동일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DNA </a:t>
            </a: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수십명 가능</a:t>
            </a:r>
          </a:p>
        </p:txBody>
      </p:sp>
      <p:sp>
        <p:nvSpPr>
          <p:cNvPr id="21515" name="화살표: 오른쪽 11"/>
          <p:cNvSpPr>
            <a:spLocks noChangeArrowheads="1"/>
          </p:cNvSpPr>
          <p:nvPr/>
        </p:nvSpPr>
        <p:spPr bwMode="auto">
          <a:xfrm>
            <a:off x="6299655" y="3609739"/>
            <a:ext cx="863600" cy="439737"/>
          </a:xfrm>
          <a:prstGeom prst="rightArrow">
            <a:avLst>
              <a:gd name="adj1" fmla="val 50000"/>
              <a:gd name="adj2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21516" name="직사각형 12"/>
          <p:cNvSpPr>
            <a:spLocks noChangeArrowheads="1"/>
          </p:cNvSpPr>
          <p:nvPr/>
        </p:nvSpPr>
        <p:spPr bwMode="auto">
          <a:xfrm>
            <a:off x="2063750" y="4452660"/>
            <a:ext cx="3888234" cy="734539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살해현장의 장갑과 일치하는 장갑이 심슨 집에서 발견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127BCDB-FF44-4153-BD5B-B4C1D8E7C613}"/>
              </a:ext>
            </a:extLst>
          </p:cNvPr>
          <p:cNvSpPr/>
          <p:nvPr/>
        </p:nvSpPr>
        <p:spPr bwMode="auto">
          <a:xfrm>
            <a:off x="7536160" y="4452660"/>
            <a:ext cx="3888432" cy="73453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장갑이 작다</a:t>
            </a:r>
            <a:endParaRPr kumimoji="0"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비리경찰이 가져다 놓은 가짜 증거</a:t>
            </a:r>
          </a:p>
        </p:txBody>
      </p:sp>
      <p:sp>
        <p:nvSpPr>
          <p:cNvPr id="21518" name="화살표: 오른쪽 14"/>
          <p:cNvSpPr>
            <a:spLocks noChangeArrowheads="1"/>
          </p:cNvSpPr>
          <p:nvPr/>
        </p:nvSpPr>
        <p:spPr bwMode="auto">
          <a:xfrm>
            <a:off x="6312272" y="4600060"/>
            <a:ext cx="863600" cy="439737"/>
          </a:xfrm>
          <a:prstGeom prst="rightArrow">
            <a:avLst>
              <a:gd name="adj1" fmla="val 50000"/>
              <a:gd name="adj2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15" name="직사각형 12"/>
          <p:cNvSpPr>
            <a:spLocks noChangeArrowheads="1"/>
          </p:cNvSpPr>
          <p:nvPr/>
        </p:nvSpPr>
        <p:spPr bwMode="auto">
          <a:xfrm>
            <a:off x="2063750" y="5442981"/>
            <a:ext cx="3888234" cy="734539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심슨이 전처를 가정폭력 학대함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127BCDB-FF44-4153-BD5B-B4C1D8E7C613}"/>
              </a:ext>
            </a:extLst>
          </p:cNvPr>
          <p:cNvSpPr/>
          <p:nvPr/>
        </p:nvSpPr>
        <p:spPr bwMode="auto">
          <a:xfrm>
            <a:off x="7536160" y="5442981"/>
            <a:ext cx="3888432" cy="73453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kumimoji="0"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부인을 학대한 남편이 부인을 살해할 확률은 </a:t>
            </a:r>
            <a:r>
              <a:rPr kumimoji="0" lang="en-US" altLang="ko-KR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0.1%</a:t>
            </a:r>
            <a:endParaRPr kumimoji="0" lang="ko-KR" altLang="en-US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7" name="화살표: 오른쪽 14"/>
          <p:cNvSpPr>
            <a:spLocks noChangeArrowheads="1"/>
          </p:cNvSpPr>
          <p:nvPr/>
        </p:nvSpPr>
        <p:spPr bwMode="auto">
          <a:xfrm>
            <a:off x="6326810" y="5590381"/>
            <a:ext cx="863600" cy="439737"/>
          </a:xfrm>
          <a:prstGeom prst="rightArrow">
            <a:avLst>
              <a:gd name="adj1" fmla="val 50000"/>
              <a:gd name="adj2" fmla="val 4995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kumimoji="0" lang="ko-KR" altLang="en-US" sz="2000" dirty="0">
              <a:latin typeface="Arial" panose="020B0604020202020204" pitchFamily="34" charset="0"/>
            </a:endParaRPr>
          </a:p>
        </p:txBody>
      </p:sp>
      <p:sp>
        <p:nvSpPr>
          <p:cNvPr id="18" name="직사각형 17"/>
          <p:cNvSpPr/>
          <p:nvPr/>
        </p:nvSpPr>
        <p:spPr bwMode="auto">
          <a:xfrm>
            <a:off x="0" y="5013325"/>
            <a:ext cx="1703512" cy="18446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 bwMode="auto">
          <a:xfrm>
            <a:off x="2032356" y="1378303"/>
            <a:ext cx="7200800" cy="331236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10,000</a:t>
            </a:r>
            <a:r>
              <a:rPr kumimoji="0" lang="ko-KR" altLang="en-US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명</a:t>
            </a:r>
            <a:endParaRPr kumimoji="0" lang="ko-KR" altLang="en-US" sz="2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120588" y="802239"/>
            <a:ext cx="24000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가정폭력을 당하는 여성</a:t>
            </a:r>
          </a:p>
        </p:txBody>
      </p:sp>
      <p:sp>
        <p:nvSpPr>
          <p:cNvPr id="6" name="직사각형 5"/>
          <p:cNvSpPr/>
          <p:nvPr/>
        </p:nvSpPr>
        <p:spPr bwMode="auto">
          <a:xfrm>
            <a:off x="8513076" y="1378303"/>
            <a:ext cx="720080" cy="115212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10</a:t>
            </a:r>
            <a:r>
              <a:rPr kumimoji="0" lang="ko-K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77172" y="1769701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남편에게 살해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391348" y="2521139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살해당한 사람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676999" y="4972526"/>
            <a:ext cx="2667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가정폭력을 당하는 여성이 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439816" y="4972526"/>
            <a:ext cx="2190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남편에게 살해될 확률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7121681" y="4972526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en-US" altLang="ko-KR" dirty="0">
                <a:latin typeface="+mj-ea"/>
                <a:ea typeface="+mj-ea"/>
              </a:rPr>
              <a:t>=10/10000=0.1%</a:t>
            </a:r>
            <a:endParaRPr kumimoji="0" lang="ko-KR" altLang="en-US" dirty="0">
              <a:latin typeface="+mj-ea"/>
              <a:ea typeface="+mj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138424" y="5490049"/>
            <a:ext cx="2190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남편에게 살해될 확률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4399339" y="5503811"/>
            <a:ext cx="2610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누군가에게 살해되었을 때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676049" y="5501385"/>
            <a:ext cx="2667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ko-KR" altLang="en-US" dirty="0">
                <a:latin typeface="+mj-ea"/>
                <a:ea typeface="+mj-ea"/>
              </a:rPr>
              <a:t>가정폭력을 당하는 여성이 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9443595" y="5481084"/>
            <a:ext cx="1620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kumimoji="0" lang="en-US" altLang="ko-KR" dirty="0">
                <a:latin typeface="+mj-ea"/>
                <a:ea typeface="+mj-ea"/>
              </a:rPr>
              <a:t>=10/12=83%</a:t>
            </a:r>
            <a:endParaRPr kumimoji="0" lang="ko-KR" altLang="en-US" dirty="0"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 bwMode="auto">
          <a:xfrm>
            <a:off x="8513076" y="1378303"/>
            <a:ext cx="720080" cy="1512168"/>
          </a:xfrm>
          <a:prstGeom prst="rect">
            <a:avLst/>
          </a:prstGeom>
          <a:solidFill>
            <a:srgbClr val="FFC000">
              <a:alpha val="4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12</a:t>
            </a:r>
            <a:r>
              <a:rPr kumimoji="0" lang="ko-KR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</a:rPr>
              <a:t>명</a:t>
            </a:r>
          </a:p>
        </p:txBody>
      </p:sp>
      <p:sp>
        <p:nvSpPr>
          <p:cNvPr id="18" name="직사각형 17"/>
          <p:cNvSpPr/>
          <p:nvPr/>
        </p:nvSpPr>
        <p:spPr bwMode="auto">
          <a:xfrm>
            <a:off x="0" y="5013325"/>
            <a:ext cx="1703512" cy="184467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32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47367" y="552045"/>
            <a:ext cx="2087934" cy="216575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누구나</a:t>
            </a:r>
            <a:b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아는 </a:t>
            </a:r>
            <a:br>
              <a:rPr lang="en-US" altLang="ko-KR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147964" y="269081"/>
            <a:ext cx="5760640" cy="48974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동전을 던져 앞면이 나올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가위바위보에 이길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주사위를 던져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 나올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내가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200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년 안에 죽을  확률</a:t>
            </a:r>
          </a:p>
          <a:p>
            <a:pPr>
              <a:lnSpc>
                <a:spcPct val="200000"/>
              </a:lnSpc>
            </a:pP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내가 </a:t>
            </a:r>
            <a:r>
              <a:rPr lang="ko-KR" altLang="en-US" sz="28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통계학수업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ko-KR" altLang="en-US" sz="28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받을 확률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407369" y="248039"/>
            <a:ext cx="2920032" cy="3038131"/>
          </a:xfrm>
          <a:prstGeom prst="ellipse">
            <a:avLst/>
          </a:prstGeom>
          <a:noFill/>
          <a:ln w="57150">
            <a:solidFill>
              <a:srgbClr val="009999">
                <a:alpha val="39999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448" y="645385"/>
            <a:ext cx="2962275" cy="2578100"/>
          </a:xfrm>
        </p:spPr>
        <p:txBody>
          <a:bodyPr>
            <a:normAutofit/>
          </a:bodyPr>
          <a:lstStyle/>
          <a:p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확률의</a:t>
            </a:r>
            <a:b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표시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683942" y="445029"/>
            <a:ext cx="7897441" cy="136815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어떤 사건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사상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event) A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일어날 확률 </a:t>
            </a:r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= </a:t>
            </a:r>
            <a:r>
              <a:rPr lang="en-US" altLang="ko-KR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Pr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686817" y="559101"/>
            <a:ext cx="2437383" cy="2536124"/>
          </a:xfrm>
          <a:prstGeom prst="ellipse">
            <a:avLst/>
          </a:prstGeom>
          <a:noFill/>
          <a:ln w="57150">
            <a:solidFill>
              <a:schemeClr val="accent4">
                <a:alpha val="39999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683942" y="1827163"/>
            <a:ext cx="7681417" cy="1382340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어떤 사건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사상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, event) B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일어날 확률 </a:t>
            </a:r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= </a:t>
            </a:r>
            <a:r>
              <a:rPr lang="en-US" altLang="ko-KR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Pr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(B)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746871" y="3140968"/>
            <a:ext cx="7897441" cy="1382340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어떤 사건 </a:t>
            </a:r>
            <a:r>
              <a:rPr lang="en-US" altLang="ko-KR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와 </a:t>
            </a:r>
            <a:r>
              <a:rPr lang="en-US" altLang="ko-KR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동시에</a:t>
            </a:r>
            <a:r>
              <a:rPr lang="en-US" altLang="ko-KR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일어날 확률 </a:t>
            </a:r>
            <a:r>
              <a:rPr lang="ko-KR" altLang="en-US" sz="32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= </a:t>
            </a:r>
            <a:r>
              <a:rPr lang="en-US" altLang="ko-KR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Pr</a:t>
            </a:r>
            <a:r>
              <a:rPr lang="en-US" altLang="ko-K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(A∩B)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46872" y="4437112"/>
            <a:ext cx="7488832" cy="1174019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어떤 사건 </a:t>
            </a:r>
            <a:r>
              <a:rPr lang="en-US" altLang="ko-KR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나 </a:t>
            </a:r>
            <a:r>
              <a:rPr lang="en-US" altLang="ko-KR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ko-KR" altLang="en-US" sz="24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일어날 확률 </a:t>
            </a:r>
            <a:r>
              <a:rPr lang="ko-KR" altLang="en-US" sz="3200" dirty="0">
                <a:solidFill>
                  <a:schemeClr val="accent1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 </a:t>
            </a:r>
            <a:r>
              <a:rPr lang="en-US" altLang="ko-K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= </a:t>
            </a:r>
            <a:r>
              <a:rPr lang="en-US" altLang="ko-KR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Pr</a:t>
            </a:r>
            <a:r>
              <a:rPr lang="en-US" altLang="ko-K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나눔스퀘어 Bold" panose="020B0600000101010101" pitchFamily="50" charset="-127"/>
                <a:cs typeface="Times New Roman" panose="02020603050405020304" pitchFamily="18" charset="0"/>
              </a:rPr>
              <a:t>(A∪B)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5" grpId="0" build="p"/>
      <p:bldP spid="6" grpId="0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691" y="331981"/>
            <a:ext cx="2047081" cy="2409003"/>
          </a:xfrm>
        </p:spPr>
        <p:txBody>
          <a:bodyPr>
            <a:normAutofit/>
          </a:bodyPr>
          <a:lstStyle/>
          <a:p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확률의 </a:t>
            </a:r>
            <a:b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최대값</a:t>
            </a:r>
            <a:b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</a:br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최소값</a:t>
            </a:r>
            <a:r>
              <a:rPr lang="en-US" altLang="ko-KR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912588" y="611706"/>
            <a:ext cx="6287888" cy="474821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30000"/>
              </a:lnSpc>
            </a:pP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절대로 안 일어난다</a:t>
            </a:r>
          </a:p>
          <a:p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반드시 일어난다</a:t>
            </a:r>
          </a:p>
          <a:p>
            <a:endParaRPr lang="ko-KR" altLang="en-US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반반이다</a:t>
            </a:r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endParaRPr lang="en-US" altLang="ko-KR" sz="2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  <a:p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확률은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0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에서 </a:t>
            </a:r>
            <a:r>
              <a:rPr lang="en-US" altLang="ko-KR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사이의 값이다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7474938" y="248039"/>
            <a:ext cx="1295400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359E5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</a:t>
            </a:r>
            <a:r>
              <a:rPr lang="en-US" altLang="ko-KR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=0</a:t>
            </a: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6517675" y="1243846"/>
            <a:ext cx="1295400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359E5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</a:t>
            </a:r>
            <a:r>
              <a:rPr lang="en-US" altLang="ko-KR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=1</a:t>
            </a: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5489174" y="2128209"/>
            <a:ext cx="1295400" cy="12255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6359E5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</a:t>
            </a:r>
            <a:r>
              <a:rPr lang="en-US" altLang="ko-KR" sz="180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=0.5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407368" y="248039"/>
            <a:ext cx="2476719" cy="2576889"/>
          </a:xfrm>
          <a:prstGeom prst="ellipse">
            <a:avLst/>
          </a:prstGeom>
          <a:noFill/>
          <a:ln w="57150">
            <a:solidFill>
              <a:srgbClr val="009999">
                <a:alpha val="39999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07368" y="3071655"/>
            <a:ext cx="2742232" cy="564207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ko-KR" sz="32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0 ≤ </a:t>
            </a:r>
            <a:r>
              <a:rPr lang="en-US" altLang="ko-KR" sz="32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32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 ≤ 1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6149" grpId="0" uiExpand="1" animBg="1"/>
      <p:bldP spid="6150" grpId="0" uiExpand="1" animBg="1"/>
      <p:bldP spid="6151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확률은 어떻게 구하는 걸까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chemeClr val="accent6"/>
                </a:solidFill>
              </a:rPr>
              <a:t>경우의 수</a:t>
            </a:r>
            <a:r>
              <a:rPr lang="en-US" altLang="ko-KR" dirty="0">
                <a:solidFill>
                  <a:schemeClr val="accent6"/>
                </a:solidFill>
              </a:rPr>
              <a:t>(</a:t>
            </a:r>
            <a:r>
              <a:rPr lang="ko-KR" altLang="en-US" dirty="0">
                <a:solidFill>
                  <a:schemeClr val="accent6"/>
                </a:solidFill>
              </a:rPr>
              <a:t>수학적 계산</a:t>
            </a:r>
            <a:r>
              <a:rPr lang="en-US" altLang="ko-KR" dirty="0">
                <a:solidFill>
                  <a:schemeClr val="accent6"/>
                </a:solidFill>
              </a:rPr>
              <a:t>)</a:t>
            </a:r>
          </a:p>
          <a:p>
            <a:r>
              <a:rPr lang="ko-KR" altLang="en-US" dirty="0" err="1">
                <a:solidFill>
                  <a:schemeClr val="accent4"/>
                </a:solidFill>
              </a:rPr>
              <a:t>상대도수</a:t>
            </a:r>
            <a:r>
              <a:rPr lang="en-US" altLang="ko-KR" dirty="0">
                <a:solidFill>
                  <a:schemeClr val="accent4"/>
                </a:solidFill>
              </a:rPr>
              <a:t>(</a:t>
            </a:r>
            <a:r>
              <a:rPr lang="ko-KR" altLang="en-US" dirty="0" err="1">
                <a:solidFill>
                  <a:schemeClr val="accent4"/>
                </a:solidFill>
              </a:rPr>
              <a:t>경험비율</a:t>
            </a:r>
            <a:r>
              <a:rPr lang="en-US" altLang="ko-KR" dirty="0">
                <a:solidFill>
                  <a:schemeClr val="accent4"/>
                </a:solidFill>
              </a:rPr>
              <a:t>)</a:t>
            </a:r>
          </a:p>
          <a:p>
            <a:r>
              <a:rPr lang="ko-KR" altLang="en-US" dirty="0">
                <a:solidFill>
                  <a:schemeClr val="accent5">
                    <a:lumMod val="75000"/>
                  </a:schemeClr>
                </a:solidFill>
              </a:rPr>
              <a:t>주관적 확률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1055440" y="3735730"/>
            <a:ext cx="9073008" cy="2242286"/>
            <a:chOff x="1055440" y="3735730"/>
            <a:chExt cx="9073008" cy="2242286"/>
          </a:xfrm>
        </p:grpSpPr>
        <p:pic>
          <p:nvPicPr>
            <p:cNvPr id="2" name="그림 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316" b="33902"/>
            <a:stretch/>
          </p:blipFill>
          <p:spPr>
            <a:xfrm>
              <a:off x="1847528" y="4098780"/>
              <a:ext cx="8280920" cy="1440161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1055440" y="5639462"/>
              <a:ext cx="2247731" cy="33855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1600" dirty="0">
                  <a:solidFill>
                    <a:schemeClr val="accent5">
                      <a:lumMod val="75000"/>
                    </a:schemeClr>
                  </a:solidFill>
                </a:rPr>
                <a:t>내가 대통령이 될 확률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64122" y="3735730"/>
              <a:ext cx="2247731" cy="33855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1600" dirty="0">
                  <a:solidFill>
                    <a:schemeClr val="accent6"/>
                  </a:solidFill>
                </a:rPr>
                <a:t>동전 앞면이 나올 확률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464152" y="5547037"/>
              <a:ext cx="1765227" cy="33855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1600" dirty="0">
                  <a:solidFill>
                    <a:schemeClr val="accent4"/>
                  </a:solidFill>
                </a:rPr>
                <a:t>날씨가 맑을 확률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999656" y="4172529"/>
              <a:ext cx="2064989" cy="58477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1600" dirty="0" err="1"/>
                <a:t>김도영이</a:t>
              </a:r>
              <a:r>
                <a:rPr lang="ko-KR" altLang="en-US" sz="1600" dirty="0"/>
                <a:t> 홈런 </a:t>
              </a:r>
              <a:r>
                <a:rPr lang="en-US" altLang="ko-KR" sz="1600" dirty="0"/>
                <a:t>40</a:t>
              </a:r>
              <a:r>
                <a:rPr lang="ko-KR" altLang="en-US" sz="1600" dirty="0"/>
                <a:t>개 </a:t>
              </a:r>
              <a:endParaRPr lang="en-US" altLang="ko-KR" sz="1600" dirty="0"/>
            </a:p>
            <a:p>
              <a:r>
                <a:rPr lang="ko-KR" altLang="en-US" sz="1600" dirty="0"/>
                <a:t>이상 칠 확률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80992" y="5500962"/>
              <a:ext cx="2452916" cy="338554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1600" dirty="0" err="1"/>
                <a:t>타이거스가</a:t>
              </a:r>
              <a:r>
                <a:rPr lang="ko-KR" altLang="en-US" sz="1600" dirty="0"/>
                <a:t> 우승할 확률 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ChangeArrowheads="1"/>
          </p:cNvSpPr>
          <p:nvPr/>
        </p:nvSpPr>
        <p:spPr bwMode="auto">
          <a:xfrm rot="5400000">
            <a:off x="2696955" y="-938319"/>
            <a:ext cx="2376463" cy="5069332"/>
          </a:xfrm>
          <a:prstGeom prst="rtTriangle">
            <a:avLst/>
          </a:prstGeom>
          <a:noFill/>
          <a:ln w="57150">
            <a:solidFill>
              <a:srgbClr val="FFFF00">
                <a:alpha val="50195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+mj-ea"/>
              <a:ea typeface="+mj-ea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520" y="374733"/>
            <a:ext cx="4537075" cy="16861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1800" dirty="0">
                <a:latin typeface="+mj-ea"/>
              </a:rPr>
              <a:t>그래서</a:t>
            </a:r>
            <a:br>
              <a:rPr lang="ko-KR" altLang="en-US" sz="1800" dirty="0">
                <a:latin typeface="+mj-ea"/>
              </a:rPr>
            </a:b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확률은 이렇게 구한다</a:t>
            </a:r>
            <a:r>
              <a:rPr lang="ko-KR" altLang="en-US" sz="1800" dirty="0">
                <a:latin typeface="+mj-ea"/>
              </a:rPr>
              <a:t> </a:t>
            </a:r>
            <a:br>
              <a:rPr lang="ko-KR" altLang="en-US" sz="1800" dirty="0">
                <a:latin typeface="+mj-ea"/>
              </a:rPr>
            </a:br>
            <a:r>
              <a:rPr lang="ko-KR" altLang="en-US" sz="1800" dirty="0" err="1">
                <a:latin typeface="+mj-ea"/>
              </a:rPr>
              <a:t>라고</a:t>
            </a:r>
            <a:r>
              <a:rPr lang="ko-KR" altLang="en-US" sz="1800" dirty="0">
                <a:latin typeface="+mj-ea"/>
              </a:rPr>
              <a:t> 확실히 말하기가 어렵다</a:t>
            </a:r>
            <a:br>
              <a:rPr lang="ko-KR" altLang="en-US" sz="1800" dirty="0">
                <a:latin typeface="+mj-ea"/>
              </a:rPr>
            </a:br>
            <a:br>
              <a:rPr lang="ko-KR" altLang="en-US" sz="1800" dirty="0">
                <a:latin typeface="+mj-ea"/>
              </a:rPr>
            </a:br>
            <a:r>
              <a:rPr lang="ko-KR" altLang="en-US" sz="1800" dirty="0">
                <a:latin typeface="+mj-ea"/>
              </a:rPr>
              <a:t>그래서</a:t>
            </a:r>
            <a:r>
              <a:rPr lang="en-US" altLang="ko-KR" sz="1800" dirty="0">
                <a:latin typeface="+mj-ea"/>
              </a:rPr>
              <a:t>…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800350" y="1560744"/>
            <a:ext cx="8162974" cy="1495399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>
                <a:latin typeface="+mj-ea"/>
                <a:ea typeface="+mj-ea"/>
              </a:rPr>
              <a:t>다음과 같은 조건을 만족해야 확률이라 할 수 있다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>
                <a:latin typeface="+mj-ea"/>
                <a:ea typeface="+mj-ea"/>
              </a:rPr>
              <a:t>   (</a:t>
            </a:r>
            <a:r>
              <a:rPr lang="ko-KR" altLang="en-US" sz="2000" dirty="0" err="1">
                <a:latin typeface="+mj-ea"/>
                <a:ea typeface="+mj-ea"/>
              </a:rPr>
              <a:t>확률이라하면</a:t>
            </a:r>
            <a:r>
              <a:rPr lang="ko-KR" altLang="en-US" sz="2000" dirty="0">
                <a:latin typeface="+mj-ea"/>
                <a:ea typeface="+mj-ea"/>
              </a:rPr>
              <a:t> 다음 조건을 만족해야한다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endParaRPr lang="ko-KR" altLang="en-US" sz="2000" dirty="0">
              <a:latin typeface="+mj-ea"/>
              <a:ea typeface="+mj-ea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altLang="ko-KR" sz="200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    =&gt; </a:t>
            </a: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  <a:latin typeface="+mj-ea"/>
                <a:ea typeface="+mj-ea"/>
              </a:rPr>
              <a:t>확률의 공리적 정의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98990" y="2553746"/>
            <a:ext cx="4113634" cy="461665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Note: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공리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(axiom, </a:t>
            </a:r>
            <a:r>
              <a:rPr lang="ko-KR" altLang="en-US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公理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)=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증명할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필요가 없이 자명한 사실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.</a:t>
            </a:r>
          </a:p>
          <a:p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정의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(definition)&lt;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공리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&lt;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정리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(theorem)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38391E6-6402-4334-ABE0-C562AFA82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3129897"/>
            <a:ext cx="7620000" cy="2591453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+mj-lt"/>
              <a:buAutoNum type="arabicPeriod"/>
            </a:pP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0 ≤ </a:t>
            </a: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(A) ≤ 1</a:t>
            </a:r>
          </a:p>
          <a:p>
            <a:pPr marL="609600" indent="-609600">
              <a:buFont typeface="+mj-lt"/>
              <a:buAutoNum type="arabicPeriod"/>
            </a:pPr>
            <a:endParaRPr lang="en-US" altLang="ko-KR" sz="2000" dirty="0">
              <a:latin typeface="+mj-lt"/>
              <a:ea typeface="휴먼모음T" panose="02030504000101010101" pitchFamily="18" charset="-127"/>
            </a:endParaRPr>
          </a:p>
          <a:p>
            <a:pPr marL="609600" indent="-609600">
              <a:buFont typeface="+mj-lt"/>
              <a:buAutoNum type="arabicPeriod"/>
            </a:pP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(S) = 1   (S</a:t>
            </a:r>
            <a:r>
              <a:rPr lang="ko-KR" altLang="en-US" sz="2000" dirty="0">
                <a:latin typeface="+mj-lt"/>
                <a:ea typeface="+mj-ea"/>
              </a:rPr>
              <a:t>는 전체 집합</a:t>
            </a:r>
            <a:r>
              <a:rPr lang="en-US" altLang="ko-KR" sz="2000" dirty="0">
                <a:latin typeface="+mj-lt"/>
                <a:ea typeface="+mj-ea"/>
              </a:rPr>
              <a:t>, </a:t>
            </a:r>
            <a:r>
              <a:rPr lang="ko-KR" altLang="en-US" sz="2000" dirty="0">
                <a:latin typeface="+mj-lt"/>
                <a:ea typeface="+mj-ea"/>
              </a:rPr>
              <a:t>표본공간</a:t>
            </a:r>
            <a:r>
              <a:rPr lang="en-US" altLang="ko-KR" sz="2000" dirty="0">
                <a:latin typeface="+mj-lt"/>
                <a:ea typeface="+mj-ea"/>
              </a:rPr>
              <a:t>(sample</a:t>
            </a:r>
            <a:r>
              <a:rPr lang="ko-KR" altLang="en-US" sz="2000" dirty="0">
                <a:latin typeface="+mj-lt"/>
                <a:ea typeface="+mj-ea"/>
              </a:rPr>
              <a:t> </a:t>
            </a:r>
            <a:r>
              <a:rPr lang="en-US" altLang="ko-KR" sz="2000" dirty="0">
                <a:latin typeface="+mj-lt"/>
                <a:ea typeface="+mj-ea"/>
              </a:rPr>
              <a:t>space)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)</a:t>
            </a:r>
          </a:p>
          <a:p>
            <a:pPr marL="609600" indent="-609600">
              <a:buFont typeface="+mj-lt"/>
              <a:buAutoNum type="arabicPeriod"/>
            </a:pPr>
            <a:endParaRPr lang="en-US" altLang="ko-KR" sz="2000" dirty="0">
              <a:latin typeface="+mj-lt"/>
              <a:ea typeface="휴먼모음T" panose="02030504000101010101" pitchFamily="18" charset="-127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>
                <a:latin typeface="+mj-lt"/>
                <a:ea typeface="나눔스퀘어 Bold" panose="020B0600000101010101" pitchFamily="50" charset="-127"/>
              </a:rPr>
              <a:t>3. </a:t>
            </a:r>
            <a:r>
              <a:rPr lang="ko-KR" altLang="en-US" sz="2000" dirty="0">
                <a:latin typeface="+mj-lt"/>
                <a:ea typeface="나눔스퀘어 Bold" panose="020B0600000101010101" pitchFamily="50" charset="-127"/>
              </a:rPr>
              <a:t>배반인 집합 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1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, 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2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, …, 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n</a:t>
            </a:r>
            <a:r>
              <a:rPr lang="ko-KR" altLang="en-US" sz="2000" dirty="0">
                <a:latin typeface="+mj-lt"/>
                <a:ea typeface="나눔스퀘어 Bold" panose="020B0600000101010101" pitchFamily="50" charset="-127"/>
              </a:rPr>
              <a:t>에서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    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       </a:t>
            </a: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1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∪A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2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∪…∪A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n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)    = </a:t>
            </a: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1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)+</a:t>
            </a: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2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)+…+</a:t>
            </a:r>
            <a:r>
              <a:rPr lang="en-US" altLang="ko-KR" sz="2000" dirty="0" err="1">
                <a:latin typeface="+mj-lt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(A</a:t>
            </a:r>
            <a:r>
              <a:rPr lang="en-US" altLang="ko-KR" sz="2000" baseline="-25000" dirty="0">
                <a:latin typeface="+mj-lt"/>
                <a:ea typeface="휴먼모음T" panose="02030504000101010101" pitchFamily="18" charset="-127"/>
              </a:rPr>
              <a:t>n</a:t>
            </a:r>
            <a:r>
              <a:rPr lang="en-US" altLang="ko-KR" sz="2000" dirty="0">
                <a:latin typeface="+mj-lt"/>
                <a:ea typeface="휴먼모음T" panose="02030504000101010101" pitchFamily="18" charset="-127"/>
              </a:rPr>
              <a:t>)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A618179-35BF-44F2-B7E9-222624E7E0C4}"/>
              </a:ext>
            </a:extLst>
          </p:cNvPr>
          <p:cNvSpPr txBox="1">
            <a:spLocks noChangeArrowheads="1"/>
          </p:cNvSpPr>
          <p:nvPr/>
        </p:nvSpPr>
        <p:spPr>
          <a:xfrm>
            <a:off x="9484971" y="4425623"/>
            <a:ext cx="2576562" cy="597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600" dirty="0">
                <a:solidFill>
                  <a:srgbClr val="00990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이걸 안다면 다 아는 사실</a:t>
            </a:r>
            <a:endParaRPr lang="en-US" altLang="ko-KR" sz="1600" dirty="0">
              <a:solidFill>
                <a:srgbClr val="009900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1A0A7F7-4E14-4A6A-AE81-BB5976207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9455" y="4993524"/>
            <a:ext cx="2367595" cy="919682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 </a:t>
            </a:r>
            <a:r>
              <a:rPr lang="ko-KR" altLang="en-US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또는 </a:t>
            </a:r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ko-KR" altLang="en-US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이기는 경기</a:t>
            </a:r>
          </a:p>
          <a:p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A</a:t>
            </a:r>
            <a:r>
              <a:rPr lang="ko-KR" altLang="en-US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이길 확률 </a:t>
            </a:r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0.7</a:t>
            </a:r>
          </a:p>
          <a:p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B</a:t>
            </a:r>
            <a:r>
              <a:rPr lang="ko-KR" altLang="en-US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이길 확률은</a:t>
            </a:r>
            <a:r>
              <a:rPr lang="en-US" altLang="ko-KR" sz="1400" dirty="0">
                <a:solidFill>
                  <a:srgbClr val="00B050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101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  <p:bldP spid="5" grpId="0" uiExpand="1" build="p"/>
      <p:bldP spid="6" grpId="0" build="p"/>
      <p:bldP spid="7" grpId="0" uiExpand="1" build="p"/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67665" y="837153"/>
            <a:ext cx="1685925" cy="1415777"/>
          </a:xfrm>
        </p:spPr>
        <p:txBody>
          <a:bodyPr/>
          <a:lstStyle/>
          <a:p>
            <a:pPr>
              <a:buNone/>
            </a:pPr>
            <a:r>
              <a:rPr lang="ko-KR" altLang="en-US" sz="36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확률의 성질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068384" y="518948"/>
            <a:ext cx="4464496" cy="3335502"/>
          </a:xfr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/>
            <a:endParaRPr lang="ko-KR" altLang="en-US" sz="6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/>
            </a:pP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(A∪B)</a:t>
            </a:r>
          </a:p>
          <a:p>
            <a:pPr marL="609600" indent="-609600">
              <a:buNone/>
            </a:pP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         =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(B)-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(A∩B)</a:t>
            </a:r>
          </a:p>
          <a:p>
            <a:pPr marL="609600" indent="-609600">
              <a:buFontTx/>
              <a:buAutoNum type="arabicPeriod"/>
            </a:pPr>
            <a:endParaRPr lang="en-US" altLang="ko-KR" sz="1100" dirty="0">
              <a:latin typeface="Times New Roman" panose="02020603050405020304" pitchFamily="18" charset="0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 startAt="2"/>
            </a:pP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</a:t>
            </a:r>
            <a:r>
              <a:rPr lang="en-US" altLang="ko-KR" sz="2400" baseline="30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C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) = 1- 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(A)</a:t>
            </a:r>
          </a:p>
          <a:p>
            <a:pPr marL="609600" indent="-609600">
              <a:buFontTx/>
              <a:buAutoNum type="arabicPeriod" startAt="2"/>
            </a:pP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609600" indent="-609600">
              <a:buFontTx/>
              <a:buAutoNum type="arabicPeriod" startAt="2"/>
            </a:pP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A, B</a:t>
            </a:r>
            <a:r>
              <a:rPr lang="ko-KR" altLang="en-US" sz="2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가 서로 배반일 때</a:t>
            </a:r>
          </a:p>
          <a:p>
            <a:pPr marL="609600" indent="-609600">
              <a:buNone/>
            </a:pPr>
            <a:r>
              <a:rPr lang="ko-KR" altLang="en-US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(A∩B)=</a:t>
            </a:r>
            <a:r>
              <a:rPr lang="en-US" altLang="ko-KR" sz="2400" dirty="0" err="1"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(</a:t>
            </a:r>
            <a:r>
              <a:rPr lang="en-US" altLang="ko-KR" sz="2400" dirty="0">
                <a:latin typeface="MS Gothic" panose="020B0609070205080204" pitchFamily="49" charset="-128"/>
                <a:ea typeface="MS Gothic" panose="020B0609070205080204" pitchFamily="49" charset="-128"/>
              </a:rPr>
              <a:t>φ</a:t>
            </a:r>
            <a:r>
              <a:rPr lang="en-US" altLang="ko-KR" sz="24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)=0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49645" y="468037"/>
            <a:ext cx="2075933" cy="2084664"/>
          </a:xfrm>
          <a:prstGeom prst="ellipse">
            <a:avLst/>
          </a:prstGeom>
          <a:noFill/>
          <a:ln w="57150">
            <a:solidFill>
              <a:srgbClr val="66FF33">
                <a:alpha val="39999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r" eaLnBrk="1" latinLnBrk="0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7870800" y="549265"/>
            <a:ext cx="2019125" cy="2019125"/>
          </a:xfrm>
          <a:prstGeom prst="ellipse">
            <a:avLst/>
          </a:prstGeom>
          <a:solidFill>
            <a:srgbClr val="6359E5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800">
                <a:latin typeface="Times New Roman" panose="02020603050405020304" pitchFamily="18" charset="0"/>
                <a:ea typeface="굴림" panose="020B0600000101010101" pitchFamily="50" charset="-127"/>
              </a:rPr>
              <a:t>A   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9049428" y="549265"/>
            <a:ext cx="2008198" cy="2008198"/>
          </a:xfrm>
          <a:prstGeom prst="ellipse">
            <a:avLst/>
          </a:prstGeom>
          <a:solidFill>
            <a:srgbClr val="FF0000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000">
                <a:latin typeface="Times New Roman" panose="02020603050405020304" pitchFamily="18" charset="0"/>
                <a:ea typeface="굴림" panose="020B0600000101010101" pitchFamily="50" charset="-127"/>
              </a:rPr>
              <a:t>  B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9018532" y="1153759"/>
            <a:ext cx="9653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28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A∩B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870800" y="3000792"/>
            <a:ext cx="3600574" cy="2599491"/>
          </a:xfrm>
          <a:prstGeom prst="rect">
            <a:avLst/>
          </a:prstGeom>
          <a:solidFill>
            <a:srgbClr val="FFFF00">
              <a:alpha val="4509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ko-KR" sz="8000" dirty="0">
              <a:latin typeface="Times New Roman" panose="02020603050405020304" pitchFamily="18" charset="0"/>
              <a:ea typeface="굴림" panose="020B0600000101010101" pitchFamily="50" charset="-127"/>
            </a:endParaRPr>
          </a:p>
        </p:txBody>
      </p:sp>
      <p:sp>
        <p:nvSpPr>
          <p:cNvPr id="9" name="Oval 3"/>
          <p:cNvSpPr>
            <a:spLocks noChangeArrowheads="1"/>
          </p:cNvSpPr>
          <p:nvPr/>
        </p:nvSpPr>
        <p:spPr bwMode="auto">
          <a:xfrm>
            <a:off x="8528066" y="3328604"/>
            <a:ext cx="1785910" cy="1943866"/>
          </a:xfrm>
          <a:prstGeom prst="ellipse">
            <a:avLst/>
          </a:prstGeom>
          <a:solidFill>
            <a:srgbClr val="6359E5">
              <a:alpha val="4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800" dirty="0"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390797" y="3184589"/>
            <a:ext cx="9221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ko-KR" sz="44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A</a:t>
            </a:r>
            <a:r>
              <a:rPr kumimoji="1" lang="en-US" altLang="ko-KR" sz="4400" baseline="30000" dirty="0">
                <a:solidFill>
                  <a:schemeClr val="tx2"/>
                </a:solidFill>
                <a:latin typeface="Times New Roman" panose="02020603050405020304" pitchFamily="18" charset="0"/>
                <a:ea typeface="굴림" panose="020B0600000101010101" pitchFamily="50" charset="-127"/>
              </a:rPr>
              <a:t>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34545" y="2739182"/>
            <a:ext cx="43093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ko-KR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858431" y="4044950"/>
            <a:ext cx="4577419" cy="106698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838200" indent="-838200">
              <a:lnSpc>
                <a:spcPct val="100000"/>
              </a:lnSpc>
            </a:pP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Note: A, B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가 배반일 때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,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즉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</a:rPr>
              <a:t>, 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A∩B=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φ</a:t>
            </a:r>
            <a:b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</a:b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(A∪B) =</a:t>
            </a: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(B)-</a:t>
            </a: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(A∩B)</a:t>
            </a:r>
            <a:b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</a:b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                = </a:t>
            </a: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(A)+</a:t>
            </a:r>
            <a:r>
              <a:rPr lang="en-US" altLang="ko-K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Pr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휴먼모음T" panose="02030504000101010101" pitchFamily="18" charset="-127"/>
              </a:rPr>
              <a:t>(B)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7912" y="2331609"/>
            <a:ext cx="21419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c=complement</a:t>
            </a:r>
            <a:r>
              <a:rPr lang="en-US" altLang="ko-K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ko-KR" alt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여집합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862 3.33333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56" presetClass="path" presetSubtype="0" accel="50000" decel="5000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08333E-7 2.22222E-6 L 0.04219 -0.1342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9" y="-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  <p:bldP spid="5" grpId="0" animBg="1"/>
      <p:bldP spid="6" grpId="0" animBg="1"/>
      <p:bldP spid="6" grpId="1" animBg="1"/>
      <p:bldP spid="7" grpId="0"/>
      <p:bldP spid="7" grpId="1"/>
      <p:bldP spid="8" grpId="0" animBg="1"/>
      <p:bldP spid="9" grpId="0" animBg="1"/>
      <p:bldP spid="10" grpId="0"/>
      <p:bldP spid="2" grpId="0" animBg="1"/>
      <p:bldP spid="1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D15972-6AE7-4F71-999B-792D8FE6B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간단</a:t>
            </a:r>
            <a:r>
              <a:rPr lang="en-US" altLang="ko-KR" dirty="0"/>
              <a:t> </a:t>
            </a:r>
            <a:r>
              <a:rPr lang="ko-KR" altLang="en-US" dirty="0"/>
              <a:t>퀴즈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B9C2BA-9208-414F-AD7E-6C9A22194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>
                <a:latin typeface="+mn-ea"/>
              </a:rPr>
              <a:t>1)  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(A)=0.5,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(B)=0.3,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(A∩B)=0.1</a:t>
            </a:r>
          </a:p>
          <a:p>
            <a:pPr marL="0" indent="0">
              <a:buNone/>
            </a:pPr>
            <a:r>
              <a:rPr lang="ko-KR" altLang="en-US" sz="2800" dirty="0">
                <a:latin typeface="+mn-ea"/>
              </a:rPr>
              <a:t>      그러면</a:t>
            </a:r>
            <a:r>
              <a:rPr lang="en-US" altLang="ko-KR" sz="2800" dirty="0">
                <a:latin typeface="+mn-ea"/>
              </a:rPr>
              <a:t>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(A∪B)=?</a:t>
            </a:r>
          </a:p>
          <a:p>
            <a:pPr marL="0" indent="0">
              <a:buNone/>
            </a:pPr>
            <a:endParaRPr lang="en-US" altLang="ko-KR" dirty="0">
              <a:latin typeface="+mn-ea"/>
            </a:endParaRPr>
          </a:p>
          <a:p>
            <a:pPr marL="0" indent="0">
              <a:buNone/>
            </a:pPr>
            <a:r>
              <a:rPr lang="en-US" altLang="ko-KR" sz="2800" dirty="0">
                <a:latin typeface="+mn-ea"/>
              </a:rPr>
              <a:t>2)  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(A)=0.4,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(B)=0.3</a:t>
            </a:r>
            <a:r>
              <a:rPr lang="en-US" altLang="ko-KR" dirty="0">
                <a:latin typeface="+mn-ea"/>
              </a:rPr>
              <a:t>, </a:t>
            </a:r>
            <a:r>
              <a:rPr lang="en-US" altLang="ko-KR" dirty="0" err="1">
                <a:latin typeface="+mn-ea"/>
              </a:rPr>
              <a:t>Pr</a:t>
            </a:r>
            <a:r>
              <a:rPr lang="en-US" altLang="ko-KR" dirty="0">
                <a:latin typeface="+mn-ea"/>
              </a:rPr>
              <a:t>(A∪B)=0.5</a:t>
            </a:r>
            <a:endParaRPr lang="en-US" altLang="ko-KR" sz="2800" dirty="0">
              <a:latin typeface="+mn-ea"/>
            </a:endParaRPr>
          </a:p>
          <a:p>
            <a:pPr marL="0" indent="0">
              <a:buNone/>
            </a:pPr>
            <a:r>
              <a:rPr lang="ko-KR" altLang="en-US" sz="2800" dirty="0">
                <a:latin typeface="+mn-ea"/>
              </a:rPr>
              <a:t>      그러면 </a:t>
            </a:r>
            <a:r>
              <a:rPr lang="en-US" altLang="ko-KR" dirty="0" err="1">
                <a:latin typeface="+mn-ea"/>
              </a:rPr>
              <a:t>Pr</a:t>
            </a:r>
            <a:r>
              <a:rPr lang="en-US" altLang="ko-KR" dirty="0">
                <a:latin typeface="+mn-ea"/>
              </a:rPr>
              <a:t>(A∩B)=?</a:t>
            </a:r>
          </a:p>
          <a:p>
            <a:pPr marL="0" indent="0">
              <a:buNone/>
            </a:pPr>
            <a:endParaRPr lang="en-US" altLang="ko-KR" sz="2800" dirty="0">
              <a:latin typeface="+mn-ea"/>
            </a:endParaRPr>
          </a:p>
          <a:p>
            <a:pPr marL="0" indent="0">
              <a:buNone/>
            </a:pPr>
            <a:r>
              <a:rPr lang="en-US" altLang="ko-KR" dirty="0">
                <a:latin typeface="+mn-ea"/>
              </a:rPr>
              <a:t>3)   </a:t>
            </a:r>
            <a:r>
              <a:rPr lang="en-US" altLang="ko-KR" sz="2800" dirty="0" err="1">
                <a:latin typeface="+mn-ea"/>
              </a:rPr>
              <a:t>Pr</a:t>
            </a:r>
            <a:r>
              <a:rPr lang="en-US" altLang="ko-KR" sz="2800" dirty="0">
                <a:latin typeface="+mn-ea"/>
              </a:rPr>
              <a:t>(A∪B)=0.7, </a:t>
            </a:r>
            <a:r>
              <a:rPr lang="en-US" altLang="ko-KR" dirty="0" err="1">
                <a:latin typeface="+mn-ea"/>
              </a:rPr>
              <a:t>Pr</a:t>
            </a:r>
            <a:r>
              <a:rPr lang="en-US" altLang="ko-KR" dirty="0">
                <a:latin typeface="+mn-ea"/>
              </a:rPr>
              <a:t>(A</a:t>
            </a:r>
            <a:r>
              <a:rPr lang="en-US" altLang="ko-KR" sz="2800" baseline="30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C</a:t>
            </a:r>
            <a:r>
              <a:rPr lang="en-US" altLang="ko-KR" dirty="0">
                <a:latin typeface="+mn-ea"/>
              </a:rPr>
              <a:t>∩B</a:t>
            </a:r>
            <a:r>
              <a:rPr lang="en-US" altLang="ko-KR" sz="2800" baseline="30000" dirty="0">
                <a:latin typeface="Times New Roman" panose="02020603050405020304" pitchFamily="18" charset="0"/>
                <a:ea typeface="휴먼모음T" panose="02030504000101010101" pitchFamily="18" charset="-127"/>
              </a:rPr>
              <a:t>C</a:t>
            </a:r>
            <a:r>
              <a:rPr lang="en-US" altLang="ko-KR" dirty="0">
                <a:latin typeface="+mn-ea"/>
              </a:rPr>
              <a:t>)=?</a:t>
            </a:r>
            <a:endParaRPr lang="en-US" altLang="ko-KR" sz="2800" dirty="0">
              <a:latin typeface="+mn-ea"/>
            </a:endParaRPr>
          </a:p>
          <a:p>
            <a:pPr marL="0" indent="0">
              <a:buNone/>
            </a:pPr>
            <a:endParaRPr lang="en-US" altLang="ko-KR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621789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134716178,C:\Documents and Settings\Lee\My Documents\강의\통계학\원격강의\원격강의3주.p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9,134716178,C:\Documents and Settings\Lee\My Documents\강의\통계학\원격강의\원격강의3주.pp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2,134716178,C:\Documents and Settings\Lee\My Documents\강의\통계학\원격강의\원격강의3주.pp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0,134716178,C:\Documents and Settings\Lee\My Documents\강의\통계학\원격강의\원격강의3주.p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134716178,C:\Documents and Settings\Lee\My Documents\강의\통계학\원격강의\원격강의3주.pp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134716178,C:\Documents and Settings\Lee\My Documents\강의\통계학\원격강의\원격강의3주.ppc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134716178,C:\Documents and Settings\Lee\My Documents\강의\통계학\원격강의\원격강의3주.pp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134716178,C:\Documents and Settings\Lee\My Documents\강의\통계학\원격강의\원격강의3주.pp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134716178,C:\Documents and Settings\Lee\My Documents\강의\통계학\원격강의\원격강의3주.ppc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7,134716178,C:\Documents and Settings\Lee\My Documents\강의\통계학\원격강의\원격강의3주.ppc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34716178,C:\Documents and Settings\Lee\My Documents\강의\통계학\원격강의\원격강의3주.ppc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6,134716178,C:\Documents and Settings\Lee\My Documents\강의\통계학\원격강의\원격강의3주.ppc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2182</Words>
  <Application>Microsoft Office PowerPoint</Application>
  <PresentationFormat>와이드스크린</PresentationFormat>
  <Paragraphs>425</Paragraphs>
  <Slides>27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8" baseType="lpstr">
      <vt:lpstr>MS Gothic</vt:lpstr>
      <vt:lpstr>굴림</vt:lpstr>
      <vt:lpstr>나눔고딕</vt:lpstr>
      <vt:lpstr>나눔스퀘어 Bold</vt:lpstr>
      <vt:lpstr>맑은 고딕</vt:lpstr>
      <vt:lpstr>휴먼모음T</vt:lpstr>
      <vt:lpstr>Arial</vt:lpstr>
      <vt:lpstr>Cambria Math</vt:lpstr>
      <vt:lpstr>Times New Roman</vt:lpstr>
      <vt:lpstr>Wingdings</vt:lpstr>
      <vt:lpstr>Office 테마</vt:lpstr>
      <vt:lpstr>확률</vt:lpstr>
      <vt:lpstr>확률이란?</vt:lpstr>
      <vt:lpstr>누구나 아는  확률</vt:lpstr>
      <vt:lpstr>확률의 표시</vt:lpstr>
      <vt:lpstr>확률의  최대값 최소값?</vt:lpstr>
      <vt:lpstr>확률은 어떻게 구하는 걸까?</vt:lpstr>
      <vt:lpstr>그래서 확률은 이렇게 구한다  라고 확실히 말하기가 어렵다  그래서…</vt:lpstr>
      <vt:lpstr>확률의 성질</vt:lpstr>
      <vt:lpstr>간단 퀴즈</vt:lpstr>
      <vt:lpstr>PowerPoint 프레젠테이션</vt:lpstr>
      <vt:lpstr>PowerPoint 프레젠테이션</vt:lpstr>
      <vt:lpstr>PowerPoint 프레젠테이션</vt:lpstr>
      <vt:lpstr>조건부 확률 Conditional Probability</vt:lpstr>
      <vt:lpstr>연습 </vt:lpstr>
      <vt:lpstr>예제 교재 60쪽</vt:lpstr>
      <vt:lpstr>사건(사상)의 독립 Independence </vt:lpstr>
      <vt:lpstr>예제 교재 61쪽</vt:lpstr>
      <vt:lpstr>PowerPoint 프레젠테이션</vt:lpstr>
      <vt:lpstr>PowerPoint 프레젠테이션</vt:lpstr>
      <vt:lpstr>교재  63쪽</vt:lpstr>
      <vt:lpstr>단순화  한다면…</vt:lpstr>
      <vt:lpstr>64쪽  예제</vt:lpstr>
      <vt:lpstr>PowerPoint 프레젠테이션</vt:lpstr>
      <vt:lpstr>Confusion Matrix 분류 모델의 성능을 평가하는 표</vt:lpstr>
      <vt:lpstr>OJ Simpson과 베이스정리</vt:lpstr>
      <vt:lpstr>치명적인 증거와 변론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확률</dc:title>
  <dc:creator>Admin</dc:creator>
  <cp:lastModifiedBy>Admin</cp:lastModifiedBy>
  <cp:revision>13</cp:revision>
  <dcterms:created xsi:type="dcterms:W3CDTF">2025-02-18T05:34:28Z</dcterms:created>
  <dcterms:modified xsi:type="dcterms:W3CDTF">2025-02-18T08:46:32Z</dcterms:modified>
</cp:coreProperties>
</file>