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97" r:id="rId4"/>
    <p:sldId id="304" r:id="rId5"/>
    <p:sldId id="305" r:id="rId6"/>
    <p:sldId id="306" r:id="rId7"/>
    <p:sldId id="307" r:id="rId8"/>
    <p:sldId id="277" r:id="rId9"/>
    <p:sldId id="298" r:id="rId10"/>
    <p:sldId id="299" r:id="rId11"/>
    <p:sldId id="300" r:id="rId12"/>
    <p:sldId id="301" r:id="rId13"/>
    <p:sldId id="302" r:id="rId14"/>
    <p:sldId id="308" r:id="rId15"/>
    <p:sldId id="283" r:id="rId16"/>
    <p:sldId id="285" r:id="rId17"/>
    <p:sldId id="309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8EECE-92EF-4D3B-BAE4-711976C6D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C70DF52-1571-4DBD-8A64-9124EA378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0CFBEB-5D47-4A28-A2CD-71CE28A98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E7572D-7026-4DEA-A015-81CC41460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303490-5EE2-40CA-819D-5DCB51C46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56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CB2761-C50F-47E3-B094-5A8C6ACE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13045AD-1417-4267-A385-454C6D7BA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6F8AF3F-D702-458B-91A6-8FF5376EB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048A55-1BCF-462A-A031-B4F7D703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B9E856-17A7-4B9E-AABC-55F38033F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804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1C462-91CA-48D5-A346-9F52B97D5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D876965-8E32-429D-8379-7B55EA02E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C61B73-777A-49E8-A5BF-015C24828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9F6D1D-52BB-4527-BCE5-E057702ED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C0B0E3-05CC-4138-A3A0-C9B0DFA9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817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304801"/>
            <a:ext cx="10922000" cy="8683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508000" y="1219201"/>
            <a:ext cx="5486400" cy="50847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219201"/>
            <a:ext cx="5486400" cy="50847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EB4A96-10FB-4598-A3D5-227F61B31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A920F1-728E-45E1-99CB-80D5C56349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F6EC1F-F7EA-450D-979A-C7900FFB0E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690F2-615D-4D61-B0F9-4D524B6EEBB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14838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DBCBE01A-4DF1-4A9F-A06C-05DA9EA3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A74FFD9B-3E2B-4E01-A25E-3A5CAF9EE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C89ECBCD-8D68-4820-BBD3-09387E14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944C9-DEA5-4C9F-9FEC-7E7E5FCCE41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42096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304801"/>
            <a:ext cx="10922000" cy="8683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508000" y="1219201"/>
            <a:ext cx="11176000" cy="5084763"/>
          </a:xfrm>
        </p:spPr>
        <p:txBody>
          <a:bodyPr/>
          <a:lstStyle/>
          <a:p>
            <a:pPr lvl="0"/>
            <a:r>
              <a:rPr lang="ko-KR" altLang="en-US" noProof="0" dirty="0"/>
              <a:t>표를 추가하려면 아이콘을 클릭하십시오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EB4A96-10FB-4598-A3D5-227F61B31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A920F1-728E-45E1-99CB-80D5C56349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F6EC1F-F7EA-450D-979A-C7900FFB0E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88139-82C7-47CF-A244-52154D164F4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390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019C78-DABE-4137-8F4A-8D997FDA2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7D80BA-108F-45E9-AB57-37083EC50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72A184-A70C-4BE4-BE9A-9701C886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2445179-517D-4EF9-B200-64D77BE9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3CE106-204B-43C5-838F-8C70DCD2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35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BF4275-F950-455F-90FE-9507B8C9B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592A51-C968-43E0-BEA1-A54EA01DF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B3DB35-8078-44D2-AED2-47019E147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B952AE-311C-4B5B-B651-62D6388C4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9C1A7F-1C37-4D95-A212-2D31B0D6A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853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911B7B-5B71-4DE3-B95B-69E329162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1D998E-353E-48AE-87BE-C7B87B536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F30833-F424-413D-BE8C-17022F296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8DF9CE4-19C8-4A8E-B8BB-D642189C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E01B7C2-ED45-406A-A7E5-07110324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B756F84-6D2A-476C-AC04-00689532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90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A46D9E-549A-4EB2-A0F5-3F6C1BC5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12E3DC-84FF-4CD9-8C9D-BA3258BB3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82BF324-823A-4812-83C0-BD571303D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E189C8F-7232-4E53-98E5-C4004D8B7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EC16393-F81B-429D-9B7F-A79CFC05DA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7D79B35-1B98-4417-8436-67B9AF2A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15EE141-37CA-4022-B741-849E1D4D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66CDF76-94A2-41FD-99B7-59628DFF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762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E9D565-332C-485E-9D9E-2F28973E7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6C70FA5-FE1A-42BC-9C3D-D07C7134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DE44569-FCDE-4E73-AF01-6D5E9C4B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EFFBC68-E03E-402F-853C-BC4EF005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7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E7C8321-EFFE-4315-8EDB-6EF8A2BA3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7C2E32F-9C16-4FC4-9A1A-6634BB8B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69D0B6-649A-425E-ACA6-64AB3691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67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DC8FE7-694E-4BC9-B8F6-A16F446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3A2AB0-02B1-4033-823D-6D0F449B7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B0B20C-D086-4FBF-9AAC-A942420B7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F5CA19-D096-4677-A508-430D2395C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49A11D9-09D9-4EDD-8680-615FB8E3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9CABD0D-6AE4-45BB-800E-B4840AAB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62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B5FD46-3D4A-4867-9C7E-0E9AF0857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CD6BC44-7148-4588-BE42-EB1886B63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8ED9C29-9806-4869-891F-45007C2ED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3C21CC-0DC6-4ED2-8C50-E2D32142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C030E7-5A5E-4A0D-ACB8-7F41C66C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816554A-8871-46C1-97F5-7D6238833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35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00D71F6-2ED3-4D1A-902B-4F6D9BEE0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F6057E-F13B-415B-8568-2CE6C4147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906DCE-684C-40B5-9E51-1097410D4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597B0-BED7-4A3C-A90A-CA471E2846B3}" type="datetimeFigureOut">
              <a:rPr lang="ko-KR" altLang="en-US" smtClean="0"/>
              <a:t>2025-02-20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13758D-4D48-4FEF-A734-5EC00541A1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E13FB4-3538-4C28-9EF0-BC2A9680B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58440-7457-4691-A191-E23D2C451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81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9130CF-761D-4EE3-B960-100FEAADA6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확률분포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E75688A-D62E-48CF-8F00-E931FE518F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53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title"/>
          </p:nvPr>
        </p:nvSpPr>
        <p:spPr>
          <a:xfrm>
            <a:off x="914400" y="304801"/>
            <a:ext cx="2609850" cy="868363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3200" dirty="0">
                <a:latin typeface="+mj-lt"/>
                <a:ea typeface="나눔스퀘어라운드 Bold" panose="020B0600000101010101" pitchFamily="50" charset="-127"/>
              </a:rPr>
              <a:t>한번 더 확인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3432" y="1340768"/>
            <a:ext cx="10649768" cy="3764632"/>
          </a:xfrm>
          <a:ln>
            <a:solidFill>
              <a:schemeClr val="bg2">
                <a:lumMod val="90000"/>
              </a:schemeClr>
            </a:solidFill>
          </a:ln>
        </p:spPr>
        <p:txBody>
          <a:bodyPr anchor="ctr"/>
          <a:lstStyle/>
          <a:p>
            <a:pPr eaLnBrk="1" hangingPunct="1"/>
            <a:r>
              <a:rPr lang="ko-KR" altLang="en-US" sz="2800" dirty="0">
                <a:latin typeface="+mn-ea"/>
                <a:ea typeface="+mn-ea"/>
              </a:rPr>
              <a:t>게임 상금</a:t>
            </a:r>
            <a:r>
              <a:rPr lang="en-US" altLang="ko-KR" sz="2800" dirty="0">
                <a:latin typeface="+mn-ea"/>
                <a:ea typeface="+mn-ea"/>
              </a:rPr>
              <a:t>(X)</a:t>
            </a:r>
            <a:r>
              <a:rPr lang="ko-KR" altLang="en-US" sz="2800" dirty="0">
                <a:latin typeface="+mn-ea"/>
                <a:ea typeface="+mn-ea"/>
              </a:rPr>
              <a:t>의 기대값은</a:t>
            </a:r>
            <a:r>
              <a:rPr lang="en-US" altLang="ko-KR" sz="2800" dirty="0">
                <a:latin typeface="+mn-ea"/>
                <a:ea typeface="+mn-ea"/>
              </a:rPr>
              <a:t>?</a:t>
            </a:r>
          </a:p>
          <a:p>
            <a:pPr eaLnBrk="1" hangingPunct="1"/>
            <a:endParaRPr lang="en-US" altLang="ko-KR" sz="2800" dirty="0">
              <a:latin typeface="+mn-ea"/>
              <a:ea typeface="+mn-ea"/>
            </a:endParaRPr>
          </a:p>
          <a:p>
            <a:pPr eaLnBrk="1" hangingPunct="1"/>
            <a:r>
              <a:rPr lang="en-US" altLang="ko-KR" sz="2800" dirty="0">
                <a:latin typeface="+mn-ea"/>
                <a:ea typeface="+mn-ea"/>
              </a:rPr>
              <a:t>500</a:t>
            </a:r>
            <a:r>
              <a:rPr lang="ko-KR" altLang="en-US" sz="2800" dirty="0">
                <a:latin typeface="+mn-ea"/>
                <a:ea typeface="+mn-ea"/>
              </a:rPr>
              <a:t>원</a:t>
            </a:r>
          </a:p>
          <a:p>
            <a:pPr eaLnBrk="1" hangingPunct="1">
              <a:lnSpc>
                <a:spcPct val="70000"/>
              </a:lnSpc>
            </a:pPr>
            <a:endParaRPr lang="ko-KR" altLang="en-US" sz="2800" dirty="0">
              <a:latin typeface="+mn-ea"/>
              <a:ea typeface="+mn-ea"/>
            </a:endParaRPr>
          </a:p>
          <a:p>
            <a:pPr eaLnBrk="1" hangingPunct="1"/>
            <a:r>
              <a:rPr lang="ko-KR" altLang="en-US" sz="2800" dirty="0">
                <a:latin typeface="+mn-ea"/>
                <a:ea typeface="+mn-ea"/>
              </a:rPr>
              <a:t>어떻게</a:t>
            </a:r>
            <a:r>
              <a:rPr lang="en-US" altLang="ko-KR" sz="2800" dirty="0">
                <a:latin typeface="+mn-ea"/>
                <a:ea typeface="+mn-ea"/>
              </a:rPr>
              <a:t>?</a:t>
            </a:r>
          </a:p>
          <a:p>
            <a:pPr eaLnBrk="1" hangingPunct="1">
              <a:lnSpc>
                <a:spcPct val="60000"/>
              </a:lnSpc>
            </a:pPr>
            <a:endParaRPr lang="en-US" altLang="ko-KR" sz="2800" dirty="0">
              <a:latin typeface="+mn-ea"/>
              <a:ea typeface="+mn-ea"/>
            </a:endParaRPr>
          </a:p>
          <a:p>
            <a:pPr eaLnBrk="1" hangingPunct="1"/>
            <a:r>
              <a:rPr lang="en-US" altLang="ko-KR" sz="2800" dirty="0">
                <a:latin typeface="+mn-ea"/>
                <a:ea typeface="+mn-ea"/>
              </a:rPr>
              <a:t>1000x1/4 + 500x1/2 +0x1/4 = 500</a:t>
            </a:r>
          </a:p>
        </p:txBody>
      </p:sp>
      <p:graphicFrame>
        <p:nvGraphicFramePr>
          <p:cNvPr id="35871" name="Group 31">
            <a:extLst>
              <a:ext uri="{FF2B5EF4-FFF2-40B4-BE49-F238E27FC236}">
                <a16:creationId xmlns:a16="http://schemas.microsoft.com/office/drawing/2014/main" id="{A0D26450-809C-4E80-AC55-7703947908E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76702429"/>
              </p:ext>
            </p:extLst>
          </p:nvPr>
        </p:nvGraphicFramePr>
        <p:xfrm>
          <a:off x="5598294" y="1527696"/>
          <a:ext cx="5833416" cy="1976439"/>
        </p:xfrm>
        <a:graphic>
          <a:graphicData uri="http://schemas.openxmlformats.org/drawingml/2006/table">
            <a:tbl>
              <a:tblPr/>
              <a:tblGrid>
                <a:gridCol w="1944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상금</a:t>
                      </a: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(x)</a:t>
                      </a:r>
                      <a:endParaRPr kumimoji="1" lang="ko-KR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확률</a:t>
                      </a: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(f(x))</a:t>
                      </a:r>
                      <a:endParaRPr kumimoji="1" lang="ko-KR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08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xfrm>
            <a:off x="818208" y="476796"/>
            <a:ext cx="3672012" cy="864642"/>
          </a:xfrm>
          <a:ln w="38100">
            <a:solidFill>
              <a:srgbClr val="FF3300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z="3600" dirty="0" err="1"/>
              <a:t>기댓값</a:t>
            </a:r>
            <a:r>
              <a:rPr lang="ko-KR" altLang="en-US" sz="3600" dirty="0"/>
              <a:t> </a:t>
            </a:r>
            <a:r>
              <a:rPr lang="en-US" altLang="ko-KR" sz="3600" dirty="0"/>
              <a:t>E(X)</a:t>
            </a:r>
            <a:r>
              <a:rPr lang="ko-KR" altLang="en-US" sz="3600" dirty="0"/>
              <a:t>의</a:t>
            </a:r>
            <a:r>
              <a:rPr lang="en-US" altLang="ko-KR" sz="3600" dirty="0"/>
              <a:t> </a:t>
            </a:r>
            <a:r>
              <a:rPr lang="ko-KR" altLang="en-US" sz="3600" dirty="0"/>
              <a:t>정의</a:t>
            </a:r>
            <a:endParaRPr lang="en-US" altLang="ko-KR" sz="3600" dirty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04644" y="471513"/>
            <a:ext cx="4246563" cy="2957487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anchor="ctr">
            <a:normAutofit/>
          </a:bodyPr>
          <a:lstStyle/>
          <a:p>
            <a:pPr eaLnBrk="1" hangingPunct="1"/>
            <a:r>
              <a:rPr lang="ko-KR" altLang="en-US" dirty="0"/>
              <a:t>기대값 구하는 방법</a:t>
            </a:r>
          </a:p>
          <a:p>
            <a:pPr eaLnBrk="1" hangingPunct="1"/>
            <a:endParaRPr lang="ko-KR" altLang="en-US" dirty="0"/>
          </a:p>
          <a:p>
            <a:pPr eaLnBrk="1" hangingPunct="1"/>
            <a:r>
              <a:rPr lang="en-US" altLang="ko-KR" dirty="0"/>
              <a:t>(</a:t>
            </a:r>
            <a:r>
              <a:rPr lang="ko-KR" altLang="en-US" dirty="0"/>
              <a:t>변수</a:t>
            </a:r>
            <a:r>
              <a:rPr lang="en-US" altLang="ko-KR" dirty="0"/>
              <a:t>x</a:t>
            </a:r>
            <a:r>
              <a:rPr lang="ko-KR" altLang="en-US" dirty="0"/>
              <a:t>확률</a:t>
            </a:r>
            <a:r>
              <a:rPr lang="en-US" altLang="ko-KR" dirty="0"/>
              <a:t>)</a:t>
            </a:r>
            <a:r>
              <a:rPr lang="ko-KR" altLang="en-US" dirty="0"/>
              <a:t>의 합 </a:t>
            </a:r>
            <a:endParaRPr lang="en-US" altLang="ko-KR" dirty="0"/>
          </a:p>
          <a:p>
            <a:pPr eaLnBrk="1" hangingPunct="1"/>
            <a:endParaRPr lang="ko-KR" altLang="en-US" dirty="0"/>
          </a:p>
          <a:p>
            <a:pPr eaLnBrk="1" hangingPunct="1"/>
            <a:endParaRPr lang="en-US" altLang="ko-KR" dirty="0"/>
          </a:p>
        </p:txBody>
      </p:sp>
      <p:graphicFrame>
        <p:nvGraphicFramePr>
          <p:cNvPr id="20485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34932724"/>
              </p:ext>
            </p:extLst>
          </p:nvPr>
        </p:nvGraphicFramePr>
        <p:xfrm>
          <a:off x="5612607" y="2383904"/>
          <a:ext cx="3664743" cy="796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167893" imgH="253890" progId="Equation.3">
                  <p:embed/>
                </p:oleObj>
              </mc:Choice>
              <mc:Fallback>
                <p:oleObj name="Equation" r:id="rId3" imgW="1167893" imgH="253890" progId="Equation.3">
                  <p:embed/>
                  <p:pic>
                    <p:nvPicPr>
                      <p:cNvPr id="20485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2607" y="2383904"/>
                        <a:ext cx="3664743" cy="796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CD9B93A4-62D9-4C38-A8A1-14479EBE4E5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610495" y="1771650"/>
            <a:ext cx="28797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kumimoji="0" lang="en-US" altLang="ko-KR" sz="3600" kern="0" dirty="0"/>
              <a:t>X</a:t>
            </a:r>
            <a:r>
              <a:rPr kumimoji="0" lang="ko-KR" altLang="en-US" sz="3600" kern="0" dirty="0"/>
              <a:t>의 기댓값</a:t>
            </a:r>
            <a:endParaRPr kumimoji="0" lang="en-US" altLang="ko-KR" sz="3600" kern="0" dirty="0"/>
          </a:p>
          <a:p>
            <a:pPr eaLnBrk="1" hangingPunct="1">
              <a:defRPr/>
            </a:pPr>
            <a:r>
              <a:rPr kumimoji="0" lang="en-US" altLang="ko-KR" sz="3600" kern="0" dirty="0"/>
              <a:t>=X</a:t>
            </a:r>
            <a:r>
              <a:rPr kumimoji="0" lang="ko-KR" altLang="en-US" sz="3600" kern="0" dirty="0"/>
              <a:t>의</a:t>
            </a:r>
            <a:r>
              <a:rPr kumimoji="0" lang="en-US" altLang="ko-KR" sz="3600" kern="0" dirty="0"/>
              <a:t> </a:t>
            </a:r>
            <a:r>
              <a:rPr kumimoji="0" lang="ko-KR" altLang="en-US" sz="3600" kern="0" dirty="0"/>
              <a:t>평균</a:t>
            </a:r>
            <a:endParaRPr kumimoji="0" lang="en-US" altLang="ko-KR" sz="3600" kern="0" dirty="0"/>
          </a:p>
        </p:txBody>
      </p:sp>
      <p:graphicFrame>
        <p:nvGraphicFramePr>
          <p:cNvPr id="8" name="Group 51">
            <a:extLst>
              <a:ext uri="{FF2B5EF4-FFF2-40B4-BE49-F238E27FC236}">
                <a16:creationId xmlns:a16="http://schemas.microsoft.com/office/drawing/2014/main" id="{C5B08B24-5C6A-4FA6-A45E-1D547731CD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266846"/>
              </p:ext>
            </p:extLst>
          </p:nvPr>
        </p:nvGraphicFramePr>
        <p:xfrm>
          <a:off x="1610495" y="4516653"/>
          <a:ext cx="4485505" cy="914400"/>
        </p:xfrm>
        <a:graphic>
          <a:graphicData uri="http://schemas.openxmlformats.org/drawingml/2006/table">
            <a:tbl>
              <a:tblPr/>
              <a:tblGrid>
                <a:gridCol w="137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62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2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Pr(X=x)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68BB911-8CE4-4571-B22C-EB145442818B}"/>
              </a:ext>
            </a:extLst>
          </p:cNvPr>
          <p:cNvSpPr txBox="1"/>
          <p:nvPr/>
        </p:nvSpPr>
        <p:spPr>
          <a:xfrm>
            <a:off x="1003300" y="3962400"/>
            <a:ext cx="5362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/>
              <a:t>동전을 </a:t>
            </a:r>
            <a:r>
              <a:rPr lang="en-US" altLang="ko-KR" dirty="0"/>
              <a:t>3</a:t>
            </a:r>
            <a:r>
              <a:rPr lang="ko-KR" altLang="en-US" dirty="0"/>
              <a:t>번 던져 나온 앞면의 수의 </a:t>
            </a:r>
            <a:r>
              <a:rPr lang="ko-KR" altLang="en-US" dirty="0" err="1"/>
              <a:t>기대값은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500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740878" y="791462"/>
            <a:ext cx="3240360" cy="125253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800" dirty="0"/>
              <a:t>X</a:t>
            </a:r>
            <a:r>
              <a:rPr lang="ko-KR" altLang="en-US" sz="2800" dirty="0"/>
              <a:t>의 기대값과 </a:t>
            </a:r>
            <a:br>
              <a:rPr lang="ko-KR" altLang="en-US" sz="2800" dirty="0"/>
            </a:br>
            <a:r>
              <a:rPr lang="ko-KR" altLang="en-US" sz="2800" dirty="0"/>
              <a:t>평균은 같다</a:t>
            </a:r>
            <a:r>
              <a:rPr lang="en-US" altLang="ko-KR" sz="2800" dirty="0"/>
              <a:t>?</a:t>
            </a:r>
          </a:p>
        </p:txBody>
      </p:sp>
      <p:graphicFrame>
        <p:nvGraphicFramePr>
          <p:cNvPr id="37924" name="Group 36">
            <a:extLst>
              <a:ext uri="{FF2B5EF4-FFF2-40B4-BE49-F238E27FC236}">
                <a16:creationId xmlns:a16="http://schemas.microsoft.com/office/drawing/2014/main" id="{496535D8-8B02-4362-950C-C2F7C8EEB18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83007666"/>
              </p:ext>
            </p:extLst>
          </p:nvPr>
        </p:nvGraphicFramePr>
        <p:xfrm>
          <a:off x="4169120" y="1009466"/>
          <a:ext cx="5051425" cy="984950"/>
        </p:xfrm>
        <a:graphic>
          <a:graphicData uri="http://schemas.openxmlformats.org/drawingml/2006/table">
            <a:tbl>
              <a:tblPr/>
              <a:tblGrid>
                <a:gridCol w="84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2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3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도수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530" name="Object 31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7806479"/>
              </p:ext>
            </p:extLst>
          </p:nvPr>
        </p:nvGraphicFramePr>
        <p:xfrm>
          <a:off x="4933231" y="2605603"/>
          <a:ext cx="43878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916868" imgH="393529" progId="Equation.3">
                  <p:embed/>
                </p:oleObj>
              </mc:Choice>
              <mc:Fallback>
                <p:oleObj name="Equation" r:id="rId3" imgW="1916868" imgH="393529" progId="Equation.3">
                  <p:embed/>
                  <p:pic>
                    <p:nvPicPr>
                      <p:cNvPr id="21530" name="Object 3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231" y="2605603"/>
                        <a:ext cx="438785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1" name="Object 3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021683968"/>
              </p:ext>
            </p:extLst>
          </p:nvPr>
        </p:nvGraphicFramePr>
        <p:xfrm>
          <a:off x="5064934" y="4044118"/>
          <a:ext cx="482441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2171700" imgH="393700" progId="Equation.3">
                  <p:embed/>
                </p:oleObj>
              </mc:Choice>
              <mc:Fallback>
                <p:oleObj name="Equation" r:id="rId5" imgW="2171700" imgH="393700" progId="Equation.3">
                  <p:embed/>
                  <p:pic>
                    <p:nvPicPr>
                      <p:cNvPr id="21531" name="Object 3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934" y="4044118"/>
                        <a:ext cx="4824413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2" name="Rectangle 30"/>
          <p:cNvSpPr>
            <a:spLocks noChangeArrowheads="1"/>
          </p:cNvSpPr>
          <p:nvPr/>
        </p:nvSpPr>
        <p:spPr bwMode="auto">
          <a:xfrm>
            <a:off x="2754657" y="2605603"/>
            <a:ext cx="72834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r>
              <a:rPr lang="ko-KR" altLang="en-US" sz="3200" dirty="0"/>
              <a:t>평균은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ko-KR" altLang="en-US" sz="3200" dirty="0"/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endParaRPr lang="ko-KR" altLang="en-US" sz="3200" dirty="0"/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r>
              <a:rPr lang="ko-KR" altLang="en-US" sz="3200" dirty="0"/>
              <a:t>기대값은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endParaRPr lang="en-US" altLang="ko-KR" sz="3200" dirty="0"/>
          </a:p>
        </p:txBody>
      </p:sp>
      <p:sp>
        <p:nvSpPr>
          <p:cNvPr id="21533" name="Oval 37"/>
          <p:cNvSpPr>
            <a:spLocks noChangeArrowheads="1"/>
          </p:cNvSpPr>
          <p:nvPr/>
        </p:nvSpPr>
        <p:spPr bwMode="auto">
          <a:xfrm>
            <a:off x="552996" y="149867"/>
            <a:ext cx="2533104" cy="2533102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D9B93A4-62D9-4C38-A8A1-14479EBE4E5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783328" y="2386768"/>
            <a:ext cx="2161022" cy="16573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defRPr>
            </a:lvl5pPr>
            <a:lvl6pPr marL="4572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9144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13716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1828800" algn="l" rtl="0" eaLnBrk="1" fontAlgn="base" latinLnBrk="1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kumimoji="0" lang="en-US" altLang="ko-KR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X</a:t>
            </a:r>
            <a:r>
              <a:rPr kumimoji="0" lang="ko-KR" altLang="en-US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기댓값</a:t>
            </a:r>
            <a:endParaRPr kumimoji="0" lang="en-US" altLang="ko-KR" sz="2800" b="1" kern="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kumimoji="0" lang="en-US" altLang="ko-KR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= X</a:t>
            </a:r>
            <a:r>
              <a:rPr kumimoji="0" lang="ko-KR" altLang="en-US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</a:t>
            </a:r>
            <a:r>
              <a:rPr kumimoji="0" lang="en-US" altLang="ko-KR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8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평균</a:t>
            </a:r>
            <a:endParaRPr kumimoji="0" lang="en-US" altLang="ko-KR" sz="2800" b="1" kern="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76F061-B5DC-4773-8640-17A85C0DE7ED}"/>
              </a:ext>
            </a:extLst>
          </p:cNvPr>
          <p:cNvSpPr txBox="1"/>
          <p:nvPr/>
        </p:nvSpPr>
        <p:spPr>
          <a:xfrm>
            <a:off x="3594100" y="495672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/>
              <a:t>다음 시험점수의 평균은</a:t>
            </a:r>
            <a:r>
              <a:rPr lang="en-US" altLang="ko-KR" dirty="0"/>
              <a:t>? </a:t>
            </a:r>
            <a:r>
              <a:rPr lang="ko-KR" altLang="en-US" dirty="0"/>
              <a:t>또 </a:t>
            </a:r>
            <a:r>
              <a:rPr lang="ko-KR" altLang="en-US" dirty="0" err="1"/>
              <a:t>기댓값은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164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2" grpId="0" uiExpand="1" build="p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6"/>
          <p:cNvSpPr>
            <a:spLocks noChangeArrowheads="1"/>
          </p:cNvSpPr>
          <p:nvPr/>
        </p:nvSpPr>
        <p:spPr bwMode="auto">
          <a:xfrm>
            <a:off x="767086" y="219379"/>
            <a:ext cx="2879411" cy="2784171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2531" name="Rectangle 2"/>
          <p:cNvSpPr>
            <a:spLocks noGrp="1"/>
          </p:cNvSpPr>
          <p:nvPr>
            <p:ph type="title"/>
          </p:nvPr>
        </p:nvSpPr>
        <p:spPr>
          <a:xfrm>
            <a:off x="824237" y="902733"/>
            <a:ext cx="2879411" cy="1429064"/>
          </a:xfrm>
        </p:spPr>
        <p:txBody>
          <a:bodyPr>
            <a:noAutofit/>
          </a:bodyPr>
          <a:lstStyle/>
          <a:p>
            <a:pPr eaLnBrk="1" hangingPunct="1"/>
            <a:r>
              <a:rPr lang="ko-KR" altLang="en-US" sz="2800" dirty="0"/>
              <a:t>분산</a:t>
            </a:r>
            <a:r>
              <a:rPr lang="en-US" altLang="ko-KR" sz="2800" dirty="0"/>
              <a:t>(Variance)</a:t>
            </a:r>
            <a:r>
              <a:rPr lang="ko-KR" altLang="en-US" sz="2800" dirty="0"/>
              <a:t>도 </a:t>
            </a:r>
            <a:br>
              <a:rPr lang="en-US" altLang="ko-KR" sz="2800" dirty="0"/>
            </a:br>
            <a:r>
              <a:rPr lang="ko-KR" altLang="en-US" sz="2800" dirty="0" err="1"/>
              <a:t>기댓값의</a:t>
            </a:r>
            <a:r>
              <a:rPr lang="ko-KR" altLang="en-US" sz="2800" dirty="0"/>
              <a:t> 형태로 </a:t>
            </a:r>
            <a:br>
              <a:rPr lang="en-US" altLang="ko-KR" sz="2800" dirty="0"/>
            </a:br>
            <a:r>
              <a:rPr lang="ko-KR" altLang="en-US" sz="2800" dirty="0"/>
              <a:t>표시하면</a:t>
            </a:r>
            <a:endParaRPr lang="en-US" altLang="ko-KR" sz="2800" dirty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33850" y="548680"/>
            <a:ext cx="6965950" cy="1611046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dirty="0"/>
              <a:t>분산은 </a:t>
            </a:r>
            <a:r>
              <a:rPr lang="en-US" altLang="ko-KR" dirty="0"/>
              <a:t>X</a:t>
            </a:r>
            <a:r>
              <a:rPr lang="ko-KR" altLang="en-US" dirty="0"/>
              <a:t>값과 평균차이 제곱의 </a:t>
            </a:r>
            <a:r>
              <a:rPr lang="ko-KR" altLang="en-US" dirty="0" err="1"/>
              <a:t>기대값</a:t>
            </a:r>
            <a:endParaRPr lang="en-US" altLang="ko-KR" dirty="0"/>
          </a:p>
          <a:p>
            <a:pPr eaLnBrk="1" hangingPunct="1"/>
            <a:endParaRPr lang="ko-KR" altLang="en-US" dirty="0"/>
          </a:p>
          <a:p>
            <a:pPr eaLnBrk="1" hangingPunct="1"/>
            <a:r>
              <a:rPr lang="ko-KR" altLang="en-US" dirty="0"/>
              <a:t>기대값은</a:t>
            </a:r>
            <a:r>
              <a:rPr lang="en-US" altLang="ko-KR" dirty="0"/>
              <a:t> (</a:t>
            </a:r>
            <a:r>
              <a:rPr lang="ko-KR" altLang="en-US" dirty="0"/>
              <a:t>변수</a:t>
            </a:r>
            <a:r>
              <a:rPr lang="en-US" altLang="ko-KR" dirty="0"/>
              <a:t>x</a:t>
            </a:r>
            <a:r>
              <a:rPr lang="ko-KR" altLang="en-US" dirty="0"/>
              <a:t>확률</a:t>
            </a:r>
            <a:r>
              <a:rPr lang="en-US" altLang="ko-KR" dirty="0"/>
              <a:t>)</a:t>
            </a:r>
            <a:r>
              <a:rPr lang="ko-KR" altLang="en-US" dirty="0"/>
              <a:t>의 합 </a:t>
            </a:r>
          </a:p>
          <a:p>
            <a:pPr eaLnBrk="1" hangingPunct="1"/>
            <a:endParaRPr lang="en-US" altLang="ko-K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463406" y="2343064"/>
                <a:ext cx="326518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o-KR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sSup>
                        <m:sSupPr>
                          <m:ctrlPr>
                            <a:rPr lang="en-US" altLang="ko-K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ko-KR" sz="280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3406" y="2343064"/>
                <a:ext cx="3265188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직사각형 3"/>
              <p:cNvSpPr/>
              <p:nvPr/>
            </p:nvSpPr>
            <p:spPr>
              <a:xfrm>
                <a:off x="5596929" y="2869563"/>
                <a:ext cx="32235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ko-KR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sSup>
                        <m:sSupPr>
                          <m:ctrlPr>
                            <a:rPr lang="en-US" altLang="ko-K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ko-KR" altLang="en-US" sz="2800" dirty="0"/>
              </a:p>
            </p:txBody>
          </p:sp>
        </mc:Choice>
        <mc:Fallback>
          <p:sp>
            <p:nvSpPr>
              <p:cNvPr id="4" name="직사각형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929" y="2869563"/>
                <a:ext cx="322351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직사각형 2"/>
              <p:cNvSpPr/>
              <p:nvPr/>
            </p:nvSpPr>
            <p:spPr>
              <a:xfrm>
                <a:off x="5647729" y="4708852"/>
                <a:ext cx="243175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ko-K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ko-KR" sz="28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ko-KR" altLang="en-US" sz="2800" dirty="0"/>
              </a:p>
            </p:txBody>
          </p:sp>
        </mc:Choice>
        <mc:Fallback>
          <p:sp>
            <p:nvSpPr>
              <p:cNvPr id="3" name="직사각형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29" y="4708852"/>
                <a:ext cx="243175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C7D57-3ACA-4912-A197-AB7D567CD136}"/>
                  </a:ext>
                </a:extLst>
              </p:cNvPr>
              <p:cNvSpPr txBox="1"/>
              <p:nvPr/>
            </p:nvSpPr>
            <p:spPr>
              <a:xfrm>
                <a:off x="5892800" y="977384"/>
                <a:ext cx="165735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ko-KR" sz="1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ko-KR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o-KR" alt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sSup>
                        <m:sSupPr>
                          <m:ctrlPr>
                            <a:rPr lang="en-US" altLang="ko-KR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ko-KR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ko-KR" alt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C7D57-3ACA-4912-A197-AB7D567CD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2800" y="977384"/>
                <a:ext cx="1657350" cy="369332"/>
              </a:xfrm>
              <a:prstGeom prst="rect">
                <a:avLst/>
              </a:prstGeom>
              <a:blipFill>
                <a:blip r:embed="rId5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직사각형 9">
                <a:extLst>
                  <a:ext uri="{FF2B5EF4-FFF2-40B4-BE49-F238E27FC236}">
                    <a16:creationId xmlns:a16="http://schemas.microsoft.com/office/drawing/2014/main" id="{8E21E9B6-F449-4601-9081-B5E562ACC0F8}"/>
                  </a:ext>
                </a:extLst>
              </p:cNvPr>
              <p:cNvSpPr/>
              <p:nvPr/>
            </p:nvSpPr>
            <p:spPr>
              <a:xfrm>
                <a:off x="5596929" y="3496388"/>
                <a:ext cx="566379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</m:t>
                      </m:r>
                      <m:r>
                        <a:rPr lang="ko-KR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m:rPr>
                          <m:sty m:val="p"/>
                        </m:rPr>
                        <a:rPr lang="el-GR" altLang="ko-K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𝑥𝑓</m:t>
                      </m:r>
                      <m:d>
                        <m:dPr>
                          <m:ctrlP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l-GR" altLang="ko-K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ko-KR" altLang="en-US" sz="2800" dirty="0"/>
              </a:p>
            </p:txBody>
          </p:sp>
        </mc:Choice>
        <mc:Fallback>
          <p:sp>
            <p:nvSpPr>
              <p:cNvPr id="10" name="직사각형 9">
                <a:extLst>
                  <a:ext uri="{FF2B5EF4-FFF2-40B4-BE49-F238E27FC236}">
                    <a16:creationId xmlns:a16="http://schemas.microsoft.com/office/drawing/2014/main" id="{8E21E9B6-F449-4601-9081-B5E562ACC0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929" y="3496388"/>
                <a:ext cx="566379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직사각형 10">
                <a:extLst>
                  <a:ext uri="{FF2B5EF4-FFF2-40B4-BE49-F238E27FC236}">
                    <a16:creationId xmlns:a16="http://schemas.microsoft.com/office/drawing/2014/main" id="{1E6F4513-FDE8-4086-A6E0-D1F30C142574}"/>
                  </a:ext>
                </a:extLst>
              </p:cNvPr>
              <p:cNvSpPr/>
              <p:nvPr/>
            </p:nvSpPr>
            <p:spPr>
              <a:xfrm>
                <a:off x="5596929" y="4102620"/>
                <a:ext cx="4453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altLang="ko-K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</m:t>
                      </m:r>
                      <m:r>
                        <a:rPr lang="ko-KR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ko-KR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+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ko-KR" altLang="en-US" sz="2800" dirty="0"/>
              </a:p>
            </p:txBody>
          </p:sp>
        </mc:Choice>
        <mc:Fallback>
          <p:sp>
            <p:nvSpPr>
              <p:cNvPr id="11" name="직사각형 10">
                <a:extLst>
                  <a:ext uri="{FF2B5EF4-FFF2-40B4-BE49-F238E27FC236}">
                    <a16:creationId xmlns:a16="http://schemas.microsoft.com/office/drawing/2014/main" id="{1E6F4513-FDE8-4086-A6E0-D1F30C1425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929" y="4102620"/>
                <a:ext cx="445333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직사각형 11">
                <a:extLst>
                  <a:ext uri="{FF2B5EF4-FFF2-40B4-BE49-F238E27FC236}">
                    <a16:creationId xmlns:a16="http://schemas.microsoft.com/office/drawing/2014/main" id="{0B6E7961-BA75-4701-8E09-EE8677BB48B1}"/>
                  </a:ext>
                </a:extLst>
              </p:cNvPr>
              <p:cNvSpPr/>
              <p:nvPr/>
            </p:nvSpPr>
            <p:spPr>
              <a:xfrm>
                <a:off x="5647729" y="5315084"/>
                <a:ext cx="30012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ko-KR" sz="2800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ko-K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ko-KR" sz="28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ko-KR" altLang="en-US" sz="2800" dirty="0"/>
              </a:p>
            </p:txBody>
          </p:sp>
        </mc:Choice>
        <mc:Fallback>
          <p:sp>
            <p:nvSpPr>
              <p:cNvPr id="12" name="직사각형 11">
                <a:extLst>
                  <a:ext uri="{FF2B5EF4-FFF2-40B4-BE49-F238E27FC236}">
                    <a16:creationId xmlns:a16="http://schemas.microsoft.com/office/drawing/2014/main" id="{0B6E7961-BA75-4701-8E09-EE8677BB48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29" y="5315084"/>
                <a:ext cx="300120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82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51">
            <a:extLst>
              <a:ext uri="{FF2B5EF4-FFF2-40B4-BE49-F238E27FC236}">
                <a16:creationId xmlns:a16="http://schemas.microsoft.com/office/drawing/2014/main" id="{9BB4D3C7-4A9D-4586-B756-73672082B6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811593"/>
              </p:ext>
            </p:extLst>
          </p:nvPr>
        </p:nvGraphicFramePr>
        <p:xfrm>
          <a:off x="7344545" y="578751"/>
          <a:ext cx="4485505" cy="914400"/>
        </p:xfrm>
        <a:graphic>
          <a:graphicData uri="http://schemas.openxmlformats.org/drawingml/2006/table">
            <a:tbl>
              <a:tblPr/>
              <a:tblGrid>
                <a:gridCol w="137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8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3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2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Pr(X=x)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6D0D1E5-55E1-4B44-9DB9-FEF91BF6C76A}"/>
              </a:ext>
            </a:extLst>
          </p:cNvPr>
          <p:cNvSpPr txBox="1"/>
          <p:nvPr/>
        </p:nvSpPr>
        <p:spPr>
          <a:xfrm>
            <a:off x="660400" y="495300"/>
            <a:ext cx="5157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/>
              <a:t>동전을 </a:t>
            </a:r>
            <a:r>
              <a:rPr lang="en-US" altLang="ko-KR" dirty="0"/>
              <a:t>3</a:t>
            </a:r>
            <a:r>
              <a:rPr lang="ko-KR" altLang="en-US" dirty="0"/>
              <a:t>번 던져 나온 앞면의 수의 분산은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2DE07D5A-2693-4F55-9CBA-27A2E7445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6" y="1281113"/>
            <a:ext cx="6292850" cy="2027174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100D7597-2CD9-4662-9185-C99BE22003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0" r="1272"/>
          <a:stretch/>
        </p:blipFill>
        <p:spPr>
          <a:xfrm>
            <a:off x="660400" y="3531684"/>
            <a:ext cx="6292850" cy="262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979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2502" y="735807"/>
            <a:ext cx="2027238" cy="1858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dirty="0" err="1"/>
              <a:t>기대값적용</a:t>
            </a:r>
            <a:br>
              <a:rPr lang="en-US" altLang="ko-KR" dirty="0"/>
            </a:br>
            <a:r>
              <a:rPr lang="ko-KR" altLang="en-US" dirty="0"/>
              <a:t>예제</a:t>
            </a:r>
          </a:p>
        </p:txBody>
      </p:sp>
      <p:graphicFrame>
        <p:nvGraphicFramePr>
          <p:cNvPr id="39958" name="Group 22">
            <a:extLst>
              <a:ext uri="{FF2B5EF4-FFF2-40B4-BE49-F238E27FC236}">
                <a16:creationId xmlns:a16="http://schemas.microsoft.com/office/drawing/2014/main" id="{55A55DF2-B0D7-4A8E-8D20-58698943B219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52244128"/>
              </p:ext>
            </p:extLst>
          </p:nvPr>
        </p:nvGraphicFramePr>
        <p:xfrm>
          <a:off x="6199761" y="1621017"/>
          <a:ext cx="4818436" cy="1392060"/>
        </p:xfrm>
        <a:graphic>
          <a:graphicData uri="http://schemas.openxmlformats.org/drawingml/2006/table">
            <a:tbl>
              <a:tblPr/>
              <a:tblGrid>
                <a:gridCol w="160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우산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빙과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맑음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789" name="Text Box 24"/>
          <p:cNvSpPr txBox="1">
            <a:spLocks noChangeArrowheads="1"/>
          </p:cNvSpPr>
          <p:nvPr/>
        </p:nvSpPr>
        <p:spPr bwMode="auto">
          <a:xfrm>
            <a:off x="4826536" y="2055437"/>
            <a:ext cx="11657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이익표</a:t>
            </a:r>
          </a:p>
        </p:txBody>
      </p:sp>
      <p:sp>
        <p:nvSpPr>
          <p:cNvPr id="39961" name="Rectangle 25"/>
          <p:cNvSpPr>
            <a:spLocks noChangeArrowheads="1"/>
          </p:cNvSpPr>
          <p:nvPr/>
        </p:nvSpPr>
        <p:spPr bwMode="auto">
          <a:xfrm>
            <a:off x="3759990" y="3423884"/>
            <a:ext cx="7776864" cy="18130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ko-KR" altLang="en-US" sz="2400" dirty="0">
                <a:latin typeface="+mj-ea"/>
                <a:ea typeface="+mj-ea"/>
              </a:rPr>
              <a:t>내일 난 우산을 팔까</a:t>
            </a:r>
            <a:r>
              <a:rPr lang="en-US" altLang="ko-KR" sz="2400" dirty="0">
                <a:latin typeface="+mj-ea"/>
                <a:ea typeface="+mj-ea"/>
              </a:rPr>
              <a:t>? </a:t>
            </a:r>
            <a:r>
              <a:rPr lang="ko-KR" altLang="en-US" sz="2400" dirty="0">
                <a:latin typeface="+mj-ea"/>
                <a:ea typeface="+mj-ea"/>
              </a:rPr>
              <a:t>빙과를 팔까</a:t>
            </a:r>
            <a:r>
              <a:rPr lang="en-US" altLang="ko-KR" sz="2400" dirty="0">
                <a:latin typeface="+mj-ea"/>
                <a:ea typeface="+mj-ea"/>
              </a:rPr>
              <a:t>?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ko-KR" altLang="en-US" sz="2400" dirty="0">
                <a:latin typeface="+mj-ea"/>
                <a:ea typeface="+mj-ea"/>
              </a:rPr>
              <a:t>비가 올 거 같으면 우산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>
                <a:latin typeface="+mj-ea"/>
                <a:ea typeface="+mj-ea"/>
              </a:rPr>
              <a:t>맑을 거 같으면 빙과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ko-KR" altLang="en-US" sz="2400" dirty="0" err="1">
                <a:latin typeface="+mj-ea"/>
                <a:ea typeface="+mj-ea"/>
              </a:rPr>
              <a:t>비올</a:t>
            </a:r>
            <a:r>
              <a:rPr lang="ko-KR" altLang="en-US" sz="2400" dirty="0">
                <a:latin typeface="+mj-ea"/>
                <a:ea typeface="+mj-ea"/>
              </a:rPr>
              <a:t> 확률이 </a:t>
            </a:r>
            <a:r>
              <a:rPr lang="en-US" altLang="ko-KR" sz="2400" dirty="0">
                <a:latin typeface="+mj-ea"/>
                <a:ea typeface="+mj-ea"/>
              </a:rPr>
              <a:t>0.4</a:t>
            </a:r>
            <a:r>
              <a:rPr lang="ko-KR" altLang="en-US" sz="2400" dirty="0">
                <a:latin typeface="+mj-ea"/>
                <a:ea typeface="+mj-ea"/>
              </a:rPr>
              <a:t>라는 정보가 있다면 어떤 의사결정의 이익 </a:t>
            </a:r>
            <a:r>
              <a:rPr lang="ko-KR" altLang="en-US" sz="2400" dirty="0" err="1">
                <a:latin typeface="+mj-ea"/>
                <a:ea typeface="+mj-ea"/>
              </a:rPr>
              <a:t>기대값이</a:t>
            </a:r>
            <a:r>
              <a:rPr lang="ko-KR" altLang="en-US" sz="2400" dirty="0">
                <a:latin typeface="+mj-ea"/>
                <a:ea typeface="+mj-ea"/>
              </a:rPr>
              <a:t> 더 클까</a:t>
            </a:r>
            <a:endParaRPr lang="en-US" altLang="ko-KR" sz="2400" dirty="0">
              <a:latin typeface="+mj-ea"/>
              <a:ea typeface="+mj-ea"/>
            </a:endParaRPr>
          </a:p>
        </p:txBody>
      </p:sp>
      <p:sp>
        <p:nvSpPr>
          <p:cNvPr id="32791" name="Oval 26"/>
          <p:cNvSpPr>
            <a:spLocks noChangeArrowheads="1"/>
          </p:cNvSpPr>
          <p:nvPr/>
        </p:nvSpPr>
        <p:spPr bwMode="auto">
          <a:xfrm>
            <a:off x="826077" y="80964"/>
            <a:ext cx="3240088" cy="3240087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A4C4E5-AE54-40D0-AFCD-B7BFF69B2545}"/>
              </a:ext>
            </a:extLst>
          </p:cNvPr>
          <p:cNvSpPr txBox="1"/>
          <p:nvPr/>
        </p:nvSpPr>
        <p:spPr>
          <a:xfrm>
            <a:off x="6096000" y="294482"/>
            <a:ext cx="51940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어느 판매자가 다음날 팔 물건을 전날 결정한다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그는 우산 또는 아이스크림을 판매할 수 있는데</a:t>
            </a:r>
            <a:endParaRPr lang="en-US" altLang="ko-KR" dirty="0"/>
          </a:p>
          <a:p>
            <a:r>
              <a:rPr lang="ko-KR" altLang="en-US" dirty="0"/>
              <a:t>그 판매이익은 날씨에 영향을 받으며 각 경우에</a:t>
            </a:r>
            <a:endParaRPr lang="en-US" altLang="ko-KR" dirty="0"/>
          </a:p>
          <a:p>
            <a:r>
              <a:rPr lang="ko-KR" altLang="en-US" dirty="0"/>
              <a:t>기대되는 이익은 다음과 같다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9" name="Group 3">
            <a:extLst>
              <a:ext uri="{FF2B5EF4-FFF2-40B4-BE49-F238E27FC236}">
                <a16:creationId xmlns:a16="http://schemas.microsoft.com/office/drawing/2014/main" id="{51CE0F77-BC0E-4C9D-8E21-F37D491E4BE1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91473926"/>
              </p:ext>
            </p:extLst>
          </p:nvPr>
        </p:nvGraphicFramePr>
        <p:xfrm>
          <a:off x="1445656" y="503069"/>
          <a:ext cx="5872769" cy="1871664"/>
        </p:xfrm>
        <a:graphic>
          <a:graphicData uri="http://schemas.openxmlformats.org/drawingml/2006/table">
            <a:tbl>
              <a:tblPr/>
              <a:tblGrid>
                <a:gridCol w="1667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8700">
                  <a:extLst>
                    <a:ext uri="{9D8B030D-6E8A-4147-A177-3AD203B41FA5}">
                      <a16:colId xmlns:a16="http://schemas.microsoft.com/office/drawing/2014/main" val="1756543247"/>
                    </a:ext>
                  </a:extLst>
                </a:gridCol>
              </a:tblGrid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우산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빙과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이익확률</a:t>
                      </a: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kumimoji="1" lang="ko-KR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맑음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7537586" y="802377"/>
            <a:ext cx="3701654" cy="1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이익을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얻을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확률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=</a:t>
            </a:r>
            <a:r>
              <a:rPr lang="ko-KR" altLang="en-US" sz="2400" dirty="0" err="1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비올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확률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or</a:t>
            </a: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맑을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확률</a:t>
            </a:r>
            <a:r>
              <a:rPr lang="en-US" altLang="ko-KR" sz="2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endParaRPr lang="ko-KR" altLang="en-US" sz="2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1445656" y="2877038"/>
            <a:ext cx="8147050" cy="2736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buFontTx/>
              <a:buChar char="•"/>
            </a:pPr>
            <a:r>
              <a:rPr lang="ko-KR" altLang="en-US" sz="3200" dirty="0">
                <a:latin typeface="+mj-ea"/>
                <a:ea typeface="+mj-ea"/>
              </a:rPr>
              <a:t>우산을 팔 때 기대 이익</a:t>
            </a:r>
          </a:p>
          <a:p>
            <a:pPr lvl="1" eaLnBrk="1" hangingPunct="1">
              <a:buClrTx/>
              <a:buFontTx/>
              <a:buNone/>
            </a:pPr>
            <a:r>
              <a:rPr lang="en-US" altLang="ko-KR" b="1" dirty="0">
                <a:solidFill>
                  <a:srgbClr val="FF0000"/>
                </a:solidFill>
                <a:latin typeface="+mj-ea"/>
                <a:ea typeface="+mj-ea"/>
              </a:rPr>
              <a:t>= 10x0.4+0x0.6=4</a:t>
            </a:r>
          </a:p>
          <a:p>
            <a:pPr eaLnBrk="1" hangingPunct="1">
              <a:buFontTx/>
              <a:buChar char="•"/>
            </a:pPr>
            <a:r>
              <a:rPr lang="ko-KR" altLang="en-US" sz="3200" dirty="0">
                <a:latin typeface="+mj-ea"/>
                <a:ea typeface="+mj-ea"/>
              </a:rPr>
              <a:t>빙과를 팔 때 기대 이익</a:t>
            </a:r>
          </a:p>
          <a:p>
            <a:pPr lvl="1" eaLnBrk="1" hangingPunct="1">
              <a:buClrTx/>
              <a:buFontTx/>
              <a:buNone/>
            </a:pPr>
            <a:r>
              <a:rPr lang="en-US" altLang="ko-KR" b="1" dirty="0">
                <a:solidFill>
                  <a:srgbClr val="FF0000"/>
                </a:solidFill>
                <a:latin typeface="+mj-ea"/>
                <a:ea typeface="+mj-ea"/>
              </a:rPr>
              <a:t>= 3x0.4+8x0.6=6</a:t>
            </a:r>
          </a:p>
          <a:p>
            <a:pPr eaLnBrk="1" hangingPunct="1">
              <a:buFontTx/>
              <a:buChar char="•"/>
            </a:pPr>
            <a:r>
              <a:rPr lang="ko-KR" altLang="en-US" sz="3200" dirty="0">
                <a:latin typeface="+mj-ea"/>
                <a:ea typeface="+mj-ea"/>
              </a:rPr>
              <a:t>빙과를 팔 때 기대이익이 더 높다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88413" y="3511474"/>
            <a:ext cx="2268061" cy="8697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70C0"/>
                </a:solidFill>
                <a:latin typeface="+mj-ea"/>
                <a:ea typeface="+mj-ea"/>
              </a:rPr>
              <a:t>연습</a:t>
            </a:r>
            <a:r>
              <a:rPr lang="en-US" altLang="ko-KR" dirty="0">
                <a:solidFill>
                  <a:srgbClr val="0070C0"/>
                </a:solidFill>
                <a:latin typeface="+mj-ea"/>
                <a:ea typeface="+mj-ea"/>
              </a:rPr>
              <a:t>&gt; </a:t>
            </a:r>
            <a:r>
              <a:rPr lang="ko-KR" altLang="en-US" dirty="0">
                <a:solidFill>
                  <a:srgbClr val="0070C0"/>
                </a:solidFill>
                <a:latin typeface="+mj-ea"/>
                <a:ea typeface="+mj-ea"/>
              </a:rPr>
              <a:t>엑셀에서</a:t>
            </a:r>
            <a:endParaRPr lang="en-US" altLang="ko-KR" dirty="0">
              <a:solidFill>
                <a:srgbClr val="0070C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70C0"/>
                </a:solidFill>
                <a:latin typeface="+mj-ea"/>
                <a:ea typeface="+mj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14532E-B1F0-4CD2-9738-BC6877D67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04801"/>
            <a:ext cx="11176000" cy="8683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dirty="0"/>
              <a:t>연습</a:t>
            </a:r>
            <a:r>
              <a:rPr lang="en-US" altLang="ko-KR" sz="2000" dirty="0"/>
              <a:t>&gt; </a:t>
            </a:r>
            <a:r>
              <a:rPr lang="ko-KR" altLang="en-US" sz="2000" dirty="0">
                <a:solidFill>
                  <a:srgbClr val="0070C0"/>
                </a:solidFill>
                <a:latin typeface="+mj-ea"/>
                <a:ea typeface="+mj-ea"/>
              </a:rPr>
              <a:t>비가 올 확률이 얼마 이상이 되어야 우산을 파는게 이익인지 찾으세요</a:t>
            </a:r>
            <a:endParaRPr lang="ko-KR" altLang="en-US" sz="20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DD19C9D-E3D0-44FD-BFFD-D7F7814B7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332" y="1173164"/>
            <a:ext cx="3653476" cy="52324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F7D8000F-DD5A-45A7-9654-3FFD72F69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462" y="1152804"/>
            <a:ext cx="3653476" cy="5252760"/>
          </a:xfrm>
          <a:prstGeom prst="rect">
            <a:avLst/>
          </a:prstGeom>
        </p:spPr>
      </p:pic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F364352F-B0FC-46F4-ADA9-A27CEAC8EC0A}"/>
              </a:ext>
            </a:extLst>
          </p:cNvPr>
          <p:cNvSpPr/>
          <p:nvPr/>
        </p:nvSpPr>
        <p:spPr>
          <a:xfrm>
            <a:off x="5471870" y="3333750"/>
            <a:ext cx="844550" cy="742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AED3BD-8209-4056-BCBE-8CAA07E47BB5}"/>
              </a:ext>
            </a:extLst>
          </p:cNvPr>
          <p:cNvSpPr txBox="1"/>
          <p:nvPr/>
        </p:nvSpPr>
        <p:spPr>
          <a:xfrm>
            <a:off x="5256726" y="2687419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혼합참조를</a:t>
            </a:r>
            <a:endParaRPr lang="en-US" altLang="ko-KR" dirty="0"/>
          </a:p>
          <a:p>
            <a:r>
              <a:rPr lang="ko-KR" altLang="en-US" dirty="0"/>
              <a:t>이용</a:t>
            </a:r>
          </a:p>
        </p:txBody>
      </p:sp>
    </p:spTree>
    <p:extLst>
      <p:ext uri="{BB962C8B-B14F-4D97-AF65-F5344CB8AC3E}">
        <p14:creationId xmlns:p14="http://schemas.microsoft.com/office/powerpoint/2010/main" val="950093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1700" y="427472"/>
            <a:ext cx="10254158" cy="905718"/>
          </a:xfrm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확률변수</a:t>
            </a:r>
            <a:endParaRPr lang="ko-KR" altLang="en-US" sz="20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901700" y="1625600"/>
            <a:ext cx="10254158" cy="3943350"/>
          </a:xfrm>
          <a:ln>
            <a:solidFill>
              <a:schemeClr val="bg2">
                <a:lumMod val="90000"/>
              </a:schemeClr>
            </a:solidFill>
          </a:ln>
        </p:spPr>
        <p:txBody>
          <a:bodyPr anchor="ctr">
            <a:normAutofit fontScale="92500" lnSpcReduction="10000"/>
          </a:bodyPr>
          <a:lstStyle/>
          <a:p>
            <a:pPr eaLnBrk="1" hangingPunct="1"/>
            <a:r>
              <a:rPr lang="ko-KR" altLang="en-US" dirty="0"/>
              <a:t>확률변수 </a:t>
            </a:r>
            <a:r>
              <a:rPr lang="en-US" altLang="ko-KR" dirty="0">
                <a:latin typeface="Times New Roman" panose="02020603050405020304" pitchFamily="18" charset="0"/>
              </a:rPr>
              <a:t>Random Variable</a:t>
            </a:r>
          </a:p>
          <a:p>
            <a:pPr marL="857250" lvl="1" indent="-457200" eaLnBrk="1" hangingPunct="1"/>
            <a:r>
              <a:rPr lang="ko-KR" altLang="en-US" dirty="0"/>
              <a:t>사건의 결과를 수로 표현한 것</a:t>
            </a:r>
            <a:r>
              <a:rPr lang="en-US" altLang="ko-KR" dirty="0"/>
              <a:t>(</a:t>
            </a:r>
            <a:r>
              <a:rPr lang="ko-KR" altLang="en-US" dirty="0"/>
              <a:t>흔히 </a:t>
            </a:r>
            <a:r>
              <a:rPr lang="en-US" altLang="ko-KR" dirty="0"/>
              <a:t>X, Y, Z </a:t>
            </a:r>
            <a:r>
              <a:rPr lang="ko-KR" altLang="en-US" dirty="0"/>
              <a:t>등</a:t>
            </a:r>
            <a:r>
              <a:rPr lang="en-US" altLang="ko-KR" dirty="0"/>
              <a:t>)</a:t>
            </a:r>
            <a:endParaRPr lang="ko-KR" altLang="en-US" dirty="0"/>
          </a:p>
          <a:p>
            <a:pPr eaLnBrk="1" hangingPunct="1"/>
            <a:endParaRPr lang="ko-KR" altLang="en-US" dirty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/>
              <a:t>동전을 세번 던지는 실험에서 앞면의 수 </a:t>
            </a:r>
            <a:r>
              <a:rPr lang="en-US" altLang="ko-KR" dirty="0"/>
              <a:t>X</a:t>
            </a:r>
            <a:r>
              <a:rPr lang="ko-KR" altLang="en-US" dirty="0"/>
              <a:t>를 확률변수라 한다</a:t>
            </a:r>
            <a:endParaRPr lang="en-US" altLang="ko-KR" dirty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ko-KR" dirty="0"/>
          </a:p>
          <a:p>
            <a:pPr eaLnBrk="1" hangingPunct="1"/>
            <a:r>
              <a:rPr lang="ko-KR" altLang="en-US" dirty="0"/>
              <a:t>특징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변수다</a:t>
            </a:r>
            <a:r>
              <a:rPr lang="en-US" altLang="ko-KR" dirty="0"/>
              <a:t>(</a:t>
            </a:r>
            <a:r>
              <a:rPr lang="ko-KR" altLang="en-US" dirty="0"/>
              <a:t>상수의 반대</a:t>
            </a:r>
            <a:r>
              <a:rPr lang="en-US" altLang="ko-KR" dirty="0"/>
              <a:t>)</a:t>
            </a:r>
          </a:p>
          <a:p>
            <a:pPr lvl="1" eaLnBrk="1" hangingPunct="1"/>
            <a:r>
              <a:rPr lang="ko-KR" altLang="en-US" dirty="0"/>
              <a:t>취하는 범위가 있다</a:t>
            </a:r>
          </a:p>
          <a:p>
            <a:pPr lvl="1" eaLnBrk="1" hangingPunct="1"/>
            <a:r>
              <a:rPr lang="ko-KR" altLang="en-US" dirty="0"/>
              <a:t>각 범위에서 확률이 존재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확률분포를 가진다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1035053" y="333376"/>
            <a:ext cx="2540668" cy="3225800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3600" dirty="0"/>
              <a:t>동전을 </a:t>
            </a:r>
            <a:br>
              <a:rPr lang="ko-KR" altLang="en-US" sz="3600" dirty="0"/>
            </a:br>
            <a:r>
              <a:rPr lang="ko-KR" altLang="en-US" sz="3600" dirty="0"/>
              <a:t>세번 던져 앞면의 수</a:t>
            </a:r>
            <a:br>
              <a:rPr lang="ko-KR" altLang="en-US" sz="3600" dirty="0"/>
            </a:br>
            <a:r>
              <a:rPr lang="en-US" altLang="ko-KR" sz="3600" dirty="0"/>
              <a:t>X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348717" y="473746"/>
            <a:ext cx="4608513" cy="396090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dirty="0">
                <a:latin typeface="Times New Roman" panose="02020603050405020304" pitchFamily="18" charset="0"/>
              </a:rPr>
              <a:t>X=0,1,2,3</a:t>
            </a:r>
          </a:p>
          <a:p>
            <a:pPr eaLnBrk="1" hangingPunct="1"/>
            <a:r>
              <a:rPr lang="ko-KR" altLang="en-US" dirty="0">
                <a:latin typeface="Times New Roman" panose="02020603050405020304" pitchFamily="18" charset="0"/>
              </a:rPr>
              <a:t>실제로 정확한 표현은</a:t>
            </a:r>
            <a:endParaRPr lang="en-US" altLang="ko-KR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dirty="0">
                <a:latin typeface="Times New Roman" panose="02020603050405020304" pitchFamily="18" charset="0"/>
              </a:rPr>
              <a:t>   </a:t>
            </a:r>
            <a:r>
              <a:rPr lang="ko-KR" altLang="en-US" dirty="0">
                <a:latin typeface="Times New Roman" panose="02020603050405020304" pitchFamily="18" charset="0"/>
              </a:rPr>
              <a:t>  </a:t>
            </a:r>
            <a:r>
              <a:rPr lang="en-US" altLang="ko-KR" dirty="0">
                <a:latin typeface="Times New Roman" panose="02020603050405020304" pitchFamily="18" charset="0"/>
              </a:rPr>
              <a:t>x=0,1,2,3</a:t>
            </a:r>
          </a:p>
          <a:p>
            <a:pPr eaLnBrk="1" hangingPunct="1"/>
            <a:endParaRPr lang="en-US" altLang="ko-KR" sz="16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ko-KR" dirty="0">
                <a:latin typeface="Times New Roman" panose="02020603050405020304" pitchFamily="18" charset="0"/>
              </a:rPr>
              <a:t>Pr(X=x)</a:t>
            </a:r>
          </a:p>
          <a:p>
            <a:pPr lvl="1" eaLnBrk="1" hangingPunct="1"/>
            <a:r>
              <a:rPr lang="en-US" altLang="ko-KR" dirty="0">
                <a:latin typeface="Times New Roman" panose="02020603050405020304" pitchFamily="18" charset="0"/>
              </a:rPr>
              <a:t>Pr(X=0)=1/8</a:t>
            </a:r>
          </a:p>
          <a:p>
            <a:pPr lvl="1" eaLnBrk="1" hangingPunct="1"/>
            <a:r>
              <a:rPr lang="en-US" altLang="ko-KR" dirty="0">
                <a:latin typeface="Times New Roman" panose="02020603050405020304" pitchFamily="18" charset="0"/>
              </a:rPr>
              <a:t>Pr(X=1)=3/8</a:t>
            </a:r>
          </a:p>
          <a:p>
            <a:pPr lvl="1" eaLnBrk="1" hangingPunct="1"/>
            <a:r>
              <a:rPr lang="en-US" altLang="ko-KR" dirty="0">
                <a:latin typeface="Times New Roman" panose="02020603050405020304" pitchFamily="18" charset="0"/>
              </a:rPr>
              <a:t>Pr(X=2)=3/8</a:t>
            </a:r>
          </a:p>
          <a:p>
            <a:pPr lvl="1" eaLnBrk="1" hangingPunct="1"/>
            <a:r>
              <a:rPr lang="en-US" altLang="ko-KR" dirty="0">
                <a:latin typeface="Times New Roman" panose="02020603050405020304" pitchFamily="18" charset="0"/>
              </a:rPr>
              <a:t>Pr(X=3)=1/8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89370" y="473746"/>
            <a:ext cx="2945060" cy="2945060"/>
          </a:xfrm>
          <a:prstGeom prst="ellipse">
            <a:avLst/>
          </a:prstGeom>
          <a:noFill/>
          <a:ln w="57150">
            <a:solidFill>
              <a:schemeClr val="accent2">
                <a:alpha val="50195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오른쪽 화살표 1"/>
          <p:cNvSpPr/>
          <p:nvPr/>
        </p:nvSpPr>
        <p:spPr>
          <a:xfrm>
            <a:off x="6078843" y="424280"/>
            <a:ext cx="1116198" cy="647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변수</a:t>
            </a:r>
          </a:p>
        </p:txBody>
      </p:sp>
      <p:grpSp>
        <p:nvGrpSpPr>
          <p:cNvPr id="16" name="그룹 15"/>
          <p:cNvGrpSpPr/>
          <p:nvPr/>
        </p:nvGrpSpPr>
        <p:grpSpPr>
          <a:xfrm>
            <a:off x="4021404" y="548996"/>
            <a:ext cx="1387622" cy="3964192"/>
            <a:chOff x="9336360" y="256896"/>
            <a:chExt cx="1387622" cy="3964192"/>
          </a:xfrm>
        </p:grpSpPr>
        <p:sp>
          <p:nvSpPr>
            <p:cNvPr id="5" name="타원 4"/>
            <p:cNvSpPr/>
            <p:nvPr/>
          </p:nvSpPr>
          <p:spPr>
            <a:xfrm>
              <a:off x="9336360" y="256896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타원 18"/>
            <p:cNvSpPr/>
            <p:nvPr/>
          </p:nvSpPr>
          <p:spPr>
            <a:xfrm>
              <a:off x="9812684" y="256896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타원 19"/>
            <p:cNvSpPr/>
            <p:nvPr/>
          </p:nvSpPr>
          <p:spPr>
            <a:xfrm>
              <a:off x="10289008" y="256896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타원 20"/>
            <p:cNvSpPr/>
            <p:nvPr/>
          </p:nvSpPr>
          <p:spPr>
            <a:xfrm>
              <a:off x="9336360" y="761070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타원 21"/>
            <p:cNvSpPr/>
            <p:nvPr/>
          </p:nvSpPr>
          <p:spPr>
            <a:xfrm>
              <a:off x="9812684" y="761070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타원 22"/>
            <p:cNvSpPr/>
            <p:nvPr/>
          </p:nvSpPr>
          <p:spPr>
            <a:xfrm>
              <a:off x="10289008" y="761070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타원 23"/>
            <p:cNvSpPr/>
            <p:nvPr/>
          </p:nvSpPr>
          <p:spPr>
            <a:xfrm>
              <a:off x="9336360" y="1265244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타원 24"/>
            <p:cNvSpPr/>
            <p:nvPr/>
          </p:nvSpPr>
          <p:spPr>
            <a:xfrm>
              <a:off x="9812684" y="1265244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타원 25"/>
            <p:cNvSpPr/>
            <p:nvPr/>
          </p:nvSpPr>
          <p:spPr>
            <a:xfrm>
              <a:off x="10289008" y="1265244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타원 26"/>
            <p:cNvSpPr/>
            <p:nvPr/>
          </p:nvSpPr>
          <p:spPr>
            <a:xfrm>
              <a:off x="9336360" y="1769418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타원 27"/>
            <p:cNvSpPr/>
            <p:nvPr/>
          </p:nvSpPr>
          <p:spPr>
            <a:xfrm>
              <a:off x="9812684" y="1769418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타원 28"/>
            <p:cNvSpPr/>
            <p:nvPr/>
          </p:nvSpPr>
          <p:spPr>
            <a:xfrm>
              <a:off x="10289008" y="1769418"/>
              <a:ext cx="434974" cy="434974"/>
            </a:xfrm>
            <a:prstGeom prst="ellipse">
              <a:avLst/>
            </a:prstGeom>
            <a:solidFill>
              <a:srgbClr val="FF99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타원 29"/>
            <p:cNvSpPr/>
            <p:nvPr/>
          </p:nvSpPr>
          <p:spPr>
            <a:xfrm>
              <a:off x="9336360" y="2273592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타원 30"/>
            <p:cNvSpPr/>
            <p:nvPr/>
          </p:nvSpPr>
          <p:spPr>
            <a:xfrm>
              <a:off x="9812684" y="2273592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타원 31"/>
            <p:cNvSpPr/>
            <p:nvPr/>
          </p:nvSpPr>
          <p:spPr>
            <a:xfrm>
              <a:off x="10289008" y="2273592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타원 32"/>
            <p:cNvSpPr/>
            <p:nvPr/>
          </p:nvSpPr>
          <p:spPr>
            <a:xfrm>
              <a:off x="9336360" y="2777766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타원 33"/>
            <p:cNvSpPr/>
            <p:nvPr/>
          </p:nvSpPr>
          <p:spPr>
            <a:xfrm>
              <a:off x="9812684" y="2777766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타원 34"/>
            <p:cNvSpPr/>
            <p:nvPr/>
          </p:nvSpPr>
          <p:spPr>
            <a:xfrm>
              <a:off x="10289008" y="2777766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타원 35"/>
            <p:cNvSpPr/>
            <p:nvPr/>
          </p:nvSpPr>
          <p:spPr>
            <a:xfrm>
              <a:off x="9336360" y="3281940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타원 36"/>
            <p:cNvSpPr/>
            <p:nvPr/>
          </p:nvSpPr>
          <p:spPr>
            <a:xfrm>
              <a:off x="9812684" y="3281940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타원 37"/>
            <p:cNvSpPr/>
            <p:nvPr/>
          </p:nvSpPr>
          <p:spPr>
            <a:xfrm>
              <a:off x="10289008" y="3281940"/>
              <a:ext cx="434974" cy="434974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endParaRPr lang="ko-KR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타원 38"/>
            <p:cNvSpPr/>
            <p:nvPr/>
          </p:nvSpPr>
          <p:spPr>
            <a:xfrm>
              <a:off x="9336360" y="3786114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타원 39"/>
            <p:cNvSpPr/>
            <p:nvPr/>
          </p:nvSpPr>
          <p:spPr>
            <a:xfrm>
              <a:off x="9812684" y="3786114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타원 40"/>
            <p:cNvSpPr/>
            <p:nvPr/>
          </p:nvSpPr>
          <p:spPr>
            <a:xfrm>
              <a:off x="10289008" y="3786114"/>
              <a:ext cx="434974" cy="434974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  <a:endPara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E58367B-BA7B-47E8-81B4-CB5F83A932A9}"/>
              </a:ext>
            </a:extLst>
          </p:cNvPr>
          <p:cNvSpPr txBox="1"/>
          <p:nvPr/>
        </p:nvSpPr>
        <p:spPr>
          <a:xfrm>
            <a:off x="1293708" y="3708882"/>
            <a:ext cx="1699889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H: head, T: tail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995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1035053" y="333376"/>
            <a:ext cx="2540668" cy="3225800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3600" dirty="0"/>
              <a:t>동전을 </a:t>
            </a:r>
            <a:br>
              <a:rPr lang="ko-KR" altLang="en-US" sz="3600" dirty="0"/>
            </a:br>
            <a:r>
              <a:rPr lang="ko-KR" altLang="en-US" sz="3600" dirty="0"/>
              <a:t>세번 던져 앞면의 수</a:t>
            </a:r>
            <a:br>
              <a:rPr lang="ko-KR" altLang="en-US" sz="3600" dirty="0"/>
            </a:br>
            <a:r>
              <a:rPr lang="en-US" altLang="ko-KR" sz="3600" dirty="0"/>
              <a:t>X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89370" y="473746"/>
            <a:ext cx="2945060" cy="2945060"/>
          </a:xfrm>
          <a:prstGeom prst="ellipse">
            <a:avLst/>
          </a:prstGeom>
          <a:noFill/>
          <a:ln w="57150">
            <a:solidFill>
              <a:schemeClr val="accent2">
                <a:alpha val="50195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5207714" y="473746"/>
            <a:ext cx="4903788" cy="1766889"/>
            <a:chOff x="7004764" y="4405311"/>
            <a:chExt cx="4903788" cy="1766889"/>
          </a:xfrm>
        </p:grpSpPr>
        <p:graphicFrame>
          <p:nvGraphicFramePr>
            <p:cNvPr id="6" name="Group 51">
              <a:extLst>
                <a:ext uri="{FF2B5EF4-FFF2-40B4-BE49-F238E27FC236}">
                  <a16:creationId xmlns:a16="http://schemas.microsoft.com/office/drawing/2014/main" id="{9999FBB6-BDC9-459E-BE04-CF8F3F790B9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004764" y="5019674"/>
            <a:ext cx="4903788" cy="1152526"/>
          </p:xfrm>
          <a:graphic>
            <a:graphicData uri="http://schemas.openxmlformats.org/drawingml/2006/table">
              <a:tbl>
                <a:tblPr/>
                <a:tblGrid>
                  <a:gridCol w="1500188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850900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850900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850900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850900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</a:tblGrid>
                <a:tr h="576263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x</a:t>
                        </a:r>
                      </a:p>
                    </a:txBody>
                    <a:tcPr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0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1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2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3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576263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Pr(X=x)</a:t>
                        </a:r>
                      </a:p>
                    </a:txBody>
                    <a:tcPr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1/8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3/8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3/8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1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1" lang="en-US" altLang="ko-KR" sz="28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굴림" pitchFamily="50" charset="-127"/>
                          </a:rPr>
                          <a:t>1/8</a:t>
                        </a:r>
                      </a:p>
                    </a:txBody>
                    <a:tcPr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</a:tbl>
            </a:graphicData>
          </a:graphic>
        </p:graphicFrame>
        <p:sp>
          <p:nvSpPr>
            <p:cNvPr id="7" name="Text Box 52"/>
            <p:cNvSpPr txBox="1">
              <a:spLocks noChangeArrowheads="1"/>
            </p:cNvSpPr>
            <p:nvPr/>
          </p:nvSpPr>
          <p:spPr bwMode="auto">
            <a:xfrm>
              <a:off x="8641478" y="4405311"/>
              <a:ext cx="14382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o-KR" altLang="en-US" sz="2400" dirty="0">
                  <a:solidFill>
                    <a:srgbClr val="0070C0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확률분포표</a:t>
              </a:r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5457450" y="2994705"/>
            <a:ext cx="4475829" cy="2775186"/>
            <a:chOff x="1957836" y="3858679"/>
            <a:chExt cx="4475829" cy="2775186"/>
          </a:xfrm>
        </p:grpSpPr>
        <p:sp>
          <p:nvSpPr>
            <p:cNvPr id="14" name="Text Box 59"/>
            <p:cNvSpPr txBox="1">
              <a:spLocks noChangeArrowheads="1"/>
            </p:cNvSpPr>
            <p:nvPr/>
          </p:nvSpPr>
          <p:spPr bwMode="auto">
            <a:xfrm>
              <a:off x="3344814" y="3858679"/>
              <a:ext cx="168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latinLnBrk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o-KR" altLang="en-US" sz="2400" dirty="0">
                  <a:solidFill>
                    <a:srgbClr val="0070C0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확률분포그림</a:t>
              </a: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1957836" y="4535858"/>
              <a:ext cx="4475829" cy="2098007"/>
              <a:chOff x="2135560" y="4227514"/>
              <a:chExt cx="5328442" cy="2590439"/>
            </a:xfrm>
          </p:grpSpPr>
          <p:sp>
            <p:nvSpPr>
              <p:cNvPr id="8" name="Line 53"/>
              <p:cNvSpPr>
                <a:spLocks noChangeShapeType="1"/>
              </p:cNvSpPr>
              <p:nvPr/>
            </p:nvSpPr>
            <p:spPr bwMode="auto">
              <a:xfrm>
                <a:off x="2135560" y="6172200"/>
                <a:ext cx="518477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9" name="Line 54"/>
              <p:cNvSpPr>
                <a:spLocks noChangeShapeType="1"/>
              </p:cNvSpPr>
              <p:nvPr/>
            </p:nvSpPr>
            <p:spPr bwMode="auto">
              <a:xfrm>
                <a:off x="3215059" y="5451476"/>
                <a:ext cx="0" cy="7207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10" name="Line 55"/>
              <p:cNvSpPr>
                <a:spLocks noChangeShapeType="1"/>
              </p:cNvSpPr>
              <p:nvPr/>
            </p:nvSpPr>
            <p:spPr bwMode="auto">
              <a:xfrm>
                <a:off x="6094784" y="5451476"/>
                <a:ext cx="0" cy="7207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11" name="Line 56"/>
              <p:cNvSpPr>
                <a:spLocks noChangeShapeType="1"/>
              </p:cNvSpPr>
              <p:nvPr/>
            </p:nvSpPr>
            <p:spPr bwMode="auto">
              <a:xfrm flipV="1">
                <a:off x="4151684" y="4227514"/>
                <a:ext cx="0" cy="194468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12" name="Line 57"/>
              <p:cNvSpPr>
                <a:spLocks noChangeShapeType="1"/>
              </p:cNvSpPr>
              <p:nvPr/>
            </p:nvSpPr>
            <p:spPr bwMode="auto">
              <a:xfrm flipV="1">
                <a:off x="5159746" y="4227514"/>
                <a:ext cx="0" cy="194468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13" name="Text Box 58"/>
              <p:cNvSpPr txBox="1">
                <a:spLocks noChangeArrowheads="1"/>
              </p:cNvSpPr>
              <p:nvPr/>
            </p:nvSpPr>
            <p:spPr bwMode="auto">
              <a:xfrm>
                <a:off x="2855489" y="6247929"/>
                <a:ext cx="4608513" cy="570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ko-KR" sz="2400" dirty="0">
                    <a:latin typeface="Times New Roman" panose="02020603050405020304" pitchFamily="18" charset="0"/>
                    <a:ea typeface="굴림" panose="020B0600000101010101" pitchFamily="50" charset="-127"/>
                  </a:rPr>
                  <a:t>  0        1          2        3          x</a:t>
                </a:r>
              </a:p>
            </p:txBody>
          </p:sp>
          <p:sp>
            <p:nvSpPr>
              <p:cNvPr id="15" name="Text Box 60"/>
              <p:cNvSpPr txBox="1">
                <a:spLocks noChangeArrowheads="1"/>
              </p:cNvSpPr>
              <p:nvPr/>
            </p:nvSpPr>
            <p:spPr bwMode="auto">
              <a:xfrm>
                <a:off x="2638797" y="4516439"/>
                <a:ext cx="936625" cy="579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latinLnBrk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ko-KR" sz="3200" dirty="0">
                    <a:latin typeface="Times New Roman" panose="02020603050405020304" pitchFamily="18" charset="0"/>
                    <a:ea typeface="굴림" panose="020B0600000101010101" pitchFamily="50" charset="-127"/>
                  </a:rPr>
                  <a:t>f(x)</a:t>
                </a:r>
              </a:p>
            </p:txBody>
          </p: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2B470ECF-8AA2-4140-AE7B-BAAC88BDB1FC}"/>
              </a:ext>
            </a:extLst>
          </p:cNvPr>
          <p:cNvSpPr txBox="1"/>
          <p:nvPr/>
        </p:nvSpPr>
        <p:spPr>
          <a:xfrm>
            <a:off x="810950" y="4216730"/>
            <a:ext cx="3743332" cy="646331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분포는</a:t>
            </a:r>
            <a:r>
              <a:rPr lang="en-US" altLang="ko-KR" dirty="0"/>
              <a:t> </a:t>
            </a:r>
            <a:r>
              <a:rPr lang="ko-KR" altLang="en-US" dirty="0"/>
              <a:t>확률변수가 취하는 범위와</a:t>
            </a:r>
            <a:endParaRPr lang="en-US" altLang="ko-KR" dirty="0"/>
          </a:p>
          <a:p>
            <a:r>
              <a:rPr lang="ko-KR" altLang="en-US" dirty="0"/>
              <a:t>각 범위에서 확률을 표시한 것이다</a:t>
            </a:r>
          </a:p>
        </p:txBody>
      </p:sp>
    </p:spTree>
    <p:extLst>
      <p:ext uri="{BB962C8B-B14F-4D97-AF65-F5344CB8AC3E}">
        <p14:creationId xmlns:p14="http://schemas.microsoft.com/office/powerpoint/2010/main" val="273335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A47C91-64D0-4C6F-8C75-F0C5ECD75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ko-KR" altLang="en-US" sz="3200" dirty="0"/>
              <a:t>실습</a:t>
            </a:r>
            <a:r>
              <a:rPr lang="en-US" altLang="ko-KR" sz="3200" dirty="0"/>
              <a:t>&gt;</a:t>
            </a:r>
            <a:endParaRPr lang="ko-KR" altLang="en-US" sz="32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E8EA3FB-0F6F-436A-B6ED-C95A367A05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473"/>
          <a:stretch/>
        </p:blipFill>
        <p:spPr>
          <a:xfrm>
            <a:off x="965201" y="914400"/>
            <a:ext cx="4946650" cy="3267074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2FFA0894-1059-4A42-91BE-3B648BF484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779"/>
          <a:stretch/>
        </p:blipFill>
        <p:spPr>
          <a:xfrm>
            <a:off x="6153149" y="914400"/>
            <a:ext cx="2241580" cy="3267074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A711A53E-9669-40F3-A81E-890918201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7907" y="914400"/>
            <a:ext cx="3280243" cy="334645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BD74BE2D-C236-43F0-AFBA-916F4DD0E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201" y="4372769"/>
            <a:ext cx="4946650" cy="1742570"/>
          </a:xfrm>
          <a:prstGeom prst="rect">
            <a:avLst/>
          </a:prstGeom>
        </p:spPr>
      </p:pic>
      <p:sp>
        <p:nvSpPr>
          <p:cNvPr id="12" name="타원 11">
            <a:extLst>
              <a:ext uri="{FF2B5EF4-FFF2-40B4-BE49-F238E27FC236}">
                <a16:creationId xmlns:a16="http://schemas.microsoft.com/office/drawing/2014/main" id="{F109455F-DDAA-4375-B21F-00C5053F95C4}"/>
              </a:ext>
            </a:extLst>
          </p:cNvPr>
          <p:cNvSpPr/>
          <p:nvPr/>
        </p:nvSpPr>
        <p:spPr>
          <a:xfrm>
            <a:off x="5461000" y="4372769"/>
            <a:ext cx="450851" cy="4826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2603B145-B571-4B07-85B8-66A160F4CD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3149" y="4369863"/>
            <a:ext cx="4946650" cy="173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4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C6EABD1-7456-4077-A120-06FF8B4C4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49" y="317500"/>
            <a:ext cx="5257289" cy="205105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B4004D6A-6938-487D-B5BD-76BAC7292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032" y="317501"/>
            <a:ext cx="6157618" cy="5143500"/>
          </a:xfrm>
          <a:prstGeom prst="rect">
            <a:avLst/>
          </a:prstGeom>
        </p:spPr>
      </p:pic>
      <p:sp>
        <p:nvSpPr>
          <p:cNvPr id="8" name="타원 7">
            <a:extLst>
              <a:ext uri="{FF2B5EF4-FFF2-40B4-BE49-F238E27FC236}">
                <a16:creationId xmlns:a16="http://schemas.microsoft.com/office/drawing/2014/main" id="{2CC7F39C-B469-43E1-8F1A-0BE4E2033D77}"/>
              </a:ext>
            </a:extLst>
          </p:cNvPr>
          <p:cNvSpPr/>
          <p:nvPr/>
        </p:nvSpPr>
        <p:spPr>
          <a:xfrm>
            <a:off x="869950" y="372269"/>
            <a:ext cx="450851" cy="4826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1D8D6E10-17DF-450B-84C3-5A274679BC5C}"/>
              </a:ext>
            </a:extLst>
          </p:cNvPr>
          <p:cNvSpPr/>
          <p:nvPr/>
        </p:nvSpPr>
        <p:spPr>
          <a:xfrm>
            <a:off x="7854950" y="958985"/>
            <a:ext cx="717550" cy="76808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96C23E62-AC90-407F-BB47-5ECE5E34BDC0}"/>
              </a:ext>
            </a:extLst>
          </p:cNvPr>
          <p:cNvSpPr/>
          <p:nvPr/>
        </p:nvSpPr>
        <p:spPr>
          <a:xfrm>
            <a:off x="7289800" y="4883151"/>
            <a:ext cx="450851" cy="4826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C51119B-BEE9-4775-AA70-1EDABD2E3A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48" y="2514133"/>
            <a:ext cx="4787901" cy="2946868"/>
          </a:xfrm>
          <a:prstGeom prst="rect">
            <a:avLst/>
          </a:prstGeom>
        </p:spPr>
      </p:pic>
      <p:sp>
        <p:nvSpPr>
          <p:cNvPr id="13" name="타원 12">
            <a:extLst>
              <a:ext uri="{FF2B5EF4-FFF2-40B4-BE49-F238E27FC236}">
                <a16:creationId xmlns:a16="http://schemas.microsoft.com/office/drawing/2014/main" id="{FDC45BFD-F174-409C-A11A-BD702ED07EA4}"/>
              </a:ext>
            </a:extLst>
          </p:cNvPr>
          <p:cNvSpPr/>
          <p:nvPr/>
        </p:nvSpPr>
        <p:spPr>
          <a:xfrm>
            <a:off x="3549650" y="3603527"/>
            <a:ext cx="717550" cy="76808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994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B49E3DD-2F09-47B4-B284-87F83C6D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63" y="257175"/>
            <a:ext cx="3849688" cy="2137987"/>
          </a:xfrm>
          <a:prstGeom prst="rect">
            <a:avLst/>
          </a:prstGeom>
        </p:spPr>
      </p:pic>
      <p:sp>
        <p:nvSpPr>
          <p:cNvPr id="6" name="타원 5">
            <a:extLst>
              <a:ext uri="{FF2B5EF4-FFF2-40B4-BE49-F238E27FC236}">
                <a16:creationId xmlns:a16="http://schemas.microsoft.com/office/drawing/2014/main" id="{FF9FCEBA-0184-445C-AFB9-95C540B0B569}"/>
              </a:ext>
            </a:extLst>
          </p:cNvPr>
          <p:cNvSpPr/>
          <p:nvPr/>
        </p:nvSpPr>
        <p:spPr>
          <a:xfrm>
            <a:off x="2361407" y="892077"/>
            <a:ext cx="717550" cy="76808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DEAE7F-1923-40FE-8DC2-C33C5E43BA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575" y="266484"/>
            <a:ext cx="4835525" cy="133535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B698A59-FC6C-478D-8276-6CE5E94CB1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563" y="2606675"/>
            <a:ext cx="3849688" cy="2137987"/>
          </a:xfrm>
          <a:prstGeom prst="rect">
            <a:avLst/>
          </a:prstGeom>
        </p:spPr>
      </p:pic>
      <p:sp>
        <p:nvSpPr>
          <p:cNvPr id="11" name="타원 10">
            <a:extLst>
              <a:ext uri="{FF2B5EF4-FFF2-40B4-BE49-F238E27FC236}">
                <a16:creationId xmlns:a16="http://schemas.microsoft.com/office/drawing/2014/main" id="{5128EDF5-10F3-4248-8620-4F4B692B3580}"/>
              </a:ext>
            </a:extLst>
          </p:cNvPr>
          <p:cNvSpPr/>
          <p:nvPr/>
        </p:nvSpPr>
        <p:spPr>
          <a:xfrm>
            <a:off x="2259807" y="3675668"/>
            <a:ext cx="717550" cy="76808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20285D30-CDEE-4B80-8B7D-3FF4BAA1B2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9370" y="2606675"/>
            <a:ext cx="5592762" cy="318810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sp>
        <p:nvSpPr>
          <p:cNvPr id="16" name="더하기 기호 15">
            <a:extLst>
              <a:ext uri="{FF2B5EF4-FFF2-40B4-BE49-F238E27FC236}">
                <a16:creationId xmlns:a16="http://schemas.microsoft.com/office/drawing/2014/main" id="{E350EC4B-D808-44E7-A036-2FA815BA0AE6}"/>
              </a:ext>
            </a:extLst>
          </p:cNvPr>
          <p:cNvSpPr/>
          <p:nvPr/>
        </p:nvSpPr>
        <p:spPr>
          <a:xfrm>
            <a:off x="927100" y="5035550"/>
            <a:ext cx="368300" cy="3429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892D41-6880-4B7E-80D9-D2C9806040FE}"/>
              </a:ext>
            </a:extLst>
          </p:cNvPr>
          <p:cNvSpPr txBox="1"/>
          <p:nvPr/>
        </p:nvSpPr>
        <p:spPr>
          <a:xfrm>
            <a:off x="1548607" y="4956175"/>
            <a:ext cx="2013743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600" dirty="0" err="1"/>
              <a:t>데이터레이블</a:t>
            </a:r>
            <a:r>
              <a:rPr lang="ko-KR" altLang="en-US" sz="1600" dirty="0"/>
              <a:t> 추가</a:t>
            </a:r>
            <a:endParaRPr lang="en-US" altLang="ko-KR" sz="1600" dirty="0"/>
          </a:p>
          <a:p>
            <a:r>
              <a:rPr lang="ko-KR" altLang="en-US" sz="1600" dirty="0"/>
              <a:t>데이터계열서식</a:t>
            </a:r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2AC4F953-5C26-4C8F-8552-9CD52999E957}"/>
              </a:ext>
            </a:extLst>
          </p:cNvPr>
          <p:cNvSpPr/>
          <p:nvPr/>
        </p:nvSpPr>
        <p:spPr>
          <a:xfrm>
            <a:off x="4083050" y="5035550"/>
            <a:ext cx="596900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09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901700" y="365125"/>
            <a:ext cx="10604500" cy="701743"/>
          </a:xfrm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ko-KR" altLang="en-US" sz="3600" dirty="0"/>
              <a:t>연습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01700" y="1339851"/>
            <a:ext cx="10604500" cy="3663949"/>
          </a:xfrm>
          <a:ln>
            <a:solidFill>
              <a:schemeClr val="bg2">
                <a:lumMod val="90000"/>
              </a:schemeClr>
            </a:solidFill>
          </a:ln>
        </p:spPr>
        <p:txBody>
          <a:bodyPr anchor="ctr"/>
          <a:lstStyle/>
          <a:p>
            <a:pPr eaLnBrk="1" hangingPunct="1"/>
            <a:r>
              <a:rPr lang="ko-KR" altLang="en-US" dirty="0"/>
              <a:t>두 주사위 눈의 합을 </a:t>
            </a:r>
            <a:r>
              <a:rPr lang="en-US" altLang="ko-KR" dirty="0"/>
              <a:t>X</a:t>
            </a:r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en-US" altLang="ko-KR" dirty="0"/>
              <a:t>X</a:t>
            </a:r>
            <a:r>
              <a:rPr lang="ko-KR" altLang="en-US" dirty="0"/>
              <a:t>의 확률분포표와 그림을 그리시오</a:t>
            </a:r>
          </a:p>
          <a:p>
            <a:pPr eaLnBrk="1" hangingPunct="1"/>
            <a:endParaRPr lang="ko-KR" altLang="en-US" dirty="0"/>
          </a:p>
          <a:p>
            <a:pPr eaLnBrk="1" hangingPunct="1"/>
            <a:r>
              <a:rPr lang="ko-KR" altLang="en-US" dirty="0"/>
              <a:t>확률의 합은</a:t>
            </a:r>
            <a:r>
              <a:rPr lang="en-US" altLang="ko-KR" dirty="0"/>
              <a:t>?</a:t>
            </a:r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en-US" altLang="ko-KR" dirty="0"/>
              <a:t>X</a:t>
            </a:r>
            <a:r>
              <a:rPr lang="ko-KR" altLang="en-US" dirty="0"/>
              <a:t>가 </a:t>
            </a:r>
            <a:r>
              <a:rPr lang="en-US" altLang="ko-KR" dirty="0"/>
              <a:t>10</a:t>
            </a:r>
            <a:r>
              <a:rPr lang="ko-KR" altLang="en-US" dirty="0"/>
              <a:t>이상일 확률은</a:t>
            </a:r>
            <a:r>
              <a:rPr lang="en-US" altLang="ko-KR" dirty="0"/>
              <a:t>?</a:t>
            </a:r>
          </a:p>
        </p:txBody>
      </p:sp>
      <p:graphicFrame>
        <p:nvGraphicFramePr>
          <p:cNvPr id="5" name="Group 36">
            <a:extLst>
              <a:ext uri="{FF2B5EF4-FFF2-40B4-BE49-F238E27FC236}">
                <a16:creationId xmlns:a16="http://schemas.microsoft.com/office/drawing/2014/main" id="{FABEE631-1F17-4AAD-8E50-2C4EE989CB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3381496"/>
              </p:ext>
            </p:extLst>
          </p:nvPr>
        </p:nvGraphicFramePr>
        <p:xfrm>
          <a:off x="3982991" y="3124076"/>
          <a:ext cx="7243806" cy="807099"/>
        </p:xfrm>
        <a:graphic>
          <a:graphicData uri="http://schemas.openxmlformats.org/drawingml/2006/table">
            <a:tbl>
              <a:tblPr/>
              <a:tblGrid>
                <a:gridCol w="557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111076373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1716430039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1297123363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83553478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1298541777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3620325341"/>
                    </a:ext>
                  </a:extLst>
                </a:gridCol>
                <a:gridCol w="5576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2534">
                  <a:extLst>
                    <a:ext uri="{9D8B030D-6E8A-4147-A177-3AD203B41FA5}">
                      <a16:colId xmlns:a16="http://schemas.microsoft.com/office/drawing/2014/main" val="1092922646"/>
                    </a:ext>
                  </a:extLst>
                </a:gridCol>
              </a:tblGrid>
              <a:tr h="278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12</a:t>
                      </a:r>
                      <a:endParaRPr kumimoji="1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합계</a:t>
                      </a:r>
                      <a:r>
                        <a:rPr kumimoji="1" lang="en-US" altLang="ko-K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kumimoji="1" lang="ko-KR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/>
          </p:cNvSpPr>
          <p:nvPr/>
        </p:nvSpPr>
        <p:spPr>
          <a:xfrm>
            <a:off x="1200274" y="421556"/>
            <a:ext cx="10016678" cy="868363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dirty="0"/>
              <a:t>기대값</a:t>
            </a:r>
            <a:r>
              <a:rPr lang="en-US" altLang="ko-KR" sz="3600" dirty="0"/>
              <a:t>(Expectation) </a:t>
            </a:r>
            <a:r>
              <a:rPr lang="ko-KR" altLang="en-US" sz="2000" dirty="0">
                <a:solidFill>
                  <a:schemeClr val="bg1">
                    <a:lumMod val="65000"/>
                  </a:schemeClr>
                </a:solidFill>
              </a:rPr>
              <a:t>확률변수의 </a:t>
            </a:r>
            <a:r>
              <a:rPr lang="ko-KR" altLang="en-US" sz="2000" dirty="0" err="1">
                <a:solidFill>
                  <a:schemeClr val="bg1">
                    <a:lumMod val="65000"/>
                  </a:schemeClr>
                </a:solidFill>
              </a:rPr>
              <a:t>기대값</a:t>
            </a:r>
            <a:endParaRPr lang="en-US" altLang="ko-KR" sz="3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00274" y="1761255"/>
            <a:ext cx="10016678" cy="349019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>
                <a:latin typeface="+mj-lt"/>
              </a:rPr>
              <a:t>다음 게임 상금의 기대값은</a:t>
            </a:r>
            <a:r>
              <a:rPr lang="en-US" altLang="ko-KR" dirty="0">
                <a:latin typeface="+mj-lt"/>
              </a:rPr>
              <a:t>?</a:t>
            </a:r>
          </a:p>
          <a:p>
            <a:pPr>
              <a:lnSpc>
                <a:spcPct val="70000"/>
              </a:lnSpc>
            </a:pPr>
            <a:endParaRPr lang="en-US" altLang="ko-KR" dirty="0">
              <a:latin typeface="+mj-lt"/>
            </a:endParaRPr>
          </a:p>
          <a:p>
            <a:r>
              <a:rPr lang="en-US" altLang="ko-KR" dirty="0">
                <a:latin typeface="+mj-lt"/>
              </a:rPr>
              <a:t>500</a:t>
            </a:r>
            <a:r>
              <a:rPr lang="ko-KR" altLang="en-US" dirty="0">
                <a:latin typeface="+mj-lt"/>
              </a:rPr>
              <a:t>원</a:t>
            </a:r>
          </a:p>
          <a:p>
            <a:pPr>
              <a:lnSpc>
                <a:spcPct val="70000"/>
              </a:lnSpc>
            </a:pPr>
            <a:endParaRPr lang="ko-KR" altLang="en-US" dirty="0">
              <a:latin typeface="+mj-lt"/>
            </a:endParaRPr>
          </a:p>
          <a:p>
            <a:r>
              <a:rPr lang="ko-KR" altLang="en-US" dirty="0">
                <a:latin typeface="+mj-lt"/>
              </a:rPr>
              <a:t>어떻게</a:t>
            </a:r>
            <a:r>
              <a:rPr lang="en-US" altLang="ko-KR" dirty="0">
                <a:latin typeface="+mj-lt"/>
              </a:rPr>
              <a:t>?</a:t>
            </a:r>
          </a:p>
          <a:p>
            <a:pPr>
              <a:lnSpc>
                <a:spcPct val="60000"/>
              </a:lnSpc>
            </a:pPr>
            <a:endParaRPr lang="en-US" altLang="ko-KR" dirty="0">
              <a:latin typeface="+mj-lt"/>
            </a:endParaRPr>
          </a:p>
          <a:p>
            <a:r>
              <a:rPr lang="en-US" altLang="ko-KR" dirty="0">
                <a:latin typeface="+mj-lt"/>
              </a:rPr>
              <a:t>1000x1/2 + 0x1/2 =500</a:t>
            </a:r>
          </a:p>
        </p:txBody>
      </p:sp>
      <p:graphicFrame>
        <p:nvGraphicFramePr>
          <p:cNvPr id="7" name="Group 22">
            <a:extLst>
              <a:ext uri="{FF2B5EF4-FFF2-40B4-BE49-F238E27FC236}">
                <a16:creationId xmlns:a16="http://schemas.microsoft.com/office/drawing/2014/main" id="{6A281B62-47F7-4396-8DBB-D98D586D09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0980110"/>
              </p:ext>
            </p:extLst>
          </p:nvPr>
        </p:nvGraphicFramePr>
        <p:xfrm>
          <a:off x="6305674" y="1958105"/>
          <a:ext cx="4752528" cy="1976436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상금</a:t>
                      </a: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(x)</a:t>
                      </a:r>
                      <a:endParaRPr kumimoji="1" lang="ko-KR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확률</a:t>
                      </a: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(f(x))</a:t>
                      </a:r>
                      <a:endParaRPr kumimoji="1" lang="ko-KR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휴먼모음T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휴먼모음T" pitchFamily="18" charset="-127"/>
                          <a:cs typeface="Times New Roman" panose="02020603050405020304" pitchFamily="18" charset="0"/>
                        </a:rPr>
                        <a:t>1/2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6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634</Words>
  <Application>Microsoft Office PowerPoint</Application>
  <PresentationFormat>와이드스크린</PresentationFormat>
  <Paragraphs>227</Paragraphs>
  <Slides>17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7" baseType="lpstr">
      <vt:lpstr>굴림</vt:lpstr>
      <vt:lpstr>나눔스퀘어라운드 Bold</vt:lpstr>
      <vt:lpstr>맑은 고딕</vt:lpstr>
      <vt:lpstr>휴먼모음T</vt:lpstr>
      <vt:lpstr>Arial</vt:lpstr>
      <vt:lpstr>Cambria Math</vt:lpstr>
      <vt:lpstr>Times New Roman</vt:lpstr>
      <vt:lpstr>Wingdings</vt:lpstr>
      <vt:lpstr>Office 테마</vt:lpstr>
      <vt:lpstr>Equation</vt:lpstr>
      <vt:lpstr>확률분포</vt:lpstr>
      <vt:lpstr>확률변수</vt:lpstr>
      <vt:lpstr>동전을  세번 던져 앞면의 수 X</vt:lpstr>
      <vt:lpstr>동전을  세번 던져 앞면의 수 X</vt:lpstr>
      <vt:lpstr>실습&gt;</vt:lpstr>
      <vt:lpstr>PowerPoint 프레젠테이션</vt:lpstr>
      <vt:lpstr>PowerPoint 프레젠테이션</vt:lpstr>
      <vt:lpstr>연습</vt:lpstr>
      <vt:lpstr>PowerPoint 프레젠테이션</vt:lpstr>
      <vt:lpstr>한번 더 확인</vt:lpstr>
      <vt:lpstr>기댓값 E(X)의 정의</vt:lpstr>
      <vt:lpstr>X의 기대값과  평균은 같다?</vt:lpstr>
      <vt:lpstr>분산(Variance)도  기댓값의 형태로  표시하면</vt:lpstr>
      <vt:lpstr>PowerPoint 프레젠테이션</vt:lpstr>
      <vt:lpstr>기대값적용 예제</vt:lpstr>
      <vt:lpstr>PowerPoint 프레젠테이션</vt:lpstr>
      <vt:lpstr>연습&gt; 비가 올 확률이 얼마 이상이 되어야 우산을 파는게 이익인지 찾으세요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확률분포</dc:title>
  <dc:creator>Admin</dc:creator>
  <cp:lastModifiedBy>Admin</cp:lastModifiedBy>
  <cp:revision>11</cp:revision>
  <dcterms:created xsi:type="dcterms:W3CDTF">2025-02-20T01:24:55Z</dcterms:created>
  <dcterms:modified xsi:type="dcterms:W3CDTF">2025-02-20T04:13:02Z</dcterms:modified>
</cp:coreProperties>
</file>