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8" r:id="rId4"/>
    <p:sldId id="298" r:id="rId5"/>
    <p:sldId id="315" r:id="rId6"/>
    <p:sldId id="316" r:id="rId7"/>
    <p:sldId id="299" r:id="rId8"/>
    <p:sldId id="282" r:id="rId9"/>
    <p:sldId id="317" r:id="rId10"/>
    <p:sldId id="283" r:id="rId11"/>
    <p:sldId id="308" r:id="rId12"/>
    <p:sldId id="285" r:id="rId13"/>
    <p:sldId id="304" r:id="rId14"/>
    <p:sldId id="318" r:id="rId15"/>
    <p:sldId id="306" r:id="rId16"/>
    <p:sldId id="319" r:id="rId17"/>
    <p:sldId id="321" r:id="rId18"/>
    <p:sldId id="320" r:id="rId19"/>
    <p:sldId id="307" r:id="rId20"/>
    <p:sldId id="325" r:id="rId21"/>
    <p:sldId id="328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35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A64E9D-8A58-4ED2-BED4-EF1AEB81F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AD1D664-36BB-419C-867F-1DB324DF2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D6C7E89-F260-4A81-8EDB-FDD9CE219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3AD9D10-22F5-47AD-AFDC-9B230BBB0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DB4D72-705D-490F-B8B7-D302776A0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9634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3862EB-DED2-4DD6-8EBE-21C645C5B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13F2C87-2D31-40E7-8076-D0C2AE9E9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3043CC-AD24-4FAD-939D-4D5F3F98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52183A-A3AE-48C7-92B3-3258915A4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1B654C-AF0A-46B4-A50E-E9B8139E4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9430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F3B6DCC-B273-4FAC-8E7D-4A34A7541C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6196030-3EC6-486E-A492-DB537DCD2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393E4FD-9CD1-44B2-A331-E31F9794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FD28ED-DB01-4B48-93D8-DEDE95BB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A713E82-4C5F-4A98-A84C-B39781697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9139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46063"/>
            <a:ext cx="8026400" cy="9445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447800"/>
            <a:ext cx="5384800" cy="46783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47800"/>
            <a:ext cx="5384800" cy="46783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B7AEA-C913-4A20-89DD-0CA2E734C9B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82981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제목, 내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09023-9284-46D3-9B8B-38F540A16B6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49414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46063"/>
            <a:ext cx="8026400" cy="9445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47800"/>
            <a:ext cx="10972800" cy="4678363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5C52E-4093-43A8-8618-5D695D1C1C8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0978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3A387B-43D0-4457-94A4-8F2B2B7AB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F88B489-E2B2-486D-98CB-CAAC102BF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F95197-F768-484A-BF29-D484842C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DDDF00-91F9-4C9A-91B8-AEB6A31BE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FDB06-AAF4-4459-BC06-CEABCEA00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597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09BAC-5D94-4135-A93F-8C65800E1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1A3CEBC-6ED2-4232-86E9-B42CE3F1F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6CA4F1E-4619-4CC7-9F8A-FB25EEBE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6C90334-B3E0-485F-95EB-F711AA8DB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B3779A1-AC52-467F-8F0B-E455189DE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592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4AD6BD-3992-4299-8EA0-C43E67CE0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2812DA2-E135-47F0-A89E-2B179CC25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8DF1841-9A2F-4FA2-B5F6-2DF557A81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F6AACF-6B81-4FE8-91F9-1ECFB4A22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EBD960-F21A-4CB4-88A9-EA4C78064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CED7AE3-F860-4F47-9E70-AA0E0E06D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245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738CF6-8F99-4D1C-83C3-0DCE8098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190890A-F323-41D5-9113-7C27B87C9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39E1BDA-56EF-4CB4-AC5E-C1129D429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A4E2A53-AFF1-4FAF-B121-1D7664578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FC90E4C-F3DF-404A-B151-A4406A43A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5C46452-931A-4F2A-BEBD-D97F762F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660DCFC-7527-4B7A-85F2-545043B08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CC55842-1F8E-43F2-BCEA-D5632E1E2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64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EEACE8-BF4E-48BF-AF41-032F37D4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952E4B8-6C25-4590-89EC-840E6B76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797D969-B3F2-42E4-BD9D-D9A3154AC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6D50C12-F3AA-4658-8464-7F166266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073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9A1108-49B1-44E7-BB30-281495DF6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E2BD8E8-3E73-4951-B762-18D867C7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E9250A5-40EB-4A9A-B5C3-C8300074B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988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E0092C-822E-4981-AF86-023A6494A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B8D7042-DF3E-4CFD-A613-B78E4D3BF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C8428B8-D07A-4436-B186-C2358A673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D97E71C-BB25-4920-9FC7-102DBF324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C3F1045-C0FB-42E9-9D38-61B6C8F43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602671B-F8B5-4605-A3BB-7C7E8BC18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856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36CCE1-C7B4-4B4E-85E0-1B501B1C3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3C1C367-2D80-4EF2-BDB2-7DDEE4712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B3D971D-DB1A-44BA-BA90-C905160EE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942A32E-4610-4AF6-BC43-F2B5FD173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9203406-287C-4C5C-9844-68492998C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2889BD-8AAF-45A5-A87A-5A3DD3297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44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F01A19F-53A9-4177-80E7-43411626F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BAE0273-5D94-4F12-9CF0-2DF92673E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CED82D-F215-44B0-B659-017D5098C6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8E8B99-02FC-4AE4-8EDC-3DFB35C5C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BF562D-4D67-452F-80B0-228B4BAC8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168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png"/><Relationship Id="rId3" Type="http://schemas.openxmlformats.org/officeDocument/2006/relationships/image" Target="../media/image110.png"/><Relationship Id="rId7" Type="http://schemas.openxmlformats.org/officeDocument/2006/relationships/image" Target="../media/image1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5" Type="http://schemas.openxmlformats.org/officeDocument/2006/relationships/image" Target="../media/image112.png"/><Relationship Id="rId4" Type="http://schemas.openxmlformats.org/officeDocument/2006/relationships/image" Target="../media/image1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8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7.png"/><Relationship Id="rId5" Type="http://schemas.openxmlformats.org/officeDocument/2006/relationships/image" Target="../media/image1160.png"/><Relationship Id="rId4" Type="http://schemas.openxmlformats.org/officeDocument/2006/relationships/image" Target="../media/image115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png"/><Relationship Id="rId13" Type="http://schemas.openxmlformats.org/officeDocument/2006/relationships/image" Target="../media/image129.png"/><Relationship Id="rId18" Type="http://schemas.openxmlformats.org/officeDocument/2006/relationships/image" Target="../media/image134.png"/><Relationship Id="rId3" Type="http://schemas.openxmlformats.org/officeDocument/2006/relationships/image" Target="../media/image119.png"/><Relationship Id="rId21" Type="http://schemas.openxmlformats.org/officeDocument/2006/relationships/image" Target="../media/image137.png"/><Relationship Id="rId7" Type="http://schemas.openxmlformats.org/officeDocument/2006/relationships/image" Target="../media/image123.png"/><Relationship Id="rId12" Type="http://schemas.openxmlformats.org/officeDocument/2006/relationships/image" Target="../media/image128.png"/><Relationship Id="rId17" Type="http://schemas.openxmlformats.org/officeDocument/2006/relationships/image" Target="../media/image133.png"/><Relationship Id="rId2" Type="http://schemas.openxmlformats.org/officeDocument/2006/relationships/image" Target="../media/image1.png"/><Relationship Id="rId16" Type="http://schemas.openxmlformats.org/officeDocument/2006/relationships/image" Target="../media/image132.png"/><Relationship Id="rId20" Type="http://schemas.openxmlformats.org/officeDocument/2006/relationships/image" Target="../media/image1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png"/><Relationship Id="rId11" Type="http://schemas.openxmlformats.org/officeDocument/2006/relationships/image" Target="../media/image127.png"/><Relationship Id="rId5" Type="http://schemas.openxmlformats.org/officeDocument/2006/relationships/image" Target="../media/image121.png"/><Relationship Id="rId15" Type="http://schemas.openxmlformats.org/officeDocument/2006/relationships/image" Target="../media/image131.png"/><Relationship Id="rId23" Type="http://schemas.openxmlformats.org/officeDocument/2006/relationships/image" Target="../media/image139.png"/><Relationship Id="rId10" Type="http://schemas.openxmlformats.org/officeDocument/2006/relationships/image" Target="../media/image126.png"/><Relationship Id="rId19" Type="http://schemas.openxmlformats.org/officeDocument/2006/relationships/image" Target="../media/image135.png"/><Relationship Id="rId4" Type="http://schemas.openxmlformats.org/officeDocument/2006/relationships/image" Target="../media/image120.png"/><Relationship Id="rId9" Type="http://schemas.openxmlformats.org/officeDocument/2006/relationships/image" Target="../media/image125.png"/><Relationship Id="rId14" Type="http://schemas.openxmlformats.org/officeDocument/2006/relationships/image" Target="../media/image130.png"/><Relationship Id="rId22" Type="http://schemas.openxmlformats.org/officeDocument/2006/relationships/image" Target="../media/image13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png"/><Relationship Id="rId13" Type="http://schemas.openxmlformats.org/officeDocument/2006/relationships/image" Target="../media/image149.png"/><Relationship Id="rId3" Type="http://schemas.openxmlformats.org/officeDocument/2006/relationships/image" Target="../media/image1.png"/><Relationship Id="rId7" Type="http://schemas.openxmlformats.org/officeDocument/2006/relationships/image" Target="../media/image143.png"/><Relationship Id="rId12" Type="http://schemas.openxmlformats.org/officeDocument/2006/relationships/image" Target="../media/image148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2.png"/><Relationship Id="rId11" Type="http://schemas.openxmlformats.org/officeDocument/2006/relationships/image" Target="../media/image147.png"/><Relationship Id="rId5" Type="http://schemas.openxmlformats.org/officeDocument/2006/relationships/image" Target="../media/image141.png"/><Relationship Id="rId10" Type="http://schemas.openxmlformats.org/officeDocument/2006/relationships/image" Target="../media/image146.png"/><Relationship Id="rId4" Type="http://schemas.openxmlformats.org/officeDocument/2006/relationships/image" Target="../media/image140.png"/><Relationship Id="rId9" Type="http://schemas.openxmlformats.org/officeDocument/2006/relationships/image" Target="../media/image14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png"/><Relationship Id="rId13" Type="http://schemas.openxmlformats.org/officeDocument/2006/relationships/image" Target="../media/image130.png"/><Relationship Id="rId18" Type="http://schemas.openxmlformats.org/officeDocument/2006/relationships/image" Target="../media/image135.png"/><Relationship Id="rId3" Type="http://schemas.openxmlformats.org/officeDocument/2006/relationships/image" Target="../media/image120.png"/><Relationship Id="rId21" Type="http://schemas.openxmlformats.org/officeDocument/2006/relationships/image" Target="../media/image154.png"/><Relationship Id="rId7" Type="http://schemas.openxmlformats.org/officeDocument/2006/relationships/image" Target="../media/image124.png"/><Relationship Id="rId12" Type="http://schemas.openxmlformats.org/officeDocument/2006/relationships/image" Target="../media/image151.png"/><Relationship Id="rId17" Type="http://schemas.openxmlformats.org/officeDocument/2006/relationships/image" Target="../media/image134.png"/><Relationship Id="rId2" Type="http://schemas.openxmlformats.org/officeDocument/2006/relationships/image" Target="../media/image1.png"/><Relationship Id="rId16" Type="http://schemas.openxmlformats.org/officeDocument/2006/relationships/image" Target="../media/image133.png"/><Relationship Id="rId20" Type="http://schemas.openxmlformats.org/officeDocument/2006/relationships/image" Target="../media/image1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3.png"/><Relationship Id="rId11" Type="http://schemas.openxmlformats.org/officeDocument/2006/relationships/image" Target="../media/image150.png"/><Relationship Id="rId5" Type="http://schemas.openxmlformats.org/officeDocument/2006/relationships/image" Target="../media/image122.png"/><Relationship Id="rId15" Type="http://schemas.openxmlformats.org/officeDocument/2006/relationships/image" Target="../media/image153.png"/><Relationship Id="rId10" Type="http://schemas.openxmlformats.org/officeDocument/2006/relationships/image" Target="../media/image127.png"/><Relationship Id="rId19" Type="http://schemas.openxmlformats.org/officeDocument/2006/relationships/image" Target="../media/image136.png"/><Relationship Id="rId4" Type="http://schemas.openxmlformats.org/officeDocument/2006/relationships/image" Target="../media/image121.png"/><Relationship Id="rId9" Type="http://schemas.openxmlformats.org/officeDocument/2006/relationships/image" Target="../media/image126.png"/><Relationship Id="rId14" Type="http://schemas.openxmlformats.org/officeDocument/2006/relationships/image" Target="../media/image15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png"/><Relationship Id="rId3" Type="http://schemas.openxmlformats.org/officeDocument/2006/relationships/image" Target="../media/image1.png"/><Relationship Id="rId7" Type="http://schemas.openxmlformats.org/officeDocument/2006/relationships/image" Target="../media/image144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6.png"/><Relationship Id="rId11" Type="http://schemas.openxmlformats.org/officeDocument/2006/relationships/image" Target="../media/image148.png"/><Relationship Id="rId5" Type="http://schemas.openxmlformats.org/officeDocument/2006/relationships/image" Target="../media/image155.png"/><Relationship Id="rId10" Type="http://schemas.openxmlformats.org/officeDocument/2006/relationships/image" Target="../media/image147.png"/><Relationship Id="rId4" Type="http://schemas.openxmlformats.org/officeDocument/2006/relationships/image" Target="../media/image141.png"/><Relationship Id="rId9" Type="http://schemas.openxmlformats.org/officeDocument/2006/relationships/image" Target="../media/image14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png"/><Relationship Id="rId13" Type="http://schemas.openxmlformats.org/officeDocument/2006/relationships/image" Target="../media/image129.png"/><Relationship Id="rId18" Type="http://schemas.openxmlformats.org/officeDocument/2006/relationships/image" Target="../media/image134.png"/><Relationship Id="rId3" Type="http://schemas.openxmlformats.org/officeDocument/2006/relationships/image" Target="../media/image119.png"/><Relationship Id="rId21" Type="http://schemas.openxmlformats.org/officeDocument/2006/relationships/image" Target="../media/image137.png"/><Relationship Id="rId7" Type="http://schemas.openxmlformats.org/officeDocument/2006/relationships/image" Target="../media/image123.png"/><Relationship Id="rId12" Type="http://schemas.openxmlformats.org/officeDocument/2006/relationships/image" Target="../media/image157.png"/><Relationship Id="rId17" Type="http://schemas.openxmlformats.org/officeDocument/2006/relationships/image" Target="../media/image133.png"/><Relationship Id="rId2" Type="http://schemas.openxmlformats.org/officeDocument/2006/relationships/image" Target="../media/image1.png"/><Relationship Id="rId16" Type="http://schemas.openxmlformats.org/officeDocument/2006/relationships/image" Target="../media/image159.png"/><Relationship Id="rId20" Type="http://schemas.openxmlformats.org/officeDocument/2006/relationships/image" Target="../media/image1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png"/><Relationship Id="rId11" Type="http://schemas.openxmlformats.org/officeDocument/2006/relationships/image" Target="../media/image127.png"/><Relationship Id="rId24" Type="http://schemas.openxmlformats.org/officeDocument/2006/relationships/image" Target="../media/image160.png"/><Relationship Id="rId5" Type="http://schemas.openxmlformats.org/officeDocument/2006/relationships/image" Target="../media/image121.png"/><Relationship Id="rId15" Type="http://schemas.openxmlformats.org/officeDocument/2006/relationships/image" Target="../media/image158.png"/><Relationship Id="rId23" Type="http://schemas.openxmlformats.org/officeDocument/2006/relationships/image" Target="../media/image1590.png"/><Relationship Id="rId10" Type="http://schemas.openxmlformats.org/officeDocument/2006/relationships/image" Target="../media/image126.png"/><Relationship Id="rId19" Type="http://schemas.openxmlformats.org/officeDocument/2006/relationships/image" Target="../media/image135.png"/><Relationship Id="rId4" Type="http://schemas.openxmlformats.org/officeDocument/2006/relationships/image" Target="../media/image120.png"/><Relationship Id="rId9" Type="http://schemas.openxmlformats.org/officeDocument/2006/relationships/image" Target="../media/image125.png"/><Relationship Id="rId14" Type="http://schemas.openxmlformats.org/officeDocument/2006/relationships/image" Target="../media/image130.png"/><Relationship Id="rId22" Type="http://schemas.openxmlformats.org/officeDocument/2006/relationships/image" Target="../media/image158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png"/><Relationship Id="rId3" Type="http://schemas.openxmlformats.org/officeDocument/2006/relationships/image" Target="../media/image1.png"/><Relationship Id="rId7" Type="http://schemas.openxmlformats.org/officeDocument/2006/relationships/image" Target="../media/image144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6.png"/><Relationship Id="rId11" Type="http://schemas.openxmlformats.org/officeDocument/2006/relationships/image" Target="../media/image148.png"/><Relationship Id="rId5" Type="http://schemas.openxmlformats.org/officeDocument/2006/relationships/image" Target="../media/image155.png"/><Relationship Id="rId10" Type="http://schemas.openxmlformats.org/officeDocument/2006/relationships/image" Target="../media/image147.png"/><Relationship Id="rId4" Type="http://schemas.openxmlformats.org/officeDocument/2006/relationships/image" Target="../media/image141.png"/><Relationship Id="rId9" Type="http://schemas.openxmlformats.org/officeDocument/2006/relationships/image" Target="../media/image14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png"/><Relationship Id="rId13" Type="http://schemas.openxmlformats.org/officeDocument/2006/relationships/image" Target="../media/image129.png"/><Relationship Id="rId18" Type="http://schemas.openxmlformats.org/officeDocument/2006/relationships/image" Target="../media/image134.png"/><Relationship Id="rId26" Type="http://schemas.openxmlformats.org/officeDocument/2006/relationships/image" Target="../media/image164.png"/><Relationship Id="rId3" Type="http://schemas.openxmlformats.org/officeDocument/2006/relationships/image" Target="../media/image119.png"/><Relationship Id="rId21" Type="http://schemas.openxmlformats.org/officeDocument/2006/relationships/image" Target="../media/image137.png"/><Relationship Id="rId7" Type="http://schemas.openxmlformats.org/officeDocument/2006/relationships/image" Target="../media/image123.png"/><Relationship Id="rId12" Type="http://schemas.openxmlformats.org/officeDocument/2006/relationships/image" Target="../media/image161.png"/><Relationship Id="rId17" Type="http://schemas.openxmlformats.org/officeDocument/2006/relationships/image" Target="../media/image133.png"/><Relationship Id="rId25" Type="http://schemas.openxmlformats.org/officeDocument/2006/relationships/image" Target="../media/image163.png"/><Relationship Id="rId2" Type="http://schemas.openxmlformats.org/officeDocument/2006/relationships/image" Target="../media/image1.png"/><Relationship Id="rId16" Type="http://schemas.openxmlformats.org/officeDocument/2006/relationships/image" Target="../media/image132.png"/><Relationship Id="rId20" Type="http://schemas.openxmlformats.org/officeDocument/2006/relationships/image" Target="../media/image1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png"/><Relationship Id="rId11" Type="http://schemas.openxmlformats.org/officeDocument/2006/relationships/image" Target="../media/image127.png"/><Relationship Id="rId24" Type="http://schemas.openxmlformats.org/officeDocument/2006/relationships/image" Target="../media/image160.png"/><Relationship Id="rId5" Type="http://schemas.openxmlformats.org/officeDocument/2006/relationships/image" Target="../media/image121.png"/><Relationship Id="rId15" Type="http://schemas.openxmlformats.org/officeDocument/2006/relationships/image" Target="../media/image162.png"/><Relationship Id="rId23" Type="http://schemas.openxmlformats.org/officeDocument/2006/relationships/image" Target="../media/image1590.png"/><Relationship Id="rId10" Type="http://schemas.openxmlformats.org/officeDocument/2006/relationships/image" Target="../media/image126.png"/><Relationship Id="rId19" Type="http://schemas.openxmlformats.org/officeDocument/2006/relationships/image" Target="../media/image135.png"/><Relationship Id="rId4" Type="http://schemas.openxmlformats.org/officeDocument/2006/relationships/image" Target="../media/image120.png"/><Relationship Id="rId9" Type="http://schemas.openxmlformats.org/officeDocument/2006/relationships/image" Target="../media/image125.png"/><Relationship Id="rId14" Type="http://schemas.openxmlformats.org/officeDocument/2006/relationships/image" Target="../media/image130.png"/><Relationship Id="rId22" Type="http://schemas.openxmlformats.org/officeDocument/2006/relationships/image" Target="../media/image158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.png"/><Relationship Id="rId5" Type="http://schemas.openxmlformats.org/officeDocument/2006/relationships/image" Target="../media/image30.png"/><Relationship Id="rId10" Type="http://schemas.openxmlformats.org/officeDocument/2006/relationships/image" Target="../media/image2.png"/><Relationship Id="rId4" Type="http://schemas.openxmlformats.org/officeDocument/2006/relationships/image" Target="../media/image29.png"/><Relationship Id="rId9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4.png"/><Relationship Id="rId9" Type="http://schemas.openxmlformats.org/officeDocument/2006/relationships/image" Target="../media/image4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5" Type="http://schemas.openxmlformats.org/officeDocument/2006/relationships/image" Target="../media/image64.png"/><Relationship Id="rId10" Type="http://schemas.openxmlformats.org/officeDocument/2006/relationships/image" Target="../media/image69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23.png"/><Relationship Id="rId7" Type="http://schemas.openxmlformats.org/officeDocument/2006/relationships/image" Target="../media/image7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82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81.png"/><Relationship Id="rId2" Type="http://schemas.openxmlformats.org/officeDocument/2006/relationships/image" Target="../media/image27.png"/><Relationship Id="rId16" Type="http://schemas.openxmlformats.org/officeDocument/2006/relationships/image" Target="../media/image3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1.png"/><Relationship Id="rId11" Type="http://schemas.openxmlformats.org/officeDocument/2006/relationships/image" Target="../media/image25.png"/><Relationship Id="rId5" Type="http://schemas.openxmlformats.org/officeDocument/2006/relationships/image" Target="../media/image30.png"/><Relationship Id="rId15" Type="http://schemas.openxmlformats.org/officeDocument/2006/relationships/image" Target="../media/image26.png"/><Relationship Id="rId10" Type="http://schemas.openxmlformats.org/officeDocument/2006/relationships/image" Target="../media/image24.png"/><Relationship Id="rId4" Type="http://schemas.openxmlformats.org/officeDocument/2006/relationships/image" Target="../media/image29.png"/><Relationship Id="rId9" Type="http://schemas.openxmlformats.org/officeDocument/2006/relationships/image" Target="../media/image1.png"/><Relationship Id="rId14" Type="http://schemas.openxmlformats.org/officeDocument/2006/relationships/image" Target="../media/image8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13" Type="http://schemas.openxmlformats.org/officeDocument/2006/relationships/image" Target="../media/image94.png"/><Relationship Id="rId18" Type="http://schemas.openxmlformats.org/officeDocument/2006/relationships/image" Target="../media/image99.png"/><Relationship Id="rId26" Type="http://schemas.openxmlformats.org/officeDocument/2006/relationships/image" Target="../media/image107.png"/><Relationship Id="rId3" Type="http://schemas.openxmlformats.org/officeDocument/2006/relationships/image" Target="../media/image84.png"/><Relationship Id="rId21" Type="http://schemas.openxmlformats.org/officeDocument/2006/relationships/image" Target="../media/image102.png"/><Relationship Id="rId7" Type="http://schemas.openxmlformats.org/officeDocument/2006/relationships/image" Target="../media/image88.png"/><Relationship Id="rId12" Type="http://schemas.openxmlformats.org/officeDocument/2006/relationships/image" Target="../media/image93.png"/><Relationship Id="rId17" Type="http://schemas.openxmlformats.org/officeDocument/2006/relationships/image" Target="../media/image98.png"/><Relationship Id="rId25" Type="http://schemas.openxmlformats.org/officeDocument/2006/relationships/image" Target="../media/image106.png"/><Relationship Id="rId2" Type="http://schemas.openxmlformats.org/officeDocument/2006/relationships/image" Target="../media/image1.png"/><Relationship Id="rId16" Type="http://schemas.openxmlformats.org/officeDocument/2006/relationships/image" Target="../media/image97.png"/><Relationship Id="rId20" Type="http://schemas.openxmlformats.org/officeDocument/2006/relationships/image" Target="../media/image10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7.png"/><Relationship Id="rId11" Type="http://schemas.openxmlformats.org/officeDocument/2006/relationships/image" Target="../media/image92.png"/><Relationship Id="rId24" Type="http://schemas.openxmlformats.org/officeDocument/2006/relationships/image" Target="../media/image105.png"/><Relationship Id="rId5" Type="http://schemas.openxmlformats.org/officeDocument/2006/relationships/image" Target="../media/image86.png"/><Relationship Id="rId15" Type="http://schemas.openxmlformats.org/officeDocument/2006/relationships/image" Target="../media/image96.png"/><Relationship Id="rId23" Type="http://schemas.openxmlformats.org/officeDocument/2006/relationships/image" Target="../media/image104.png"/><Relationship Id="rId10" Type="http://schemas.openxmlformats.org/officeDocument/2006/relationships/image" Target="../media/image91.png"/><Relationship Id="rId19" Type="http://schemas.openxmlformats.org/officeDocument/2006/relationships/image" Target="../media/image100.png"/><Relationship Id="rId4" Type="http://schemas.openxmlformats.org/officeDocument/2006/relationships/image" Target="../media/image85.png"/><Relationship Id="rId9" Type="http://schemas.openxmlformats.org/officeDocument/2006/relationships/image" Target="../media/image90.png"/><Relationship Id="rId14" Type="http://schemas.openxmlformats.org/officeDocument/2006/relationships/image" Target="../media/image95.png"/><Relationship Id="rId22" Type="http://schemas.openxmlformats.org/officeDocument/2006/relationships/image" Target="../media/image103.png"/><Relationship Id="rId27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D896F5-47F1-44D3-9B16-612886AFD0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정규분포 </a:t>
            </a:r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A632857-C984-408D-9E0B-DC0E4CFEA7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2229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9416" y="908720"/>
            <a:ext cx="3240360" cy="1858962"/>
          </a:xfrm>
        </p:spPr>
        <p:txBody>
          <a:bodyPr>
            <a:normAutofit/>
          </a:bodyPr>
          <a:lstStyle/>
          <a:p>
            <a:pPr algn="l" eaLnBrk="1" hangingPunct="1"/>
            <a:r>
              <a:rPr lang="ko-KR" altLang="en-US" sz="4000" dirty="0"/>
              <a:t>표준정규분포의 확률은</a:t>
            </a:r>
          </a:p>
        </p:txBody>
      </p:sp>
      <p:sp>
        <p:nvSpPr>
          <p:cNvPr id="39961" name="Rectangle 25"/>
          <p:cNvSpPr>
            <a:spLocks noChangeArrowheads="1"/>
          </p:cNvSpPr>
          <p:nvPr/>
        </p:nvSpPr>
        <p:spPr bwMode="auto">
          <a:xfrm>
            <a:off x="4439816" y="642814"/>
            <a:ext cx="6984776" cy="230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/>
            <a:r>
              <a:rPr lang="ko-KR" altLang="en-US" sz="2400" dirty="0" err="1">
                <a:latin typeface="+mn-ea"/>
                <a:ea typeface="+mn-ea"/>
              </a:rPr>
              <a:t>책뒤의</a:t>
            </a:r>
            <a:r>
              <a:rPr lang="ko-KR" altLang="en-US" sz="2400" dirty="0">
                <a:latin typeface="+mn-ea"/>
                <a:ea typeface="+mn-ea"/>
              </a:rPr>
              <a:t> </a:t>
            </a:r>
            <a:r>
              <a:rPr lang="ko-KR" altLang="en-US" sz="2400" dirty="0" err="1">
                <a:latin typeface="+mn-ea"/>
                <a:ea typeface="+mn-ea"/>
              </a:rPr>
              <a:t>부록표에서</a:t>
            </a:r>
            <a:r>
              <a:rPr lang="ko-KR" altLang="en-US" sz="2400" dirty="0">
                <a:latin typeface="+mn-ea"/>
                <a:ea typeface="+mn-ea"/>
              </a:rPr>
              <a:t> 구한다</a:t>
            </a:r>
          </a:p>
          <a:p>
            <a:pPr lvl="1" eaLnBrk="1" hangingPunct="1"/>
            <a:r>
              <a:rPr lang="ko-KR" altLang="en-US" sz="2000" dirty="0">
                <a:latin typeface="+mn-ea"/>
                <a:ea typeface="+mn-ea"/>
              </a:rPr>
              <a:t>교재 </a:t>
            </a:r>
            <a:r>
              <a:rPr lang="en-US" altLang="ko-KR" sz="2000" dirty="0">
                <a:latin typeface="+mn-ea"/>
                <a:ea typeface="+mn-ea"/>
              </a:rPr>
              <a:t>389</a:t>
            </a:r>
            <a:r>
              <a:rPr lang="ko-KR" altLang="en-US" sz="2000" dirty="0">
                <a:latin typeface="+mn-ea"/>
                <a:ea typeface="+mn-ea"/>
              </a:rPr>
              <a:t>쪽입니다</a:t>
            </a:r>
            <a:endParaRPr lang="ko-KR" altLang="en-US" sz="2000" baseline="30000" dirty="0">
              <a:latin typeface="+mn-ea"/>
              <a:ea typeface="+mn-ea"/>
            </a:endParaRPr>
          </a:p>
          <a:p>
            <a:pPr eaLnBrk="1" hangingPunct="1">
              <a:buFontTx/>
              <a:buNone/>
            </a:pPr>
            <a:endParaRPr lang="ko-KR" altLang="en-US" sz="2400" dirty="0">
              <a:latin typeface="+mn-ea"/>
              <a:ea typeface="+mn-ea"/>
            </a:endParaRPr>
          </a:p>
          <a:p>
            <a:pPr eaLnBrk="1" hangingPunct="1"/>
            <a:r>
              <a:rPr lang="ko-KR" altLang="en-US" sz="2400" dirty="0">
                <a:latin typeface="+mn-ea"/>
                <a:ea typeface="+mn-ea"/>
              </a:rPr>
              <a:t>표준정규분포표를 이용하려면 먼저 표준화부터</a:t>
            </a:r>
            <a:endParaRPr lang="en-US" altLang="ko-KR" sz="2400" dirty="0">
              <a:latin typeface="+mn-ea"/>
              <a:ea typeface="+mn-ea"/>
            </a:endParaRPr>
          </a:p>
        </p:txBody>
      </p:sp>
      <p:sp>
        <p:nvSpPr>
          <p:cNvPr id="14340" name="Oval 26"/>
          <p:cNvSpPr>
            <a:spLocks noChangeArrowheads="1"/>
          </p:cNvSpPr>
          <p:nvPr/>
        </p:nvSpPr>
        <p:spPr bwMode="auto">
          <a:xfrm>
            <a:off x="767408" y="332656"/>
            <a:ext cx="3240088" cy="3240087"/>
          </a:xfrm>
          <a:prstGeom prst="ellipse">
            <a:avLst/>
          </a:prstGeom>
          <a:noFill/>
          <a:ln w="57150">
            <a:solidFill>
              <a:srgbClr val="FF0000">
                <a:alpha val="4313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439816" y="2946627"/>
            <a:ext cx="6912768" cy="3024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kumimoji="0" lang="en-US" altLang="ko-KR" dirty="0">
                <a:latin typeface="Times New Roman" panose="02020603050405020304" pitchFamily="18" charset="0"/>
              </a:rPr>
              <a:t>X~N(172,3</a:t>
            </a:r>
            <a:r>
              <a:rPr kumimoji="0" lang="en-US" altLang="ko-KR" baseline="30000" dirty="0">
                <a:latin typeface="Times New Roman" panose="02020603050405020304" pitchFamily="18" charset="0"/>
              </a:rPr>
              <a:t>2</a:t>
            </a:r>
            <a:r>
              <a:rPr kumimoji="0" lang="en-US" altLang="ko-KR" dirty="0">
                <a:latin typeface="Times New Roman" panose="02020603050405020304" pitchFamily="18" charset="0"/>
              </a:rPr>
              <a:t>)</a:t>
            </a:r>
            <a:r>
              <a:rPr kumimoji="0" lang="ko-KR" altLang="en-US" sz="2400" dirty="0"/>
              <a:t>에서</a:t>
            </a:r>
            <a:r>
              <a:rPr kumimoji="0" lang="ko-KR" altLang="en-US" dirty="0"/>
              <a:t> </a:t>
            </a:r>
          </a:p>
          <a:p>
            <a:pPr lvl="1" fontAlgn="auto">
              <a:spcAft>
                <a:spcPts val="0"/>
              </a:spcAft>
              <a:buFontTx/>
              <a:buNone/>
            </a:pPr>
            <a:endParaRPr kumimoji="0" lang="ko-KR" altLang="en-US" dirty="0"/>
          </a:p>
          <a:p>
            <a:pPr lvl="1" fontAlgn="auto">
              <a:spcAft>
                <a:spcPts val="0"/>
              </a:spcAft>
              <a:buFontTx/>
              <a:buNone/>
            </a:pPr>
            <a:r>
              <a:rPr kumimoji="0" lang="en-US" altLang="ko-KR" dirty="0">
                <a:latin typeface="Times New Roman" panose="02020603050405020304" pitchFamily="18" charset="0"/>
              </a:rPr>
              <a:t>X=172  =&gt;  Z= ?</a:t>
            </a:r>
          </a:p>
          <a:p>
            <a:pPr lvl="1" fontAlgn="auto">
              <a:spcAft>
                <a:spcPts val="0"/>
              </a:spcAft>
              <a:buFontTx/>
              <a:buNone/>
            </a:pPr>
            <a:r>
              <a:rPr kumimoji="0" lang="en-US" altLang="ko-KR" dirty="0">
                <a:latin typeface="Times New Roman" panose="02020603050405020304" pitchFamily="18" charset="0"/>
              </a:rPr>
              <a:t>X=175  =&gt;  Z= ?</a:t>
            </a:r>
          </a:p>
          <a:p>
            <a:pPr lvl="1" fontAlgn="auto">
              <a:spcAft>
                <a:spcPts val="0"/>
              </a:spcAft>
              <a:buFontTx/>
              <a:buNone/>
            </a:pPr>
            <a:r>
              <a:rPr kumimoji="0" lang="en-US" altLang="ko-KR" dirty="0">
                <a:latin typeface="Times New Roman" panose="02020603050405020304" pitchFamily="18" charset="0"/>
              </a:rPr>
              <a:t>X=178  =&gt;  Z= ?</a:t>
            </a:r>
          </a:p>
          <a:p>
            <a:pPr lvl="1" fontAlgn="auto">
              <a:spcAft>
                <a:spcPts val="0"/>
              </a:spcAft>
              <a:buFontTx/>
              <a:buNone/>
            </a:pPr>
            <a:r>
              <a:rPr kumimoji="0" lang="en-US" altLang="ko-KR" dirty="0">
                <a:latin typeface="Times New Roman" panose="02020603050405020304" pitchFamily="18" charset="0"/>
              </a:rPr>
              <a:t>X=169  =&gt;  Z= ?</a:t>
            </a:r>
          </a:p>
          <a:p>
            <a:pPr lvl="1" fontAlgn="auto">
              <a:spcAft>
                <a:spcPts val="0"/>
              </a:spcAft>
              <a:buFontTx/>
              <a:buNone/>
            </a:pPr>
            <a:r>
              <a:rPr kumimoji="0" lang="en-US" altLang="ko-KR" dirty="0">
                <a:latin typeface="Times New Roman" panose="02020603050405020304" pitchFamily="18" charset="0"/>
              </a:rPr>
              <a:t>X=165  =&gt;  Z=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6797" y="4113091"/>
                <a:ext cx="1609039" cy="691408"/>
              </a:xfrm>
              <a:prstGeom prst="rect">
                <a:avLst/>
              </a:prstGeom>
              <a:noFill/>
              <a:ln>
                <a:solidFill>
                  <a:srgbClr val="66FF66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altLang="ko-KR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o-KR" altLang="en-US" sz="24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ko-KR" altLang="en-US" sz="240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</m:oMath>
                  </m:oMathPara>
                </a14:m>
                <a:endParaRPr lang="ko-KR" altLang="en-US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6797" y="4113091"/>
                <a:ext cx="1609039" cy="6914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66FF66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7282367" y="3756152"/>
            <a:ext cx="332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/>
              <a:t>0</a:t>
            </a:r>
            <a:endParaRPr lang="ko-KR" alt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7308011" y="4133541"/>
            <a:ext cx="332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/>
              <a:t>1</a:t>
            </a:r>
            <a:endParaRPr lang="ko-KR" alt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331160" y="4540891"/>
            <a:ext cx="332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/>
              <a:t>2</a:t>
            </a:r>
            <a:endParaRPr lang="ko-KR" alt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209831" y="492652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/>
              <a:t>-1</a:t>
            </a:r>
            <a:endParaRPr lang="ko-KR" alt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209152" y="5326630"/>
            <a:ext cx="7473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/>
              <a:t>-7/3</a:t>
            </a:r>
            <a:endParaRPr lang="ko-KR" alt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590352" y="3779082"/>
            <a:ext cx="1492716" cy="923330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엑셀에서는 </a:t>
            </a:r>
            <a:endParaRPr lang="en-US" altLang="ko-KR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  <a:p>
            <a:r>
              <a:rPr lang="ko-KR" altLang="en-US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쉽게 확률을 </a:t>
            </a:r>
            <a:endParaRPr lang="en-US" altLang="ko-KR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  <a:p>
            <a:r>
              <a:rPr lang="ko-KR" altLang="en-US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구할 수 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79376" y="406748"/>
            <a:ext cx="4608314" cy="994122"/>
          </a:xfrm>
        </p:spPr>
        <p:txBody>
          <a:bodyPr/>
          <a:lstStyle/>
          <a:p>
            <a:pPr eaLnBrk="1" hangingPunct="1"/>
            <a:r>
              <a:rPr lang="ko-KR" altLang="en-US" dirty="0"/>
              <a:t>표준정규분포는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067425" y="1626840"/>
            <a:ext cx="4392612" cy="29511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4400" dirty="0">
                <a:latin typeface="Times New Roman" panose="02020603050405020304" pitchFamily="18" charset="0"/>
              </a:rPr>
              <a:t>X ~ N(</a:t>
            </a:r>
            <a:r>
              <a:rPr lang="en-US" altLang="ko-KR" sz="4400" i="1" dirty="0">
                <a:latin typeface="Times New Roman" panose="02020603050405020304" pitchFamily="18" charset="0"/>
                <a:ea typeface="바탕" panose="02030600000101010101" pitchFamily="18" charset="-127"/>
              </a:rPr>
              <a:t>μ</a:t>
            </a:r>
            <a:r>
              <a:rPr lang="en-US" altLang="ko-KR" sz="4400" dirty="0">
                <a:latin typeface="Times New Roman" panose="02020603050405020304" pitchFamily="18" charset="0"/>
              </a:rPr>
              <a:t>, σ</a:t>
            </a:r>
            <a:r>
              <a:rPr lang="en-US" altLang="ko-KR" sz="4400" baseline="30000" dirty="0">
                <a:latin typeface="Times New Roman" panose="02020603050405020304" pitchFamily="18" charset="0"/>
              </a:rPr>
              <a:t>2</a:t>
            </a:r>
            <a:r>
              <a:rPr lang="en-US" altLang="ko-KR" sz="4400" dirty="0">
                <a:latin typeface="Times New Roman" panose="02020603050405020304" pitchFamily="18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ko-KR" sz="4400" dirty="0">
              <a:latin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ko-KR" sz="4400" dirty="0">
              <a:latin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4400" dirty="0">
                <a:latin typeface="Times New Roman" panose="02020603050405020304" pitchFamily="18" charset="0"/>
              </a:rPr>
              <a:t>Z ~ N(</a:t>
            </a:r>
            <a:r>
              <a:rPr lang="en-US" altLang="ko-KR" sz="4400" dirty="0">
                <a:latin typeface="Times New Roman" panose="02020603050405020304" pitchFamily="18" charset="0"/>
                <a:ea typeface="바탕" panose="02030600000101010101" pitchFamily="18" charset="-127"/>
              </a:rPr>
              <a:t>0</a:t>
            </a:r>
            <a:r>
              <a:rPr lang="en-US" altLang="ko-KR" sz="4400" dirty="0">
                <a:latin typeface="Times New Roman" panose="02020603050405020304" pitchFamily="18" charset="0"/>
              </a:rPr>
              <a:t>, 1)</a:t>
            </a:r>
          </a:p>
        </p:txBody>
      </p:sp>
      <p:sp>
        <p:nvSpPr>
          <p:cNvPr id="70660" name="AutoShape 4"/>
          <p:cNvSpPr>
            <a:spLocks noChangeArrowheads="1"/>
          </p:cNvSpPr>
          <p:nvPr/>
        </p:nvSpPr>
        <p:spPr bwMode="auto">
          <a:xfrm>
            <a:off x="1847528" y="2520143"/>
            <a:ext cx="129540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o-KR" altLang="en-US" sz="2000" b="1" dirty="0">
                <a:solidFill>
                  <a:schemeClr val="bg1"/>
                </a:solidFill>
                <a:latin typeface="+mn-ea"/>
                <a:ea typeface="+mn-ea"/>
              </a:rPr>
              <a:t>표준화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5519936" y="404664"/>
            <a:ext cx="5604639" cy="2138131"/>
            <a:chOff x="5519936" y="1268760"/>
            <a:chExt cx="5604639" cy="2138131"/>
          </a:xfrm>
        </p:grpSpPr>
        <p:grpSp>
          <p:nvGrpSpPr>
            <p:cNvPr id="6" name="그룹 5"/>
            <p:cNvGrpSpPr/>
            <p:nvPr/>
          </p:nvGrpSpPr>
          <p:grpSpPr>
            <a:xfrm>
              <a:off x="5519936" y="1268760"/>
              <a:ext cx="5604639" cy="2138131"/>
              <a:chOff x="622365" y="1958921"/>
              <a:chExt cx="6579359" cy="2863862"/>
            </a:xfrm>
          </p:grpSpPr>
          <p:pic>
            <p:nvPicPr>
              <p:cNvPr id="7" name="그림 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2310" y="1958921"/>
                <a:ext cx="5019566" cy="2574877"/>
              </a:xfrm>
              <a:prstGeom prst="rect">
                <a:avLst/>
              </a:prstGeom>
            </p:spPr>
          </p:pic>
          <p:sp>
            <p:nvSpPr>
              <p:cNvPr id="8" name="Rectangle 2"/>
              <p:cNvSpPr txBox="1">
                <a:spLocks noChangeArrowheads="1"/>
              </p:cNvSpPr>
              <p:nvPr/>
            </p:nvSpPr>
            <p:spPr>
              <a:xfrm>
                <a:off x="4990470" y="2478138"/>
                <a:ext cx="2211254" cy="77708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 fontScale="92500"/>
              </a:bodyPr>
              <a:lstStyle>
                <a:lvl1pPr algn="l" defTabSz="914400" rtl="0" eaLnBrk="1" latinLnBrk="1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fontAlgn="auto">
                  <a:spcAft>
                    <a:spcPts val="0"/>
                  </a:spcAft>
                </a:pPr>
                <a:r>
                  <a:rPr kumimoji="0" lang="en-US" altLang="ko-KR" sz="3200" dirty="0">
                    <a:latin typeface="Times New Roman" panose="02020603050405020304" pitchFamily="18" charset="0"/>
                  </a:rPr>
                  <a:t>X~N(</a:t>
                </a:r>
                <a:r>
                  <a:rPr kumimoji="0" lang="en-US" altLang="ko-KR" sz="3200" i="1" dirty="0">
                    <a:latin typeface="Times New Roman" panose="02020603050405020304" pitchFamily="18" charset="0"/>
                    <a:ea typeface="바탕" panose="02030600000101010101" pitchFamily="18" charset="-127"/>
                  </a:rPr>
                  <a:t>μ</a:t>
                </a:r>
                <a:r>
                  <a:rPr kumimoji="0" lang="en-US" altLang="ko-KR" sz="3200" dirty="0">
                    <a:latin typeface="Times New Roman" panose="02020603050405020304" pitchFamily="18" charset="0"/>
                  </a:rPr>
                  <a:t>, σ</a:t>
                </a:r>
                <a:r>
                  <a:rPr kumimoji="0" lang="en-US" altLang="ko-KR" sz="3200" baseline="30000" dirty="0">
                    <a:latin typeface="Times New Roman" panose="02020603050405020304" pitchFamily="18" charset="0"/>
                  </a:rPr>
                  <a:t>2</a:t>
                </a:r>
                <a:r>
                  <a:rPr kumimoji="0" lang="en-US" altLang="ko-KR" sz="3200" dirty="0">
                    <a:latin typeface="Times New Roman" panose="02020603050405020304" pitchFamily="18" charset="0"/>
                  </a:rPr>
                  <a:t>)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3225138" y="4575245"/>
                    <a:ext cx="186654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ko-KR" altLang="en-US" sz="160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9" name="TextBox 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25138" y="4575245"/>
                    <a:ext cx="186654" cy="246221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30769" r="-26923" b="-66667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" name="직선 연결선 11"/>
              <p:cNvCxnSpPr>
                <a:stCxn id="7" idx="0"/>
                <a:endCxn id="7" idx="2"/>
              </p:cNvCxnSpPr>
              <p:nvPr/>
            </p:nvCxnSpPr>
            <p:spPr>
              <a:xfrm>
                <a:off x="3312093" y="1958921"/>
                <a:ext cx="0" cy="2574877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그룹 12"/>
              <p:cNvGrpSpPr/>
              <p:nvPr/>
            </p:nvGrpSpPr>
            <p:grpSpPr>
              <a:xfrm>
                <a:off x="622365" y="4435313"/>
                <a:ext cx="5508537" cy="100682"/>
                <a:chOff x="6348103" y="4797152"/>
                <a:chExt cx="5508537" cy="100682"/>
              </a:xfrm>
            </p:grpSpPr>
            <p:cxnSp>
              <p:nvCxnSpPr>
                <p:cNvPr id="21" name="직선 연결선 20"/>
                <p:cNvCxnSpPr/>
                <p:nvPr/>
              </p:nvCxnSpPr>
              <p:spPr>
                <a:xfrm>
                  <a:off x="975868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직선 연결선 21"/>
                <p:cNvCxnSpPr/>
                <p:nvPr/>
              </p:nvCxnSpPr>
              <p:spPr>
                <a:xfrm>
                  <a:off x="1046559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직선 연결선 22"/>
                <p:cNvCxnSpPr/>
                <p:nvPr/>
              </p:nvCxnSpPr>
              <p:spPr>
                <a:xfrm>
                  <a:off x="1117251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직선 연결선 23"/>
                <p:cNvCxnSpPr/>
                <p:nvPr/>
              </p:nvCxnSpPr>
              <p:spPr>
                <a:xfrm>
                  <a:off x="691441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직선 연결선 24"/>
                <p:cNvCxnSpPr/>
                <p:nvPr/>
              </p:nvCxnSpPr>
              <p:spPr>
                <a:xfrm>
                  <a:off x="762132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직선 연결선 25"/>
                <p:cNvCxnSpPr/>
                <p:nvPr/>
              </p:nvCxnSpPr>
              <p:spPr>
                <a:xfrm>
                  <a:off x="832824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직선 화살표 연결선 19"/>
                <p:cNvCxnSpPr/>
                <p:nvPr/>
              </p:nvCxnSpPr>
              <p:spPr>
                <a:xfrm>
                  <a:off x="6348103" y="4897834"/>
                  <a:ext cx="5508537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063293" y="4515005"/>
                    <a:ext cx="242592" cy="307778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oMath>
                      </m:oMathPara>
                    </a14:m>
                    <a:endParaRPr lang="ko-KR" altLang="en-US" sz="2000" dirty="0"/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63293" y="4515005"/>
                    <a:ext cx="242592" cy="30777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4706" r="-11765" b="-36842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3" name="그룹 32"/>
            <p:cNvGrpSpPr/>
            <p:nvPr/>
          </p:nvGrpSpPr>
          <p:grpSpPr>
            <a:xfrm>
              <a:off x="5895600" y="1343659"/>
              <a:ext cx="2658823" cy="1849118"/>
              <a:chOff x="5895600" y="1343659"/>
              <a:chExt cx="2658823" cy="1849118"/>
            </a:xfrm>
          </p:grpSpPr>
          <p:cxnSp>
            <p:nvCxnSpPr>
              <p:cNvPr id="3" name="직선 연결선 2"/>
              <p:cNvCxnSpPr/>
              <p:nvPr/>
            </p:nvCxnSpPr>
            <p:spPr>
              <a:xfrm>
                <a:off x="8554423" y="2112657"/>
                <a:ext cx="0" cy="10801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직사각형 4"/>
              <p:cNvSpPr/>
              <p:nvPr/>
            </p:nvSpPr>
            <p:spPr>
              <a:xfrm>
                <a:off x="7035662" y="2226335"/>
                <a:ext cx="1512168" cy="94394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사각형 33"/>
              <p:cNvSpPr/>
              <p:nvPr/>
            </p:nvSpPr>
            <p:spPr>
              <a:xfrm>
                <a:off x="7276245" y="1844824"/>
                <a:ext cx="1095548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>
                <a:off x="7530546" y="1485781"/>
                <a:ext cx="534942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7668554" y="1381999"/>
                <a:ext cx="285262" cy="10216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6586982" y="2778211"/>
                <a:ext cx="448679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직사각형 38"/>
              <p:cNvSpPr/>
              <p:nvPr/>
            </p:nvSpPr>
            <p:spPr>
              <a:xfrm>
                <a:off x="6217796" y="3058734"/>
                <a:ext cx="376829" cy="1118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각 삼각형 30"/>
              <p:cNvSpPr/>
              <p:nvPr/>
            </p:nvSpPr>
            <p:spPr>
              <a:xfrm>
                <a:off x="8065488" y="1484160"/>
                <a:ext cx="306305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직각 삼각형 40"/>
              <p:cNvSpPr/>
              <p:nvPr/>
            </p:nvSpPr>
            <p:spPr>
              <a:xfrm>
                <a:off x="8371794" y="1873209"/>
                <a:ext cx="167422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직각 삼각형 41"/>
              <p:cNvSpPr/>
              <p:nvPr/>
            </p:nvSpPr>
            <p:spPr>
              <a:xfrm flipH="1">
                <a:off x="7276244" y="1484159"/>
                <a:ext cx="259755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직각 삼각형 42"/>
              <p:cNvSpPr/>
              <p:nvPr/>
            </p:nvSpPr>
            <p:spPr>
              <a:xfrm flipH="1">
                <a:off x="6604536" y="2204865"/>
                <a:ext cx="470006" cy="59086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직각 삼각형 43"/>
              <p:cNvSpPr/>
              <p:nvPr/>
            </p:nvSpPr>
            <p:spPr>
              <a:xfrm flipH="1">
                <a:off x="7021943" y="1772816"/>
                <a:ext cx="324874" cy="50405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5" name="직각 삼각형 44"/>
              <p:cNvSpPr/>
              <p:nvPr/>
            </p:nvSpPr>
            <p:spPr>
              <a:xfrm flipH="1">
                <a:off x="6230621" y="2828957"/>
                <a:ext cx="360040" cy="252732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직각 삼각형 45"/>
              <p:cNvSpPr/>
              <p:nvPr/>
            </p:nvSpPr>
            <p:spPr>
              <a:xfrm flipH="1">
                <a:off x="5895600" y="3039490"/>
                <a:ext cx="445690" cy="126792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" name="직각 삼각형 46"/>
              <p:cNvSpPr/>
              <p:nvPr/>
            </p:nvSpPr>
            <p:spPr>
              <a:xfrm flipH="1">
                <a:off x="7551430" y="1400869"/>
                <a:ext cx="140910" cy="956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" name="직각 삼각형 47"/>
              <p:cNvSpPr/>
              <p:nvPr/>
            </p:nvSpPr>
            <p:spPr>
              <a:xfrm>
                <a:off x="7954630" y="1388960"/>
                <a:ext cx="136859" cy="956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타원 31"/>
              <p:cNvSpPr/>
              <p:nvPr/>
            </p:nvSpPr>
            <p:spPr>
              <a:xfrm>
                <a:off x="7680176" y="1343659"/>
                <a:ext cx="238058" cy="144016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4" name="그룹 3"/>
          <p:cNvGrpSpPr/>
          <p:nvPr/>
        </p:nvGrpSpPr>
        <p:grpSpPr>
          <a:xfrm>
            <a:off x="5735960" y="3258400"/>
            <a:ext cx="5045174" cy="2467309"/>
            <a:chOff x="5735960" y="4122496"/>
            <a:chExt cx="5045174" cy="2467309"/>
          </a:xfrm>
        </p:grpSpPr>
        <p:grpSp>
          <p:nvGrpSpPr>
            <p:cNvPr id="51" name="그룹 50"/>
            <p:cNvGrpSpPr/>
            <p:nvPr/>
          </p:nvGrpSpPr>
          <p:grpSpPr>
            <a:xfrm>
              <a:off x="5735960" y="4122496"/>
              <a:ext cx="5045174" cy="2467309"/>
              <a:chOff x="622365" y="1958921"/>
              <a:chExt cx="6576934" cy="3342442"/>
            </a:xfrm>
          </p:grpSpPr>
          <p:pic>
            <p:nvPicPr>
              <p:cNvPr id="52" name="그림 5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2310" y="1958921"/>
                <a:ext cx="5019566" cy="2574877"/>
              </a:xfrm>
              <a:prstGeom prst="rect">
                <a:avLst/>
              </a:prstGeom>
            </p:spPr>
          </p:pic>
          <p:sp>
            <p:nvSpPr>
              <p:cNvPr id="53" name="Rectangle 2"/>
              <p:cNvSpPr txBox="1">
                <a:spLocks noChangeArrowheads="1"/>
              </p:cNvSpPr>
              <p:nvPr/>
            </p:nvSpPr>
            <p:spPr>
              <a:xfrm>
                <a:off x="4988045" y="2246687"/>
                <a:ext cx="2211254" cy="77708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1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fontAlgn="auto">
                  <a:spcAft>
                    <a:spcPts val="0"/>
                  </a:spcAft>
                </a:pPr>
                <a:r>
                  <a:rPr kumimoji="0" lang="en-US" altLang="ko-KR" sz="3200" dirty="0">
                    <a:latin typeface="Times New Roman" panose="02020603050405020304" pitchFamily="18" charset="0"/>
                  </a:rPr>
                  <a:t>Z~N(</a:t>
                </a:r>
                <a:r>
                  <a:rPr kumimoji="0" lang="en-US" altLang="ko-KR" sz="3200" dirty="0">
                    <a:latin typeface="Times New Roman" panose="02020603050405020304" pitchFamily="18" charset="0"/>
                    <a:ea typeface="바탕" panose="02030600000101010101" pitchFamily="18" charset="-127"/>
                  </a:rPr>
                  <a:t>0</a:t>
                </a:r>
                <a:r>
                  <a:rPr kumimoji="0" lang="en-US" altLang="ko-KR" sz="3200" dirty="0">
                    <a:latin typeface="Times New Roman" panose="02020603050405020304" pitchFamily="18" charset="0"/>
                  </a:rPr>
                  <a:t>, 1)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3225138" y="4575244"/>
                    <a:ext cx="214523" cy="33355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25138" y="4575244"/>
                    <a:ext cx="214523" cy="33355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25926" r="-25926" b="-125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5" name="직선 연결선 54"/>
              <p:cNvCxnSpPr>
                <a:stCxn id="52" idx="0"/>
                <a:endCxn id="52" idx="2"/>
              </p:cNvCxnSpPr>
              <p:nvPr/>
            </p:nvCxnSpPr>
            <p:spPr>
              <a:xfrm>
                <a:off x="3312093" y="1958921"/>
                <a:ext cx="0" cy="2574877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6" name="그룹 55"/>
              <p:cNvGrpSpPr/>
              <p:nvPr/>
            </p:nvGrpSpPr>
            <p:grpSpPr>
              <a:xfrm>
                <a:off x="622365" y="4435313"/>
                <a:ext cx="5508537" cy="100682"/>
                <a:chOff x="6348103" y="4797152"/>
                <a:chExt cx="5508537" cy="100682"/>
              </a:xfrm>
            </p:grpSpPr>
            <p:cxnSp>
              <p:nvCxnSpPr>
                <p:cNvPr id="58" name="직선 화살표 연결선 57"/>
                <p:cNvCxnSpPr/>
                <p:nvPr/>
              </p:nvCxnSpPr>
              <p:spPr>
                <a:xfrm>
                  <a:off x="6348103" y="4897834"/>
                  <a:ext cx="5508537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직선 연결선 58"/>
                <p:cNvCxnSpPr/>
                <p:nvPr/>
              </p:nvCxnSpPr>
              <p:spPr>
                <a:xfrm>
                  <a:off x="975868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직선 연결선 59"/>
                <p:cNvCxnSpPr/>
                <p:nvPr/>
              </p:nvCxnSpPr>
              <p:spPr>
                <a:xfrm>
                  <a:off x="1046559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직선 연결선 60"/>
                <p:cNvCxnSpPr/>
                <p:nvPr/>
              </p:nvCxnSpPr>
              <p:spPr>
                <a:xfrm>
                  <a:off x="1117251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직선 연결선 61"/>
                <p:cNvCxnSpPr/>
                <p:nvPr/>
              </p:nvCxnSpPr>
              <p:spPr>
                <a:xfrm>
                  <a:off x="691441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직선 연결선 62"/>
                <p:cNvCxnSpPr/>
                <p:nvPr/>
              </p:nvCxnSpPr>
              <p:spPr>
                <a:xfrm>
                  <a:off x="762132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직선 연결선 63"/>
                <p:cNvCxnSpPr/>
                <p:nvPr/>
              </p:nvCxnSpPr>
              <p:spPr>
                <a:xfrm>
                  <a:off x="832824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3733504" y="4730064"/>
                    <a:ext cx="1049002" cy="571299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ko-KR" sz="1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o-KR" altLang="en-US" sz="1600" b="0" i="1" smtClean="0"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num>
                            <m:den>
                              <m:r>
                                <a:rPr lang="ko-KR" altLang="en-US" sz="16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den>
                          </m:f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57" name="TextBox 5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33504" y="4730064"/>
                    <a:ext cx="1049002" cy="57129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t="-1449" b="-10145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5" name="그룹 64"/>
            <p:cNvGrpSpPr/>
            <p:nvPr/>
          </p:nvGrpSpPr>
          <p:grpSpPr>
            <a:xfrm>
              <a:off x="6099964" y="4195857"/>
              <a:ext cx="2356671" cy="1822560"/>
              <a:chOff x="5895600" y="1343659"/>
              <a:chExt cx="2658823" cy="1849118"/>
            </a:xfrm>
          </p:grpSpPr>
          <p:cxnSp>
            <p:nvCxnSpPr>
              <p:cNvPr id="66" name="직선 연결선 65"/>
              <p:cNvCxnSpPr/>
              <p:nvPr/>
            </p:nvCxnSpPr>
            <p:spPr>
              <a:xfrm>
                <a:off x="8554423" y="2112657"/>
                <a:ext cx="0" cy="10801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직사각형 66"/>
              <p:cNvSpPr/>
              <p:nvPr/>
            </p:nvSpPr>
            <p:spPr>
              <a:xfrm>
                <a:off x="7035662" y="2226335"/>
                <a:ext cx="1512168" cy="94394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직사각형 67"/>
              <p:cNvSpPr/>
              <p:nvPr/>
            </p:nvSpPr>
            <p:spPr>
              <a:xfrm>
                <a:off x="7276245" y="1844824"/>
                <a:ext cx="1095548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직사각형 68"/>
              <p:cNvSpPr/>
              <p:nvPr/>
            </p:nvSpPr>
            <p:spPr>
              <a:xfrm>
                <a:off x="7530546" y="1485781"/>
                <a:ext cx="534942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직사각형 69"/>
              <p:cNvSpPr/>
              <p:nvPr/>
            </p:nvSpPr>
            <p:spPr>
              <a:xfrm>
                <a:off x="7668554" y="1381999"/>
                <a:ext cx="285262" cy="10216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직사각형 70"/>
              <p:cNvSpPr/>
              <p:nvPr/>
            </p:nvSpPr>
            <p:spPr>
              <a:xfrm>
                <a:off x="6586982" y="2797667"/>
                <a:ext cx="448679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2" name="직사각형 71"/>
              <p:cNvSpPr/>
              <p:nvPr/>
            </p:nvSpPr>
            <p:spPr>
              <a:xfrm>
                <a:off x="6217796" y="3068462"/>
                <a:ext cx="376829" cy="1118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3" name="직각 삼각형 72"/>
              <p:cNvSpPr/>
              <p:nvPr/>
            </p:nvSpPr>
            <p:spPr>
              <a:xfrm>
                <a:off x="8065488" y="1484160"/>
                <a:ext cx="306305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" name="직각 삼각형 73"/>
              <p:cNvSpPr/>
              <p:nvPr/>
            </p:nvSpPr>
            <p:spPr>
              <a:xfrm>
                <a:off x="8371794" y="1873209"/>
                <a:ext cx="167422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직각 삼각형 74"/>
              <p:cNvSpPr/>
              <p:nvPr/>
            </p:nvSpPr>
            <p:spPr>
              <a:xfrm flipH="1">
                <a:off x="7276244" y="1484159"/>
                <a:ext cx="259755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직각 삼각형 75"/>
              <p:cNvSpPr/>
              <p:nvPr/>
            </p:nvSpPr>
            <p:spPr>
              <a:xfrm flipH="1">
                <a:off x="6604536" y="2204865"/>
                <a:ext cx="470006" cy="59086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직각 삼각형 76"/>
              <p:cNvSpPr/>
              <p:nvPr/>
            </p:nvSpPr>
            <p:spPr>
              <a:xfrm flipH="1">
                <a:off x="7021943" y="1772816"/>
                <a:ext cx="324874" cy="50405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8" name="직각 삼각형 77"/>
              <p:cNvSpPr/>
              <p:nvPr/>
            </p:nvSpPr>
            <p:spPr>
              <a:xfrm flipH="1">
                <a:off x="6230621" y="2828957"/>
                <a:ext cx="360040" cy="252732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9" name="직각 삼각형 78"/>
              <p:cNvSpPr/>
              <p:nvPr/>
            </p:nvSpPr>
            <p:spPr>
              <a:xfrm flipH="1">
                <a:off x="5895600" y="3039490"/>
                <a:ext cx="445690" cy="126792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0" name="직각 삼각형 79"/>
              <p:cNvSpPr/>
              <p:nvPr/>
            </p:nvSpPr>
            <p:spPr>
              <a:xfrm flipH="1">
                <a:off x="7551430" y="1400869"/>
                <a:ext cx="140910" cy="956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1" name="직각 삼각형 80"/>
              <p:cNvSpPr/>
              <p:nvPr/>
            </p:nvSpPr>
            <p:spPr>
              <a:xfrm>
                <a:off x="7954630" y="1388960"/>
                <a:ext cx="136859" cy="956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2" name="타원 81"/>
              <p:cNvSpPr/>
              <p:nvPr/>
            </p:nvSpPr>
            <p:spPr>
              <a:xfrm>
                <a:off x="7680176" y="1343659"/>
                <a:ext cx="238058" cy="144016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cxnSp>
        <p:nvCxnSpPr>
          <p:cNvPr id="40" name="구부러진 연결선 39"/>
          <p:cNvCxnSpPr>
            <a:stCxn id="67" idx="0"/>
          </p:cNvCxnSpPr>
          <p:nvPr/>
        </p:nvCxnSpPr>
        <p:spPr>
          <a:xfrm rot="16200000" flipV="1">
            <a:off x="6837457" y="3258587"/>
            <a:ext cx="447006" cy="1439340"/>
          </a:xfrm>
          <a:prstGeom prst="curvedConnector2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624378" y="3351541"/>
            <a:ext cx="1802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latin typeface="+mn-ea"/>
                <a:ea typeface="+mn-ea"/>
              </a:rPr>
              <a:t>표준정규분포표에서</a:t>
            </a:r>
            <a:r>
              <a:rPr lang="en-US" altLang="ko-KR" dirty="0">
                <a:latin typeface="+mn-ea"/>
                <a:ea typeface="+mn-ea"/>
              </a:rPr>
              <a:t> </a:t>
            </a:r>
            <a:r>
              <a:rPr lang="ko-KR" altLang="en-US" dirty="0">
                <a:latin typeface="+mn-ea"/>
                <a:ea typeface="+mn-ea"/>
              </a:rPr>
              <a:t>찾음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93273F1-AD0D-440D-9C3A-224495F2AE08}"/>
              </a:ext>
            </a:extLst>
          </p:cNvPr>
          <p:cNvCxnSpPr>
            <a:stCxn id="5" idx="2"/>
            <a:endCxn id="5" idx="2"/>
          </p:cNvCxnSpPr>
          <p:nvPr/>
        </p:nvCxnSpPr>
        <p:spPr>
          <a:xfrm>
            <a:off x="7791746" y="23061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3D929577-9CC7-453E-B7B0-0FEA9BB665FF}"/>
              </a:ext>
            </a:extLst>
          </p:cNvPr>
          <p:cNvCxnSpPr>
            <a:cxnSpLocks/>
          </p:cNvCxnSpPr>
          <p:nvPr/>
        </p:nvCxnSpPr>
        <p:spPr>
          <a:xfrm>
            <a:off x="7824191" y="5028280"/>
            <a:ext cx="1" cy="1289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>
            <a:extLst>
              <a:ext uri="{FF2B5EF4-FFF2-40B4-BE49-F238E27FC236}">
                <a16:creationId xmlns:a16="http://schemas.microsoft.com/office/drawing/2014/main" id="{3D927872-64B0-48FF-BA9B-854A2B8AAE77}"/>
              </a:ext>
            </a:extLst>
          </p:cNvPr>
          <p:cNvCxnSpPr>
            <a:cxnSpLocks/>
          </p:cNvCxnSpPr>
          <p:nvPr/>
        </p:nvCxnSpPr>
        <p:spPr>
          <a:xfrm>
            <a:off x="7807882" y="2180686"/>
            <a:ext cx="1" cy="12891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62B5476F-E5E0-4055-8F65-7E6343871BE8}"/>
                  </a:ext>
                </a:extLst>
              </p:cNvPr>
              <p:cNvSpPr txBox="1"/>
              <p:nvPr/>
            </p:nvSpPr>
            <p:spPr>
              <a:xfrm>
                <a:off x="8086004" y="1083600"/>
                <a:ext cx="2172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i="1" smtClean="0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62B5476F-E5E0-4055-8F65-7E6343871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6004" y="1083600"/>
                <a:ext cx="217239" cy="276999"/>
              </a:xfrm>
              <a:prstGeom prst="rect">
                <a:avLst/>
              </a:prstGeom>
              <a:blipFill>
                <a:blip r:embed="rId7"/>
                <a:stretch>
                  <a:fillRect l="-11111" r="-5556" b="-444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5" name="직선 화살표 연결선 84">
            <a:extLst>
              <a:ext uri="{FF2B5EF4-FFF2-40B4-BE49-F238E27FC236}">
                <a16:creationId xmlns:a16="http://schemas.microsoft.com/office/drawing/2014/main" id="{29EA95AE-B8B9-4CEA-A3DD-39305424436F}"/>
              </a:ext>
            </a:extLst>
          </p:cNvPr>
          <p:cNvCxnSpPr/>
          <p:nvPr/>
        </p:nvCxnSpPr>
        <p:spPr>
          <a:xfrm>
            <a:off x="7859483" y="1083600"/>
            <a:ext cx="58656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3E298A4D-1E4F-45ED-AF94-1C6BBFA6A824}"/>
                  </a:ext>
                </a:extLst>
              </p:cNvPr>
              <p:cNvSpPr txBox="1"/>
              <p:nvPr/>
            </p:nvSpPr>
            <p:spPr>
              <a:xfrm>
                <a:off x="8008503" y="3917649"/>
                <a:ext cx="20518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3E298A4D-1E4F-45ED-AF94-1C6BBFA6A8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8503" y="3917649"/>
                <a:ext cx="205184" cy="276999"/>
              </a:xfrm>
              <a:prstGeom prst="rect">
                <a:avLst/>
              </a:prstGeom>
              <a:blipFill>
                <a:blip r:embed="rId8"/>
                <a:stretch>
                  <a:fillRect l="-24242" r="-21212" b="-1111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7" name="직선 화살표 연결선 86">
            <a:extLst>
              <a:ext uri="{FF2B5EF4-FFF2-40B4-BE49-F238E27FC236}">
                <a16:creationId xmlns:a16="http://schemas.microsoft.com/office/drawing/2014/main" id="{68F21BA4-0721-414F-9B6E-9125098BE1A9}"/>
              </a:ext>
            </a:extLst>
          </p:cNvPr>
          <p:cNvCxnSpPr/>
          <p:nvPr/>
        </p:nvCxnSpPr>
        <p:spPr>
          <a:xfrm>
            <a:off x="7781982" y="3917649"/>
            <a:ext cx="58656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3" y="548680"/>
            <a:ext cx="1944216" cy="1858962"/>
          </a:xfrm>
        </p:spPr>
        <p:txBody>
          <a:bodyPr>
            <a:normAutofit/>
          </a:bodyPr>
          <a:lstStyle/>
          <a:p>
            <a:pPr algn="l" eaLnBrk="1" hangingPunct="1"/>
            <a:r>
              <a:rPr lang="ko-KR" altLang="en-US" sz="3200" dirty="0" err="1"/>
              <a:t>표준정규</a:t>
            </a:r>
            <a:br>
              <a:rPr lang="en-US" altLang="ko-KR" sz="3200" dirty="0"/>
            </a:br>
            <a:r>
              <a:rPr lang="ko-KR" altLang="en-US" sz="3200" dirty="0"/>
              <a:t>분포표</a:t>
            </a:r>
            <a:br>
              <a:rPr lang="ko-KR" altLang="en-US" sz="3200" dirty="0"/>
            </a:br>
            <a:r>
              <a:rPr lang="ko-KR" altLang="en-US" sz="3200" dirty="0"/>
              <a:t>보는 법</a:t>
            </a:r>
          </a:p>
        </p:txBody>
      </p:sp>
      <p:sp>
        <p:nvSpPr>
          <p:cNvPr id="18436" name="Oval 23"/>
          <p:cNvSpPr>
            <a:spLocks noChangeArrowheads="1"/>
          </p:cNvSpPr>
          <p:nvPr/>
        </p:nvSpPr>
        <p:spPr bwMode="auto">
          <a:xfrm>
            <a:off x="226983" y="332656"/>
            <a:ext cx="2447081" cy="2447080"/>
          </a:xfrm>
          <a:prstGeom prst="ellipse">
            <a:avLst/>
          </a:prstGeom>
          <a:noFill/>
          <a:ln w="57150">
            <a:solidFill>
              <a:srgbClr val="FF0000">
                <a:alpha val="4313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176" y="116632"/>
            <a:ext cx="4345087" cy="6593159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2964019" y="980728"/>
            <a:ext cx="4225606" cy="2263224"/>
            <a:chOff x="2964019" y="980728"/>
            <a:chExt cx="4225606" cy="2263224"/>
          </a:xfrm>
        </p:grpSpPr>
        <p:grpSp>
          <p:nvGrpSpPr>
            <p:cNvPr id="7" name="그룹 6"/>
            <p:cNvGrpSpPr/>
            <p:nvPr/>
          </p:nvGrpSpPr>
          <p:grpSpPr>
            <a:xfrm>
              <a:off x="2964019" y="980728"/>
              <a:ext cx="4225606" cy="2263224"/>
              <a:chOff x="622365" y="1958921"/>
              <a:chExt cx="5508537" cy="3065969"/>
            </a:xfrm>
          </p:grpSpPr>
          <p:pic>
            <p:nvPicPr>
              <p:cNvPr id="8" name="그림 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2310" y="1958921"/>
                <a:ext cx="5019567" cy="2574877"/>
              </a:xfrm>
              <a:prstGeom prst="rect">
                <a:avLst/>
              </a:prstGeom>
            </p:spPr>
          </p:pic>
          <p:sp>
            <p:nvSpPr>
              <p:cNvPr id="9" name="Rectangle 2"/>
              <p:cNvSpPr txBox="1">
                <a:spLocks noChangeArrowheads="1"/>
              </p:cNvSpPr>
              <p:nvPr/>
            </p:nvSpPr>
            <p:spPr>
              <a:xfrm>
                <a:off x="649117" y="2080583"/>
                <a:ext cx="1518265" cy="77708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1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fontAlgn="auto">
                  <a:spcAft>
                    <a:spcPts val="0"/>
                  </a:spcAft>
                </a:pPr>
                <a:r>
                  <a:rPr kumimoji="0" lang="en-US" altLang="ko-KR" sz="2000" dirty="0">
                    <a:latin typeface="Times New Roman" panose="02020603050405020304" pitchFamily="18" charset="0"/>
                  </a:rPr>
                  <a:t>Z~N(</a:t>
                </a:r>
                <a:r>
                  <a:rPr kumimoji="0" lang="en-US" altLang="ko-KR" sz="2000" dirty="0">
                    <a:latin typeface="Times New Roman" panose="02020603050405020304" pitchFamily="18" charset="0"/>
                    <a:ea typeface="바탕" panose="02030600000101010101" pitchFamily="18" charset="-127"/>
                  </a:rPr>
                  <a:t>0</a:t>
                </a:r>
                <a:r>
                  <a:rPr kumimoji="0" lang="en-US" altLang="ko-KR" sz="2000" dirty="0">
                    <a:latin typeface="Times New Roman" panose="02020603050405020304" pitchFamily="18" charset="0"/>
                  </a:rPr>
                  <a:t>, 1)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3225138" y="4575244"/>
                    <a:ext cx="214523" cy="33355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25138" y="4575244"/>
                    <a:ext cx="214523" cy="33355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29630" r="-22222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" name="직선 연결선 10"/>
              <p:cNvCxnSpPr>
                <a:stCxn id="8" idx="0"/>
                <a:endCxn id="8" idx="2"/>
              </p:cNvCxnSpPr>
              <p:nvPr/>
            </p:nvCxnSpPr>
            <p:spPr>
              <a:xfrm>
                <a:off x="3312093" y="1958921"/>
                <a:ext cx="0" cy="2574877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" name="그룹 11"/>
              <p:cNvGrpSpPr/>
              <p:nvPr/>
            </p:nvGrpSpPr>
            <p:grpSpPr>
              <a:xfrm>
                <a:off x="622365" y="4435313"/>
                <a:ext cx="5508537" cy="100682"/>
                <a:chOff x="6348103" y="4797152"/>
                <a:chExt cx="5508537" cy="100682"/>
              </a:xfrm>
            </p:grpSpPr>
            <p:cxnSp>
              <p:nvCxnSpPr>
                <p:cNvPr id="14" name="직선 화살표 연결선 13"/>
                <p:cNvCxnSpPr/>
                <p:nvPr/>
              </p:nvCxnSpPr>
              <p:spPr>
                <a:xfrm>
                  <a:off x="6348103" y="4897834"/>
                  <a:ext cx="5508537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직선 연결선 14"/>
                <p:cNvCxnSpPr/>
                <p:nvPr/>
              </p:nvCxnSpPr>
              <p:spPr>
                <a:xfrm>
                  <a:off x="975868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직선 연결선 15"/>
                <p:cNvCxnSpPr/>
                <p:nvPr/>
              </p:nvCxnSpPr>
              <p:spPr>
                <a:xfrm>
                  <a:off x="1046559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직선 연결선 16"/>
                <p:cNvCxnSpPr/>
                <p:nvPr/>
              </p:nvCxnSpPr>
              <p:spPr>
                <a:xfrm>
                  <a:off x="1117251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직선 연결선 17"/>
                <p:cNvCxnSpPr/>
                <p:nvPr/>
              </p:nvCxnSpPr>
              <p:spPr>
                <a:xfrm>
                  <a:off x="691441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직선 연결선 18"/>
                <p:cNvCxnSpPr/>
                <p:nvPr/>
              </p:nvCxnSpPr>
              <p:spPr>
                <a:xfrm>
                  <a:off x="762132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직선 연결선 19"/>
                <p:cNvCxnSpPr/>
                <p:nvPr/>
              </p:nvCxnSpPr>
              <p:spPr>
                <a:xfrm>
                  <a:off x="832824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3636941" y="4691337"/>
                    <a:ext cx="1049002" cy="333553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36941" y="4691337"/>
                    <a:ext cx="1049002" cy="333553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1" name="그룹 20"/>
            <p:cNvGrpSpPr/>
            <p:nvPr/>
          </p:nvGrpSpPr>
          <p:grpSpPr>
            <a:xfrm>
              <a:off x="3328023" y="1054089"/>
              <a:ext cx="2356671" cy="1822560"/>
              <a:chOff x="5895600" y="1343659"/>
              <a:chExt cx="2658823" cy="1849118"/>
            </a:xfrm>
          </p:grpSpPr>
          <p:cxnSp>
            <p:nvCxnSpPr>
              <p:cNvPr id="22" name="직선 연결선 21"/>
              <p:cNvCxnSpPr/>
              <p:nvPr/>
            </p:nvCxnSpPr>
            <p:spPr>
              <a:xfrm>
                <a:off x="8554423" y="2112657"/>
                <a:ext cx="0" cy="10801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직사각형 22"/>
              <p:cNvSpPr/>
              <p:nvPr/>
            </p:nvSpPr>
            <p:spPr>
              <a:xfrm>
                <a:off x="7035662" y="2226335"/>
                <a:ext cx="1512168" cy="94394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직사각형 23"/>
              <p:cNvSpPr/>
              <p:nvPr/>
            </p:nvSpPr>
            <p:spPr>
              <a:xfrm>
                <a:off x="7276245" y="1844824"/>
                <a:ext cx="1095548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직사각형 24"/>
              <p:cNvSpPr/>
              <p:nvPr/>
            </p:nvSpPr>
            <p:spPr>
              <a:xfrm>
                <a:off x="7530546" y="1485781"/>
                <a:ext cx="534942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직사각형 25"/>
              <p:cNvSpPr/>
              <p:nvPr/>
            </p:nvSpPr>
            <p:spPr>
              <a:xfrm>
                <a:off x="7668554" y="1381999"/>
                <a:ext cx="285262" cy="10216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직사각형 26"/>
              <p:cNvSpPr/>
              <p:nvPr/>
            </p:nvSpPr>
            <p:spPr>
              <a:xfrm>
                <a:off x="6586982" y="2797667"/>
                <a:ext cx="448679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>
                <a:off x="6217796" y="3068462"/>
                <a:ext cx="376829" cy="1118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직각 삼각형 28"/>
              <p:cNvSpPr/>
              <p:nvPr/>
            </p:nvSpPr>
            <p:spPr>
              <a:xfrm>
                <a:off x="8065488" y="1484160"/>
                <a:ext cx="306305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직각 삼각형 29"/>
              <p:cNvSpPr/>
              <p:nvPr/>
            </p:nvSpPr>
            <p:spPr>
              <a:xfrm>
                <a:off x="8371794" y="1873209"/>
                <a:ext cx="167422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각 삼각형 30"/>
              <p:cNvSpPr/>
              <p:nvPr/>
            </p:nvSpPr>
            <p:spPr>
              <a:xfrm flipH="1">
                <a:off x="7276244" y="1484159"/>
                <a:ext cx="259755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직각 삼각형 31"/>
              <p:cNvSpPr/>
              <p:nvPr/>
            </p:nvSpPr>
            <p:spPr>
              <a:xfrm flipH="1">
                <a:off x="6604536" y="2204865"/>
                <a:ext cx="470006" cy="59086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직각 삼각형 32"/>
              <p:cNvSpPr/>
              <p:nvPr/>
            </p:nvSpPr>
            <p:spPr>
              <a:xfrm flipH="1">
                <a:off x="7021943" y="1772816"/>
                <a:ext cx="324874" cy="50405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각 삼각형 33"/>
              <p:cNvSpPr/>
              <p:nvPr/>
            </p:nvSpPr>
            <p:spPr>
              <a:xfrm flipH="1">
                <a:off x="6230621" y="2828957"/>
                <a:ext cx="360040" cy="252732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각 삼각형 34"/>
              <p:cNvSpPr/>
              <p:nvPr/>
            </p:nvSpPr>
            <p:spPr>
              <a:xfrm flipH="1">
                <a:off x="5895600" y="3039490"/>
                <a:ext cx="445690" cy="126792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각 삼각형 35"/>
              <p:cNvSpPr/>
              <p:nvPr/>
            </p:nvSpPr>
            <p:spPr>
              <a:xfrm flipH="1">
                <a:off x="7551430" y="1400869"/>
                <a:ext cx="140910" cy="956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직각 삼각형 36"/>
              <p:cNvSpPr/>
              <p:nvPr/>
            </p:nvSpPr>
            <p:spPr>
              <a:xfrm>
                <a:off x="7954630" y="1388960"/>
                <a:ext cx="136859" cy="956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타원 37"/>
              <p:cNvSpPr/>
              <p:nvPr/>
            </p:nvSpPr>
            <p:spPr>
              <a:xfrm>
                <a:off x="7680176" y="1343659"/>
                <a:ext cx="238058" cy="144016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cxnSp>
        <p:nvCxnSpPr>
          <p:cNvPr id="39" name="구부러진 연결선 38"/>
          <p:cNvCxnSpPr>
            <a:stCxn id="23" idx="0"/>
          </p:cNvCxnSpPr>
          <p:nvPr/>
        </p:nvCxnSpPr>
        <p:spPr>
          <a:xfrm rot="16200000" flipH="1">
            <a:off x="6094614" y="838162"/>
            <a:ext cx="995141" cy="3166992"/>
          </a:xfrm>
          <a:prstGeom prst="curvedConnector4">
            <a:avLst>
              <a:gd name="adj1" fmla="val -22972"/>
              <a:gd name="adj2" fmla="val 60580"/>
            </a:avLst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59" name="타원 45058"/>
          <p:cNvSpPr/>
          <p:nvPr/>
        </p:nvSpPr>
        <p:spPr>
          <a:xfrm>
            <a:off x="8194306" y="2886448"/>
            <a:ext cx="352810" cy="216024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2964019" y="3476745"/>
            <a:ext cx="4225606" cy="2263224"/>
            <a:chOff x="2964019" y="3476745"/>
            <a:chExt cx="4225606" cy="2263224"/>
          </a:xfrm>
        </p:grpSpPr>
        <p:grpSp>
          <p:nvGrpSpPr>
            <p:cNvPr id="49" name="그룹 48"/>
            <p:cNvGrpSpPr/>
            <p:nvPr/>
          </p:nvGrpSpPr>
          <p:grpSpPr>
            <a:xfrm>
              <a:off x="2964019" y="3476745"/>
              <a:ext cx="4225606" cy="2263224"/>
              <a:chOff x="622365" y="1958921"/>
              <a:chExt cx="5508537" cy="3065969"/>
            </a:xfrm>
          </p:grpSpPr>
          <p:pic>
            <p:nvPicPr>
              <p:cNvPr id="50" name="그림 49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02310" y="1958921"/>
                <a:ext cx="5019567" cy="2574877"/>
              </a:xfrm>
              <a:prstGeom prst="rect">
                <a:avLst/>
              </a:prstGeom>
            </p:spPr>
          </p:pic>
          <p:sp>
            <p:nvSpPr>
              <p:cNvPr id="51" name="Rectangle 2"/>
              <p:cNvSpPr txBox="1">
                <a:spLocks noChangeArrowheads="1"/>
              </p:cNvSpPr>
              <p:nvPr/>
            </p:nvSpPr>
            <p:spPr>
              <a:xfrm>
                <a:off x="649117" y="2080583"/>
                <a:ext cx="1518265" cy="77708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1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fontAlgn="auto">
                  <a:spcAft>
                    <a:spcPts val="0"/>
                  </a:spcAft>
                </a:pPr>
                <a:r>
                  <a:rPr kumimoji="0" lang="en-US" altLang="ko-KR" sz="2000" dirty="0">
                    <a:latin typeface="Times New Roman" panose="02020603050405020304" pitchFamily="18" charset="0"/>
                  </a:rPr>
                  <a:t>Z~N(</a:t>
                </a:r>
                <a:r>
                  <a:rPr kumimoji="0" lang="en-US" altLang="ko-KR" sz="2000" dirty="0">
                    <a:latin typeface="Times New Roman" panose="02020603050405020304" pitchFamily="18" charset="0"/>
                    <a:ea typeface="바탕" panose="02030600000101010101" pitchFamily="18" charset="-127"/>
                  </a:rPr>
                  <a:t>0</a:t>
                </a:r>
                <a:r>
                  <a:rPr kumimoji="0" lang="en-US" altLang="ko-KR" sz="2000" dirty="0">
                    <a:latin typeface="Times New Roman" panose="02020603050405020304" pitchFamily="18" charset="0"/>
                  </a:rPr>
                  <a:t>, 1)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3225138" y="4575244"/>
                    <a:ext cx="214523" cy="33355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25138" y="4575244"/>
                    <a:ext cx="214523" cy="333553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29630" r="-22222" b="-9756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3" name="직선 연결선 52"/>
              <p:cNvCxnSpPr>
                <a:stCxn id="50" idx="0"/>
                <a:endCxn id="50" idx="2"/>
              </p:cNvCxnSpPr>
              <p:nvPr/>
            </p:nvCxnSpPr>
            <p:spPr>
              <a:xfrm>
                <a:off x="3312093" y="1958921"/>
                <a:ext cx="0" cy="2574877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4" name="그룹 53"/>
              <p:cNvGrpSpPr/>
              <p:nvPr/>
            </p:nvGrpSpPr>
            <p:grpSpPr>
              <a:xfrm>
                <a:off x="622365" y="4435313"/>
                <a:ext cx="5508537" cy="100682"/>
                <a:chOff x="6348103" y="4797152"/>
                <a:chExt cx="5508537" cy="100682"/>
              </a:xfrm>
            </p:grpSpPr>
            <p:cxnSp>
              <p:nvCxnSpPr>
                <p:cNvPr id="56" name="직선 화살표 연결선 55"/>
                <p:cNvCxnSpPr/>
                <p:nvPr/>
              </p:nvCxnSpPr>
              <p:spPr>
                <a:xfrm>
                  <a:off x="6348103" y="4897834"/>
                  <a:ext cx="5508537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직선 연결선 56"/>
                <p:cNvCxnSpPr/>
                <p:nvPr/>
              </p:nvCxnSpPr>
              <p:spPr>
                <a:xfrm>
                  <a:off x="975868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직선 연결선 57"/>
                <p:cNvCxnSpPr/>
                <p:nvPr/>
              </p:nvCxnSpPr>
              <p:spPr>
                <a:xfrm>
                  <a:off x="1046559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직선 연결선 58"/>
                <p:cNvCxnSpPr/>
                <p:nvPr/>
              </p:nvCxnSpPr>
              <p:spPr>
                <a:xfrm>
                  <a:off x="1117251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직선 연결선 59"/>
                <p:cNvCxnSpPr/>
                <p:nvPr/>
              </p:nvCxnSpPr>
              <p:spPr>
                <a:xfrm>
                  <a:off x="691441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직선 연결선 60"/>
                <p:cNvCxnSpPr/>
                <p:nvPr/>
              </p:nvCxnSpPr>
              <p:spPr>
                <a:xfrm>
                  <a:off x="762132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직선 연결선 61"/>
                <p:cNvCxnSpPr/>
                <p:nvPr/>
              </p:nvCxnSpPr>
              <p:spPr>
                <a:xfrm>
                  <a:off x="832824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3937851" y="4691337"/>
                    <a:ext cx="1049002" cy="333553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1.64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37851" y="4691337"/>
                    <a:ext cx="1049002" cy="333553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9756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3" name="그룹 62"/>
            <p:cNvGrpSpPr/>
            <p:nvPr/>
          </p:nvGrpSpPr>
          <p:grpSpPr>
            <a:xfrm>
              <a:off x="3328023" y="3562442"/>
              <a:ext cx="2557479" cy="1810224"/>
              <a:chOff x="5895600" y="1343659"/>
              <a:chExt cx="2885735" cy="1849118"/>
            </a:xfrm>
          </p:grpSpPr>
          <p:cxnSp>
            <p:nvCxnSpPr>
              <p:cNvPr id="64" name="직선 연결선 63"/>
              <p:cNvCxnSpPr/>
              <p:nvPr/>
            </p:nvCxnSpPr>
            <p:spPr>
              <a:xfrm>
                <a:off x="8774742" y="2389705"/>
                <a:ext cx="6593" cy="80307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직사각형 64"/>
              <p:cNvSpPr/>
              <p:nvPr/>
            </p:nvSpPr>
            <p:spPr>
              <a:xfrm>
                <a:off x="7035662" y="2226335"/>
                <a:ext cx="1512168" cy="94394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직사각형 65"/>
              <p:cNvSpPr/>
              <p:nvPr/>
            </p:nvSpPr>
            <p:spPr>
              <a:xfrm>
                <a:off x="7276245" y="1844824"/>
                <a:ext cx="1095548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직사각형 66"/>
              <p:cNvSpPr/>
              <p:nvPr/>
            </p:nvSpPr>
            <p:spPr>
              <a:xfrm>
                <a:off x="7530546" y="1485781"/>
                <a:ext cx="534942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직사각형 67"/>
              <p:cNvSpPr/>
              <p:nvPr/>
            </p:nvSpPr>
            <p:spPr>
              <a:xfrm>
                <a:off x="7668554" y="1381999"/>
                <a:ext cx="285262" cy="10216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직사각형 68"/>
              <p:cNvSpPr/>
              <p:nvPr/>
            </p:nvSpPr>
            <p:spPr>
              <a:xfrm>
                <a:off x="6586982" y="2797667"/>
                <a:ext cx="448679" cy="3807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직사각형 69"/>
              <p:cNvSpPr/>
              <p:nvPr/>
            </p:nvSpPr>
            <p:spPr>
              <a:xfrm>
                <a:off x="6217796" y="3068462"/>
                <a:ext cx="376829" cy="11184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직각 삼각형 70"/>
              <p:cNvSpPr/>
              <p:nvPr/>
            </p:nvSpPr>
            <p:spPr>
              <a:xfrm>
                <a:off x="8065488" y="1484160"/>
                <a:ext cx="306305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2" name="직각 삼각형 71"/>
              <p:cNvSpPr/>
              <p:nvPr/>
            </p:nvSpPr>
            <p:spPr>
              <a:xfrm>
                <a:off x="8371794" y="1873209"/>
                <a:ext cx="167422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3" name="직각 삼각형 72"/>
              <p:cNvSpPr/>
              <p:nvPr/>
            </p:nvSpPr>
            <p:spPr>
              <a:xfrm flipH="1">
                <a:off x="7276244" y="1484159"/>
                <a:ext cx="259755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" name="직각 삼각형 73"/>
              <p:cNvSpPr/>
              <p:nvPr/>
            </p:nvSpPr>
            <p:spPr>
              <a:xfrm flipH="1">
                <a:off x="6604536" y="2204865"/>
                <a:ext cx="470006" cy="59086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직각 삼각형 74"/>
              <p:cNvSpPr/>
              <p:nvPr/>
            </p:nvSpPr>
            <p:spPr>
              <a:xfrm flipH="1">
                <a:off x="7021943" y="1772816"/>
                <a:ext cx="324874" cy="50405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직각 삼각형 75"/>
              <p:cNvSpPr/>
              <p:nvPr/>
            </p:nvSpPr>
            <p:spPr>
              <a:xfrm flipH="1">
                <a:off x="6230621" y="2828957"/>
                <a:ext cx="360040" cy="252732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직각 삼각형 76"/>
              <p:cNvSpPr/>
              <p:nvPr/>
            </p:nvSpPr>
            <p:spPr>
              <a:xfrm flipH="1">
                <a:off x="5895600" y="3039490"/>
                <a:ext cx="445690" cy="126792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8" name="직각 삼각형 77"/>
              <p:cNvSpPr/>
              <p:nvPr/>
            </p:nvSpPr>
            <p:spPr>
              <a:xfrm flipH="1">
                <a:off x="7551430" y="1400869"/>
                <a:ext cx="140910" cy="956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9" name="직각 삼각형 78"/>
              <p:cNvSpPr/>
              <p:nvPr/>
            </p:nvSpPr>
            <p:spPr>
              <a:xfrm>
                <a:off x="7954630" y="1388960"/>
                <a:ext cx="136859" cy="956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0" name="타원 79"/>
              <p:cNvSpPr/>
              <p:nvPr/>
            </p:nvSpPr>
            <p:spPr>
              <a:xfrm>
                <a:off x="7680176" y="1343659"/>
                <a:ext cx="238058" cy="144016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9" name="직사각형 88"/>
              <p:cNvSpPr/>
              <p:nvPr/>
            </p:nvSpPr>
            <p:spPr>
              <a:xfrm>
                <a:off x="8220202" y="2371498"/>
                <a:ext cx="499588" cy="748657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0" name="직각 삼각형 89"/>
              <p:cNvSpPr/>
              <p:nvPr/>
            </p:nvSpPr>
            <p:spPr>
              <a:xfrm>
                <a:off x="8526427" y="2097123"/>
                <a:ext cx="167423" cy="3606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cxnSp>
        <p:nvCxnSpPr>
          <p:cNvPr id="82" name="구부러진 연결선 81"/>
          <p:cNvCxnSpPr/>
          <p:nvPr/>
        </p:nvCxnSpPr>
        <p:spPr>
          <a:xfrm flipV="1">
            <a:off x="5263367" y="4167734"/>
            <a:ext cx="4481265" cy="400927"/>
          </a:xfrm>
          <a:prstGeom prst="curvedConnector3">
            <a:avLst>
              <a:gd name="adj1" fmla="val 42883"/>
            </a:avLst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타원 87"/>
          <p:cNvSpPr/>
          <p:nvPr/>
        </p:nvSpPr>
        <p:spPr>
          <a:xfrm>
            <a:off x="9696400" y="3982572"/>
            <a:ext cx="352810" cy="216024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767408" y="1636136"/>
            <a:ext cx="7786687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2400" dirty="0"/>
              <a:t>X ~ N(180, 50</a:t>
            </a:r>
            <a:r>
              <a:rPr lang="en-US" altLang="ko-KR" sz="2400" baseline="30000" dirty="0"/>
              <a:t>2</a:t>
            </a:r>
            <a:r>
              <a:rPr lang="en-US" altLang="ko-KR" sz="2400" dirty="0"/>
              <a:t>)</a:t>
            </a:r>
          </a:p>
          <a:p>
            <a:pPr eaLnBrk="1" hangingPunct="1"/>
            <a:endParaRPr lang="en-US" altLang="ko-KR" sz="2400" dirty="0"/>
          </a:p>
          <a:p>
            <a:pPr eaLnBrk="1" hangingPunct="1">
              <a:buFontTx/>
              <a:buNone/>
            </a:pPr>
            <a:r>
              <a:rPr lang="en-US" altLang="ko-KR" sz="2400" dirty="0"/>
              <a:t>1) 270 </a:t>
            </a:r>
            <a:r>
              <a:rPr lang="ko-KR" altLang="en-US" sz="2400" dirty="0"/>
              <a:t>이상일 확률은</a:t>
            </a:r>
          </a:p>
          <a:p>
            <a:pPr eaLnBrk="1" hangingPunct="1"/>
            <a:endParaRPr lang="ko-KR" altLang="en-US" sz="2400" dirty="0"/>
          </a:p>
          <a:p>
            <a:pPr eaLnBrk="1" hangingPunct="1">
              <a:buFontTx/>
              <a:buNone/>
            </a:pPr>
            <a:r>
              <a:rPr lang="en-US" altLang="ko-KR" sz="2400" dirty="0"/>
              <a:t>3) 180</a:t>
            </a:r>
            <a:r>
              <a:rPr lang="ko-KR" altLang="en-US" sz="2400" dirty="0"/>
              <a:t>에서 </a:t>
            </a:r>
            <a:r>
              <a:rPr lang="en-US" altLang="ko-KR" sz="2400" dirty="0"/>
              <a:t>230</a:t>
            </a:r>
            <a:r>
              <a:rPr lang="ko-KR" altLang="en-US" sz="2400" dirty="0"/>
              <a:t>사이의 확률은</a:t>
            </a:r>
          </a:p>
          <a:p>
            <a:pPr eaLnBrk="1" hangingPunct="1">
              <a:buFontTx/>
              <a:buNone/>
            </a:pPr>
            <a:endParaRPr lang="ko-KR" altLang="en-US" sz="2400" dirty="0"/>
          </a:p>
          <a:p>
            <a:pPr eaLnBrk="1" hangingPunct="1">
              <a:buFontTx/>
              <a:buNone/>
            </a:pPr>
            <a:r>
              <a:rPr lang="en-US" altLang="ko-KR" sz="2400" dirty="0"/>
              <a:t>2) </a:t>
            </a:r>
            <a:r>
              <a:rPr lang="ko-KR" altLang="en-US" sz="2400" dirty="0"/>
              <a:t>상위 </a:t>
            </a:r>
            <a:r>
              <a:rPr lang="en-US" altLang="ko-KR" sz="2400" dirty="0"/>
              <a:t>5%</a:t>
            </a:r>
            <a:r>
              <a:rPr lang="ko-KR" altLang="en-US" sz="2400" dirty="0"/>
              <a:t>안에 들려면</a:t>
            </a:r>
            <a:r>
              <a:rPr lang="en-US" altLang="ko-KR" sz="2400" dirty="0"/>
              <a:t>?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5772039" y="476672"/>
            <a:ext cx="5832648" cy="2893812"/>
            <a:chOff x="5772039" y="476672"/>
            <a:chExt cx="5832648" cy="2893812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8616280" y="1134876"/>
                  <a:ext cx="33342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6280" y="1134876"/>
                  <a:ext cx="333425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12727" r="-14545" b="-1087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" name="직선 연결선 5"/>
            <p:cNvCxnSpPr>
              <a:stCxn id="4" idx="0"/>
              <a:endCxn id="4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그룹 6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8" name="직선 화살표 연결선 7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직선 연결선 8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직선 연결선 9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직선 연결선 10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직선 연결선 11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직선 연결선 12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직선 연결선 13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직선 화살표 연결선 14"/>
            <p:cNvCxnSpPr/>
            <p:nvPr/>
          </p:nvCxnSpPr>
          <p:spPr>
            <a:xfrm>
              <a:off x="8461767" y="1134876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75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8256240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56240" y="3110771"/>
                  <a:ext cx="410369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7353" r="-5882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8997999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7999" y="3110771"/>
                  <a:ext cx="410369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7463" r="-7463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9718079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8079" y="3110771"/>
                  <a:ext cx="410369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7463" r="-7463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10438159" y="3097080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8159" y="3097080"/>
                  <a:ext cx="410369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7353" r="-5882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blipFill>
                  <a:blip r:embed="rId10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7557839" y="312003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410369" cy="246221"/>
                </a:xfrm>
                <a:prstGeom prst="rect">
                  <a:avLst/>
                </a:prstGeom>
                <a:blipFill>
                  <a:blip r:embed="rId11"/>
                  <a:stretch>
                    <a:fillRect l="-8955" r="-597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452189" y="3130803"/>
                <a:ext cx="634789" cy="24622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  270   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189" y="3130803"/>
                <a:ext cx="634789" cy="246221"/>
              </a:xfrm>
              <a:prstGeom prst="rect">
                <a:avLst/>
              </a:prstGeom>
              <a:blipFill>
                <a:blip r:embed="rId1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그룹 27"/>
          <p:cNvGrpSpPr/>
          <p:nvPr/>
        </p:nvGrpSpPr>
        <p:grpSpPr>
          <a:xfrm>
            <a:off x="9747142" y="2276872"/>
            <a:ext cx="1059005" cy="774677"/>
            <a:chOff x="9747142" y="2276872"/>
            <a:chExt cx="1059005" cy="774677"/>
          </a:xfrm>
        </p:grpSpPr>
        <p:cxnSp>
          <p:nvCxnSpPr>
            <p:cNvPr id="24" name="직선 연결선 23"/>
            <p:cNvCxnSpPr/>
            <p:nvPr/>
          </p:nvCxnSpPr>
          <p:spPr>
            <a:xfrm>
              <a:off x="9747142" y="2276872"/>
              <a:ext cx="0" cy="77467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직각 삼각형 26"/>
            <p:cNvSpPr/>
            <p:nvPr/>
          </p:nvSpPr>
          <p:spPr>
            <a:xfrm>
              <a:off x="9769583" y="2348880"/>
              <a:ext cx="430873" cy="684834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각 삼각형 30"/>
            <p:cNvSpPr/>
            <p:nvPr/>
          </p:nvSpPr>
          <p:spPr>
            <a:xfrm>
              <a:off x="9913599" y="2564904"/>
              <a:ext cx="430873" cy="445509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각 삼각형 31"/>
            <p:cNvSpPr/>
            <p:nvPr/>
          </p:nvSpPr>
          <p:spPr>
            <a:xfrm>
              <a:off x="10056440" y="2708920"/>
              <a:ext cx="542677" cy="32479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각 삼각형 32"/>
            <p:cNvSpPr/>
            <p:nvPr/>
          </p:nvSpPr>
          <p:spPr>
            <a:xfrm>
              <a:off x="10263470" y="2888314"/>
              <a:ext cx="542677" cy="134566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5772039" y="3529424"/>
            <a:ext cx="5832648" cy="2897282"/>
            <a:chOff x="5772039" y="476672"/>
            <a:chExt cx="5832648" cy="2897282"/>
          </a:xfrm>
        </p:grpSpPr>
        <p:pic>
          <p:nvPicPr>
            <p:cNvPr id="36" name="그림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8616280" y="1134876"/>
                  <a:ext cx="20518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6280" y="1134876"/>
                  <a:ext cx="205184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20588" r="-20588" b="-11111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8" name="직선 연결선 37"/>
            <p:cNvCxnSpPr>
              <a:stCxn id="36" idx="0"/>
              <a:endCxn id="36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그룹 38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49" name="직선 화살표 연결선 48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직선 연결선 51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직선 연결선 52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직선 연결선 53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직선 연결선 54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직선 화살표 연결선 39"/>
            <p:cNvCxnSpPr/>
            <p:nvPr/>
          </p:nvCxnSpPr>
          <p:spPr>
            <a:xfrm>
              <a:off x="8461767" y="1134876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14"/>
                  <a:stretch>
                    <a:fillRect l="-50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383836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3836" y="3110771"/>
                  <a:ext cx="182742" cy="246221"/>
                </a:xfrm>
                <a:prstGeom prst="rect">
                  <a:avLst/>
                </a:prstGeom>
                <a:blipFill>
                  <a:blip r:embed="rId15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blipFill>
                  <a:blip r:embed="rId16"/>
                  <a:stretch>
                    <a:fillRect l="-16667" r="-2000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17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18"/>
                  <a:stretch>
                    <a:fillRect l="-20690" r="-2069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19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20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21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9436752" y="6161325"/>
                <a:ext cx="562654" cy="24622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  1.8   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6752" y="6161325"/>
                <a:ext cx="562654" cy="246221"/>
              </a:xfrm>
              <a:prstGeom prst="rect">
                <a:avLst/>
              </a:prstGeom>
              <a:blipFill>
                <a:blip r:embed="rId2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그룹 56"/>
          <p:cNvGrpSpPr/>
          <p:nvPr/>
        </p:nvGrpSpPr>
        <p:grpSpPr>
          <a:xfrm>
            <a:off x="9718079" y="5300954"/>
            <a:ext cx="1059005" cy="774677"/>
            <a:chOff x="9747142" y="2276872"/>
            <a:chExt cx="1059005" cy="774677"/>
          </a:xfrm>
        </p:grpSpPr>
        <p:cxnSp>
          <p:nvCxnSpPr>
            <p:cNvPr id="58" name="직선 연결선 57"/>
            <p:cNvCxnSpPr/>
            <p:nvPr/>
          </p:nvCxnSpPr>
          <p:spPr>
            <a:xfrm>
              <a:off x="9747142" y="2276872"/>
              <a:ext cx="0" cy="77467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직각 삼각형 58"/>
            <p:cNvSpPr/>
            <p:nvPr/>
          </p:nvSpPr>
          <p:spPr>
            <a:xfrm>
              <a:off x="9769583" y="2348880"/>
              <a:ext cx="430873" cy="684834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직각 삼각형 59"/>
            <p:cNvSpPr/>
            <p:nvPr/>
          </p:nvSpPr>
          <p:spPr>
            <a:xfrm>
              <a:off x="9913599" y="2564904"/>
              <a:ext cx="430873" cy="445509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직각 삼각형 60"/>
            <p:cNvSpPr/>
            <p:nvPr/>
          </p:nvSpPr>
          <p:spPr>
            <a:xfrm>
              <a:off x="10056440" y="2708920"/>
              <a:ext cx="542677" cy="32479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직각 삼각형 61"/>
            <p:cNvSpPr/>
            <p:nvPr/>
          </p:nvSpPr>
          <p:spPr>
            <a:xfrm>
              <a:off x="10263470" y="2888314"/>
              <a:ext cx="542677" cy="134566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9756882" y="4100283"/>
                <a:ext cx="1728037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270−180</m:t>
                          </m:r>
                        </m:num>
                        <m:den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=1.8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6882" y="4100283"/>
                <a:ext cx="1728037" cy="52046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ectangle 3">
            <a:extLst>
              <a:ext uri="{FF2B5EF4-FFF2-40B4-BE49-F238E27FC236}">
                <a16:creationId xmlns:a16="http://schemas.microsoft.com/office/drawing/2014/main" id="{DC13DC90-18F1-4943-BB28-B0660504F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7408" y="365667"/>
            <a:ext cx="2175816" cy="777874"/>
          </a:xfr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 eaLnBrk="1" hangingPunct="1"/>
            <a:r>
              <a:rPr lang="ko-KR" altLang="en-US" sz="3600" dirty="0"/>
              <a:t>예제 </a:t>
            </a:r>
            <a:r>
              <a:rPr lang="en-US" altLang="ko-KR" sz="3600" dirty="0"/>
              <a:t>2.9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176" y="116632"/>
            <a:ext cx="4345087" cy="6593159"/>
          </a:xfrm>
          <a:prstGeom prst="rect">
            <a:avLst/>
          </a:prstGeom>
        </p:spPr>
      </p:pic>
      <p:grpSp>
        <p:nvGrpSpPr>
          <p:cNvPr id="5" name="그룹 4"/>
          <p:cNvGrpSpPr/>
          <p:nvPr/>
        </p:nvGrpSpPr>
        <p:grpSpPr>
          <a:xfrm>
            <a:off x="1127448" y="1700808"/>
            <a:ext cx="5832648" cy="2897282"/>
            <a:chOff x="5772039" y="476672"/>
            <a:chExt cx="5832648" cy="2897282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8616280" y="1134876"/>
                  <a:ext cx="20518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6280" y="1134876"/>
                  <a:ext cx="205184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24242" r="-21212" b="-11111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직선 연결선 7"/>
            <p:cNvCxnSpPr>
              <a:stCxn id="6" idx="0"/>
              <a:endCxn id="6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그룹 8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19" name="직선 화살표 연결선 18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직선 화살표 연결선 9"/>
            <p:cNvCxnSpPr/>
            <p:nvPr/>
          </p:nvCxnSpPr>
          <p:spPr>
            <a:xfrm>
              <a:off x="8461767" y="1134876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5"/>
                  <a:stretch>
                    <a:fillRect l="-50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8256240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56240" y="3110771"/>
                  <a:ext cx="182742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8997999" y="3127733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7999" y="3127733"/>
                  <a:ext cx="182742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16667" r="-2000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20000" r="-1666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20000" r="-1666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10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11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12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792161" y="4332709"/>
                <a:ext cx="562654" cy="24622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  1.8   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161" y="4332709"/>
                <a:ext cx="562654" cy="246221"/>
              </a:xfrm>
              <a:prstGeom prst="rect">
                <a:avLst/>
              </a:prstGeom>
              <a:blipFill>
                <a:blip r:embed="rId13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그룹 26"/>
          <p:cNvGrpSpPr/>
          <p:nvPr/>
        </p:nvGrpSpPr>
        <p:grpSpPr>
          <a:xfrm>
            <a:off x="5073488" y="3472338"/>
            <a:ext cx="1059005" cy="774677"/>
            <a:chOff x="9747142" y="2276872"/>
            <a:chExt cx="1059005" cy="774677"/>
          </a:xfrm>
        </p:grpSpPr>
        <p:cxnSp>
          <p:nvCxnSpPr>
            <p:cNvPr id="28" name="직선 연결선 27"/>
            <p:cNvCxnSpPr/>
            <p:nvPr/>
          </p:nvCxnSpPr>
          <p:spPr>
            <a:xfrm>
              <a:off x="9747142" y="2276872"/>
              <a:ext cx="0" cy="77467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직각 삼각형 28"/>
            <p:cNvSpPr/>
            <p:nvPr/>
          </p:nvSpPr>
          <p:spPr>
            <a:xfrm>
              <a:off x="9769583" y="2348880"/>
              <a:ext cx="430873" cy="684834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각 삼각형 29"/>
            <p:cNvSpPr/>
            <p:nvPr/>
          </p:nvSpPr>
          <p:spPr>
            <a:xfrm>
              <a:off x="9913599" y="2564904"/>
              <a:ext cx="430873" cy="445509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각 삼각형 30"/>
            <p:cNvSpPr/>
            <p:nvPr/>
          </p:nvSpPr>
          <p:spPr>
            <a:xfrm>
              <a:off x="10056440" y="2708920"/>
              <a:ext cx="542677" cy="32479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각 삼각형 31"/>
            <p:cNvSpPr/>
            <p:nvPr/>
          </p:nvSpPr>
          <p:spPr>
            <a:xfrm>
              <a:off x="10263470" y="2888314"/>
              <a:ext cx="542677" cy="134566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35" name="구부러진 연결선 34"/>
          <p:cNvCxnSpPr/>
          <p:nvPr/>
        </p:nvCxnSpPr>
        <p:spPr>
          <a:xfrm rot="10800000">
            <a:off x="4353408" y="3356992"/>
            <a:ext cx="3830824" cy="1080120"/>
          </a:xfrm>
          <a:prstGeom prst="curvedConnector3">
            <a:avLst>
              <a:gd name="adj1" fmla="val 27692"/>
            </a:avLst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83991" y="3126020"/>
            <a:ext cx="79380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.9641</a:t>
            </a:r>
            <a:endParaRPr lang="ko-KR" alt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767245" y="2358619"/>
            <a:ext cx="1071127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1-.9641</a:t>
            </a:r>
          </a:p>
          <a:p>
            <a:r>
              <a:rPr lang="en-US" altLang="ko-KR" dirty="0"/>
              <a:t>=.0359</a:t>
            </a:r>
            <a:endParaRPr lang="ko-KR" altLang="en-US" dirty="0"/>
          </a:p>
        </p:txBody>
      </p:sp>
      <p:sp>
        <p:nvSpPr>
          <p:cNvPr id="39" name="타원 38"/>
          <p:cNvSpPr/>
          <p:nvPr/>
        </p:nvSpPr>
        <p:spPr>
          <a:xfrm>
            <a:off x="8200644" y="4329100"/>
            <a:ext cx="352810" cy="216024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1" name="직선 화살표 연결선 40"/>
          <p:cNvCxnSpPr>
            <a:stCxn id="38" idx="2"/>
            <a:endCxn id="31" idx="1"/>
          </p:cNvCxnSpPr>
          <p:nvPr/>
        </p:nvCxnSpPr>
        <p:spPr>
          <a:xfrm flipH="1">
            <a:off x="5382786" y="3004950"/>
            <a:ext cx="920023" cy="1061834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0891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>
          <a:xfrm>
            <a:off x="695400" y="1466057"/>
            <a:ext cx="7786687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2400" dirty="0"/>
              <a:t>X ~ N(180, 50</a:t>
            </a:r>
            <a:r>
              <a:rPr lang="en-US" altLang="ko-KR" sz="2400" baseline="30000" dirty="0"/>
              <a:t>2</a:t>
            </a:r>
            <a:r>
              <a:rPr lang="en-US" altLang="ko-KR" sz="2400" dirty="0"/>
              <a:t>)</a:t>
            </a:r>
          </a:p>
          <a:p>
            <a:pPr eaLnBrk="1" hangingPunct="1"/>
            <a:endParaRPr lang="en-US" altLang="ko-KR" sz="2400" dirty="0"/>
          </a:p>
          <a:p>
            <a:pPr eaLnBrk="1" hangingPunct="1">
              <a:buFontTx/>
              <a:buNone/>
            </a:pPr>
            <a:r>
              <a:rPr lang="en-US" altLang="ko-KR" sz="2400" dirty="0">
                <a:solidFill>
                  <a:srgbClr val="C0C0C0"/>
                </a:solidFill>
              </a:rPr>
              <a:t>1) 270 </a:t>
            </a:r>
            <a:r>
              <a:rPr lang="ko-KR" altLang="en-US" sz="2400" dirty="0">
                <a:solidFill>
                  <a:srgbClr val="C0C0C0"/>
                </a:solidFill>
              </a:rPr>
              <a:t>이상일 확률은</a:t>
            </a:r>
          </a:p>
          <a:p>
            <a:pPr eaLnBrk="1" hangingPunct="1"/>
            <a:endParaRPr lang="ko-KR" altLang="en-US" sz="2400" dirty="0"/>
          </a:p>
          <a:p>
            <a:pPr eaLnBrk="1" hangingPunct="1">
              <a:buFontTx/>
              <a:buNone/>
            </a:pPr>
            <a:r>
              <a:rPr lang="en-US" altLang="ko-KR" sz="2400" dirty="0"/>
              <a:t>3) 180</a:t>
            </a:r>
            <a:r>
              <a:rPr lang="ko-KR" altLang="en-US" sz="2400" dirty="0"/>
              <a:t>에서 </a:t>
            </a:r>
            <a:r>
              <a:rPr lang="en-US" altLang="ko-KR" sz="2400" dirty="0"/>
              <a:t>230</a:t>
            </a:r>
            <a:r>
              <a:rPr lang="ko-KR" altLang="en-US" sz="2400" dirty="0"/>
              <a:t>사이의 확률은</a:t>
            </a:r>
          </a:p>
          <a:p>
            <a:pPr eaLnBrk="1" hangingPunct="1">
              <a:buFontTx/>
              <a:buNone/>
            </a:pPr>
            <a:endParaRPr lang="ko-KR" altLang="en-US" sz="2400" dirty="0">
              <a:solidFill>
                <a:srgbClr val="C0C0C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ko-KR" sz="2400" dirty="0">
                <a:solidFill>
                  <a:srgbClr val="C0C0C0"/>
                </a:solidFill>
              </a:rPr>
              <a:t>2) </a:t>
            </a:r>
            <a:r>
              <a:rPr lang="ko-KR" altLang="en-US" sz="2400" dirty="0">
                <a:solidFill>
                  <a:srgbClr val="C0C0C0"/>
                </a:solidFill>
              </a:rPr>
              <a:t>상위 </a:t>
            </a:r>
            <a:r>
              <a:rPr lang="en-US" altLang="ko-KR" sz="2400" dirty="0">
                <a:solidFill>
                  <a:srgbClr val="C0C0C0"/>
                </a:solidFill>
              </a:rPr>
              <a:t>5%</a:t>
            </a:r>
            <a:r>
              <a:rPr lang="ko-KR" altLang="en-US" sz="2400" dirty="0">
                <a:solidFill>
                  <a:srgbClr val="C0C0C0"/>
                </a:solidFill>
              </a:rPr>
              <a:t>안에 들려면</a:t>
            </a:r>
            <a:r>
              <a:rPr lang="en-US" altLang="ko-KR" sz="2400" dirty="0">
                <a:solidFill>
                  <a:srgbClr val="C0C0C0"/>
                </a:solidFill>
              </a:rPr>
              <a:t>?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5772039" y="476672"/>
            <a:ext cx="5832648" cy="2893812"/>
            <a:chOff x="5772039" y="476672"/>
            <a:chExt cx="5832648" cy="2893812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p:cxnSp>
          <p:nvCxnSpPr>
            <p:cNvPr id="8" name="직선 연결선 7"/>
            <p:cNvCxnSpPr>
              <a:stCxn id="6" idx="0"/>
              <a:endCxn id="6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그룹 8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19" name="직선 화살표 연결선 18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75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8256240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56240" y="3110771"/>
                  <a:ext cx="410369" cy="246221"/>
                </a:xfrm>
                <a:prstGeom prst="rect">
                  <a:avLst/>
                </a:prstGeom>
                <a:blipFill>
                  <a:blip r:embed="rId4"/>
                  <a:stretch>
                    <a:fillRect l="-7353" r="-5882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8997999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7999" y="3110771"/>
                  <a:ext cx="410369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7463" r="-7463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9718079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8079" y="3110771"/>
                  <a:ext cx="410369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7463" r="-7463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0438159" y="3097080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8159" y="3097080"/>
                  <a:ext cx="410369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7353" r="-5882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557839" y="312003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410369" cy="246221"/>
                </a:xfrm>
                <a:prstGeom prst="rect">
                  <a:avLst/>
                </a:prstGeom>
                <a:blipFill>
                  <a:blip r:embed="rId10"/>
                  <a:stretch>
                    <a:fillRect l="-8955" r="-597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8616280" y="1448034"/>
                  <a:ext cx="33342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6280" y="1448034"/>
                  <a:ext cx="333425" cy="276999"/>
                </a:xfrm>
                <a:prstGeom prst="rect">
                  <a:avLst/>
                </a:prstGeom>
                <a:blipFill>
                  <a:blip r:embed="rId11"/>
                  <a:stretch>
                    <a:fillRect l="-12727" r="-14545" b="-13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직선 화살표 연결선 9"/>
            <p:cNvCxnSpPr/>
            <p:nvPr/>
          </p:nvCxnSpPr>
          <p:spPr>
            <a:xfrm>
              <a:off x="8452901" y="1340768"/>
              <a:ext cx="729715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그룹 32"/>
          <p:cNvGrpSpPr/>
          <p:nvPr/>
        </p:nvGrpSpPr>
        <p:grpSpPr>
          <a:xfrm>
            <a:off x="5772039" y="3529424"/>
            <a:ext cx="5832648" cy="2897282"/>
            <a:chOff x="5772039" y="476672"/>
            <a:chExt cx="5832648" cy="2897282"/>
          </a:xfrm>
        </p:grpSpPr>
        <p:pic>
          <p:nvPicPr>
            <p:cNvPr id="34" name="그림 3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8760296" y="1384360"/>
                  <a:ext cx="20518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60296" y="1384360"/>
                  <a:ext cx="205184" cy="276999"/>
                </a:xfrm>
                <a:prstGeom prst="rect">
                  <a:avLst/>
                </a:prstGeom>
                <a:blipFill>
                  <a:blip r:embed="rId12"/>
                  <a:stretch>
                    <a:fillRect l="-20588" r="-20588" b="-11111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직선 연결선 35"/>
            <p:cNvCxnSpPr>
              <a:stCxn id="34" idx="0"/>
              <a:endCxn id="34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그룹 36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47" name="직선 화살표 연결선 46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47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48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직선 연결선 51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직선 연결선 52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직선 화살표 연결선 37"/>
            <p:cNvCxnSpPr/>
            <p:nvPr/>
          </p:nvCxnSpPr>
          <p:spPr>
            <a:xfrm>
              <a:off x="8452901" y="1299405"/>
              <a:ext cx="729715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13"/>
                  <a:stretch>
                    <a:fillRect l="-50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8361530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61530" y="3110771"/>
                  <a:ext cx="182742" cy="246221"/>
                </a:xfrm>
                <a:prstGeom prst="rect">
                  <a:avLst/>
                </a:prstGeom>
                <a:blipFill>
                  <a:blip r:embed="rId14"/>
                  <a:stretch>
                    <a:fillRect l="-20000" r="-1666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9119434" y="3127733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19434" y="3127733"/>
                  <a:ext cx="182742" cy="246221"/>
                </a:xfrm>
                <a:prstGeom prst="rect">
                  <a:avLst/>
                </a:prstGeom>
                <a:blipFill>
                  <a:blip r:embed="rId15"/>
                  <a:stretch>
                    <a:fillRect l="-20000" r="-1666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16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17"/>
                  <a:stretch>
                    <a:fillRect l="-20690" r="-2069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18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19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20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9756882" y="4100283"/>
                <a:ext cx="1551707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230−180</m:t>
                          </m:r>
                        </m:num>
                        <m:den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6882" y="4100283"/>
                <a:ext cx="1551707" cy="52046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그룹 1"/>
          <p:cNvGrpSpPr/>
          <p:nvPr/>
        </p:nvGrpSpPr>
        <p:grpSpPr>
          <a:xfrm>
            <a:off x="8452902" y="634337"/>
            <a:ext cx="729714" cy="2417212"/>
            <a:chOff x="8452902" y="634337"/>
            <a:chExt cx="729714" cy="2417212"/>
          </a:xfrm>
        </p:grpSpPr>
        <p:cxnSp>
          <p:nvCxnSpPr>
            <p:cNvPr id="3" name="직선 연결선 2"/>
            <p:cNvCxnSpPr/>
            <p:nvPr/>
          </p:nvCxnSpPr>
          <p:spPr>
            <a:xfrm flipV="1">
              <a:off x="9182616" y="1340768"/>
              <a:ext cx="0" cy="171078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610" name="직선 연결선 68609"/>
            <p:cNvCxnSpPr/>
            <p:nvPr/>
          </p:nvCxnSpPr>
          <p:spPr>
            <a:xfrm flipH="1">
              <a:off x="8477022" y="765836"/>
              <a:ext cx="340736" cy="204442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 flipH="1">
              <a:off x="8474972" y="948663"/>
              <a:ext cx="474733" cy="284840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 flipH="1">
              <a:off x="8504682" y="1150568"/>
              <a:ext cx="574775" cy="344865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 flipH="1">
              <a:off x="8461558" y="1408399"/>
              <a:ext cx="658778" cy="395267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직선 연결선 74"/>
            <p:cNvCxnSpPr/>
            <p:nvPr/>
          </p:nvCxnSpPr>
          <p:spPr>
            <a:xfrm flipH="1">
              <a:off x="8490953" y="1639655"/>
              <a:ext cx="638697" cy="383218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 flipH="1">
              <a:off x="8466772" y="1888676"/>
              <a:ext cx="662878" cy="397727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직선 연결선 76"/>
            <p:cNvCxnSpPr/>
            <p:nvPr/>
          </p:nvCxnSpPr>
          <p:spPr>
            <a:xfrm flipH="1">
              <a:off x="8464722" y="2150671"/>
              <a:ext cx="664928" cy="398957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직선 연결선 77"/>
            <p:cNvCxnSpPr/>
            <p:nvPr/>
          </p:nvCxnSpPr>
          <p:spPr>
            <a:xfrm flipH="1">
              <a:off x="8462672" y="2412666"/>
              <a:ext cx="666978" cy="400187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연결선 78"/>
            <p:cNvCxnSpPr/>
            <p:nvPr/>
          </p:nvCxnSpPr>
          <p:spPr>
            <a:xfrm flipH="1">
              <a:off x="8662032" y="2674661"/>
              <a:ext cx="467619" cy="317154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직선 연결선 79"/>
            <p:cNvCxnSpPr/>
            <p:nvPr/>
          </p:nvCxnSpPr>
          <p:spPr>
            <a:xfrm flipH="1">
              <a:off x="8452902" y="634337"/>
              <a:ext cx="178288" cy="106973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직선 연결선 90"/>
            <p:cNvCxnSpPr/>
            <p:nvPr/>
          </p:nvCxnSpPr>
          <p:spPr>
            <a:xfrm flipH="1">
              <a:off x="8990410" y="2882548"/>
              <a:ext cx="177131" cy="119758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그룹 3"/>
          <p:cNvGrpSpPr/>
          <p:nvPr/>
        </p:nvGrpSpPr>
        <p:grpSpPr>
          <a:xfrm>
            <a:off x="8472264" y="3682067"/>
            <a:ext cx="721058" cy="2422234"/>
            <a:chOff x="8472264" y="3682067"/>
            <a:chExt cx="721058" cy="2422234"/>
          </a:xfrm>
        </p:grpSpPr>
        <p:cxnSp>
          <p:nvCxnSpPr>
            <p:cNvPr id="63" name="직선 연결선 62"/>
            <p:cNvCxnSpPr/>
            <p:nvPr/>
          </p:nvCxnSpPr>
          <p:spPr>
            <a:xfrm flipV="1">
              <a:off x="9183798" y="4360514"/>
              <a:ext cx="0" cy="174378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 flipV="1">
              <a:off x="9193322" y="4382515"/>
              <a:ext cx="0" cy="171078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연결선 61"/>
            <p:cNvCxnSpPr/>
            <p:nvPr/>
          </p:nvCxnSpPr>
          <p:spPr>
            <a:xfrm flipH="1">
              <a:off x="8487728" y="3807583"/>
              <a:ext cx="340736" cy="204442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직선 연결선 63"/>
            <p:cNvCxnSpPr/>
            <p:nvPr/>
          </p:nvCxnSpPr>
          <p:spPr>
            <a:xfrm flipH="1">
              <a:off x="8485678" y="3990410"/>
              <a:ext cx="474733" cy="284840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직선 연결선 64"/>
            <p:cNvCxnSpPr/>
            <p:nvPr/>
          </p:nvCxnSpPr>
          <p:spPr>
            <a:xfrm flipH="1">
              <a:off x="8515388" y="4192315"/>
              <a:ext cx="574775" cy="344865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연결선 65"/>
            <p:cNvCxnSpPr/>
            <p:nvPr/>
          </p:nvCxnSpPr>
          <p:spPr>
            <a:xfrm flipH="1">
              <a:off x="8472264" y="4450146"/>
              <a:ext cx="658778" cy="395267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직선 연결선 66"/>
            <p:cNvCxnSpPr/>
            <p:nvPr/>
          </p:nvCxnSpPr>
          <p:spPr>
            <a:xfrm flipH="1">
              <a:off x="8501659" y="4681402"/>
              <a:ext cx="638697" cy="383218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직선 연결선 67"/>
            <p:cNvCxnSpPr/>
            <p:nvPr/>
          </p:nvCxnSpPr>
          <p:spPr>
            <a:xfrm flipH="1">
              <a:off x="8477478" y="4930423"/>
              <a:ext cx="662878" cy="397727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68"/>
            <p:cNvCxnSpPr/>
            <p:nvPr/>
          </p:nvCxnSpPr>
          <p:spPr>
            <a:xfrm flipH="1">
              <a:off x="8475428" y="5192418"/>
              <a:ext cx="664928" cy="398957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/>
            <p:cNvCxnSpPr/>
            <p:nvPr/>
          </p:nvCxnSpPr>
          <p:spPr>
            <a:xfrm flipH="1">
              <a:off x="8473378" y="5454413"/>
              <a:ext cx="666978" cy="400187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 flipH="1">
              <a:off x="8672738" y="5716408"/>
              <a:ext cx="467619" cy="317154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연결선 80"/>
            <p:cNvCxnSpPr/>
            <p:nvPr/>
          </p:nvCxnSpPr>
          <p:spPr>
            <a:xfrm flipH="1">
              <a:off x="9001116" y="5924295"/>
              <a:ext cx="177131" cy="119758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연결선 81"/>
            <p:cNvCxnSpPr/>
            <p:nvPr/>
          </p:nvCxnSpPr>
          <p:spPr>
            <a:xfrm flipH="1">
              <a:off x="8472264" y="3682067"/>
              <a:ext cx="178288" cy="106973"/>
            </a:xfrm>
            <a:prstGeom prst="line">
              <a:avLst/>
            </a:prstGeom>
            <a:ln w="76200">
              <a:solidFill>
                <a:srgbClr val="FFFF00">
                  <a:alpha val="4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Rectangle 3">
            <a:extLst>
              <a:ext uri="{FF2B5EF4-FFF2-40B4-BE49-F238E27FC236}">
                <a16:creationId xmlns:a16="http://schemas.microsoft.com/office/drawing/2014/main" id="{B4C482F8-84DA-4257-80C7-DAD7C2AE5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7408" y="365667"/>
            <a:ext cx="2175816" cy="777874"/>
          </a:xfr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 eaLnBrk="1" hangingPunct="1"/>
            <a:r>
              <a:rPr lang="ko-KR" altLang="en-US" sz="3600" dirty="0"/>
              <a:t>예제 </a:t>
            </a:r>
            <a:r>
              <a:rPr lang="en-US" altLang="ko-KR" sz="3600" dirty="0"/>
              <a:t>2.9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176" y="116632"/>
            <a:ext cx="4345087" cy="6593159"/>
          </a:xfrm>
          <a:prstGeom prst="rect">
            <a:avLst/>
          </a:prstGeom>
        </p:spPr>
      </p:pic>
      <p:grpSp>
        <p:nvGrpSpPr>
          <p:cNvPr id="5" name="그룹 4"/>
          <p:cNvGrpSpPr/>
          <p:nvPr/>
        </p:nvGrpSpPr>
        <p:grpSpPr>
          <a:xfrm>
            <a:off x="1127448" y="1700808"/>
            <a:ext cx="5832648" cy="2897282"/>
            <a:chOff x="5772039" y="476672"/>
            <a:chExt cx="5832648" cy="2897282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p:cxnSp>
          <p:nvCxnSpPr>
            <p:cNvPr id="8" name="직선 연결선 7"/>
            <p:cNvCxnSpPr>
              <a:stCxn id="6" idx="0"/>
              <a:endCxn id="6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그룹 8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19" name="직선 화살표 연결선 18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50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8397609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97609" y="3110771"/>
                  <a:ext cx="182742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20000" r="-1666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17689" y="3127733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17689" y="3127733"/>
                  <a:ext cx="182742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20000" r="-1666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20000" r="-1666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20000" r="-1666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9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10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11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5" name="구부러진 연결선 34"/>
          <p:cNvCxnSpPr>
            <a:stCxn id="39" idx="3"/>
            <a:endCxn id="37" idx="3"/>
          </p:cNvCxnSpPr>
          <p:nvPr/>
        </p:nvCxnSpPr>
        <p:spPr>
          <a:xfrm rot="5400000">
            <a:off x="6019184" y="1301040"/>
            <a:ext cx="454079" cy="4014651"/>
          </a:xfrm>
          <a:prstGeom prst="curvedConnector2">
            <a:avLst/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445090" y="3350739"/>
            <a:ext cx="79380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.8413</a:t>
            </a:r>
            <a:endParaRPr lang="ko-KR" alt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589499" y="911760"/>
            <a:ext cx="1470274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0.8413-0.5</a:t>
            </a:r>
          </a:p>
          <a:p>
            <a:r>
              <a:rPr lang="en-US" altLang="ko-KR" dirty="0"/>
              <a:t>=.3413</a:t>
            </a:r>
            <a:endParaRPr lang="ko-KR" altLang="en-US" dirty="0"/>
          </a:p>
        </p:txBody>
      </p:sp>
      <p:sp>
        <p:nvSpPr>
          <p:cNvPr id="39" name="타원 38"/>
          <p:cNvSpPr/>
          <p:nvPr/>
        </p:nvSpPr>
        <p:spPr>
          <a:xfrm>
            <a:off x="8201880" y="2896938"/>
            <a:ext cx="352810" cy="216024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1" name="직선 화살표 연결선 40"/>
          <p:cNvCxnSpPr>
            <a:stCxn id="38" idx="2"/>
          </p:cNvCxnSpPr>
          <p:nvPr/>
        </p:nvCxnSpPr>
        <p:spPr>
          <a:xfrm flipH="1">
            <a:off x="4079780" y="1558091"/>
            <a:ext cx="1244856" cy="1290257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타원 35"/>
          <p:cNvSpPr/>
          <p:nvPr/>
        </p:nvSpPr>
        <p:spPr>
          <a:xfrm>
            <a:off x="8207343" y="1156869"/>
            <a:ext cx="352810" cy="216024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4" name="직선 연결선 33"/>
          <p:cNvCxnSpPr/>
          <p:nvPr/>
        </p:nvCxnSpPr>
        <p:spPr>
          <a:xfrm flipV="1">
            <a:off x="4538025" y="2564904"/>
            <a:ext cx="0" cy="17107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366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4"/>
          <p:cNvSpPr>
            <a:spLocks noGrp="1" noChangeArrowheads="1"/>
          </p:cNvSpPr>
          <p:nvPr>
            <p:ph idx="1"/>
          </p:nvPr>
        </p:nvSpPr>
        <p:spPr>
          <a:xfrm>
            <a:off x="767408" y="1556792"/>
            <a:ext cx="7786687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2400" dirty="0"/>
              <a:t>X ~ N(180, 50</a:t>
            </a:r>
            <a:r>
              <a:rPr lang="en-US" altLang="ko-KR" sz="2400" baseline="30000" dirty="0"/>
              <a:t>2</a:t>
            </a:r>
            <a:r>
              <a:rPr lang="en-US" altLang="ko-KR" sz="2400" dirty="0"/>
              <a:t>)</a:t>
            </a:r>
          </a:p>
          <a:p>
            <a:pPr eaLnBrk="1" hangingPunct="1"/>
            <a:endParaRPr lang="en-US" altLang="ko-KR" sz="2400" dirty="0"/>
          </a:p>
          <a:p>
            <a:pPr eaLnBrk="1" hangingPunct="1">
              <a:buFontTx/>
              <a:buNone/>
            </a:pPr>
            <a:r>
              <a:rPr lang="en-US" altLang="ko-KR" sz="2400" dirty="0">
                <a:solidFill>
                  <a:srgbClr val="C0C0C0"/>
                </a:solidFill>
              </a:rPr>
              <a:t>1) 270 </a:t>
            </a:r>
            <a:r>
              <a:rPr lang="ko-KR" altLang="en-US" sz="2400" dirty="0">
                <a:solidFill>
                  <a:srgbClr val="C0C0C0"/>
                </a:solidFill>
              </a:rPr>
              <a:t>이상일 확률은</a:t>
            </a:r>
          </a:p>
          <a:p>
            <a:pPr eaLnBrk="1" hangingPunct="1"/>
            <a:endParaRPr lang="ko-KR" altLang="en-US" sz="2400" dirty="0"/>
          </a:p>
          <a:p>
            <a:pPr eaLnBrk="1" hangingPunct="1">
              <a:buFontTx/>
              <a:buNone/>
            </a:pPr>
            <a:r>
              <a:rPr lang="en-US" altLang="ko-KR" sz="2400" dirty="0">
                <a:solidFill>
                  <a:srgbClr val="C0C0C0"/>
                </a:solidFill>
              </a:rPr>
              <a:t>3) 180</a:t>
            </a:r>
            <a:r>
              <a:rPr lang="ko-KR" altLang="en-US" sz="2400" dirty="0">
                <a:solidFill>
                  <a:srgbClr val="C0C0C0"/>
                </a:solidFill>
              </a:rPr>
              <a:t>에서 </a:t>
            </a:r>
            <a:r>
              <a:rPr lang="en-US" altLang="ko-KR" sz="2400" dirty="0">
                <a:solidFill>
                  <a:srgbClr val="C0C0C0"/>
                </a:solidFill>
              </a:rPr>
              <a:t>230</a:t>
            </a:r>
            <a:r>
              <a:rPr lang="ko-KR" altLang="en-US" sz="2400" dirty="0">
                <a:solidFill>
                  <a:srgbClr val="C0C0C0"/>
                </a:solidFill>
              </a:rPr>
              <a:t>사이의 확률은</a:t>
            </a:r>
          </a:p>
          <a:p>
            <a:pPr eaLnBrk="1" hangingPunct="1">
              <a:buFontTx/>
              <a:buNone/>
            </a:pPr>
            <a:endParaRPr lang="ko-KR" altLang="en-US" sz="2400" dirty="0">
              <a:solidFill>
                <a:srgbClr val="C0C0C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ko-KR" sz="2400" dirty="0"/>
              <a:t>2) </a:t>
            </a:r>
            <a:r>
              <a:rPr lang="ko-KR" altLang="en-US" sz="2400" dirty="0"/>
              <a:t>상위 </a:t>
            </a:r>
            <a:r>
              <a:rPr lang="en-US" altLang="ko-KR" sz="2400" dirty="0"/>
              <a:t>5%</a:t>
            </a:r>
            <a:r>
              <a:rPr lang="ko-KR" altLang="en-US" sz="2400" dirty="0"/>
              <a:t>안에 들려면</a:t>
            </a:r>
            <a:r>
              <a:rPr lang="en-US" altLang="ko-KR" sz="2400" dirty="0"/>
              <a:t>?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5772039" y="476672"/>
            <a:ext cx="5832648" cy="2893812"/>
            <a:chOff x="5772039" y="476672"/>
            <a:chExt cx="5832648" cy="2893812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8616280" y="1134876"/>
                  <a:ext cx="33342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6280" y="1134876"/>
                  <a:ext cx="333425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12727" r="-14545" b="-1087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직선 연결선 7"/>
            <p:cNvCxnSpPr>
              <a:stCxn id="6" idx="0"/>
              <a:endCxn id="6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그룹 8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19" name="직선 화살표 연결선 18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직선 화살표 연결선 9"/>
            <p:cNvCxnSpPr/>
            <p:nvPr/>
          </p:nvCxnSpPr>
          <p:spPr>
            <a:xfrm>
              <a:off x="8461767" y="1134876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75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8256240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56240" y="3110771"/>
                  <a:ext cx="410369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7353" r="-5882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8997999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7999" y="3110771"/>
                  <a:ext cx="410369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7463" r="-7463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9718079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8079" y="3110771"/>
                  <a:ext cx="410369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7463" r="-7463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0438159" y="3097080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8159" y="3097080"/>
                  <a:ext cx="410369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7353" r="-5882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blipFill>
                  <a:blip r:embed="rId10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557839" y="312003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410369" cy="246221"/>
                </a:xfrm>
                <a:prstGeom prst="rect">
                  <a:avLst/>
                </a:prstGeom>
                <a:blipFill>
                  <a:blip r:embed="rId11"/>
                  <a:stretch>
                    <a:fillRect l="-8955" r="-597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452189" y="3130803"/>
                <a:ext cx="742126" cy="24622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  ????   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189" y="3130803"/>
                <a:ext cx="742126" cy="246221"/>
              </a:xfrm>
              <a:prstGeom prst="rect">
                <a:avLst/>
              </a:prstGeom>
              <a:blipFill>
                <a:blip r:embed="rId1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그룹 26"/>
          <p:cNvGrpSpPr/>
          <p:nvPr/>
        </p:nvGrpSpPr>
        <p:grpSpPr>
          <a:xfrm>
            <a:off x="9747142" y="2276872"/>
            <a:ext cx="1059005" cy="774677"/>
            <a:chOff x="9747142" y="2276872"/>
            <a:chExt cx="1059005" cy="774677"/>
          </a:xfrm>
        </p:grpSpPr>
        <p:cxnSp>
          <p:nvCxnSpPr>
            <p:cNvPr id="28" name="직선 연결선 27"/>
            <p:cNvCxnSpPr/>
            <p:nvPr/>
          </p:nvCxnSpPr>
          <p:spPr>
            <a:xfrm>
              <a:off x="9747142" y="2276872"/>
              <a:ext cx="0" cy="77467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직각 삼각형 28"/>
            <p:cNvSpPr/>
            <p:nvPr/>
          </p:nvSpPr>
          <p:spPr>
            <a:xfrm>
              <a:off x="9769583" y="2348880"/>
              <a:ext cx="430873" cy="684834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각 삼각형 29"/>
            <p:cNvSpPr/>
            <p:nvPr/>
          </p:nvSpPr>
          <p:spPr>
            <a:xfrm>
              <a:off x="9913599" y="2564904"/>
              <a:ext cx="430873" cy="445509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각 삼각형 30"/>
            <p:cNvSpPr/>
            <p:nvPr/>
          </p:nvSpPr>
          <p:spPr>
            <a:xfrm>
              <a:off x="10056440" y="2708920"/>
              <a:ext cx="542677" cy="32479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각 삼각형 31"/>
            <p:cNvSpPr/>
            <p:nvPr/>
          </p:nvSpPr>
          <p:spPr>
            <a:xfrm>
              <a:off x="10263470" y="2888314"/>
              <a:ext cx="542677" cy="134566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5772039" y="3529424"/>
            <a:ext cx="5832648" cy="2897282"/>
            <a:chOff x="5772039" y="476672"/>
            <a:chExt cx="5832648" cy="2897282"/>
          </a:xfrm>
        </p:grpSpPr>
        <p:pic>
          <p:nvPicPr>
            <p:cNvPr id="34" name="그림 3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8616280" y="1134876"/>
                  <a:ext cx="20518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6280" y="1134876"/>
                  <a:ext cx="205184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20588" r="-20588" b="-11111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직선 연결선 35"/>
            <p:cNvCxnSpPr>
              <a:stCxn id="34" idx="0"/>
              <a:endCxn id="34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그룹 36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47" name="직선 화살표 연결선 46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47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48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직선 연결선 51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직선 연결선 52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직선 화살표 연결선 37"/>
            <p:cNvCxnSpPr/>
            <p:nvPr/>
          </p:nvCxnSpPr>
          <p:spPr>
            <a:xfrm>
              <a:off x="8461767" y="1134876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14"/>
                  <a:stretch>
                    <a:fillRect l="-50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8382796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2796" y="3110771"/>
                  <a:ext cx="182742" cy="246221"/>
                </a:xfrm>
                <a:prstGeom prst="rect">
                  <a:avLst/>
                </a:prstGeom>
                <a:blipFill>
                  <a:blip r:embed="rId15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9100453" y="3127733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00453" y="3127733"/>
                  <a:ext cx="182742" cy="246221"/>
                </a:xfrm>
                <a:prstGeom prst="rect">
                  <a:avLst/>
                </a:prstGeom>
                <a:blipFill>
                  <a:blip r:embed="rId16"/>
                  <a:stretch>
                    <a:fillRect l="-20000" r="-1666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17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18"/>
                  <a:stretch>
                    <a:fillRect l="-20690" r="-2069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19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20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21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9436752" y="6161325"/>
                <a:ext cx="790281" cy="24622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  1.645   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6752" y="6161325"/>
                <a:ext cx="790281" cy="246221"/>
              </a:xfrm>
              <a:prstGeom prst="rect">
                <a:avLst/>
              </a:prstGeom>
              <a:blipFill>
                <a:blip r:embed="rId22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그룹 54"/>
          <p:cNvGrpSpPr/>
          <p:nvPr/>
        </p:nvGrpSpPr>
        <p:grpSpPr>
          <a:xfrm>
            <a:off x="9718079" y="5300954"/>
            <a:ext cx="1059005" cy="774677"/>
            <a:chOff x="9747142" y="2276872"/>
            <a:chExt cx="1059005" cy="774677"/>
          </a:xfrm>
        </p:grpSpPr>
        <p:cxnSp>
          <p:nvCxnSpPr>
            <p:cNvPr id="56" name="직선 연결선 55"/>
            <p:cNvCxnSpPr/>
            <p:nvPr/>
          </p:nvCxnSpPr>
          <p:spPr>
            <a:xfrm>
              <a:off x="9747142" y="2276872"/>
              <a:ext cx="0" cy="77467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직각 삼각형 56"/>
            <p:cNvSpPr/>
            <p:nvPr/>
          </p:nvSpPr>
          <p:spPr>
            <a:xfrm>
              <a:off x="9769583" y="2348880"/>
              <a:ext cx="430873" cy="684834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직각 삼각형 57"/>
            <p:cNvSpPr/>
            <p:nvPr/>
          </p:nvSpPr>
          <p:spPr>
            <a:xfrm>
              <a:off x="9913599" y="2564904"/>
              <a:ext cx="430873" cy="445509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직각 삼각형 58"/>
            <p:cNvSpPr/>
            <p:nvPr/>
          </p:nvSpPr>
          <p:spPr>
            <a:xfrm>
              <a:off x="10056440" y="2708920"/>
              <a:ext cx="542677" cy="32479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직각 삼각형 59"/>
            <p:cNvSpPr/>
            <p:nvPr/>
          </p:nvSpPr>
          <p:spPr>
            <a:xfrm>
              <a:off x="10263470" y="2888314"/>
              <a:ext cx="542677" cy="134566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0231742" y="2174256"/>
                <a:ext cx="509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0.05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1742" y="2174256"/>
                <a:ext cx="509755" cy="276999"/>
              </a:xfrm>
              <a:prstGeom prst="rect">
                <a:avLst/>
              </a:prstGeom>
              <a:blipFill>
                <a:blip r:embed="rId23"/>
                <a:stretch>
                  <a:fillRect l="-7143" r="-9524" b="-1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직선 화살표 연결선 3"/>
          <p:cNvCxnSpPr>
            <a:stCxn id="63" idx="2"/>
            <a:endCxn id="31" idx="1"/>
          </p:cNvCxnSpPr>
          <p:nvPr/>
        </p:nvCxnSpPr>
        <p:spPr>
          <a:xfrm flipH="1">
            <a:off x="10056440" y="2451255"/>
            <a:ext cx="430180" cy="4200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0204427" y="5154239"/>
                <a:ext cx="509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0.05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4427" y="5154239"/>
                <a:ext cx="509755" cy="276999"/>
              </a:xfrm>
              <a:prstGeom prst="rect">
                <a:avLst/>
              </a:prstGeom>
              <a:blipFill>
                <a:blip r:embed="rId24"/>
                <a:stretch>
                  <a:fillRect l="-8333" r="-9524" b="-1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8" name="직선 화살표 연결선 67"/>
          <p:cNvCxnSpPr>
            <a:stCxn id="67" idx="2"/>
          </p:cNvCxnSpPr>
          <p:nvPr/>
        </p:nvCxnSpPr>
        <p:spPr>
          <a:xfrm flipH="1">
            <a:off x="10029125" y="5431238"/>
            <a:ext cx="430180" cy="4200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3">
            <a:extLst>
              <a:ext uri="{FF2B5EF4-FFF2-40B4-BE49-F238E27FC236}">
                <a16:creationId xmlns:a16="http://schemas.microsoft.com/office/drawing/2014/main" id="{C5ABBD15-73FB-448C-8A51-A0E16D6AB8BB}"/>
              </a:ext>
            </a:extLst>
          </p:cNvPr>
          <p:cNvSpPr txBox="1">
            <a:spLocks noChangeArrowheads="1"/>
          </p:cNvSpPr>
          <p:nvPr/>
        </p:nvSpPr>
        <p:spPr>
          <a:xfrm>
            <a:off x="767408" y="365667"/>
            <a:ext cx="2175816" cy="777874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3600"/>
              <a:t>예제 </a:t>
            </a:r>
            <a:r>
              <a:rPr lang="en-US" altLang="ko-KR" sz="3600"/>
              <a:t>2.9</a:t>
            </a:r>
            <a:endParaRPr lang="en-US" altLang="ko-KR" sz="3600" dirty="0"/>
          </a:p>
        </p:txBody>
      </p:sp>
    </p:spTree>
    <p:extLst>
      <p:ext uri="{BB962C8B-B14F-4D97-AF65-F5344CB8AC3E}">
        <p14:creationId xmlns:p14="http://schemas.microsoft.com/office/powerpoint/2010/main" val="669275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176" y="116632"/>
            <a:ext cx="4345087" cy="6593159"/>
          </a:xfrm>
          <a:prstGeom prst="rect">
            <a:avLst/>
          </a:prstGeom>
        </p:spPr>
      </p:pic>
      <p:grpSp>
        <p:nvGrpSpPr>
          <p:cNvPr id="5" name="그룹 4"/>
          <p:cNvGrpSpPr/>
          <p:nvPr/>
        </p:nvGrpSpPr>
        <p:grpSpPr>
          <a:xfrm>
            <a:off x="1127448" y="1700808"/>
            <a:ext cx="5832648" cy="2897282"/>
            <a:chOff x="5772039" y="476672"/>
            <a:chExt cx="5832648" cy="2897282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p:cxnSp>
          <p:nvCxnSpPr>
            <p:cNvPr id="8" name="직선 연결선 7"/>
            <p:cNvCxnSpPr>
              <a:stCxn id="6" idx="0"/>
              <a:endCxn id="6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그룹 8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19" name="직선 화살표 연결선 18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50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8397609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97609" y="3110771"/>
                  <a:ext cx="182742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20000" r="-1666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17689" y="3127733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17689" y="3127733"/>
                  <a:ext cx="182742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20000" r="-1666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20000" r="-1666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20000" r="-1666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9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10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11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5" name="구부러진 연결선 34"/>
          <p:cNvCxnSpPr>
            <a:stCxn id="39" idx="3"/>
            <a:endCxn id="37" idx="3"/>
          </p:cNvCxnSpPr>
          <p:nvPr/>
        </p:nvCxnSpPr>
        <p:spPr>
          <a:xfrm rot="5400000" flipH="1">
            <a:off x="6685048" y="1089255"/>
            <a:ext cx="620031" cy="5512333"/>
          </a:xfrm>
          <a:prstGeom prst="curvedConnector4">
            <a:avLst>
              <a:gd name="adj1" fmla="val -36869"/>
              <a:gd name="adj2" fmla="val 50469"/>
            </a:avLst>
          </a:prstGeom>
          <a:ln w="1905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445090" y="3350739"/>
            <a:ext cx="79380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altLang="ko-KR" dirty="0"/>
              <a:t>.9495</a:t>
            </a:r>
            <a:endParaRPr lang="ko-KR" altLang="en-US" dirty="0"/>
          </a:p>
        </p:txBody>
      </p:sp>
      <p:sp>
        <p:nvSpPr>
          <p:cNvPr id="39" name="타원 38"/>
          <p:cNvSpPr/>
          <p:nvPr/>
        </p:nvSpPr>
        <p:spPr>
          <a:xfrm>
            <a:off x="9699562" y="3971048"/>
            <a:ext cx="352810" cy="216024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4" name="직선 연결선 33"/>
          <p:cNvCxnSpPr/>
          <p:nvPr/>
        </p:nvCxnSpPr>
        <p:spPr>
          <a:xfrm flipV="1">
            <a:off x="4943872" y="3284984"/>
            <a:ext cx="0" cy="9907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7741110" y="3976284"/>
            <a:ext cx="442694" cy="216024"/>
          </a:xfrm>
          <a:prstGeom prst="rect">
            <a:avLst/>
          </a:prstGeom>
          <a:solidFill>
            <a:srgbClr val="66CCFF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/>
          <p:cNvSpPr/>
          <p:nvPr/>
        </p:nvSpPr>
        <p:spPr>
          <a:xfrm>
            <a:off x="9612781" y="981052"/>
            <a:ext cx="442694" cy="216024"/>
          </a:xfrm>
          <a:prstGeom prst="rect">
            <a:avLst/>
          </a:prstGeom>
          <a:solidFill>
            <a:srgbClr val="66CCFF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/>
          <p:cNvSpPr/>
          <p:nvPr/>
        </p:nvSpPr>
        <p:spPr>
          <a:xfrm>
            <a:off x="4631565" y="4321216"/>
            <a:ext cx="606655" cy="337958"/>
          </a:xfrm>
          <a:prstGeom prst="rect">
            <a:avLst/>
          </a:prstGeom>
          <a:solidFill>
            <a:srgbClr val="66CCFF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</a:rPr>
              <a:t>1.64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436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title"/>
          </p:nvPr>
        </p:nvSpPr>
        <p:spPr>
          <a:xfrm>
            <a:off x="767408" y="365667"/>
            <a:ext cx="2175816" cy="777874"/>
          </a:xfr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 eaLnBrk="1" hangingPunct="1"/>
            <a:r>
              <a:rPr lang="ko-KR" altLang="en-US" sz="3600" dirty="0"/>
              <a:t>예제 </a:t>
            </a:r>
            <a:r>
              <a:rPr lang="en-US" altLang="ko-KR" sz="3600" dirty="0"/>
              <a:t>2.9</a:t>
            </a:r>
          </a:p>
        </p:txBody>
      </p:sp>
      <p:sp>
        <p:nvSpPr>
          <p:cNvPr id="23555" name="Rectangle 4"/>
          <p:cNvSpPr>
            <a:spLocks noGrp="1" noChangeArrowheads="1"/>
          </p:cNvSpPr>
          <p:nvPr>
            <p:ph idx="1"/>
          </p:nvPr>
        </p:nvSpPr>
        <p:spPr>
          <a:xfrm>
            <a:off x="767408" y="1556792"/>
            <a:ext cx="7786687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2400" dirty="0"/>
              <a:t>X ~ N(180, 50</a:t>
            </a:r>
            <a:r>
              <a:rPr lang="en-US" altLang="ko-KR" sz="2400" baseline="30000" dirty="0"/>
              <a:t>2</a:t>
            </a:r>
            <a:r>
              <a:rPr lang="en-US" altLang="ko-KR" sz="2400" dirty="0"/>
              <a:t>)</a:t>
            </a:r>
          </a:p>
          <a:p>
            <a:pPr eaLnBrk="1" hangingPunct="1"/>
            <a:endParaRPr lang="en-US" altLang="ko-KR" sz="2400" dirty="0"/>
          </a:p>
          <a:p>
            <a:pPr eaLnBrk="1" hangingPunct="1">
              <a:buFontTx/>
              <a:buNone/>
            </a:pPr>
            <a:r>
              <a:rPr lang="en-US" altLang="ko-KR" sz="2400" dirty="0">
                <a:solidFill>
                  <a:srgbClr val="C0C0C0"/>
                </a:solidFill>
              </a:rPr>
              <a:t>1) 270 </a:t>
            </a:r>
            <a:r>
              <a:rPr lang="ko-KR" altLang="en-US" sz="2400" dirty="0">
                <a:solidFill>
                  <a:srgbClr val="C0C0C0"/>
                </a:solidFill>
              </a:rPr>
              <a:t>이상일 확률은</a:t>
            </a:r>
          </a:p>
          <a:p>
            <a:pPr eaLnBrk="1" hangingPunct="1"/>
            <a:endParaRPr lang="ko-KR" altLang="en-US" sz="2400" dirty="0"/>
          </a:p>
          <a:p>
            <a:pPr eaLnBrk="1" hangingPunct="1">
              <a:buFontTx/>
              <a:buNone/>
            </a:pPr>
            <a:r>
              <a:rPr lang="en-US" altLang="ko-KR" sz="2400" dirty="0">
                <a:solidFill>
                  <a:srgbClr val="C0C0C0"/>
                </a:solidFill>
              </a:rPr>
              <a:t>3) 180</a:t>
            </a:r>
            <a:r>
              <a:rPr lang="ko-KR" altLang="en-US" sz="2400" dirty="0">
                <a:solidFill>
                  <a:srgbClr val="C0C0C0"/>
                </a:solidFill>
              </a:rPr>
              <a:t>에서 </a:t>
            </a:r>
            <a:r>
              <a:rPr lang="en-US" altLang="ko-KR" sz="2400" dirty="0">
                <a:solidFill>
                  <a:srgbClr val="C0C0C0"/>
                </a:solidFill>
              </a:rPr>
              <a:t>230</a:t>
            </a:r>
            <a:r>
              <a:rPr lang="ko-KR" altLang="en-US" sz="2400" dirty="0">
                <a:solidFill>
                  <a:srgbClr val="C0C0C0"/>
                </a:solidFill>
              </a:rPr>
              <a:t>사이의 확률은</a:t>
            </a:r>
          </a:p>
          <a:p>
            <a:pPr eaLnBrk="1" hangingPunct="1">
              <a:buFontTx/>
              <a:buNone/>
            </a:pPr>
            <a:endParaRPr lang="ko-KR" altLang="en-US" sz="2400" dirty="0">
              <a:solidFill>
                <a:srgbClr val="C0C0C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ko-KR" sz="2400" dirty="0"/>
              <a:t>2) </a:t>
            </a:r>
            <a:r>
              <a:rPr lang="ko-KR" altLang="en-US" sz="2400" dirty="0"/>
              <a:t>상위 </a:t>
            </a:r>
            <a:r>
              <a:rPr lang="en-US" altLang="ko-KR" sz="2400" dirty="0"/>
              <a:t>5%</a:t>
            </a:r>
            <a:r>
              <a:rPr lang="ko-KR" altLang="en-US" sz="2400" dirty="0"/>
              <a:t>안에 들려면</a:t>
            </a:r>
            <a:r>
              <a:rPr lang="en-US" altLang="ko-KR" sz="2400" dirty="0"/>
              <a:t>?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5772039" y="476672"/>
            <a:ext cx="5832648" cy="2893812"/>
            <a:chOff x="5772039" y="476672"/>
            <a:chExt cx="5832648" cy="2893812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8616280" y="1134876"/>
                  <a:ext cx="33342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6280" y="1134876"/>
                  <a:ext cx="333425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12727" r="-14545" b="-1087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직선 연결선 7"/>
            <p:cNvCxnSpPr>
              <a:stCxn id="6" idx="0"/>
              <a:endCxn id="6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그룹 8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19" name="직선 화살표 연결선 18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직선 화살표 연결선 9"/>
            <p:cNvCxnSpPr/>
            <p:nvPr/>
          </p:nvCxnSpPr>
          <p:spPr>
            <a:xfrm>
              <a:off x="8461767" y="1134876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75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8256240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56240" y="3110771"/>
                  <a:ext cx="410369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7353" r="-5882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8997999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7999" y="3110771"/>
                  <a:ext cx="410369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7463" r="-7463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9718079" y="311077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8079" y="3110771"/>
                  <a:ext cx="410369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7463" r="-7463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10438159" y="3097080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8159" y="3097080"/>
                  <a:ext cx="410369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7353" r="-5882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blipFill>
                  <a:blip r:embed="rId10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557839" y="3120031"/>
                  <a:ext cx="410369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410369" cy="246221"/>
                </a:xfrm>
                <a:prstGeom prst="rect">
                  <a:avLst/>
                </a:prstGeom>
                <a:blipFill>
                  <a:blip r:embed="rId11"/>
                  <a:stretch>
                    <a:fillRect l="-8955" r="-597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452188" y="3130804"/>
                <a:ext cx="676260" cy="24622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188" y="3130804"/>
                <a:ext cx="676260" cy="246221"/>
              </a:xfrm>
              <a:prstGeom prst="rect">
                <a:avLst/>
              </a:prstGeom>
              <a:blipFill>
                <a:blip r:embed="rId12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그룹 26"/>
          <p:cNvGrpSpPr/>
          <p:nvPr/>
        </p:nvGrpSpPr>
        <p:grpSpPr>
          <a:xfrm>
            <a:off x="9747142" y="2276872"/>
            <a:ext cx="1059005" cy="774677"/>
            <a:chOff x="9747142" y="2276872"/>
            <a:chExt cx="1059005" cy="774677"/>
          </a:xfrm>
        </p:grpSpPr>
        <p:cxnSp>
          <p:nvCxnSpPr>
            <p:cNvPr id="28" name="직선 연결선 27"/>
            <p:cNvCxnSpPr/>
            <p:nvPr/>
          </p:nvCxnSpPr>
          <p:spPr>
            <a:xfrm>
              <a:off x="9747142" y="2276872"/>
              <a:ext cx="0" cy="77467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직각 삼각형 28"/>
            <p:cNvSpPr/>
            <p:nvPr/>
          </p:nvSpPr>
          <p:spPr>
            <a:xfrm>
              <a:off x="9769583" y="2348880"/>
              <a:ext cx="430873" cy="684834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각 삼각형 29"/>
            <p:cNvSpPr/>
            <p:nvPr/>
          </p:nvSpPr>
          <p:spPr>
            <a:xfrm>
              <a:off x="9913599" y="2564904"/>
              <a:ext cx="430873" cy="445509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각 삼각형 30"/>
            <p:cNvSpPr/>
            <p:nvPr/>
          </p:nvSpPr>
          <p:spPr>
            <a:xfrm>
              <a:off x="10056440" y="2708920"/>
              <a:ext cx="542677" cy="32479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각 삼각형 31"/>
            <p:cNvSpPr/>
            <p:nvPr/>
          </p:nvSpPr>
          <p:spPr>
            <a:xfrm>
              <a:off x="10263470" y="2888314"/>
              <a:ext cx="542677" cy="134566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5772039" y="3529424"/>
            <a:ext cx="5832648" cy="2897282"/>
            <a:chOff x="5772039" y="476672"/>
            <a:chExt cx="5832648" cy="2897282"/>
          </a:xfrm>
        </p:grpSpPr>
        <p:pic>
          <p:nvPicPr>
            <p:cNvPr id="34" name="그림 3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8616280" y="1134876"/>
                  <a:ext cx="20518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6280" y="1134876"/>
                  <a:ext cx="205184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20588" r="-20588" b="-11111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6" name="직선 연결선 35"/>
            <p:cNvCxnSpPr>
              <a:stCxn id="34" idx="0"/>
              <a:endCxn id="34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그룹 36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47" name="직선 화살표 연결선 46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47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48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직선 연결선 51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직선 연결선 52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직선 화살표 연결선 37"/>
            <p:cNvCxnSpPr/>
            <p:nvPr/>
          </p:nvCxnSpPr>
          <p:spPr>
            <a:xfrm>
              <a:off x="8461767" y="1134876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39" name="TextBox 3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14"/>
                  <a:stretch>
                    <a:fillRect l="-50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8373203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73203" y="3110771"/>
                  <a:ext cx="182742" cy="246221"/>
                </a:xfrm>
                <a:prstGeom prst="rect">
                  <a:avLst/>
                </a:prstGeom>
                <a:blipFill>
                  <a:blip r:embed="rId15"/>
                  <a:stretch>
                    <a:fillRect l="-20000" r="-1666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blipFill>
                  <a:blip r:embed="rId16"/>
                  <a:stretch>
                    <a:fillRect l="-16667" r="-2000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17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18"/>
                  <a:stretch>
                    <a:fillRect l="-20690" r="-2069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19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20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21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9436752" y="6161325"/>
                <a:ext cx="790281" cy="24622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  1.645   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6752" y="6161325"/>
                <a:ext cx="790281" cy="246221"/>
              </a:xfrm>
              <a:prstGeom prst="rect">
                <a:avLst/>
              </a:prstGeom>
              <a:blipFill>
                <a:blip r:embed="rId22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그룹 54"/>
          <p:cNvGrpSpPr/>
          <p:nvPr/>
        </p:nvGrpSpPr>
        <p:grpSpPr>
          <a:xfrm>
            <a:off x="9718079" y="5300954"/>
            <a:ext cx="1059005" cy="774677"/>
            <a:chOff x="9747142" y="2276872"/>
            <a:chExt cx="1059005" cy="774677"/>
          </a:xfrm>
        </p:grpSpPr>
        <p:cxnSp>
          <p:nvCxnSpPr>
            <p:cNvPr id="56" name="직선 연결선 55"/>
            <p:cNvCxnSpPr/>
            <p:nvPr/>
          </p:nvCxnSpPr>
          <p:spPr>
            <a:xfrm>
              <a:off x="9747142" y="2276872"/>
              <a:ext cx="0" cy="77467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직각 삼각형 56"/>
            <p:cNvSpPr/>
            <p:nvPr/>
          </p:nvSpPr>
          <p:spPr>
            <a:xfrm>
              <a:off x="9769583" y="2348880"/>
              <a:ext cx="430873" cy="684834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직각 삼각형 57"/>
            <p:cNvSpPr/>
            <p:nvPr/>
          </p:nvSpPr>
          <p:spPr>
            <a:xfrm>
              <a:off x="9913599" y="2564904"/>
              <a:ext cx="430873" cy="445509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직각 삼각형 58"/>
            <p:cNvSpPr/>
            <p:nvPr/>
          </p:nvSpPr>
          <p:spPr>
            <a:xfrm>
              <a:off x="10056440" y="2708920"/>
              <a:ext cx="542677" cy="32479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직각 삼각형 59"/>
            <p:cNvSpPr/>
            <p:nvPr/>
          </p:nvSpPr>
          <p:spPr>
            <a:xfrm>
              <a:off x="10263470" y="2888314"/>
              <a:ext cx="542677" cy="134566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0231742" y="2174256"/>
                <a:ext cx="509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0.05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1742" y="2174256"/>
                <a:ext cx="509755" cy="276999"/>
              </a:xfrm>
              <a:prstGeom prst="rect">
                <a:avLst/>
              </a:prstGeom>
              <a:blipFill>
                <a:blip r:embed="rId23"/>
                <a:stretch>
                  <a:fillRect l="-7143" r="-9524" b="-1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직선 화살표 연결선 3"/>
          <p:cNvCxnSpPr>
            <a:stCxn id="63" idx="2"/>
            <a:endCxn id="31" idx="1"/>
          </p:cNvCxnSpPr>
          <p:nvPr/>
        </p:nvCxnSpPr>
        <p:spPr>
          <a:xfrm flipH="1">
            <a:off x="10056440" y="2451255"/>
            <a:ext cx="430180" cy="4200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0204427" y="5154239"/>
                <a:ext cx="509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0.05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4427" y="5154239"/>
                <a:ext cx="509755" cy="276999"/>
              </a:xfrm>
              <a:prstGeom prst="rect">
                <a:avLst/>
              </a:prstGeom>
              <a:blipFill>
                <a:blip r:embed="rId24"/>
                <a:stretch>
                  <a:fillRect l="-8333" r="-9524" b="-1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8" name="직선 화살표 연결선 67"/>
          <p:cNvCxnSpPr>
            <a:stCxn id="67" idx="2"/>
          </p:cNvCxnSpPr>
          <p:nvPr/>
        </p:nvCxnSpPr>
        <p:spPr>
          <a:xfrm flipH="1">
            <a:off x="10029125" y="5431238"/>
            <a:ext cx="430180" cy="4200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9690829" y="4088690"/>
                <a:ext cx="1926297" cy="584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−180</m:t>
                          </m:r>
                        </m:num>
                        <m:den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=1.645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0829" y="4088690"/>
                <a:ext cx="1926297" cy="584391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414441" y="4834296"/>
                <a:ext cx="430829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=180+50</m:t>
                      </m:r>
                      <m:r>
                        <a:rPr lang="en-US" altLang="ko-K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1.645=262.25</m:t>
                      </m:r>
                    </m:oMath>
                  </m:oMathPara>
                </a14:m>
                <a:endParaRPr lang="ko-KR" altLang="en-US" sz="2400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4441" y="4834296"/>
                <a:ext cx="4308295" cy="369332"/>
              </a:xfrm>
              <a:prstGeom prst="rect">
                <a:avLst/>
              </a:prstGeom>
              <a:blipFill>
                <a:blip r:embed="rId26"/>
                <a:stretch>
                  <a:fillRect l="-849" r="-1132" b="-1147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59496" y="692150"/>
            <a:ext cx="2315634" cy="2217738"/>
          </a:xfrm>
        </p:spPr>
        <p:txBody>
          <a:bodyPr>
            <a:normAutofit fontScale="90000"/>
          </a:bodyPr>
          <a:lstStyle/>
          <a:p>
            <a:pPr algn="l" eaLnBrk="1" hangingPunct="1">
              <a:lnSpc>
                <a:spcPct val="110000"/>
              </a:lnSpc>
            </a:pPr>
            <a:r>
              <a:rPr lang="ko-KR" altLang="en-US" sz="4000" dirty="0">
                <a:latin typeface="Times New Roman" panose="02020603050405020304" pitchFamily="18" charset="0"/>
              </a:rPr>
              <a:t>확률분포</a:t>
            </a:r>
            <a:br>
              <a:rPr lang="en-US" altLang="ko-KR" sz="4000" dirty="0">
                <a:latin typeface="Times New Roman" panose="02020603050405020304" pitchFamily="18" charset="0"/>
              </a:rPr>
            </a:br>
            <a:r>
              <a:rPr lang="en-US" altLang="ko-KR" sz="36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</a:rPr>
              <a:t>Probability Distribution</a:t>
            </a:r>
            <a:endParaRPr lang="ko-KR" altLang="en-US" sz="40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idx="1"/>
          </p:nvPr>
        </p:nvSpPr>
        <p:spPr>
          <a:xfrm>
            <a:off x="4495217" y="609600"/>
            <a:ext cx="6468055" cy="1899587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ko-KR" altLang="en-US" sz="2400" dirty="0"/>
              <a:t>확률분포는 확률변수의 범위와 각 범위에서의 확률을 표시한 것을 의미</a:t>
            </a:r>
            <a:endParaRPr lang="en-US" altLang="ko-KR" sz="2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ko-KR" altLang="en-US" sz="2400" dirty="0">
                <a:latin typeface="Times New Roman" panose="02020603050405020304" pitchFamily="18" charset="0"/>
              </a:rPr>
              <a:t>확률변수의 성격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ko-KR" altLang="en-US" sz="2400" dirty="0">
                <a:latin typeface="Times New Roman" panose="02020603050405020304" pitchFamily="18" charset="0"/>
              </a:rPr>
              <a:t>연속이나 이산</a:t>
            </a:r>
            <a:r>
              <a:rPr lang="en-US" altLang="ko-KR" sz="2400" dirty="0">
                <a:latin typeface="Times New Roman" panose="02020603050405020304" pitchFamily="18" charset="0"/>
              </a:rPr>
              <a:t>)</a:t>
            </a:r>
            <a:r>
              <a:rPr lang="ko-KR" altLang="en-US" sz="2400" dirty="0">
                <a:latin typeface="Times New Roman" panose="02020603050405020304" pitchFamily="18" charset="0"/>
              </a:rPr>
              <a:t>에 따라 확률분포의 형태가 다름</a:t>
            </a:r>
          </a:p>
        </p:txBody>
      </p:sp>
      <p:sp>
        <p:nvSpPr>
          <p:cNvPr id="5124" name="Oval 6"/>
          <p:cNvSpPr>
            <a:spLocks noChangeArrowheads="1"/>
          </p:cNvSpPr>
          <p:nvPr/>
        </p:nvSpPr>
        <p:spPr bwMode="auto">
          <a:xfrm>
            <a:off x="1055440" y="288925"/>
            <a:ext cx="3024187" cy="3024188"/>
          </a:xfrm>
          <a:prstGeom prst="ellipse">
            <a:avLst/>
          </a:prstGeom>
          <a:noFill/>
          <a:ln w="38100">
            <a:solidFill>
              <a:srgbClr val="FF0000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cxnSp>
        <p:nvCxnSpPr>
          <p:cNvPr id="3" name="직선 화살표 연결선 2"/>
          <p:cNvCxnSpPr/>
          <p:nvPr/>
        </p:nvCxnSpPr>
        <p:spPr>
          <a:xfrm>
            <a:off x="3330689" y="4491343"/>
            <a:ext cx="36004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75" name="그룹 3074"/>
          <p:cNvGrpSpPr/>
          <p:nvPr/>
        </p:nvGrpSpPr>
        <p:grpSpPr>
          <a:xfrm>
            <a:off x="3906753" y="3051183"/>
            <a:ext cx="2016224" cy="1440160"/>
            <a:chOff x="1415480" y="4149080"/>
            <a:chExt cx="2016224" cy="1440160"/>
          </a:xfrm>
        </p:grpSpPr>
        <p:cxnSp>
          <p:nvCxnSpPr>
            <p:cNvPr id="5" name="직선 연결선 4"/>
            <p:cNvCxnSpPr/>
            <p:nvPr/>
          </p:nvCxnSpPr>
          <p:spPr>
            <a:xfrm flipV="1">
              <a:off x="1415480" y="4725144"/>
              <a:ext cx="0" cy="86409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직선 연결선 8"/>
            <p:cNvCxnSpPr/>
            <p:nvPr/>
          </p:nvCxnSpPr>
          <p:spPr>
            <a:xfrm flipV="1">
              <a:off x="1703512" y="4149080"/>
              <a:ext cx="0" cy="144016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 flipV="1">
              <a:off x="1991544" y="4509120"/>
              <a:ext cx="0" cy="108012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 flipV="1">
              <a:off x="2279576" y="4869160"/>
              <a:ext cx="0" cy="7200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flipV="1">
              <a:off x="2567608" y="5085184"/>
              <a:ext cx="0" cy="50405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V="1">
              <a:off x="2855640" y="5229200"/>
              <a:ext cx="0" cy="36004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 flipV="1">
              <a:off x="3143672" y="5373216"/>
              <a:ext cx="0" cy="216024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V="1">
              <a:off x="3431704" y="5445224"/>
              <a:ext cx="0" cy="14401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74" name="그룹 3073"/>
          <p:cNvGrpSpPr/>
          <p:nvPr/>
        </p:nvGrpSpPr>
        <p:grpSpPr>
          <a:xfrm>
            <a:off x="3736836" y="4504278"/>
            <a:ext cx="2258149" cy="296915"/>
            <a:chOff x="1245563" y="5602175"/>
            <a:chExt cx="2258149" cy="2969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1245563" y="5602175"/>
                  <a:ext cx="30014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5563" y="5602175"/>
                  <a:ext cx="300147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8000" r="-2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1553438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3438" y="5602175"/>
                  <a:ext cx="30546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8000" r="-2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861313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61313" y="5602175"/>
                  <a:ext cx="305468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8000" r="-4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2169188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9188" y="5602175"/>
                  <a:ext cx="30546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8000" r="-2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2477063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77063" y="5602175"/>
                  <a:ext cx="305468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8000" r="-4000" b="-22222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2784938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4938" y="5602175"/>
                  <a:ext cx="305468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8000" r="-2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3090406" y="5622091"/>
                  <a:ext cx="413306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0406" y="5622091"/>
                  <a:ext cx="413306" cy="27699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1" name="직선 화살표 연결선 30"/>
          <p:cNvCxnSpPr/>
          <p:nvPr/>
        </p:nvCxnSpPr>
        <p:spPr>
          <a:xfrm>
            <a:off x="7975074" y="4461926"/>
            <a:ext cx="36004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그림 2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019" y="2509187"/>
            <a:ext cx="3240509" cy="1899587"/>
          </a:xfrm>
          <a:prstGeom prst="rect">
            <a:avLst/>
          </a:prstGeom>
        </p:spPr>
      </p:pic>
      <p:grpSp>
        <p:nvGrpSpPr>
          <p:cNvPr id="3072" name="그룹 3071"/>
          <p:cNvGrpSpPr/>
          <p:nvPr/>
        </p:nvGrpSpPr>
        <p:grpSpPr>
          <a:xfrm>
            <a:off x="9775274" y="2572670"/>
            <a:ext cx="521440" cy="1899588"/>
            <a:chOff x="9840416" y="3636500"/>
            <a:chExt cx="521440" cy="1952741"/>
          </a:xfrm>
        </p:grpSpPr>
        <p:cxnSp>
          <p:nvCxnSpPr>
            <p:cNvPr id="35" name="직선 연결선 34"/>
            <p:cNvCxnSpPr>
              <a:cxnSpLocks/>
            </p:cNvCxnSpPr>
            <p:nvPr/>
          </p:nvCxnSpPr>
          <p:spPr>
            <a:xfrm flipH="1" flipV="1">
              <a:off x="9840416" y="3636501"/>
              <a:ext cx="17384" cy="195274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직선 연결선 53"/>
            <p:cNvCxnSpPr/>
            <p:nvPr/>
          </p:nvCxnSpPr>
          <p:spPr>
            <a:xfrm flipH="1" flipV="1">
              <a:off x="9912424" y="3636500"/>
              <a:ext cx="17384" cy="195274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 flipH="1" flipV="1">
              <a:off x="9985149" y="3717032"/>
              <a:ext cx="16667" cy="1872207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/>
            <p:nvPr/>
          </p:nvCxnSpPr>
          <p:spPr>
            <a:xfrm flipH="1" flipV="1">
              <a:off x="10057798" y="3789040"/>
              <a:ext cx="16026" cy="1800198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 flipH="1" flipV="1">
              <a:off x="10131088" y="3933056"/>
              <a:ext cx="14744" cy="1656181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 flipH="1" flipV="1">
              <a:off x="10204378" y="4077072"/>
              <a:ext cx="13462" cy="1512164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8"/>
            <p:cNvCxnSpPr/>
            <p:nvPr/>
          </p:nvCxnSpPr>
          <p:spPr>
            <a:xfrm flipH="1" flipV="1">
              <a:off x="10277027" y="4149080"/>
              <a:ext cx="12821" cy="1440155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 flipH="1" flipV="1">
              <a:off x="10350958" y="4365104"/>
              <a:ext cx="10898" cy="122413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3" name="TextBox 3072"/>
          <p:cNvSpPr txBox="1"/>
          <p:nvPr/>
        </p:nvSpPr>
        <p:spPr>
          <a:xfrm>
            <a:off x="8155019" y="4916737"/>
            <a:ext cx="29113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>
                <a:latin typeface="+mn-ea"/>
                <a:ea typeface="+mn-ea"/>
              </a:rPr>
              <a:t>연속형</a:t>
            </a:r>
            <a:r>
              <a:rPr lang="en-US" altLang="ko-KR" sz="2000" dirty="0">
                <a:latin typeface="+mn-ea"/>
                <a:ea typeface="+mn-ea"/>
              </a:rPr>
              <a:t>(continuous)</a:t>
            </a:r>
            <a:r>
              <a:rPr lang="ko-KR" altLang="en-US" sz="2000" dirty="0">
                <a:latin typeface="+mn-ea"/>
                <a:ea typeface="+mn-ea"/>
              </a:rPr>
              <a:t>분포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627408" y="4949692"/>
            <a:ext cx="25224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>
                <a:latin typeface="+mn-ea"/>
                <a:ea typeface="+mn-ea"/>
              </a:rPr>
              <a:t>이산형</a:t>
            </a:r>
            <a:r>
              <a:rPr lang="en-US" altLang="ko-KR" sz="2000" dirty="0">
                <a:latin typeface="+mn-ea"/>
                <a:ea typeface="+mn-ea"/>
              </a:rPr>
              <a:t>(discrete)</a:t>
            </a:r>
            <a:r>
              <a:rPr lang="ko-KR" altLang="en-US" sz="2000" dirty="0">
                <a:latin typeface="+mn-ea"/>
                <a:ea typeface="+mn-ea"/>
              </a:rPr>
              <a:t>분포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32B0053-EBE3-4414-A47A-3196B4145699}"/>
                  </a:ext>
                </a:extLst>
              </p:cNvPr>
              <p:cNvSpPr txBox="1"/>
              <p:nvPr/>
            </p:nvSpPr>
            <p:spPr>
              <a:xfrm>
                <a:off x="11594877" y="4229442"/>
                <a:ext cx="24259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32B0053-EBE3-4414-A47A-3196B4145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4877" y="4229442"/>
                <a:ext cx="242591" cy="307777"/>
              </a:xfrm>
              <a:prstGeom prst="rect">
                <a:avLst/>
              </a:prstGeom>
              <a:blipFill>
                <a:blip r:embed="rId10"/>
                <a:stretch>
                  <a:fillRect l="-5000" r="-2500" b="-2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2F2884AD-6650-4A1E-A692-4D0281204730}"/>
                  </a:ext>
                </a:extLst>
              </p:cNvPr>
              <p:cNvSpPr txBox="1"/>
              <p:nvPr/>
            </p:nvSpPr>
            <p:spPr>
              <a:xfrm>
                <a:off x="6954881" y="4254885"/>
                <a:ext cx="24259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2F2884AD-6650-4A1E-A692-4D02812047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881" y="4254885"/>
                <a:ext cx="242591" cy="307777"/>
              </a:xfrm>
              <a:prstGeom prst="rect">
                <a:avLst/>
              </a:prstGeom>
              <a:blipFill>
                <a:blip r:embed="rId11"/>
                <a:stretch>
                  <a:fillRect l="-7500" b="-2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CFA4DA-ECD2-4928-8809-D95C97C62E2D}"/>
              </a:ext>
            </a:extLst>
          </p:cNvPr>
          <p:cNvSpPr txBox="1"/>
          <p:nvPr/>
        </p:nvSpPr>
        <p:spPr>
          <a:xfrm>
            <a:off x="590550" y="37147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엑셀실습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A1047DC2-1081-45F1-A385-D7A89139B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825" y="371475"/>
            <a:ext cx="7029450" cy="294158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74C76F5-2531-466F-B63E-558CC0B890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50" y="2109788"/>
            <a:ext cx="4048125" cy="4010025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3BCC6523-0900-49A6-881E-4ECA642B0F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9777" y="2681288"/>
            <a:ext cx="5514975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243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CFA4DA-ECD2-4928-8809-D95C97C62E2D}"/>
              </a:ext>
            </a:extLst>
          </p:cNvPr>
          <p:cNvSpPr txBox="1"/>
          <p:nvPr/>
        </p:nvSpPr>
        <p:spPr>
          <a:xfrm>
            <a:off x="590550" y="37147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엑셀실습</a:t>
            </a:r>
            <a:endParaRPr lang="en-US" altLang="ko-KR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1E81169-1525-438B-A7D0-7A423B646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325" y="371475"/>
            <a:ext cx="6400800" cy="3848100"/>
          </a:xfrm>
          <a:prstGeom prst="rect">
            <a:avLst/>
          </a:prstGeom>
        </p:spPr>
      </p:pic>
      <p:sp>
        <p:nvSpPr>
          <p:cNvPr id="9" name="Rectangle 3">
            <a:extLst>
              <a:ext uri="{FF2B5EF4-FFF2-40B4-BE49-F238E27FC236}">
                <a16:creationId xmlns:a16="http://schemas.microsoft.com/office/drawing/2014/main" id="{98333DFC-68A0-49AB-A0EC-93DA1EE85F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0550" y="908592"/>
            <a:ext cx="2175816" cy="777874"/>
          </a:xfr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 eaLnBrk="1" hangingPunct="1"/>
            <a:r>
              <a:rPr lang="ko-KR" altLang="en-US" sz="3600" dirty="0"/>
              <a:t>예제 </a:t>
            </a:r>
            <a:r>
              <a:rPr lang="en-US" altLang="ko-KR" sz="3600" dirty="0"/>
              <a:t>2.9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69C20DF0-EFDC-4DB5-8F6D-D18750328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8825" y="1476916"/>
            <a:ext cx="35433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81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995991" y="373858"/>
            <a:ext cx="7158533" cy="944562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dirty="0"/>
              <a:t>정규분포 </a:t>
            </a:r>
            <a:r>
              <a:rPr lang="en-US" altLang="ko-KR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Normal Distribution</a:t>
            </a: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44134" y="1641537"/>
            <a:ext cx="4592860" cy="4494176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ko-KR" altLang="en-US" sz="2400" dirty="0"/>
              <a:t>가장</a:t>
            </a:r>
            <a:r>
              <a:rPr lang="en-US" altLang="ko-KR" sz="2400" dirty="0"/>
              <a:t> </a:t>
            </a:r>
            <a:r>
              <a:rPr lang="ko-KR" altLang="en-US" sz="2400" dirty="0"/>
              <a:t>일반적인 연속형 분포</a:t>
            </a:r>
            <a:endParaRPr lang="en-US" altLang="ko-KR" sz="2400" dirty="0"/>
          </a:p>
          <a:p>
            <a:pPr eaLnBrk="1" hangingPunct="1">
              <a:lnSpc>
                <a:spcPct val="100000"/>
              </a:lnSpc>
            </a:pPr>
            <a:r>
              <a:rPr lang="en-US" altLang="ko-KR" sz="2400" dirty="0"/>
              <a:t>Normal?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000" dirty="0"/>
              <a:t>정상적인</a:t>
            </a:r>
            <a:r>
              <a:rPr lang="en-US" altLang="ko-KR" sz="2000" dirty="0"/>
              <a:t>?</a:t>
            </a:r>
          </a:p>
          <a:p>
            <a:pPr lvl="1">
              <a:lnSpc>
                <a:spcPct val="100000"/>
              </a:lnSpc>
            </a:pPr>
            <a:r>
              <a:rPr lang="ko-KR" altLang="en-US" sz="2000" dirty="0"/>
              <a:t>과거에는 모든 분포가 이런 모양이어야 정상이라 생각</a:t>
            </a:r>
          </a:p>
          <a:p>
            <a:pPr eaLnBrk="1" hangingPunct="1">
              <a:lnSpc>
                <a:spcPct val="100000"/>
              </a:lnSpc>
            </a:pPr>
            <a:r>
              <a:rPr lang="ko-KR" altLang="en-US" sz="2400" dirty="0"/>
              <a:t>특징</a:t>
            </a:r>
            <a:endParaRPr lang="en-US" altLang="ko-KR" sz="2400" dirty="0"/>
          </a:p>
          <a:p>
            <a:pPr lvl="1">
              <a:lnSpc>
                <a:spcPct val="100000"/>
              </a:lnSpc>
            </a:pPr>
            <a:r>
              <a:rPr lang="ko-KR" altLang="en-US" sz="2000" dirty="0"/>
              <a:t>평균을 중심으로 좌우대칭</a:t>
            </a:r>
            <a:endParaRPr lang="en-US" altLang="ko-KR" sz="2000" dirty="0"/>
          </a:p>
          <a:p>
            <a:pPr lvl="1">
              <a:lnSpc>
                <a:spcPct val="100000"/>
              </a:lnSpc>
            </a:pPr>
            <a:r>
              <a:rPr lang="ko-KR" altLang="en-US" sz="2000" dirty="0" err="1"/>
              <a:t>평균주변의</a:t>
            </a:r>
            <a:r>
              <a:rPr lang="ko-KR" altLang="en-US" sz="2000" dirty="0"/>
              <a:t> 확률이 가장 높다</a:t>
            </a:r>
          </a:p>
          <a:p>
            <a:pPr lvl="1">
              <a:lnSpc>
                <a:spcPct val="100000"/>
              </a:lnSpc>
            </a:pPr>
            <a:r>
              <a:rPr lang="en-US" altLang="ko-KR" sz="2000" dirty="0"/>
              <a:t>±3σ</a:t>
            </a:r>
            <a:r>
              <a:rPr lang="ko-KR" altLang="en-US" sz="2000" dirty="0"/>
              <a:t>안에 대부분</a:t>
            </a: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9921" y="2320760"/>
            <a:ext cx="5019566" cy="2574877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9279287" y="1952625"/>
            <a:ext cx="1800200" cy="618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kumimoji="0" lang="en-US" altLang="ko-KR" sz="3200" dirty="0">
                <a:latin typeface="Times New Roman" panose="02020603050405020304" pitchFamily="18" charset="0"/>
              </a:rPr>
              <a:t>X~N(</a:t>
            </a:r>
            <a:r>
              <a:rPr kumimoji="0" lang="en-US" altLang="ko-KR" sz="3200" i="1" dirty="0">
                <a:latin typeface="Times New Roman" panose="02020603050405020304" pitchFamily="18" charset="0"/>
                <a:ea typeface="바탕" panose="02030600000101010101" pitchFamily="18" charset="-127"/>
              </a:rPr>
              <a:t>μ</a:t>
            </a:r>
            <a:r>
              <a:rPr kumimoji="0" lang="en-US" altLang="ko-KR" sz="3200" dirty="0">
                <a:latin typeface="Times New Roman" panose="02020603050405020304" pitchFamily="18" charset="0"/>
              </a:rPr>
              <a:t>, σ</a:t>
            </a:r>
            <a:r>
              <a:rPr kumimoji="0" lang="en-US" altLang="ko-KR" sz="3200" baseline="30000" dirty="0">
                <a:latin typeface="Times New Roman" panose="02020603050405020304" pitchFamily="18" charset="0"/>
              </a:rPr>
              <a:t>2</a:t>
            </a:r>
            <a:r>
              <a:rPr kumimoji="0" lang="en-US" altLang="ko-KR" sz="3200" dirty="0">
                <a:latin typeface="Times New Roman" panose="020206030504050203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482749" y="4937084"/>
                <a:ext cx="1866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600" i="1" smtClean="0">
                          <a:latin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2749" y="4937084"/>
                <a:ext cx="186654" cy="246221"/>
              </a:xfrm>
              <a:prstGeom prst="rect">
                <a:avLst/>
              </a:prstGeom>
              <a:blipFill>
                <a:blip r:embed="rId3"/>
                <a:stretch>
                  <a:fillRect l="-20000" r="-16667" b="-25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815876" y="3208600"/>
                <a:ext cx="2172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i="1" smtClean="0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876" y="3208600"/>
                <a:ext cx="217239" cy="276999"/>
              </a:xfrm>
              <a:prstGeom prst="rect">
                <a:avLst/>
              </a:prstGeom>
              <a:blipFill>
                <a:blip r:embed="rId4"/>
                <a:stretch>
                  <a:fillRect l="-11111" r="-5556" b="-217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68" name="그룹 7167"/>
          <p:cNvGrpSpPr/>
          <p:nvPr/>
        </p:nvGrpSpPr>
        <p:grpSpPr>
          <a:xfrm>
            <a:off x="9000536" y="4963523"/>
            <a:ext cx="2119401" cy="246221"/>
            <a:chOff x="9000536" y="4963523"/>
            <a:chExt cx="2119401" cy="24622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9000536" y="4963523"/>
                  <a:ext cx="556947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00536" y="4963523"/>
                  <a:ext cx="556947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5435" r="-1087" b="-2439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742736" y="4963523"/>
                  <a:ext cx="67076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42736" y="4963523"/>
                  <a:ext cx="670761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4545" r="-909" b="-2439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0449176" y="4963523"/>
                  <a:ext cx="67076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49176" y="4963523"/>
                  <a:ext cx="670761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4545" r="-909" b="-2439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5" name="직선 연결선 4"/>
          <p:cNvCxnSpPr>
            <a:stCxn id="10" idx="0"/>
            <a:endCxn id="10" idx="2"/>
          </p:cNvCxnSpPr>
          <p:nvPr/>
        </p:nvCxnSpPr>
        <p:spPr>
          <a:xfrm>
            <a:off x="8569704" y="2320760"/>
            <a:ext cx="0" cy="257487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그룹 14"/>
          <p:cNvGrpSpPr/>
          <p:nvPr/>
        </p:nvGrpSpPr>
        <p:grpSpPr>
          <a:xfrm>
            <a:off x="5879976" y="4797152"/>
            <a:ext cx="5508537" cy="100682"/>
            <a:chOff x="6348103" y="4797152"/>
            <a:chExt cx="5508537" cy="100682"/>
          </a:xfrm>
        </p:grpSpPr>
        <p:cxnSp>
          <p:nvCxnSpPr>
            <p:cNvPr id="9" name="직선 화살표 연결선 8"/>
            <p:cNvCxnSpPr/>
            <p:nvPr/>
          </p:nvCxnSpPr>
          <p:spPr>
            <a:xfrm>
              <a:off x="6348103" y="4897834"/>
              <a:ext cx="55085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직선 연결선 6"/>
            <p:cNvCxnSpPr/>
            <p:nvPr/>
          </p:nvCxnSpPr>
          <p:spPr>
            <a:xfrm>
              <a:off x="975868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>
              <a:off x="1046559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/>
            <p:nvPr/>
          </p:nvCxnSpPr>
          <p:spPr>
            <a:xfrm>
              <a:off x="1117251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18"/>
            <p:cNvCxnSpPr/>
            <p:nvPr/>
          </p:nvCxnSpPr>
          <p:spPr>
            <a:xfrm>
              <a:off x="691441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>
              <a:off x="762132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>
              <a:off x="832824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69" name="그룹 7168"/>
          <p:cNvGrpSpPr/>
          <p:nvPr/>
        </p:nvGrpSpPr>
        <p:grpSpPr>
          <a:xfrm>
            <a:off x="6109240" y="4964118"/>
            <a:ext cx="2019796" cy="250454"/>
            <a:chOff x="6109240" y="4964118"/>
            <a:chExt cx="2019796" cy="2504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6109240" y="4964118"/>
                  <a:ext cx="67076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9240" y="4964118"/>
                  <a:ext cx="670761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4545" r="-909" b="-2439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6829320" y="4968351"/>
                  <a:ext cx="67076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29320" y="4968351"/>
                  <a:ext cx="670761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4545" r="-909" b="-27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7572089" y="4964119"/>
                  <a:ext cx="556947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72089" y="4964119"/>
                  <a:ext cx="556947" cy="246221"/>
                </a:xfrm>
                <a:prstGeom prst="rect">
                  <a:avLst/>
                </a:prstGeom>
                <a:blipFill>
                  <a:blip r:embed="rId10"/>
                  <a:stretch>
                    <a:fillRect l="-5435" r="-1087" b="-2439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30" name="직선 화살표 연결선 29"/>
          <p:cNvCxnSpPr>
            <a:cxnSpLocks/>
          </p:cNvCxnSpPr>
          <p:nvPr/>
        </p:nvCxnSpPr>
        <p:spPr>
          <a:xfrm>
            <a:off x="8558160" y="3169464"/>
            <a:ext cx="72084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1470033" y="4653136"/>
                <a:ext cx="24259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0033" y="4653136"/>
                <a:ext cx="242591" cy="307777"/>
              </a:xfrm>
              <a:prstGeom prst="rect">
                <a:avLst/>
              </a:prstGeom>
              <a:blipFill>
                <a:blip r:embed="rId11"/>
                <a:stretch>
                  <a:fillRect l="-7692" r="-2564" b="-19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직선 연결선 26"/>
          <p:cNvCxnSpPr/>
          <p:nvPr/>
        </p:nvCxnSpPr>
        <p:spPr>
          <a:xfrm>
            <a:off x="8573456" y="4797152"/>
            <a:ext cx="0" cy="984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042" y="1918592"/>
            <a:ext cx="5019566" cy="2574877"/>
          </a:xfrm>
          <a:prstGeom prst="rect">
            <a:avLst/>
          </a:prstGeom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609" y="332656"/>
            <a:ext cx="2674938" cy="2722562"/>
          </a:xfrm>
        </p:spPr>
        <p:txBody>
          <a:bodyPr/>
          <a:lstStyle/>
          <a:p>
            <a:pPr algn="l" eaLnBrk="1" hangingPunct="1"/>
            <a:r>
              <a:rPr lang="ko-KR" altLang="en-US" dirty="0"/>
              <a:t>정규분포의 예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3431704" y="548680"/>
            <a:ext cx="4798278" cy="1111542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ko-KR" altLang="en-US" dirty="0"/>
              <a:t>성인남자의 신장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ko-KR" dirty="0"/>
              <a:t>X~N(172,3</a:t>
            </a:r>
            <a:r>
              <a:rPr lang="en-US" altLang="ko-KR" baseline="30000" dirty="0"/>
              <a:t>2</a:t>
            </a:r>
            <a:r>
              <a:rPr lang="en-US" altLang="ko-KR" dirty="0"/>
              <a:t>)</a:t>
            </a:r>
          </a:p>
          <a:p>
            <a:pPr marL="0" indent="0" eaLnBrk="1" hangingPunct="1">
              <a:lnSpc>
                <a:spcPct val="110000"/>
              </a:lnSpc>
              <a:buNone/>
            </a:pPr>
            <a:endParaRPr lang="en-US" altLang="ko-KR" dirty="0"/>
          </a:p>
        </p:txBody>
      </p:sp>
      <p:sp>
        <p:nvSpPr>
          <p:cNvPr id="10244" name="Oval 5"/>
          <p:cNvSpPr>
            <a:spLocks noChangeArrowheads="1"/>
          </p:cNvSpPr>
          <p:nvPr/>
        </p:nvSpPr>
        <p:spPr bwMode="auto">
          <a:xfrm>
            <a:off x="335360" y="181843"/>
            <a:ext cx="3024187" cy="3024188"/>
          </a:xfrm>
          <a:prstGeom prst="ellipse">
            <a:avLst/>
          </a:prstGeom>
          <a:noFill/>
          <a:ln w="38100">
            <a:solidFill>
              <a:srgbClr val="FFC000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951619" y="2929031"/>
                <a:ext cx="20518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1619" y="2929031"/>
                <a:ext cx="205184" cy="276999"/>
              </a:xfrm>
              <a:prstGeom prst="rect">
                <a:avLst/>
              </a:prstGeom>
              <a:blipFill>
                <a:blip r:embed="rId3"/>
                <a:stretch>
                  <a:fillRect l="-20588" r="-20588" b="-1087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직선 연결선 6"/>
          <p:cNvCxnSpPr>
            <a:stCxn id="5" idx="0"/>
            <a:endCxn id="5" idx="2"/>
          </p:cNvCxnSpPr>
          <p:nvPr/>
        </p:nvCxnSpPr>
        <p:spPr>
          <a:xfrm>
            <a:off x="6647825" y="1918592"/>
            <a:ext cx="0" cy="257487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그룹 7"/>
          <p:cNvGrpSpPr/>
          <p:nvPr/>
        </p:nvGrpSpPr>
        <p:grpSpPr>
          <a:xfrm>
            <a:off x="3958097" y="4394984"/>
            <a:ext cx="5508537" cy="100682"/>
            <a:chOff x="6348103" y="4797152"/>
            <a:chExt cx="5508537" cy="100682"/>
          </a:xfrm>
        </p:grpSpPr>
        <p:cxnSp>
          <p:nvCxnSpPr>
            <p:cNvPr id="9" name="직선 화살표 연결선 8"/>
            <p:cNvCxnSpPr/>
            <p:nvPr/>
          </p:nvCxnSpPr>
          <p:spPr>
            <a:xfrm>
              <a:off x="6348103" y="4897834"/>
              <a:ext cx="55085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>
              <a:off x="975868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1046559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1117251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>
              <a:off x="691441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>
              <a:off x="762132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>
              <a:off x="832824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직선 화살표 연결선 15"/>
          <p:cNvCxnSpPr>
            <a:cxnSpLocks/>
          </p:cNvCxnSpPr>
          <p:nvPr/>
        </p:nvCxnSpPr>
        <p:spPr>
          <a:xfrm>
            <a:off x="6636779" y="2824446"/>
            <a:ext cx="73189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548154" y="4250968"/>
                <a:ext cx="24259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8154" y="4250968"/>
                <a:ext cx="242591" cy="307777"/>
              </a:xfrm>
              <a:prstGeom prst="rect">
                <a:avLst/>
              </a:prstGeom>
              <a:blipFill>
                <a:blip r:embed="rId4"/>
                <a:stretch>
                  <a:fillRect l="-5000" r="-2500" b="-19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442298" y="4552691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172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2298" y="4552691"/>
                <a:ext cx="410369" cy="246221"/>
              </a:xfrm>
              <a:prstGeom prst="rect">
                <a:avLst/>
              </a:prstGeom>
              <a:blipFill>
                <a:blip r:embed="rId5"/>
                <a:stretch>
                  <a:fillRect l="-8955" r="-5970"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184057" y="4552691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75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4057" y="4552691"/>
                <a:ext cx="410369" cy="246221"/>
              </a:xfrm>
              <a:prstGeom prst="rect">
                <a:avLst/>
              </a:prstGeom>
              <a:blipFill>
                <a:blip r:embed="rId6"/>
                <a:stretch>
                  <a:fillRect l="-7353" r="-5882" b="-12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904137" y="4552691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178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4137" y="4552691"/>
                <a:ext cx="410369" cy="246221"/>
              </a:xfrm>
              <a:prstGeom prst="rect">
                <a:avLst/>
              </a:prstGeom>
              <a:blipFill>
                <a:blip r:embed="rId7"/>
                <a:stretch>
                  <a:fillRect l="-8955" r="-5970"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624217" y="4539000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81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4217" y="4539000"/>
                <a:ext cx="410369" cy="246221"/>
              </a:xfrm>
              <a:prstGeom prst="rect">
                <a:avLst/>
              </a:prstGeom>
              <a:blipFill>
                <a:blip r:embed="rId8"/>
                <a:stretch>
                  <a:fillRect l="-8955" r="-5970"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303737" y="4561950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63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737" y="4561950"/>
                <a:ext cx="410369" cy="246221"/>
              </a:xfrm>
              <a:prstGeom prst="rect">
                <a:avLst/>
              </a:prstGeom>
              <a:blipFill>
                <a:blip r:embed="rId9"/>
                <a:stretch>
                  <a:fillRect l="-8955" r="-5970" b="-975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023817" y="4566183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66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3817" y="4566183"/>
                <a:ext cx="410369" cy="246221"/>
              </a:xfrm>
              <a:prstGeom prst="rect">
                <a:avLst/>
              </a:prstGeom>
              <a:blipFill>
                <a:blip r:embed="rId10"/>
                <a:stretch>
                  <a:fillRect l="-7463" r="-7463" b="-12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743897" y="4561951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69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3897" y="4561951"/>
                <a:ext cx="410369" cy="246221"/>
              </a:xfrm>
              <a:prstGeom prst="rect">
                <a:avLst/>
              </a:prstGeom>
              <a:blipFill>
                <a:blip r:embed="rId11"/>
                <a:stretch>
                  <a:fillRect l="-7353" r="-5882" b="-975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직선 연결선 24"/>
          <p:cNvCxnSpPr/>
          <p:nvPr/>
        </p:nvCxnSpPr>
        <p:spPr>
          <a:xfrm>
            <a:off x="6648594" y="4386320"/>
            <a:ext cx="0" cy="984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그림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525" y="1874011"/>
            <a:ext cx="5019566" cy="2574877"/>
          </a:xfrm>
          <a:prstGeom prst="rect">
            <a:avLst/>
          </a:prstGeom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609" y="332656"/>
            <a:ext cx="2674938" cy="2722562"/>
          </a:xfrm>
        </p:spPr>
        <p:txBody>
          <a:bodyPr/>
          <a:lstStyle/>
          <a:p>
            <a:pPr algn="l" eaLnBrk="1" hangingPunct="1"/>
            <a:r>
              <a:rPr lang="ko-KR" altLang="en-US" dirty="0"/>
              <a:t>정규분포의 예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3431704" y="548681"/>
            <a:ext cx="4798278" cy="132533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dirty="0"/>
              <a:t>일반여성의 임신기간</a:t>
            </a:r>
          </a:p>
          <a:p>
            <a:pPr lvl="1">
              <a:lnSpc>
                <a:spcPct val="110000"/>
              </a:lnSpc>
            </a:pPr>
            <a:r>
              <a:rPr lang="en-US" altLang="ko-KR" dirty="0"/>
              <a:t>X~N(270,10</a:t>
            </a:r>
            <a:r>
              <a:rPr lang="en-US" altLang="ko-KR" baseline="30000" dirty="0"/>
              <a:t>2</a:t>
            </a:r>
            <a:r>
              <a:rPr lang="en-US" altLang="ko-KR" dirty="0"/>
              <a:t>)</a:t>
            </a:r>
          </a:p>
        </p:txBody>
      </p:sp>
      <p:sp>
        <p:nvSpPr>
          <p:cNvPr id="10244" name="Oval 5"/>
          <p:cNvSpPr>
            <a:spLocks noChangeArrowheads="1"/>
          </p:cNvSpPr>
          <p:nvPr/>
        </p:nvSpPr>
        <p:spPr bwMode="auto">
          <a:xfrm>
            <a:off x="335360" y="181843"/>
            <a:ext cx="3024187" cy="3024188"/>
          </a:xfrm>
          <a:prstGeom prst="ellipse">
            <a:avLst/>
          </a:prstGeom>
          <a:noFill/>
          <a:ln w="38100">
            <a:solidFill>
              <a:srgbClr val="FFC000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924055" y="2855940"/>
                <a:ext cx="33342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4055" y="2855940"/>
                <a:ext cx="333425" cy="276999"/>
              </a:xfrm>
              <a:prstGeom prst="rect">
                <a:avLst/>
              </a:prstGeom>
              <a:blipFill>
                <a:blip r:embed="rId3"/>
                <a:stretch>
                  <a:fillRect l="-12727" r="-12727" b="-1087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직선 연결선 27"/>
          <p:cNvCxnSpPr>
            <a:stCxn id="26" idx="0"/>
            <a:endCxn id="26" idx="2"/>
          </p:cNvCxnSpPr>
          <p:nvPr/>
        </p:nvCxnSpPr>
        <p:spPr>
          <a:xfrm>
            <a:off x="6710308" y="1874011"/>
            <a:ext cx="0" cy="257487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그룹 28"/>
          <p:cNvGrpSpPr/>
          <p:nvPr/>
        </p:nvGrpSpPr>
        <p:grpSpPr>
          <a:xfrm>
            <a:off x="4020580" y="4350403"/>
            <a:ext cx="5508537" cy="100682"/>
            <a:chOff x="6348103" y="4797152"/>
            <a:chExt cx="5508537" cy="100682"/>
          </a:xfrm>
        </p:grpSpPr>
        <p:cxnSp>
          <p:nvCxnSpPr>
            <p:cNvPr id="30" name="직선 화살표 연결선 29"/>
            <p:cNvCxnSpPr/>
            <p:nvPr/>
          </p:nvCxnSpPr>
          <p:spPr>
            <a:xfrm>
              <a:off x="6348103" y="4897834"/>
              <a:ext cx="55085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975868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1046559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1117251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>
              <a:off x="691441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762132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832824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7" name="직선 화살표 연결선 36"/>
          <p:cNvCxnSpPr>
            <a:cxnSpLocks/>
          </p:cNvCxnSpPr>
          <p:nvPr/>
        </p:nvCxnSpPr>
        <p:spPr>
          <a:xfrm>
            <a:off x="6700783" y="2798915"/>
            <a:ext cx="73037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9610637" y="4206387"/>
                <a:ext cx="24259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0637" y="4206387"/>
                <a:ext cx="242591" cy="307777"/>
              </a:xfrm>
              <a:prstGeom prst="rect">
                <a:avLst/>
              </a:prstGeom>
              <a:blipFill>
                <a:blip r:embed="rId4"/>
                <a:stretch>
                  <a:fillRect l="-7692" r="-2564" b="-19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504781" y="4508110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270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781" y="4508110"/>
                <a:ext cx="410369" cy="246221"/>
              </a:xfrm>
              <a:prstGeom prst="rect">
                <a:avLst/>
              </a:prstGeom>
              <a:blipFill>
                <a:blip r:embed="rId5"/>
                <a:stretch>
                  <a:fillRect l="-7463" r="-7463"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246540" y="4508110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280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540" y="4508110"/>
                <a:ext cx="410369" cy="246221"/>
              </a:xfrm>
              <a:prstGeom prst="rect">
                <a:avLst/>
              </a:prstGeom>
              <a:blipFill>
                <a:blip r:embed="rId6"/>
                <a:stretch>
                  <a:fillRect l="-8955" r="-5970"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7966620" y="4508110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290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6620" y="4508110"/>
                <a:ext cx="410369" cy="246221"/>
              </a:xfrm>
              <a:prstGeom prst="rect">
                <a:avLst/>
              </a:prstGeom>
              <a:blipFill>
                <a:blip r:embed="rId7"/>
                <a:stretch>
                  <a:fillRect l="-8955" r="-5970" b="-1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8686700" y="4494419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300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6700" y="4494419"/>
                <a:ext cx="410369" cy="246221"/>
              </a:xfrm>
              <a:prstGeom prst="rect">
                <a:avLst/>
              </a:prstGeom>
              <a:blipFill>
                <a:blip r:embed="rId8"/>
                <a:stretch>
                  <a:fillRect l="-8955" r="-5970" b="-975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366220" y="4517369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240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220" y="4517369"/>
                <a:ext cx="410369" cy="246221"/>
              </a:xfrm>
              <a:prstGeom prst="rect">
                <a:avLst/>
              </a:prstGeom>
              <a:blipFill>
                <a:blip r:embed="rId9"/>
                <a:stretch>
                  <a:fillRect l="-7353" r="-5882" b="-12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086300" y="4521602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250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6300" y="4521602"/>
                <a:ext cx="410369" cy="246221"/>
              </a:xfrm>
              <a:prstGeom prst="rect">
                <a:avLst/>
              </a:prstGeom>
              <a:blipFill>
                <a:blip r:embed="rId10"/>
                <a:stretch>
                  <a:fillRect l="-8824" r="-5882" b="-12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806380" y="4517370"/>
                <a:ext cx="4103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260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6380" y="4517370"/>
                <a:ext cx="410369" cy="246221"/>
              </a:xfrm>
              <a:prstGeom prst="rect">
                <a:avLst/>
              </a:prstGeom>
              <a:blipFill>
                <a:blip r:embed="rId11"/>
                <a:stretch>
                  <a:fillRect l="-7353" r="-5882" b="-12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직선 연결선 24"/>
          <p:cNvCxnSpPr/>
          <p:nvPr/>
        </p:nvCxnSpPr>
        <p:spPr>
          <a:xfrm>
            <a:off x="6697437" y="4345753"/>
            <a:ext cx="0" cy="984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701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609" y="332656"/>
            <a:ext cx="2674938" cy="2722562"/>
          </a:xfrm>
        </p:spPr>
        <p:txBody>
          <a:bodyPr/>
          <a:lstStyle/>
          <a:p>
            <a:pPr algn="l" eaLnBrk="1" hangingPunct="1"/>
            <a:r>
              <a:rPr lang="ko-KR" altLang="en-US" dirty="0"/>
              <a:t>정규분포의 예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3431704" y="548680"/>
            <a:ext cx="3438897" cy="112772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ko-KR" dirty="0"/>
              <a:t>A</a:t>
            </a:r>
            <a:r>
              <a:rPr lang="ko-KR" altLang="en-US" dirty="0"/>
              <a:t>제품의 길이</a:t>
            </a:r>
          </a:p>
          <a:p>
            <a:pPr lvl="1">
              <a:lnSpc>
                <a:spcPct val="110000"/>
              </a:lnSpc>
            </a:pPr>
            <a:r>
              <a:rPr lang="en-US" altLang="ko-KR" dirty="0"/>
              <a:t>X~N(100, 0.5</a:t>
            </a:r>
            <a:r>
              <a:rPr lang="en-US" altLang="ko-KR" baseline="30000" dirty="0"/>
              <a:t>2</a:t>
            </a:r>
            <a:r>
              <a:rPr lang="en-US" altLang="ko-KR" dirty="0"/>
              <a:t>) </a:t>
            </a:r>
          </a:p>
        </p:txBody>
      </p:sp>
      <p:sp>
        <p:nvSpPr>
          <p:cNvPr id="10244" name="Oval 5"/>
          <p:cNvSpPr>
            <a:spLocks noChangeArrowheads="1"/>
          </p:cNvSpPr>
          <p:nvPr/>
        </p:nvSpPr>
        <p:spPr bwMode="auto">
          <a:xfrm>
            <a:off x="335360" y="181843"/>
            <a:ext cx="3024187" cy="3024188"/>
          </a:xfrm>
          <a:prstGeom prst="ellipse">
            <a:avLst/>
          </a:prstGeom>
          <a:noFill/>
          <a:ln w="38100">
            <a:solidFill>
              <a:srgbClr val="FFC000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4476045" y="1774513"/>
            <a:ext cx="4356410" cy="2863035"/>
            <a:chOff x="4763927" y="2852936"/>
            <a:chExt cx="5832648" cy="2863035"/>
          </a:xfrm>
        </p:grpSpPr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3872" y="2852936"/>
              <a:ext cx="5019566" cy="2574877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7601905" y="3568165"/>
              <a:ext cx="337212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ko-KR" sz="1600" dirty="0">
                  <a:latin typeface="Tekton Pro Cond" panose="020F0606020208020904" pitchFamily="34" charset="0"/>
                </a:rPr>
                <a:t>0.5</a:t>
              </a:r>
              <a:endParaRPr lang="ko-KR" altLang="en-US" sz="1600" dirty="0">
                <a:latin typeface="Tekton Pro Cond" panose="020F0606020208020904" pitchFamily="34" charset="0"/>
              </a:endParaRPr>
            </a:p>
          </p:txBody>
        </p:sp>
        <p:cxnSp>
          <p:nvCxnSpPr>
            <p:cNvPr id="7" name="직선 연결선 6"/>
            <p:cNvCxnSpPr>
              <a:stCxn id="5" idx="0"/>
              <a:endCxn id="5" idx="2"/>
            </p:cNvCxnSpPr>
            <p:nvPr/>
          </p:nvCxnSpPr>
          <p:spPr>
            <a:xfrm>
              <a:off x="7453655" y="2852936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그룹 7"/>
            <p:cNvGrpSpPr/>
            <p:nvPr/>
          </p:nvGrpSpPr>
          <p:grpSpPr>
            <a:xfrm>
              <a:off x="4763927" y="5329328"/>
              <a:ext cx="5508537" cy="100682"/>
              <a:chOff x="6348103" y="4797152"/>
              <a:chExt cx="5508537" cy="100682"/>
            </a:xfrm>
          </p:grpSpPr>
          <p:cxnSp>
            <p:nvCxnSpPr>
              <p:cNvPr id="9" name="직선 화살표 연결선 8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직선 연결선 9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직선 연결선 10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직선 연결선 11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직선 연결선 12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직선 연결선 13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직선 연결선 14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직선 화살표 연결선 15"/>
            <p:cNvCxnSpPr/>
            <p:nvPr/>
          </p:nvCxnSpPr>
          <p:spPr>
            <a:xfrm>
              <a:off x="7453655" y="3511140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0353984" y="5185312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53984" y="5185312"/>
                  <a:ext cx="242591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26667" r="-16667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248128" y="5487035"/>
                  <a:ext cx="478604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oMath>
                    </m:oMathPara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8128" y="5487035"/>
                  <a:ext cx="478604" cy="215444"/>
                </a:xfrm>
                <a:prstGeom prst="rect">
                  <a:avLst/>
                </a:prstGeom>
                <a:blipFill>
                  <a:blip r:embed="rId4"/>
                  <a:stretch>
                    <a:fillRect l="-8475" r="-6780" b="-8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7989886" y="5487035"/>
                  <a:ext cx="661031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4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00.5</m:t>
                        </m:r>
                      </m:oMath>
                    </m:oMathPara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89886" y="5487035"/>
                  <a:ext cx="661031" cy="215444"/>
                </a:xfrm>
                <a:prstGeom prst="rect">
                  <a:avLst/>
                </a:prstGeom>
                <a:blipFill>
                  <a:blip r:embed="rId5"/>
                  <a:stretch>
                    <a:fillRect l="-6173" r="-7407" b="-11111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8709967" y="5487035"/>
                  <a:ext cx="661031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101.0</m:t>
                        </m:r>
                      </m:oMath>
                    </m:oMathPara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09967" y="5487035"/>
                  <a:ext cx="661031" cy="215444"/>
                </a:xfrm>
                <a:prstGeom prst="rect">
                  <a:avLst/>
                </a:prstGeom>
                <a:blipFill>
                  <a:blip r:embed="rId6"/>
                  <a:stretch>
                    <a:fillRect l="-6173" r="-6173" b="-8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9430047" y="5491049"/>
                  <a:ext cx="661031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4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01.5</m:t>
                        </m:r>
                      </m:oMath>
                    </m:oMathPara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30047" y="5491049"/>
                  <a:ext cx="661031" cy="215444"/>
                </a:xfrm>
                <a:prstGeom prst="rect">
                  <a:avLst/>
                </a:prstGeom>
                <a:blipFill>
                  <a:blip r:embed="rId7"/>
                  <a:stretch>
                    <a:fillRect l="-6173" r="-6173" b="-11429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5109567" y="5496294"/>
                  <a:ext cx="527967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40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8.5</m:t>
                        </m:r>
                      </m:oMath>
                    </m:oMathPara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9567" y="5496294"/>
                  <a:ext cx="527967" cy="215444"/>
                </a:xfrm>
                <a:prstGeom prst="rect">
                  <a:avLst/>
                </a:prstGeom>
                <a:blipFill>
                  <a:blip r:embed="rId8"/>
                  <a:stretch>
                    <a:fillRect l="-7692" r="-7692" b="-11429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5829647" y="5500527"/>
                  <a:ext cx="527967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40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9.0</m:t>
                        </m:r>
                      </m:oMath>
                    </m:oMathPara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9647" y="5500527"/>
                  <a:ext cx="527967" cy="215444"/>
                </a:xfrm>
                <a:prstGeom prst="rect">
                  <a:avLst/>
                </a:prstGeom>
                <a:blipFill>
                  <a:blip r:embed="rId9"/>
                  <a:stretch>
                    <a:fillRect l="-7813" r="-7813" b="-8571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6549728" y="5496295"/>
                  <a:ext cx="527967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40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altLang="ko-KR" sz="1400" b="0" i="1" smtClean="0">
                            <a:latin typeface="Cambria Math" panose="02040503050406030204" pitchFamily="18" charset="0"/>
                          </a:rPr>
                          <m:t>9.5</m:t>
                        </m:r>
                      </m:oMath>
                    </m:oMathPara>
                  </a14:m>
                  <a:endParaRPr lang="ko-KR" altLang="en-US" sz="1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49728" y="5496295"/>
                  <a:ext cx="527967" cy="215444"/>
                </a:xfrm>
                <a:prstGeom prst="rect">
                  <a:avLst/>
                </a:prstGeom>
                <a:blipFill>
                  <a:blip r:embed="rId10"/>
                  <a:stretch>
                    <a:fillRect l="-7692" r="-6154" b="-11429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122502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그림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507" y="332656"/>
            <a:ext cx="5019566" cy="2574877"/>
          </a:xfrm>
          <a:prstGeom prst="rect">
            <a:avLst/>
          </a:prstGeom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86161" y="699327"/>
            <a:ext cx="2963665" cy="2001837"/>
          </a:xfrm>
        </p:spPr>
        <p:txBody>
          <a:bodyPr>
            <a:normAutofit fontScale="90000"/>
          </a:bodyPr>
          <a:lstStyle/>
          <a:p>
            <a:pPr algn="l" eaLnBrk="1" hangingPunct="1">
              <a:lnSpc>
                <a:spcPct val="120000"/>
              </a:lnSpc>
            </a:pPr>
            <a:r>
              <a:rPr lang="ko-KR" altLang="en-US" sz="4000" dirty="0"/>
              <a:t>정규분포의</a:t>
            </a:r>
            <a:br>
              <a:rPr lang="en-US" altLang="ko-KR" sz="4000" dirty="0"/>
            </a:br>
            <a:r>
              <a:rPr lang="ko-KR" altLang="en-US" sz="4000" dirty="0"/>
              <a:t>대략적인 </a:t>
            </a:r>
            <a:br>
              <a:rPr lang="ko-KR" altLang="en-US" sz="4000" dirty="0"/>
            </a:br>
            <a:r>
              <a:rPr lang="ko-KR" altLang="en-US" sz="4000" dirty="0"/>
              <a:t>확률은</a:t>
            </a: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2" y="3646650"/>
            <a:ext cx="4992687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175335" y="2948980"/>
                <a:ext cx="1866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600" i="1" smtClean="0">
                          <a:latin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5335" y="2948980"/>
                <a:ext cx="186654" cy="246221"/>
              </a:xfrm>
              <a:prstGeom prst="rect">
                <a:avLst/>
              </a:prstGeom>
              <a:blipFill>
                <a:blip r:embed="rId4"/>
                <a:stretch>
                  <a:fillRect l="-16129" r="-16129" b="-25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7693122" y="2975419"/>
                <a:ext cx="55694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6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ko-KR" altLang="en-US" sz="16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3122" y="2975419"/>
                <a:ext cx="556947" cy="246221"/>
              </a:xfrm>
              <a:prstGeom prst="rect">
                <a:avLst/>
              </a:prstGeom>
              <a:blipFill>
                <a:blip r:embed="rId5"/>
                <a:stretch>
                  <a:fillRect l="-6593" r="-1099" b="-27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435322" y="2975419"/>
                <a:ext cx="670761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6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ko-KR" altLang="en-US" sz="16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5322" y="2975419"/>
                <a:ext cx="670761" cy="246221"/>
              </a:xfrm>
              <a:prstGeom prst="rect">
                <a:avLst/>
              </a:prstGeom>
              <a:blipFill>
                <a:blip r:embed="rId6"/>
                <a:stretch>
                  <a:fillRect l="-5455" b="-27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141762" y="2975419"/>
                <a:ext cx="670761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6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ko-KR" altLang="en-US" sz="16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1762" y="2975419"/>
                <a:ext cx="670761" cy="246221"/>
              </a:xfrm>
              <a:prstGeom prst="rect">
                <a:avLst/>
              </a:prstGeom>
              <a:blipFill>
                <a:blip r:embed="rId7"/>
                <a:stretch>
                  <a:fillRect l="-5455" b="-275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그룹 32"/>
          <p:cNvGrpSpPr/>
          <p:nvPr/>
        </p:nvGrpSpPr>
        <p:grpSpPr>
          <a:xfrm>
            <a:off x="4572562" y="2809048"/>
            <a:ext cx="5508537" cy="100682"/>
            <a:chOff x="6348103" y="4797152"/>
            <a:chExt cx="5508537" cy="100682"/>
          </a:xfrm>
        </p:grpSpPr>
        <p:cxnSp>
          <p:nvCxnSpPr>
            <p:cNvPr id="34" name="직선 화살표 연결선 33"/>
            <p:cNvCxnSpPr/>
            <p:nvPr/>
          </p:nvCxnSpPr>
          <p:spPr>
            <a:xfrm>
              <a:off x="6348103" y="4897834"/>
              <a:ext cx="55085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>
              <a:off x="975868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>
              <a:off x="1046559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36"/>
            <p:cNvCxnSpPr/>
            <p:nvPr/>
          </p:nvCxnSpPr>
          <p:spPr>
            <a:xfrm>
              <a:off x="1117251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37"/>
            <p:cNvCxnSpPr/>
            <p:nvPr/>
          </p:nvCxnSpPr>
          <p:spPr>
            <a:xfrm>
              <a:off x="691441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38"/>
            <p:cNvCxnSpPr/>
            <p:nvPr/>
          </p:nvCxnSpPr>
          <p:spPr>
            <a:xfrm>
              <a:off x="762132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39"/>
            <p:cNvCxnSpPr/>
            <p:nvPr/>
          </p:nvCxnSpPr>
          <p:spPr>
            <a:xfrm>
              <a:off x="832824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801826" y="2976014"/>
                <a:ext cx="670761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6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ko-KR" altLang="en-US" sz="16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1826" y="2976014"/>
                <a:ext cx="670761" cy="246221"/>
              </a:xfrm>
              <a:prstGeom prst="rect">
                <a:avLst/>
              </a:prstGeom>
              <a:blipFill>
                <a:blip r:embed="rId8"/>
                <a:stretch>
                  <a:fillRect l="-5455" b="-243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521906" y="2980247"/>
                <a:ext cx="670761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6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ko-KR" altLang="en-US" sz="16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1906" y="2980247"/>
                <a:ext cx="670761" cy="246221"/>
              </a:xfrm>
              <a:prstGeom prst="rect">
                <a:avLst/>
              </a:prstGeom>
              <a:blipFill>
                <a:blip r:embed="rId9"/>
                <a:stretch>
                  <a:fillRect l="-5455" b="-25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6264675" y="2976015"/>
                <a:ext cx="55694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6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o-KR" altLang="en-US" sz="16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6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675" y="2976015"/>
                <a:ext cx="556947" cy="246221"/>
              </a:xfrm>
              <a:prstGeom prst="rect">
                <a:avLst/>
              </a:prstGeom>
              <a:blipFill>
                <a:blip r:embed="rId10"/>
                <a:stretch>
                  <a:fillRect l="-6593" r="-1099" b="-243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0162619" y="2665032"/>
                <a:ext cx="24259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2619" y="2665032"/>
                <a:ext cx="242591" cy="307777"/>
              </a:xfrm>
              <a:prstGeom prst="rect">
                <a:avLst/>
              </a:prstGeom>
              <a:blipFill>
                <a:blip r:embed="rId11"/>
                <a:stretch>
                  <a:fillRect l="-5000" r="-2500" b="-19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223" name="그룹 9222"/>
          <p:cNvGrpSpPr/>
          <p:nvPr/>
        </p:nvGrpSpPr>
        <p:grpSpPr>
          <a:xfrm>
            <a:off x="6548470" y="1219390"/>
            <a:ext cx="1430432" cy="1735360"/>
            <a:chOff x="6168008" y="1621632"/>
            <a:chExt cx="1430432" cy="1735360"/>
          </a:xfrm>
        </p:grpSpPr>
        <p:cxnSp>
          <p:nvCxnSpPr>
            <p:cNvPr id="32" name="직선 연결선 31"/>
            <p:cNvCxnSpPr/>
            <p:nvPr/>
          </p:nvCxnSpPr>
          <p:spPr>
            <a:xfrm>
              <a:off x="6887319" y="3241096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21" name="직선 연결선 9220"/>
            <p:cNvCxnSpPr/>
            <p:nvPr/>
          </p:nvCxnSpPr>
          <p:spPr>
            <a:xfrm flipV="1">
              <a:off x="6168008" y="1621632"/>
              <a:ext cx="0" cy="166870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직선 연결선 52"/>
            <p:cNvCxnSpPr/>
            <p:nvPr/>
          </p:nvCxnSpPr>
          <p:spPr>
            <a:xfrm flipV="1">
              <a:off x="7598440" y="1621632"/>
              <a:ext cx="0" cy="166870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22" name="TextBox 9221"/>
            <p:cNvSpPr txBox="1"/>
            <p:nvPr/>
          </p:nvSpPr>
          <p:spPr>
            <a:xfrm>
              <a:off x="6499609" y="2266407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68.3%</a:t>
              </a:r>
              <a:endParaRPr lang="ko-KR" altLang="en-US" dirty="0"/>
            </a:p>
          </p:txBody>
        </p:sp>
        <p:cxnSp>
          <p:nvCxnSpPr>
            <p:cNvPr id="66" name="직선 연결선 65"/>
            <p:cNvCxnSpPr/>
            <p:nvPr/>
          </p:nvCxnSpPr>
          <p:spPr>
            <a:xfrm>
              <a:off x="6888088" y="3258507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27" name="그룹 9226"/>
          <p:cNvGrpSpPr/>
          <p:nvPr/>
        </p:nvGrpSpPr>
        <p:grpSpPr>
          <a:xfrm>
            <a:off x="5845788" y="1853441"/>
            <a:ext cx="2844270" cy="1054092"/>
            <a:chOff x="5461089" y="2285489"/>
            <a:chExt cx="2844270" cy="1054092"/>
          </a:xfrm>
        </p:grpSpPr>
        <p:cxnSp>
          <p:nvCxnSpPr>
            <p:cNvPr id="9225" name="직선 연결선 9224"/>
            <p:cNvCxnSpPr/>
            <p:nvPr/>
          </p:nvCxnSpPr>
          <p:spPr>
            <a:xfrm flipV="1">
              <a:off x="5461089" y="2780928"/>
              <a:ext cx="0" cy="55865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 flipV="1">
              <a:off x="8305359" y="2780927"/>
              <a:ext cx="0" cy="55865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26" name="TextBox 9225"/>
            <p:cNvSpPr txBox="1"/>
            <p:nvPr/>
          </p:nvSpPr>
          <p:spPr>
            <a:xfrm>
              <a:off x="6499609" y="2285489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95.4%</a:t>
              </a:r>
              <a:endParaRPr lang="ko-KR" altLang="en-US" dirty="0"/>
            </a:p>
          </p:txBody>
        </p:sp>
      </p:grpSp>
      <p:grpSp>
        <p:nvGrpSpPr>
          <p:cNvPr id="9231" name="그룹 9230"/>
          <p:cNvGrpSpPr/>
          <p:nvPr/>
        </p:nvGrpSpPr>
        <p:grpSpPr>
          <a:xfrm>
            <a:off x="5137206" y="1880074"/>
            <a:ext cx="4252998" cy="1044870"/>
            <a:chOff x="4752507" y="2312122"/>
            <a:chExt cx="4252998" cy="1044870"/>
          </a:xfrm>
        </p:grpSpPr>
        <p:cxnSp>
          <p:nvCxnSpPr>
            <p:cNvPr id="9229" name="직선 연결선 9228"/>
            <p:cNvCxnSpPr/>
            <p:nvPr/>
          </p:nvCxnSpPr>
          <p:spPr>
            <a:xfrm flipH="1" flipV="1">
              <a:off x="4752507" y="3179880"/>
              <a:ext cx="1" cy="16696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직선 연결선 62"/>
            <p:cNvCxnSpPr/>
            <p:nvPr/>
          </p:nvCxnSpPr>
          <p:spPr>
            <a:xfrm flipH="1" flipV="1">
              <a:off x="9005504" y="3190026"/>
              <a:ext cx="1" cy="166966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30" name="TextBox 9229"/>
            <p:cNvSpPr txBox="1"/>
            <p:nvPr/>
          </p:nvSpPr>
          <p:spPr>
            <a:xfrm>
              <a:off x="6489343" y="2312122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99.7%</a:t>
              </a:r>
              <a:endParaRPr lang="ko-KR" altLang="en-US" dirty="0"/>
            </a:p>
          </p:txBody>
        </p:sp>
      </p:grpSp>
      <p:cxnSp>
        <p:nvCxnSpPr>
          <p:cNvPr id="75" name="직선 연결선 74"/>
          <p:cNvCxnSpPr/>
          <p:nvPr/>
        </p:nvCxnSpPr>
        <p:spPr>
          <a:xfrm>
            <a:off x="7272787" y="2800384"/>
            <a:ext cx="0" cy="984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5"/>
          <p:cNvSpPr>
            <a:spLocks noChangeArrowheads="1"/>
          </p:cNvSpPr>
          <p:nvPr/>
        </p:nvSpPr>
        <p:spPr bwMode="auto">
          <a:xfrm>
            <a:off x="637625" y="109538"/>
            <a:ext cx="3024187" cy="3024188"/>
          </a:xfrm>
          <a:prstGeom prst="ellipse">
            <a:avLst/>
          </a:prstGeom>
          <a:noFill/>
          <a:ln w="38100">
            <a:solidFill>
              <a:srgbClr val="FF0000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63265" y="1052736"/>
            <a:ext cx="3035300" cy="17145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ko-KR" altLang="en-US" dirty="0"/>
              <a:t>정규분포 </a:t>
            </a:r>
            <a:r>
              <a:rPr lang="en-US" altLang="ko-KR" dirty="0"/>
              <a:t>X</a:t>
            </a:r>
            <a:r>
              <a:rPr lang="ko-KR" altLang="en-US" dirty="0"/>
              <a:t>의 </a:t>
            </a:r>
            <a:r>
              <a:rPr lang="ko-KR" altLang="en-US" dirty="0" err="1"/>
              <a:t>확률값</a:t>
            </a:r>
            <a:br>
              <a:rPr lang="en-US" altLang="ko-KR" dirty="0"/>
            </a:br>
            <a:r>
              <a:rPr lang="ko-KR" altLang="en-US" dirty="0"/>
              <a:t>계산은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12315" name="Oval 37"/>
          <p:cNvSpPr>
            <a:spLocks noChangeArrowheads="1"/>
          </p:cNvSpPr>
          <p:nvPr/>
        </p:nvSpPr>
        <p:spPr bwMode="auto">
          <a:xfrm>
            <a:off x="623392" y="188640"/>
            <a:ext cx="3240088" cy="3240087"/>
          </a:xfrm>
          <a:prstGeom prst="ellipse">
            <a:avLst/>
          </a:prstGeom>
          <a:noFill/>
          <a:ln w="57150">
            <a:solidFill>
              <a:srgbClr val="FF0000">
                <a:alpha val="4313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7896200" y="548680"/>
            <a:ext cx="2016224" cy="1440160"/>
            <a:chOff x="1415480" y="4149080"/>
            <a:chExt cx="2016224" cy="1440160"/>
          </a:xfrm>
        </p:grpSpPr>
        <p:cxnSp>
          <p:nvCxnSpPr>
            <p:cNvPr id="9" name="직선 연결선 8"/>
            <p:cNvCxnSpPr/>
            <p:nvPr/>
          </p:nvCxnSpPr>
          <p:spPr>
            <a:xfrm flipV="1">
              <a:off x="1415480" y="4725144"/>
              <a:ext cx="0" cy="86409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연결선 9"/>
            <p:cNvCxnSpPr/>
            <p:nvPr/>
          </p:nvCxnSpPr>
          <p:spPr>
            <a:xfrm flipV="1">
              <a:off x="1703512" y="4149080"/>
              <a:ext cx="0" cy="144016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 flipV="1">
              <a:off x="1991544" y="4509120"/>
              <a:ext cx="0" cy="108012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flipV="1">
              <a:off x="2279576" y="4869160"/>
              <a:ext cx="0" cy="72008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flipV="1">
              <a:off x="2567608" y="5085184"/>
              <a:ext cx="0" cy="50405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/>
            <p:nvPr/>
          </p:nvCxnSpPr>
          <p:spPr>
            <a:xfrm flipV="1">
              <a:off x="2855640" y="5229200"/>
              <a:ext cx="0" cy="36004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/>
            <p:nvPr/>
          </p:nvCxnSpPr>
          <p:spPr>
            <a:xfrm flipV="1">
              <a:off x="3143672" y="5373216"/>
              <a:ext cx="0" cy="216024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flipV="1">
              <a:off x="3431704" y="5445224"/>
              <a:ext cx="0" cy="14401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그룹 16"/>
          <p:cNvGrpSpPr/>
          <p:nvPr/>
        </p:nvGrpSpPr>
        <p:grpSpPr>
          <a:xfrm>
            <a:off x="7726283" y="2001775"/>
            <a:ext cx="2258149" cy="296915"/>
            <a:chOff x="1245563" y="5602175"/>
            <a:chExt cx="2258149" cy="2969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1245563" y="5602175"/>
                  <a:ext cx="30014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5563" y="5602175"/>
                  <a:ext cx="300147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8000" r="-2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1553438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3438" y="5602175"/>
                  <a:ext cx="30546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8000" r="-2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1861313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61313" y="5602175"/>
                  <a:ext cx="305468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8000" r="-4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2169188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69188" y="5602175"/>
                  <a:ext cx="30546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8000" r="-2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2477063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77063" y="5602175"/>
                  <a:ext cx="305468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8000" r="-4000" b="-22222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2784938" y="5602175"/>
                  <a:ext cx="30546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ko-K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ko-KR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84938" y="5602175"/>
                  <a:ext cx="305468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8000" r="-2000" b="-2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3090406" y="5622091"/>
                  <a:ext cx="413306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0406" y="5622091"/>
                  <a:ext cx="413306" cy="27699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26" name="그림 2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624" y="2977195"/>
            <a:ext cx="3240509" cy="1899587"/>
          </a:xfrm>
          <a:prstGeom prst="rect">
            <a:avLst/>
          </a:prstGeom>
        </p:spPr>
      </p:pic>
      <p:grpSp>
        <p:nvGrpSpPr>
          <p:cNvPr id="27" name="그룹 26"/>
          <p:cNvGrpSpPr/>
          <p:nvPr/>
        </p:nvGrpSpPr>
        <p:grpSpPr>
          <a:xfrm>
            <a:off x="9094975" y="3040535"/>
            <a:ext cx="420248" cy="1899588"/>
            <a:chOff x="9912424" y="3636500"/>
            <a:chExt cx="420248" cy="1952740"/>
          </a:xfrm>
        </p:grpSpPr>
        <p:cxnSp>
          <p:nvCxnSpPr>
            <p:cNvPr id="29" name="직선 연결선 28"/>
            <p:cNvCxnSpPr/>
            <p:nvPr/>
          </p:nvCxnSpPr>
          <p:spPr>
            <a:xfrm flipH="1" flipV="1">
              <a:off x="9912424" y="3636500"/>
              <a:ext cx="17384" cy="195274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 flipH="1" flipV="1">
              <a:off x="9985149" y="3717032"/>
              <a:ext cx="16667" cy="187220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 flipH="1" flipV="1">
              <a:off x="10057798" y="3789040"/>
              <a:ext cx="16026" cy="180019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 flipH="1" flipV="1">
              <a:off x="10121360" y="3933056"/>
              <a:ext cx="14744" cy="165618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>
              <a:cxnSpLocks/>
            </p:cNvCxnSpPr>
            <p:nvPr/>
          </p:nvCxnSpPr>
          <p:spPr>
            <a:xfrm flipV="1">
              <a:off x="10198384" y="4032781"/>
              <a:ext cx="0" cy="155645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33"/>
            <p:cNvCxnSpPr/>
            <p:nvPr/>
          </p:nvCxnSpPr>
          <p:spPr>
            <a:xfrm flipH="1" flipV="1">
              <a:off x="10257571" y="4149080"/>
              <a:ext cx="12821" cy="144015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34"/>
            <p:cNvCxnSpPr/>
            <p:nvPr/>
          </p:nvCxnSpPr>
          <p:spPr>
            <a:xfrm flipH="1" flipV="1">
              <a:off x="10321774" y="4365104"/>
              <a:ext cx="10898" cy="122413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4121182" y="2945397"/>
            <a:ext cx="31678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>
                <a:latin typeface="+mn-ea"/>
                <a:ea typeface="+mn-ea"/>
              </a:rPr>
              <a:t>연속형</a:t>
            </a:r>
            <a:r>
              <a:rPr lang="en-US" altLang="ko-KR" sz="2000" dirty="0">
                <a:latin typeface="+mn-ea"/>
                <a:ea typeface="+mn-ea"/>
              </a:rPr>
              <a:t>(continuous)</a:t>
            </a:r>
            <a:r>
              <a:rPr lang="ko-KR" altLang="en-US" sz="2000" dirty="0">
                <a:latin typeface="+mn-ea"/>
                <a:ea typeface="+mn-ea"/>
              </a:rPr>
              <a:t>분포의</a:t>
            </a:r>
            <a:endParaRPr lang="en-US" altLang="ko-KR" sz="2000" dirty="0">
              <a:latin typeface="+mn-ea"/>
              <a:ea typeface="+mn-ea"/>
            </a:endParaRPr>
          </a:p>
          <a:p>
            <a:r>
              <a:rPr lang="ko-KR" altLang="en-US" sz="2000" dirty="0">
                <a:latin typeface="+mn-ea"/>
                <a:ea typeface="+mn-ea"/>
              </a:rPr>
              <a:t>확률은</a:t>
            </a:r>
            <a:r>
              <a:rPr lang="en-US" altLang="ko-KR" sz="2000" dirty="0">
                <a:latin typeface="+mn-ea"/>
                <a:ea typeface="+mn-ea"/>
              </a:rPr>
              <a:t>?</a:t>
            </a:r>
            <a:endParaRPr lang="ko-KR" altLang="en-US" sz="2000" dirty="0">
              <a:latin typeface="+mn-ea"/>
              <a:ea typeface="+mn-e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150051" y="591071"/>
            <a:ext cx="27789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>
                <a:latin typeface="+mn-ea"/>
                <a:ea typeface="+mn-ea"/>
              </a:rPr>
              <a:t>이산형</a:t>
            </a:r>
            <a:r>
              <a:rPr lang="en-US" altLang="ko-KR" sz="2000" dirty="0">
                <a:latin typeface="+mn-ea"/>
                <a:ea typeface="+mn-ea"/>
              </a:rPr>
              <a:t>(discrete)</a:t>
            </a:r>
            <a:r>
              <a:rPr lang="ko-KR" altLang="en-US" sz="2000" dirty="0">
                <a:latin typeface="+mn-ea"/>
                <a:ea typeface="+mn-ea"/>
              </a:rPr>
              <a:t>분포의</a:t>
            </a:r>
            <a:endParaRPr lang="en-US" altLang="ko-KR" sz="2000" dirty="0">
              <a:latin typeface="+mn-ea"/>
              <a:ea typeface="+mn-ea"/>
            </a:endParaRPr>
          </a:p>
          <a:p>
            <a:r>
              <a:rPr lang="ko-KR" altLang="en-US" sz="2000" dirty="0">
                <a:latin typeface="+mn-ea"/>
                <a:ea typeface="+mn-ea"/>
              </a:rPr>
              <a:t>확률은</a:t>
            </a:r>
            <a:r>
              <a:rPr lang="en-US" altLang="ko-KR" sz="2000" dirty="0">
                <a:latin typeface="+mn-ea"/>
                <a:ea typeface="+mn-ea"/>
              </a:rPr>
              <a:t>?</a:t>
            </a:r>
          </a:p>
          <a:p>
            <a:endParaRPr lang="en-US" altLang="ko-KR" sz="2000" dirty="0">
              <a:latin typeface="+mn-ea"/>
              <a:ea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 flipH="1">
                <a:off x="4565383" y="1540395"/>
                <a:ext cx="246672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24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ctrlP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ko-K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ko-KR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ko-K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≤</m:t>
                                  </m:r>
                                  <m:r>
                                    <a:rPr lang="en-US" altLang="ko-K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altLang="ko-KR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≤</m:t>
                                  </m:r>
                                  <m:r>
                                    <a:rPr lang="en-US" altLang="ko-KR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ko-KR" sz="2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o-KR" altLang="en-US" sz="2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565383" y="1540395"/>
                <a:ext cx="2466722" cy="369332"/>
              </a:xfrm>
              <a:prstGeom prst="rect">
                <a:avLst/>
              </a:prstGeom>
              <a:blipFill>
                <a:blip r:embed="rId10"/>
                <a:stretch>
                  <a:fillRect l="-4444" r="-2469" b="-18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 flipH="1">
                <a:off x="4517531" y="3844832"/>
                <a:ext cx="246672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24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ctrlP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sSub>
                                <m:sSubPr>
                                  <m:ctrlPr>
                                    <a:rPr lang="en-US" altLang="ko-KR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ko-KR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≤</m:t>
                                  </m:r>
                                  <m:r>
                                    <a:rPr lang="en-US" altLang="ko-K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altLang="ko-KR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≤</m:t>
                                  </m:r>
                                  <m:r>
                                    <a:rPr lang="en-US" altLang="ko-K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altLang="ko-KR" sz="2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o-KR" altLang="en-US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517531" y="3844832"/>
                <a:ext cx="2466722" cy="369332"/>
              </a:xfrm>
              <a:prstGeom prst="rect">
                <a:avLst/>
              </a:prstGeom>
              <a:blipFill>
                <a:blip r:embed="rId11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973540" y="5002101"/>
                <a:ext cx="2108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3540" y="5002101"/>
                <a:ext cx="210827" cy="276999"/>
              </a:xfrm>
              <a:prstGeom prst="rect">
                <a:avLst/>
              </a:prstGeom>
              <a:blipFill>
                <a:blip r:embed="rId12"/>
                <a:stretch>
                  <a:fillRect l="-11429" r="-5714" b="-444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9459578" y="5002100"/>
                <a:ext cx="2108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ko-KR" altLang="en-US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9578" y="5002100"/>
                <a:ext cx="210827" cy="276999"/>
              </a:xfrm>
              <a:prstGeom prst="rect">
                <a:avLst/>
              </a:prstGeom>
              <a:blipFill>
                <a:blip r:embed="rId13"/>
                <a:stretch>
                  <a:fillRect l="-20588" r="-20588" b="-1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2864331" y="4779406"/>
            <a:ext cx="2969083" cy="92333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dirty="0">
                <a:latin typeface="+mn-ea"/>
                <a:ea typeface="+mn-ea"/>
              </a:rPr>
              <a:t>구간을</a:t>
            </a:r>
            <a:r>
              <a:rPr lang="en-US" altLang="ko-KR" dirty="0">
                <a:latin typeface="+mn-ea"/>
                <a:ea typeface="+mn-ea"/>
              </a:rPr>
              <a:t> </a:t>
            </a:r>
            <a:r>
              <a:rPr lang="ko-KR" altLang="en-US" dirty="0">
                <a:latin typeface="+mn-ea"/>
                <a:ea typeface="+mn-ea"/>
              </a:rPr>
              <a:t>무한히 많은 점으로</a:t>
            </a:r>
            <a:endParaRPr lang="en-US" altLang="ko-KR" dirty="0">
              <a:latin typeface="+mn-ea"/>
              <a:ea typeface="+mn-ea"/>
            </a:endParaRPr>
          </a:p>
          <a:p>
            <a:r>
              <a:rPr lang="ko-KR" altLang="en-US" dirty="0">
                <a:latin typeface="+mn-ea"/>
                <a:ea typeface="+mn-ea"/>
              </a:rPr>
              <a:t>세분화하여 </a:t>
            </a:r>
            <a:r>
              <a:rPr lang="ko-KR" altLang="en-US" dirty="0" err="1">
                <a:latin typeface="+mn-ea"/>
                <a:ea typeface="+mn-ea"/>
              </a:rPr>
              <a:t>각점에서</a:t>
            </a:r>
            <a:endParaRPr lang="en-US" altLang="ko-KR" dirty="0">
              <a:latin typeface="+mn-ea"/>
              <a:ea typeface="+mn-ea"/>
            </a:endParaRPr>
          </a:p>
          <a:p>
            <a:r>
              <a:rPr lang="ko-KR" altLang="en-US" dirty="0">
                <a:latin typeface="+mn-ea"/>
                <a:ea typeface="+mn-ea"/>
              </a:rPr>
              <a:t>확률을 </a:t>
            </a:r>
            <a:r>
              <a:rPr lang="ko-KR" altLang="en-US" dirty="0" err="1">
                <a:latin typeface="+mn-ea"/>
                <a:ea typeface="+mn-ea"/>
              </a:rPr>
              <a:t>더해줌</a:t>
            </a:r>
            <a:endParaRPr lang="ko-KR" altLang="en-US" dirty="0">
              <a:latin typeface="+mn-ea"/>
              <a:ea typeface="+mn-ea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827399" y="5050703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latin typeface="+mn-ea"/>
                <a:ea typeface="+mn-ea"/>
              </a:rPr>
              <a:t>= </a:t>
            </a:r>
            <a:r>
              <a:rPr lang="ko-KR" altLang="en-US" dirty="0">
                <a:latin typeface="+mn-ea"/>
                <a:ea typeface="+mn-ea"/>
              </a:rPr>
              <a:t>적분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 flipH="1">
                <a:off x="9029878" y="2924944"/>
                <a:ext cx="2466722" cy="69814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altLang="ko-KR" sz="2000" b="0" i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trlPr>
                                <a:rPr lang="en-US" altLang="ko-KR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ko-KR" sz="2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>
                              <m:r>
                                <a:rPr lang="en-US" altLang="ko-KR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  <m:e>
                              <m:r>
                                <a:rPr lang="en-US" altLang="ko-KR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altLang="ko-KR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ko-KR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altLang="ko-KR" sz="2000" i="1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fName>
                        <m:e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029878" y="2924944"/>
                <a:ext cx="2466722" cy="69814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그룹 3"/>
          <p:cNvGrpSpPr/>
          <p:nvPr/>
        </p:nvGrpSpPr>
        <p:grpSpPr>
          <a:xfrm>
            <a:off x="8184232" y="551651"/>
            <a:ext cx="576064" cy="1440160"/>
            <a:chOff x="10488488" y="581713"/>
            <a:chExt cx="576064" cy="1440160"/>
          </a:xfrm>
        </p:grpSpPr>
        <p:cxnSp>
          <p:nvCxnSpPr>
            <p:cNvPr id="48" name="직선 연결선 47"/>
            <p:cNvCxnSpPr/>
            <p:nvPr/>
          </p:nvCxnSpPr>
          <p:spPr>
            <a:xfrm flipV="1">
              <a:off x="10488488" y="581713"/>
              <a:ext cx="0" cy="144016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 flipV="1">
              <a:off x="10776520" y="941753"/>
              <a:ext cx="0" cy="108012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 flipV="1">
              <a:off x="11064552" y="1301793"/>
              <a:ext cx="0" cy="72008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직선 화살표 연결선 24"/>
          <p:cNvCxnSpPr/>
          <p:nvPr/>
        </p:nvCxnSpPr>
        <p:spPr>
          <a:xfrm>
            <a:off x="7229679" y="4929934"/>
            <a:ext cx="36004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stCxn id="3" idx="0"/>
          </p:cNvCxnSpPr>
          <p:nvPr/>
        </p:nvCxnSpPr>
        <p:spPr>
          <a:xfrm flipH="1" flipV="1">
            <a:off x="9078953" y="2987383"/>
            <a:ext cx="1" cy="2014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 flipH="1" flipV="1">
            <a:off x="9545069" y="3675335"/>
            <a:ext cx="1" cy="1326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6"/>
          <p:cNvCxnSpPr/>
          <p:nvPr/>
        </p:nvCxnSpPr>
        <p:spPr>
          <a:xfrm>
            <a:off x="7320136" y="1988840"/>
            <a:ext cx="36004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6901ACE-3EEC-4B0F-BA7E-B48349854932}"/>
                  </a:ext>
                </a:extLst>
              </p:cNvPr>
              <p:cNvSpPr txBox="1"/>
              <p:nvPr/>
            </p:nvSpPr>
            <p:spPr>
              <a:xfrm>
                <a:off x="10994526" y="1762943"/>
                <a:ext cx="24259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6901ACE-3EEC-4B0F-BA7E-B483498549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4526" y="1762943"/>
                <a:ext cx="242591" cy="307777"/>
              </a:xfrm>
              <a:prstGeom prst="rect">
                <a:avLst/>
              </a:prstGeom>
              <a:blipFill>
                <a:blip r:embed="rId15"/>
                <a:stretch>
                  <a:fillRect l="-7692" r="-2564" b="-196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B45A78E-E185-4C4C-98AF-CEEDE87CB856}"/>
                  </a:ext>
                </a:extLst>
              </p:cNvPr>
              <p:cNvSpPr txBox="1"/>
              <p:nvPr/>
            </p:nvSpPr>
            <p:spPr>
              <a:xfrm>
                <a:off x="10917638" y="4684855"/>
                <a:ext cx="24259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B45A78E-E185-4C4C-98AF-CEEDE87CB8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7638" y="4684855"/>
                <a:ext cx="242591" cy="307777"/>
              </a:xfrm>
              <a:prstGeom prst="rect">
                <a:avLst/>
              </a:prstGeom>
              <a:blipFill>
                <a:blip r:embed="rId16"/>
                <a:stretch>
                  <a:fillRect l="-7500" b="-2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83205" y="323042"/>
            <a:ext cx="10590124" cy="702813"/>
          </a:xfr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ko-KR" altLang="en-US" sz="2800" dirty="0"/>
              <a:t>정규분포의</a:t>
            </a:r>
            <a:r>
              <a:rPr lang="en-US" altLang="ko-KR" sz="2800" dirty="0"/>
              <a:t> </a:t>
            </a:r>
            <a:r>
              <a:rPr lang="ko-KR" altLang="en-US" sz="2800" dirty="0" err="1"/>
              <a:t>확률값은</a:t>
            </a:r>
            <a:r>
              <a:rPr lang="ko-KR" altLang="en-US" sz="2800" dirty="0"/>
              <a:t> 표준정규분포로 표준화 한다음에 표를 이용한다</a:t>
            </a:r>
          </a:p>
        </p:txBody>
      </p:sp>
      <p:grpSp>
        <p:nvGrpSpPr>
          <p:cNvPr id="29" name="그룹 28"/>
          <p:cNvGrpSpPr/>
          <p:nvPr/>
        </p:nvGrpSpPr>
        <p:grpSpPr>
          <a:xfrm>
            <a:off x="318548" y="1515269"/>
            <a:ext cx="5832648" cy="3030328"/>
            <a:chOff x="622365" y="1822405"/>
            <a:chExt cx="5832648" cy="3030328"/>
          </a:xfrm>
        </p:grpSpPr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310" y="1958921"/>
              <a:ext cx="5019566" cy="2574877"/>
            </a:xfrm>
            <a:prstGeom prst="rect">
              <a:avLst/>
            </a:prstGeom>
          </p:spPr>
        </p:pic>
        <p:sp>
          <p:nvSpPr>
            <p:cNvPr id="7" name="Rectangle 2"/>
            <p:cNvSpPr txBox="1">
              <a:spLocks noChangeArrowheads="1"/>
            </p:cNvSpPr>
            <p:nvPr/>
          </p:nvSpPr>
          <p:spPr>
            <a:xfrm>
              <a:off x="4124972" y="1822405"/>
              <a:ext cx="2211254" cy="77708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auto">
                <a:spcAft>
                  <a:spcPts val="0"/>
                </a:spcAft>
              </a:pPr>
              <a:r>
                <a:rPr kumimoji="0" lang="en-US" altLang="ko-KR" sz="3200" dirty="0">
                  <a:latin typeface="Times New Roman" panose="02020603050405020304" pitchFamily="18" charset="0"/>
                </a:rPr>
                <a:t>X~N(</a:t>
              </a:r>
              <a:r>
                <a:rPr kumimoji="0" lang="en-US" altLang="ko-KR" sz="3200" i="1" dirty="0">
                  <a:latin typeface="Times New Roman" panose="02020603050405020304" pitchFamily="18" charset="0"/>
                  <a:ea typeface="바탕" panose="02030600000101010101" pitchFamily="18" charset="-127"/>
                </a:rPr>
                <a:t>μ</a:t>
              </a:r>
              <a:r>
                <a:rPr kumimoji="0" lang="en-US" altLang="ko-KR" sz="3200" dirty="0">
                  <a:latin typeface="Times New Roman" panose="02020603050405020304" pitchFamily="18" charset="0"/>
                </a:rPr>
                <a:t>, σ</a:t>
              </a:r>
              <a:r>
                <a:rPr kumimoji="0" lang="en-US" altLang="ko-KR" sz="3200" baseline="30000" dirty="0">
                  <a:latin typeface="Times New Roman" panose="02020603050405020304" pitchFamily="18" charset="0"/>
                </a:rPr>
                <a:t>2</a:t>
              </a:r>
              <a:r>
                <a:rPr kumimoji="0" lang="en-US" altLang="ko-KR" sz="3200" dirty="0">
                  <a:latin typeface="Times New Roman" panose="02020603050405020304" pitchFamily="18" charset="0"/>
                </a:rPr>
                <a:t>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3225138" y="4575245"/>
                  <a:ext cx="186654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5138" y="4575245"/>
                  <a:ext cx="186654" cy="246221"/>
                </a:xfrm>
                <a:prstGeom prst="rect">
                  <a:avLst/>
                </a:prstGeom>
                <a:blipFill>
                  <a:blip r:embed="rId3"/>
                  <a:stretch>
                    <a:fillRect l="-16129" r="-16129" b="-2439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3538614" y="2617125"/>
                  <a:ext cx="21723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i="1" smtClean="0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8614" y="2617125"/>
                  <a:ext cx="217239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11429" r="-8571" b="-2174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0" name="그룹 9"/>
            <p:cNvGrpSpPr/>
            <p:nvPr/>
          </p:nvGrpSpPr>
          <p:grpSpPr>
            <a:xfrm>
              <a:off x="3742925" y="4601684"/>
              <a:ext cx="2119401" cy="246221"/>
              <a:chOff x="9000536" y="4963523"/>
              <a:chExt cx="2119401" cy="24622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9000536" y="4963523"/>
                    <a:ext cx="556947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ko-KR" altLang="en-US" sz="160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ko-KR" altLang="en-US" sz="1600" i="1">
                              <a:latin typeface="Cambria Math" panose="02040503050406030204" pitchFamily="18" charset="0"/>
                            </a:rPr>
                            <m:t>𝜎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00536" y="4963523"/>
                    <a:ext cx="556947" cy="24622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5435" r="-1087" b="-25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9742736" y="4963523"/>
                    <a:ext cx="67076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ko-KR" altLang="en-US" sz="160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ko-KR" altLang="en-US" sz="1600" i="1">
                              <a:latin typeface="Cambria Math" panose="02040503050406030204" pitchFamily="18" charset="0"/>
                            </a:rPr>
                            <m:t>𝜎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12" name="TextBox 1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42736" y="4963523"/>
                    <a:ext cx="670761" cy="246221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5455" b="-25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10449176" y="4963523"/>
                    <a:ext cx="67076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ko-KR" altLang="en-US" sz="160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ko-KR" altLang="en-US" sz="1600" i="1">
                              <a:latin typeface="Cambria Math" panose="02040503050406030204" pitchFamily="18" charset="0"/>
                            </a:rPr>
                            <m:t>𝜎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449176" y="4963523"/>
                    <a:ext cx="670761" cy="246221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5455" b="-25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4" name="직선 연결선 13"/>
            <p:cNvCxnSpPr>
              <a:stCxn id="6" idx="0"/>
              <a:endCxn id="6" idx="2"/>
            </p:cNvCxnSpPr>
            <p:nvPr/>
          </p:nvCxnSpPr>
          <p:spPr>
            <a:xfrm>
              <a:off x="3312093" y="1958921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그룹 14"/>
            <p:cNvGrpSpPr/>
            <p:nvPr/>
          </p:nvGrpSpPr>
          <p:grpSpPr>
            <a:xfrm>
              <a:off x="622365" y="4435313"/>
              <a:ext cx="5508537" cy="100682"/>
              <a:chOff x="6348103" y="4797152"/>
              <a:chExt cx="5508537" cy="100682"/>
            </a:xfrm>
          </p:grpSpPr>
          <p:cxnSp>
            <p:nvCxnSpPr>
              <p:cNvPr id="16" name="직선 화살표 연결선 15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직선 연결선 16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직선 연결선 17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직선 연결선 18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그룹 22"/>
            <p:cNvGrpSpPr/>
            <p:nvPr/>
          </p:nvGrpSpPr>
          <p:grpSpPr>
            <a:xfrm>
              <a:off x="851629" y="4602279"/>
              <a:ext cx="2019796" cy="250454"/>
              <a:chOff x="6109240" y="4964118"/>
              <a:chExt cx="2019796" cy="25045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6109240" y="4964118"/>
                    <a:ext cx="67076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ko-KR" altLang="en-US" sz="160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  <m:r>
                            <a:rPr lang="ko-KR" altLang="en-US" sz="1600" i="1">
                              <a:latin typeface="Cambria Math" panose="02040503050406030204" pitchFamily="18" charset="0"/>
                            </a:rPr>
                            <m:t>𝜎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09240" y="4964118"/>
                    <a:ext cx="670761" cy="246221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5455" b="-25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6829320" y="4968351"/>
                    <a:ext cx="67076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ko-KR" altLang="en-US" sz="160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ko-KR" altLang="en-US" sz="1600" i="1">
                              <a:latin typeface="Cambria Math" panose="02040503050406030204" pitchFamily="18" charset="0"/>
                            </a:rPr>
                            <m:t>𝜎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29320" y="4968351"/>
                    <a:ext cx="670761" cy="246221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5455" b="-2439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7572089" y="4964119"/>
                    <a:ext cx="556947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ko-KR" altLang="en-US" sz="160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o-KR" altLang="en-US" sz="1600" i="1">
                              <a:latin typeface="Cambria Math" panose="02040503050406030204" pitchFamily="18" charset="0"/>
                            </a:rPr>
                            <m:t>𝜎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72089" y="4964119"/>
                    <a:ext cx="556947" cy="246221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l="-6593" r="-1099" b="-25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7" name="직선 화살표 연결선 26"/>
            <p:cNvCxnSpPr/>
            <p:nvPr/>
          </p:nvCxnSpPr>
          <p:spPr>
            <a:xfrm>
              <a:off x="3312093" y="2617125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6212422" y="4291297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12422" y="4291297"/>
                  <a:ext cx="242591" cy="307777"/>
                </a:xfrm>
                <a:prstGeom prst="rect">
                  <a:avLst/>
                </a:prstGeom>
                <a:blipFill>
                  <a:blip r:embed="rId11"/>
                  <a:stretch>
                    <a:fillRect l="-5000" r="-25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그룹 29"/>
          <p:cNvGrpSpPr/>
          <p:nvPr/>
        </p:nvGrpSpPr>
        <p:grpSpPr>
          <a:xfrm>
            <a:off x="6883621" y="1529328"/>
            <a:ext cx="4841669" cy="3016269"/>
            <a:chOff x="622365" y="1431880"/>
            <a:chExt cx="5832648" cy="3420853"/>
          </a:xfrm>
        </p:grpSpPr>
        <p:pic>
          <p:nvPicPr>
            <p:cNvPr id="31" name="그림 3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310" y="1958921"/>
              <a:ext cx="5019566" cy="2574877"/>
            </a:xfrm>
            <a:prstGeom prst="rect">
              <a:avLst/>
            </a:prstGeom>
          </p:spPr>
        </p:pic>
        <p:sp>
          <p:nvSpPr>
            <p:cNvPr id="32" name="Rectangle 2"/>
            <p:cNvSpPr txBox="1">
              <a:spLocks noChangeArrowheads="1"/>
            </p:cNvSpPr>
            <p:nvPr/>
          </p:nvSpPr>
          <p:spPr>
            <a:xfrm>
              <a:off x="925577" y="1431880"/>
              <a:ext cx="2211254" cy="777082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1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fontAlgn="auto">
                <a:spcAft>
                  <a:spcPts val="0"/>
                </a:spcAft>
              </a:pPr>
              <a:r>
                <a:rPr kumimoji="0" lang="en-US" altLang="ko-KR" sz="3200" dirty="0">
                  <a:latin typeface="Times New Roman" panose="02020603050405020304" pitchFamily="18" charset="0"/>
                </a:rPr>
                <a:t>Z~N(</a:t>
              </a:r>
              <a:r>
                <a:rPr kumimoji="0" lang="en-US" altLang="ko-KR" sz="3200" dirty="0">
                  <a:latin typeface="Times New Roman" panose="02020603050405020304" pitchFamily="18" charset="0"/>
                  <a:ea typeface="바탕" panose="02030600000101010101" pitchFamily="18" charset="-127"/>
                </a:rPr>
                <a:t>0</a:t>
              </a:r>
              <a:r>
                <a:rPr kumimoji="0" lang="en-US" altLang="ko-KR" sz="3200" dirty="0">
                  <a:latin typeface="Times New Roman" panose="02020603050405020304" pitchFamily="18" charset="0"/>
                </a:rPr>
                <a:t>, 1)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3225137" y="4575245"/>
                  <a:ext cx="220145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5137" y="4575245"/>
                  <a:ext cx="220145" cy="246221"/>
                </a:xfrm>
                <a:prstGeom prst="rect">
                  <a:avLst/>
                </a:prstGeom>
                <a:blipFill>
                  <a:blip r:embed="rId12"/>
                  <a:stretch>
                    <a:fillRect l="-20000" r="-16667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3538614" y="2617125"/>
                  <a:ext cx="24718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8614" y="2617125"/>
                  <a:ext cx="247180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20588" r="-20588" b="-1087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5" name="그룹 34"/>
            <p:cNvGrpSpPr/>
            <p:nvPr/>
          </p:nvGrpSpPr>
          <p:grpSpPr>
            <a:xfrm>
              <a:off x="3940143" y="4595395"/>
              <a:ext cx="1668355" cy="257338"/>
              <a:chOff x="9197754" y="4957234"/>
              <a:chExt cx="1668355" cy="25733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9197754" y="4968351"/>
                    <a:ext cx="220145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51" name="TextBox 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97754" y="4968351"/>
                    <a:ext cx="220145" cy="246221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l="-20000" r="-16667" b="-9756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9935685" y="4968351"/>
                    <a:ext cx="220145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52" name="TextBox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935685" y="4968351"/>
                    <a:ext cx="220145" cy="246221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l="-16667" r="-20000" b="-9756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10645964" y="4957234"/>
                    <a:ext cx="220145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53" name="TextBox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645964" y="4957234"/>
                    <a:ext cx="220145" cy="246221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l="-16667" r="-20000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6" name="직선 연결선 35"/>
            <p:cNvCxnSpPr>
              <a:stCxn id="31" idx="0"/>
              <a:endCxn id="31" idx="2"/>
            </p:cNvCxnSpPr>
            <p:nvPr/>
          </p:nvCxnSpPr>
          <p:spPr>
            <a:xfrm>
              <a:off x="3312093" y="1958921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그룹 36"/>
            <p:cNvGrpSpPr/>
            <p:nvPr/>
          </p:nvGrpSpPr>
          <p:grpSpPr>
            <a:xfrm>
              <a:off x="622365" y="4435313"/>
              <a:ext cx="5508537" cy="100682"/>
              <a:chOff x="6348103" y="4797152"/>
              <a:chExt cx="5508537" cy="100682"/>
            </a:xfrm>
          </p:grpSpPr>
          <p:cxnSp>
            <p:nvCxnSpPr>
              <p:cNvPr id="45" name="직선 연결선 44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45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46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47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48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화살표 연결선 43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그룹 37"/>
            <p:cNvGrpSpPr/>
            <p:nvPr/>
          </p:nvGrpSpPr>
          <p:grpSpPr>
            <a:xfrm>
              <a:off x="956089" y="4594700"/>
              <a:ext cx="1849186" cy="253800"/>
              <a:chOff x="6213700" y="4956539"/>
              <a:chExt cx="1849186" cy="25380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6213700" y="4956539"/>
                    <a:ext cx="40553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1" name="TextBox 4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13700" y="4956539"/>
                    <a:ext cx="405532" cy="246221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r="-9091" b="-9756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6934253" y="4964118"/>
                    <a:ext cx="40553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2" name="TextBox 4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34253" y="4964118"/>
                    <a:ext cx="405532" cy="246221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r="-9091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TextBox 42"/>
                  <p:cNvSpPr txBox="1"/>
                  <p:nvPr/>
                </p:nvSpPr>
                <p:spPr>
                  <a:xfrm>
                    <a:off x="7657354" y="4964118"/>
                    <a:ext cx="40553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3" name="TextBox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57354" y="4964118"/>
                    <a:ext cx="405532" cy="246221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r="-10909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9" name="직선 화살표 연결선 38"/>
            <p:cNvCxnSpPr/>
            <p:nvPr/>
          </p:nvCxnSpPr>
          <p:spPr>
            <a:xfrm>
              <a:off x="3312093" y="2617125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6212422" y="4291297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12422" y="4291297"/>
                  <a:ext cx="242591" cy="307777"/>
                </a:xfrm>
                <a:prstGeom prst="rect">
                  <a:avLst/>
                </a:prstGeom>
                <a:blipFill>
                  <a:blip r:embed="rId20"/>
                  <a:stretch>
                    <a:fillRect l="-12121" r="-12121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7" name="그룹 86"/>
          <p:cNvGrpSpPr/>
          <p:nvPr/>
        </p:nvGrpSpPr>
        <p:grpSpPr>
          <a:xfrm>
            <a:off x="3845920" y="2873725"/>
            <a:ext cx="855186" cy="1937059"/>
            <a:chOff x="3845920" y="3173197"/>
            <a:chExt cx="855186" cy="1937059"/>
          </a:xfrm>
        </p:grpSpPr>
        <p:cxnSp>
          <p:nvCxnSpPr>
            <p:cNvPr id="55" name="직선 연결선 54"/>
            <p:cNvCxnSpPr/>
            <p:nvPr/>
          </p:nvCxnSpPr>
          <p:spPr>
            <a:xfrm>
              <a:off x="3935760" y="3173197"/>
              <a:ext cx="0" cy="1335923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/>
            <p:nvPr/>
          </p:nvCxnSpPr>
          <p:spPr>
            <a:xfrm>
              <a:off x="4620915" y="4126855"/>
              <a:ext cx="0" cy="394441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그룹 61"/>
            <p:cNvGrpSpPr/>
            <p:nvPr/>
          </p:nvGrpSpPr>
          <p:grpSpPr>
            <a:xfrm>
              <a:off x="3949385" y="3212976"/>
              <a:ext cx="664718" cy="1296144"/>
              <a:chOff x="3949385" y="3212976"/>
              <a:chExt cx="664718" cy="1296144"/>
            </a:xfrm>
          </p:grpSpPr>
          <p:sp>
            <p:nvSpPr>
              <p:cNvPr id="58" name="직사각형 57"/>
              <p:cNvSpPr/>
              <p:nvPr/>
            </p:nvSpPr>
            <p:spPr>
              <a:xfrm>
                <a:off x="3949385" y="3789040"/>
                <a:ext cx="336471" cy="72008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직사각형 58"/>
              <p:cNvSpPr/>
              <p:nvPr/>
            </p:nvSpPr>
            <p:spPr>
              <a:xfrm>
                <a:off x="4277632" y="4126854"/>
                <a:ext cx="336471" cy="38226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직각 삼각형 59"/>
              <p:cNvSpPr/>
              <p:nvPr/>
            </p:nvSpPr>
            <p:spPr>
              <a:xfrm>
                <a:off x="3949385" y="3212976"/>
                <a:ext cx="328247" cy="5760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직각 삼각형 60"/>
              <p:cNvSpPr/>
              <p:nvPr/>
            </p:nvSpPr>
            <p:spPr>
              <a:xfrm>
                <a:off x="4168107" y="3645024"/>
                <a:ext cx="445996" cy="5191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/>
                <p:cNvSpPr txBox="1"/>
                <p:nvPr/>
              </p:nvSpPr>
              <p:spPr>
                <a:xfrm>
                  <a:off x="3845920" y="4810515"/>
                  <a:ext cx="210827" cy="276999"/>
                </a:xfrm>
                <a:prstGeom prst="rect">
                  <a:avLst/>
                </a:prstGeom>
                <a:solidFill>
                  <a:srgbClr val="FFFF00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79" name="TextBox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5920" y="4810515"/>
                  <a:ext cx="210827" cy="276999"/>
                </a:xfrm>
                <a:prstGeom prst="rect">
                  <a:avLst/>
                </a:prstGeom>
                <a:blipFill>
                  <a:blip r:embed="rId21"/>
                  <a:stretch>
                    <a:fillRect l="-11765" r="-8824" b="-2174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/>
                <p:cNvSpPr txBox="1"/>
                <p:nvPr/>
              </p:nvSpPr>
              <p:spPr>
                <a:xfrm>
                  <a:off x="4494063" y="4833257"/>
                  <a:ext cx="207043" cy="276999"/>
                </a:xfrm>
                <a:prstGeom prst="rect">
                  <a:avLst/>
                </a:prstGeom>
                <a:solidFill>
                  <a:srgbClr val="FFFF00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80" name="TextBox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4063" y="4833257"/>
                  <a:ext cx="207043" cy="276999"/>
                </a:xfrm>
                <a:prstGeom prst="rect">
                  <a:avLst/>
                </a:prstGeom>
                <a:blipFill>
                  <a:blip r:embed="rId22"/>
                  <a:stretch>
                    <a:fillRect l="-23529" r="-17647" b="-13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8" name="그룹 87"/>
          <p:cNvGrpSpPr/>
          <p:nvPr/>
        </p:nvGrpSpPr>
        <p:grpSpPr>
          <a:xfrm>
            <a:off x="9761108" y="3041783"/>
            <a:ext cx="916662" cy="1704131"/>
            <a:chOff x="9806680" y="3192197"/>
            <a:chExt cx="871089" cy="1874456"/>
          </a:xfrm>
        </p:grpSpPr>
        <p:cxnSp>
          <p:nvCxnSpPr>
            <p:cNvPr id="70" name="직선 연결선 69"/>
            <p:cNvCxnSpPr/>
            <p:nvPr/>
          </p:nvCxnSpPr>
          <p:spPr>
            <a:xfrm>
              <a:off x="9898776" y="3192197"/>
              <a:ext cx="0" cy="1335923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>
              <a:off x="10468016" y="4139031"/>
              <a:ext cx="0" cy="394441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" name="그룹 71"/>
            <p:cNvGrpSpPr/>
            <p:nvPr/>
          </p:nvGrpSpPr>
          <p:grpSpPr>
            <a:xfrm>
              <a:off x="9902614" y="3212976"/>
              <a:ext cx="544033" cy="1296144"/>
              <a:chOff x="3949385" y="3212976"/>
              <a:chExt cx="664718" cy="1296144"/>
            </a:xfrm>
          </p:grpSpPr>
          <p:sp>
            <p:nvSpPr>
              <p:cNvPr id="73" name="직사각형 72"/>
              <p:cNvSpPr/>
              <p:nvPr/>
            </p:nvSpPr>
            <p:spPr>
              <a:xfrm>
                <a:off x="3949385" y="3789040"/>
                <a:ext cx="336471" cy="72008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" name="직사각형 73"/>
              <p:cNvSpPr/>
              <p:nvPr/>
            </p:nvSpPr>
            <p:spPr>
              <a:xfrm>
                <a:off x="4277632" y="4126854"/>
                <a:ext cx="336471" cy="38226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직각 삼각형 74"/>
              <p:cNvSpPr/>
              <p:nvPr/>
            </p:nvSpPr>
            <p:spPr>
              <a:xfrm>
                <a:off x="3949385" y="3212976"/>
                <a:ext cx="328247" cy="57606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직각 삼각형 75"/>
              <p:cNvSpPr/>
              <p:nvPr/>
            </p:nvSpPr>
            <p:spPr>
              <a:xfrm>
                <a:off x="4168107" y="3645024"/>
                <a:ext cx="445996" cy="51910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/>
                <p:cNvSpPr txBox="1"/>
                <p:nvPr/>
              </p:nvSpPr>
              <p:spPr>
                <a:xfrm>
                  <a:off x="9806680" y="4766912"/>
                  <a:ext cx="264495" cy="276999"/>
                </a:xfrm>
                <a:prstGeom prst="rect">
                  <a:avLst/>
                </a:prstGeom>
                <a:solidFill>
                  <a:srgbClr val="FFFF00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81" name="TextBox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06680" y="4766912"/>
                  <a:ext cx="264495" cy="276999"/>
                </a:xfrm>
                <a:prstGeom prst="rect">
                  <a:avLst/>
                </a:prstGeom>
                <a:blipFill>
                  <a:blip r:embed="rId23"/>
                  <a:stretch>
                    <a:fillRect l="-20930" r="-20930" b="-155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TextBox 81"/>
                <p:cNvSpPr txBox="1"/>
                <p:nvPr/>
              </p:nvSpPr>
              <p:spPr>
                <a:xfrm>
                  <a:off x="10416480" y="4789654"/>
                  <a:ext cx="261289" cy="276999"/>
                </a:xfrm>
                <a:prstGeom prst="rect">
                  <a:avLst/>
                </a:prstGeom>
                <a:solidFill>
                  <a:srgbClr val="FFFF00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16480" y="4789654"/>
                  <a:ext cx="261289" cy="276999"/>
                </a:xfrm>
                <a:prstGeom prst="rect">
                  <a:avLst/>
                </a:prstGeom>
                <a:blipFill>
                  <a:blip r:embed="rId24"/>
                  <a:stretch>
                    <a:fillRect l="-20930" r="-18605" b="-155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3264871" y="5139287"/>
                <a:ext cx="3174395" cy="842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altLang="ko-KR" sz="2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ko-KR" sz="2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altLang="ko-KR" sz="2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f>
                            <m:fPr>
                              <m:ctrlPr>
                                <a:rPr lang="en-US" altLang="ko-KR" sz="24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ko-KR" sz="240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ko-KR" sz="2400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ko-KR" altLang="en-US" sz="2400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rad>
                              <m:r>
                                <a:rPr lang="ko-KR" altLang="en-US" sz="24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ko-KR" sz="24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ko-KR" sz="2400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ko-KR" altLang="en-US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  <m: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altLang="ko-KR" sz="2400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ko-KR" altLang="en-US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sup>
                          </m:sSup>
                          <m:r>
                            <a:rPr lang="en-US" altLang="ko-KR" sz="2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ⅆ</m:t>
                          </m:r>
                          <m:r>
                            <a:rPr lang="en-US" altLang="ko-KR" sz="2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</m:oMath>
                  </m:oMathPara>
                </a14:m>
                <a:endParaRPr lang="ko-KR" altLang="en-US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871" y="5139287"/>
                <a:ext cx="3174395" cy="84228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8871277" y="5097223"/>
                <a:ext cx="2546979" cy="8815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b="0" i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altLang="ko-KR" sz="2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p>
                            <m:sSupPr>
                              <m:ctrlPr>
                                <a:rPr lang="en-US" altLang="ko-KR" sz="24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  <m:sup>
                          <m:sSup>
                            <m:sSupPr>
                              <m:ctrlPr>
                                <a:rPr lang="en-US" altLang="ko-KR" sz="24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p>
                        <m:e>
                          <m:f>
                            <m:fPr>
                              <m:ctrlPr>
                                <a:rPr lang="en-US" altLang="ko-KR" sz="24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ko-KR" sz="240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ko-KR" sz="2400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ko-KR" altLang="en-US" sz="2400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rad>
                            </m:den>
                          </m:f>
                          <m:sSup>
                            <m:sSupPr>
                              <m:ctrlPr>
                                <a:rPr lang="en-US" altLang="ko-KR" sz="240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ko-KR" sz="2400" b="0" i="1" smtClean="0">
                                  <a:solidFill>
                                    <a:schemeClr val="accent1">
                                      <a:lumMod val="50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ko-KR" sz="2400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altLang="ko-KR" sz="2400" b="0" i="1" smtClean="0">
                                          <a:solidFill>
                                            <a:schemeClr val="accent1">
                                              <a:lumMod val="50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altLang="ko-KR" sz="2400" b="0" i="1" smtClean="0">
                                      <a:solidFill>
                                        <a:schemeClr val="accent1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altLang="ko-KR" sz="240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ⅆ</m:t>
                          </m:r>
                          <m:r>
                            <a:rPr lang="en-US" altLang="ko-KR" sz="2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nary>
                    </m:oMath>
                  </m:oMathPara>
                </a14:m>
                <a:endParaRPr lang="ko-KR" altLang="en-US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1277" y="5097223"/>
                <a:ext cx="2546979" cy="881588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663043" y="2436241"/>
                <a:ext cx="1797233" cy="806631"/>
              </a:xfrm>
              <a:prstGeom prst="rect">
                <a:avLst/>
              </a:prstGeom>
              <a:noFill/>
              <a:ln>
                <a:solidFill>
                  <a:srgbClr val="66FF66"/>
                </a:solidFill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8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altLang="ko-KR" sz="2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altLang="ko-KR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ko-KR" altLang="en-US" sz="28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ko-KR" altLang="en-US" sz="280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</m:oMath>
                  </m:oMathPara>
                </a14:m>
                <a:endParaRPr lang="ko-KR" altLang="en-US" sz="28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043" y="2436241"/>
                <a:ext cx="1797233" cy="806631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  <a:ln>
                <a:solidFill>
                  <a:srgbClr val="66FF66"/>
                </a:solidFill>
              </a:ln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직선 연결선 76"/>
          <p:cNvCxnSpPr/>
          <p:nvPr/>
        </p:nvCxnSpPr>
        <p:spPr>
          <a:xfrm>
            <a:off x="3009384" y="4137640"/>
            <a:ext cx="0" cy="984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화살표: 오른쪽 4">
            <a:extLst>
              <a:ext uri="{FF2B5EF4-FFF2-40B4-BE49-F238E27FC236}">
                <a16:creationId xmlns:a16="http://schemas.microsoft.com/office/drawing/2014/main" id="{22348487-ABCD-474E-A0CE-AA347291CADC}"/>
              </a:ext>
            </a:extLst>
          </p:cNvPr>
          <p:cNvSpPr/>
          <p:nvPr/>
        </p:nvSpPr>
        <p:spPr>
          <a:xfrm>
            <a:off x="6073230" y="1640867"/>
            <a:ext cx="864494" cy="4957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6429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748</Words>
  <Application>Microsoft Office PowerPoint</Application>
  <PresentationFormat>와이드스크린</PresentationFormat>
  <Paragraphs>331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8" baseType="lpstr">
      <vt:lpstr>Tekton Pro Cond</vt:lpstr>
      <vt:lpstr>굴림</vt:lpstr>
      <vt:lpstr>맑은 고딕</vt:lpstr>
      <vt:lpstr>Arial</vt:lpstr>
      <vt:lpstr>Cambria Math</vt:lpstr>
      <vt:lpstr>Times New Roman</vt:lpstr>
      <vt:lpstr>Office 테마</vt:lpstr>
      <vt:lpstr>정규분포 1</vt:lpstr>
      <vt:lpstr>확률분포 Probability Distribution</vt:lpstr>
      <vt:lpstr>정규분포 Normal Distribution</vt:lpstr>
      <vt:lpstr>정규분포의 예</vt:lpstr>
      <vt:lpstr>정규분포의 예</vt:lpstr>
      <vt:lpstr>정규분포의 예</vt:lpstr>
      <vt:lpstr>정규분포의 대략적인  확률은</vt:lpstr>
      <vt:lpstr>정규분포 X의 확률값 계산은?</vt:lpstr>
      <vt:lpstr>정규분포의 확률값은 표준정규분포로 표준화 한다음에 표를 이용한다</vt:lpstr>
      <vt:lpstr>표준정규분포의 확률은</vt:lpstr>
      <vt:lpstr>표준정규분포는 </vt:lpstr>
      <vt:lpstr>표준정규 분포표 보는 법</vt:lpstr>
      <vt:lpstr>예제 2.9</vt:lpstr>
      <vt:lpstr>PowerPoint 프레젠테이션</vt:lpstr>
      <vt:lpstr>예제 2.9</vt:lpstr>
      <vt:lpstr>PowerPoint 프레젠테이션</vt:lpstr>
      <vt:lpstr>PowerPoint 프레젠테이션</vt:lpstr>
      <vt:lpstr>PowerPoint 프레젠테이션</vt:lpstr>
      <vt:lpstr>예제 2.9</vt:lpstr>
      <vt:lpstr>PowerPoint 프레젠테이션</vt:lpstr>
      <vt:lpstr>예제 2.9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정규분포 1</dc:title>
  <dc:creator>Admin</dc:creator>
  <cp:lastModifiedBy>Admin</cp:lastModifiedBy>
  <cp:revision>9</cp:revision>
  <dcterms:created xsi:type="dcterms:W3CDTF">2025-02-20T04:24:08Z</dcterms:created>
  <dcterms:modified xsi:type="dcterms:W3CDTF">2025-02-21T07:59:48Z</dcterms:modified>
</cp:coreProperties>
</file>