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8" r:id="rId3"/>
    <p:sldId id="309" r:id="rId4"/>
    <p:sldId id="310" r:id="rId5"/>
    <p:sldId id="329" r:id="rId6"/>
    <p:sldId id="322" r:id="rId7"/>
    <p:sldId id="330" r:id="rId8"/>
    <p:sldId id="323" r:id="rId9"/>
    <p:sldId id="331" r:id="rId10"/>
    <p:sldId id="324" r:id="rId11"/>
    <p:sldId id="332" r:id="rId12"/>
    <p:sldId id="334" r:id="rId13"/>
    <p:sldId id="335" r:id="rId14"/>
    <p:sldId id="336" r:id="rId15"/>
    <p:sldId id="337" r:id="rId16"/>
    <p:sldId id="338" r:id="rId17"/>
    <p:sldId id="339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35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esktop\&#53685;&#44228;&#54617;&#44060;&#47200;\3_1&#5110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정규분포그리기!$B$1</c:f>
              <c:strCache>
                <c:ptCount val="1"/>
                <c:pt idx="0">
                  <c:v>f(z)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정규분포그리기!$A$2:$A$14</c:f>
              <c:numCache>
                <c:formatCode>General</c:formatCode>
                <c:ptCount val="13"/>
                <c:pt idx="0">
                  <c:v>-3</c:v>
                </c:pt>
                <c:pt idx="1">
                  <c:v>-2.5</c:v>
                </c:pt>
                <c:pt idx="2">
                  <c:v>-2</c:v>
                </c:pt>
                <c:pt idx="3">
                  <c:v>-1.5</c:v>
                </c:pt>
                <c:pt idx="4">
                  <c:v>-1</c:v>
                </c:pt>
                <c:pt idx="5">
                  <c:v>-0.5</c:v>
                </c:pt>
                <c:pt idx="6">
                  <c:v>0</c:v>
                </c:pt>
                <c:pt idx="7">
                  <c:v>0.5</c:v>
                </c:pt>
                <c:pt idx="8">
                  <c:v>1</c:v>
                </c:pt>
                <c:pt idx="9">
                  <c:v>1.5</c:v>
                </c:pt>
                <c:pt idx="10">
                  <c:v>2</c:v>
                </c:pt>
                <c:pt idx="11">
                  <c:v>2.5</c:v>
                </c:pt>
                <c:pt idx="12">
                  <c:v>3</c:v>
                </c:pt>
              </c:numCache>
            </c:numRef>
          </c:xVal>
          <c:yVal>
            <c:numRef>
              <c:f>정규분포그리기!$B$2:$B$14</c:f>
              <c:numCache>
                <c:formatCode>General</c:formatCode>
                <c:ptCount val="13"/>
                <c:pt idx="0">
                  <c:v>4.4318484119380075E-3</c:v>
                </c:pt>
                <c:pt idx="1">
                  <c:v>1.752830049356854E-2</c:v>
                </c:pt>
                <c:pt idx="2">
                  <c:v>5.3990966513188063E-2</c:v>
                </c:pt>
                <c:pt idx="3">
                  <c:v>0.12951759566589174</c:v>
                </c:pt>
                <c:pt idx="4">
                  <c:v>0.24197072451914337</c:v>
                </c:pt>
                <c:pt idx="5">
                  <c:v>0.35206532676429952</c:v>
                </c:pt>
                <c:pt idx="6">
                  <c:v>0.3989422804014327</c:v>
                </c:pt>
                <c:pt idx="7">
                  <c:v>0.35206532676429952</c:v>
                </c:pt>
                <c:pt idx="8">
                  <c:v>0.24197072451914337</c:v>
                </c:pt>
                <c:pt idx="9">
                  <c:v>0.12951759566589174</c:v>
                </c:pt>
                <c:pt idx="10">
                  <c:v>5.3990966513188063E-2</c:v>
                </c:pt>
                <c:pt idx="11">
                  <c:v>1.752830049356854E-2</c:v>
                </c:pt>
                <c:pt idx="12">
                  <c:v>4.4318484119380075E-3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983-4448-8DE1-AF97491B1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6748896"/>
        <c:axId val="626749728"/>
      </c:scatterChart>
      <c:valAx>
        <c:axId val="62674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626749728"/>
        <c:crosses val="autoZero"/>
        <c:crossBetween val="midCat"/>
      </c:valAx>
      <c:valAx>
        <c:axId val="6267497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26748896"/>
        <c:crosses val="autoZero"/>
        <c:crossBetween val="midCat"/>
      </c:valAx>
      <c:spPr>
        <a:noFill/>
        <a:ln>
          <a:solidFill>
            <a:schemeClr val="bg1">
              <a:lumMod val="85000"/>
            </a:scheme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>
          <a:lumMod val="85000"/>
        </a:schemeClr>
      </a:solidFill>
      <a:round/>
    </a:ln>
    <a:effectLst/>
  </c:spPr>
  <c:txPr>
    <a:bodyPr/>
    <a:lstStyle/>
    <a:p>
      <a:pPr>
        <a:defRPr/>
      </a:pPr>
      <a:endParaRPr lang="ko-K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A64E9D-8A58-4ED2-BED4-EF1AEB81F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AD1D664-36BB-419C-867F-1DB324DF2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D6C7E89-F260-4A81-8EDB-FDD9CE219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3AD9D10-22F5-47AD-AFDC-9B230BBB0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DB4D72-705D-490F-B8B7-D302776A0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963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3862EB-DED2-4DD6-8EBE-21C645C5B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13F2C87-2D31-40E7-8076-D0C2AE9E98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3043CC-AD24-4FAD-939D-4D5F3F981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52183A-A3AE-48C7-92B3-3258915A4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1B654C-AF0A-46B4-A50E-E9B8139E4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9430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5F3B6DCC-B273-4FAC-8E7D-4A34A7541C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6196030-3EC6-486E-A492-DB537DCD2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393E4FD-9CD1-44B2-A331-E31F9794A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FD28ED-DB01-4B48-93D8-DEDE95BB1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A713E82-4C5F-4A98-A84C-B39781697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9139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3A387B-43D0-4457-94A4-8F2B2B7AB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F88B489-E2B2-486D-98CB-CAAC102BF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F95197-F768-484A-BF29-D484842C2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DDDF00-91F9-4C9A-91B8-AEB6A31BE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FDB06-AAF4-4459-BC06-CEABCEA00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597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09BAC-5D94-4135-A93F-8C65800E1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1A3CEBC-6ED2-4232-86E9-B42CE3F1F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6CA4F1E-4619-4CC7-9F8A-FB25EEBE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6C90334-B3E0-485F-95EB-F711AA8DB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B3779A1-AC52-467F-8F0B-E455189DE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592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34AD6BD-3992-4299-8EA0-C43E67CE0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2812DA2-E135-47F0-A89E-2B179CC25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8DF1841-9A2F-4FA2-B5F6-2DF557A817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F6AACF-6B81-4FE8-91F9-1ECFB4A22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AEBD960-F21A-4CB4-88A9-EA4C78064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CED7AE3-F860-4F47-9E70-AA0E0E06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24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738CF6-8F99-4D1C-83C3-0DCE8098F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190890A-F323-41D5-9113-7C27B87C9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39E1BDA-56EF-4CB4-AC5E-C1129D429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A4E2A53-AFF1-4FAF-B121-1D7664578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FC90E4C-F3DF-404A-B151-A4406A43A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5C46452-931A-4F2A-BEBD-D97F762F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660DCFC-7527-4B7A-85F2-545043B08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CC55842-1F8E-43F2-BCEA-D5632E1E2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64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EEACE8-BF4E-48BF-AF41-032F37D47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952E4B8-6C25-4590-89EC-840E6B76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797D969-B3F2-42E4-BD9D-D9A3154AC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6D50C12-F3AA-4658-8464-7F166266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073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9A1108-49B1-44E7-BB30-281495DF6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CE2BD8E8-3E73-4951-B762-18D867C73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E9250A5-40EB-4A9A-B5C3-C8300074B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988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E0092C-822E-4981-AF86-023A6494A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8D7042-DF3E-4CFD-A613-B78E4D3BF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C8428B8-D07A-4436-B186-C2358A673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D97E71C-BB25-4920-9FC7-102DBF324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C3F1045-C0FB-42E9-9D38-61B6C8F43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602671B-F8B5-4605-A3BB-7C7E8BC18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856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36CCE1-C7B4-4B4E-85E0-1B501B1C3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3C1C367-2D80-4EF2-BDB2-7DDEE47120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B3D971D-DB1A-44BA-BA90-C905160EE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942A32E-4610-4AF6-BC43-F2B5FD17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9203406-287C-4C5C-9844-68492998C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889BD-8AAF-45A5-A87A-5A3DD3297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44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F01A19F-53A9-4177-80E7-43411626F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BAE0273-5D94-4F12-9CF0-2DF92673E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CED82D-F215-44B0-B659-017D5098C6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BBE97-F2F0-4B2B-84D7-60D70A533594}" type="datetimeFigureOut">
              <a:rPr lang="ko-KR" altLang="en-US" smtClean="0"/>
              <a:t>2025-02-21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78E8B99-02FC-4AE4-8EDC-3DFB35C5C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BF562D-4D67-452F-80B0-228B4BAC82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0F696-33EB-487A-A41F-6A26CC6425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1681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5.png"/><Relationship Id="rId13" Type="http://schemas.openxmlformats.org/officeDocument/2006/relationships/image" Target="../media/image220.png"/><Relationship Id="rId3" Type="http://schemas.openxmlformats.org/officeDocument/2006/relationships/image" Target="../media/image210.png"/><Relationship Id="rId7" Type="http://schemas.openxmlformats.org/officeDocument/2006/relationships/image" Target="../media/image214.png"/><Relationship Id="rId12" Type="http://schemas.openxmlformats.org/officeDocument/2006/relationships/image" Target="../media/image219.png"/><Relationship Id="rId17" Type="http://schemas.openxmlformats.org/officeDocument/2006/relationships/image" Target="../media/image224.png"/><Relationship Id="rId2" Type="http://schemas.openxmlformats.org/officeDocument/2006/relationships/image" Target="../media/image1.png"/><Relationship Id="rId16" Type="http://schemas.openxmlformats.org/officeDocument/2006/relationships/image" Target="../media/image2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3.png"/><Relationship Id="rId11" Type="http://schemas.openxmlformats.org/officeDocument/2006/relationships/image" Target="../media/image218.png"/><Relationship Id="rId5" Type="http://schemas.openxmlformats.org/officeDocument/2006/relationships/image" Target="../media/image212.png"/><Relationship Id="rId15" Type="http://schemas.openxmlformats.org/officeDocument/2006/relationships/image" Target="../media/image222.png"/><Relationship Id="rId10" Type="http://schemas.openxmlformats.org/officeDocument/2006/relationships/image" Target="../media/image217.png"/><Relationship Id="rId4" Type="http://schemas.openxmlformats.org/officeDocument/2006/relationships/image" Target="../media/image211.png"/><Relationship Id="rId9" Type="http://schemas.openxmlformats.org/officeDocument/2006/relationships/image" Target="../media/image216.png"/><Relationship Id="rId14" Type="http://schemas.openxmlformats.org/officeDocument/2006/relationships/image" Target="../media/image2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4.png"/><Relationship Id="rId3" Type="http://schemas.openxmlformats.org/officeDocument/2006/relationships/image" Target="../media/image2.png"/><Relationship Id="rId21" Type="http://schemas.openxmlformats.org/officeDocument/2006/relationships/image" Target="../media/image137.png"/><Relationship Id="rId17" Type="http://schemas.openxmlformats.org/officeDocument/2006/relationships/image" Target="../media/image133.png"/><Relationship Id="rId2" Type="http://schemas.openxmlformats.org/officeDocument/2006/relationships/image" Target="../media/image1.png"/><Relationship Id="rId20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png"/><Relationship Id="rId5" Type="http://schemas.openxmlformats.org/officeDocument/2006/relationships/image" Target="../media/image167.png"/><Relationship Id="rId19" Type="http://schemas.openxmlformats.org/officeDocument/2006/relationships/image" Target="../media/image135.png"/><Relationship Id="rId4" Type="http://schemas.openxmlformats.org/officeDocument/2006/relationships/image" Target="../media/image166.png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4.png"/><Relationship Id="rId3" Type="http://schemas.openxmlformats.org/officeDocument/2006/relationships/image" Target="../media/image165.png"/><Relationship Id="rId21" Type="http://schemas.openxmlformats.org/officeDocument/2006/relationships/image" Target="../media/image137.png"/><Relationship Id="rId17" Type="http://schemas.openxmlformats.org/officeDocument/2006/relationships/image" Target="../media/image133.png"/><Relationship Id="rId2" Type="http://schemas.openxmlformats.org/officeDocument/2006/relationships/image" Target="../media/image1.png"/><Relationship Id="rId20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8.png"/><Relationship Id="rId5" Type="http://schemas.openxmlformats.org/officeDocument/2006/relationships/image" Target="../media/image167.png"/><Relationship Id="rId23" Type="http://schemas.openxmlformats.org/officeDocument/2006/relationships/image" Target="../media/image170.png"/><Relationship Id="rId19" Type="http://schemas.openxmlformats.org/officeDocument/2006/relationships/image" Target="../media/image135.png"/><Relationship Id="rId4" Type="http://schemas.openxmlformats.org/officeDocument/2006/relationships/image" Target="../media/image166.png"/><Relationship Id="rId22" Type="http://schemas.openxmlformats.org/officeDocument/2006/relationships/image" Target="../media/image169.png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4.png"/><Relationship Id="rId26" Type="http://schemas.openxmlformats.org/officeDocument/2006/relationships/image" Target="../media/image179.png"/><Relationship Id="rId3" Type="http://schemas.openxmlformats.org/officeDocument/2006/relationships/image" Target="../media/image1.png"/><Relationship Id="rId21" Type="http://schemas.openxmlformats.org/officeDocument/2006/relationships/image" Target="../media/image137.png"/><Relationship Id="rId34" Type="http://schemas.openxmlformats.org/officeDocument/2006/relationships/image" Target="../media/image187.png"/><Relationship Id="rId7" Type="http://schemas.openxmlformats.org/officeDocument/2006/relationships/image" Target="../media/image174.png"/><Relationship Id="rId17" Type="http://schemas.openxmlformats.org/officeDocument/2006/relationships/image" Target="../media/image133.png"/><Relationship Id="rId25" Type="http://schemas.openxmlformats.org/officeDocument/2006/relationships/image" Target="../media/image178.png"/><Relationship Id="rId33" Type="http://schemas.openxmlformats.org/officeDocument/2006/relationships/image" Target="../media/image186.png"/><Relationship Id="rId2" Type="http://schemas.openxmlformats.org/officeDocument/2006/relationships/image" Target="../media/image3.png"/><Relationship Id="rId20" Type="http://schemas.openxmlformats.org/officeDocument/2006/relationships/image" Target="../media/image136.png"/><Relationship Id="rId29" Type="http://schemas.openxmlformats.org/officeDocument/2006/relationships/image" Target="../media/image1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3.png"/><Relationship Id="rId24" Type="http://schemas.openxmlformats.org/officeDocument/2006/relationships/image" Target="../media/image177.png"/><Relationship Id="rId32" Type="http://schemas.openxmlformats.org/officeDocument/2006/relationships/image" Target="../media/image185.png"/><Relationship Id="rId5" Type="http://schemas.openxmlformats.org/officeDocument/2006/relationships/image" Target="../media/image172.png"/><Relationship Id="rId23" Type="http://schemas.openxmlformats.org/officeDocument/2006/relationships/image" Target="../media/image176.png"/><Relationship Id="rId28" Type="http://schemas.openxmlformats.org/officeDocument/2006/relationships/image" Target="../media/image181.png"/><Relationship Id="rId19" Type="http://schemas.openxmlformats.org/officeDocument/2006/relationships/image" Target="../media/image135.png"/><Relationship Id="rId31" Type="http://schemas.openxmlformats.org/officeDocument/2006/relationships/image" Target="../media/image184.png"/><Relationship Id="rId4" Type="http://schemas.openxmlformats.org/officeDocument/2006/relationships/image" Target="../media/image171.png"/><Relationship Id="rId22" Type="http://schemas.openxmlformats.org/officeDocument/2006/relationships/image" Target="../media/image175.png"/><Relationship Id="rId27" Type="http://schemas.openxmlformats.org/officeDocument/2006/relationships/image" Target="../media/image180.png"/><Relationship Id="rId30" Type="http://schemas.openxmlformats.org/officeDocument/2006/relationships/image" Target="../media/image183.png"/><Relationship Id="rId35" Type="http://schemas.openxmlformats.org/officeDocument/2006/relationships/image" Target="../media/image18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4.png"/><Relationship Id="rId13" Type="http://schemas.openxmlformats.org/officeDocument/2006/relationships/image" Target="../media/image198.png"/><Relationship Id="rId18" Type="http://schemas.openxmlformats.org/officeDocument/2006/relationships/image" Target="../media/image203.png"/><Relationship Id="rId3" Type="http://schemas.openxmlformats.org/officeDocument/2006/relationships/image" Target="../media/image189.png"/><Relationship Id="rId7" Type="http://schemas.openxmlformats.org/officeDocument/2006/relationships/image" Target="../media/image193.png"/><Relationship Id="rId12" Type="http://schemas.openxmlformats.org/officeDocument/2006/relationships/image" Target="../media/image197.png"/><Relationship Id="rId17" Type="http://schemas.openxmlformats.org/officeDocument/2006/relationships/image" Target="../media/image202.png"/><Relationship Id="rId2" Type="http://schemas.openxmlformats.org/officeDocument/2006/relationships/image" Target="../media/image1.png"/><Relationship Id="rId16" Type="http://schemas.openxmlformats.org/officeDocument/2006/relationships/image" Target="../media/image2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2.png"/><Relationship Id="rId11" Type="http://schemas.openxmlformats.org/officeDocument/2006/relationships/image" Target="../media/image196.png"/><Relationship Id="rId5" Type="http://schemas.openxmlformats.org/officeDocument/2006/relationships/image" Target="../media/image191.png"/><Relationship Id="rId15" Type="http://schemas.openxmlformats.org/officeDocument/2006/relationships/image" Target="../media/image200.png"/><Relationship Id="rId10" Type="http://schemas.openxmlformats.org/officeDocument/2006/relationships/image" Target="../media/image195.png"/><Relationship Id="rId19" Type="http://schemas.openxmlformats.org/officeDocument/2006/relationships/image" Target="../media/image204.png"/><Relationship Id="rId4" Type="http://schemas.openxmlformats.org/officeDocument/2006/relationships/image" Target="../media/image190.png"/><Relationship Id="rId9" Type="http://schemas.openxmlformats.org/officeDocument/2006/relationships/image" Target="../media/image125.png"/><Relationship Id="rId14" Type="http://schemas.openxmlformats.org/officeDocument/2006/relationships/image" Target="../media/image19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4.png"/><Relationship Id="rId3" Type="http://schemas.openxmlformats.org/officeDocument/2006/relationships/image" Target="../media/image1.png"/><Relationship Id="rId21" Type="http://schemas.openxmlformats.org/officeDocument/2006/relationships/image" Target="../media/image137.png"/><Relationship Id="rId7" Type="http://schemas.openxmlformats.org/officeDocument/2006/relationships/image" Target="../media/image208.png"/><Relationship Id="rId17" Type="http://schemas.openxmlformats.org/officeDocument/2006/relationships/image" Target="../media/image133.png"/><Relationship Id="rId2" Type="http://schemas.openxmlformats.org/officeDocument/2006/relationships/image" Target="../media/image3.png"/><Relationship Id="rId20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7.png"/><Relationship Id="rId5" Type="http://schemas.openxmlformats.org/officeDocument/2006/relationships/image" Target="../media/image206.png"/><Relationship Id="rId19" Type="http://schemas.openxmlformats.org/officeDocument/2006/relationships/image" Target="../media/image135.png"/><Relationship Id="rId4" Type="http://schemas.openxmlformats.org/officeDocument/2006/relationships/image" Target="../media/image9.png"/><Relationship Id="rId22" Type="http://schemas.openxmlformats.org/officeDocument/2006/relationships/image" Target="../media/image20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D896F5-47F1-44D3-9B16-612886AFD0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정규분포 </a:t>
            </a:r>
            <a:r>
              <a:rPr lang="en-US" altLang="ko-KR" dirty="0"/>
              <a:t>2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A632857-C984-408D-9E0B-DC0E4CFEA7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2229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그룹 120"/>
          <p:cNvGrpSpPr/>
          <p:nvPr/>
        </p:nvGrpSpPr>
        <p:grpSpPr>
          <a:xfrm>
            <a:off x="5123967" y="476672"/>
            <a:ext cx="5832648" cy="2821098"/>
            <a:chOff x="5123967" y="476672"/>
            <a:chExt cx="5832648" cy="2821098"/>
          </a:xfrm>
        </p:grpSpPr>
        <p:pic>
          <p:nvPicPr>
            <p:cNvPr id="65" name="그림 6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02839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7726740" y="3020282"/>
                  <a:ext cx="186654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26740" y="3020282"/>
                  <a:ext cx="186654" cy="246221"/>
                </a:xfrm>
                <a:prstGeom prst="rect">
                  <a:avLst/>
                </a:prstGeom>
                <a:blipFill>
                  <a:blip r:embed="rId3"/>
                  <a:stretch>
                    <a:fillRect l="-20000" r="-16667" b="-2439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8244527" y="3046721"/>
                  <a:ext cx="556947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44527" y="3046721"/>
                  <a:ext cx="556947" cy="246221"/>
                </a:xfrm>
                <a:prstGeom prst="rect">
                  <a:avLst/>
                </a:prstGeom>
                <a:blipFill>
                  <a:blip r:embed="rId4"/>
                  <a:stretch>
                    <a:fillRect l="-5435" r="-1087" b="-2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8986727" y="3046721"/>
                  <a:ext cx="670761" cy="246221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68" name="TextBox 6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86727" y="3046721"/>
                  <a:ext cx="670761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4545" r="-909" b="-2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9693167" y="3046721"/>
                  <a:ext cx="67076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93167" y="3046721"/>
                  <a:ext cx="670761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4545" r="-909" b="-2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0" name="그룹 69"/>
            <p:cNvGrpSpPr/>
            <p:nvPr/>
          </p:nvGrpSpPr>
          <p:grpSpPr>
            <a:xfrm>
              <a:off x="5123967" y="2880350"/>
              <a:ext cx="5508537" cy="100682"/>
              <a:chOff x="6348103" y="4797152"/>
              <a:chExt cx="5508537" cy="100682"/>
            </a:xfrm>
          </p:grpSpPr>
          <p:cxnSp>
            <p:nvCxnSpPr>
              <p:cNvPr id="71" name="직선 화살표 연결선 70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직선 연결선 71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72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73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74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75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76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>
                <a:xfrm>
                  <a:off x="5353231" y="3047316"/>
                  <a:ext cx="67076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3231" y="3047316"/>
                  <a:ext cx="670761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4545" r="-909" b="-2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>
                  <a:off x="6073311" y="3051549"/>
                  <a:ext cx="670761" cy="246221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3311" y="3051549"/>
                  <a:ext cx="670761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4545" r="-909" b="-2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TextBox 79"/>
                <p:cNvSpPr txBox="1"/>
                <p:nvPr/>
              </p:nvSpPr>
              <p:spPr>
                <a:xfrm>
                  <a:off x="6816080" y="3047317"/>
                  <a:ext cx="556947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sz="1600" i="1" smtClean="0">
                            <a:latin typeface="Cambria Math" panose="02040503050406030204" pitchFamily="18" charset="0"/>
                          </a:rPr>
                          <m:t>𝜇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o-KR" altLang="en-US" sz="1600" i="1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80" name="TextBox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16080" y="3047317"/>
                  <a:ext cx="556947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5495" r="-2198" b="-25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TextBox 80"/>
                <p:cNvSpPr txBox="1"/>
                <p:nvPr/>
              </p:nvSpPr>
              <p:spPr>
                <a:xfrm>
                  <a:off x="10714024" y="2736334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14024" y="2736334"/>
                  <a:ext cx="242591" cy="307777"/>
                </a:xfrm>
                <a:prstGeom prst="rect">
                  <a:avLst/>
                </a:prstGeom>
                <a:blipFill>
                  <a:blip r:embed="rId10"/>
                  <a:stretch>
                    <a:fillRect l="-7692" r="-2564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6" name="직선 연결선 95"/>
            <p:cNvCxnSpPr/>
            <p:nvPr/>
          </p:nvCxnSpPr>
          <p:spPr>
            <a:xfrm>
              <a:off x="7824192" y="2871686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직선 화살표 연결선 99"/>
            <p:cNvCxnSpPr/>
            <p:nvPr/>
          </p:nvCxnSpPr>
          <p:spPr>
            <a:xfrm>
              <a:off x="7875917" y="1268054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8060577" y="1313354"/>
                  <a:ext cx="21723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i="1" smtClean="0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60577" y="1313354"/>
                  <a:ext cx="217239" cy="276999"/>
                </a:xfrm>
                <a:prstGeom prst="rect">
                  <a:avLst/>
                </a:prstGeom>
                <a:blipFill>
                  <a:blip r:embed="rId11"/>
                  <a:stretch>
                    <a:fillRect l="-11111" r="-5556" b="-2174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45764" y="1696260"/>
            <a:ext cx="3169568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2000" dirty="0"/>
              <a:t>품질관리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 err="1"/>
              <a:t>생산제품이</a:t>
            </a:r>
            <a:r>
              <a:rPr lang="ko-KR" altLang="en-US" sz="2000" dirty="0"/>
              <a:t> 항상 일정한 양을 유지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/>
              <a:t>표준편차가 작아지도록 품질관리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 err="1"/>
              <a:t>불량율을</a:t>
            </a:r>
            <a:r>
              <a:rPr lang="ko-KR" altLang="en-US" sz="2000" dirty="0"/>
              <a:t> 최대한 줄이는 방식</a:t>
            </a:r>
            <a:endParaRPr lang="en-US" altLang="ko-KR" sz="2000" dirty="0"/>
          </a:p>
          <a:p>
            <a:pPr>
              <a:lnSpc>
                <a:spcPct val="100000"/>
              </a:lnSpc>
            </a:pPr>
            <a:r>
              <a:rPr lang="ko-KR" altLang="en-US" sz="2000" dirty="0"/>
              <a:t>이때 </a:t>
            </a:r>
            <a:r>
              <a:rPr lang="ko-KR" altLang="en-US" sz="2000" dirty="0" err="1"/>
              <a:t>불량율은</a:t>
            </a:r>
            <a:r>
              <a:rPr lang="en-US" altLang="ko-KR" sz="2000" dirty="0"/>
              <a:t>? </a:t>
            </a:r>
            <a:endParaRPr lang="ko-KR" altLang="en-US" sz="2000" dirty="0"/>
          </a:p>
        </p:txBody>
      </p:sp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401816" cy="975643"/>
          </a:xfrm>
        </p:spPr>
        <p:txBody>
          <a:bodyPr>
            <a:normAutofit/>
          </a:bodyPr>
          <a:lstStyle/>
          <a:p>
            <a:r>
              <a:rPr lang="ko-KR" altLang="en-US" sz="3600" dirty="0"/>
              <a:t>참고</a:t>
            </a:r>
            <a:r>
              <a:rPr lang="en-US" altLang="ko-KR" sz="3600" dirty="0"/>
              <a:t>3&gt; six-sigma</a:t>
            </a:r>
            <a:endParaRPr lang="ko-KR" altLang="en-US" sz="3600" dirty="0"/>
          </a:p>
        </p:txBody>
      </p:sp>
      <p:grpSp>
        <p:nvGrpSpPr>
          <p:cNvPr id="88" name="그룹 87"/>
          <p:cNvGrpSpPr/>
          <p:nvPr/>
        </p:nvGrpSpPr>
        <p:grpSpPr>
          <a:xfrm>
            <a:off x="6397193" y="260648"/>
            <a:ext cx="2844270" cy="5976663"/>
            <a:chOff x="5461089" y="2780927"/>
            <a:chExt cx="2844270" cy="558654"/>
          </a:xfrm>
        </p:grpSpPr>
        <p:cxnSp>
          <p:nvCxnSpPr>
            <p:cNvPr id="89" name="직선 연결선 88"/>
            <p:cNvCxnSpPr/>
            <p:nvPr/>
          </p:nvCxnSpPr>
          <p:spPr>
            <a:xfrm flipV="1">
              <a:off x="5461089" y="2780928"/>
              <a:ext cx="0" cy="55865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직선 연결선 89"/>
            <p:cNvCxnSpPr/>
            <p:nvPr/>
          </p:nvCxnSpPr>
          <p:spPr>
            <a:xfrm flipV="1">
              <a:off x="8305359" y="2780927"/>
              <a:ext cx="0" cy="55865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TextBox 96"/>
          <p:cNvSpPr txBox="1"/>
          <p:nvPr/>
        </p:nvSpPr>
        <p:spPr>
          <a:xfrm>
            <a:off x="7491548" y="335628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0070C0"/>
                </a:solidFill>
                <a:latin typeface="+mn-ea"/>
                <a:ea typeface="+mn-ea"/>
              </a:rPr>
              <a:t>우량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9510805" y="335628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>
                <a:solidFill>
                  <a:srgbClr val="FF0000"/>
                </a:solidFill>
                <a:latin typeface="+mn-ea"/>
                <a:ea typeface="+mn-ea"/>
              </a:rPr>
              <a:t>불량</a:t>
            </a:r>
            <a:endParaRPr lang="ko-KR" altLang="en-US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320602" y="335628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rgbClr val="FF0000"/>
                </a:solidFill>
                <a:latin typeface="+mn-ea"/>
                <a:ea typeface="+mn-ea"/>
              </a:rPr>
              <a:t>불량</a:t>
            </a:r>
          </a:p>
        </p:txBody>
      </p:sp>
      <p:grpSp>
        <p:nvGrpSpPr>
          <p:cNvPr id="123" name="그룹 122"/>
          <p:cNvGrpSpPr/>
          <p:nvPr/>
        </p:nvGrpSpPr>
        <p:grpSpPr>
          <a:xfrm>
            <a:off x="7094553" y="3831699"/>
            <a:ext cx="1462789" cy="2477621"/>
            <a:chOff x="7094553" y="3610757"/>
            <a:chExt cx="1593735" cy="2687205"/>
          </a:xfrm>
        </p:grpSpPr>
        <p:pic>
          <p:nvPicPr>
            <p:cNvPr id="102" name="그림 10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94553" y="3610757"/>
              <a:ext cx="1593735" cy="2687205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Box 110"/>
                <p:cNvSpPr txBox="1"/>
                <p:nvPr/>
              </p:nvSpPr>
              <p:spPr>
                <a:xfrm>
                  <a:off x="7873592" y="4287481"/>
                  <a:ext cx="226716" cy="27672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ko-KR" altLang="en-US" i="1" smtClean="0">
                            <a:latin typeface="Cambria Math" panose="02040503050406030204" pitchFamily="18" charset="0"/>
                          </a:rPr>
                          <m:t>𝜎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111" name="TextBox 1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73592" y="4287481"/>
                  <a:ext cx="226716" cy="276727"/>
                </a:xfrm>
                <a:prstGeom prst="rect">
                  <a:avLst/>
                </a:prstGeom>
                <a:blipFill>
                  <a:blip r:embed="rId12"/>
                  <a:stretch>
                    <a:fillRect l="-11765" r="-11765" b="-11905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2" name="직선 화살표 연결선 111"/>
            <p:cNvCxnSpPr/>
            <p:nvPr/>
          </p:nvCxnSpPr>
          <p:spPr>
            <a:xfrm>
              <a:off x="7860919" y="4293096"/>
              <a:ext cx="2113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7726740" y="6299471"/>
                <a:ext cx="161904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400" i="1" smtClean="0">
                          <a:latin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ko-KR" altLang="en-US" sz="1400" dirty="0"/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6740" y="6299471"/>
                <a:ext cx="161904" cy="215444"/>
              </a:xfrm>
              <a:prstGeom prst="rect">
                <a:avLst/>
              </a:prstGeom>
              <a:blipFill>
                <a:blip r:embed="rId13"/>
                <a:stretch>
                  <a:fillRect l="-23077" r="-19231" b="-2777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8244527" y="6325910"/>
                <a:ext cx="58586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4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ko-KR" altLang="en-US" sz="14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4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4527" y="6325910"/>
                <a:ext cx="585866" cy="215444"/>
              </a:xfrm>
              <a:prstGeom prst="rect">
                <a:avLst/>
              </a:prstGeom>
              <a:blipFill>
                <a:blip r:embed="rId14"/>
                <a:stretch>
                  <a:fillRect l="-5155" r="-1031" b="-2857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TextBox 115"/>
              <p:cNvSpPr txBox="1"/>
              <p:nvPr/>
            </p:nvSpPr>
            <p:spPr>
              <a:xfrm>
                <a:off x="8986727" y="6325910"/>
                <a:ext cx="58586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4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ko-KR" altLang="en-US" sz="14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400" dirty="0"/>
              </a:p>
            </p:txBody>
          </p:sp>
        </mc:Choice>
        <mc:Fallback xmlns="">
          <p:sp>
            <p:nvSpPr>
              <p:cNvPr id="116" name="TextBox 1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86727" y="6325910"/>
                <a:ext cx="585866" cy="215444"/>
              </a:xfrm>
              <a:prstGeom prst="rect">
                <a:avLst/>
              </a:prstGeom>
              <a:blipFill>
                <a:blip r:embed="rId15"/>
                <a:stretch>
                  <a:fillRect l="-5208" r="-2083" b="-2857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/>
              <p:cNvSpPr txBox="1"/>
              <p:nvPr/>
            </p:nvSpPr>
            <p:spPr>
              <a:xfrm>
                <a:off x="6073311" y="6330738"/>
                <a:ext cx="585865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4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−6</m:t>
                      </m:r>
                      <m:r>
                        <a:rPr lang="ko-KR" altLang="en-US" sz="14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400" dirty="0"/>
              </a:p>
            </p:txBody>
          </p:sp>
        </mc:Choice>
        <mc:Fallback xmlns="">
          <p:sp>
            <p:nvSpPr>
              <p:cNvPr id="119" name="TextBox 1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3311" y="6330738"/>
                <a:ext cx="585865" cy="215444"/>
              </a:xfrm>
              <a:prstGeom prst="rect">
                <a:avLst/>
              </a:prstGeom>
              <a:blipFill>
                <a:blip r:embed="rId16"/>
                <a:stretch>
                  <a:fillRect l="-5208" r="-2083" b="-2857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/>
              <p:cNvSpPr txBox="1"/>
              <p:nvPr/>
            </p:nvSpPr>
            <p:spPr>
              <a:xfrm>
                <a:off x="6816080" y="6326506"/>
                <a:ext cx="585866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14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ko-KR" sz="1400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ko-KR" altLang="en-US" sz="1400" i="1">
                          <a:latin typeface="Cambria Math" panose="02040503050406030204" pitchFamily="18" charset="0"/>
                        </a:rPr>
                        <m:t>𝜎</m:t>
                      </m:r>
                    </m:oMath>
                  </m:oMathPara>
                </a14:m>
                <a:endParaRPr lang="ko-KR" altLang="en-US" sz="1400" dirty="0"/>
              </a:p>
            </p:txBody>
          </p:sp>
        </mc:Choice>
        <mc:Fallback xmlns="">
          <p:sp>
            <p:nvSpPr>
              <p:cNvPr id="120" name="Text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080" y="6326506"/>
                <a:ext cx="585866" cy="215444"/>
              </a:xfrm>
              <a:prstGeom prst="rect">
                <a:avLst/>
              </a:prstGeom>
              <a:blipFill>
                <a:blip r:embed="rId17"/>
                <a:stretch>
                  <a:fillRect l="-5208" r="-2083" b="-2857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3" name="그룹 102"/>
          <p:cNvGrpSpPr/>
          <p:nvPr/>
        </p:nvGrpSpPr>
        <p:grpSpPr>
          <a:xfrm>
            <a:off x="5123967" y="6166711"/>
            <a:ext cx="5508537" cy="100682"/>
            <a:chOff x="6348103" y="4797152"/>
            <a:chExt cx="5508537" cy="100682"/>
          </a:xfrm>
        </p:grpSpPr>
        <p:cxnSp>
          <p:nvCxnSpPr>
            <p:cNvPr id="104" name="직선 화살표 연결선 103"/>
            <p:cNvCxnSpPr/>
            <p:nvPr/>
          </p:nvCxnSpPr>
          <p:spPr>
            <a:xfrm>
              <a:off x="6348103" y="4897834"/>
              <a:ext cx="55085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직선 연결선 104"/>
            <p:cNvCxnSpPr/>
            <p:nvPr/>
          </p:nvCxnSpPr>
          <p:spPr>
            <a:xfrm>
              <a:off x="975868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직선 연결선 105"/>
            <p:cNvCxnSpPr/>
            <p:nvPr/>
          </p:nvCxnSpPr>
          <p:spPr>
            <a:xfrm>
              <a:off x="1046559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직선 연결선 106"/>
            <p:cNvCxnSpPr/>
            <p:nvPr/>
          </p:nvCxnSpPr>
          <p:spPr>
            <a:xfrm>
              <a:off x="1117251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직선 연결선 107"/>
            <p:cNvCxnSpPr/>
            <p:nvPr/>
          </p:nvCxnSpPr>
          <p:spPr>
            <a:xfrm>
              <a:off x="6914410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직선 연결선 108"/>
            <p:cNvCxnSpPr/>
            <p:nvPr/>
          </p:nvCxnSpPr>
          <p:spPr>
            <a:xfrm>
              <a:off x="7621329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직선 연결선 109"/>
            <p:cNvCxnSpPr/>
            <p:nvPr/>
          </p:nvCxnSpPr>
          <p:spPr>
            <a:xfrm>
              <a:off x="8328248" y="4797152"/>
              <a:ext cx="0" cy="9848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09668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7444645-3242-4583-8F0B-8D84BD9C1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7337" y="864632"/>
            <a:ext cx="4581525" cy="4953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68B4C69-4078-4F2F-96D1-91122ACDAE66}"/>
              </a:ext>
            </a:extLst>
          </p:cNvPr>
          <p:cNvSpPr txBox="1"/>
          <p:nvPr/>
        </p:nvSpPr>
        <p:spPr>
          <a:xfrm>
            <a:off x="946150" y="495300"/>
            <a:ext cx="110799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dirty="0"/>
              <a:t>엑셀실습</a:t>
            </a:r>
          </a:p>
        </p:txBody>
      </p:sp>
    </p:spTree>
    <p:extLst>
      <p:ext uri="{BB962C8B-B14F-4D97-AF65-F5344CB8AC3E}">
        <p14:creationId xmlns:p14="http://schemas.microsoft.com/office/powerpoint/2010/main" val="2207498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68B4C69-4078-4F2F-96D1-91122ACDAE66}"/>
              </a:ext>
            </a:extLst>
          </p:cNvPr>
          <p:cNvSpPr txBox="1"/>
          <p:nvPr/>
        </p:nvSpPr>
        <p:spPr>
          <a:xfrm>
            <a:off x="698180" y="499544"/>
            <a:ext cx="110799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dirty="0"/>
              <a:t>엑셀실습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DB757FF-D41E-4C0F-83E4-67225DF0BDDE}"/>
              </a:ext>
            </a:extLst>
          </p:cNvPr>
          <p:cNvSpPr txBox="1"/>
          <p:nvPr/>
        </p:nvSpPr>
        <p:spPr>
          <a:xfrm>
            <a:off x="1909563" y="518595"/>
            <a:ext cx="28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정규분포 그래프</a:t>
            </a:r>
            <a:r>
              <a:rPr lang="en-US" altLang="ko-KR" dirty="0"/>
              <a:t> </a:t>
            </a:r>
            <a:r>
              <a:rPr lang="ko-KR" altLang="en-US" dirty="0"/>
              <a:t>그리기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68857B1-7DDD-425A-943C-EB8ACD8B93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180" y="1212848"/>
            <a:ext cx="3026782" cy="466725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9960C07C-2242-4413-93C2-1B26C4E9E1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850" y="2098675"/>
            <a:ext cx="2311400" cy="349204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id="{09A7E83F-ADA4-47AE-B29D-D1832B4B78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0250" y="193674"/>
            <a:ext cx="3584921" cy="5686426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B71C746C-9AFC-4C53-8A84-8D359B27A2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3461" y="1473199"/>
            <a:ext cx="4856560" cy="408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385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차트 6">
            <a:extLst>
              <a:ext uri="{FF2B5EF4-FFF2-40B4-BE49-F238E27FC236}">
                <a16:creationId xmlns:a16="http://schemas.microsoft.com/office/drawing/2014/main" id="{EA96760F-CB91-48FD-9ABA-CA66BC9B91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906849"/>
              </p:ext>
            </p:extLst>
          </p:nvPr>
        </p:nvGraphicFramePr>
        <p:xfrm>
          <a:off x="2743200" y="927100"/>
          <a:ext cx="6851650" cy="433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4635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68B4C69-4078-4F2F-96D1-91122ACDAE66}"/>
              </a:ext>
            </a:extLst>
          </p:cNvPr>
          <p:cNvSpPr txBox="1"/>
          <p:nvPr/>
        </p:nvSpPr>
        <p:spPr>
          <a:xfrm>
            <a:off x="946150" y="495300"/>
            <a:ext cx="110799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dirty="0"/>
              <a:t>엑셀실습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017855-3284-4683-9790-0100D8EC9531}"/>
              </a:ext>
            </a:extLst>
          </p:cNvPr>
          <p:cNvSpPr txBox="1"/>
          <p:nvPr/>
        </p:nvSpPr>
        <p:spPr>
          <a:xfrm>
            <a:off x="2343150" y="495300"/>
            <a:ext cx="2656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표준정규분포표</a:t>
            </a:r>
            <a:r>
              <a:rPr lang="en-US" altLang="ko-KR" dirty="0"/>
              <a:t> </a:t>
            </a:r>
            <a:r>
              <a:rPr lang="ko-KR" altLang="en-US" dirty="0"/>
              <a:t>만들기</a:t>
            </a: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4DE9AE8-8F31-419C-8820-967FD7860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8423" y="966058"/>
            <a:ext cx="6157077" cy="5517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77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A667C923-3D84-4BD8-8246-6149369322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7057" y="0"/>
            <a:ext cx="76778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9922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CF9B7C-F58B-44A7-9AF8-3A42675835BD}"/>
              </a:ext>
            </a:extLst>
          </p:cNvPr>
          <p:cNvSpPr txBox="1"/>
          <p:nvPr/>
        </p:nvSpPr>
        <p:spPr>
          <a:xfrm>
            <a:off x="1130300" y="380484"/>
            <a:ext cx="1676400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ko-KR" altLang="en-US" dirty="0"/>
              <a:t>파이썬 실습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CCBE67-3E8A-4480-B70D-F6E282DBE44B}"/>
              </a:ext>
            </a:extLst>
          </p:cNvPr>
          <p:cNvSpPr txBox="1"/>
          <p:nvPr/>
        </p:nvSpPr>
        <p:spPr>
          <a:xfrm>
            <a:off x="3073400" y="380484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/>
              <a:t>표준정규분포를 </a:t>
            </a:r>
            <a:r>
              <a:rPr lang="ko-KR" altLang="en-US" dirty="0"/>
              <a:t>따르는 난수를 </a:t>
            </a:r>
            <a:r>
              <a:rPr lang="en-US" altLang="ko-KR" dirty="0"/>
              <a:t>10000</a:t>
            </a:r>
            <a:r>
              <a:rPr lang="ko-KR" altLang="en-US" dirty="0"/>
              <a:t>개 생성해서 히스토그램 그리기</a:t>
            </a:r>
          </a:p>
        </p:txBody>
      </p:sp>
      <p:pic>
        <p:nvPicPr>
          <p:cNvPr id="13" name="그림 12">
            <a:extLst>
              <a:ext uri="{FF2B5EF4-FFF2-40B4-BE49-F238E27FC236}">
                <a16:creationId xmlns:a16="http://schemas.microsoft.com/office/drawing/2014/main" id="{06A84FF8-3927-4C29-B3A0-C885178943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400" y="865703"/>
            <a:ext cx="10382250" cy="580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654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04558DF-EBF4-4C89-82C3-6782B07AB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4750" y="637242"/>
            <a:ext cx="7504066" cy="558351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713538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70303" y="419448"/>
            <a:ext cx="3448952" cy="994122"/>
          </a:xfr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 eaLnBrk="1" hangingPunct="1"/>
            <a:r>
              <a:rPr lang="ko-KR" altLang="en-US" sz="4000" dirty="0"/>
              <a:t>표준정규분포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143625" y="1805146"/>
            <a:ext cx="3025235" cy="82426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ko-KR" sz="4400" dirty="0">
                <a:latin typeface="Times New Roman" panose="02020603050405020304" pitchFamily="18" charset="0"/>
              </a:rPr>
              <a:t>Z ~ N(</a:t>
            </a:r>
            <a:r>
              <a:rPr lang="en-US" altLang="ko-KR" sz="4400" dirty="0">
                <a:latin typeface="Times New Roman" panose="02020603050405020304" pitchFamily="18" charset="0"/>
                <a:ea typeface="바탕" panose="02030600000101010101" pitchFamily="18" charset="-127"/>
              </a:rPr>
              <a:t>0</a:t>
            </a:r>
            <a:r>
              <a:rPr lang="en-US" altLang="ko-KR" sz="4400" dirty="0">
                <a:latin typeface="Times New Roman" panose="02020603050405020304" pitchFamily="18" charset="0"/>
              </a:rPr>
              <a:t>, 1)</a:t>
            </a:r>
          </a:p>
        </p:txBody>
      </p:sp>
      <p:grpSp>
        <p:nvGrpSpPr>
          <p:cNvPr id="88" name="그룹 87">
            <a:extLst>
              <a:ext uri="{FF2B5EF4-FFF2-40B4-BE49-F238E27FC236}">
                <a16:creationId xmlns:a16="http://schemas.microsoft.com/office/drawing/2014/main" id="{AA7345E5-2338-4F25-BA31-4526BDDE49D4}"/>
              </a:ext>
            </a:extLst>
          </p:cNvPr>
          <p:cNvGrpSpPr/>
          <p:nvPr/>
        </p:nvGrpSpPr>
        <p:grpSpPr>
          <a:xfrm>
            <a:off x="5183018" y="1068338"/>
            <a:ext cx="5832648" cy="2897282"/>
            <a:chOff x="5772039" y="476672"/>
            <a:chExt cx="5832648" cy="2897282"/>
          </a:xfrm>
        </p:grpSpPr>
        <p:pic>
          <p:nvPicPr>
            <p:cNvPr id="89" name="그림 88">
              <a:extLst>
                <a:ext uri="{FF2B5EF4-FFF2-40B4-BE49-F238E27FC236}">
                  <a16:creationId xmlns:a16="http://schemas.microsoft.com/office/drawing/2014/main" id="{836A132F-A551-4CB1-8813-0E8AB387952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8BB22505-383C-4A74-B474-92CF9EF73384}"/>
                    </a:ext>
                  </a:extLst>
                </p:cNvPr>
                <p:cNvSpPr txBox="1"/>
                <p:nvPr/>
              </p:nvSpPr>
              <p:spPr>
                <a:xfrm>
                  <a:off x="8743977" y="1487111"/>
                  <a:ext cx="20518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8BB22505-383C-4A74-B474-92CF9EF7338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43977" y="1487111"/>
                  <a:ext cx="205184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24242" r="-21212" b="-13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1" name="직선 연결선 90">
              <a:extLst>
                <a:ext uri="{FF2B5EF4-FFF2-40B4-BE49-F238E27FC236}">
                  <a16:creationId xmlns:a16="http://schemas.microsoft.com/office/drawing/2014/main" id="{4D86BBF9-7EBF-45A7-BD63-9F1B833D1592}"/>
                </a:ext>
              </a:extLst>
            </p:cNvPr>
            <p:cNvCxnSpPr>
              <a:stCxn id="89" idx="0"/>
              <a:endCxn id="89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그룹 91">
              <a:extLst>
                <a:ext uri="{FF2B5EF4-FFF2-40B4-BE49-F238E27FC236}">
                  <a16:creationId xmlns:a16="http://schemas.microsoft.com/office/drawing/2014/main" id="{79035619-031D-4DA0-B2B8-4DD05D63110B}"/>
                </a:ext>
              </a:extLst>
            </p:cNvPr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102" name="직선 화살표 연결선 101">
                <a:extLst>
                  <a:ext uri="{FF2B5EF4-FFF2-40B4-BE49-F238E27FC236}">
                    <a16:creationId xmlns:a16="http://schemas.microsoft.com/office/drawing/2014/main" id="{8A53DFEF-6BCD-4284-8228-18F5FBA4A116}"/>
                  </a:ext>
                </a:extLst>
              </p:cNvPr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직선 연결선 102">
                <a:extLst>
                  <a:ext uri="{FF2B5EF4-FFF2-40B4-BE49-F238E27FC236}">
                    <a16:creationId xmlns:a16="http://schemas.microsoft.com/office/drawing/2014/main" id="{EF0E90AA-449E-42F1-B246-66042D02E9CE}"/>
                  </a:ext>
                </a:extLst>
              </p:cNvPr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직선 연결선 103">
                <a:extLst>
                  <a:ext uri="{FF2B5EF4-FFF2-40B4-BE49-F238E27FC236}">
                    <a16:creationId xmlns:a16="http://schemas.microsoft.com/office/drawing/2014/main" id="{1E2F5B50-1824-42BC-AF50-DEDF45C53824}"/>
                  </a:ext>
                </a:extLst>
              </p:cNvPr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직선 연결선 104">
                <a:extLst>
                  <a:ext uri="{FF2B5EF4-FFF2-40B4-BE49-F238E27FC236}">
                    <a16:creationId xmlns:a16="http://schemas.microsoft.com/office/drawing/2014/main" id="{8386E42B-D5BE-4A72-BA26-59A76CB5BFA2}"/>
                  </a:ext>
                </a:extLst>
              </p:cNvPr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직선 연결선 105">
                <a:extLst>
                  <a:ext uri="{FF2B5EF4-FFF2-40B4-BE49-F238E27FC236}">
                    <a16:creationId xmlns:a16="http://schemas.microsoft.com/office/drawing/2014/main" id="{F34FA810-8CDE-442C-9655-8F8A43DC1207}"/>
                  </a:ext>
                </a:extLst>
              </p:cNvPr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직선 연결선 106">
                <a:extLst>
                  <a:ext uri="{FF2B5EF4-FFF2-40B4-BE49-F238E27FC236}">
                    <a16:creationId xmlns:a16="http://schemas.microsoft.com/office/drawing/2014/main" id="{14380F49-4E64-4856-BE72-602F64E6ED97}"/>
                  </a:ext>
                </a:extLst>
              </p:cNvPr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직선 연결선 107">
                <a:extLst>
                  <a:ext uri="{FF2B5EF4-FFF2-40B4-BE49-F238E27FC236}">
                    <a16:creationId xmlns:a16="http://schemas.microsoft.com/office/drawing/2014/main" id="{9A25B5CC-C25E-4AF7-8328-80B507329314}"/>
                  </a:ext>
                </a:extLst>
              </p:cNvPr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3" name="직선 화살표 연결선 92">
              <a:extLst>
                <a:ext uri="{FF2B5EF4-FFF2-40B4-BE49-F238E27FC236}">
                  <a16:creationId xmlns:a16="http://schemas.microsoft.com/office/drawing/2014/main" id="{0E1C12FF-5A7A-4754-8AC3-ABC068DAD6CE}"/>
                </a:ext>
              </a:extLst>
            </p:cNvPr>
            <p:cNvCxnSpPr>
              <a:cxnSpLocks/>
            </p:cNvCxnSpPr>
            <p:nvPr/>
          </p:nvCxnSpPr>
          <p:spPr>
            <a:xfrm>
              <a:off x="8461767" y="1306326"/>
              <a:ext cx="733933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>
                  <a:extLst>
                    <a:ext uri="{FF2B5EF4-FFF2-40B4-BE49-F238E27FC236}">
                      <a16:creationId xmlns:a16="http://schemas.microsoft.com/office/drawing/2014/main" id="{EA9C2A80-2EBF-48AA-A87C-4578A9E00727}"/>
                    </a:ext>
                  </a:extLst>
                </p:cNvPr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5128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TextBox 94">
                  <a:extLst>
                    <a:ext uri="{FF2B5EF4-FFF2-40B4-BE49-F238E27FC236}">
                      <a16:creationId xmlns:a16="http://schemas.microsoft.com/office/drawing/2014/main" id="{3A87005D-DFB9-48A5-9315-6E5CAA4486A1}"/>
                    </a:ext>
                  </a:extLst>
                </p:cNvPr>
                <p:cNvSpPr txBox="1"/>
                <p:nvPr/>
              </p:nvSpPr>
              <p:spPr>
                <a:xfrm>
                  <a:off x="8373203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73203" y="3110771"/>
                  <a:ext cx="182742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16667" r="-20000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TextBox 95">
                  <a:extLst>
                    <a:ext uri="{FF2B5EF4-FFF2-40B4-BE49-F238E27FC236}">
                      <a16:creationId xmlns:a16="http://schemas.microsoft.com/office/drawing/2014/main" id="{67B23E86-CCC8-4B7E-915F-E4A18DFFB7F6}"/>
                    </a:ext>
                  </a:extLst>
                </p:cNvPr>
                <p:cNvSpPr txBox="1"/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TextBox 96">
                  <a:extLst>
                    <a:ext uri="{FF2B5EF4-FFF2-40B4-BE49-F238E27FC236}">
                      <a16:creationId xmlns:a16="http://schemas.microsoft.com/office/drawing/2014/main" id="{92B748AA-3157-4089-BA79-C826BD003FF6}"/>
                    </a:ext>
                  </a:extLst>
                </p:cNvPr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17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>
                  <a:extLst>
                    <a:ext uri="{FF2B5EF4-FFF2-40B4-BE49-F238E27FC236}">
                      <a16:creationId xmlns:a16="http://schemas.microsoft.com/office/drawing/2014/main" id="{E2CFA8D2-992B-477C-8B2D-EAAA67D28DBE}"/>
                    </a:ext>
                  </a:extLst>
                </p:cNvPr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18"/>
                  <a:stretch>
                    <a:fillRect l="-20690" r="-2069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>
                  <a:extLst>
                    <a:ext uri="{FF2B5EF4-FFF2-40B4-BE49-F238E27FC236}">
                      <a16:creationId xmlns:a16="http://schemas.microsoft.com/office/drawing/2014/main" id="{1AB2269B-8597-4172-BF3F-70A1B5144E1C}"/>
                    </a:ext>
                  </a:extLst>
                </p:cNvPr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19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Box 99">
                  <a:extLst>
                    <a:ext uri="{FF2B5EF4-FFF2-40B4-BE49-F238E27FC236}">
                      <a16:creationId xmlns:a16="http://schemas.microsoft.com/office/drawing/2014/main" id="{1C7ACD76-96CA-46E7-9335-7E70EDC42A48}"/>
                    </a:ext>
                  </a:extLst>
                </p:cNvPr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20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id="{169A84A0-F983-4A57-A2F8-BE54928DBAFC}"/>
                    </a:ext>
                  </a:extLst>
                </p:cNvPr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21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3887" y="476127"/>
            <a:ext cx="3600400" cy="1570186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eaLnBrk="1" hangingPunct="1"/>
            <a:r>
              <a:rPr lang="ko-KR" altLang="en-US" sz="4000" dirty="0"/>
              <a:t>표준정규분포 </a:t>
            </a:r>
            <a:br>
              <a:rPr lang="ko-KR" altLang="en-US" sz="4000" dirty="0"/>
            </a:br>
            <a:r>
              <a:rPr lang="ko-KR" altLang="en-US" sz="4000" dirty="0"/>
              <a:t>상위백분위수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5087888" y="476127"/>
            <a:ext cx="5185344" cy="136869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ko-KR" dirty="0"/>
              <a:t>Z</a:t>
            </a:r>
            <a:r>
              <a:rPr lang="en-US" altLang="ko-KR" baseline="-25000" dirty="0"/>
              <a:t>α</a:t>
            </a:r>
          </a:p>
          <a:p>
            <a:pPr eaLnBrk="1" hangingPunct="1">
              <a:lnSpc>
                <a:spcPct val="110000"/>
              </a:lnSpc>
            </a:pPr>
            <a:r>
              <a:rPr lang="ko-KR" altLang="en-US" dirty="0"/>
              <a:t>표준정규분포에서 상위 </a:t>
            </a:r>
            <a:r>
              <a:rPr lang="en-US" altLang="ko-KR" dirty="0"/>
              <a:t>α</a:t>
            </a:r>
            <a:r>
              <a:rPr lang="ko-KR" altLang="en-US" dirty="0"/>
              <a:t>확률이 되는 </a:t>
            </a:r>
            <a:r>
              <a:rPr lang="en-US" altLang="ko-KR" dirty="0"/>
              <a:t>z</a:t>
            </a:r>
            <a:r>
              <a:rPr lang="ko-KR" altLang="en-US" dirty="0"/>
              <a:t>값 </a:t>
            </a:r>
          </a:p>
        </p:txBody>
      </p:sp>
      <p:grpSp>
        <p:nvGrpSpPr>
          <p:cNvPr id="7" name="그룹 6"/>
          <p:cNvGrpSpPr/>
          <p:nvPr/>
        </p:nvGrpSpPr>
        <p:grpSpPr>
          <a:xfrm>
            <a:off x="4367808" y="2420888"/>
            <a:ext cx="5832648" cy="2897282"/>
            <a:chOff x="5772039" y="476672"/>
            <a:chExt cx="5832648" cy="2897282"/>
          </a:xfrm>
        </p:grpSpPr>
        <p:pic>
          <p:nvPicPr>
            <p:cNvPr id="8" name="그림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8652359" y="1134876"/>
                  <a:ext cx="20518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52359" y="1134876"/>
                  <a:ext cx="205184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23529" r="-17647" b="-1087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직선 연결선 9"/>
            <p:cNvCxnSpPr>
              <a:stCxn id="8" idx="0"/>
              <a:endCxn id="8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그룹 10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</p:grpSpPr>
          <p:cxnSp>
            <p:nvCxnSpPr>
              <p:cNvPr id="21" name="직선 화살표 연결선 20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연결선 25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직선 화살표 연결선 11"/>
            <p:cNvCxnSpPr/>
            <p:nvPr/>
          </p:nvCxnSpPr>
          <p:spPr>
            <a:xfrm>
              <a:off x="8461767" y="1134876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5128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8373203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73203" y="3110771"/>
                  <a:ext cx="182742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16667" r="-20000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17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18"/>
                  <a:stretch>
                    <a:fillRect l="-20690" r="-2069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19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20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21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032521" y="5052789"/>
                <a:ext cx="781561" cy="369332"/>
              </a:xfrm>
              <a:prstGeom prst="rect">
                <a:avLst/>
              </a:prstGeom>
              <a:solidFill>
                <a:srgbClr val="FFFF00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24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ko-KR" altLang="en-US" sz="2400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en-US" altLang="ko-KR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ko-KR" altLang="en-US" sz="2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2521" y="5052789"/>
                <a:ext cx="781561" cy="369332"/>
              </a:xfrm>
              <a:prstGeom prst="rect">
                <a:avLst/>
              </a:prstGeom>
              <a:blipFill>
                <a:blip r:embed="rId2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그룹 28"/>
          <p:cNvGrpSpPr/>
          <p:nvPr/>
        </p:nvGrpSpPr>
        <p:grpSpPr>
          <a:xfrm>
            <a:off x="8313848" y="4192418"/>
            <a:ext cx="1059005" cy="774677"/>
            <a:chOff x="9747142" y="2276872"/>
            <a:chExt cx="1059005" cy="774677"/>
          </a:xfrm>
        </p:grpSpPr>
        <p:cxnSp>
          <p:nvCxnSpPr>
            <p:cNvPr id="30" name="직선 연결선 29"/>
            <p:cNvCxnSpPr/>
            <p:nvPr/>
          </p:nvCxnSpPr>
          <p:spPr>
            <a:xfrm>
              <a:off x="9747142" y="2276872"/>
              <a:ext cx="0" cy="774677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직각 삼각형 30"/>
            <p:cNvSpPr/>
            <p:nvPr/>
          </p:nvSpPr>
          <p:spPr>
            <a:xfrm>
              <a:off x="9769583" y="2348880"/>
              <a:ext cx="430873" cy="684834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각 삼각형 31"/>
            <p:cNvSpPr/>
            <p:nvPr/>
          </p:nvSpPr>
          <p:spPr>
            <a:xfrm>
              <a:off x="9913599" y="2564904"/>
              <a:ext cx="430873" cy="445509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각 삼각형 32"/>
            <p:cNvSpPr/>
            <p:nvPr/>
          </p:nvSpPr>
          <p:spPr>
            <a:xfrm>
              <a:off x="10056440" y="2708920"/>
              <a:ext cx="542677" cy="324795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각 삼각형 33"/>
            <p:cNvSpPr/>
            <p:nvPr/>
          </p:nvSpPr>
          <p:spPr>
            <a:xfrm>
              <a:off x="10263470" y="2888314"/>
              <a:ext cx="542677" cy="134566"/>
            </a:xfrm>
            <a:prstGeom prst="rtTriangl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8800196" y="4045703"/>
                <a:ext cx="29623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sz="2400" b="0" i="1" smtClean="0">
                          <a:latin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ko-KR" altLang="en-US" sz="2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0196" y="4045703"/>
                <a:ext cx="296235" cy="369332"/>
              </a:xfrm>
              <a:prstGeom prst="rect">
                <a:avLst/>
              </a:prstGeom>
              <a:blipFill>
                <a:blip r:embed="rId23"/>
                <a:stretch>
                  <a:fillRect l="-10417" r="-4167" b="-166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직선 화살표 연결선 35"/>
          <p:cNvCxnSpPr/>
          <p:nvPr/>
        </p:nvCxnSpPr>
        <p:spPr>
          <a:xfrm flipH="1">
            <a:off x="8624898" y="4415035"/>
            <a:ext cx="205278" cy="32773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0393" y="368661"/>
            <a:ext cx="1517750" cy="1512168"/>
          </a:xfrm>
        </p:spPr>
        <p:txBody>
          <a:bodyPr/>
          <a:lstStyle/>
          <a:p>
            <a:pPr eaLnBrk="1" hangingPunct="1"/>
            <a:r>
              <a:rPr lang="ko-KR" altLang="en-US" dirty="0"/>
              <a:t>연습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2217193" y="1772816"/>
            <a:ext cx="1584176" cy="421005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ko-KR" dirty="0">
                <a:latin typeface="Times New Roman" panose="02020603050405020304" pitchFamily="18" charset="0"/>
              </a:rPr>
              <a:t>Z</a:t>
            </a:r>
            <a:r>
              <a:rPr lang="en-US" altLang="ko-KR" baseline="-25000" dirty="0">
                <a:latin typeface="Times New Roman" panose="02020603050405020304" pitchFamily="18" charset="0"/>
              </a:rPr>
              <a:t>0.025</a:t>
            </a:r>
          </a:p>
          <a:p>
            <a:pPr eaLnBrk="1" hangingPunct="1">
              <a:lnSpc>
                <a:spcPct val="130000"/>
              </a:lnSpc>
            </a:pPr>
            <a:endParaRPr lang="en-US" altLang="ko-KR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en-US" altLang="ko-KR" dirty="0">
                <a:latin typeface="Times New Roman" panose="02020603050405020304" pitchFamily="18" charset="0"/>
              </a:rPr>
              <a:t>Z</a:t>
            </a:r>
            <a:r>
              <a:rPr lang="en-US" altLang="ko-KR" baseline="-25000" dirty="0">
                <a:latin typeface="Times New Roman" panose="02020603050405020304" pitchFamily="18" charset="0"/>
              </a:rPr>
              <a:t>0.05</a:t>
            </a:r>
          </a:p>
          <a:p>
            <a:pPr eaLnBrk="1" hangingPunct="1">
              <a:lnSpc>
                <a:spcPct val="130000"/>
              </a:lnSpc>
            </a:pPr>
            <a:endParaRPr lang="en-US" altLang="ko-KR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</a:pPr>
            <a:r>
              <a:rPr lang="en-US" altLang="ko-KR" dirty="0">
                <a:latin typeface="Times New Roman" panose="02020603050405020304" pitchFamily="18" charset="0"/>
              </a:rPr>
              <a:t>Z</a:t>
            </a:r>
            <a:r>
              <a:rPr lang="en-US" altLang="ko-KR" baseline="-25000" dirty="0">
                <a:latin typeface="Times New Roman" panose="02020603050405020304" pitchFamily="18" charset="0"/>
              </a:rPr>
              <a:t>0.01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361156" y="116633"/>
            <a:ext cx="2016225" cy="2016224"/>
          </a:xfrm>
          <a:prstGeom prst="ellipse">
            <a:avLst/>
          </a:prstGeom>
          <a:noFill/>
          <a:ln w="57150">
            <a:solidFill>
              <a:srgbClr val="FF0000">
                <a:alpha val="43137"/>
              </a:srgb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latinLnBrk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휴먼모음T" panose="02030504000101010101" pitchFamily="18" charset="-127"/>
                <a:ea typeface="휴먼모음T" panose="02030504000101010101" pitchFamily="18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176" y="116632"/>
            <a:ext cx="4345087" cy="6593159"/>
          </a:xfrm>
          <a:prstGeom prst="rect">
            <a:avLst/>
          </a:prstGeom>
        </p:spPr>
      </p:pic>
      <p:sp>
        <p:nvSpPr>
          <p:cNvPr id="6" name="타원 5"/>
          <p:cNvSpPr/>
          <p:nvPr/>
        </p:nvSpPr>
        <p:spPr>
          <a:xfrm>
            <a:off x="10488488" y="4509120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9329189" y="5250466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683562" y="4007165"/>
            <a:ext cx="804926" cy="213923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" name="그룹 2"/>
          <p:cNvGrpSpPr/>
          <p:nvPr/>
        </p:nvGrpSpPr>
        <p:grpSpPr>
          <a:xfrm>
            <a:off x="3751359" y="448356"/>
            <a:ext cx="3679579" cy="1937584"/>
            <a:chOff x="3562883" y="1235804"/>
            <a:chExt cx="3679579" cy="1937584"/>
          </a:xfrm>
        </p:grpSpPr>
        <p:grpSp>
          <p:nvGrpSpPr>
            <p:cNvPr id="9" name="그룹 8"/>
            <p:cNvGrpSpPr/>
            <p:nvPr/>
          </p:nvGrpSpPr>
          <p:grpSpPr>
            <a:xfrm>
              <a:off x="3562883" y="1235804"/>
              <a:ext cx="3679579" cy="1670003"/>
              <a:chOff x="5772039" y="476672"/>
              <a:chExt cx="5832648" cy="2897282"/>
            </a:xfrm>
          </p:grpSpPr>
          <p:pic>
            <p:nvPicPr>
              <p:cNvPr id="10" name="그림 9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984" y="476672"/>
                <a:ext cx="5019566" cy="2574877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8652359" y="1134876"/>
                    <a:ext cx="205184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dirty="0"/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52359" y="1134876"/>
                    <a:ext cx="205184" cy="27699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59091" r="-59091" b="-92308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2" name="직선 연결선 11"/>
              <p:cNvCxnSpPr>
                <a:stCxn id="10" idx="0"/>
                <a:endCxn id="10" idx="2"/>
              </p:cNvCxnSpPr>
              <p:nvPr/>
            </p:nvCxnSpPr>
            <p:spPr>
              <a:xfrm>
                <a:off x="8461767" y="476672"/>
                <a:ext cx="0" cy="2574877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" name="그룹 12"/>
              <p:cNvGrpSpPr/>
              <p:nvPr/>
            </p:nvGrpSpPr>
            <p:grpSpPr>
              <a:xfrm>
                <a:off x="5772039" y="2953064"/>
                <a:ext cx="5508537" cy="100682"/>
                <a:chOff x="6348103" y="4797152"/>
                <a:chExt cx="5508537" cy="100682"/>
              </a:xfrm>
            </p:grpSpPr>
            <p:cxnSp>
              <p:nvCxnSpPr>
                <p:cNvPr id="23" name="직선 화살표 연결선 22"/>
                <p:cNvCxnSpPr/>
                <p:nvPr/>
              </p:nvCxnSpPr>
              <p:spPr>
                <a:xfrm>
                  <a:off x="6348103" y="4897834"/>
                  <a:ext cx="5508537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직선 연결선 23"/>
                <p:cNvCxnSpPr/>
                <p:nvPr/>
              </p:nvCxnSpPr>
              <p:spPr>
                <a:xfrm>
                  <a:off x="975868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직선 연결선 24"/>
                <p:cNvCxnSpPr/>
                <p:nvPr/>
              </p:nvCxnSpPr>
              <p:spPr>
                <a:xfrm>
                  <a:off x="1046559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직선 연결선 25"/>
                <p:cNvCxnSpPr/>
                <p:nvPr/>
              </p:nvCxnSpPr>
              <p:spPr>
                <a:xfrm>
                  <a:off x="1117251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직선 연결선 26"/>
                <p:cNvCxnSpPr/>
                <p:nvPr/>
              </p:nvCxnSpPr>
              <p:spPr>
                <a:xfrm>
                  <a:off x="691441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직선 연결선 27"/>
                <p:cNvCxnSpPr/>
                <p:nvPr/>
              </p:nvCxnSpPr>
              <p:spPr>
                <a:xfrm>
                  <a:off x="762132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직선 연결선 28"/>
                <p:cNvCxnSpPr/>
                <p:nvPr/>
              </p:nvCxnSpPr>
              <p:spPr>
                <a:xfrm>
                  <a:off x="832824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" name="직선 화살표 연결선 13"/>
              <p:cNvCxnSpPr/>
              <p:nvPr/>
            </p:nvCxnSpPr>
            <p:spPr>
              <a:xfrm>
                <a:off x="8461767" y="1134876"/>
                <a:ext cx="586561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11362096" y="2809048"/>
                    <a:ext cx="242591" cy="307777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ko-KR" altLang="en-US" sz="2000" dirty="0"/>
                  </a:p>
                </p:txBody>
              </p:sp>
            </mc:Choice>
            <mc:Fallback xmlns="">
              <p:sp>
                <p:nvSpPr>
                  <p:cNvPr id="15" name="TextBox 1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362096" y="2809048"/>
                    <a:ext cx="242591" cy="30777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36000" r="-28000" b="-7931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8373203" y="3110771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73203" y="3110771"/>
                    <a:ext cx="182742" cy="246221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66667" r="-61111" b="-91304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9104329" y="3127733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04329" y="3127733"/>
                    <a:ext cx="182742" cy="246221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57895" r="-57895" b="-95652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9811138" y="3110771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2" name="TextBox 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11138" y="3110771"/>
                    <a:ext cx="182742" cy="246221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l="-16667" r="-20000" b="-125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10506527" y="3097080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3" name="TextBox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506527" y="3097080"/>
                    <a:ext cx="182742" cy="246221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l="-20690" r="-20690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6117679" y="3120030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7679" y="3120030"/>
                    <a:ext cx="336631" cy="246221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r="-9091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6837759" y="3124263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37759" y="3124263"/>
                    <a:ext cx="336631" cy="246221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r="-9091" b="-975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7557839" y="3120031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57839" y="3120031"/>
                    <a:ext cx="336631" cy="246221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 r="-9091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5867255" y="2804056"/>
                  <a:ext cx="493055" cy="369332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sSub>
                          <m:sSubPr>
                            <m:ctrlP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0.025</m:t>
                            </m:r>
                          </m:sub>
                        </m:s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oMath>
                    </m:oMathPara>
                  </a14:m>
                  <a:endParaRPr lang="ko-KR" altLang="en-US" sz="2400" dirty="0"/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7255" y="2804056"/>
                  <a:ext cx="493055" cy="369332"/>
                </a:xfrm>
                <a:prstGeom prst="rect">
                  <a:avLst/>
                </a:prstGeom>
                <a:blipFill>
                  <a:blip r:embed="rId22"/>
                  <a:stretch>
                    <a:fillRect l="-1235" r="-120988" b="-18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1" name="그룹 30"/>
            <p:cNvGrpSpPr/>
            <p:nvPr/>
          </p:nvGrpSpPr>
          <p:grpSpPr>
            <a:xfrm>
              <a:off x="6121996" y="2348880"/>
              <a:ext cx="622076" cy="355924"/>
              <a:chOff x="9747142" y="2276872"/>
              <a:chExt cx="1059005" cy="774677"/>
            </a:xfrm>
          </p:grpSpPr>
          <p:cxnSp>
            <p:nvCxnSpPr>
              <p:cNvPr id="32" name="직선 연결선 31"/>
              <p:cNvCxnSpPr/>
              <p:nvPr/>
            </p:nvCxnSpPr>
            <p:spPr>
              <a:xfrm>
                <a:off x="9747142" y="2276872"/>
                <a:ext cx="0" cy="774677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직각 삼각형 32"/>
              <p:cNvSpPr/>
              <p:nvPr/>
            </p:nvSpPr>
            <p:spPr>
              <a:xfrm>
                <a:off x="9769583" y="2348880"/>
                <a:ext cx="430873" cy="68483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직각 삼각형 33"/>
              <p:cNvSpPr/>
              <p:nvPr/>
            </p:nvSpPr>
            <p:spPr>
              <a:xfrm>
                <a:off x="9913599" y="2564904"/>
                <a:ext cx="430873" cy="445509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직각 삼각형 34"/>
              <p:cNvSpPr/>
              <p:nvPr/>
            </p:nvSpPr>
            <p:spPr>
              <a:xfrm>
                <a:off x="10056440" y="2708920"/>
                <a:ext cx="542677" cy="32479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직각 삼각형 35"/>
              <p:cNvSpPr/>
              <p:nvPr/>
            </p:nvSpPr>
            <p:spPr>
              <a:xfrm>
                <a:off x="10263470" y="2888314"/>
                <a:ext cx="542677" cy="13456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6433822" y="2062361"/>
                  <a:ext cx="186883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0.025</m:t>
                        </m:r>
                      </m:oMath>
                    </m:oMathPara>
                  </a14:m>
                  <a:endParaRPr lang="ko-KR" altLang="en-US" sz="2400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3822" y="2062361"/>
                  <a:ext cx="186883" cy="369332"/>
                </a:xfrm>
                <a:prstGeom prst="rect">
                  <a:avLst/>
                </a:prstGeom>
                <a:blipFill>
                  <a:blip r:embed="rId23"/>
                  <a:stretch>
                    <a:fillRect l="-54839" r="-354839" b="-11475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직선 화살표 연결선 37"/>
            <p:cNvCxnSpPr/>
            <p:nvPr/>
          </p:nvCxnSpPr>
          <p:spPr>
            <a:xfrm flipH="1">
              <a:off x="6335420" y="2435238"/>
              <a:ext cx="75777" cy="18890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그룹 40"/>
          <p:cNvGrpSpPr/>
          <p:nvPr/>
        </p:nvGrpSpPr>
        <p:grpSpPr>
          <a:xfrm>
            <a:off x="3751359" y="2571536"/>
            <a:ext cx="3679579" cy="1937584"/>
            <a:chOff x="3562883" y="1235804"/>
            <a:chExt cx="3679579" cy="1937584"/>
          </a:xfrm>
        </p:grpSpPr>
        <p:grpSp>
          <p:nvGrpSpPr>
            <p:cNvPr id="42" name="그룹 41"/>
            <p:cNvGrpSpPr/>
            <p:nvPr/>
          </p:nvGrpSpPr>
          <p:grpSpPr>
            <a:xfrm>
              <a:off x="3562883" y="1235804"/>
              <a:ext cx="3679579" cy="1670003"/>
              <a:chOff x="5772039" y="476672"/>
              <a:chExt cx="5832648" cy="2897282"/>
            </a:xfrm>
          </p:grpSpPr>
          <p:pic>
            <p:nvPicPr>
              <p:cNvPr id="52" name="그림 51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984" y="476672"/>
                <a:ext cx="5019566" cy="2574877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8652359" y="1134876"/>
                    <a:ext cx="205184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dirty="0"/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52359" y="1134876"/>
                    <a:ext cx="205184" cy="276999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 l="-59091" r="-59091" b="-96154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4" name="직선 연결선 53"/>
              <p:cNvCxnSpPr>
                <a:stCxn id="52" idx="0"/>
                <a:endCxn id="52" idx="2"/>
              </p:cNvCxnSpPr>
              <p:nvPr/>
            </p:nvCxnSpPr>
            <p:spPr>
              <a:xfrm>
                <a:off x="8461767" y="476672"/>
                <a:ext cx="0" cy="2574877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그룹 54"/>
              <p:cNvGrpSpPr/>
              <p:nvPr/>
            </p:nvGrpSpPr>
            <p:grpSpPr>
              <a:xfrm>
                <a:off x="5772039" y="2953064"/>
                <a:ext cx="5508537" cy="100682"/>
                <a:chOff x="6348103" y="4797152"/>
                <a:chExt cx="5508537" cy="100682"/>
              </a:xfrm>
            </p:grpSpPr>
            <p:cxnSp>
              <p:nvCxnSpPr>
                <p:cNvPr id="65" name="직선 화살표 연결선 64"/>
                <p:cNvCxnSpPr/>
                <p:nvPr/>
              </p:nvCxnSpPr>
              <p:spPr>
                <a:xfrm>
                  <a:off x="6348103" y="4897834"/>
                  <a:ext cx="5508537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직선 연결선 65"/>
                <p:cNvCxnSpPr/>
                <p:nvPr/>
              </p:nvCxnSpPr>
              <p:spPr>
                <a:xfrm>
                  <a:off x="975868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직선 연결선 66"/>
                <p:cNvCxnSpPr/>
                <p:nvPr/>
              </p:nvCxnSpPr>
              <p:spPr>
                <a:xfrm>
                  <a:off x="1046559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직선 연결선 67"/>
                <p:cNvCxnSpPr/>
                <p:nvPr/>
              </p:nvCxnSpPr>
              <p:spPr>
                <a:xfrm>
                  <a:off x="1117251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직선 연결선 68"/>
                <p:cNvCxnSpPr/>
                <p:nvPr/>
              </p:nvCxnSpPr>
              <p:spPr>
                <a:xfrm>
                  <a:off x="691441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직선 연결선 69"/>
                <p:cNvCxnSpPr/>
                <p:nvPr/>
              </p:nvCxnSpPr>
              <p:spPr>
                <a:xfrm>
                  <a:off x="762132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직선 연결선 70"/>
                <p:cNvCxnSpPr/>
                <p:nvPr/>
              </p:nvCxnSpPr>
              <p:spPr>
                <a:xfrm>
                  <a:off x="832824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6" name="직선 화살표 연결선 55"/>
              <p:cNvCxnSpPr/>
              <p:nvPr/>
            </p:nvCxnSpPr>
            <p:spPr>
              <a:xfrm>
                <a:off x="8461767" y="1134876"/>
                <a:ext cx="586561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11362096" y="2809048"/>
                    <a:ext cx="242591" cy="307777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ko-KR" altLang="en-US" sz="2000" dirty="0"/>
                  </a:p>
                </p:txBody>
              </p:sp>
            </mc:Choice>
            <mc:Fallback xmlns="">
              <p:sp>
                <p:nvSpPr>
                  <p:cNvPr id="57" name="TextBox 5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362096" y="2809048"/>
                    <a:ext cx="242591" cy="307777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 l="-36000" r="-28000" b="-7931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8373203" y="3110771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73203" y="3110771"/>
                    <a:ext cx="182742" cy="246221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 l="-66667" r="-61111" b="-91304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9104329" y="3127733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04329" y="3127733"/>
                    <a:ext cx="182742" cy="246221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 l="-57895" r="-57895" b="-91304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9811138" y="3110771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2" name="TextBox 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11138" y="3110771"/>
                    <a:ext cx="182742" cy="246221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l="-16667" r="-20000" b="-125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10506527" y="3097080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3" name="TextBox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506527" y="3097080"/>
                    <a:ext cx="182742" cy="246221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l="-20690" r="-20690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6117679" y="3120030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7679" y="3120030"/>
                    <a:ext cx="336631" cy="246221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r="-9091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6837759" y="3124263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37759" y="3124263"/>
                    <a:ext cx="336631" cy="246221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r="-9091" b="-975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TextBox 63"/>
                  <p:cNvSpPr txBox="1"/>
                  <p:nvPr/>
                </p:nvSpPr>
                <p:spPr>
                  <a:xfrm>
                    <a:off x="7557839" y="3120031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57839" y="3120031"/>
                    <a:ext cx="336631" cy="246221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 r="-9091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5867255" y="2804056"/>
                  <a:ext cx="493055" cy="369332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sSub>
                          <m:sSubPr>
                            <m:ctrlP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0.05</m:t>
                            </m:r>
                          </m:sub>
                        </m:s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oMath>
                    </m:oMathPara>
                  </a14:m>
                  <a:endParaRPr lang="ko-KR" altLang="en-US" sz="24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7255" y="2804056"/>
                  <a:ext cx="493055" cy="369332"/>
                </a:xfrm>
                <a:prstGeom prst="rect">
                  <a:avLst/>
                </a:prstGeom>
                <a:blipFill>
                  <a:blip r:embed="rId28"/>
                  <a:stretch>
                    <a:fillRect l="-1235" r="-95062" b="-180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4" name="그룹 43"/>
            <p:cNvGrpSpPr/>
            <p:nvPr/>
          </p:nvGrpSpPr>
          <p:grpSpPr>
            <a:xfrm>
              <a:off x="6121996" y="2348880"/>
              <a:ext cx="622076" cy="355924"/>
              <a:chOff x="9747142" y="2276872"/>
              <a:chExt cx="1059005" cy="774677"/>
            </a:xfrm>
          </p:grpSpPr>
          <p:cxnSp>
            <p:nvCxnSpPr>
              <p:cNvPr id="47" name="직선 연결선 46"/>
              <p:cNvCxnSpPr/>
              <p:nvPr/>
            </p:nvCxnSpPr>
            <p:spPr>
              <a:xfrm>
                <a:off x="9747142" y="2276872"/>
                <a:ext cx="0" cy="774677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직각 삼각형 47"/>
              <p:cNvSpPr/>
              <p:nvPr/>
            </p:nvSpPr>
            <p:spPr>
              <a:xfrm>
                <a:off x="9769583" y="2348880"/>
                <a:ext cx="430873" cy="68483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직각 삼각형 48"/>
              <p:cNvSpPr/>
              <p:nvPr/>
            </p:nvSpPr>
            <p:spPr>
              <a:xfrm>
                <a:off x="9913599" y="2564904"/>
                <a:ext cx="430873" cy="445509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0" name="직각 삼각형 49"/>
              <p:cNvSpPr/>
              <p:nvPr/>
            </p:nvSpPr>
            <p:spPr>
              <a:xfrm>
                <a:off x="10056440" y="2708920"/>
                <a:ext cx="542677" cy="32479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1" name="직각 삼각형 50"/>
              <p:cNvSpPr/>
              <p:nvPr/>
            </p:nvSpPr>
            <p:spPr>
              <a:xfrm>
                <a:off x="10263470" y="2888314"/>
                <a:ext cx="542677" cy="13456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6433822" y="2062361"/>
                  <a:ext cx="186883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0.05</m:t>
                        </m:r>
                      </m:oMath>
                    </m:oMathPara>
                  </a14:m>
                  <a:endParaRPr lang="ko-KR" altLang="en-US" sz="24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3822" y="2062361"/>
                  <a:ext cx="186883" cy="369332"/>
                </a:xfrm>
                <a:prstGeom prst="rect">
                  <a:avLst/>
                </a:prstGeom>
                <a:blipFill>
                  <a:blip r:embed="rId29"/>
                  <a:stretch>
                    <a:fillRect l="-54839" r="-264516" b="-11475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6" name="직선 화살표 연결선 45"/>
            <p:cNvCxnSpPr/>
            <p:nvPr/>
          </p:nvCxnSpPr>
          <p:spPr>
            <a:xfrm flipH="1">
              <a:off x="6335420" y="2435238"/>
              <a:ext cx="75777" cy="18890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그룹 71"/>
          <p:cNvGrpSpPr/>
          <p:nvPr/>
        </p:nvGrpSpPr>
        <p:grpSpPr>
          <a:xfrm>
            <a:off x="3793366" y="4683027"/>
            <a:ext cx="3679579" cy="1937584"/>
            <a:chOff x="3562883" y="1235804"/>
            <a:chExt cx="3679579" cy="1937584"/>
          </a:xfrm>
        </p:grpSpPr>
        <p:grpSp>
          <p:nvGrpSpPr>
            <p:cNvPr id="73" name="그룹 72"/>
            <p:cNvGrpSpPr/>
            <p:nvPr/>
          </p:nvGrpSpPr>
          <p:grpSpPr>
            <a:xfrm>
              <a:off x="3562883" y="1235804"/>
              <a:ext cx="3679579" cy="1670003"/>
              <a:chOff x="5772039" y="476672"/>
              <a:chExt cx="5832648" cy="2897282"/>
            </a:xfrm>
          </p:grpSpPr>
          <p:pic>
            <p:nvPicPr>
              <p:cNvPr id="83" name="그림 82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51984" y="476672"/>
                <a:ext cx="5019566" cy="2574877"/>
              </a:xfrm>
              <a:prstGeom prst="rect">
                <a:avLst/>
              </a:prstGeom>
            </p:spPr>
          </p:pic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TextBox 83"/>
                  <p:cNvSpPr txBox="1"/>
                  <p:nvPr/>
                </p:nvSpPr>
                <p:spPr>
                  <a:xfrm>
                    <a:off x="8652359" y="1134876"/>
                    <a:ext cx="205184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dirty="0"/>
                  </a:p>
                </p:txBody>
              </p:sp>
            </mc:Choice>
            <mc:Fallback xmlns="">
              <p:sp>
                <p:nvSpPr>
                  <p:cNvPr id="84" name="TextBox 8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52359" y="1134876"/>
                    <a:ext cx="205184" cy="276999"/>
                  </a:xfrm>
                  <a:prstGeom prst="rect">
                    <a:avLst/>
                  </a:prstGeom>
                  <a:blipFill>
                    <a:blip r:embed="rId30"/>
                    <a:stretch>
                      <a:fillRect l="-59091" r="-59091" b="-88889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5" name="직선 연결선 84"/>
              <p:cNvCxnSpPr>
                <a:stCxn id="83" idx="0"/>
                <a:endCxn id="83" idx="2"/>
              </p:cNvCxnSpPr>
              <p:nvPr/>
            </p:nvCxnSpPr>
            <p:spPr>
              <a:xfrm>
                <a:off x="8461767" y="476672"/>
                <a:ext cx="0" cy="2574877"/>
              </a:xfrm>
              <a:prstGeom prst="line">
                <a:avLst/>
              </a:prstGeom>
              <a:ln>
                <a:solidFill>
                  <a:srgbClr val="FF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6" name="그룹 85"/>
              <p:cNvGrpSpPr/>
              <p:nvPr/>
            </p:nvGrpSpPr>
            <p:grpSpPr>
              <a:xfrm>
                <a:off x="5772039" y="2953064"/>
                <a:ext cx="5508537" cy="100682"/>
                <a:chOff x="6348103" y="4797152"/>
                <a:chExt cx="5508537" cy="100682"/>
              </a:xfrm>
            </p:grpSpPr>
            <p:cxnSp>
              <p:nvCxnSpPr>
                <p:cNvPr id="96" name="직선 화살표 연결선 95"/>
                <p:cNvCxnSpPr/>
                <p:nvPr/>
              </p:nvCxnSpPr>
              <p:spPr>
                <a:xfrm>
                  <a:off x="6348103" y="4897834"/>
                  <a:ext cx="5508537" cy="0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직선 연결선 96"/>
                <p:cNvCxnSpPr/>
                <p:nvPr/>
              </p:nvCxnSpPr>
              <p:spPr>
                <a:xfrm>
                  <a:off x="975868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직선 연결선 97"/>
                <p:cNvCxnSpPr/>
                <p:nvPr/>
              </p:nvCxnSpPr>
              <p:spPr>
                <a:xfrm>
                  <a:off x="1046559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직선 연결선 98"/>
                <p:cNvCxnSpPr/>
                <p:nvPr/>
              </p:nvCxnSpPr>
              <p:spPr>
                <a:xfrm>
                  <a:off x="1117251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직선 연결선 99"/>
                <p:cNvCxnSpPr/>
                <p:nvPr/>
              </p:nvCxnSpPr>
              <p:spPr>
                <a:xfrm>
                  <a:off x="6914410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직선 연결선 100"/>
                <p:cNvCxnSpPr/>
                <p:nvPr/>
              </p:nvCxnSpPr>
              <p:spPr>
                <a:xfrm>
                  <a:off x="7621329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직선 연결선 101"/>
                <p:cNvCxnSpPr/>
                <p:nvPr/>
              </p:nvCxnSpPr>
              <p:spPr>
                <a:xfrm>
                  <a:off x="8328248" y="4797152"/>
                  <a:ext cx="0" cy="984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7" name="직선 화살표 연결선 86"/>
              <p:cNvCxnSpPr/>
              <p:nvPr/>
            </p:nvCxnSpPr>
            <p:spPr>
              <a:xfrm>
                <a:off x="8461767" y="1134876"/>
                <a:ext cx="586561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8" name="TextBox 87"/>
                  <p:cNvSpPr txBox="1"/>
                  <p:nvPr/>
                </p:nvSpPr>
                <p:spPr>
                  <a:xfrm>
                    <a:off x="11362096" y="2809048"/>
                    <a:ext cx="242591" cy="307777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20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oMath>
                      </m:oMathPara>
                    </a14:m>
                    <a:endParaRPr lang="ko-KR" altLang="en-US" sz="2000" dirty="0"/>
                  </a:p>
                </p:txBody>
              </p:sp>
            </mc:Choice>
            <mc:Fallback xmlns="">
              <p:sp>
                <p:nvSpPr>
                  <p:cNvPr id="88" name="TextBox 8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362096" y="2809048"/>
                    <a:ext cx="242591" cy="307777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 l="-36000" r="-28000" b="-75862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9" name="TextBox 88"/>
                  <p:cNvSpPr txBox="1"/>
                  <p:nvPr/>
                </p:nvSpPr>
                <p:spPr>
                  <a:xfrm>
                    <a:off x="8373203" y="3110771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89" name="TextBox 8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73203" y="3110771"/>
                    <a:ext cx="182742" cy="246221"/>
                  </a:xfrm>
                  <a:prstGeom prst="rect">
                    <a:avLst/>
                  </a:prstGeom>
                  <a:blipFill>
                    <a:blip r:embed="rId32"/>
                    <a:stretch>
                      <a:fillRect l="-57895" r="-57895" b="-875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0" name="TextBox 89"/>
                  <p:cNvSpPr txBox="1"/>
                  <p:nvPr/>
                </p:nvSpPr>
                <p:spPr>
                  <a:xfrm>
                    <a:off x="9104329" y="3127733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90" name="TextBox 8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04329" y="3127733"/>
                    <a:ext cx="182742" cy="246221"/>
                  </a:xfrm>
                  <a:prstGeom prst="rect">
                    <a:avLst/>
                  </a:prstGeom>
                  <a:blipFill>
                    <a:blip r:embed="rId33"/>
                    <a:stretch>
                      <a:fillRect l="-57895" r="-57895" b="-91304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9811138" y="3110771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2" name="TextBox 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811138" y="3110771"/>
                    <a:ext cx="182742" cy="246221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l="-16667" r="-20000" b="-125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TextBox 91"/>
                  <p:cNvSpPr txBox="1"/>
                  <p:nvPr/>
                </p:nvSpPr>
                <p:spPr>
                  <a:xfrm>
                    <a:off x="10506527" y="3097080"/>
                    <a:ext cx="182742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3" name="TextBox 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506527" y="3097080"/>
                    <a:ext cx="182742" cy="246221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l="-20690" r="-20690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3" name="TextBox 92"/>
                  <p:cNvSpPr txBox="1"/>
                  <p:nvPr/>
                </p:nvSpPr>
                <p:spPr>
                  <a:xfrm>
                    <a:off x="6117679" y="3120030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4" name="TextBox 4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7679" y="3120030"/>
                    <a:ext cx="336631" cy="246221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r="-9091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4" name="TextBox 93"/>
                  <p:cNvSpPr txBox="1"/>
                  <p:nvPr/>
                </p:nvSpPr>
                <p:spPr>
                  <a:xfrm>
                    <a:off x="6837759" y="3124263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5" name="TextBox 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37759" y="3124263"/>
                    <a:ext cx="336631" cy="246221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r="-9091" b="-9756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5" name="TextBox 94"/>
                  <p:cNvSpPr txBox="1"/>
                  <p:nvPr/>
                </p:nvSpPr>
                <p:spPr>
                  <a:xfrm>
                    <a:off x="7557839" y="3120031"/>
                    <a:ext cx="336631" cy="24622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altLang="ko-KR" sz="160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ko-KR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m:oMathPara>
                    </a14:m>
                    <a:endParaRPr lang="ko-KR" altLang="en-US" sz="1600" dirty="0"/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557839" y="3120031"/>
                    <a:ext cx="336631" cy="246221"/>
                  </a:xfrm>
                  <a:prstGeom prst="rect">
                    <a:avLst/>
                  </a:prstGeom>
                  <a:blipFill>
                    <a:blip r:embed="rId21"/>
                    <a:stretch>
                      <a:fillRect r="-9091" b="-10000"/>
                    </a:stretch>
                  </a:blipFill>
                </p:spPr>
                <p:txBody>
                  <a:bodyPr/>
                  <a:lstStyle/>
                  <a:p>
                    <a:r>
                      <a:rPr lang="ko-KR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5867255" y="2804056"/>
                  <a:ext cx="493055" cy="369332"/>
                </a:xfrm>
                <a:prstGeom prst="rect">
                  <a:avLst/>
                </a:prstGeom>
                <a:solidFill>
                  <a:srgbClr val="FFFF00"/>
                </a:solidFill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sSub>
                          <m:sSubPr>
                            <m:ctrlP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altLang="ko-KR" sz="2400" b="0" i="1" smtClean="0">
                                <a:latin typeface="Cambria Math" panose="02040503050406030204" pitchFamily="18" charset="0"/>
                              </a:rPr>
                              <m:t>0.01</m:t>
                            </m:r>
                          </m:sub>
                        </m:sSub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   </m:t>
                        </m:r>
                      </m:oMath>
                    </m:oMathPara>
                  </a14:m>
                  <a:endParaRPr lang="ko-KR" altLang="en-US" sz="2400" dirty="0"/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7255" y="2804056"/>
                  <a:ext cx="493055" cy="369332"/>
                </a:xfrm>
                <a:prstGeom prst="rect">
                  <a:avLst/>
                </a:prstGeom>
                <a:blipFill>
                  <a:blip r:embed="rId34"/>
                  <a:stretch>
                    <a:fillRect l="-1235" r="-95062" b="-1639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5" name="그룹 74"/>
            <p:cNvGrpSpPr/>
            <p:nvPr/>
          </p:nvGrpSpPr>
          <p:grpSpPr>
            <a:xfrm>
              <a:off x="6225560" y="2381964"/>
              <a:ext cx="518520" cy="322840"/>
              <a:chOff x="9923434" y="2348880"/>
              <a:chExt cx="882713" cy="702669"/>
            </a:xfrm>
          </p:grpSpPr>
          <p:cxnSp>
            <p:nvCxnSpPr>
              <p:cNvPr id="78" name="직선 연결선 77"/>
              <p:cNvCxnSpPr/>
              <p:nvPr/>
            </p:nvCxnSpPr>
            <p:spPr>
              <a:xfrm>
                <a:off x="9923434" y="2457116"/>
                <a:ext cx="0" cy="594433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직각 삼각형 78"/>
              <p:cNvSpPr/>
              <p:nvPr/>
            </p:nvSpPr>
            <p:spPr>
              <a:xfrm>
                <a:off x="9940397" y="2348880"/>
                <a:ext cx="260058" cy="684834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직각 삼각형 79"/>
              <p:cNvSpPr/>
              <p:nvPr/>
            </p:nvSpPr>
            <p:spPr>
              <a:xfrm>
                <a:off x="9984918" y="2638645"/>
                <a:ext cx="359553" cy="37176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1" name="직각 삼각형 80"/>
              <p:cNvSpPr/>
              <p:nvPr/>
            </p:nvSpPr>
            <p:spPr>
              <a:xfrm>
                <a:off x="10056440" y="2708920"/>
                <a:ext cx="542677" cy="324795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2" name="직각 삼각형 81"/>
              <p:cNvSpPr/>
              <p:nvPr/>
            </p:nvSpPr>
            <p:spPr>
              <a:xfrm>
                <a:off x="10263470" y="2888314"/>
                <a:ext cx="542677" cy="134566"/>
              </a:xfrm>
              <a:prstGeom prst="rtTriangle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TextBox 75"/>
                <p:cNvSpPr txBox="1"/>
                <p:nvPr/>
              </p:nvSpPr>
              <p:spPr>
                <a:xfrm>
                  <a:off x="6433822" y="2062361"/>
                  <a:ext cx="617152" cy="369332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400" b="0" i="1" smtClean="0">
                            <a:latin typeface="Cambria Math" panose="02040503050406030204" pitchFamily="18" charset="0"/>
                          </a:rPr>
                          <m:t>0.01</m:t>
                        </m:r>
                      </m:oMath>
                    </m:oMathPara>
                  </a14:m>
                  <a:endParaRPr lang="ko-KR" altLang="en-US" sz="2400" dirty="0"/>
                </a:p>
              </p:txBody>
            </p:sp>
          </mc:Choice>
          <mc:Fallback xmlns="">
            <p:sp>
              <p:nvSpPr>
                <p:cNvPr id="76" name="TextBox 7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33822" y="2062361"/>
                  <a:ext cx="617152" cy="369332"/>
                </a:xfrm>
                <a:prstGeom prst="rect">
                  <a:avLst/>
                </a:prstGeom>
                <a:blipFill>
                  <a:blip r:embed="rId35"/>
                  <a:stretch>
                    <a:fillRect l="-12871" r="-1485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7" name="직선 화살표 연결선 76"/>
            <p:cNvCxnSpPr/>
            <p:nvPr/>
          </p:nvCxnSpPr>
          <p:spPr>
            <a:xfrm flipH="1">
              <a:off x="6335420" y="2435238"/>
              <a:ext cx="75777" cy="18890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5827499-0F7A-4572-A6FB-E216F72CDE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442912"/>
            <a:ext cx="5791200" cy="37433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10A077-F357-4228-A8CA-54822334EF6E}"/>
              </a:ext>
            </a:extLst>
          </p:cNvPr>
          <p:cNvSpPr txBox="1"/>
          <p:nvPr/>
        </p:nvSpPr>
        <p:spPr>
          <a:xfrm>
            <a:off x="590550" y="37147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/>
              <a:t>엑셀실습</a:t>
            </a:r>
            <a:endParaRPr lang="en-US" altLang="ko-K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90B40C2-8852-4851-94F0-08E1680AD08C}"/>
                  </a:ext>
                </a:extLst>
              </p:cNvPr>
              <p:cNvSpPr txBox="1"/>
              <p:nvPr/>
            </p:nvSpPr>
            <p:spPr>
              <a:xfrm>
                <a:off x="1144548" y="1112863"/>
                <a:ext cx="1208127" cy="615553"/>
              </a:xfrm>
              <a:prstGeom prst="rect">
                <a:avLst/>
              </a:prstGeom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ko-KR" sz="4000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altLang="ko-KR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sz="4000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ko-KR" altLang="en-US" sz="4000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sub>
                      </m:sSub>
                      <m:r>
                        <a:rPr lang="en-US" altLang="ko-KR" sz="4000" b="0" i="1" smtClean="0">
                          <a:latin typeface="Cambria Math" panose="02040503050406030204" pitchFamily="18" charset="0"/>
                        </a:rPr>
                        <m:t>   </m:t>
                      </m:r>
                    </m:oMath>
                  </m:oMathPara>
                </a14:m>
                <a:endParaRPr lang="ko-KR" altLang="en-US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90B40C2-8852-4851-94F0-08E1680AD0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548" y="1112863"/>
                <a:ext cx="1208127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그림 9">
            <a:extLst>
              <a:ext uri="{FF2B5EF4-FFF2-40B4-BE49-F238E27FC236}">
                <a16:creationId xmlns:a16="http://schemas.microsoft.com/office/drawing/2014/main" id="{DBF0FA2A-529C-4529-BCB4-B62BAD06E4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8337" y="2562225"/>
            <a:ext cx="5495925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160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609728" cy="975643"/>
          </a:xfrm>
        </p:spPr>
        <p:txBody>
          <a:bodyPr>
            <a:normAutofit/>
          </a:bodyPr>
          <a:lstStyle/>
          <a:p>
            <a:r>
              <a:rPr lang="ko-KR" altLang="en-US" sz="3600" dirty="0"/>
              <a:t>참고</a:t>
            </a:r>
            <a:r>
              <a:rPr lang="en-US" altLang="ko-KR" sz="3600" dirty="0"/>
              <a:t>1&gt; </a:t>
            </a:r>
            <a:r>
              <a:rPr lang="ko-KR" altLang="en-US" sz="3600" dirty="0"/>
              <a:t>표준점수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28589" y="1405314"/>
            <a:ext cx="3941530" cy="4688822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000" dirty="0"/>
              <a:t>수능표준점수</a:t>
            </a:r>
            <a:endParaRPr lang="en-US" altLang="ko-KR" sz="2000" dirty="0"/>
          </a:p>
          <a:p>
            <a:endParaRPr lang="en-US" altLang="ko-KR" sz="2000" dirty="0"/>
          </a:p>
          <a:p>
            <a:r>
              <a:rPr lang="en-US" altLang="ko-KR" sz="2000" dirty="0"/>
              <a:t>A</a:t>
            </a:r>
            <a:r>
              <a:rPr lang="ko-KR" altLang="en-US" sz="2000" dirty="0"/>
              <a:t>과목의</a:t>
            </a:r>
            <a:r>
              <a:rPr lang="en-US" altLang="ko-KR" sz="2000" dirty="0"/>
              <a:t> 60</a:t>
            </a:r>
            <a:r>
              <a:rPr lang="ko-KR" altLang="en-US" sz="2000" dirty="0"/>
              <a:t>점</a:t>
            </a:r>
            <a:r>
              <a:rPr lang="en-US" altLang="ko-KR" sz="2000" dirty="0"/>
              <a:t>(</a:t>
            </a:r>
            <a:r>
              <a:rPr lang="ko-KR" altLang="en-US" sz="2000" dirty="0" err="1"/>
              <a:t>원점수</a:t>
            </a:r>
            <a:r>
              <a:rPr lang="en-US" altLang="ko-KR" sz="2000" dirty="0"/>
              <a:t>)</a:t>
            </a:r>
          </a:p>
          <a:p>
            <a:r>
              <a:rPr lang="en-US" altLang="ko-KR" sz="2000" dirty="0"/>
              <a:t>B</a:t>
            </a:r>
            <a:r>
              <a:rPr lang="ko-KR" altLang="en-US" sz="2000" dirty="0"/>
              <a:t>과목의 </a:t>
            </a:r>
            <a:r>
              <a:rPr lang="en-US" altLang="ko-KR" sz="2000" dirty="0"/>
              <a:t>60</a:t>
            </a:r>
            <a:r>
              <a:rPr lang="ko-KR" altLang="en-US" sz="2000" dirty="0"/>
              <a:t>점 비교</a:t>
            </a:r>
            <a:endParaRPr lang="en-US" altLang="ko-KR" sz="2000" dirty="0"/>
          </a:p>
          <a:p>
            <a:endParaRPr lang="en-US" altLang="ko-KR" sz="2000" dirty="0"/>
          </a:p>
          <a:p>
            <a:r>
              <a:rPr lang="en-US" altLang="ko-KR" sz="2000" dirty="0"/>
              <a:t>A</a:t>
            </a:r>
            <a:r>
              <a:rPr lang="ko-KR" altLang="en-US" sz="2000" dirty="0"/>
              <a:t>에서 </a:t>
            </a:r>
            <a:r>
              <a:rPr lang="en-US" altLang="ko-KR" sz="2000" dirty="0"/>
              <a:t>Z</a:t>
            </a:r>
            <a:r>
              <a:rPr lang="ko-KR" altLang="en-US" sz="2000" dirty="0"/>
              <a:t>값은 </a:t>
            </a:r>
            <a:r>
              <a:rPr lang="en-US" altLang="ko-KR" sz="2000" dirty="0"/>
              <a:t>-1</a:t>
            </a:r>
          </a:p>
          <a:p>
            <a:r>
              <a:rPr lang="en-US" altLang="ko-KR" sz="2000" dirty="0"/>
              <a:t>B</a:t>
            </a:r>
            <a:r>
              <a:rPr lang="ko-KR" altLang="en-US" sz="2000" dirty="0"/>
              <a:t>에서 </a:t>
            </a:r>
            <a:r>
              <a:rPr lang="en-US" altLang="ko-KR" sz="2000" dirty="0"/>
              <a:t>Z</a:t>
            </a:r>
            <a:r>
              <a:rPr lang="ko-KR" altLang="en-US" sz="2000" dirty="0"/>
              <a:t>값은 </a:t>
            </a:r>
            <a:r>
              <a:rPr lang="en-US" altLang="ko-KR" sz="2000" dirty="0"/>
              <a:t>+1</a:t>
            </a:r>
          </a:p>
          <a:p>
            <a:endParaRPr lang="en-US" altLang="ko-KR" sz="2000" dirty="0"/>
          </a:p>
          <a:p>
            <a:r>
              <a:rPr lang="en-US" altLang="ko-KR" sz="2000" dirty="0"/>
              <a:t>A</a:t>
            </a:r>
            <a:r>
              <a:rPr lang="ko-KR" altLang="en-US" sz="2000" dirty="0"/>
              <a:t>에서 표준점수는 </a:t>
            </a:r>
            <a:r>
              <a:rPr lang="en-US" altLang="ko-KR" sz="2000" dirty="0"/>
              <a:t>100+20*(-1)</a:t>
            </a:r>
          </a:p>
          <a:p>
            <a:r>
              <a:rPr lang="en-US" altLang="ko-KR" sz="2000" dirty="0"/>
              <a:t>B</a:t>
            </a:r>
            <a:r>
              <a:rPr lang="ko-KR" altLang="en-US" sz="2000" dirty="0"/>
              <a:t>에서 표준점수는 </a:t>
            </a:r>
            <a:r>
              <a:rPr lang="en-US" altLang="ko-KR" sz="2000" dirty="0"/>
              <a:t>100+20*(+1)</a:t>
            </a:r>
          </a:p>
          <a:p>
            <a:endParaRPr lang="en-US" altLang="ko-KR" sz="2000" dirty="0"/>
          </a:p>
          <a:p>
            <a:r>
              <a:rPr lang="en-US" altLang="ko-KR" sz="2000" dirty="0"/>
              <a:t>A</a:t>
            </a:r>
            <a:r>
              <a:rPr lang="ko-KR" altLang="en-US" sz="2000" dirty="0"/>
              <a:t>에서 </a:t>
            </a:r>
            <a:r>
              <a:rPr lang="ko-KR" altLang="en-US" sz="2000" dirty="0" err="1"/>
              <a:t>만점자의</a:t>
            </a:r>
            <a:r>
              <a:rPr lang="ko-KR" altLang="en-US" sz="2000" dirty="0"/>
              <a:t> 표준점수는</a:t>
            </a:r>
            <a:r>
              <a:rPr lang="en-US" altLang="ko-KR" sz="2000" dirty="0"/>
              <a:t>?</a:t>
            </a:r>
            <a:r>
              <a:rPr lang="ko-KR" altLang="en-US" sz="2000" dirty="0"/>
              <a:t> </a:t>
            </a:r>
            <a:endParaRPr lang="en-US" altLang="ko-KR" sz="2000" dirty="0"/>
          </a:p>
          <a:p>
            <a:r>
              <a:rPr lang="en-US" altLang="ko-KR" sz="2000" dirty="0"/>
              <a:t>B</a:t>
            </a:r>
            <a:r>
              <a:rPr lang="ko-KR" altLang="en-US" sz="2000" dirty="0"/>
              <a:t>에서 </a:t>
            </a:r>
            <a:r>
              <a:rPr lang="ko-KR" altLang="en-US" sz="2000" dirty="0" err="1"/>
              <a:t>만점자의</a:t>
            </a:r>
            <a:r>
              <a:rPr lang="ko-KR" altLang="en-US" sz="2000" dirty="0"/>
              <a:t> 표준점수는</a:t>
            </a:r>
            <a:r>
              <a:rPr lang="en-US" altLang="ko-KR" sz="2000" dirty="0"/>
              <a:t>?</a:t>
            </a:r>
            <a:endParaRPr lang="ko-KR" altLang="en-US" sz="2000" dirty="0"/>
          </a:p>
        </p:txBody>
      </p:sp>
      <p:grpSp>
        <p:nvGrpSpPr>
          <p:cNvPr id="4" name="그룹 3"/>
          <p:cNvGrpSpPr/>
          <p:nvPr/>
        </p:nvGrpSpPr>
        <p:grpSpPr>
          <a:xfrm>
            <a:off x="5772039" y="476672"/>
            <a:ext cx="5832648" cy="2893812"/>
            <a:chOff x="5772039" y="476672"/>
            <a:chExt cx="5832648" cy="2893812"/>
          </a:xfrm>
        </p:grpSpPr>
        <p:pic>
          <p:nvPicPr>
            <p:cNvPr id="5" name="그림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42525" y="476672"/>
              <a:ext cx="4074253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9362975" y="1639833"/>
                  <a:ext cx="33342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62975" y="1639833"/>
                  <a:ext cx="333425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12727" r="-12727" b="-13333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" name="직선 연결선 6"/>
            <p:cNvCxnSpPr/>
            <p:nvPr/>
          </p:nvCxnSpPr>
          <p:spPr>
            <a:xfrm>
              <a:off x="9171078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그룹 7"/>
            <p:cNvGrpSpPr/>
            <p:nvPr/>
          </p:nvGrpSpPr>
          <p:grpSpPr>
            <a:xfrm>
              <a:off x="5772039" y="2924944"/>
              <a:ext cx="5508537" cy="128802"/>
              <a:chOff x="6348103" y="4769032"/>
              <a:chExt cx="5508537" cy="128802"/>
            </a:xfrm>
          </p:grpSpPr>
          <p:cxnSp>
            <p:nvCxnSpPr>
              <p:cNvPr id="18" name="직선 화살표 연결선 17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직선 연결선 18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직선 연결선 32"/>
              <p:cNvCxnSpPr/>
              <p:nvPr/>
            </p:nvCxnSpPr>
            <p:spPr>
              <a:xfrm>
                <a:off x="9048328" y="476903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" name="직선 화살표 연결선 8"/>
            <p:cNvCxnSpPr/>
            <p:nvPr/>
          </p:nvCxnSpPr>
          <p:spPr>
            <a:xfrm>
              <a:off x="9253855" y="1484784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4"/>
                  <a:stretch>
                    <a:fillRect l="-22500" r="-1750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8256240" y="3110771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6240" y="3110771"/>
                  <a:ext cx="296556" cy="246221"/>
                </a:xfrm>
                <a:prstGeom prst="rect">
                  <a:avLst/>
                </a:prstGeom>
                <a:blipFill>
                  <a:blip r:embed="rId5"/>
                  <a:stretch>
                    <a:fillRect l="-10204" r="-10204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8997999" y="3110771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7999" y="3110771"/>
                  <a:ext cx="296556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10204" r="-10204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9718079" y="3110771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8079" y="3110771"/>
                  <a:ext cx="296556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10204" r="-10204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10438159" y="3097080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8159" y="3097080"/>
                  <a:ext cx="296556" cy="246221"/>
                </a:xfrm>
                <a:prstGeom prst="rect">
                  <a:avLst/>
                </a:prstGeom>
                <a:blipFill>
                  <a:blip r:embed="rId8"/>
                  <a:stretch>
                    <a:fillRect l="-10204" r="-10204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blipFill>
                  <a:blip r:embed="rId10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7557839" y="3120031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296556" cy="246221"/>
                </a:xfrm>
                <a:prstGeom prst="rect">
                  <a:avLst/>
                </a:prstGeom>
                <a:blipFill>
                  <a:blip r:embed="rId11"/>
                  <a:stretch>
                    <a:fillRect l="-12500" r="-1041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그룹 34"/>
          <p:cNvGrpSpPr/>
          <p:nvPr/>
        </p:nvGrpSpPr>
        <p:grpSpPr>
          <a:xfrm>
            <a:off x="5735960" y="3797342"/>
            <a:ext cx="5868727" cy="2893812"/>
            <a:chOff x="5735960" y="476672"/>
            <a:chExt cx="5868727" cy="2893812"/>
          </a:xfrm>
        </p:grpSpPr>
        <p:pic>
          <p:nvPicPr>
            <p:cNvPr id="36" name="그림 3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5960" y="476672"/>
              <a:ext cx="4074253" cy="2574877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7922815" y="1631531"/>
                  <a:ext cx="33342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922815" y="1631531"/>
                  <a:ext cx="333425" cy="276999"/>
                </a:xfrm>
                <a:prstGeom prst="rect">
                  <a:avLst/>
                </a:prstGeom>
                <a:blipFill>
                  <a:blip r:embed="rId12"/>
                  <a:stretch>
                    <a:fillRect l="-12963" r="-14815" b="-1087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8" name="직선 연결선 37"/>
            <p:cNvCxnSpPr/>
            <p:nvPr/>
          </p:nvCxnSpPr>
          <p:spPr>
            <a:xfrm>
              <a:off x="7752184" y="476672"/>
              <a:ext cx="0" cy="2574877"/>
            </a:xfrm>
            <a:prstGeom prst="line">
              <a:avLst/>
            </a:prstGeom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그룹 38"/>
            <p:cNvGrpSpPr/>
            <p:nvPr/>
          </p:nvGrpSpPr>
          <p:grpSpPr>
            <a:xfrm>
              <a:off x="5772039" y="2924944"/>
              <a:ext cx="5508537" cy="128802"/>
              <a:chOff x="6348103" y="4769032"/>
              <a:chExt cx="5508537" cy="128802"/>
            </a:xfrm>
          </p:grpSpPr>
          <p:cxnSp>
            <p:nvCxnSpPr>
              <p:cNvPr id="49" name="직선 화살표 연결선 48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연결선 49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직선 연결선 51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직선 연결선 52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직선 연결선 53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직선 연결선 54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직선 연결선 55"/>
              <p:cNvCxnSpPr/>
              <p:nvPr/>
            </p:nvCxnSpPr>
            <p:spPr>
              <a:xfrm>
                <a:off x="9048328" y="4769032"/>
                <a:ext cx="0" cy="9848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직선 화살표 연결선 39"/>
            <p:cNvCxnSpPr/>
            <p:nvPr/>
          </p:nvCxnSpPr>
          <p:spPr>
            <a:xfrm>
              <a:off x="7813695" y="1548490"/>
              <a:ext cx="58656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TextBox 40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41" name="TextBox 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13"/>
                  <a:stretch>
                    <a:fillRect l="-22500" r="-2000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8256240" y="3110771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56240" y="3110771"/>
                  <a:ext cx="296556" cy="246221"/>
                </a:xfrm>
                <a:prstGeom prst="rect">
                  <a:avLst/>
                </a:prstGeom>
                <a:blipFill>
                  <a:blip r:embed="rId14"/>
                  <a:stretch>
                    <a:fillRect l="-10204" r="-10204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8997999" y="3110771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97999" y="3110771"/>
                  <a:ext cx="296556" cy="246221"/>
                </a:xfrm>
                <a:prstGeom prst="rect">
                  <a:avLst/>
                </a:prstGeom>
                <a:blipFill>
                  <a:blip r:embed="rId15"/>
                  <a:stretch>
                    <a:fillRect l="-10204" r="-10204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/>
                <p:cNvSpPr txBox="1"/>
                <p:nvPr/>
              </p:nvSpPr>
              <p:spPr>
                <a:xfrm>
                  <a:off x="9718079" y="3110771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80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8079" y="3110771"/>
                  <a:ext cx="296556" cy="246221"/>
                </a:xfrm>
                <a:prstGeom prst="rect">
                  <a:avLst/>
                </a:prstGeom>
                <a:blipFill>
                  <a:blip r:embed="rId16"/>
                  <a:stretch>
                    <a:fillRect l="-10204" r="-10204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/>
                <p:cNvSpPr txBox="1"/>
                <p:nvPr/>
              </p:nvSpPr>
              <p:spPr>
                <a:xfrm>
                  <a:off x="10438159" y="3097080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8159" y="3097080"/>
                  <a:ext cx="296556" cy="246221"/>
                </a:xfrm>
                <a:prstGeom prst="rect">
                  <a:avLst/>
                </a:prstGeom>
                <a:blipFill>
                  <a:blip r:embed="rId17"/>
                  <a:stretch>
                    <a:fillRect l="-10204" r="-10204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296556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12500" r="-10417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40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296556" cy="246221"/>
                </a:xfrm>
                <a:prstGeom prst="rect">
                  <a:avLst/>
                </a:prstGeom>
                <a:blipFill>
                  <a:blip r:embed="rId18"/>
                  <a:stretch>
                    <a:fillRect l="-12500" r="-10417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7557839" y="3120031"/>
                  <a:ext cx="29655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296556" cy="246221"/>
                </a:xfrm>
                <a:prstGeom prst="rect">
                  <a:avLst/>
                </a:prstGeom>
                <a:blipFill>
                  <a:blip r:embed="rId19"/>
                  <a:stretch>
                    <a:fillRect l="-12500" r="-1041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0" name="직선 연결선 59"/>
          <p:cNvCxnSpPr/>
          <p:nvPr/>
        </p:nvCxnSpPr>
        <p:spPr>
          <a:xfrm>
            <a:off x="8472264" y="365125"/>
            <a:ext cx="0" cy="6075575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5685AB24-50B2-4FFC-A7B2-44D9FE75B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1888" y="495300"/>
            <a:ext cx="3982378" cy="492125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6A2D46-F010-4217-897B-39CE1E2CB933}"/>
              </a:ext>
            </a:extLst>
          </p:cNvPr>
          <p:cNvSpPr txBox="1"/>
          <p:nvPr/>
        </p:nvSpPr>
        <p:spPr>
          <a:xfrm>
            <a:off x="946150" y="495300"/>
            <a:ext cx="110799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dirty="0"/>
              <a:t>엑셀실습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E497B1AE-3570-463C-9327-217D60843F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2088" y="768350"/>
            <a:ext cx="2398803" cy="4648200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D02E78D9-0098-429A-8092-0A78503676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98714" y="768350"/>
            <a:ext cx="2832236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17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그림 8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176" y="116632"/>
            <a:ext cx="4345087" cy="6593159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401816" cy="975643"/>
          </a:xfrm>
        </p:spPr>
        <p:txBody>
          <a:bodyPr>
            <a:normAutofit fontScale="90000"/>
          </a:bodyPr>
          <a:lstStyle/>
          <a:p>
            <a:r>
              <a:rPr lang="ko-KR" altLang="en-US" sz="3600" dirty="0"/>
              <a:t>참고</a:t>
            </a:r>
            <a:r>
              <a:rPr lang="en-US" altLang="ko-KR" sz="3600" dirty="0"/>
              <a:t>2&gt; </a:t>
            </a:r>
            <a:r>
              <a:rPr lang="ko-KR" altLang="en-US" sz="3600" dirty="0"/>
              <a:t>골다공증 표준점수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91375" y="1484784"/>
            <a:ext cx="4334396" cy="4688822"/>
          </a:xfrm>
        </p:spPr>
        <p:txBody>
          <a:bodyPr>
            <a:normAutofit/>
          </a:bodyPr>
          <a:lstStyle/>
          <a:p>
            <a:r>
              <a:rPr lang="en-US" altLang="ko-KR" sz="2000" dirty="0"/>
              <a:t>T-score &amp; Z-score</a:t>
            </a:r>
          </a:p>
          <a:p>
            <a:endParaRPr lang="en-US" altLang="ko-KR" sz="2000" dirty="0"/>
          </a:p>
          <a:p>
            <a:r>
              <a:rPr lang="en-US" altLang="ko-KR" sz="2000" dirty="0"/>
              <a:t>T-score </a:t>
            </a:r>
            <a:r>
              <a:rPr lang="ko-KR" altLang="en-US" sz="2000" dirty="0"/>
              <a:t>는 전체분포에서 표준화</a:t>
            </a:r>
            <a:endParaRPr lang="en-US" altLang="ko-KR" sz="2000" dirty="0"/>
          </a:p>
          <a:p>
            <a:r>
              <a:rPr lang="en-US" altLang="ko-KR" sz="2000" dirty="0"/>
              <a:t>Z-score</a:t>
            </a:r>
            <a:r>
              <a:rPr lang="ko-KR" altLang="en-US" sz="2000" dirty="0"/>
              <a:t>는 동일연령대에서 표준화</a:t>
            </a:r>
            <a:endParaRPr lang="en-US" altLang="ko-KR" sz="2000" dirty="0"/>
          </a:p>
          <a:p>
            <a:endParaRPr lang="en-US" altLang="ko-KR" sz="2000" dirty="0"/>
          </a:p>
          <a:p>
            <a:r>
              <a:rPr lang="en-US" altLang="ko-KR" sz="2000" dirty="0"/>
              <a:t>T-score</a:t>
            </a:r>
            <a:r>
              <a:rPr lang="ko-KR" altLang="en-US" sz="2000" dirty="0"/>
              <a:t>가 </a:t>
            </a:r>
            <a:r>
              <a:rPr lang="en-US" altLang="ko-KR" sz="2000" dirty="0"/>
              <a:t>-2.5 </a:t>
            </a:r>
            <a:r>
              <a:rPr lang="ko-KR" altLang="en-US" sz="2000" dirty="0"/>
              <a:t>미만이면 골다공증 판정</a:t>
            </a:r>
            <a:endParaRPr lang="en-US" altLang="ko-KR" sz="2000" dirty="0"/>
          </a:p>
          <a:p>
            <a:endParaRPr lang="en-US" altLang="ko-KR" sz="2000" dirty="0"/>
          </a:p>
          <a:p>
            <a:r>
              <a:rPr lang="ko-KR" altLang="en-US" sz="2000" dirty="0"/>
              <a:t>골다공증 환자의 비율은</a:t>
            </a:r>
            <a:r>
              <a:rPr lang="en-US" altLang="ko-KR" sz="2000" dirty="0"/>
              <a:t>?</a:t>
            </a:r>
          </a:p>
          <a:p>
            <a:endParaRPr lang="en-US" altLang="ko-KR" sz="2000" dirty="0"/>
          </a:p>
          <a:p>
            <a:r>
              <a:rPr lang="en-US" altLang="ko-KR" sz="2000" dirty="0"/>
              <a:t>=1-0.9938=0.0062</a:t>
            </a:r>
            <a:endParaRPr lang="ko-KR" altLang="en-US" sz="2000" dirty="0"/>
          </a:p>
        </p:txBody>
      </p:sp>
      <p:grpSp>
        <p:nvGrpSpPr>
          <p:cNvPr id="57" name="그룹 56"/>
          <p:cNvGrpSpPr/>
          <p:nvPr/>
        </p:nvGrpSpPr>
        <p:grpSpPr>
          <a:xfrm>
            <a:off x="5735960" y="1683846"/>
            <a:ext cx="5832648" cy="2897282"/>
            <a:chOff x="5772039" y="476672"/>
            <a:chExt cx="5832648" cy="2897282"/>
          </a:xfrm>
          <a:solidFill>
            <a:schemeClr val="bg1"/>
          </a:solidFill>
        </p:grpSpPr>
        <p:pic>
          <p:nvPicPr>
            <p:cNvPr id="58" name="그림 5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51984" y="476672"/>
              <a:ext cx="5019566" cy="2574877"/>
            </a:xfrm>
            <a:prstGeom prst="rect">
              <a:avLst/>
            </a:prstGeom>
            <a:grpFill/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8716269" y="1293800"/>
                  <a:ext cx="205184" cy="276999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dirty="0"/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16269" y="1293800"/>
                  <a:ext cx="205184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23529" r="-17647" b="-1087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1" name="직선 연결선 60"/>
            <p:cNvCxnSpPr>
              <a:stCxn id="58" idx="0"/>
              <a:endCxn id="58" idx="2"/>
            </p:cNvCxnSpPr>
            <p:nvPr/>
          </p:nvCxnSpPr>
          <p:spPr>
            <a:xfrm>
              <a:off x="8461767" y="476672"/>
              <a:ext cx="0" cy="2574877"/>
            </a:xfrm>
            <a:prstGeom prst="line">
              <a:avLst/>
            </a:prstGeom>
            <a:grpFill/>
            <a:ln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그룹 61"/>
            <p:cNvGrpSpPr/>
            <p:nvPr/>
          </p:nvGrpSpPr>
          <p:grpSpPr>
            <a:xfrm>
              <a:off x="5772039" y="2953064"/>
              <a:ext cx="5508537" cy="100682"/>
              <a:chOff x="6348103" y="4797152"/>
              <a:chExt cx="5508537" cy="100682"/>
            </a:xfrm>
            <a:grpFill/>
          </p:grpSpPr>
          <p:cxnSp>
            <p:nvCxnSpPr>
              <p:cNvPr id="72" name="직선 화살표 연결선 71"/>
              <p:cNvCxnSpPr/>
              <p:nvPr/>
            </p:nvCxnSpPr>
            <p:spPr>
              <a:xfrm>
                <a:off x="6348103" y="4897834"/>
                <a:ext cx="5508537" cy="0"/>
              </a:xfrm>
              <a:prstGeom prst="straightConnector1">
                <a:avLst/>
              </a:prstGeom>
              <a:grpFill/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72"/>
              <p:cNvCxnSpPr/>
              <p:nvPr/>
            </p:nvCxnSpPr>
            <p:spPr>
              <a:xfrm>
                <a:off x="9758680" y="4797152"/>
                <a:ext cx="0" cy="98485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73"/>
              <p:cNvCxnSpPr/>
              <p:nvPr/>
            </p:nvCxnSpPr>
            <p:spPr>
              <a:xfrm>
                <a:off x="10465599" y="4797152"/>
                <a:ext cx="0" cy="98485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직선 연결선 74"/>
              <p:cNvCxnSpPr/>
              <p:nvPr/>
            </p:nvCxnSpPr>
            <p:spPr>
              <a:xfrm>
                <a:off x="11172518" y="4797152"/>
                <a:ext cx="0" cy="98485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직선 연결선 75"/>
              <p:cNvCxnSpPr/>
              <p:nvPr/>
            </p:nvCxnSpPr>
            <p:spPr>
              <a:xfrm>
                <a:off x="6914410" y="4797152"/>
                <a:ext cx="0" cy="98485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직선 연결선 76"/>
              <p:cNvCxnSpPr/>
              <p:nvPr/>
            </p:nvCxnSpPr>
            <p:spPr>
              <a:xfrm>
                <a:off x="7621329" y="4797152"/>
                <a:ext cx="0" cy="98485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직선 연결선 77"/>
              <p:cNvCxnSpPr/>
              <p:nvPr/>
            </p:nvCxnSpPr>
            <p:spPr>
              <a:xfrm>
                <a:off x="8328248" y="4797152"/>
                <a:ext cx="0" cy="98485"/>
              </a:xfrm>
              <a:prstGeom prst="lin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직선 화살표 연결선 62"/>
            <p:cNvCxnSpPr>
              <a:cxnSpLocks/>
            </p:cNvCxnSpPr>
            <p:nvPr/>
          </p:nvCxnSpPr>
          <p:spPr>
            <a:xfrm>
              <a:off x="8461767" y="1223776"/>
              <a:ext cx="642562" cy="0"/>
            </a:xfrm>
            <a:prstGeom prst="straightConnector1">
              <a:avLst/>
            </a:prstGeom>
            <a:grpFill/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63"/>
                <p:cNvSpPr txBox="1"/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grp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20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oMath>
                    </m:oMathPara>
                  </a14:m>
                  <a:endParaRPr lang="ko-KR" altLang="en-US" sz="2000" dirty="0"/>
                </a:p>
              </p:txBody>
            </p:sp>
          </mc:Choice>
          <mc:Fallback xmlns="">
            <p:sp>
              <p:nvSpPr>
                <p:cNvPr id="64" name="TextBox 6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62096" y="2809048"/>
                  <a:ext cx="242591" cy="307777"/>
                </a:xfrm>
                <a:prstGeom prst="rect">
                  <a:avLst/>
                </a:prstGeom>
                <a:blipFill>
                  <a:blip r:embed="rId5"/>
                  <a:stretch>
                    <a:fillRect l="-5000" b="-2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Box 64"/>
                <p:cNvSpPr txBox="1"/>
                <p:nvPr/>
              </p:nvSpPr>
              <p:spPr>
                <a:xfrm>
                  <a:off x="8373203" y="3110771"/>
                  <a:ext cx="182742" cy="246221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65" name="TextBox 6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73203" y="3110771"/>
                  <a:ext cx="182742" cy="246221"/>
                </a:xfrm>
                <a:prstGeom prst="rect">
                  <a:avLst/>
                </a:prstGeom>
                <a:blipFill>
                  <a:blip r:embed="rId6"/>
                  <a:stretch>
                    <a:fillRect l="-20000" r="-16667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04329" y="3127733"/>
                  <a:ext cx="182742" cy="246221"/>
                </a:xfrm>
                <a:prstGeom prst="rect">
                  <a:avLst/>
                </a:prstGeom>
                <a:blipFill>
                  <a:blip r:embed="rId7"/>
                  <a:stretch>
                    <a:fillRect l="-20000" r="-16667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11138" y="3110771"/>
                  <a:ext cx="182742" cy="246221"/>
                </a:xfrm>
                <a:prstGeom prst="rect">
                  <a:avLst/>
                </a:prstGeom>
                <a:blipFill>
                  <a:blip r:embed="rId17"/>
                  <a:stretch>
                    <a:fillRect l="-16667" r="-20000" b="-125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8" name="TextBox 67"/>
                <p:cNvSpPr txBox="1"/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06527" y="3097080"/>
                  <a:ext cx="182742" cy="246221"/>
                </a:xfrm>
                <a:prstGeom prst="rect">
                  <a:avLst/>
                </a:prstGeom>
                <a:blipFill>
                  <a:blip r:embed="rId18"/>
                  <a:stretch>
                    <a:fillRect l="-20690" r="-20690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4" name="TextBox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7679" y="3120030"/>
                  <a:ext cx="336631" cy="246221"/>
                </a:xfrm>
                <a:prstGeom prst="rect">
                  <a:avLst/>
                </a:prstGeom>
                <a:blipFill>
                  <a:blip r:embed="rId19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5" name="TextBox 4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37759" y="3124263"/>
                  <a:ext cx="336631" cy="246221"/>
                </a:xfrm>
                <a:prstGeom prst="rect">
                  <a:avLst/>
                </a:prstGeom>
                <a:blipFill>
                  <a:blip r:embed="rId20"/>
                  <a:stretch>
                    <a:fillRect r="-9091" b="-9756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/>
                <p:cNvSpPr txBox="1"/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grp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ko-KR" sz="160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ko-KR" altLang="en-US" sz="1600" dirty="0"/>
                </a:p>
              </p:txBody>
            </p:sp>
          </mc:Choice>
          <mc:Fallback xmlns="">
            <p:sp>
              <p:nvSpPr>
                <p:cNvPr id="46" name="TextBox 4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7839" y="3120031"/>
                  <a:ext cx="336631" cy="246221"/>
                </a:xfrm>
                <a:prstGeom prst="rect">
                  <a:avLst/>
                </a:prstGeom>
                <a:blipFill>
                  <a:blip r:embed="rId21"/>
                  <a:stretch>
                    <a:fillRect r="-9091" b="-1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0" name="직선 연결선 59"/>
          <p:cNvCxnSpPr/>
          <p:nvPr/>
        </p:nvCxnSpPr>
        <p:spPr>
          <a:xfrm>
            <a:off x="6672064" y="3401651"/>
            <a:ext cx="0" cy="1859572"/>
          </a:xfrm>
          <a:prstGeom prst="line">
            <a:avLst/>
          </a:prstGeom>
          <a:ln w="28575">
            <a:solidFill>
              <a:srgbClr val="FFC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11564988" y="4009200"/>
                <a:ext cx="242591" cy="30777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20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ko-KR" altLang="en-US" sz="20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64988" y="4009200"/>
                <a:ext cx="242591" cy="307777"/>
              </a:xfrm>
              <a:prstGeom prst="rect">
                <a:avLst/>
              </a:prstGeom>
              <a:blipFill>
                <a:blip r:embed="rId22"/>
                <a:stretch>
                  <a:fillRect l="-5000" r="-2500" b="-8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0" name="타원 89"/>
          <p:cNvSpPr/>
          <p:nvPr/>
        </p:nvSpPr>
        <p:spPr>
          <a:xfrm>
            <a:off x="8249283" y="5609913"/>
            <a:ext cx="352810" cy="216024"/>
          </a:xfrm>
          <a:prstGeom prst="ellipse">
            <a:avLst/>
          </a:prstGeom>
          <a:solidFill>
            <a:srgbClr val="FFFF00">
              <a:alpha val="4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19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D3702C5-9C0D-480F-82F9-6733803E24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637" y="864632"/>
            <a:ext cx="4619625" cy="5238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0D0000-7E40-4A2B-BDA3-1C6B710B1AB7}"/>
              </a:ext>
            </a:extLst>
          </p:cNvPr>
          <p:cNvSpPr txBox="1"/>
          <p:nvPr/>
        </p:nvSpPr>
        <p:spPr>
          <a:xfrm>
            <a:off x="946150" y="495300"/>
            <a:ext cx="1107996" cy="369332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ko-KR" altLang="en-US" dirty="0"/>
              <a:t>엑셀실습</a:t>
            </a:r>
          </a:p>
        </p:txBody>
      </p:sp>
    </p:spTree>
    <p:extLst>
      <p:ext uri="{BB962C8B-B14F-4D97-AF65-F5344CB8AC3E}">
        <p14:creationId xmlns:p14="http://schemas.microsoft.com/office/powerpoint/2010/main" val="4160915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302</Words>
  <Application>Microsoft Office PowerPoint</Application>
  <PresentationFormat>와이드스크린</PresentationFormat>
  <Paragraphs>154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3" baseType="lpstr">
      <vt:lpstr>굴림</vt:lpstr>
      <vt:lpstr>맑은 고딕</vt:lpstr>
      <vt:lpstr>Arial</vt:lpstr>
      <vt:lpstr>Cambria Math</vt:lpstr>
      <vt:lpstr>Times New Roman</vt:lpstr>
      <vt:lpstr>Office 테마</vt:lpstr>
      <vt:lpstr>정규분포 2</vt:lpstr>
      <vt:lpstr>표준정규분포 </vt:lpstr>
      <vt:lpstr>표준정규분포  상위백분위수</vt:lpstr>
      <vt:lpstr>연습</vt:lpstr>
      <vt:lpstr>PowerPoint 프레젠테이션</vt:lpstr>
      <vt:lpstr>참고1&gt; 표준점수</vt:lpstr>
      <vt:lpstr>PowerPoint 프레젠테이션</vt:lpstr>
      <vt:lpstr>참고2&gt; 골다공증 표준점수</vt:lpstr>
      <vt:lpstr>PowerPoint 프레젠테이션</vt:lpstr>
      <vt:lpstr>참고3&gt; six-sigma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정규분포 1</dc:title>
  <dc:creator>Admin</dc:creator>
  <cp:lastModifiedBy>Admin</cp:lastModifiedBy>
  <cp:revision>12</cp:revision>
  <dcterms:created xsi:type="dcterms:W3CDTF">2025-02-20T04:24:08Z</dcterms:created>
  <dcterms:modified xsi:type="dcterms:W3CDTF">2025-02-21T08:07:43Z</dcterms:modified>
</cp:coreProperties>
</file>