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96" r:id="rId2"/>
    <p:sldId id="400" r:id="rId3"/>
    <p:sldId id="391" r:id="rId4"/>
    <p:sldId id="395" r:id="rId5"/>
    <p:sldId id="396" r:id="rId6"/>
    <p:sldId id="397" r:id="rId7"/>
    <p:sldId id="401" r:id="rId8"/>
    <p:sldId id="398" r:id="rId9"/>
    <p:sldId id="402" r:id="rId10"/>
    <p:sldId id="403" r:id="rId11"/>
    <p:sldId id="399" r:id="rId12"/>
    <p:sldId id="357" r:id="rId13"/>
    <p:sldId id="359" r:id="rId14"/>
    <p:sldId id="360" r:id="rId15"/>
    <p:sldId id="361" r:id="rId16"/>
    <p:sldId id="362" r:id="rId17"/>
    <p:sldId id="415" r:id="rId18"/>
    <p:sldId id="336" r:id="rId19"/>
    <p:sldId id="414" r:id="rId20"/>
    <p:sldId id="340" r:id="rId21"/>
    <p:sldId id="416" r:id="rId22"/>
    <p:sldId id="417" r:id="rId23"/>
    <p:sldId id="383" r:id="rId24"/>
    <p:sldId id="385" r:id="rId25"/>
    <p:sldId id="406" r:id="rId26"/>
    <p:sldId id="407" r:id="rId27"/>
    <p:sldId id="356" r:id="rId28"/>
    <p:sldId id="388" r:id="rId29"/>
    <p:sldId id="389" r:id="rId30"/>
    <p:sldId id="409" r:id="rId31"/>
    <p:sldId id="410" r:id="rId32"/>
    <p:sldId id="350" r:id="rId33"/>
    <p:sldId id="370" r:id="rId34"/>
    <p:sldId id="413" r:id="rId35"/>
    <p:sldId id="408" r:id="rId36"/>
  </p:sldIdLst>
  <p:sldSz cx="12192000" cy="6858000"/>
  <p:notesSz cx="6858000" cy="9144000"/>
  <p:custDataLst>
    <p:tags r:id="rId3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00AD"/>
    <a:srgbClr val="0070C0"/>
    <a:srgbClr val="FF0000"/>
    <a:srgbClr val="FF9900"/>
    <a:srgbClr val="FF6600"/>
    <a:srgbClr val="99FF33"/>
    <a:srgbClr val="FFCC00"/>
    <a:srgbClr val="66FFFF"/>
    <a:srgbClr val="3E13B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52" autoAdjust="0"/>
  </p:normalViewPr>
  <p:slideViewPr>
    <p:cSldViewPr>
      <p:cViewPr varScale="1">
        <p:scale>
          <a:sx n="118" d="100"/>
          <a:sy n="118" d="100"/>
        </p:scale>
        <p:origin x="91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8B971-CE91-4D33-8E45-5448DAB2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4CB8FF-2C7F-4643-BC44-910323FE4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839095-A47D-4DB8-BEB2-34C902D4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C4B9BB-7140-4AC5-8C7D-3412E1D9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F8542B-87E0-453B-A454-C37614AA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5E4C-6FF5-4B7B-BE3E-18BB01B23D7C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548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723A0D-3306-45F6-8C64-F5927007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EC4E1F-167C-49BF-8E84-32B3533E8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EC1D52-4C23-4211-84F0-2C836955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9D52D-20A4-4618-B4DA-DE4DF86D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AB7D5C-BA0E-4E8D-8F2A-AB34245C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F114-8756-446A-B484-A3F3B689F3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049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61B04FD-8D57-48E0-95F5-1ABA2E2AC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6F0D6F-9A50-4B17-94B3-93CB7ED5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6D16C6-7762-421F-9C43-6516EEB5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88DE1D-FC26-4715-90CC-09DE02A8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FB930C-831E-4BFA-8CB5-90A0D05F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F114-8756-446A-B484-A3F3B689F3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1621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6518-4302-4522-A8D5-9619B0F2756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556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33A679-15E6-45AC-97C3-7A576E24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16D94B-1A1F-47AA-BFDA-C7978C37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73B1B9-D5FB-4BA3-A078-BE67948A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32F182-F28D-4603-B06F-29CBD095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96F650-BDBD-45B0-8C68-0C5E7F3B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F114-8756-446A-B484-A3F3B689F3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445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D967AE-0D7C-45DF-9D53-B9151B3B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352F5E-B81C-4BCF-8BF6-1A08562C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362CD7-26B5-41C2-96EB-F43B90DF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D5C875-BB8B-451E-9787-622BAF8D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85CF65-5C78-4F14-A131-DD09D350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3A5EE-059E-46C8-B54D-2C43301E56C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319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E1E988-A39A-4F1E-BE33-0C638F9A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83FF7E-DAE1-471A-9A3B-476456B85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7621E5-CE08-47E4-A288-762B1A99C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DB59BF-55BD-408D-9D18-D4D00596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3A2AE6-33A3-468D-B477-8D343AC3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8BCF90-C02C-407F-AE66-801CB926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F114-8756-446A-B484-A3F3B689F3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548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CDC47B-8641-4B57-9E2B-56C0A71E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E93065-64BF-47F2-B4F1-D65F01C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2CFA16B-7D7B-4163-8517-CED067B81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2792FA6-3C02-44E7-9334-F7BD19ABA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57847B9-E064-49AD-B482-F25774605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B9A1334-BC92-43B6-8F7D-EF9ABC55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66ACD31-6966-48BA-9832-C5D44482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D82C8B1-AC64-4432-8BCC-AB540E3E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F114-8756-446A-B484-A3F3B689F3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4613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29A0C6-EDAB-454D-903F-C846C735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66BA3A-80F9-4C16-8A9C-3F3D10C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431E6C-682F-41FC-9CA6-FE7D172C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C5810D0-FE4A-4799-99EA-F4AC4329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FDB1-B8F5-45AF-BA00-B5F1818CBC04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7051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694351-6493-4221-A3BE-30A844B3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FC3C0F-3918-4534-9270-A584FDBE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2AEDE6-EB28-426B-B9C8-A4A2358C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F848-172D-4A82-94AF-0B48FC37E16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97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DECE10-DC75-48EB-B49E-FD9AE0B3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F74C65-6A28-421B-B50F-101F4BA1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A5FFCB-1E93-408E-8274-8E4499819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9B48B8-6AEA-4AA7-B70B-521CE120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4598D8-FEAA-4879-87E2-5E40618D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D425B9-2291-4B13-9BCB-2D89F01E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F114-8756-446A-B484-A3F3B689F3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4167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CA6B15-4C33-4D86-B7CB-1E97691A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1F5AF7-BA71-4313-B5AA-FF479F501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8AA6284-0FDB-44F9-B127-66C22F842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5E5FF5-ED0D-4831-8FC4-2B4220FB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00B397-371F-42D5-8381-9662F494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BBA409-AF6F-46AD-87E6-FDE686C8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2FAB8-6F36-42A4-8D53-5941D27CB8D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1971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BE5EE32-1DE0-4DC6-AD01-68C1ACAA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FC429D-167F-44B1-AC07-52434672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153987-BB6F-447A-9041-D1623EFFF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02CF35-C707-4CF3-9626-0B7C3978F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B4DD41-1FD8-42EC-8D03-123D5FD27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C4F114-8756-446A-B484-A3F3B689F3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12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8.png"/><Relationship Id="rId4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2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7.wmf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3.wmf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91.png"/><Relationship Id="rId4" Type="http://schemas.openxmlformats.org/officeDocument/2006/relationships/image" Target="../media/image88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12192000" cy="194691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 정</a:t>
            </a:r>
            <a:br>
              <a:rPr lang="en-US" altLang="ko-K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886" y="191543"/>
            <a:ext cx="361334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세가지 과녁판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809724" y="4677809"/>
            <a:ext cx="8227421" cy="1473200"/>
          </a:xfrm>
        </p:spPr>
        <p:txBody>
          <a:bodyPr>
            <a:normAutofit/>
          </a:bodyPr>
          <a:lstStyle/>
          <a:p>
            <a:r>
              <a:rPr lang="ko-KR" altLang="en-US" dirty="0"/>
              <a:t>두번째와 세번째의 점수를 비교하자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두번째의</a:t>
            </a:r>
            <a:r>
              <a:rPr lang="en-US" altLang="ko-KR" dirty="0"/>
              <a:t> MSE=</a:t>
            </a:r>
            <a:r>
              <a:rPr lang="ko-KR" altLang="en-US" dirty="0"/>
              <a:t>분산 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세번째의 </a:t>
            </a:r>
            <a:r>
              <a:rPr lang="en-US" altLang="ko-KR" dirty="0"/>
              <a:t>MSE=</a:t>
            </a:r>
            <a:r>
              <a:rPr lang="ko-KR" altLang="en-US" dirty="0"/>
              <a:t>분산</a:t>
            </a:r>
            <a:r>
              <a:rPr lang="en-US" altLang="ko-KR" dirty="0"/>
              <a:t>+bias</a:t>
            </a:r>
            <a:r>
              <a:rPr lang="en-US" altLang="ko-KR" baseline="30000" dirty="0"/>
              <a:t>2</a:t>
            </a:r>
            <a:r>
              <a:rPr lang="en-US" altLang="ko-KR" dirty="0"/>
              <a:t> </a:t>
            </a:r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10279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0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1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7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8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10273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4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5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071788" y="30686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071788" y="32131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3289277" y="31416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3216252" y="3284539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>
            <a:off x="3216252" y="29257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2" name="AutoShape 13"/>
          <p:cNvSpPr>
            <a:spLocks noChangeArrowheads="1"/>
          </p:cNvSpPr>
          <p:nvPr/>
        </p:nvSpPr>
        <p:spPr bwMode="auto">
          <a:xfrm>
            <a:off x="3432152" y="3213100"/>
            <a:ext cx="71437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3" name="AutoShape 14"/>
          <p:cNvSpPr>
            <a:spLocks noChangeArrowheads="1"/>
          </p:cNvSpPr>
          <p:nvPr/>
        </p:nvSpPr>
        <p:spPr bwMode="auto">
          <a:xfrm>
            <a:off x="3360713" y="29972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3360713" y="32845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10265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6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7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8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9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0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1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2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10257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8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9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0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1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2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3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4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9624392" y="32392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9112985" y="4592145"/>
                <a:ext cx="930319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985" y="4592145"/>
                <a:ext cx="930319" cy="477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직선 화살표 연결선 57"/>
          <p:cNvCxnSpPr/>
          <p:nvPr/>
        </p:nvCxnSpPr>
        <p:spPr>
          <a:xfrm flipH="1" flipV="1">
            <a:off x="9108302" y="3655521"/>
            <a:ext cx="180463" cy="917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/>
          <p:cNvSpPr/>
          <p:nvPr/>
        </p:nvSpPr>
        <p:spPr>
          <a:xfrm>
            <a:off x="9048328" y="357301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직사각형 70"/>
              <p:cNvSpPr/>
              <p:nvPr/>
            </p:nvSpPr>
            <p:spPr>
              <a:xfrm>
                <a:off x="4991492" y="1427228"/>
                <a:ext cx="1242391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1" name="직사각형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92" y="1427228"/>
                <a:ext cx="1242391" cy="477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직선 화살표 연결선 71"/>
          <p:cNvCxnSpPr/>
          <p:nvPr/>
        </p:nvCxnSpPr>
        <p:spPr>
          <a:xfrm>
            <a:off x="5620162" y="1898601"/>
            <a:ext cx="342262" cy="510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직사각형 86"/>
              <p:cNvSpPr/>
              <p:nvPr/>
            </p:nvSpPr>
            <p:spPr>
              <a:xfrm>
                <a:off x="1794441" y="1387890"/>
                <a:ext cx="1242391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7" name="직사각형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41" y="1387890"/>
                <a:ext cx="1242391" cy="477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직선 화살표 연결선 87"/>
          <p:cNvCxnSpPr/>
          <p:nvPr/>
        </p:nvCxnSpPr>
        <p:spPr>
          <a:xfrm>
            <a:off x="2423111" y="1859263"/>
            <a:ext cx="660112" cy="1004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직사각형 63"/>
              <p:cNvSpPr/>
              <p:nvPr/>
            </p:nvSpPr>
            <p:spPr>
              <a:xfrm>
                <a:off x="7473822" y="1636122"/>
                <a:ext cx="1242391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4" name="직사각형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822" y="1636122"/>
                <a:ext cx="1242391" cy="477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직선 화살표 연결선 64"/>
          <p:cNvCxnSpPr>
            <a:endCxn id="99" idx="1"/>
          </p:cNvCxnSpPr>
          <p:nvPr/>
        </p:nvCxnSpPr>
        <p:spPr>
          <a:xfrm>
            <a:off x="8102492" y="2107495"/>
            <a:ext cx="739007" cy="12372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5" name="타원 93194"/>
          <p:cNvSpPr/>
          <p:nvPr/>
        </p:nvSpPr>
        <p:spPr>
          <a:xfrm>
            <a:off x="2927648" y="2852936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타원 98"/>
          <p:cNvSpPr/>
          <p:nvPr/>
        </p:nvSpPr>
        <p:spPr>
          <a:xfrm>
            <a:off x="8736046" y="3239265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타원 100"/>
          <p:cNvSpPr/>
          <p:nvPr/>
        </p:nvSpPr>
        <p:spPr>
          <a:xfrm>
            <a:off x="5536555" y="2287505"/>
            <a:ext cx="1834323" cy="18343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연결선 4"/>
          <p:cNvCxnSpPr>
            <a:stCxn id="59" idx="7"/>
            <a:endCxn id="6" idx="2"/>
          </p:cNvCxnSpPr>
          <p:nvPr/>
        </p:nvCxnSpPr>
        <p:spPr>
          <a:xfrm flipV="1">
            <a:off x="9087352" y="3262125"/>
            <a:ext cx="537040" cy="31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타원 60"/>
          <p:cNvSpPr/>
          <p:nvPr/>
        </p:nvSpPr>
        <p:spPr>
          <a:xfrm>
            <a:off x="9624392" y="32392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2" name="직선 화살표 연결선 61"/>
          <p:cNvCxnSpPr>
            <a:endCxn id="61" idx="7"/>
          </p:cNvCxnSpPr>
          <p:nvPr/>
        </p:nvCxnSpPr>
        <p:spPr>
          <a:xfrm flipV="1">
            <a:off x="9087352" y="3245960"/>
            <a:ext cx="576064" cy="333751"/>
          </a:xfrm>
          <a:prstGeom prst="straightConnector1">
            <a:avLst/>
          </a:prstGeom>
          <a:ln w="38100">
            <a:solidFill>
              <a:srgbClr val="99FF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8578318" y="1334543"/>
            <a:ext cx="781503" cy="1974715"/>
            <a:chOff x="8578318" y="1334543"/>
            <a:chExt cx="781503" cy="1974715"/>
          </a:xfrm>
        </p:grpSpPr>
        <p:cxnSp>
          <p:nvCxnSpPr>
            <p:cNvPr id="63" name="직선 화살표 연결선 62"/>
            <p:cNvCxnSpPr/>
            <p:nvPr/>
          </p:nvCxnSpPr>
          <p:spPr>
            <a:xfrm>
              <a:off x="8965709" y="1772816"/>
              <a:ext cx="394112" cy="153644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578318" y="1334543"/>
              <a:ext cx="6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bias</a:t>
              </a: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MSE: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o-KR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blipFill>
                <a:blip r:embed="rId8"/>
                <a:stretch>
                  <a:fillRect l="-1712" t="-2381" b="-23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9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454025"/>
            <a:ext cx="64912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3600" dirty="0">
                <a:solidFill>
                  <a:schemeClr val="tx2">
                    <a:lumMod val="75000"/>
                  </a:schemeClr>
                </a:solidFill>
              </a:rPr>
              <a:t>경영학에서는 이렇게 표현</a:t>
            </a:r>
            <a:r>
              <a:rPr lang="en-US" altLang="ko-KR" sz="3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…</a:t>
            </a:r>
            <a:endParaRPr lang="en-US" altLang="ko-K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991495" y="4652963"/>
            <a:ext cx="2520950" cy="1224309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+mn-ea"/>
              </a:rPr>
              <a:t>타당성 높다</a:t>
            </a:r>
          </a:p>
          <a:p>
            <a:r>
              <a:rPr lang="ko-KR" altLang="en-US" dirty="0">
                <a:latin typeface="+mn-ea"/>
              </a:rPr>
              <a:t>신뢰성 높다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5303838" y="4652963"/>
            <a:ext cx="2520950" cy="12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lang="ko-KR" altLang="en-US" sz="2800" dirty="0">
                <a:latin typeface="+mn-ea"/>
                <a:ea typeface="+mn-ea"/>
              </a:rPr>
              <a:t>타당성 높다</a:t>
            </a:r>
          </a:p>
          <a:p>
            <a:pPr eaLnBrk="1" hangingPunct="1"/>
            <a:r>
              <a:rPr lang="ko-KR" altLang="en-US" sz="2800" dirty="0">
                <a:latin typeface="+mn-ea"/>
                <a:ea typeface="+mn-ea"/>
              </a:rPr>
              <a:t>신뢰성 낮다</a:t>
            </a:r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8351344" y="4637088"/>
            <a:ext cx="3145255" cy="12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lang="ko-KR" altLang="en-US" sz="2800" dirty="0">
                <a:latin typeface="+mn-ea"/>
                <a:ea typeface="+mn-ea"/>
              </a:rPr>
              <a:t>타당성 낮다</a:t>
            </a:r>
          </a:p>
          <a:p>
            <a:pPr eaLnBrk="1" hangingPunct="1"/>
            <a:r>
              <a:rPr lang="ko-KR" altLang="en-US" sz="2800" dirty="0">
                <a:latin typeface="+mn-ea"/>
                <a:ea typeface="+mn-ea"/>
              </a:rPr>
              <a:t>신뢰성 높다</a:t>
            </a:r>
            <a:r>
              <a:rPr lang="en-US" altLang="ko-KR" sz="2800" dirty="0">
                <a:latin typeface="+mn-ea"/>
                <a:ea typeface="+mn-ea"/>
              </a:rPr>
              <a:t>(?)</a:t>
            </a:r>
            <a:endParaRPr lang="ko-KR" altLang="en-US" sz="2800" dirty="0">
              <a:latin typeface="+mn-ea"/>
              <a:ea typeface="+mn-ea"/>
            </a:endParaRPr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49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53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071788" y="2925764"/>
            <a:ext cx="431801" cy="430212"/>
            <a:chOff x="3071788" y="2925764"/>
            <a:chExt cx="431801" cy="430212"/>
          </a:xfrm>
        </p:grpSpPr>
        <p:sp>
          <p:nvSpPr>
            <p:cNvPr id="58" name="AutoShape 8"/>
            <p:cNvSpPr>
              <a:spLocks noChangeArrowheads="1"/>
            </p:cNvSpPr>
            <p:nvPr/>
          </p:nvSpPr>
          <p:spPr bwMode="auto">
            <a:xfrm>
              <a:off x="3071788" y="30686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9" name="AutoShape 9"/>
            <p:cNvSpPr>
              <a:spLocks noChangeArrowheads="1"/>
            </p:cNvSpPr>
            <p:nvPr/>
          </p:nvSpPr>
          <p:spPr bwMode="auto">
            <a:xfrm>
              <a:off x="3071788" y="32131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>
              <a:off x="3289277" y="31416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AutoShape 11"/>
            <p:cNvSpPr>
              <a:spLocks noChangeArrowheads="1"/>
            </p:cNvSpPr>
            <p:nvPr/>
          </p:nvSpPr>
          <p:spPr bwMode="auto">
            <a:xfrm>
              <a:off x="3216252" y="3284539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3216252" y="29257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3" name="AutoShape 13"/>
            <p:cNvSpPr>
              <a:spLocks noChangeArrowheads="1"/>
            </p:cNvSpPr>
            <p:nvPr/>
          </p:nvSpPr>
          <p:spPr bwMode="auto">
            <a:xfrm>
              <a:off x="3432152" y="3213100"/>
              <a:ext cx="71437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4" name="AutoShape 14"/>
            <p:cNvSpPr>
              <a:spLocks noChangeArrowheads="1"/>
            </p:cNvSpPr>
            <p:nvPr/>
          </p:nvSpPr>
          <p:spPr bwMode="auto">
            <a:xfrm>
              <a:off x="3360713" y="29972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3360713" y="32845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66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8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9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0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1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2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3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4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75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76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7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8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9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0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1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2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3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84" name="타원 83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타원 84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타원 85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7392144" y="442913"/>
            <a:ext cx="424847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sz="2800" kern="0" dirty="0"/>
              <a:t>타당성 </a:t>
            </a:r>
            <a:r>
              <a:rPr lang="en-US" altLang="ko-KR" sz="2800" kern="0" dirty="0"/>
              <a:t>= </a:t>
            </a:r>
            <a:r>
              <a:rPr lang="ko-KR" altLang="en-US" sz="2800" kern="0" dirty="0"/>
              <a:t>정확한 측정</a:t>
            </a:r>
            <a:endParaRPr lang="en-US" altLang="ko-KR" sz="2800" kern="0" dirty="0"/>
          </a:p>
          <a:p>
            <a:r>
              <a:rPr lang="ko-KR" altLang="en-US" sz="2800" kern="0" dirty="0"/>
              <a:t>신뢰성 </a:t>
            </a:r>
            <a:r>
              <a:rPr lang="en-US" altLang="ko-KR" sz="2800" kern="0" dirty="0"/>
              <a:t>= </a:t>
            </a:r>
            <a:r>
              <a:rPr lang="ko-KR" altLang="en-US" sz="2800" kern="0" dirty="0"/>
              <a:t>일관된 응답</a:t>
            </a: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983147" y="5938045"/>
            <a:ext cx="10368583" cy="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>
              <a:defRPr/>
            </a:pPr>
            <a:r>
              <a:rPr lang="ko-KR" altLang="en-US" sz="2000" kern="0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</a:t>
            </a:r>
            <a:r>
              <a:rPr lang="en-US" altLang="ko-KR" sz="2000" kern="0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2000" kern="0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교육학에서는 타당성이 신뢰성의 일부라서 세번째 과녁도 신뢰성이 낮다라고 표현</a:t>
            </a:r>
            <a:endParaRPr lang="en-US" altLang="ko-KR" sz="2000" kern="0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  <p:bldP spid="94252" grpId="0" uiExpand="1" build="p"/>
      <p:bldP spid="94253" grpId="0" uiExpand="1" build="p"/>
      <p:bldP spid="92" grpId="0" uiExpand="1" build="p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268" y="879897"/>
            <a:ext cx="1954385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altLang="ko-KR" sz="4000" u="sng" dirty="0">
                <a:latin typeface="Times New Roman" panose="02020603050405020304" pitchFamily="18" charset="0"/>
              </a:rPr>
              <a:t>Review</a:t>
            </a:r>
            <a:r>
              <a:rPr lang="ko-KR" altLang="en-US" sz="4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007768" y="620713"/>
            <a:ext cx="7344815" cy="5256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점추정과 구간추정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point estimation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interval estimation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여론조사에서 트럼프의 지지율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43%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43%±3%=(40~46%)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407368" y="476672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91344" y="548680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51384" y="736005"/>
            <a:ext cx="2597452" cy="2433638"/>
          </a:xfrm>
        </p:spPr>
        <p:txBody>
          <a:bodyPr>
            <a:normAutofit/>
          </a:bodyPr>
          <a:lstStyle/>
          <a:p>
            <a:pPr algn="l" eaLnBrk="1" hangingPunct="1"/>
            <a:r>
              <a:rPr lang="ko-KR" altLang="en-US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구간추정</a:t>
            </a:r>
            <a:br>
              <a:rPr lang="ko-KR" altLang="en-US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interval estimation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3525642" y="620688"/>
            <a:ext cx="8199288" cy="51845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점추정값을 중심으로  신뢰구간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 interval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추정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3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모평균 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(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 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구간너비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3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구간너비 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표본오차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3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구간너비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표본오차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무엇으로 결정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674" y="596554"/>
            <a:ext cx="6624885" cy="647156"/>
          </a:xfrm>
        </p:spPr>
        <p:txBody>
          <a:bodyPr/>
          <a:lstStyle/>
          <a:p>
            <a:pPr marL="571500" indent="-571500" algn="l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어떤 추정이 가장 정확할까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32400" y="1700215"/>
                <a:ext cx="6192192" cy="158477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평균신장 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 추정하는데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Char char="§"/>
                </a:pPr>
                <a:endParaRPr lang="ko-KR" altLang="en-US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표본평균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=170, </a:t>
                </a: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표본수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=10</a:t>
                </a:r>
              </a:p>
            </p:txBody>
          </p:sp>
        </mc:Choice>
        <mc:Fallback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2400" y="1700215"/>
                <a:ext cx="6192192" cy="1584770"/>
              </a:xfrm>
              <a:blipFill>
                <a:blip r:embed="rId3"/>
                <a:stretch>
                  <a:fillRect l="-1673" t="-6923" b="-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623094" y="453632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9" name="Rectangle 5"/>
              <p:cNvSpPr>
                <a:spLocks noChangeArrowheads="1"/>
              </p:cNvSpPr>
              <p:nvPr/>
            </p:nvSpPr>
            <p:spPr bwMode="auto">
              <a:xfrm>
                <a:off x="5735960" y="3477820"/>
                <a:ext cx="4824412" cy="2303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609600" indent="-609600"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=(170 ± 3)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=(170 ± 10)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=(170 ± 30)</a:t>
                </a:r>
              </a:p>
            </p:txBody>
          </p:sp>
        </mc:Choice>
        <mc:Fallback xmlns="">
          <p:sp>
            <p:nvSpPr>
              <p:cNvPr id="13926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5960" y="3477820"/>
                <a:ext cx="4824412" cy="2303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2208213" y="3789363"/>
            <a:ext cx="2303462" cy="1871662"/>
          </a:xfrm>
          <a:prstGeom prst="cloudCallout">
            <a:avLst>
              <a:gd name="adj1" fmla="val 78944"/>
              <a:gd name="adj2" fmla="val 23454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rgbClr val="EAEAEA"/>
                </a:solidFill>
              </a:rPr>
              <a:t>100%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>
                <a:solidFill>
                  <a:srgbClr val="EAEAEA"/>
                </a:solidFill>
              </a:rPr>
              <a:t>확신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19163" y="856857"/>
            <a:ext cx="27368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o-KR" altLang="en-US" sz="4000" kern="0" dirty="0">
                <a:latin typeface="Times New Roman" panose="02020603050405020304" pitchFamily="18" charset="0"/>
              </a:rPr>
              <a:t>신뢰도의 </a:t>
            </a:r>
            <a:endParaRPr lang="en-US" altLang="ko-KR" sz="4000" kern="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ko-KR" altLang="en-US" sz="4000" kern="0" dirty="0">
                <a:latin typeface="Times New Roman" panose="02020603050405020304" pitchFamily="18" charset="0"/>
              </a:rPr>
              <a:t>개념</a:t>
            </a:r>
            <a:endParaRPr lang="en-US" altLang="ko-KR" sz="4000" kern="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69" grpId="0" build="p"/>
      <p:bldP spid="1392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404665"/>
            <a:ext cx="9649072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 </a:t>
            </a: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신뢰구간이 좋은가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idx="1"/>
          </p:nvPr>
        </p:nvSpPr>
        <p:spPr>
          <a:xfrm>
            <a:off x="911424" y="1556792"/>
            <a:ext cx="9649072" cy="41764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NO! Stupid.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(1m~3m)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이렇게 추정하면 무슨 의미가 있을까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7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어느 정도 틀릴 각오를 해야함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5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5%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틀릴 위험 감수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659312"/>
            <a:ext cx="2819400" cy="2794000"/>
          </a:xfrm>
        </p:spPr>
        <p:txBody>
          <a:bodyPr/>
          <a:lstStyle/>
          <a:p>
            <a:pPr algn="l" eaLnBrk="1" hangingPunct="1"/>
            <a:r>
              <a:rPr lang="ko-KR" altLang="en-US" sz="4000" dirty="0"/>
              <a:t>유의수준</a:t>
            </a:r>
            <a:br>
              <a:rPr lang="ko-KR" altLang="en-US" sz="4000" dirty="0"/>
            </a:br>
            <a:r>
              <a:rPr lang="ko-KR" altLang="en-US" sz="4000" dirty="0"/>
              <a:t>과</a:t>
            </a:r>
            <a:br>
              <a:rPr lang="ko-KR" altLang="en-US" sz="4000" dirty="0"/>
            </a:br>
            <a:r>
              <a:rPr lang="ko-KR" altLang="en-US" sz="4000" dirty="0"/>
              <a:t>신뢰도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11824" y="659312"/>
            <a:ext cx="6480720" cy="54335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Significance level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구간추정이 틀릴 확률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 level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1-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9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주로 사용하는 유의수준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5%, 10%, 1%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주로 사용하는 신뢰도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95%, 90%, 99%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623392" y="364037"/>
            <a:ext cx="3384550" cy="338455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404665"/>
            <a:ext cx="9649072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ko-KR" altLang="en-US" sz="3600" dirty="0" err="1"/>
              <a:t>표본수</a:t>
            </a:r>
            <a:r>
              <a:rPr lang="en-US" altLang="ko-KR" sz="3600" dirty="0"/>
              <a:t>, </a:t>
            </a:r>
            <a:r>
              <a:rPr lang="ko-KR" altLang="en-US" sz="3600" dirty="0"/>
              <a:t>신뢰도와 신뢰구간과의</a:t>
            </a:r>
            <a:r>
              <a:rPr lang="en-US" altLang="ko-KR" sz="3600" dirty="0"/>
              <a:t> </a:t>
            </a:r>
            <a:r>
              <a:rPr lang="ko-KR" altLang="en-US" sz="3600" dirty="0"/>
              <a:t>관계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0292" name="Rectangle 4"/>
          <p:cNvSpPr>
            <a:spLocks noGrp="1" noChangeArrowheads="1"/>
          </p:cNvSpPr>
          <p:nvPr>
            <p:ph idx="1"/>
          </p:nvPr>
        </p:nvSpPr>
        <p:spPr>
          <a:xfrm>
            <a:off x="911424" y="1556792"/>
            <a:ext cx="9649072" cy="417646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신뢰도가 높아지면</a:t>
            </a:r>
          </a:p>
          <a:p>
            <a:pPr lvl="1">
              <a:lnSpc>
                <a:spcPct val="150000"/>
              </a:lnSpc>
            </a:pP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너비는 넓어진다</a:t>
            </a:r>
          </a:p>
          <a:p>
            <a:pPr>
              <a:lnSpc>
                <a:spcPct val="150000"/>
              </a:lnSpc>
            </a:pPr>
            <a:endParaRPr lang="en-US" altLang="ko-KR" sz="21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표본수가 많아지면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너비는 좁아진다</a:t>
            </a:r>
          </a:p>
          <a:p>
            <a:pPr>
              <a:lnSpc>
                <a:spcPct val="150000"/>
              </a:lnSpc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고정된 신뢰도에서 신뢰구간을 좁히려면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표본수를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많이 뽑아준다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2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683003" y="399234"/>
            <a:ext cx="2975780" cy="297578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88084" y="620688"/>
            <a:ext cx="2601912" cy="2433638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모평균의</a:t>
            </a:r>
            <a:b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신뢰구간의 유도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idx="1"/>
          </p:nvPr>
        </p:nvSpPr>
        <p:spPr>
          <a:xfrm>
            <a:off x="4099505" y="749137"/>
            <a:ext cx="7416824" cy="22736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</a:t>
            </a:r>
            <a:r>
              <a:rPr lang="en-US" altLang="ko-KR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=95%</a:t>
            </a: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의미는</a:t>
            </a:r>
            <a:r>
              <a:rPr lang="en-US" altLang="ko-KR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ko-KR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구간추정이 맞을 확률이 </a:t>
            </a:r>
            <a:r>
              <a:rPr lang="en-US" altLang="ko-KR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0.95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ko-KR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점추정량의 확률분포로부터 시작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ko-KR" altLang="en-US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7097861" y="3383608"/>
                <a:ext cx="2199448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61" y="3383608"/>
                <a:ext cx="219944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552" y="3899658"/>
                <a:ext cx="3888456" cy="741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52" y="3899658"/>
                <a:ext cx="3888456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오른쪽 화살표 1"/>
          <p:cNvSpPr/>
          <p:nvPr/>
        </p:nvSpPr>
        <p:spPr>
          <a:xfrm>
            <a:off x="5819725" y="374571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7103675" y="4552310"/>
                <a:ext cx="2410468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75" y="4552310"/>
                <a:ext cx="2410468" cy="91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오른쪽 화살표 20"/>
          <p:cNvSpPr/>
          <p:nvPr/>
        </p:nvSpPr>
        <p:spPr>
          <a:xfrm>
            <a:off x="5829339" y="482747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28314" y="365413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 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52384" y="482747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모를 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511" y="3899658"/>
            <a:ext cx="1292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모평균의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점추정량은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2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/>
      <p:bldP spid="5" grpId="0"/>
      <p:bldP spid="6" grpId="0"/>
      <p:bldP spid="2" grpId="0" animBg="1"/>
      <p:bldP spid="20" grpId="0"/>
      <p:bldP spid="21" grpId="0" animBg="1"/>
      <p:bldP spid="16" grpId="0"/>
      <p:bldP spid="23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19336" y="260648"/>
            <a:ext cx="6190690" cy="2736304"/>
            <a:chOff x="337358" y="3717032"/>
            <a:chExt cx="6190690" cy="273630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 t="6190" r="59049" b="63265"/>
            <a:stretch/>
          </p:blipFill>
          <p:spPr>
            <a:xfrm>
              <a:off x="337358" y="3717032"/>
              <a:ext cx="6190690" cy="27363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직사각형 2"/>
                <p:cNvSpPr/>
                <p:nvPr/>
              </p:nvSpPr>
              <p:spPr>
                <a:xfrm>
                  <a:off x="4247380" y="4373670"/>
                  <a:ext cx="1699376" cy="70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" name="직사각형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380" y="4373670"/>
                  <a:ext cx="1699376" cy="7058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4408021" y="578854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5480" y="580526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1436" y="508518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0.95</a:t>
              </a:r>
              <a:endPara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098288" y="6119936"/>
                  <a:ext cx="6194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288" y="6119936"/>
                  <a:ext cx="61946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911" r="-4950" b="-1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12500" y="6119937"/>
                  <a:ext cx="7963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00" y="6119937"/>
                  <a:ext cx="79630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63" r="-3053" b="-1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479376" y="3226658"/>
                <a:ext cx="4421660" cy="789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3226658"/>
                <a:ext cx="4421660" cy="789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453784" y="4234770"/>
                <a:ext cx="5433154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84" y="4234770"/>
                <a:ext cx="5433154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301827" y="5343455"/>
                <a:ext cx="486742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27" y="5343455"/>
                <a:ext cx="4867422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그룹 20"/>
          <p:cNvGrpSpPr/>
          <p:nvPr/>
        </p:nvGrpSpPr>
        <p:grpSpPr>
          <a:xfrm>
            <a:off x="6054680" y="375188"/>
            <a:ext cx="5873968" cy="2592288"/>
            <a:chOff x="337358" y="3717032"/>
            <a:chExt cx="5701439" cy="273630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 t="6190" r="62121" b="63265"/>
            <a:stretch/>
          </p:blipFill>
          <p:spPr>
            <a:xfrm>
              <a:off x="337358" y="3717032"/>
              <a:ext cx="5701439" cy="27363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직사각형 22"/>
                <p:cNvSpPr/>
                <p:nvPr/>
              </p:nvSpPr>
              <p:spPr>
                <a:xfrm>
                  <a:off x="4145537" y="4289247"/>
                  <a:ext cx="1804244" cy="7450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23" name="직사각형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5537" y="4289247"/>
                  <a:ext cx="1804244" cy="7450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4408021" y="578854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5480" y="580526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21436" y="508518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0.95</a:t>
              </a:r>
              <a:endPara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098288" y="6119936"/>
                  <a:ext cx="5816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288" y="6119936"/>
                  <a:ext cx="58163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6122" r="-3061" b="-23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512500" y="6119937"/>
                  <a:ext cx="7733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00" y="6119937"/>
                  <a:ext cx="773352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23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/>
              <p:cNvSpPr/>
              <p:nvPr/>
            </p:nvSpPr>
            <p:spPr>
              <a:xfrm>
                <a:off x="6648366" y="3226658"/>
                <a:ext cx="4366388" cy="789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66" y="3226658"/>
                <a:ext cx="4366388" cy="7896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6622774" y="4234770"/>
                <a:ext cx="537788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74" y="4234770"/>
                <a:ext cx="5377882" cy="7838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6470817" y="5343455"/>
                <a:ext cx="480317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17" y="5343455"/>
                <a:ext cx="4803174" cy="9221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07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3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591865"/>
            <a:ext cx="1872208" cy="2217737"/>
          </a:xfrm>
        </p:spPr>
        <p:txBody>
          <a:bodyPr/>
          <a:lstStyle/>
          <a:p>
            <a:r>
              <a:rPr lang="ko-KR" altLang="en-US" sz="4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 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3359696" y="578452"/>
            <a:ext cx="8712968" cy="1554404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데이터를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모수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(parameter)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값을 추측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통계량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(statistic)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추정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623094" y="18864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430162" y="2796573"/>
            <a:ext cx="2736304" cy="3024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algn="ctr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Population</a:t>
            </a:r>
          </a:p>
          <a:p>
            <a:pPr algn="ctr"/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아래로 구부러진 화살표 2"/>
          <p:cNvSpPr/>
          <p:nvPr/>
        </p:nvSpPr>
        <p:spPr>
          <a:xfrm rot="823822">
            <a:off x="6026793" y="2746466"/>
            <a:ext cx="2104827" cy="733725"/>
          </a:xfrm>
          <a:prstGeom prst="curvedDownArrow">
            <a:avLst>
              <a:gd name="adj1" fmla="val 25000"/>
              <a:gd name="adj2" fmla="val 51065"/>
              <a:gd name="adj3" fmla="val 27167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7769604" y="3623040"/>
            <a:ext cx="2286836" cy="155440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Sample</a:t>
            </a:r>
          </a:p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791744" y="4686517"/>
                <a:ext cx="18498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parameter: </a:t>
                </a:r>
                <a14:m>
                  <m:oMath xmlns:m="http://schemas.openxmlformats.org/officeDocument/2006/math">
                    <m:r>
                      <a:rPr lang="ko-KR" alt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ko-KR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4686517"/>
                <a:ext cx="1849865" cy="307777"/>
              </a:xfrm>
              <a:prstGeom prst="rect">
                <a:avLst/>
              </a:prstGeom>
              <a:blipFill>
                <a:blip r:embed="rId2"/>
                <a:stretch>
                  <a:fillRect l="-8251" t="-28000" r="-4290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93446" y="5468269"/>
                <a:ext cx="1765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모수</a:t>
                </a: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ko-KR" altLang="en-US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46" y="5468269"/>
                <a:ext cx="1765452" cy="400110"/>
              </a:xfrm>
              <a:prstGeom prst="rect">
                <a:avLst/>
              </a:prstGeom>
              <a:blipFill>
                <a:blip r:embed="rId3"/>
                <a:stretch>
                  <a:fillRect l="-3448"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004364" y="5424411"/>
                <a:ext cx="1512168" cy="4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추정값</a:t>
                </a: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ko-KR" altLang="en-US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364" y="5424411"/>
                <a:ext cx="1512168" cy="413190"/>
              </a:xfrm>
              <a:prstGeom prst="rect">
                <a:avLst/>
              </a:prstGeom>
              <a:blipFill>
                <a:blip r:embed="rId4"/>
                <a:stretch>
                  <a:fillRect l="-4032" t="-5882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54859" y="546826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theta</a:t>
            </a:r>
            <a:r>
              <a: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672" y="546826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theta</a:t>
            </a:r>
            <a:r>
              <a: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188622" y="4581128"/>
                <a:ext cx="15485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statistic: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20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ko-KR" altLang="en-US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22" y="4581128"/>
                <a:ext cx="1548501" cy="307777"/>
              </a:xfrm>
              <a:prstGeom prst="rect">
                <a:avLst/>
              </a:prstGeom>
              <a:blipFill>
                <a:blip r:embed="rId5"/>
                <a:stretch>
                  <a:fillRect l="-10236" t="-27451" r="-29921" b="-5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6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  <p:bldP spid="2" grpId="0" animBg="1"/>
      <p:bldP spid="3" grpId="0" animBg="1"/>
      <p:bldP spid="7" grpId="0" animBg="1"/>
      <p:bldP spid="4" grpId="0"/>
      <p:bldP spid="5" grpId="0"/>
      <p:bldP spid="10" grpId="0"/>
      <p:bldP spid="6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88170" y="404664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839416" y="548680"/>
            <a:ext cx="2890837" cy="221773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모평균의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신뢰구간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3575721" y="908720"/>
            <a:ext cx="3908425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모평균에 대한 </a:t>
            </a:r>
            <a:r>
              <a:rPr lang="en-US" altLang="ko-KR" sz="2400" dirty="0">
                <a:solidFill>
                  <a:schemeClr val="bg1"/>
                </a:solidFill>
              </a:rPr>
              <a:t>95% </a:t>
            </a:r>
            <a:r>
              <a:rPr lang="ko-KR" altLang="en-US" sz="2400" dirty="0">
                <a:solidFill>
                  <a:schemeClr val="bg1"/>
                </a:solidFill>
              </a:rPr>
              <a:t>신뢰구간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4151785" y="1763588"/>
                <a:ext cx="486742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1763588"/>
                <a:ext cx="4867422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75720" y="4018992"/>
            <a:ext cx="3908425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모평균에 대한 </a:t>
            </a:r>
            <a:r>
              <a:rPr lang="en-US" altLang="ko-KR" sz="2400" dirty="0">
                <a:solidFill>
                  <a:schemeClr val="bg1"/>
                </a:solidFill>
              </a:rPr>
              <a:t>95% </a:t>
            </a:r>
            <a:r>
              <a:rPr lang="ko-KR" altLang="en-US" sz="2400" dirty="0">
                <a:solidFill>
                  <a:schemeClr val="bg1"/>
                </a:solidFill>
              </a:rPr>
              <a:t>신뢰구간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4151785" y="4739072"/>
                <a:ext cx="480317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4739072"/>
                <a:ext cx="4803174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752185" y="9965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 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9947" y="4066841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모를 때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7484145" y="2708920"/>
            <a:ext cx="1204143" cy="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20136" y="2891727"/>
                <a:ext cx="3650358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2891727"/>
                <a:ext cx="3650358" cy="369332"/>
              </a:xfrm>
              <a:prstGeom prst="rect">
                <a:avLst/>
              </a:prstGeom>
              <a:blipFill>
                <a:blip r:embed="rId5"/>
                <a:stretch>
                  <a:fillRect l="-1331" t="-4762" r="-166" b="-23810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/>
          <p:nvPr/>
        </p:nvCxnSpPr>
        <p:spPr>
          <a:xfrm>
            <a:off x="7464152" y="5701357"/>
            <a:ext cx="1204143" cy="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43767" y="5867980"/>
                <a:ext cx="3090846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=CONFIDENCE.T(0.05,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67" y="5867980"/>
                <a:ext cx="3090846" cy="369332"/>
              </a:xfrm>
              <a:prstGeom prst="rect">
                <a:avLst/>
              </a:prstGeom>
              <a:blipFill>
                <a:blip r:embed="rId6"/>
                <a:stretch>
                  <a:fillRect l="-1572" t="-6452" r="-589" b="-25806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nimBg="1"/>
      <p:bldP spid="10" grpId="0"/>
      <p:bldP spid="11" grpId="0" animBg="1"/>
      <p:bldP spid="12" grpId="0"/>
      <p:bldP spid="13" grpId="0"/>
      <p:bldP spid="14" grpId="0"/>
      <p:bldP spid="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404665"/>
            <a:ext cx="9649072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ko-KR" altLang="en-US" sz="3600" dirty="0"/>
              <a:t>예제 </a:t>
            </a:r>
            <a:r>
              <a:rPr lang="en-US" altLang="ko-KR" sz="3600" dirty="0"/>
              <a:t>4.4 (p.176)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F4586-385B-43FC-88EC-61A3ED098327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1416538"/>
            <a:ext cx="9649072" cy="45259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표본평균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라고 알려져 있다</a:t>
            </a:r>
          </a:p>
          <a:p>
            <a:pPr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679AC408-CF08-44E2-A29D-4186FAA67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10323"/>
              </p:ext>
            </p:extLst>
          </p:nvPr>
        </p:nvGraphicFramePr>
        <p:xfrm>
          <a:off x="5375920" y="3365376"/>
          <a:ext cx="469729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4" imgW="2108200" imgH="419100" progId="Equation.3">
                  <p:embed/>
                </p:oleObj>
              </mc:Choice>
              <mc:Fallback>
                <p:oleObj name="Equation" r:id="rId4" imgW="2108200" imgH="419100" progId="Equation.3">
                  <p:embed/>
                  <p:pic>
                    <p:nvPicPr>
                      <p:cNvPr id="109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3365376"/>
                        <a:ext cx="469729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023BC4F8-AE16-4464-8633-AE9C7CB2B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235115"/>
              </p:ext>
            </p:extLst>
          </p:nvPr>
        </p:nvGraphicFramePr>
        <p:xfrm>
          <a:off x="5375920" y="4408904"/>
          <a:ext cx="4824536" cy="89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6" imgW="2247900" imgH="419100" progId="Equation.3">
                  <p:embed/>
                </p:oleObj>
              </mc:Choice>
              <mc:Fallback>
                <p:oleObj name="Equation" r:id="rId6" imgW="2247900" imgH="419100" progId="Equation.3">
                  <p:embed/>
                  <p:pic>
                    <p:nvPicPr>
                      <p:cNvPr id="1095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4408904"/>
                        <a:ext cx="4824536" cy="8953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8">
            <a:extLst>
              <a:ext uri="{FF2B5EF4-FFF2-40B4-BE49-F238E27FC236}">
                <a16:creationId xmlns:a16="http://schemas.microsoft.com/office/drawing/2014/main" id="{7EDE4406-B549-4862-8116-09F267A8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80" y="4330229"/>
            <a:ext cx="1224136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2.4792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363597F5-94C2-4332-8F9B-1D345F0B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078" y="4333500"/>
            <a:ext cx="1224136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2.4792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11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404665"/>
            <a:ext cx="9649072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ko-KR" altLang="en-US" sz="3600" dirty="0"/>
              <a:t>예제 </a:t>
            </a:r>
            <a:r>
              <a:rPr lang="en-US" altLang="ko-KR" sz="3600" dirty="0"/>
              <a:t>4.5 (p.179)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F4586-385B-43FC-88EC-61A3ED098327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1416538"/>
            <a:ext cx="9649072" cy="45259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표본평균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모르고 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계산해보니 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5.02 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endParaRPr lang="en-US" altLang="ko-KR" sz="24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1B5A1A69-E8FC-49CA-A671-6CB8F19E5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752199"/>
              </p:ext>
            </p:extLst>
          </p:nvPr>
        </p:nvGraphicFramePr>
        <p:xfrm>
          <a:off x="5375920" y="3282479"/>
          <a:ext cx="4824536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4" imgW="2006600" imgH="419100" progId="Equation.3">
                  <p:embed/>
                </p:oleObj>
              </mc:Choice>
              <mc:Fallback>
                <p:oleObj name="Equation" r:id="rId4" imgW="2006600" imgH="419100" progId="Equation.3">
                  <p:embed/>
                  <p:pic>
                    <p:nvPicPr>
                      <p:cNvPr id="118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3282479"/>
                        <a:ext cx="4824536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F04B60EA-58FE-430C-B7AB-4EB99E881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797376"/>
              </p:ext>
            </p:extLst>
          </p:nvPr>
        </p:nvGraphicFramePr>
        <p:xfrm>
          <a:off x="5375920" y="4449763"/>
          <a:ext cx="4824536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6" imgW="2298700" imgH="419100" progId="Equation.3">
                  <p:embed/>
                </p:oleObj>
              </mc:Choice>
              <mc:Fallback>
                <p:oleObj name="Equation" r:id="rId6" imgW="2298700" imgH="419100" progId="Equation.3">
                  <p:embed/>
                  <p:pic>
                    <p:nvPicPr>
                      <p:cNvPr id="118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4449763"/>
                        <a:ext cx="4824536" cy="896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8">
            <a:extLst>
              <a:ext uri="{FF2B5EF4-FFF2-40B4-BE49-F238E27FC236}">
                <a16:creationId xmlns:a16="http://schemas.microsoft.com/office/drawing/2014/main" id="{BD42DE2F-55DE-4C70-B5AC-9E1CE6EF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88" y="4451351"/>
            <a:ext cx="1080120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3.591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5C67A975-4CD2-45B0-A77C-F4157529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316" y="4399202"/>
            <a:ext cx="1080120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3.591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66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814992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엑셀에 의한 계산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1384" y="1196752"/>
            <a:ext cx="5184576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라고 알려져 있다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ko-KR" altLang="en-US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23992" y="1196752"/>
            <a:ext cx="5400600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모르고 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5.02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1464" y="4966646"/>
                <a:ext cx="3650358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966646"/>
                <a:ext cx="3650358" cy="369332"/>
              </a:xfrm>
              <a:prstGeom prst="rect">
                <a:avLst/>
              </a:prstGeom>
              <a:blipFill>
                <a:blip r:embed="rId3"/>
                <a:stretch>
                  <a:fillRect l="-1333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88088" y="4966646"/>
                <a:ext cx="3090846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=CONFIDENCE.T(0.05,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4966646"/>
                <a:ext cx="3090846" cy="369332"/>
              </a:xfrm>
              <a:prstGeom prst="rect">
                <a:avLst/>
              </a:prstGeom>
              <a:blipFill>
                <a:blip r:embed="rId4"/>
                <a:stretch>
                  <a:fillRect l="-1572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524001" y="19378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011" name="Rectangle 12"/>
          <p:cNvSpPr>
            <a:spLocks noGrp="1" noChangeArrowheads="1"/>
          </p:cNvSpPr>
          <p:nvPr>
            <p:ph type="title"/>
          </p:nvPr>
        </p:nvSpPr>
        <p:spPr>
          <a:xfrm>
            <a:off x="407368" y="476672"/>
            <a:ext cx="3282752" cy="15424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엑셀의 </a:t>
            </a:r>
            <a:b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 분석도구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01" y="476672"/>
            <a:ext cx="7488832" cy="5533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530031" y="548679"/>
            <a:ext cx="2950205" cy="295020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984896" y="764580"/>
            <a:ext cx="2601912" cy="2433638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ko-KR" altLang="en-US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모비율의</a:t>
            </a:r>
            <a:br>
              <a:rPr lang="en-US" altLang="ko-KR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신뢰구간의 유도</a:t>
            </a:r>
            <a:endParaRPr lang="ko-KR" altLang="en-US" sz="3600" b="1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7896200" y="2197429"/>
                <a:ext cx="2383538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2197429"/>
                <a:ext cx="2383538" cy="1060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3869" y="2354427"/>
                <a:ext cx="3888456" cy="586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9" y="2354427"/>
                <a:ext cx="3888456" cy="586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오른쪽 화살표 1"/>
          <p:cNvSpPr/>
          <p:nvPr/>
        </p:nvSpPr>
        <p:spPr>
          <a:xfrm>
            <a:off x="7164293" y="245229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93184" y="514896"/>
            <a:ext cx="461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모비율의 점추정량은 표본비율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7464152" y="3365121"/>
                <a:ext cx="4515082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3365121"/>
                <a:ext cx="4515082" cy="984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직사각형 14"/>
              <p:cNvSpPr/>
              <p:nvPr/>
            </p:nvSpPr>
            <p:spPr>
              <a:xfrm>
                <a:off x="2286850" y="4613078"/>
                <a:ext cx="7992888" cy="7838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fName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0.025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0.025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ko-KR" sz="2000" dirty="0"/>
                  <a:t>: p</a:t>
                </a:r>
                <a:r>
                  <a:rPr lang="ko-KR" altLang="en-US" sz="2000" dirty="0"/>
                  <a:t>에 대한 </a:t>
                </a:r>
                <a:r>
                  <a:rPr lang="en-US" altLang="ko-KR" sz="2000" dirty="0"/>
                  <a:t>95% </a:t>
                </a:r>
                <a:r>
                  <a:rPr lang="ko-KR" altLang="en-US" sz="2000" dirty="0"/>
                  <a:t>신뢰구간</a:t>
                </a:r>
              </a:p>
            </p:txBody>
          </p:sp>
        </mc:Choice>
        <mc:Fallback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850" y="4613078"/>
                <a:ext cx="7992888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오른쪽 화살표 17"/>
          <p:cNvSpPr/>
          <p:nvPr/>
        </p:nvSpPr>
        <p:spPr>
          <a:xfrm>
            <a:off x="6888088" y="359651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793184" y="1204880"/>
            <a:ext cx="7723104" cy="949490"/>
            <a:chOff x="3793184" y="1204880"/>
            <a:chExt cx="7723104" cy="1020266"/>
          </a:xfrm>
        </p:grpSpPr>
        <p:sp>
          <p:nvSpPr>
            <p:cNvPr id="10" name="직사각형 9"/>
            <p:cNvSpPr/>
            <p:nvPr/>
          </p:nvSpPr>
          <p:spPr>
            <a:xfrm>
              <a:off x="3793184" y="1204880"/>
              <a:ext cx="7723104" cy="10202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/>
                <p:cNvSpPr/>
                <p:nvPr/>
              </p:nvSpPr>
              <p:spPr>
                <a:xfrm>
                  <a:off x="4979706" y="1363603"/>
                  <a:ext cx="2152576" cy="742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  <m:t>𝑝</m:t>
                            </m:r>
                          </m:e>
                        </m:acc>
                        <m:r>
                          <a:rPr lang="en-US" altLang="ko-KR" sz="2000" i="1"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den>
                        </m:f>
                        <m:r>
                          <a:rPr lang="en-US" altLang="ko-KR" sz="2000" dirty="0"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00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ko-KR" altLang="en-US" sz="2000" i="1" dirty="0">
                                <a:latin typeface="Cambria Math" panose="02040503050406030204" pitchFamily="18" charset="0"/>
                                <a:ea typeface="+mn-ea"/>
                              </a:rPr>
                              <m:t>성공횟수</m:t>
                            </m:r>
                          </m:num>
                          <m:den>
                            <m:r>
                              <a:rPr lang="ko-KR" altLang="en-US" sz="2000" i="1" dirty="0">
                                <a:latin typeface="Cambria Math" panose="02040503050406030204" pitchFamily="18" charset="0"/>
                                <a:ea typeface="+mn-ea"/>
                              </a:rPr>
                              <m:t>시</m:t>
                            </m:r>
                            <m:r>
                              <a:rPr lang="ko-KR" altLang="en-US" sz="200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행</m:t>
                            </m:r>
                            <m:r>
                              <a:rPr lang="ko-KR" altLang="en-US" sz="2000" i="1" dirty="0">
                                <a:latin typeface="Cambria Math" panose="02040503050406030204" pitchFamily="18" charset="0"/>
                                <a:ea typeface="+mn-ea"/>
                              </a:rPr>
                              <m:t>횟수</m:t>
                            </m:r>
                          </m:den>
                        </m:f>
                      </m:oMath>
                    </m:oMathPara>
                  </a14:m>
                  <a:endParaRPr lang="ko-KR" altLang="en-US" sz="2000" dirty="0">
                    <a:latin typeface="+mn-ea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7" name="직사각형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706" y="1363603"/>
                  <a:ext cx="2152576" cy="7428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/>
                <p:cNvSpPr/>
                <p:nvPr/>
              </p:nvSpPr>
              <p:spPr>
                <a:xfrm>
                  <a:off x="7641191" y="1579203"/>
                  <a:ext cx="342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) →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8" name="직사각형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191" y="1579203"/>
                  <a:ext cx="342023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004273" y="1582376"/>
              <a:ext cx="769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recall</a:t>
              </a: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95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3" grpId="0" uiExpand="1" build="p"/>
      <p:bldP spid="13" grpId="0"/>
      <p:bldP spid="15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671948" y="548680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984896" y="764580"/>
            <a:ext cx="2601912" cy="2433638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모비율의</a:t>
            </a:r>
            <a:br>
              <a:rPr lang="en-US" altLang="ko-KR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신뢰구간</a:t>
            </a:r>
            <a:endParaRPr lang="ko-KR" altLang="en-US" sz="4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4511824" y="1083714"/>
                <a:ext cx="5670911" cy="10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1083714"/>
                <a:ext cx="5670911" cy="1094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93184" y="188640"/>
            <a:ext cx="3908425" cy="46166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모비율에 대한 </a:t>
            </a:r>
            <a:r>
              <a:rPr lang="en-US" altLang="ko-KR" sz="2400" dirty="0">
                <a:solidFill>
                  <a:schemeClr val="bg1"/>
                </a:solidFill>
              </a:rPr>
              <a:t>95% </a:t>
            </a:r>
            <a:r>
              <a:rPr lang="ko-KR" altLang="en-US" sz="2400" dirty="0">
                <a:solidFill>
                  <a:schemeClr val="bg1"/>
                </a:solidFill>
              </a:rPr>
              <a:t>신뢰구간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4508041" y="2606696"/>
                <a:ext cx="5670911" cy="10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041" y="2606696"/>
                <a:ext cx="5670911" cy="1094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4518152" y="4314782"/>
                <a:ext cx="5568960" cy="823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  <m: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  <m: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52" y="4314782"/>
                <a:ext cx="5568960" cy="82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오른쪽 화살표 15"/>
          <p:cNvSpPr/>
          <p:nvPr/>
        </p:nvSpPr>
        <p:spPr>
          <a:xfrm>
            <a:off x="3505152" y="307441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오른쪽 화살표 18"/>
          <p:cNvSpPr/>
          <p:nvPr/>
        </p:nvSpPr>
        <p:spPr>
          <a:xfrm>
            <a:off x="3505152" y="461941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509" name="그룹 21508"/>
          <p:cNvGrpSpPr/>
          <p:nvPr/>
        </p:nvGrpSpPr>
        <p:grpSpPr>
          <a:xfrm>
            <a:off x="407792" y="3639022"/>
            <a:ext cx="2433625" cy="1950218"/>
            <a:chOff x="407792" y="3639022"/>
            <a:chExt cx="2433625" cy="1950218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6"/>
            <a:srcRect b="34028"/>
            <a:stretch/>
          </p:blipFill>
          <p:spPr>
            <a:xfrm>
              <a:off x="407792" y="4507443"/>
              <a:ext cx="2305519" cy="937782"/>
            </a:xfrm>
            <a:prstGeom prst="rect">
              <a:avLst/>
            </a:prstGeom>
          </p:spPr>
        </p:pic>
        <p:cxnSp>
          <p:nvCxnSpPr>
            <p:cNvPr id="7" name="직선 화살표 연결선 6"/>
            <p:cNvCxnSpPr/>
            <p:nvPr/>
          </p:nvCxnSpPr>
          <p:spPr>
            <a:xfrm>
              <a:off x="671948" y="4941168"/>
              <a:ext cx="18236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1055440" y="3933056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87181" y="3639022"/>
                  <a:ext cx="3954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81" y="3639022"/>
                  <a:ext cx="39542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449387" y="4732452"/>
                  <a:ext cx="392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387" y="4732452"/>
                  <a:ext cx="3920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59856" y="4149081"/>
                  <a:ext cx="11705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856" y="4149081"/>
                  <a:ext cx="117051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46" r="-5729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04" name="TextBox 21503"/>
            <p:cNvSpPr txBox="1"/>
            <p:nvPr/>
          </p:nvSpPr>
          <p:spPr>
            <a:xfrm>
              <a:off x="1991544" y="4653136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1</a:t>
              </a:r>
              <a:endParaRPr lang="ko-KR" alt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43472" y="4908572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0.5</a:t>
              </a:r>
              <a:endParaRPr lang="ko-KR" altLang="en-US" sz="1400" dirty="0"/>
            </a:p>
          </p:txBody>
        </p:sp>
        <p:cxnSp>
          <p:nvCxnSpPr>
            <p:cNvPr id="21508" name="직선 연결선 21507"/>
            <p:cNvCxnSpPr>
              <a:endCxn id="36" idx="0"/>
            </p:cNvCxnSpPr>
            <p:nvPr/>
          </p:nvCxnSpPr>
          <p:spPr>
            <a:xfrm>
              <a:off x="1559856" y="4653136"/>
              <a:ext cx="8197" cy="25543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08168" y="5374358"/>
                <a:ext cx="3987758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0.5,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5374358"/>
                <a:ext cx="3987758" cy="369332"/>
              </a:xfrm>
              <a:prstGeom prst="rect">
                <a:avLst/>
              </a:prstGeom>
              <a:blipFill>
                <a:blip r:embed="rId10"/>
                <a:stretch>
                  <a:fillRect l="-1067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11" name="직선 연결선 21510"/>
          <p:cNvCxnSpPr>
            <a:cxnSpLocks/>
          </p:cNvCxnSpPr>
          <p:nvPr/>
        </p:nvCxnSpPr>
        <p:spPr>
          <a:xfrm>
            <a:off x="8184232" y="5213088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60096" y="3851376"/>
                <a:ext cx="5086649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SQRT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3851376"/>
                <a:ext cx="5086649" cy="369332"/>
              </a:xfrm>
              <a:prstGeom prst="rect">
                <a:avLst/>
              </a:prstGeom>
              <a:blipFill>
                <a:blip r:embed="rId11"/>
                <a:stretch>
                  <a:fillRect l="-957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연결선 43"/>
          <p:cNvCxnSpPr>
            <a:cxnSpLocks/>
          </p:cNvCxnSpPr>
          <p:nvPr/>
        </p:nvCxnSpPr>
        <p:spPr>
          <a:xfrm>
            <a:off x="8040216" y="3639022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88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2" grpId="0"/>
      <p:bldP spid="14" grpId="0"/>
      <p:bldP spid="16" grpId="0" animBg="1"/>
      <p:bldP spid="19" grpId="0" animBg="1"/>
      <p:bldP spid="40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747" y="980133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/>
              <a:t>예제 </a:t>
            </a:r>
            <a:r>
              <a:rPr lang="en-US" altLang="ko-KR" dirty="0"/>
              <a:t>4.7</a:t>
            </a:r>
            <a:br>
              <a:rPr lang="en-US" altLang="ko-KR" dirty="0"/>
            </a:br>
            <a:r>
              <a:rPr lang="en-US" altLang="ko-KR" dirty="0"/>
              <a:t>p.189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2934" y="620713"/>
            <a:ext cx="7703666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찬성률을 추정하는데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표본비율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=0.6,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모비율에 대한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2800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35702617"/>
              </p:ext>
            </p:extLst>
          </p:nvPr>
        </p:nvGraphicFramePr>
        <p:xfrm>
          <a:off x="4224338" y="2924175"/>
          <a:ext cx="52689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Equation" r:id="rId4" imgW="2806700" imgH="444500" progId="Equation.3">
                  <p:embed/>
                </p:oleObj>
              </mc:Choice>
              <mc:Fallback>
                <p:oleObj name="Equation" r:id="rId4" imgW="28067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924175"/>
                        <a:ext cx="526891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0107063"/>
              </p:ext>
            </p:extLst>
          </p:nvPr>
        </p:nvGraphicFramePr>
        <p:xfrm>
          <a:off x="4225925" y="4164013"/>
          <a:ext cx="56022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Equation" r:id="rId6" imgW="2781300" imgH="444500" progId="Equation.3">
                  <p:embed/>
                </p:oleObj>
              </mc:Choice>
              <mc:Fallback>
                <p:oleObj name="Equation" r:id="rId6" imgW="27813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4164013"/>
                        <a:ext cx="5602288" cy="89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35360" y="404664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591944" y="4158860"/>
            <a:ext cx="1584325" cy="9350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CC"/>
                </a:solidFill>
              </a:rPr>
              <a:t>0.096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040216" y="4176017"/>
            <a:ext cx="1584325" cy="9350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CC"/>
                </a:solidFill>
              </a:rPr>
              <a:t>0.096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3038128" cy="2722314"/>
          </a:xfrm>
        </p:spPr>
        <p:txBody>
          <a:bodyPr/>
          <a:lstStyle/>
          <a:p>
            <a:pPr eaLnBrk="1" hangingPunct="1"/>
            <a:r>
              <a:rPr lang="ko-KR" altLang="en-US" dirty="0"/>
              <a:t>엑셀에</a:t>
            </a:r>
            <a:br>
              <a:rPr lang="en-US" altLang="ko-KR" dirty="0"/>
            </a:br>
            <a:r>
              <a:rPr lang="ko-KR" altLang="en-US" dirty="0"/>
              <a:t>의한 계산</a:t>
            </a:r>
            <a:endParaRPr lang="ko-KR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692696"/>
            <a:ext cx="6930009" cy="44220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4952" cy="1143000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참고</a:t>
            </a:r>
            <a:r>
              <a:rPr lang="en-US" altLang="ko-KR" sz="3200" dirty="0"/>
              <a:t>&gt; </a:t>
            </a:r>
            <a:r>
              <a:rPr lang="ko-KR" altLang="en-US" sz="3200" dirty="0"/>
              <a:t>여론조사에서 표본오차</a:t>
            </a:r>
            <a:r>
              <a:rPr lang="en-US" altLang="ko-KR" sz="3200" dirty="0"/>
              <a:t>(</a:t>
            </a:r>
            <a:r>
              <a:rPr lang="ko-KR" altLang="en-US" sz="3200" dirty="0"/>
              <a:t>구간너비</a:t>
            </a:r>
            <a:r>
              <a:rPr lang="en-US" altLang="ko-KR" sz="3200" dirty="0"/>
              <a:t>)</a:t>
            </a:r>
            <a:r>
              <a:rPr lang="ko-KR" altLang="en-US" sz="3200" dirty="0"/>
              <a:t> 구하는 법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53251" name="내용 개체 틀 2"/>
          <p:cNvSpPr>
            <a:spLocks noGrp="1"/>
          </p:cNvSpPr>
          <p:nvPr>
            <p:ph idx="1"/>
          </p:nvPr>
        </p:nvSpPr>
        <p:spPr>
          <a:xfrm>
            <a:off x="1055440" y="1268760"/>
            <a:ext cx="9865096" cy="139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여론조사 보도 뒷부분에 다음과 같은 공지가 반드시 포함됨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“본 조사는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1,067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명을 대상으로 전화조사 하였으며 조사의 표본오차는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 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신뢰수준에서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±3.0%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이다” 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65760"/>
            <a:ext cx="5010150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2535" y="3212976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1067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명을 조사했을 때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표본오차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591865"/>
            <a:ext cx="1872208" cy="2217737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sz="4000" dirty="0">
                <a:latin typeface="Times New Roman" panose="02020603050405020304" pitchFamily="18" charset="0"/>
              </a:rPr>
              <a:t>추정의</a:t>
            </a:r>
            <a:r>
              <a:rPr lang="en-US" altLang="ko-KR" sz="4000" dirty="0">
                <a:latin typeface="Times New Roman" panose="02020603050405020304" pitchFamily="18" charset="0"/>
              </a:rPr>
              <a:t> </a:t>
            </a:r>
            <a:r>
              <a:rPr lang="ko-KR" altLang="en-US" sz="4000" dirty="0">
                <a:latin typeface="Times New Roman" panose="02020603050405020304" pitchFamily="18" charset="0"/>
              </a:rPr>
              <a:t>종류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4007768" y="591866"/>
            <a:ext cx="7704856" cy="55734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점추정과 구간추정</a:t>
            </a:r>
            <a:endParaRPr lang="en-US" altLang="ko-KR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point estimation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한 값</a:t>
            </a:r>
            <a:r>
              <a:rPr lang="en-US" altLang="ko-KR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(point)</a:t>
            </a: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추정</a:t>
            </a:r>
            <a:endParaRPr lang="en-US" altLang="ko-KR" sz="32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eg.</a:t>
            </a:r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트럼프의 지지율</a:t>
            </a:r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=43%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interval estimation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구간</a:t>
            </a:r>
            <a:r>
              <a:rPr lang="en-US" altLang="ko-KR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(interval)</a:t>
            </a: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추정</a:t>
            </a:r>
            <a:endParaRPr lang="en-US" altLang="ko-KR" sz="32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eg.</a:t>
            </a:r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트럼프의 지지율</a:t>
            </a:r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=(40~46)%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sz="32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623094" y="18864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4927"/>
          <a:stretch/>
        </p:blipFill>
        <p:spPr>
          <a:xfrm>
            <a:off x="911424" y="116632"/>
            <a:ext cx="7759601" cy="41679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80" y="5224051"/>
            <a:ext cx="6192688" cy="1161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9621" y="3717032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긍정평가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=62.0% ± 2.0%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=(60.0~64.0)%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4293096"/>
            <a:ext cx="6120679" cy="899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9621" y="4741181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부정평가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=32.4% ± 2.0%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=(30.4~34.4)%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8256240" y="2996952"/>
            <a:ext cx="331236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10035147" y="2541536"/>
            <a:ext cx="1461453" cy="782825"/>
            <a:chOff x="10035147" y="2541536"/>
            <a:chExt cx="1461453" cy="782825"/>
          </a:xfrm>
        </p:grpSpPr>
        <p:sp>
          <p:nvSpPr>
            <p:cNvPr id="11" name="직사각형 10"/>
            <p:cNvSpPr/>
            <p:nvPr/>
          </p:nvSpPr>
          <p:spPr>
            <a:xfrm>
              <a:off x="10303855" y="2541536"/>
              <a:ext cx="936104" cy="43204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긍정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35147" y="3020321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60.0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83318" y="3047362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64.0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157915" y="2545448"/>
            <a:ext cx="1461453" cy="782825"/>
            <a:chOff x="8157915" y="2545448"/>
            <a:chExt cx="1461453" cy="782825"/>
          </a:xfrm>
        </p:grpSpPr>
        <p:sp>
          <p:nvSpPr>
            <p:cNvPr id="14" name="직사각형 13"/>
            <p:cNvSpPr/>
            <p:nvPr/>
          </p:nvSpPr>
          <p:spPr>
            <a:xfrm>
              <a:off x="8426623" y="2545448"/>
              <a:ext cx="936104" cy="43204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부정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7915" y="3024233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30.4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06086" y="3051274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99614" y="3717032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김부겸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=32.1% ± 4.4%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=(27.7~36.5)%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9614" y="4741181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주호영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=37.3% ± 4.4%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=(32.9~41.7)%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8256240" y="2996952"/>
            <a:ext cx="331236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/>
          <p:cNvGrpSpPr/>
          <p:nvPr/>
        </p:nvGrpSpPr>
        <p:grpSpPr>
          <a:xfrm>
            <a:off x="9336360" y="2642502"/>
            <a:ext cx="1526677" cy="681859"/>
            <a:chOff x="9969923" y="2642502"/>
            <a:chExt cx="1526677" cy="681859"/>
          </a:xfrm>
        </p:grpSpPr>
        <p:grpSp>
          <p:nvGrpSpPr>
            <p:cNvPr id="18" name="그룹 17"/>
            <p:cNvGrpSpPr/>
            <p:nvPr/>
          </p:nvGrpSpPr>
          <p:grpSpPr>
            <a:xfrm>
              <a:off x="9969923" y="2642502"/>
              <a:ext cx="1270036" cy="681859"/>
              <a:chOff x="9969923" y="2642502"/>
              <a:chExt cx="1270036" cy="681859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10200456" y="2642502"/>
                <a:ext cx="1039503" cy="331081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 w="63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주호영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69923" y="3047362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32.9</a:t>
                </a:r>
                <a:endParaRPr lang="ko-KR" altLang="en-US" sz="1200" dirty="0">
                  <a:solidFill>
                    <a:srgbClr val="0070C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983318" y="3047362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41.7</a:t>
              </a:r>
              <a:endParaRPr lang="ko-KR" altLang="en-US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589963" y="2498712"/>
            <a:ext cx="1610493" cy="825649"/>
            <a:chOff x="8157915" y="2502624"/>
            <a:chExt cx="1610493" cy="825649"/>
          </a:xfrm>
        </p:grpSpPr>
        <p:sp>
          <p:nvSpPr>
            <p:cNvPr id="14" name="직사각형 13"/>
            <p:cNvSpPr/>
            <p:nvPr/>
          </p:nvSpPr>
          <p:spPr>
            <a:xfrm>
              <a:off x="8426622" y="2502624"/>
              <a:ext cx="1125761" cy="484600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김부겸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7915" y="3024233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27.7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55126" y="3051274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36.5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3" y="669328"/>
            <a:ext cx="7409713" cy="11754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4" y="1749447"/>
            <a:ext cx="7370204" cy="13494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23" y="3098921"/>
            <a:ext cx="7369605" cy="97610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23" y="4293096"/>
            <a:ext cx="7308433" cy="7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5076" y="476672"/>
            <a:ext cx="2674938" cy="18589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ko-KR" altLang="en-US" dirty="0"/>
              <a:t>표본오차 </a:t>
            </a:r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7580" y="500471"/>
            <a:ext cx="7891434" cy="343258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모집단이 아닌 표본이라 필연적으로 발생하는 오차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너비와 같은 의미로 사용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엑셀에서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confidence.norm, confidence.t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함수로 구함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표본의 크기가 커지면 표본오차는 작아짐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2083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36472603"/>
              </p:ext>
            </p:extLst>
          </p:nvPr>
        </p:nvGraphicFramePr>
        <p:xfrm>
          <a:off x="3794125" y="3860800"/>
          <a:ext cx="14938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8" name="Equation" r:id="rId4" imgW="596900" imgH="419100" progId="Equation.3">
                  <p:embed/>
                </p:oleObj>
              </mc:Choice>
              <mc:Fallback>
                <p:oleObj name="Equation" r:id="rId4" imgW="5969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3860800"/>
                        <a:ext cx="1493838" cy="1049338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05424487"/>
              </p:ext>
            </p:extLst>
          </p:nvPr>
        </p:nvGraphicFramePr>
        <p:xfrm>
          <a:off x="8761413" y="3860800"/>
          <a:ext cx="25288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9" name="Equation" r:id="rId6" imgW="1002865" imgH="457002" progId="Equation.3">
                  <p:embed/>
                </p:oleObj>
              </mc:Choice>
              <mc:Fallback>
                <p:oleObj name="Equation" r:id="rId6" imgW="1002865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3" y="3860800"/>
                        <a:ext cx="2528887" cy="115252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893862"/>
              </p:ext>
            </p:extLst>
          </p:nvPr>
        </p:nvGraphicFramePr>
        <p:xfrm>
          <a:off x="5663952" y="3861048"/>
          <a:ext cx="27273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0" name="Equation" r:id="rId8" imgW="1091726" imgH="418918" progId="Equation.3">
                  <p:embed/>
                </p:oleObj>
              </mc:Choice>
              <mc:Fallback>
                <p:oleObj name="Equation" r:id="rId8" imgW="1091726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3861048"/>
                        <a:ext cx="2727325" cy="10461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2462064" cy="1143000"/>
          </a:xfrm>
        </p:spPr>
        <p:txBody>
          <a:bodyPr/>
          <a:lstStyle/>
          <a:p>
            <a:pPr eaLnBrk="1" hangingPunct="1"/>
            <a:r>
              <a:rPr lang="ko-KR" altLang="en-US" dirty="0"/>
              <a:t>참고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7639"/>
            <a:ext cx="10972800" cy="71521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너비를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½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줄이려면 표본을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 )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 뽑아야 한다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1608" y="3390836"/>
            <a:ext cx="10972800" cy="186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너비를 ⅓로 줄이려면 표본을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 )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 뽑아야 한다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너비를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¼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줄이려면 표본을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 )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 뽑아야 한다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1415480" y="2124602"/>
                <a:ext cx="1694695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2124602"/>
                <a:ext cx="1694695" cy="907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4007768" y="2132856"/>
                <a:ext cx="1953291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2132856"/>
                <a:ext cx="1953291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744072" y="2132856"/>
                <a:ext cx="1893467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2132856"/>
                <a:ext cx="1893467" cy="907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오른쪽 화살표 8"/>
          <p:cNvSpPr/>
          <p:nvPr/>
        </p:nvSpPr>
        <p:spPr>
          <a:xfrm>
            <a:off x="6168008" y="240906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9336360" y="2132855"/>
                <a:ext cx="1893467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ko-K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2132855"/>
                <a:ext cx="1893467" cy="9078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오른쪽 화살표 11"/>
          <p:cNvSpPr/>
          <p:nvPr/>
        </p:nvSpPr>
        <p:spPr>
          <a:xfrm>
            <a:off x="8760296" y="240906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3255999" y="2294788"/>
            <a:ext cx="644471" cy="51658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4" grpId="0" uiExpand="1" build="p"/>
      <p:bldP spid="2" grpId="0"/>
      <p:bldP spid="6" grpId="0"/>
      <p:bldP spid="8" grpId="0"/>
      <p:bldP spid="9" grpId="0" animBg="1"/>
      <p:bldP spid="11" grpId="0"/>
      <p:bldP spid="12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2462064" cy="1143000"/>
          </a:xfrm>
        </p:spPr>
        <p:txBody>
          <a:bodyPr/>
          <a:lstStyle/>
          <a:p>
            <a:pPr eaLnBrk="1" hangingPunct="1"/>
            <a:r>
              <a:rPr lang="ko-KR" altLang="en-US" dirty="0"/>
              <a:t>참고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11135"/>
            <a:ext cx="10972800" cy="16624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응답자가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500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명이면 표본오차가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±4.4%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이므로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추정된 표본비율값이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8.8%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 이상을 보여야 오차범위밖에 있다고 표현할 수 있다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495600" y="3284984"/>
            <a:ext cx="6902886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556" name="그룹 151555"/>
          <p:cNvGrpSpPr/>
          <p:nvPr/>
        </p:nvGrpSpPr>
        <p:grpSpPr>
          <a:xfrm>
            <a:off x="4337031" y="3212976"/>
            <a:ext cx="493602" cy="503831"/>
            <a:chOff x="4265023" y="3645249"/>
            <a:chExt cx="493602" cy="503831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4511824" y="3645249"/>
              <a:ext cx="0" cy="1440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65023" y="3810526"/>
                  <a:ext cx="4936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023" y="3810526"/>
                  <a:ext cx="493602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557" name="그룹 151556"/>
          <p:cNvGrpSpPr/>
          <p:nvPr/>
        </p:nvGrpSpPr>
        <p:grpSpPr>
          <a:xfrm>
            <a:off x="6929319" y="3212976"/>
            <a:ext cx="493602" cy="503831"/>
            <a:chOff x="6857311" y="3645249"/>
            <a:chExt cx="493602" cy="503831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7104112" y="3645249"/>
              <a:ext cx="0" cy="1440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857311" y="3810526"/>
                  <a:ext cx="4936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311" y="3810526"/>
                  <a:ext cx="493602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553" name="그룹 151552"/>
          <p:cNvGrpSpPr/>
          <p:nvPr/>
        </p:nvGrpSpPr>
        <p:grpSpPr>
          <a:xfrm>
            <a:off x="5802130" y="2640721"/>
            <a:ext cx="2753124" cy="1051388"/>
            <a:chOff x="5730122" y="3072994"/>
            <a:chExt cx="2753124" cy="1051388"/>
          </a:xfrm>
        </p:grpSpPr>
        <p:sp>
          <p:nvSpPr>
            <p:cNvPr id="23" name="TextBox 22"/>
            <p:cNvSpPr txBox="1"/>
            <p:nvPr/>
          </p:nvSpPr>
          <p:spPr>
            <a:xfrm>
              <a:off x="7508348" y="3076528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51552" name="원호 151551"/>
            <p:cNvSpPr/>
            <p:nvPr/>
          </p:nvSpPr>
          <p:spPr>
            <a:xfrm>
              <a:off x="7115094" y="3341801"/>
              <a:ext cx="1368152" cy="770828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원호 38"/>
            <p:cNvSpPr/>
            <p:nvPr/>
          </p:nvSpPr>
          <p:spPr>
            <a:xfrm flipH="1">
              <a:off x="5730122" y="3316461"/>
              <a:ext cx="1363009" cy="807921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27383" y="3072994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51554" name="그룹 151553"/>
          <p:cNvGrpSpPr/>
          <p:nvPr/>
        </p:nvGrpSpPr>
        <p:grpSpPr>
          <a:xfrm>
            <a:off x="3232893" y="2638217"/>
            <a:ext cx="2732619" cy="1063620"/>
            <a:chOff x="3160885" y="3070490"/>
            <a:chExt cx="2732619" cy="1063620"/>
          </a:xfrm>
        </p:grpSpPr>
        <p:sp>
          <p:nvSpPr>
            <p:cNvPr id="37" name="TextBox 36"/>
            <p:cNvSpPr txBox="1"/>
            <p:nvPr/>
          </p:nvSpPr>
          <p:spPr>
            <a:xfrm>
              <a:off x="5026334" y="3070490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38" name="원호 37"/>
            <p:cNvSpPr/>
            <p:nvPr/>
          </p:nvSpPr>
          <p:spPr>
            <a:xfrm>
              <a:off x="4525352" y="3320265"/>
              <a:ext cx="1368152" cy="770828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원호 40"/>
            <p:cNvSpPr/>
            <p:nvPr/>
          </p:nvSpPr>
          <p:spPr>
            <a:xfrm flipH="1">
              <a:off x="3160885" y="3326189"/>
              <a:ext cx="1363009" cy="807921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8146" y="3072994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609600" y="3773624"/>
            <a:ext cx="10972800" cy="16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추정된 표본비율값이 </a:t>
            </a: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4% </a:t>
            </a:r>
            <a:r>
              <a:rPr lang="ko-KR" altLang="en-US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차이를</a:t>
            </a: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보이는데 두 비율의 차이가 오차범위밖에 있다고 표현할 수 있으려면 표본오차가</a:t>
            </a: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±2.0%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미만이 되어야 함</a:t>
            </a:r>
            <a:endParaRPr lang="en-US" altLang="ko-KR" sz="24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CONFIDENCE.NORM(0.05, 0.5, 2400)=0.02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8688288" y="4757371"/>
                <a:ext cx="2599300" cy="113318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1.96</m:t>
                    </m:r>
                    <m:f>
                      <m:fPr>
                        <m:ctrlPr>
                          <a:rPr lang="en-US" altLang="ko-KR" sz="200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0.5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00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ko-KR" sz="200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0.02</m:t>
                    </m:r>
                  </m:oMath>
                </a14:m>
                <a:endParaRPr lang="en-US" altLang="ko-KR" sz="2000" kern="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𝑛</m:t>
                    </m:r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fPr>
                          <m:num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0.5</m:t>
                            </m:r>
                          </m:num>
                          <m:den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0.02</m:t>
                            </m:r>
                          </m:den>
                        </m:f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sz="200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1.96</m:t>
                        </m:r>
                      </m:e>
                      <m:sup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000" kern="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8288" y="4757371"/>
                <a:ext cx="2599300" cy="1133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11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45" grpId="0" build="p"/>
      <p:bldP spid="4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5351"/>
          <a:stretch/>
        </p:blipFill>
        <p:spPr>
          <a:xfrm>
            <a:off x="0" y="-27383"/>
            <a:ext cx="12192000" cy="6885384"/>
          </a:xfrm>
        </p:spPr>
      </p:pic>
      <p:sp>
        <p:nvSpPr>
          <p:cNvPr id="5" name="TextBox 4"/>
          <p:cNvSpPr txBox="1"/>
          <p:nvPr/>
        </p:nvSpPr>
        <p:spPr>
          <a:xfrm>
            <a:off x="594122" y="3068960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수고하셨습니다</a:t>
            </a:r>
          </a:p>
        </p:txBody>
      </p:sp>
    </p:spTree>
    <p:extLst>
      <p:ext uri="{BB962C8B-B14F-4D97-AF65-F5344CB8AC3E}">
        <p14:creationId xmlns:p14="http://schemas.microsoft.com/office/powerpoint/2010/main" val="282666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731044" y="666831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908720"/>
            <a:ext cx="2601912" cy="2433638"/>
          </a:xfrm>
        </p:spPr>
        <p:txBody>
          <a:bodyPr>
            <a:normAutofit/>
          </a:bodyPr>
          <a:lstStyle/>
          <a:p>
            <a:pPr algn="l"/>
            <a:r>
              <a:rPr lang="ko-KR" altLang="en-US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점추정</a:t>
            </a:r>
            <a:br>
              <a:rPr lang="ko-KR" altLang="en-US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point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223792" y="548680"/>
                <a:ext cx="7272808" cy="439248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모수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 한 값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ko-KR" altLang="en-US" dirty="0">
                  <a:solidFill>
                    <a:srgbClr val="4D4D4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모평균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</a:t>
                </a:r>
                <a:r>
                  <a:rPr lang="en-US" altLang="ko-KR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표본평균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로 추정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ko-KR" altLang="en-US" dirty="0">
                  <a:solidFill>
                    <a:srgbClr val="4D4D4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altLang="ko-KR" dirty="0">
                  <a:solidFill>
                    <a:srgbClr val="4D4D4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 err="1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모분산</a:t>
                </a: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을</a:t>
                </a:r>
                <a:r>
                  <a:rPr lang="en-US" altLang="ko-KR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표본분산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ko-KR" altLang="en-US" dirty="0">
                  <a:solidFill>
                    <a:srgbClr val="4D4D4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모비율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</a:t>
                </a:r>
                <a:r>
                  <a:rPr lang="en-US" altLang="ko-KR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표본비율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</a:t>
                </a:r>
              </a:p>
            </p:txBody>
          </p:sp>
        </mc:Choice>
        <mc:Fallback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3792" y="548680"/>
                <a:ext cx="7272808" cy="4392488"/>
              </a:xfrm>
              <a:blipFill>
                <a:blip r:embed="rId2"/>
                <a:stretch>
                  <a:fillRect l="-1509" t="-1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132944" y="2221704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중앙값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256" y="2221704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절사평균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404664"/>
            <a:ext cx="2314575" cy="243363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defRPr/>
            </a:pPr>
            <a:r>
              <a:rPr lang="ko-KR" altLang="en-US" sz="4000" dirty="0">
                <a:solidFill>
                  <a:schemeClr val="tx2">
                    <a:lumMod val="75000"/>
                  </a:schemeClr>
                </a:solidFill>
              </a:rPr>
              <a:t>어떤</a:t>
            </a:r>
            <a:br>
              <a:rPr lang="en-US" altLang="ko-KR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ko-KR" altLang="en-US" sz="4000" dirty="0">
                <a:solidFill>
                  <a:schemeClr val="tx2">
                    <a:lumMod val="75000"/>
                  </a:schemeClr>
                </a:solidFill>
              </a:rPr>
              <a:t>점추정량이 좋은가</a:t>
            </a:r>
            <a:r>
              <a:rPr lang="en-US" altLang="ko-KR" sz="40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19736" y="434407"/>
                <a:ext cx="7776864" cy="548549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모수 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 점추정량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추정할 때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</a:t>
                </a: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모수는 하나이지만 점추정량은 여러개일 수 있다</a:t>
                </a:r>
                <a:endParaRPr lang="en-US" altLang="ko-KR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5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여러 점추정량중에 어떤 값이 가장 바람직하다고 할 수 있나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?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3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판단기준</a:t>
                </a:r>
                <a:endParaRPr lang="en-US" altLang="ko-KR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불편성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최소분산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MSE</a:t>
                </a:r>
              </a:p>
            </p:txBody>
          </p:sp>
        </mc:Choice>
        <mc:Fallback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9736" y="434407"/>
                <a:ext cx="7776864" cy="5485499"/>
              </a:xfrm>
              <a:blipFill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6">
            <a:extLst>
              <a:ext uri="{FF2B5EF4-FFF2-40B4-BE49-F238E27FC236}">
                <a16:creationId xmlns:a16="http://schemas.microsoft.com/office/drawing/2014/main" id="{928FF1B5-394D-46F7-A8C1-081512C6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4" y="18864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534" y="476672"/>
            <a:ext cx="2819400" cy="2794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ko-KR" sz="4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sz="4000" dirty="0">
                <a:solidFill>
                  <a:schemeClr val="tx2">
                    <a:lumMod val="75000"/>
                  </a:schemeClr>
                </a:solidFill>
              </a:rPr>
              <a:t>가지 </a:t>
            </a:r>
            <a:br>
              <a:rPr lang="en-US" altLang="ko-KR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ko-KR" altLang="en-US" sz="4000" dirty="0">
                <a:solidFill>
                  <a:schemeClr val="tx2">
                    <a:lumMod val="75000"/>
                  </a:schemeClr>
                </a:solidFill>
              </a:rPr>
              <a:t>판단기준에 대해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246122" y="476672"/>
            <a:ext cx="7394493" cy="612068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불편성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unbiasedness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추정량의 기대값이 모수와 일치한다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추정량의 기대값과 모수의 차이인 편의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(bias)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최소분산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minimum variance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추정량의 편차가 적어야 한다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최소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MSE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min mean squared error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불편성과 분산을 동시에 고려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MSE=var+bias</a:t>
            </a:r>
            <a:r>
              <a:rPr lang="en-US" altLang="ko-KR" sz="2400" baseline="30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2400" baseline="30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51384" y="274638"/>
            <a:ext cx="3384550" cy="338455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4058058" y="2228402"/>
            <a:ext cx="7870590" cy="4224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007768" y="332656"/>
            <a:ext cx="7920880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2426159" cy="20882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err="1"/>
              <a:t>불편추정량의</a:t>
            </a:r>
            <a:r>
              <a:rPr lang="ko-KR" altLang="en-US" sz="3200" dirty="0"/>
              <a:t> 예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51384" y="274638"/>
            <a:ext cx="2722314" cy="2722314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5839709" y="2556708"/>
                <a:ext cx="30759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09" y="2556708"/>
                <a:ext cx="3075907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5844338" y="3041528"/>
                <a:ext cx="5260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)+(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38" y="3041528"/>
                <a:ext cx="5260351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5087888" y="427792"/>
                <a:ext cx="4663007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ko-KR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l-GR" sz="24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427792"/>
                <a:ext cx="4663007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4340788" y="630500"/>
                <a:ext cx="9534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788" y="630500"/>
                <a:ext cx="953403" cy="461665"/>
              </a:xfrm>
              <a:prstGeom prst="rect">
                <a:avLst/>
              </a:prstGeom>
              <a:blipFill>
                <a:blip r:embed="rId5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4439816" y="1463309"/>
                <a:ext cx="332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ko-KR" altLang="el-GR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에 대한 불편추정량</a:t>
                </a:r>
                <a:endParaRPr lang="en-US" altLang="ko-KR" sz="2400" dirty="0">
                  <a:solidFill>
                    <a:srgbClr val="7030A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463309"/>
                <a:ext cx="3323089" cy="461665"/>
              </a:xfrm>
              <a:prstGeom prst="rect">
                <a:avLst/>
              </a:prstGeom>
              <a:blipFill>
                <a:blip r:embed="rId6"/>
                <a:stretch>
                  <a:fillRect l="-367" t="-9211" r="-2569" b="-30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5851316" y="3481145"/>
                <a:ext cx="58900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316" y="3481145"/>
                <a:ext cx="5890074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5891148" y="4384631"/>
                <a:ext cx="33899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148" y="4384631"/>
                <a:ext cx="3389902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5922093" y="5085184"/>
                <a:ext cx="3245632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−1)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93" y="5085184"/>
                <a:ext cx="3245632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4151784" y="2546545"/>
                <a:ext cx="1759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/>
                  <a:t>]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2546545"/>
                <a:ext cx="1759649" cy="400110"/>
              </a:xfrm>
              <a:prstGeom prst="rect">
                <a:avLst/>
              </a:prstGeom>
              <a:blipFill>
                <a:blip r:embed="rId10"/>
                <a:stretch>
                  <a:fillRect t="-12308" r="-2768" b="-2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5851337" y="3932888"/>
                <a:ext cx="59831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337" y="3932888"/>
                <a:ext cx="5983113" cy="400110"/>
              </a:xfrm>
              <a:prstGeom prst="rect">
                <a:avLst/>
              </a:prstGeom>
              <a:blipFill>
                <a:blip r:embed="rId11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5922093" y="4829090"/>
                <a:ext cx="22830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𝑛𝑉𝑎𝑟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93" y="4829090"/>
                <a:ext cx="2283061" cy="400110"/>
              </a:xfrm>
              <a:prstGeom prst="rect">
                <a:avLst/>
              </a:prstGeom>
              <a:blipFill>
                <a:blip r:embed="rId12"/>
                <a:stretch>
                  <a:fillRect r="-4267"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4655840" y="5761371"/>
                <a:ext cx="5277407" cy="68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sSup>
                          <m:sSupPr>
                            <m:ctrlP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에 대한 불편추정량 </a:t>
                </a: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5761371"/>
                <a:ext cx="5277407" cy="685316"/>
              </a:xfrm>
              <a:prstGeom prst="rect">
                <a:avLst/>
              </a:prstGeom>
              <a:blipFill>
                <a:blip r:embed="rId13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3419895" y="3156964"/>
                <a:ext cx="1874296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95" y="3156964"/>
                <a:ext cx="1874296" cy="6481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886" y="191543"/>
            <a:ext cx="361334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세가지 과녁판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809725" y="4677809"/>
            <a:ext cx="8000488" cy="1942898"/>
          </a:xfrm>
        </p:spPr>
        <p:txBody>
          <a:bodyPr/>
          <a:lstStyle/>
          <a:p>
            <a:r>
              <a:rPr lang="ko-KR" altLang="en-US" dirty="0"/>
              <a:t>불편추정량은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첫번째와 두번째가 불편추정량</a:t>
            </a:r>
            <a:endParaRPr lang="en-US" altLang="ko-KR" dirty="0"/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10279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0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1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7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8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10273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4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5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071788" y="2925764"/>
            <a:ext cx="431801" cy="430212"/>
            <a:chOff x="3071788" y="2925764"/>
            <a:chExt cx="431801" cy="430212"/>
          </a:xfrm>
        </p:grpSpPr>
        <p:sp>
          <p:nvSpPr>
            <p:cNvPr id="10247" name="AutoShape 8"/>
            <p:cNvSpPr>
              <a:spLocks noChangeArrowheads="1"/>
            </p:cNvSpPr>
            <p:nvPr/>
          </p:nvSpPr>
          <p:spPr bwMode="auto">
            <a:xfrm>
              <a:off x="3071788" y="30686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48" name="AutoShape 9"/>
            <p:cNvSpPr>
              <a:spLocks noChangeArrowheads="1"/>
            </p:cNvSpPr>
            <p:nvPr/>
          </p:nvSpPr>
          <p:spPr bwMode="auto">
            <a:xfrm>
              <a:off x="3071788" y="32131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49" name="AutoShape 10"/>
            <p:cNvSpPr>
              <a:spLocks noChangeArrowheads="1"/>
            </p:cNvSpPr>
            <p:nvPr/>
          </p:nvSpPr>
          <p:spPr bwMode="auto">
            <a:xfrm>
              <a:off x="3289277" y="31416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0" name="AutoShape 11"/>
            <p:cNvSpPr>
              <a:spLocks noChangeArrowheads="1"/>
            </p:cNvSpPr>
            <p:nvPr/>
          </p:nvSpPr>
          <p:spPr bwMode="auto">
            <a:xfrm>
              <a:off x="3216252" y="3284539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1" name="AutoShape 12"/>
            <p:cNvSpPr>
              <a:spLocks noChangeArrowheads="1"/>
            </p:cNvSpPr>
            <p:nvPr/>
          </p:nvSpPr>
          <p:spPr bwMode="auto">
            <a:xfrm>
              <a:off x="3216252" y="29257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2" name="AutoShape 13"/>
            <p:cNvSpPr>
              <a:spLocks noChangeArrowheads="1"/>
            </p:cNvSpPr>
            <p:nvPr/>
          </p:nvSpPr>
          <p:spPr bwMode="auto">
            <a:xfrm>
              <a:off x="3432152" y="3213100"/>
              <a:ext cx="71437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3" name="AutoShape 14"/>
            <p:cNvSpPr>
              <a:spLocks noChangeArrowheads="1"/>
            </p:cNvSpPr>
            <p:nvPr/>
          </p:nvSpPr>
          <p:spPr bwMode="auto">
            <a:xfrm>
              <a:off x="3360713" y="29972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4" name="AutoShape 15"/>
            <p:cNvSpPr>
              <a:spLocks noChangeArrowheads="1"/>
            </p:cNvSpPr>
            <p:nvPr/>
          </p:nvSpPr>
          <p:spPr bwMode="auto">
            <a:xfrm>
              <a:off x="3360713" y="32845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10265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6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7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8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9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0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1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2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10257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8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9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0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1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2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3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4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9624392" y="3239265"/>
            <a:ext cx="1440160" cy="1341863"/>
            <a:chOff x="9624392" y="3239265"/>
            <a:chExt cx="1440160" cy="1341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직사각형 2"/>
                <p:cNvSpPr/>
                <p:nvPr/>
              </p:nvSpPr>
              <p:spPr>
                <a:xfrm>
                  <a:off x="10595128" y="4119463"/>
                  <a:ext cx="4694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3" name="직사각형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5128" y="4119463"/>
                  <a:ext cx="46942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직선 화살표 연결선 4"/>
            <p:cNvCxnSpPr/>
            <p:nvPr/>
          </p:nvCxnSpPr>
          <p:spPr>
            <a:xfrm flipH="1" flipV="1">
              <a:off x="9684365" y="3321770"/>
              <a:ext cx="948139" cy="89931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타원 5"/>
            <p:cNvSpPr/>
            <p:nvPr/>
          </p:nvSpPr>
          <p:spPr>
            <a:xfrm>
              <a:off x="9624392" y="323926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112563" y="3618451"/>
            <a:ext cx="840243" cy="1192645"/>
            <a:chOff x="8112563" y="3644901"/>
            <a:chExt cx="817427" cy="1166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직사각형 48"/>
                <p:cNvSpPr/>
                <p:nvPr/>
              </p:nvSpPr>
              <p:spPr>
                <a:xfrm>
                  <a:off x="8112563" y="4333978"/>
                  <a:ext cx="469423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49" name="직사각형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563" y="4333978"/>
                  <a:ext cx="469423" cy="4771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직선 화살표 연결선 49"/>
            <p:cNvCxnSpPr>
              <a:endCxn id="10266" idx="2"/>
            </p:cNvCxnSpPr>
            <p:nvPr/>
          </p:nvCxnSpPr>
          <p:spPr>
            <a:xfrm flipV="1">
              <a:off x="8470925" y="3644901"/>
              <a:ext cx="459065" cy="705394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9048328" y="3573016"/>
            <a:ext cx="994976" cy="1496247"/>
            <a:chOff x="9048328" y="3573016"/>
            <a:chExt cx="994976" cy="1496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/>
                <p:cNvSpPr/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57" name="직사각형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직선 화살표 연결선 57"/>
            <p:cNvCxnSpPr/>
            <p:nvPr/>
          </p:nvCxnSpPr>
          <p:spPr>
            <a:xfrm flipH="1" flipV="1">
              <a:off x="9108302" y="3655521"/>
              <a:ext cx="180463" cy="917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타원 58"/>
            <p:cNvSpPr/>
            <p:nvPr/>
          </p:nvSpPr>
          <p:spPr>
            <a:xfrm>
              <a:off x="9048328" y="35730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13" name="직선 화살표 연결선 12"/>
          <p:cNvCxnSpPr>
            <a:stCxn id="59" idx="7"/>
            <a:endCxn id="6" idx="7"/>
          </p:cNvCxnSpPr>
          <p:nvPr/>
        </p:nvCxnSpPr>
        <p:spPr>
          <a:xfrm flipV="1">
            <a:off x="9087352" y="3245960"/>
            <a:ext cx="576064" cy="333751"/>
          </a:xfrm>
          <a:prstGeom prst="straightConnector1">
            <a:avLst/>
          </a:prstGeom>
          <a:ln w="38100">
            <a:solidFill>
              <a:srgbClr val="99FF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8454188" y="1126695"/>
            <a:ext cx="905633" cy="2182563"/>
            <a:chOff x="8454188" y="1126695"/>
            <a:chExt cx="905633" cy="2182563"/>
          </a:xfrm>
        </p:grpSpPr>
        <p:cxnSp>
          <p:nvCxnSpPr>
            <p:cNvPr id="16" name="직선 화살표 연결선 15"/>
            <p:cNvCxnSpPr/>
            <p:nvPr/>
          </p:nvCxnSpPr>
          <p:spPr>
            <a:xfrm>
              <a:off x="8810213" y="1461106"/>
              <a:ext cx="549608" cy="184815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54188" y="1126695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bias</a:t>
              </a: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452917" y="1262217"/>
            <a:ext cx="633340" cy="1977048"/>
            <a:chOff x="6452917" y="1262217"/>
            <a:chExt cx="633340" cy="1977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직사각형 67"/>
                <p:cNvSpPr/>
                <p:nvPr/>
              </p:nvSpPr>
              <p:spPr>
                <a:xfrm>
                  <a:off x="6616833" y="1262217"/>
                  <a:ext cx="4694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68" name="직사각형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6833" y="1262217"/>
                  <a:ext cx="469424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직선 화살표 연결선 68"/>
            <p:cNvCxnSpPr/>
            <p:nvPr/>
          </p:nvCxnSpPr>
          <p:spPr>
            <a:xfrm flipH="1">
              <a:off x="6452917" y="1734763"/>
              <a:ext cx="364764" cy="150450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/>
          <p:cNvGrpSpPr/>
          <p:nvPr/>
        </p:nvGrpSpPr>
        <p:grpSpPr>
          <a:xfrm>
            <a:off x="4943872" y="1437861"/>
            <a:ext cx="1503320" cy="1785872"/>
            <a:chOff x="4991492" y="1427228"/>
            <a:chExt cx="1503320" cy="1785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직사각형 70"/>
                <p:cNvSpPr/>
                <p:nvPr/>
              </p:nvSpPr>
              <p:spPr>
                <a:xfrm>
                  <a:off x="4991492" y="1427228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71" name="직사각형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1492" y="1427228"/>
                  <a:ext cx="930319" cy="4771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화살표 연결선 71"/>
            <p:cNvCxnSpPr/>
            <p:nvPr/>
          </p:nvCxnSpPr>
          <p:spPr>
            <a:xfrm>
              <a:off x="5620162" y="1898601"/>
              <a:ext cx="874650" cy="13144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/>
          <p:cNvGrpSpPr/>
          <p:nvPr/>
        </p:nvGrpSpPr>
        <p:grpSpPr>
          <a:xfrm>
            <a:off x="3255866" y="1222879"/>
            <a:ext cx="633340" cy="1977048"/>
            <a:chOff x="3255866" y="1222879"/>
            <a:chExt cx="633340" cy="1977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직사각형 84"/>
                <p:cNvSpPr/>
                <p:nvPr/>
              </p:nvSpPr>
              <p:spPr>
                <a:xfrm>
                  <a:off x="3419782" y="1222879"/>
                  <a:ext cx="4694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5" name="직사각형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782" y="1222879"/>
                  <a:ext cx="469424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직선 화살표 연결선 85"/>
            <p:cNvCxnSpPr/>
            <p:nvPr/>
          </p:nvCxnSpPr>
          <p:spPr>
            <a:xfrm flipH="1">
              <a:off x="3255866" y="1695425"/>
              <a:ext cx="364764" cy="150450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1751909" y="1398523"/>
            <a:ext cx="1503320" cy="1785872"/>
            <a:chOff x="1794441" y="1387890"/>
            <a:chExt cx="1503320" cy="1785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직사각형 86"/>
                <p:cNvSpPr/>
                <p:nvPr/>
              </p:nvSpPr>
              <p:spPr>
                <a:xfrm>
                  <a:off x="1794441" y="1387890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7" name="직사각형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441" y="1387890"/>
                  <a:ext cx="930319" cy="4771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직선 화살표 연결선 87"/>
            <p:cNvCxnSpPr/>
            <p:nvPr/>
          </p:nvCxnSpPr>
          <p:spPr>
            <a:xfrm>
              <a:off x="2423111" y="1859263"/>
              <a:ext cx="874650" cy="13144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02" y="435154"/>
                <a:ext cx="2902473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불편성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</a:t>
                </a:r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02" y="435154"/>
                <a:ext cx="2902473" cy="509178"/>
              </a:xfrm>
              <a:prstGeom prst="rect">
                <a:avLst/>
              </a:prstGeom>
              <a:blipFill>
                <a:blip r:embed="rId10"/>
                <a:stretch>
                  <a:fillRect l="-3151" t="-2381" b="-23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886" y="191543"/>
            <a:ext cx="361334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세가지 과녁판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809725" y="4677809"/>
            <a:ext cx="7715250" cy="1473200"/>
          </a:xfrm>
        </p:spPr>
        <p:txBody>
          <a:bodyPr>
            <a:normAutofit/>
          </a:bodyPr>
          <a:lstStyle/>
          <a:p>
            <a:r>
              <a:rPr lang="ko-KR" altLang="en-US" dirty="0"/>
              <a:t>첫번째와 두번째의 분산을 비교하자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첫번째의</a:t>
            </a:r>
            <a:r>
              <a:rPr lang="en-US" altLang="ko-KR" dirty="0"/>
              <a:t> </a:t>
            </a:r>
            <a:r>
              <a:rPr lang="ko-KR" altLang="en-US" dirty="0"/>
              <a:t>분산이 작다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그런데</a:t>
            </a:r>
            <a:r>
              <a:rPr lang="en-US" altLang="ko-KR" dirty="0"/>
              <a:t> </a:t>
            </a:r>
            <a:r>
              <a:rPr lang="ko-KR" altLang="en-US" dirty="0"/>
              <a:t>세번째의 분산도 작다</a:t>
            </a:r>
            <a:endParaRPr lang="en-US" altLang="ko-KR" dirty="0"/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10279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0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1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7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8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10273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4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5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071788" y="30686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071788" y="32131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3289277" y="31416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3216252" y="3284539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>
            <a:off x="3216252" y="29257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2" name="AutoShape 13"/>
          <p:cNvSpPr>
            <a:spLocks noChangeArrowheads="1"/>
          </p:cNvSpPr>
          <p:nvPr/>
        </p:nvSpPr>
        <p:spPr bwMode="auto">
          <a:xfrm>
            <a:off x="3432152" y="3213100"/>
            <a:ext cx="71437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3" name="AutoShape 14"/>
          <p:cNvSpPr>
            <a:spLocks noChangeArrowheads="1"/>
          </p:cNvSpPr>
          <p:nvPr/>
        </p:nvSpPr>
        <p:spPr bwMode="auto">
          <a:xfrm>
            <a:off x="3360713" y="29972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3360713" y="32845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10265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6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7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8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9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0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1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2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10257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8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9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0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1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2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3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4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9605549" y="32179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202" name="그룹 93201"/>
          <p:cNvGrpSpPr/>
          <p:nvPr/>
        </p:nvGrpSpPr>
        <p:grpSpPr>
          <a:xfrm>
            <a:off x="9048328" y="3573016"/>
            <a:ext cx="994976" cy="1496247"/>
            <a:chOff x="9048328" y="3573016"/>
            <a:chExt cx="994976" cy="1496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/>
                <p:cNvSpPr/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57" name="직사각형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직선 화살표 연결선 57"/>
            <p:cNvCxnSpPr/>
            <p:nvPr/>
          </p:nvCxnSpPr>
          <p:spPr>
            <a:xfrm flipH="1" flipV="1">
              <a:off x="9108302" y="3655521"/>
              <a:ext cx="180463" cy="917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타원 58"/>
            <p:cNvSpPr/>
            <p:nvPr/>
          </p:nvSpPr>
          <p:spPr>
            <a:xfrm>
              <a:off x="9048328" y="35730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3201" name="그룹 93200"/>
          <p:cNvGrpSpPr/>
          <p:nvPr/>
        </p:nvGrpSpPr>
        <p:grpSpPr>
          <a:xfrm>
            <a:off x="4991492" y="1427228"/>
            <a:ext cx="1242391" cy="981944"/>
            <a:chOff x="4991492" y="1427228"/>
            <a:chExt cx="1242391" cy="981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직사각형 70"/>
                <p:cNvSpPr/>
                <p:nvPr/>
              </p:nvSpPr>
              <p:spPr>
                <a:xfrm>
                  <a:off x="4991492" y="1427228"/>
                  <a:ext cx="1242391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71" name="직사각형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1492" y="1427228"/>
                  <a:ext cx="1242391" cy="4771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화살표 연결선 71"/>
            <p:cNvCxnSpPr/>
            <p:nvPr/>
          </p:nvCxnSpPr>
          <p:spPr>
            <a:xfrm>
              <a:off x="5620162" y="1898601"/>
              <a:ext cx="342262" cy="5105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99" name="그룹 93198"/>
          <p:cNvGrpSpPr/>
          <p:nvPr/>
        </p:nvGrpSpPr>
        <p:grpSpPr>
          <a:xfrm>
            <a:off x="1794441" y="1387890"/>
            <a:ext cx="1288782" cy="1475971"/>
            <a:chOff x="1794441" y="1387890"/>
            <a:chExt cx="1288782" cy="1475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직사각형 86"/>
                <p:cNvSpPr/>
                <p:nvPr/>
              </p:nvSpPr>
              <p:spPr>
                <a:xfrm>
                  <a:off x="1794441" y="1387890"/>
                  <a:ext cx="1242391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7" name="직사각형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441" y="1387890"/>
                  <a:ext cx="1242391" cy="4771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직선 화살표 연결선 87"/>
            <p:cNvCxnSpPr/>
            <p:nvPr/>
          </p:nvCxnSpPr>
          <p:spPr>
            <a:xfrm>
              <a:off x="2423111" y="1859263"/>
              <a:ext cx="660112" cy="10045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203" name="그룹 93202"/>
          <p:cNvGrpSpPr/>
          <p:nvPr/>
        </p:nvGrpSpPr>
        <p:grpSpPr>
          <a:xfrm>
            <a:off x="7473822" y="1636122"/>
            <a:ext cx="1367677" cy="1708596"/>
            <a:chOff x="7473822" y="1636122"/>
            <a:chExt cx="1367677" cy="1708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직사각형 63"/>
                <p:cNvSpPr/>
                <p:nvPr/>
              </p:nvSpPr>
              <p:spPr>
                <a:xfrm>
                  <a:off x="7473822" y="1636122"/>
                  <a:ext cx="1242391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64" name="직사각형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822" y="1636122"/>
                  <a:ext cx="1242391" cy="4771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직선 화살표 연결선 64"/>
            <p:cNvCxnSpPr>
              <a:endCxn id="99" idx="1"/>
            </p:cNvCxnSpPr>
            <p:nvPr/>
          </p:nvCxnSpPr>
          <p:spPr>
            <a:xfrm>
              <a:off x="8102492" y="2107495"/>
              <a:ext cx="739007" cy="12372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195" name="타원 93194"/>
          <p:cNvSpPr/>
          <p:nvPr/>
        </p:nvSpPr>
        <p:spPr>
          <a:xfrm>
            <a:off x="2927648" y="2852936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타원 98"/>
          <p:cNvSpPr/>
          <p:nvPr/>
        </p:nvSpPr>
        <p:spPr>
          <a:xfrm>
            <a:off x="8736046" y="3239265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타원 100"/>
          <p:cNvSpPr/>
          <p:nvPr/>
        </p:nvSpPr>
        <p:spPr>
          <a:xfrm>
            <a:off x="5536555" y="2287505"/>
            <a:ext cx="1834323" cy="18343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205" name="L 도형 93204"/>
          <p:cNvSpPr/>
          <p:nvPr/>
        </p:nvSpPr>
        <p:spPr>
          <a:xfrm rot="2996956">
            <a:off x="4007768" y="1196752"/>
            <a:ext cx="983724" cy="910743"/>
          </a:xfrm>
          <a:prstGeom prst="corner">
            <a:avLst>
              <a:gd name="adj1" fmla="val 16144"/>
              <a:gd name="adj2" fmla="val 18479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직사각형 108"/>
              <p:cNvSpPr/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9" name="직사각형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최소분산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blipFill>
                <a:blip r:embed="rId8"/>
                <a:stretch>
                  <a:fillRect l="-1712" t="-2381" b="-23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7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  <p:bldP spid="93195" grpId="0" animBg="1"/>
      <p:bldP spid="99" grpId="0" animBg="1"/>
      <p:bldP spid="101" grpId="0" animBg="1"/>
      <p:bldP spid="932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원격강의11주&quot;/&gt;&lt;property id=&quot;20224&quot; value=&quot;C:\Documents and Settings\Lee\My Documents\강의\통계학\원격강의\11주차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슬라이드 1 - &amp;quot;추 정 2&amp;quot;&quot;/&gt;&lt;property id=&quot;20307&quot; value=&quot;296&quot;/&gt;&lt;property id=&quot;20309&quot; value=&quot;-1&quot;/&gt;&lt;/object&gt;&lt;object type=&quot;3&quot; unique_id=&quot;10005&quot;&gt;&lt;property id=&quot;20148&quot; value=&quot;5&quot;/&gt;&lt;property id=&quot;20300&quot; value=&quot;슬라이드 2 - &amp;quot;지난 시간 &amp;#x0D;&amp;#x0A;배운&amp;#x0D;&amp;#x0A;내용은&amp;quot;&quot;/&gt;&lt;property id=&quot;20307&quot; value=&quot;357&quot;/&gt;&lt;property id=&quot;20309&quot; value=&quot;-1&quot;/&gt;&lt;/object&gt;&lt;object type=&quot;3&quot; unique_id=&quot;10006&quot;&gt;&lt;property id=&quot;20148&quot; value=&quot;5&quot;/&gt;&lt;property id=&quot;20300&quot; value=&quot;슬라이드 3 - &amp;quot;구간추정&amp;#x0D;&amp;#x0A;interval estimation&amp;quot;&quot;/&gt;&lt;property id=&quot;20307&quot; value=&quot;359&quot;/&gt;&lt;property id=&quot;20309&quot; value=&quot;-1&quot;/&gt;&lt;/object&gt;&lt;object type=&quot;3&quot; unique_id=&quot;10007&quot;&gt;&lt;property id=&quot;20148&quot; value=&quot;5&quot;/&gt;&lt;property id=&quot;20300&quot; value=&quot;슬라이드 4 - &amp;quot;어떤 추정이 &amp;#x0D;&amp;#x0A;가장 &amp;#x0D;&amp;#x0A;정확할까?&amp;quot;&quot;/&gt;&lt;property id=&quot;20307&quot; value=&quot;360&quot;/&gt;&lt;property id=&quot;20309&quot; value=&quot;-1&quot;/&gt;&lt;/object&gt;&lt;object type=&quot;3&quot; unique_id=&quot;10008&quot;&gt;&lt;property id=&quot;20148&quot; value=&quot;5&quot;/&gt;&lt;property id=&quot;20300&quot; value=&quot;슬라이드 5 - &amp;quot;100%&amp;#x0D;&amp;#x0A;신뢰구간이 &amp;#x0D;&amp;#x0A;좋은가?&amp;quot;&quot;/&gt;&lt;property id=&quot;20307&quot; value=&quot;361&quot;/&gt;&lt;property id=&quot;20309&quot; value=&quot;-1&quot;/&gt;&lt;/object&gt;&lt;object type=&quot;3&quot; unique_id=&quot;10009&quot;&gt;&lt;property id=&quot;20148&quot; value=&quot;5&quot;/&gt;&lt;property id=&quot;20300&quot; value=&quot;슬라이드 6 - &amp;quot;유의수준&amp;#x0D;&amp;#x0A;과&amp;#x0D;&amp;#x0A;신뢰도&amp;quot;&quot;/&gt;&lt;property id=&quot;20307&quot; value=&quot;362&quot;/&gt;&lt;property id=&quot;20309&quot; value=&quot;-1&quot;/&gt;&lt;/object&gt;&lt;object type=&quot;3&quot; unique_id=&quot;10010&quot;&gt;&lt;property id=&quot;20148&quot; value=&quot;5&quot;/&gt;&lt;property id=&quot;20300&quot; value=&quot;슬라이드 7 - &amp;quot;교재&amp;#x0D;&amp;#x0A;158쪽&amp;quot;&quot;/&gt;&lt;property id=&quot;20307&quot; value=&quot;363&quot;/&gt;&lt;property id=&quot;20309&quot; value=&quot;-1&quot;/&gt;&lt;/object&gt;&lt;object type=&quot;3&quot; unique_id=&quot;10011&quot;&gt;&lt;property id=&quot;20148&quot; value=&quot;5&quot;/&gt;&lt;property id=&quot;20300&quot; value=&quot;슬라이드 8 - &amp;quot;교재&amp;#x0D;&amp;#x0A;151쪽&amp;quot;&quot;/&gt;&lt;property id=&quot;20307&quot; value=&quot;358&quot;/&gt;&lt;property id=&quot;20309&quot; value=&quot;-1&quot;/&gt;&lt;/object&gt;&lt;object type=&quot;3&quot; unique_id=&quot;10012&quot;&gt;&lt;property id=&quot;20148&quot; value=&quot;5&quot;/&gt;&lt;property id=&quot;20300&quot; value=&quot;슬라이드 9 - &amp;quot;오늘 &amp;#x0D;&amp;#x0A;배울&amp;#x0D;&amp;#x0A;내용은&amp;quot;&quot;/&gt;&lt;property id=&quot;20307&quot; value=&quot;257&quot;/&gt;&lt;property id=&quot;20309&quot; value=&quot;-1&quot;/&gt;&lt;/object&gt;&lt;object type=&quot;3&quot; unique_id=&quot;10013&quot;&gt;&lt;property id=&quot;20148&quot; value=&quot;5&quot;/&gt;&lt;property id=&quot;20300&quot; value=&quot;슬라이드 10 - &amp;quot;교재&amp;#x0D;&amp;#x0A;159쪽~&amp;quot;&quot;/&gt;&lt;property id=&quot;20307&quot; value=&quot;335&quot;/&gt;&lt;property id=&quot;20309&quot; value=&quot;-1&quot;/&gt;&lt;/object&gt;&lt;object type=&quot;3&quot; unique_id=&quot;10014&quot;&gt;&lt;property id=&quot;20148&quot; value=&quot;5&quot;/&gt;&lt;property id=&quot;20300&quot; value=&quot;슬라이드 11 - &amp;quot;신뢰구간의 유도&amp;quot;&quot;/&gt;&lt;property id=&quot;20307&quot; value=&quot;336&quot;/&gt;&lt;property id=&quot;20309&quot; value=&quot;-1&quot;/&gt;&lt;/object&gt;&lt;object type=&quot;3&quot; unique_id=&quot;10015&quot;&gt;&lt;property id=&quot;20148&quot; value=&quot;5&quot;/&gt;&lt;property id=&quot;20300&quot; value=&quot;슬라이드 12 - &amp;quot;표본평균의 &amp;#x0D;&amp;#x0A;분포?&amp;quot;&quot;/&gt;&lt;property id=&quot;20307&quot; value=&quot;337&quot;/&gt;&lt;property id=&quot;20309&quot; value=&quot;-1&quot;/&gt;&lt;/object&gt;&lt;object type=&quot;3&quot; unique_id=&quot;10016&quot;&gt;&lt;property id=&quot;20148&quot; value=&quot;5&quot;/&gt;&lt;property id=&quot;20300&quot; value=&quot;슬라이드 13 - &amp;quot;표준정규분포&amp;quot;&quot;/&gt;&lt;property id=&quot;20307&quot; value=&quot;338&quot;/&gt;&lt;property id=&quot;20309&quot; value=&quot;-1&quot;/&gt;&lt;/object&gt;&lt;object type=&quot;3&quot; unique_id=&quot;10017&quot;&gt;&lt;property id=&quot;20148&quot; value=&quot;5&quot;/&gt;&lt;property id=&quot;20300&quot; value=&quot;슬라이드 14 - &amp;quot;신뢰구간의 &amp;#x0D;&amp;#x0A;유도&amp;quot;&quot;/&gt;&lt;property id=&quot;20307&quot; value=&quot;339&quot;/&gt;&lt;property id=&quot;20309&quot; value=&quot;-1&quot;/&gt;&lt;/object&gt;&lt;object type=&quot;3&quot; unique_id=&quot;10018&quot;&gt;&lt;property id=&quot;20148&quot; value=&quot;5&quot;/&gt;&lt;property id=&quot;20300&quot; value=&quot;슬라이드 15 - &amp;quot;신뢰구간의 &amp;#x0D;&amp;#x0A;결정&amp;quot;&quot;/&gt;&lt;property id=&quot;20307&quot; value=&quot;340&quot;/&gt;&lt;property id=&quot;20309&quot; value=&quot;-1&quot;/&gt;&lt;/object&gt;&lt;object type=&quot;3&quot; unique_id=&quot;10019&quot;&gt;&lt;property id=&quot;20148&quot; value=&quot;5&quot;/&gt;&lt;property id=&quot;20300&quot; value=&quot;슬라이드 16 - &amp;quot;예제 4.4&amp;#x0D;&amp;#x0A;p.160&amp;quot;&quot;/&gt;&lt;property id=&quot;20307&quot; value=&quot;341&quot;/&gt;&lt;property id=&quot;20309&quot; value=&quot;-1&quot;/&gt;&lt;/object&gt;&lt;object type=&quot;3&quot; unique_id=&quot;10020&quot;&gt;&lt;property id=&quot;20148&quot; value=&quot;5&quot;/&gt;&lt;property id=&quot;20300&quot; value=&quot;슬라이드 17 - &amp;quot;만약 이해했다면&amp;#x0D;&amp;#x0A;한단계 더&amp;quot;&quot;/&gt;&lt;property id=&quot;20307&quot; value=&quot;343&quot;/&gt;&lt;property id=&quot;20309&quot; value=&quot;-1&quot;/&gt;&lt;/object&gt;&lt;object type=&quot;3&quot; unique_id=&quot;10021&quot;&gt;&lt;property id=&quot;20148&quot; value=&quot;5&quot;/&gt;&lt;property id=&quot;20300&quot; value=&quot;슬라이드 18 - &amp;quot;유제 4.1&amp;#x0D;&amp;#x0A;p.160&amp;quot;&quot;/&gt;&lt;property id=&quot;20307&quot; value=&quot;372&quot;/&gt;&lt;property id=&quot;20309&quot; value=&quot;-1&quot;/&gt;&lt;/object&gt;&lt;object type=&quot;3&quot; unique_id=&quot;10022&quot;&gt;&lt;property id=&quot;20148&quot; value=&quot;5&quot;/&gt;&lt;property id=&quot;20300&quot; value=&quot;슬라이드 19 - &amp;quot;신뢰구간의 유도&amp;#x0D;&amp;#x0A;다시!&amp;quot;&quot;/&gt;&lt;property id=&quot;20307&quot; value=&quot;344&quot;/&gt;&lt;property id=&quot;20309&quot; value=&quot;-1&quot;/&gt;&lt;/object&gt;&lt;object type=&quot;3&quot; unique_id=&quot;10023&quot;&gt;&lt;property id=&quot;20148&quot; value=&quot;5&quot;/&gt;&lt;property id=&quot;20300&quot; value=&quot;슬라이드 20 - &amp;quot;표본평균의 &amp;#x0D;&amp;#x0A;분포?&amp;quot;&quot;/&gt;&lt;property id=&quot;20307&quot; value=&quot;345&quot;/&gt;&lt;property id=&quot;20309&quot; value=&quot;-1&quot;/&gt;&lt;/object&gt;&lt;object type=&quot;3&quot; unique_id=&quot;10024&quot;&gt;&lt;property id=&quot;20148&quot; value=&quot;5&quot;/&gt;&lt;property id=&quot;20300&quot; value=&quot;슬라이드 21 - &amp;quot;신뢰구간의 &amp;#x0D;&amp;#x0A;유도&amp;quot;&quot;/&gt;&lt;property id=&quot;20307&quot; value=&quot;346&quot;/&gt;&lt;property id=&quot;20309&quot; value=&quot;-1&quot;/&gt;&lt;/object&gt;&lt;object type=&quot;3&quot; unique_id=&quot;10025&quot;&gt;&lt;property id=&quot;20148&quot; value=&quot;5&quot;/&gt;&lt;property id=&quot;20300&quot; value=&quot;슬라이드 22 - &amp;quot;신뢰구간의 &amp;#x0D;&amp;#x0A;결정&amp;quot;&quot;/&gt;&lt;property id=&quot;20307&quot; value=&quot;347&quot;/&gt;&lt;property id=&quot;20309&quot; value=&quot;-1&quot;/&gt;&lt;/object&gt;&lt;object type=&quot;3&quot; unique_id=&quot;10026&quot;&gt;&lt;property id=&quot;20148&quot; value=&quot;5&quot;/&gt;&lt;property id=&quot;20300&quot; value=&quot;슬라이드 23 - &amp;quot;예제 4.5&amp;#x0D;&amp;#x0A;p.162&amp;quot;&quot;/&gt;&lt;property id=&quot;20307&quot; value=&quot;348&quot;/&gt;&lt;property id=&quot;20309&quot; value=&quot;-1&quot;/&gt;&lt;/object&gt;&lt;object type=&quot;3&quot; unique_id=&quot;10027&quot;&gt;&lt;property id=&quot;20148&quot; value=&quot;5&quot;/&gt;&lt;property id=&quot;20300&quot; value=&quot;슬라이드 24 - &amp;quot;이거 다 &amp;#x0D;&amp;#x0A;외어야 &amp;#x0D;&amp;#x0A;하나요?&amp;quot;&quot;/&gt;&lt;property id=&quot;20307&quot; value=&quot;349&quot;/&gt;&lt;property id=&quot;20309&quot; value=&quot;-1&quot;/&gt;&lt;/object&gt;&lt;object type=&quot;3&quot; unique_id=&quot;10028&quot;&gt;&lt;property id=&quot;20148&quot; value=&quot;5&quot;/&gt;&lt;property id=&quot;20300&quot; value=&quot;슬라이드 25 - &amp;quot;신뢰구간의 정리&amp;quot;&quot;/&gt;&lt;property id=&quot;20307&quot; value=&quot;364&quot;/&gt;&lt;property id=&quot;20309&quot; value=&quot;-1&quot;/&gt;&lt;/object&gt;&lt;object type=&quot;3&quot; unique_id=&quot;10029&quot;&gt;&lt;property id=&quot;20148&quot; value=&quot;5&quot;/&gt;&lt;property id=&quot;20300&quot; value=&quot;슬라이드 26 - &amp;quot;표본평균의 &amp;#x0D;&amp;#x0A;분포?&amp;quot;&quot;/&gt;&lt;property id=&quot;20307&quot; value=&quot;365&quot;/&gt;&lt;property id=&quot;20309&quot; value=&quot;-1&quot;/&gt;&lt;/object&gt;&lt;object type=&quot;3&quot; unique_id=&quot;10030&quot;&gt;&lt;property id=&quot;20148&quot; value=&quot;5&quot;/&gt;&lt;property id=&quot;20300&quot; value=&quot;슬라이드 27 - &amp;quot;신뢰구간의 &amp;#x0D;&amp;#x0A;결정 1&amp;#x0D;&amp;#x0A;분산을 알 때&amp;quot;&quot;/&gt;&lt;property id=&quot;20307&quot; value=&quot;366&quot;/&gt;&lt;property id=&quot;20309&quot; value=&quot;-1&quot;/&gt;&lt;/object&gt;&lt;object type=&quot;3&quot; unique_id=&quot;10031&quot;&gt;&lt;property id=&quot;20148&quot; value=&quot;5&quot;/&gt;&lt;property id=&quot;20300&quot; value=&quot;슬라이드 28 - &amp;quot;신뢰구간의 &amp;#x0D;&amp;#x0A;결정 2&amp;#x0D;&amp;#x0A;분산을 모를때&amp;quot;&quot;/&gt;&lt;property id=&quot;20307&quot; value=&quot;367&quot;/&gt;&lt;property id=&quot;20309&quot; value=&quot;-1&quot;/&gt;&lt;/object&gt;&lt;object type=&quot;3&quot; unique_id=&quot;10032&quot;&gt;&lt;property id=&quot;20148&quot; value=&quot;5&quot;/&gt;&lt;property id=&quot;20300&quot; value=&quot;슬라이드 29 - &amp;quot;예제 4.4&amp;#x0D;&amp;#x0A;p.160&amp;quot;&quot;/&gt;&lt;property id=&quot;20307&quot; value=&quot;368&quot;/&gt;&lt;property id=&quot;20309&quot; value=&quot;-1&quot;/&gt;&lt;/object&gt;&lt;object type=&quot;3&quot; unique_id=&quot;10033&quot;&gt;&lt;property id=&quot;20148&quot; value=&quot;5&quot;/&gt;&lt;property id=&quot;20300&quot; value=&quot;슬라이드 30 - &amp;quot;엑셀에 의한 계산&amp;quot;&quot;/&gt;&lt;property id=&quot;20307&quot; value=&quot;373&quot;/&gt;&lt;property id=&quot;20309&quot; value=&quot;-1&quot;/&gt;&lt;/object&gt;&lt;object type=&quot;3&quot; unique_id=&quot;10034&quot;&gt;&lt;property id=&quot;20148&quot; value=&quot;5&quot;/&gt;&lt;property id=&quot;20300&quot; value=&quot;슬라이드 31 - &amp;quot;예제 4.5&amp;#x0D;&amp;#x0A;p.162&amp;quot;&quot;/&gt;&lt;property id=&quot;20307&quot; value=&quot;369&quot;/&gt;&lt;property id=&quot;20309&quot; value=&quot;-1&quot;/&gt;&lt;/object&gt;&lt;object type=&quot;3&quot; unique_id=&quot;10035&quot;&gt;&lt;property id=&quot;20148&quot; value=&quot;5&quot;/&gt;&lt;property id=&quot;20300&quot; value=&quot;슬라이드 32 - &amp;quot;엑셀의 데이터 분석도구&amp;quot;&quot;/&gt;&lt;property id=&quot;20307&quot; value=&quot;375&quot;/&gt;&lt;property id=&quot;20309&quot; value=&quot;-1&quot;/&gt;&lt;/object&gt;&lt;object type=&quot;3&quot; unique_id=&quot;10036&quot;&gt;&lt;property id=&quot;20148&quot; value=&quot;5&quot;/&gt;&lt;property id=&quot;20300&quot; value=&quot;슬라이드 33 - &amp;quot;오늘 두번째&amp;#x0D;&amp;#x0A;배울&amp;#x0D;&amp;#x0A;내용은&amp;quot;&quot;/&gt;&lt;property id=&quot;20307&quot; value=&quot;351&quot;/&gt;&lt;property id=&quot;20309&quot; value=&quot;-1&quot;/&gt;&lt;/object&gt;&lt;object type=&quot;3&quot; unique_id=&quot;10037&quot;&gt;&lt;property id=&quot;20148&quot; value=&quot;5&quot;/&gt;&lt;property id=&quot;20300&quot; value=&quot;슬라이드 34 - &amp;quot;교재&amp;#x0D;&amp;#x0A;170쪽~&amp;quot;&quot;/&gt;&lt;property id=&quot;20307&quot; value=&quot;352&quot;/&gt;&lt;property id=&quot;20309&quot; value=&quot;-1&quot;/&gt;&lt;/object&gt;&lt;object type=&quot;3&quot; unique_id=&quot;10038&quot;&gt;&lt;property id=&quot;20148&quot; value=&quot;5&quot;/&gt;&lt;property id=&quot;20300&quot; value=&quot;슬라이드 35 - &amp;quot;신뢰구간의 &amp;#x0D;&amp;#x0A;유도&amp;quot;&quot;/&gt;&lt;property id=&quot;20307&quot; value=&quot;353&quot;/&gt;&lt;property id=&quot;20309&quot; value=&quot;-1&quot;/&gt;&lt;/object&gt;&lt;object type=&quot;3&quot; unique_id=&quot;10039&quot;&gt;&lt;property id=&quot;20148&quot; value=&quot;5&quot;/&gt;&lt;property id=&quot;20300&quot; value=&quot;슬라이드 36 - &amp;quot;표본비율의 &amp;#x0D;&amp;#x0A;분포?&amp;quot;&quot;/&gt;&lt;property id=&quot;20307&quot; value=&quot;354&quot;/&gt;&lt;property id=&quot;20309&quot; value=&quot;-1&quot;/&gt;&lt;/object&gt;&lt;object type=&quot;3&quot; unique_id=&quot;10040&quot;&gt;&lt;property id=&quot;20148&quot; value=&quot;5&quot;/&gt;&lt;property id=&quot;20300&quot; value=&quot;슬라이드 37 - &amp;quot;신뢰구간의 &amp;#x0D;&amp;#x0A;결정&amp;quot;&quot;/&gt;&lt;property id=&quot;20307&quot; value=&quot;355&quot;/&gt;&lt;property id=&quot;20309&quot; value=&quot;-1&quot;/&gt;&lt;/object&gt;&lt;object type=&quot;3&quot; unique_id=&quot;10041&quot;&gt;&lt;property id=&quot;20148&quot; value=&quot;5&quot;/&gt;&lt;property id=&quot;20300&quot; value=&quot;슬라이드 38 - &amp;quot;예제 4.7&amp;#x0D;&amp;#x0A;p.171&amp;quot;&quot;/&gt;&lt;property id=&quot;20307&quot; value=&quot;356&quot;/&gt;&lt;property id=&quot;20309&quot; value=&quot;-1&quot;/&gt;&lt;/object&gt;&lt;object type=&quot;3&quot; unique_id=&quot;10042&quot;&gt;&lt;property id=&quot;20148&quot; value=&quot;5&quot;/&gt;&lt;property id=&quot;20300&quot; value=&quot;슬라이드 39 - &amp;quot;예제 4.7&amp;#x0D;&amp;#x0A;p.171&amp;quot;&quot;/&gt;&lt;property id=&quot;20307&quot; value=&quot;371&quot;/&gt;&lt;property id=&quot;20309&quot; value=&quot;-1&quot;/&gt;&lt;/object&gt;&lt;object type=&quot;3&quot; unique_id=&quot;10043&quot;&gt;&lt;property id=&quot;20148&quot; value=&quot;5&quot;/&gt;&lt;property id=&quot;20300&quot; value=&quot;슬라이드 40&quot;/&gt;&lt;property id=&quot;20307&quot; value=&quot;376&quot;/&gt;&lt;property id=&quot;20309&quot; value=&quot;-1&quot;/&gt;&lt;/object&gt;&lt;object type=&quot;3&quot; unique_id=&quot;10044&quot;&gt;&lt;property id=&quot;20148&quot; value=&quot;5&quot;/&gt;&lt;property id=&quot;20300&quot; value=&quot;슬라이드 41 - &amp;quot;표본오차&amp;quot;&quot;/&gt;&lt;property id=&quot;20307&quot; value=&quot;350&quot;/&gt;&lt;property id=&quot;20309&quot; value=&quot;-1&quot;/&gt;&lt;/object&gt;&lt;object type=&quot;3&quot; unique_id=&quot;10045&quot;&gt;&lt;property id=&quot;20148&quot; value=&quot;5&quot;/&gt;&lt;property id=&quot;20300&quot; value=&quot;슬라이드 42 - &amp;quot;연습&amp;quot;&quot;/&gt;&lt;property id=&quot;20307&quot; value=&quot;370&quot;/&gt;&lt;property id=&quot;20309&quot; value=&quot;-1&quot;/&gt;&lt;/object&gt;&lt;object type=&quot;3&quot; unique_id=&quot;10046&quot;&gt;&lt;property id=&quot;20148&quot; value=&quot;5&quot;/&gt;&lt;property id=&quot;20300&quot; value=&quot;슬라이드 43&quot;/&gt;&lt;property id=&quot;20307&quot; value=&quot;377&quot;/&gt;&lt;property id=&quot;20309&quot; value=&quot;-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22666291,C:\Documents and Settings\Lee\My Documents\강의\통계학\원격강의\원격강의11주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22666291,C:\Documents and Settings\Lee\My Documents\강의\통계학\원격강의\원격강의11주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22666291,C:\Documents and Settings\Lee\My Documents\강의\통계학\원격강의\원격강의11주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522666291,C:\Documents and Settings\Lee\My Documents\강의\통계학\원격강의\원격강의11주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522666291,C:\Documents and Settings\Lee\My Documents\강의\통계학\원격강의\원격강의11주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522666291,C:\Documents and Settings\Lee\My Documents\강의\통계학\원격강의\원격강의11주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522666291,C:\Documents and Settings\Lee\My Documents\강의\통계학\원격강의\원격강의11주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522666291,C:\Documents and Settings\Lee\My Documents\강의\통계학\원격강의\원격강의11주.pp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522666291,C:\Documents and Settings\Lee\My Documents\강의\통계학\원격강의\원격강의11주.pp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522666291,C:\Documents and Settings\Lee\My Documents\강의\통계학\원격강의\원격강의11주.pp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522666291,C:\Documents and Settings\Lee\My Documents\강의\통계학\원격강의\원격강의11주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522666291,C:\Documents and Settings\Lee\My Documents\강의\통계학\원격강의\원격강의11주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522666291,C:\Documents and Settings\Lee\My Documents\강의\통계학\원격강의\원격강의11주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22666291,C:\Documents and Settings\Lee\My Documents\강의\통계학\원격강의\원격강의11주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22666291,C:\Documents and Settings\Lee\My Documents\강의\통계학\원격강의\원격강의11주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522666291,C:\Documents and Settings\Lee\My Documents\강의\통계학\원격강의\원격강의11주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22666291,C:\Documents and Settings\Lee\My Documents\강의\통계학\원격강의\원격강의11주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1318</Words>
  <Application>Microsoft Office PowerPoint</Application>
  <PresentationFormat>와이드스크린</PresentationFormat>
  <Paragraphs>335</Paragraphs>
  <Slides>35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6" baseType="lpstr">
      <vt:lpstr>굴림</vt:lpstr>
      <vt:lpstr>나눔손글씨 붓</vt:lpstr>
      <vt:lpstr>나눔스퀘어 Bold</vt:lpstr>
      <vt:lpstr>맑은 고딕</vt:lpstr>
      <vt:lpstr>휴먼모음T</vt:lpstr>
      <vt:lpstr>Arial</vt:lpstr>
      <vt:lpstr>Cambria Math</vt:lpstr>
      <vt:lpstr>Times New Roman</vt:lpstr>
      <vt:lpstr>Wingdings</vt:lpstr>
      <vt:lpstr>Office 테마</vt:lpstr>
      <vt:lpstr>Equation</vt:lpstr>
      <vt:lpstr>추 정 Estimation</vt:lpstr>
      <vt:lpstr>추정 Estimation</vt:lpstr>
      <vt:lpstr>추정의 종류</vt:lpstr>
      <vt:lpstr>점추정 point estimation</vt:lpstr>
      <vt:lpstr>어떤 점추정량이 좋은가?</vt:lpstr>
      <vt:lpstr>3가지  판단기준에 대해</vt:lpstr>
      <vt:lpstr>불편추정량의 예</vt:lpstr>
      <vt:lpstr>세가지 과녁판</vt:lpstr>
      <vt:lpstr>세가지 과녁판</vt:lpstr>
      <vt:lpstr>세가지 과녁판</vt:lpstr>
      <vt:lpstr>경영학에서는 이렇게 표현…</vt:lpstr>
      <vt:lpstr>Review </vt:lpstr>
      <vt:lpstr>구간추정 interval estimation</vt:lpstr>
      <vt:lpstr>어떤 추정이 가장 정확할까?</vt:lpstr>
      <vt:lpstr>100% 신뢰구간이 좋은가?</vt:lpstr>
      <vt:lpstr>유의수준 과 신뢰도</vt:lpstr>
      <vt:lpstr>표본수, 신뢰도와 신뢰구간과의 관계</vt:lpstr>
      <vt:lpstr>모평균의 신뢰구간의 유도</vt:lpstr>
      <vt:lpstr>PowerPoint 프레젠테이션</vt:lpstr>
      <vt:lpstr>모평균의  신뢰구간</vt:lpstr>
      <vt:lpstr>예제 4.4 (p.176)</vt:lpstr>
      <vt:lpstr>예제 4.5 (p.179)</vt:lpstr>
      <vt:lpstr>엑셀에 의한 계산</vt:lpstr>
      <vt:lpstr>엑셀의  데이터 분석도구</vt:lpstr>
      <vt:lpstr>모비율의 신뢰구간의 유도</vt:lpstr>
      <vt:lpstr>모비율의 신뢰구간</vt:lpstr>
      <vt:lpstr>예제 4.7 p.189</vt:lpstr>
      <vt:lpstr>엑셀에 의한 계산</vt:lpstr>
      <vt:lpstr>참고&gt; 여론조사에서 표본오차(구간너비) 구하는 법 </vt:lpstr>
      <vt:lpstr>PowerPoint 프레젠테이션</vt:lpstr>
      <vt:lpstr>PowerPoint 프레젠테이션</vt:lpstr>
      <vt:lpstr>표본오차 summary</vt:lpstr>
      <vt:lpstr>참고1</vt:lpstr>
      <vt:lpstr>참고2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추정</dc:title>
  <dc:creator>user15</dc:creator>
  <cp:lastModifiedBy>Admin</cp:lastModifiedBy>
  <cp:revision>194</cp:revision>
  <dcterms:created xsi:type="dcterms:W3CDTF">2008-03-13T09:17:57Z</dcterms:created>
  <dcterms:modified xsi:type="dcterms:W3CDTF">2025-05-23T09:06:37Z</dcterms:modified>
</cp:coreProperties>
</file>