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7" r:id="rId3"/>
    <p:sldId id="404" r:id="rId4"/>
    <p:sldId id="405" r:id="rId5"/>
    <p:sldId id="406" r:id="rId6"/>
    <p:sldId id="409" r:id="rId7"/>
    <p:sldId id="413" r:id="rId8"/>
    <p:sldId id="357" r:id="rId9"/>
    <p:sldId id="356" r:id="rId10"/>
    <p:sldId id="410" r:id="rId11"/>
    <p:sldId id="411" r:id="rId12"/>
    <p:sldId id="415" r:id="rId13"/>
    <p:sldId id="414" r:id="rId14"/>
    <p:sldId id="412" r:id="rId15"/>
    <p:sldId id="416" r:id="rId16"/>
    <p:sldId id="417" r:id="rId17"/>
    <p:sldId id="418" r:id="rId18"/>
    <p:sldId id="419" r:id="rId19"/>
    <p:sldId id="422" r:id="rId20"/>
    <p:sldId id="424" r:id="rId21"/>
    <p:sldId id="421" r:id="rId22"/>
    <p:sldId id="423" r:id="rId23"/>
    <p:sldId id="425" r:id="rId24"/>
    <p:sldId id="429" r:id="rId25"/>
    <p:sldId id="427" r:id="rId26"/>
    <p:sldId id="428" r:id="rId27"/>
    <p:sldId id="426" r:id="rId28"/>
  </p:sldIdLst>
  <p:sldSz cx="12192000" cy="6858000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휴먼모음T" panose="02030504000101010101" pitchFamily="18" charset="-127"/>
        <a:ea typeface="휴먼모음T" panose="02030504000101010101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2C1E17"/>
    <a:srgbClr val="F8F8F8"/>
    <a:srgbClr val="FF9900"/>
    <a:srgbClr val="FFCC66"/>
    <a:srgbClr val="99CCFF"/>
    <a:srgbClr val="CCFF99"/>
    <a:srgbClr val="BBE0E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7" y="5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83418-64DB-41FC-A30B-171DE75C7CF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9594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56BA-A60D-474A-AB1C-69B5E30AD30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363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20E83-7CC8-490D-8025-1DAC61DF23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85941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AAA65-5AB9-4DFC-BCE3-C2353D89C87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66658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6D2A4-D0CD-4BC3-9AB2-E835C53FB08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816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7FE80-B76C-478E-9A75-F66274C95CA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731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62EF8-0FBC-444B-AC04-2A0409C1871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3229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14DDF-A784-41C7-9847-30AF788D678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9744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6EFD7-0B79-4FC8-9F47-E39A95FBCFA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076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9670A-2535-494C-A847-43F759AD62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959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A8C6C-539E-4BC9-BD51-36DEC47888E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1002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AA022-B11C-42CC-B38C-3150514A597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178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F642F-4F28-4E35-B346-8479FE9399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717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A0B1606E-D3DD-4F4E-B3D5-C60589446A1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wmf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8879"/>
          <a:stretch/>
        </p:blipFill>
        <p:spPr>
          <a:xfrm>
            <a:off x="-1" y="0"/>
            <a:ext cx="12249441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43872" y="3573016"/>
            <a:ext cx="4749552" cy="891531"/>
          </a:xfrm>
          <a:solidFill>
            <a:srgbClr val="2C1E17">
              <a:alpha val="50196"/>
            </a:srgbClr>
          </a:solidFill>
        </p:spPr>
        <p:txBody>
          <a:bodyPr/>
          <a:lstStyle/>
          <a:p>
            <a:pPr eaLnBrk="1" hangingPunct="1"/>
            <a:r>
              <a:rPr lang="ko-KR" altLang="en-US" sz="6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상관분석</a:t>
            </a:r>
            <a:endParaRPr lang="ko-KR" altLang="en-US" sz="6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25144" y="5373216"/>
            <a:ext cx="5347320" cy="622920"/>
          </a:xfrm>
          <a:solidFill>
            <a:srgbClr val="2C1E17">
              <a:alpha val="50196"/>
            </a:srgbClr>
          </a:solidFill>
        </p:spPr>
        <p:txBody>
          <a:bodyPr/>
          <a:lstStyle/>
          <a:p>
            <a:pPr eaLnBrk="1" hangingPunct="1"/>
            <a:r>
              <a:rPr lang="ko-KR" altLang="en-US" dirty="0"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교재 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pp.245~268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99207" y="909639"/>
            <a:ext cx="2520950" cy="2001838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ko-KR" altLang="en-US" sz="4000">
                <a:latin typeface="휴먼모음T" panose="02030504000101010101" pitchFamily="18" charset="-127"/>
                <a:ea typeface="휴먼모음T" panose="02030504000101010101" pitchFamily="18" charset="-127"/>
              </a:rPr>
              <a:t>공분산</a:t>
            </a:r>
            <a:r>
              <a:rPr lang="en-US" altLang="ko-KR" sz="400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br>
              <a:rPr lang="en-US" altLang="ko-KR" sz="400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000">
                <a:latin typeface="휴먼모음T" panose="02030504000101010101" pitchFamily="18" charset="-127"/>
                <a:ea typeface="휴먼모음T" panose="02030504000101010101" pitchFamily="18" charset="-127"/>
              </a:rPr>
              <a:t>공동 분산</a:t>
            </a:r>
            <a:r>
              <a:rPr lang="en-US" altLang="ko-KR" sz="400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39816" y="404814"/>
            <a:ext cx="6480719" cy="41036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분산은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</a:p>
          <a:p>
            <a:pPr eaLnBrk="1" hangingPunct="1">
              <a:lnSpc>
                <a:spcPct val="80000"/>
              </a:lnSpc>
            </a:pPr>
            <a:endParaRPr lang="en-US" altLang="ko-KR" sz="36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>
              <a:lnSpc>
                <a:spcPct val="80000"/>
              </a:lnSpc>
            </a:pPr>
            <a:endParaRPr lang="en-US" altLang="ko-KR" sz="36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Y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분산은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</a:p>
          <a:p>
            <a:pPr eaLnBrk="1" hangingPunct="1">
              <a:lnSpc>
                <a:spcPct val="80000"/>
              </a:lnSpc>
            </a:pPr>
            <a:endParaRPr lang="en-US" altLang="ko-KR" sz="36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>
              <a:lnSpc>
                <a:spcPct val="80000"/>
              </a:lnSpc>
            </a:pPr>
            <a:endParaRPr lang="en-US" altLang="ko-KR" sz="36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X, Y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공분산은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767408" y="404814"/>
            <a:ext cx="3024187" cy="3024188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1955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474211"/>
              </p:ext>
            </p:extLst>
          </p:nvPr>
        </p:nvGraphicFramePr>
        <p:xfrm>
          <a:off x="6312024" y="955476"/>
          <a:ext cx="4109915" cy="67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Equation" r:id="rId3" imgW="1384300" imgH="228600" progId="Equation.3">
                  <p:embed/>
                </p:oleObj>
              </mc:Choice>
              <mc:Fallback>
                <p:oleObj name="Equation" r:id="rId3" imgW="13843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2024" y="955476"/>
                        <a:ext cx="4109915" cy="67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95" name="Object 1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25583578"/>
              </p:ext>
            </p:extLst>
          </p:nvPr>
        </p:nvGraphicFramePr>
        <p:xfrm>
          <a:off x="6384031" y="2628828"/>
          <a:ext cx="3887093" cy="685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Equation" r:id="rId5" imgW="1295400" imgH="228600" progId="Equation.3">
                  <p:embed/>
                </p:oleObj>
              </mc:Choice>
              <mc:Fallback>
                <p:oleObj name="Equation" r:id="rId5" imgW="129540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031" y="2628828"/>
                        <a:ext cx="3887093" cy="6858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97" name="Object 1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612090686"/>
              </p:ext>
            </p:extLst>
          </p:nvPr>
        </p:nvGraphicFramePr>
        <p:xfrm>
          <a:off x="5879976" y="4340491"/>
          <a:ext cx="5583262" cy="579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Equation" r:id="rId7" imgW="2082800" imgH="215900" progId="Equation.3">
                  <p:embed/>
                </p:oleObj>
              </mc:Choice>
              <mc:Fallback>
                <p:oleObj name="Equation" r:id="rId7" imgW="2082800" imgH="2159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9976" y="4340491"/>
                        <a:ext cx="5583262" cy="5796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707" y="620714"/>
            <a:ext cx="2530475" cy="2217737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공분산의 의미</a:t>
            </a:r>
          </a:p>
        </p:txBody>
      </p:sp>
      <p:sp>
        <p:nvSpPr>
          <p:cNvPr id="12291" name="Oval 4"/>
          <p:cNvSpPr>
            <a:spLocks noChangeArrowheads="1"/>
          </p:cNvSpPr>
          <p:nvPr/>
        </p:nvSpPr>
        <p:spPr bwMode="auto">
          <a:xfrm>
            <a:off x="731551" y="292102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2292" name="Group 5"/>
          <p:cNvGrpSpPr>
            <a:grpSpLocks/>
          </p:cNvGrpSpPr>
          <p:nvPr/>
        </p:nvGrpSpPr>
        <p:grpSpPr bwMode="auto">
          <a:xfrm>
            <a:off x="4800600" y="1989139"/>
            <a:ext cx="4572000" cy="3462337"/>
            <a:chOff x="2064" y="1253"/>
            <a:chExt cx="2880" cy="2181"/>
          </a:xfrm>
        </p:grpSpPr>
        <p:sp>
          <p:nvSpPr>
            <p:cNvPr id="12313" name="Line 6"/>
            <p:cNvSpPr>
              <a:spLocks noChangeShapeType="1"/>
            </p:cNvSpPr>
            <p:nvPr/>
          </p:nvSpPr>
          <p:spPr bwMode="auto">
            <a:xfrm flipV="1">
              <a:off x="2608" y="1253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14" name="Line 7"/>
            <p:cNvSpPr>
              <a:spLocks noChangeShapeType="1"/>
            </p:cNvSpPr>
            <p:nvPr/>
          </p:nvSpPr>
          <p:spPr bwMode="auto">
            <a:xfrm>
              <a:off x="2608" y="3158"/>
              <a:ext cx="20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15" name="Line 8"/>
            <p:cNvSpPr>
              <a:spLocks noChangeShapeType="1"/>
            </p:cNvSpPr>
            <p:nvPr/>
          </p:nvSpPr>
          <p:spPr bwMode="auto">
            <a:xfrm flipV="1">
              <a:off x="3016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16" name="Line 9"/>
            <p:cNvSpPr>
              <a:spLocks noChangeShapeType="1"/>
            </p:cNvSpPr>
            <p:nvPr/>
          </p:nvSpPr>
          <p:spPr bwMode="auto">
            <a:xfrm flipV="1">
              <a:off x="4014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17" name="Line 10"/>
            <p:cNvSpPr>
              <a:spLocks noChangeShapeType="1"/>
            </p:cNvSpPr>
            <p:nvPr/>
          </p:nvSpPr>
          <p:spPr bwMode="auto">
            <a:xfrm flipV="1">
              <a:off x="3515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18" name="Text Box 11"/>
            <p:cNvSpPr txBox="1">
              <a:spLocks noChangeArrowheads="1"/>
            </p:cNvSpPr>
            <p:nvPr/>
          </p:nvSpPr>
          <p:spPr bwMode="auto">
            <a:xfrm>
              <a:off x="4740" y="3067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X</a:t>
              </a:r>
            </a:p>
          </p:txBody>
        </p:sp>
        <p:sp>
          <p:nvSpPr>
            <p:cNvPr id="12319" name="Text Box 12"/>
            <p:cNvSpPr txBox="1">
              <a:spLocks noChangeArrowheads="1"/>
            </p:cNvSpPr>
            <p:nvPr/>
          </p:nvSpPr>
          <p:spPr bwMode="auto">
            <a:xfrm>
              <a:off x="2064" y="1253"/>
              <a:ext cx="2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Y</a:t>
              </a:r>
            </a:p>
          </p:txBody>
        </p:sp>
        <p:sp>
          <p:nvSpPr>
            <p:cNvPr id="12320" name="Line 13"/>
            <p:cNvSpPr>
              <a:spLocks noChangeShapeType="1"/>
            </p:cNvSpPr>
            <p:nvPr/>
          </p:nvSpPr>
          <p:spPr bwMode="auto">
            <a:xfrm>
              <a:off x="2608" y="261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21" name="Line 14"/>
            <p:cNvSpPr>
              <a:spLocks noChangeShapeType="1"/>
            </p:cNvSpPr>
            <p:nvPr/>
          </p:nvSpPr>
          <p:spPr bwMode="auto">
            <a:xfrm>
              <a:off x="2608" y="220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22" name="Line 15"/>
            <p:cNvSpPr>
              <a:spLocks noChangeShapeType="1"/>
            </p:cNvSpPr>
            <p:nvPr/>
          </p:nvSpPr>
          <p:spPr bwMode="auto">
            <a:xfrm>
              <a:off x="2608" y="175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23" name="Text Box 16"/>
            <p:cNvSpPr txBox="1">
              <a:spLocks noChangeArrowheads="1"/>
            </p:cNvSpPr>
            <p:nvPr/>
          </p:nvSpPr>
          <p:spPr bwMode="auto">
            <a:xfrm>
              <a:off x="3334" y="3199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170</a:t>
              </a:r>
            </a:p>
          </p:txBody>
        </p:sp>
        <p:sp>
          <p:nvSpPr>
            <p:cNvPr id="12324" name="Text Box 17"/>
            <p:cNvSpPr txBox="1">
              <a:spLocks noChangeArrowheads="1"/>
            </p:cNvSpPr>
            <p:nvPr/>
          </p:nvSpPr>
          <p:spPr bwMode="auto">
            <a:xfrm>
              <a:off x="2243" y="208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70</a:t>
              </a:r>
            </a:p>
          </p:txBody>
        </p:sp>
        <p:sp>
          <p:nvSpPr>
            <p:cNvPr id="12325" name="Text Box 18"/>
            <p:cNvSpPr txBox="1">
              <a:spLocks noChangeArrowheads="1"/>
            </p:cNvSpPr>
            <p:nvPr/>
          </p:nvSpPr>
          <p:spPr bwMode="auto">
            <a:xfrm>
              <a:off x="2245" y="251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60</a:t>
              </a:r>
            </a:p>
          </p:txBody>
        </p:sp>
        <p:sp>
          <p:nvSpPr>
            <p:cNvPr id="12326" name="Text Box 19"/>
            <p:cNvSpPr txBox="1">
              <a:spLocks noChangeArrowheads="1"/>
            </p:cNvSpPr>
            <p:nvPr/>
          </p:nvSpPr>
          <p:spPr bwMode="auto">
            <a:xfrm>
              <a:off x="2245" y="1661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80</a:t>
              </a:r>
            </a:p>
          </p:txBody>
        </p:sp>
        <p:sp>
          <p:nvSpPr>
            <p:cNvPr id="12327" name="Text Box 20"/>
            <p:cNvSpPr txBox="1">
              <a:spLocks noChangeArrowheads="1"/>
            </p:cNvSpPr>
            <p:nvPr/>
          </p:nvSpPr>
          <p:spPr bwMode="auto">
            <a:xfrm>
              <a:off x="3842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180</a:t>
              </a:r>
            </a:p>
          </p:txBody>
        </p:sp>
        <p:sp>
          <p:nvSpPr>
            <p:cNvPr id="12328" name="Text Box 21"/>
            <p:cNvSpPr txBox="1">
              <a:spLocks noChangeArrowheads="1"/>
            </p:cNvSpPr>
            <p:nvPr/>
          </p:nvSpPr>
          <p:spPr bwMode="auto">
            <a:xfrm>
              <a:off x="2835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160</a:t>
              </a:r>
            </a:p>
          </p:txBody>
        </p:sp>
      </p:grpSp>
      <p:sp>
        <p:nvSpPr>
          <p:cNvPr id="12293" name="Oval 22"/>
          <p:cNvSpPr>
            <a:spLocks noChangeArrowheads="1"/>
          </p:cNvSpPr>
          <p:nvPr/>
        </p:nvSpPr>
        <p:spPr bwMode="auto">
          <a:xfrm>
            <a:off x="7032625" y="3789364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294" name="Oval 23"/>
          <p:cNvSpPr>
            <a:spLocks noChangeArrowheads="1"/>
          </p:cNvSpPr>
          <p:nvPr/>
        </p:nvSpPr>
        <p:spPr bwMode="auto">
          <a:xfrm>
            <a:off x="8040689" y="256381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295" name="Oval 24"/>
          <p:cNvSpPr>
            <a:spLocks noChangeArrowheads="1"/>
          </p:cNvSpPr>
          <p:nvPr/>
        </p:nvSpPr>
        <p:spPr bwMode="auto">
          <a:xfrm>
            <a:off x="7175500" y="30686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296" name="Oval 25"/>
          <p:cNvSpPr>
            <a:spLocks noChangeArrowheads="1"/>
          </p:cNvSpPr>
          <p:nvPr/>
        </p:nvSpPr>
        <p:spPr bwMode="auto">
          <a:xfrm>
            <a:off x="7608889" y="32131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297" name="Oval 26"/>
          <p:cNvSpPr>
            <a:spLocks noChangeArrowheads="1"/>
          </p:cNvSpPr>
          <p:nvPr/>
        </p:nvSpPr>
        <p:spPr bwMode="auto">
          <a:xfrm>
            <a:off x="7391400" y="37163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298" name="Oval 27"/>
          <p:cNvSpPr>
            <a:spLocks noChangeArrowheads="1"/>
          </p:cNvSpPr>
          <p:nvPr/>
        </p:nvSpPr>
        <p:spPr bwMode="auto">
          <a:xfrm>
            <a:off x="6456364" y="38608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299" name="Oval 28"/>
          <p:cNvSpPr>
            <a:spLocks noChangeArrowheads="1"/>
          </p:cNvSpPr>
          <p:nvPr/>
        </p:nvSpPr>
        <p:spPr bwMode="auto">
          <a:xfrm>
            <a:off x="6167439" y="42926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300" name="Oval 29"/>
          <p:cNvSpPr>
            <a:spLocks noChangeArrowheads="1"/>
          </p:cNvSpPr>
          <p:nvPr/>
        </p:nvSpPr>
        <p:spPr bwMode="auto">
          <a:xfrm>
            <a:off x="6527800" y="35004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301" name="Oval 30"/>
          <p:cNvSpPr>
            <a:spLocks noChangeArrowheads="1"/>
          </p:cNvSpPr>
          <p:nvPr/>
        </p:nvSpPr>
        <p:spPr bwMode="auto">
          <a:xfrm>
            <a:off x="6743700" y="4149726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302" name="Oval 31"/>
          <p:cNvSpPr>
            <a:spLocks noChangeArrowheads="1"/>
          </p:cNvSpPr>
          <p:nvPr/>
        </p:nvSpPr>
        <p:spPr bwMode="auto">
          <a:xfrm>
            <a:off x="7319964" y="27082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303" name="Oval 32"/>
          <p:cNvSpPr>
            <a:spLocks noChangeArrowheads="1"/>
          </p:cNvSpPr>
          <p:nvPr/>
        </p:nvSpPr>
        <p:spPr bwMode="auto">
          <a:xfrm>
            <a:off x="7967664" y="34290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304" name="Oval 33"/>
          <p:cNvSpPr>
            <a:spLocks noChangeArrowheads="1"/>
          </p:cNvSpPr>
          <p:nvPr/>
        </p:nvSpPr>
        <p:spPr bwMode="auto">
          <a:xfrm>
            <a:off x="6456364" y="31416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305" name="Oval 34"/>
          <p:cNvSpPr>
            <a:spLocks noChangeArrowheads="1"/>
          </p:cNvSpPr>
          <p:nvPr/>
        </p:nvSpPr>
        <p:spPr bwMode="auto">
          <a:xfrm rot="19612180">
            <a:off x="5375275" y="2781301"/>
            <a:ext cx="3671888" cy="1223963"/>
          </a:xfrm>
          <a:prstGeom prst="ellipse">
            <a:avLst/>
          </a:prstGeom>
          <a:solidFill>
            <a:srgbClr val="FF3300">
              <a:alpha val="18823"/>
            </a:srgbClr>
          </a:solidFill>
          <a:ln w="9525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8691" name="AutoShape 35"/>
          <p:cNvSpPr>
            <a:spLocks noChangeArrowheads="1"/>
          </p:cNvSpPr>
          <p:nvPr/>
        </p:nvSpPr>
        <p:spPr bwMode="auto">
          <a:xfrm>
            <a:off x="2135188" y="3573463"/>
            <a:ext cx="2881312" cy="1511300"/>
          </a:xfrm>
          <a:prstGeom prst="homePlate">
            <a:avLst>
              <a:gd name="adj" fmla="val 47663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2400">
              <a:latin typeface="Times New Roman" panose="02020603050405020304" pitchFamily="18" charset="0"/>
              <a:ea typeface="휴먼모음T" panose="02030504000101010101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2400">
              <a:latin typeface="Times New Roman" panose="02020603050405020304" pitchFamily="18" charset="0"/>
              <a:ea typeface="휴먼모음T" panose="02030504000101010101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latin typeface="Times New Roman" panose="02020603050405020304" pitchFamily="18" charset="0"/>
                <a:ea typeface="휴먼모음T" panose="02030504000101010101" pitchFamily="18" charset="-127"/>
              </a:rPr>
              <a:t>        (+)    (+)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latin typeface="Times New Roman" panose="02020603050405020304" pitchFamily="18" charset="0"/>
                <a:ea typeface="휴먼모음T" panose="02030504000101010101" pitchFamily="18" charset="-127"/>
              </a:rPr>
              <a:t>        (--)    (--)</a:t>
            </a:r>
          </a:p>
        </p:txBody>
      </p:sp>
      <p:sp>
        <p:nvSpPr>
          <p:cNvPr id="198692" name="Line 36"/>
          <p:cNvSpPr>
            <a:spLocks noChangeShapeType="1"/>
          </p:cNvSpPr>
          <p:nvPr/>
        </p:nvSpPr>
        <p:spPr bwMode="auto">
          <a:xfrm flipV="1">
            <a:off x="7104063" y="2133600"/>
            <a:ext cx="0" cy="28082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308" name="Oval 37"/>
          <p:cNvSpPr>
            <a:spLocks noChangeArrowheads="1"/>
          </p:cNvSpPr>
          <p:nvPr/>
        </p:nvSpPr>
        <p:spPr bwMode="auto">
          <a:xfrm>
            <a:off x="8759825" y="620714"/>
            <a:ext cx="1512888" cy="15128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양의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상관</a:t>
            </a:r>
          </a:p>
        </p:txBody>
      </p:sp>
      <p:sp>
        <p:nvSpPr>
          <p:cNvPr id="198694" name="Line 38"/>
          <p:cNvSpPr>
            <a:spLocks noChangeShapeType="1"/>
          </p:cNvSpPr>
          <p:nvPr/>
        </p:nvSpPr>
        <p:spPr bwMode="auto">
          <a:xfrm flipV="1">
            <a:off x="5664200" y="3429000"/>
            <a:ext cx="3168650" cy="7143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198695" name="Object 39"/>
          <p:cNvGraphicFramePr>
            <a:graphicFrameLocks noGrp="1" noChangeAspect="1"/>
          </p:cNvGraphicFramePr>
          <p:nvPr>
            <p:ph sz="half" idx="2"/>
          </p:nvPr>
        </p:nvGraphicFramePr>
        <p:xfrm>
          <a:off x="2279651" y="3716339"/>
          <a:ext cx="2290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Equation" r:id="rId3" imgW="1104421" imgH="215806" progId="Equation.3">
                  <p:embed/>
                </p:oleObj>
              </mc:Choice>
              <mc:Fallback>
                <p:oleObj name="Equation" r:id="rId3" imgW="1104421" imgH="215806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3716339"/>
                        <a:ext cx="22907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97" name="AutoShape 41"/>
          <p:cNvSpPr>
            <a:spLocks noChangeArrowheads="1"/>
          </p:cNvSpPr>
          <p:nvPr/>
        </p:nvSpPr>
        <p:spPr bwMode="auto">
          <a:xfrm>
            <a:off x="6096001" y="1412876"/>
            <a:ext cx="2232025" cy="576263"/>
          </a:xfrm>
          <a:prstGeom prst="wedgeEllipseCallout">
            <a:avLst>
              <a:gd name="adj1" fmla="val 35435"/>
              <a:gd name="adj2" fmla="val 148639"/>
            </a:avLst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latin typeface="Times New Roman" panose="02020603050405020304" pitchFamily="18" charset="0"/>
                <a:ea typeface="휴먼모음T" panose="02030504000101010101" pitchFamily="18" charset="-127"/>
              </a:rPr>
              <a:t>(+) × (+) = (+)</a:t>
            </a:r>
          </a:p>
        </p:txBody>
      </p:sp>
      <p:sp>
        <p:nvSpPr>
          <p:cNvPr id="198698" name="AutoShape 42"/>
          <p:cNvSpPr>
            <a:spLocks noChangeArrowheads="1"/>
          </p:cNvSpPr>
          <p:nvPr/>
        </p:nvSpPr>
        <p:spPr bwMode="auto">
          <a:xfrm>
            <a:off x="3935414" y="5445126"/>
            <a:ext cx="2232025" cy="576263"/>
          </a:xfrm>
          <a:prstGeom prst="wedgeEllipseCallout">
            <a:avLst>
              <a:gd name="adj1" fmla="val 50546"/>
              <a:gd name="adj2" fmla="val -234037"/>
            </a:avLst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latin typeface="Times New Roman" panose="02020603050405020304" pitchFamily="18" charset="0"/>
                <a:ea typeface="휴먼모음T" panose="02030504000101010101" pitchFamily="18" charset="-127"/>
              </a:rPr>
              <a:t>(-) × (-) = (+)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91" grpId="0" animBg="1"/>
      <p:bldP spid="198697" grpId="0" animBg="1"/>
      <p:bldP spid="1986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Group 5"/>
          <p:cNvGrpSpPr>
            <a:grpSpLocks/>
          </p:cNvGrpSpPr>
          <p:nvPr/>
        </p:nvGrpSpPr>
        <p:grpSpPr bwMode="auto">
          <a:xfrm>
            <a:off x="4800600" y="1989139"/>
            <a:ext cx="4572000" cy="3462337"/>
            <a:chOff x="2064" y="1253"/>
            <a:chExt cx="2880" cy="2181"/>
          </a:xfrm>
        </p:grpSpPr>
        <p:sp>
          <p:nvSpPr>
            <p:cNvPr id="13336" name="Line 6"/>
            <p:cNvSpPr>
              <a:spLocks noChangeShapeType="1"/>
            </p:cNvSpPr>
            <p:nvPr/>
          </p:nvSpPr>
          <p:spPr bwMode="auto">
            <a:xfrm flipV="1">
              <a:off x="2608" y="1253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37" name="Line 7"/>
            <p:cNvSpPr>
              <a:spLocks noChangeShapeType="1"/>
            </p:cNvSpPr>
            <p:nvPr/>
          </p:nvSpPr>
          <p:spPr bwMode="auto">
            <a:xfrm>
              <a:off x="2608" y="3158"/>
              <a:ext cx="20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38" name="Line 8"/>
            <p:cNvSpPr>
              <a:spLocks noChangeShapeType="1"/>
            </p:cNvSpPr>
            <p:nvPr/>
          </p:nvSpPr>
          <p:spPr bwMode="auto">
            <a:xfrm flipV="1">
              <a:off x="3016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39" name="Line 9"/>
            <p:cNvSpPr>
              <a:spLocks noChangeShapeType="1"/>
            </p:cNvSpPr>
            <p:nvPr/>
          </p:nvSpPr>
          <p:spPr bwMode="auto">
            <a:xfrm flipV="1">
              <a:off x="4014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0" name="Line 10"/>
            <p:cNvSpPr>
              <a:spLocks noChangeShapeType="1"/>
            </p:cNvSpPr>
            <p:nvPr/>
          </p:nvSpPr>
          <p:spPr bwMode="auto">
            <a:xfrm flipV="1">
              <a:off x="3515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1" name="Text Box 11"/>
            <p:cNvSpPr txBox="1">
              <a:spLocks noChangeArrowheads="1"/>
            </p:cNvSpPr>
            <p:nvPr/>
          </p:nvSpPr>
          <p:spPr bwMode="auto">
            <a:xfrm>
              <a:off x="4740" y="3067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X</a:t>
              </a:r>
            </a:p>
          </p:txBody>
        </p:sp>
        <p:sp>
          <p:nvSpPr>
            <p:cNvPr id="13342" name="Text Box 12"/>
            <p:cNvSpPr txBox="1">
              <a:spLocks noChangeArrowheads="1"/>
            </p:cNvSpPr>
            <p:nvPr/>
          </p:nvSpPr>
          <p:spPr bwMode="auto">
            <a:xfrm>
              <a:off x="2064" y="1253"/>
              <a:ext cx="2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Y</a:t>
              </a:r>
            </a:p>
          </p:txBody>
        </p:sp>
        <p:sp>
          <p:nvSpPr>
            <p:cNvPr id="13343" name="Line 13"/>
            <p:cNvSpPr>
              <a:spLocks noChangeShapeType="1"/>
            </p:cNvSpPr>
            <p:nvPr/>
          </p:nvSpPr>
          <p:spPr bwMode="auto">
            <a:xfrm>
              <a:off x="2608" y="261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4" name="Line 14"/>
            <p:cNvSpPr>
              <a:spLocks noChangeShapeType="1"/>
            </p:cNvSpPr>
            <p:nvPr/>
          </p:nvSpPr>
          <p:spPr bwMode="auto">
            <a:xfrm>
              <a:off x="2608" y="220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5" name="Line 15"/>
            <p:cNvSpPr>
              <a:spLocks noChangeShapeType="1"/>
            </p:cNvSpPr>
            <p:nvPr/>
          </p:nvSpPr>
          <p:spPr bwMode="auto">
            <a:xfrm>
              <a:off x="2608" y="175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6" name="Text Box 16"/>
            <p:cNvSpPr txBox="1">
              <a:spLocks noChangeArrowheads="1"/>
            </p:cNvSpPr>
            <p:nvPr/>
          </p:nvSpPr>
          <p:spPr bwMode="auto">
            <a:xfrm>
              <a:off x="3334" y="3199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170</a:t>
              </a:r>
            </a:p>
          </p:txBody>
        </p:sp>
        <p:sp>
          <p:nvSpPr>
            <p:cNvPr id="13347" name="Text Box 17"/>
            <p:cNvSpPr txBox="1">
              <a:spLocks noChangeArrowheads="1"/>
            </p:cNvSpPr>
            <p:nvPr/>
          </p:nvSpPr>
          <p:spPr bwMode="auto">
            <a:xfrm>
              <a:off x="2243" y="208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70</a:t>
              </a:r>
            </a:p>
          </p:txBody>
        </p:sp>
        <p:sp>
          <p:nvSpPr>
            <p:cNvPr id="13348" name="Text Box 18"/>
            <p:cNvSpPr txBox="1">
              <a:spLocks noChangeArrowheads="1"/>
            </p:cNvSpPr>
            <p:nvPr/>
          </p:nvSpPr>
          <p:spPr bwMode="auto">
            <a:xfrm>
              <a:off x="2245" y="251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60</a:t>
              </a:r>
            </a:p>
          </p:txBody>
        </p:sp>
        <p:sp>
          <p:nvSpPr>
            <p:cNvPr id="13349" name="Text Box 19"/>
            <p:cNvSpPr txBox="1">
              <a:spLocks noChangeArrowheads="1"/>
            </p:cNvSpPr>
            <p:nvPr/>
          </p:nvSpPr>
          <p:spPr bwMode="auto">
            <a:xfrm>
              <a:off x="2245" y="1661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80</a:t>
              </a:r>
            </a:p>
          </p:txBody>
        </p:sp>
        <p:sp>
          <p:nvSpPr>
            <p:cNvPr id="13350" name="Text Box 20"/>
            <p:cNvSpPr txBox="1">
              <a:spLocks noChangeArrowheads="1"/>
            </p:cNvSpPr>
            <p:nvPr/>
          </p:nvSpPr>
          <p:spPr bwMode="auto">
            <a:xfrm>
              <a:off x="3842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180</a:t>
              </a:r>
            </a:p>
          </p:txBody>
        </p:sp>
        <p:sp>
          <p:nvSpPr>
            <p:cNvPr id="13351" name="Text Box 21"/>
            <p:cNvSpPr txBox="1">
              <a:spLocks noChangeArrowheads="1"/>
            </p:cNvSpPr>
            <p:nvPr/>
          </p:nvSpPr>
          <p:spPr bwMode="auto">
            <a:xfrm>
              <a:off x="2835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160</a:t>
              </a:r>
            </a:p>
          </p:txBody>
        </p:sp>
      </p:grpSp>
      <p:sp>
        <p:nvSpPr>
          <p:cNvPr id="13317" name="Oval 22"/>
          <p:cNvSpPr>
            <a:spLocks noChangeArrowheads="1"/>
          </p:cNvSpPr>
          <p:nvPr/>
        </p:nvSpPr>
        <p:spPr bwMode="auto">
          <a:xfrm>
            <a:off x="7032625" y="3789364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18" name="Oval 23"/>
          <p:cNvSpPr>
            <a:spLocks noChangeArrowheads="1"/>
          </p:cNvSpPr>
          <p:nvPr/>
        </p:nvSpPr>
        <p:spPr bwMode="auto">
          <a:xfrm>
            <a:off x="8040689" y="256381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19" name="Oval 24"/>
          <p:cNvSpPr>
            <a:spLocks noChangeArrowheads="1"/>
          </p:cNvSpPr>
          <p:nvPr/>
        </p:nvSpPr>
        <p:spPr bwMode="auto">
          <a:xfrm>
            <a:off x="7175500" y="30686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0" name="Oval 25"/>
          <p:cNvSpPr>
            <a:spLocks noChangeArrowheads="1"/>
          </p:cNvSpPr>
          <p:nvPr/>
        </p:nvSpPr>
        <p:spPr bwMode="auto">
          <a:xfrm>
            <a:off x="7608889" y="32131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1" name="Oval 26"/>
          <p:cNvSpPr>
            <a:spLocks noChangeArrowheads="1"/>
          </p:cNvSpPr>
          <p:nvPr/>
        </p:nvSpPr>
        <p:spPr bwMode="auto">
          <a:xfrm>
            <a:off x="7391400" y="37163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2" name="Oval 27"/>
          <p:cNvSpPr>
            <a:spLocks noChangeArrowheads="1"/>
          </p:cNvSpPr>
          <p:nvPr/>
        </p:nvSpPr>
        <p:spPr bwMode="auto">
          <a:xfrm>
            <a:off x="6456364" y="38608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3" name="Oval 28"/>
          <p:cNvSpPr>
            <a:spLocks noChangeArrowheads="1"/>
          </p:cNvSpPr>
          <p:nvPr/>
        </p:nvSpPr>
        <p:spPr bwMode="auto">
          <a:xfrm>
            <a:off x="6096000" y="4292601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4" name="Oval 29"/>
          <p:cNvSpPr>
            <a:spLocks noChangeArrowheads="1"/>
          </p:cNvSpPr>
          <p:nvPr/>
        </p:nvSpPr>
        <p:spPr bwMode="auto">
          <a:xfrm>
            <a:off x="6527800" y="35004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5" name="Oval 30"/>
          <p:cNvSpPr>
            <a:spLocks noChangeArrowheads="1"/>
          </p:cNvSpPr>
          <p:nvPr/>
        </p:nvSpPr>
        <p:spPr bwMode="auto">
          <a:xfrm>
            <a:off x="6743700" y="4149726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6" name="Oval 31"/>
          <p:cNvSpPr>
            <a:spLocks noChangeArrowheads="1"/>
          </p:cNvSpPr>
          <p:nvPr/>
        </p:nvSpPr>
        <p:spPr bwMode="auto">
          <a:xfrm>
            <a:off x="7319964" y="27082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7" name="Oval 32"/>
          <p:cNvSpPr>
            <a:spLocks noChangeArrowheads="1"/>
          </p:cNvSpPr>
          <p:nvPr/>
        </p:nvSpPr>
        <p:spPr bwMode="auto">
          <a:xfrm>
            <a:off x="7967664" y="34290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8" name="Oval 33"/>
          <p:cNvSpPr>
            <a:spLocks noChangeArrowheads="1"/>
          </p:cNvSpPr>
          <p:nvPr/>
        </p:nvSpPr>
        <p:spPr bwMode="auto">
          <a:xfrm>
            <a:off x="6456364" y="31416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9" name="Oval 34"/>
          <p:cNvSpPr>
            <a:spLocks noChangeArrowheads="1"/>
          </p:cNvSpPr>
          <p:nvPr/>
        </p:nvSpPr>
        <p:spPr bwMode="auto">
          <a:xfrm rot="19612180">
            <a:off x="5375275" y="2781301"/>
            <a:ext cx="3671888" cy="1223963"/>
          </a:xfrm>
          <a:prstGeom prst="ellipse">
            <a:avLst/>
          </a:prstGeom>
          <a:solidFill>
            <a:srgbClr val="FF3300">
              <a:alpha val="18823"/>
            </a:srgbClr>
          </a:solidFill>
          <a:ln w="9525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30" name="Line 35"/>
          <p:cNvSpPr>
            <a:spLocks noChangeShapeType="1"/>
          </p:cNvSpPr>
          <p:nvPr/>
        </p:nvSpPr>
        <p:spPr bwMode="auto">
          <a:xfrm flipV="1">
            <a:off x="7104063" y="2133600"/>
            <a:ext cx="0" cy="28082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3812" name="Oval 36"/>
          <p:cNvSpPr>
            <a:spLocks noChangeArrowheads="1"/>
          </p:cNvSpPr>
          <p:nvPr/>
        </p:nvSpPr>
        <p:spPr bwMode="auto">
          <a:xfrm>
            <a:off x="8759825" y="620714"/>
            <a:ext cx="1512888" cy="15128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양의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상관</a:t>
            </a:r>
          </a:p>
        </p:txBody>
      </p:sp>
      <p:sp>
        <p:nvSpPr>
          <p:cNvPr id="13332" name="Line 37"/>
          <p:cNvSpPr>
            <a:spLocks noChangeShapeType="1"/>
          </p:cNvSpPr>
          <p:nvPr/>
        </p:nvSpPr>
        <p:spPr bwMode="auto">
          <a:xfrm flipV="1">
            <a:off x="5664200" y="3429000"/>
            <a:ext cx="3168650" cy="7143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135188" y="3573463"/>
            <a:ext cx="2881312" cy="1511300"/>
            <a:chOff x="385" y="2251"/>
            <a:chExt cx="1815" cy="952"/>
          </a:xfrm>
        </p:grpSpPr>
        <p:sp>
          <p:nvSpPr>
            <p:cNvPr id="13334" name="AutoShape 39"/>
            <p:cNvSpPr>
              <a:spLocks noChangeArrowheads="1"/>
            </p:cNvSpPr>
            <p:nvPr/>
          </p:nvSpPr>
          <p:spPr bwMode="auto">
            <a:xfrm>
              <a:off x="385" y="2251"/>
              <a:ext cx="1815" cy="952"/>
            </a:xfrm>
            <a:prstGeom prst="homePlate">
              <a:avLst>
                <a:gd name="adj" fmla="val 47663"/>
              </a:avLst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ko-KR" sz="2400">
                <a:latin typeface="Times New Roman" panose="02020603050405020304" pitchFamily="18" charset="0"/>
                <a:ea typeface="휴먼모음T" panose="02030504000101010101" pitchFamily="18" charset="-127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ko-KR" sz="2400">
                <a:latin typeface="Times New Roman" panose="02020603050405020304" pitchFamily="18" charset="0"/>
                <a:ea typeface="휴먼모음T" panose="02030504000101010101" pitchFamily="18" charset="-127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2400">
                  <a:latin typeface="Times New Roman" panose="02020603050405020304" pitchFamily="18" charset="0"/>
                  <a:ea typeface="휴먼모음T" panose="02030504000101010101" pitchFamily="18" charset="-127"/>
                </a:rPr>
                <a:t>의 값이 커진다</a:t>
              </a:r>
            </a:p>
          </p:txBody>
        </p:sp>
        <p:graphicFrame>
          <p:nvGraphicFramePr>
            <p:cNvPr id="13335" name="Object 40"/>
            <p:cNvGraphicFramePr>
              <a:graphicFrameLocks noChangeAspect="1"/>
            </p:cNvGraphicFramePr>
            <p:nvPr/>
          </p:nvGraphicFramePr>
          <p:xfrm>
            <a:off x="476" y="2354"/>
            <a:ext cx="1443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3" name="Equation" r:id="rId3" imgW="1218671" imgH="215806" progId="Equation.3">
                    <p:embed/>
                  </p:oleObj>
                </mc:Choice>
                <mc:Fallback>
                  <p:oleObj name="Equation" r:id="rId3" imgW="1218671" imgH="215806" progId="Equation.3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" y="2354"/>
                          <a:ext cx="1443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1219707" y="620714"/>
            <a:ext cx="2530475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ko-KR" altLang="en-US" kern="0">
                <a:latin typeface="휴먼모음T" panose="02030504000101010101" pitchFamily="18" charset="-127"/>
                <a:ea typeface="휴먼모음T" panose="02030504000101010101" pitchFamily="18" charset="-127"/>
              </a:rPr>
              <a:t>공분산의 의미</a:t>
            </a:r>
            <a:endParaRPr lang="ko-KR" altLang="en-US" kern="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2" name="Oval 4"/>
          <p:cNvSpPr>
            <a:spLocks noChangeArrowheads="1"/>
          </p:cNvSpPr>
          <p:nvPr/>
        </p:nvSpPr>
        <p:spPr bwMode="auto">
          <a:xfrm>
            <a:off x="731551" y="292102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-0.39271 0.540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3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2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8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0" name="Group 5"/>
          <p:cNvGrpSpPr>
            <a:grpSpLocks/>
          </p:cNvGrpSpPr>
          <p:nvPr/>
        </p:nvGrpSpPr>
        <p:grpSpPr bwMode="auto">
          <a:xfrm>
            <a:off x="4800600" y="1989139"/>
            <a:ext cx="4572000" cy="3462337"/>
            <a:chOff x="2064" y="1253"/>
            <a:chExt cx="2880" cy="2181"/>
          </a:xfrm>
        </p:grpSpPr>
        <p:sp>
          <p:nvSpPr>
            <p:cNvPr id="14361" name="Line 6"/>
            <p:cNvSpPr>
              <a:spLocks noChangeShapeType="1"/>
            </p:cNvSpPr>
            <p:nvPr/>
          </p:nvSpPr>
          <p:spPr bwMode="auto">
            <a:xfrm flipV="1">
              <a:off x="2608" y="1253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2" name="Line 7"/>
            <p:cNvSpPr>
              <a:spLocks noChangeShapeType="1"/>
            </p:cNvSpPr>
            <p:nvPr/>
          </p:nvSpPr>
          <p:spPr bwMode="auto">
            <a:xfrm>
              <a:off x="2608" y="3158"/>
              <a:ext cx="20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3" name="Line 8"/>
            <p:cNvSpPr>
              <a:spLocks noChangeShapeType="1"/>
            </p:cNvSpPr>
            <p:nvPr/>
          </p:nvSpPr>
          <p:spPr bwMode="auto">
            <a:xfrm flipV="1">
              <a:off x="3016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4" name="Line 9"/>
            <p:cNvSpPr>
              <a:spLocks noChangeShapeType="1"/>
            </p:cNvSpPr>
            <p:nvPr/>
          </p:nvSpPr>
          <p:spPr bwMode="auto">
            <a:xfrm flipV="1">
              <a:off x="4014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5" name="Line 10"/>
            <p:cNvSpPr>
              <a:spLocks noChangeShapeType="1"/>
            </p:cNvSpPr>
            <p:nvPr/>
          </p:nvSpPr>
          <p:spPr bwMode="auto">
            <a:xfrm flipV="1">
              <a:off x="3515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6" name="Text Box 11"/>
            <p:cNvSpPr txBox="1">
              <a:spLocks noChangeArrowheads="1"/>
            </p:cNvSpPr>
            <p:nvPr/>
          </p:nvSpPr>
          <p:spPr bwMode="auto">
            <a:xfrm>
              <a:off x="4740" y="3067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X</a:t>
              </a:r>
            </a:p>
          </p:txBody>
        </p:sp>
        <p:sp>
          <p:nvSpPr>
            <p:cNvPr id="14367" name="Text Box 12"/>
            <p:cNvSpPr txBox="1">
              <a:spLocks noChangeArrowheads="1"/>
            </p:cNvSpPr>
            <p:nvPr/>
          </p:nvSpPr>
          <p:spPr bwMode="auto">
            <a:xfrm>
              <a:off x="2064" y="1253"/>
              <a:ext cx="2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Y</a:t>
              </a:r>
            </a:p>
          </p:txBody>
        </p:sp>
        <p:sp>
          <p:nvSpPr>
            <p:cNvPr id="14368" name="Line 13"/>
            <p:cNvSpPr>
              <a:spLocks noChangeShapeType="1"/>
            </p:cNvSpPr>
            <p:nvPr/>
          </p:nvSpPr>
          <p:spPr bwMode="auto">
            <a:xfrm>
              <a:off x="2608" y="261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9" name="Line 14"/>
            <p:cNvSpPr>
              <a:spLocks noChangeShapeType="1"/>
            </p:cNvSpPr>
            <p:nvPr/>
          </p:nvSpPr>
          <p:spPr bwMode="auto">
            <a:xfrm>
              <a:off x="2608" y="220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70" name="Line 15"/>
            <p:cNvSpPr>
              <a:spLocks noChangeShapeType="1"/>
            </p:cNvSpPr>
            <p:nvPr/>
          </p:nvSpPr>
          <p:spPr bwMode="auto">
            <a:xfrm>
              <a:off x="2608" y="175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71" name="Text Box 16"/>
            <p:cNvSpPr txBox="1">
              <a:spLocks noChangeArrowheads="1"/>
            </p:cNvSpPr>
            <p:nvPr/>
          </p:nvSpPr>
          <p:spPr bwMode="auto">
            <a:xfrm>
              <a:off x="3334" y="3199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170</a:t>
              </a:r>
            </a:p>
          </p:txBody>
        </p:sp>
        <p:sp>
          <p:nvSpPr>
            <p:cNvPr id="14372" name="Text Box 17"/>
            <p:cNvSpPr txBox="1">
              <a:spLocks noChangeArrowheads="1"/>
            </p:cNvSpPr>
            <p:nvPr/>
          </p:nvSpPr>
          <p:spPr bwMode="auto">
            <a:xfrm>
              <a:off x="2243" y="208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70</a:t>
              </a:r>
            </a:p>
          </p:txBody>
        </p:sp>
        <p:sp>
          <p:nvSpPr>
            <p:cNvPr id="14373" name="Text Box 18"/>
            <p:cNvSpPr txBox="1">
              <a:spLocks noChangeArrowheads="1"/>
            </p:cNvSpPr>
            <p:nvPr/>
          </p:nvSpPr>
          <p:spPr bwMode="auto">
            <a:xfrm>
              <a:off x="2245" y="251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60</a:t>
              </a:r>
            </a:p>
          </p:txBody>
        </p:sp>
        <p:sp>
          <p:nvSpPr>
            <p:cNvPr id="14374" name="Text Box 19"/>
            <p:cNvSpPr txBox="1">
              <a:spLocks noChangeArrowheads="1"/>
            </p:cNvSpPr>
            <p:nvPr/>
          </p:nvSpPr>
          <p:spPr bwMode="auto">
            <a:xfrm>
              <a:off x="2245" y="1661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80</a:t>
              </a:r>
            </a:p>
          </p:txBody>
        </p:sp>
        <p:sp>
          <p:nvSpPr>
            <p:cNvPr id="14375" name="Text Box 20"/>
            <p:cNvSpPr txBox="1">
              <a:spLocks noChangeArrowheads="1"/>
            </p:cNvSpPr>
            <p:nvPr/>
          </p:nvSpPr>
          <p:spPr bwMode="auto">
            <a:xfrm>
              <a:off x="3842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180</a:t>
              </a:r>
            </a:p>
          </p:txBody>
        </p:sp>
        <p:sp>
          <p:nvSpPr>
            <p:cNvPr id="14376" name="Text Box 21"/>
            <p:cNvSpPr txBox="1">
              <a:spLocks noChangeArrowheads="1"/>
            </p:cNvSpPr>
            <p:nvPr/>
          </p:nvSpPr>
          <p:spPr bwMode="auto">
            <a:xfrm>
              <a:off x="2835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160</a:t>
              </a:r>
            </a:p>
          </p:txBody>
        </p:sp>
      </p:grpSp>
      <p:sp>
        <p:nvSpPr>
          <p:cNvPr id="14341" name="Oval 22"/>
          <p:cNvSpPr>
            <a:spLocks noChangeArrowheads="1"/>
          </p:cNvSpPr>
          <p:nvPr/>
        </p:nvSpPr>
        <p:spPr bwMode="auto">
          <a:xfrm>
            <a:off x="7032625" y="3789364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342" name="Oval 23"/>
          <p:cNvSpPr>
            <a:spLocks noChangeArrowheads="1"/>
          </p:cNvSpPr>
          <p:nvPr/>
        </p:nvSpPr>
        <p:spPr bwMode="auto">
          <a:xfrm>
            <a:off x="6600825" y="2708276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343" name="Oval 24"/>
          <p:cNvSpPr>
            <a:spLocks noChangeArrowheads="1"/>
          </p:cNvSpPr>
          <p:nvPr/>
        </p:nvSpPr>
        <p:spPr bwMode="auto">
          <a:xfrm>
            <a:off x="7175500" y="30686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344" name="Oval 25"/>
          <p:cNvSpPr>
            <a:spLocks noChangeArrowheads="1"/>
          </p:cNvSpPr>
          <p:nvPr/>
        </p:nvSpPr>
        <p:spPr bwMode="auto">
          <a:xfrm>
            <a:off x="7608889" y="32131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345" name="Oval 26"/>
          <p:cNvSpPr>
            <a:spLocks noChangeArrowheads="1"/>
          </p:cNvSpPr>
          <p:nvPr/>
        </p:nvSpPr>
        <p:spPr bwMode="auto">
          <a:xfrm>
            <a:off x="7391400" y="37163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346" name="Oval 27"/>
          <p:cNvSpPr>
            <a:spLocks noChangeArrowheads="1"/>
          </p:cNvSpPr>
          <p:nvPr/>
        </p:nvSpPr>
        <p:spPr bwMode="auto">
          <a:xfrm>
            <a:off x="6024564" y="24923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347" name="Oval 28"/>
          <p:cNvSpPr>
            <a:spLocks noChangeArrowheads="1"/>
          </p:cNvSpPr>
          <p:nvPr/>
        </p:nvSpPr>
        <p:spPr bwMode="auto">
          <a:xfrm>
            <a:off x="8040689" y="393382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348" name="Oval 29"/>
          <p:cNvSpPr>
            <a:spLocks noChangeArrowheads="1"/>
          </p:cNvSpPr>
          <p:nvPr/>
        </p:nvSpPr>
        <p:spPr bwMode="auto">
          <a:xfrm>
            <a:off x="6527800" y="35004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349" name="Oval 30"/>
          <p:cNvSpPr>
            <a:spLocks noChangeArrowheads="1"/>
          </p:cNvSpPr>
          <p:nvPr/>
        </p:nvSpPr>
        <p:spPr bwMode="auto">
          <a:xfrm>
            <a:off x="8183564" y="42926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350" name="Oval 31"/>
          <p:cNvSpPr>
            <a:spLocks noChangeArrowheads="1"/>
          </p:cNvSpPr>
          <p:nvPr/>
        </p:nvSpPr>
        <p:spPr bwMode="auto">
          <a:xfrm>
            <a:off x="6240464" y="27082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351" name="Oval 32"/>
          <p:cNvSpPr>
            <a:spLocks noChangeArrowheads="1"/>
          </p:cNvSpPr>
          <p:nvPr/>
        </p:nvSpPr>
        <p:spPr bwMode="auto">
          <a:xfrm>
            <a:off x="7967664" y="34290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352" name="Oval 33"/>
          <p:cNvSpPr>
            <a:spLocks noChangeArrowheads="1"/>
          </p:cNvSpPr>
          <p:nvPr/>
        </p:nvSpPr>
        <p:spPr bwMode="auto">
          <a:xfrm>
            <a:off x="6456364" y="31416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353" name="Oval 34"/>
          <p:cNvSpPr>
            <a:spLocks noChangeArrowheads="1"/>
          </p:cNvSpPr>
          <p:nvPr/>
        </p:nvSpPr>
        <p:spPr bwMode="auto">
          <a:xfrm rot="2126231">
            <a:off x="5375275" y="2781301"/>
            <a:ext cx="3671888" cy="1223963"/>
          </a:xfrm>
          <a:prstGeom prst="ellipse">
            <a:avLst/>
          </a:prstGeom>
          <a:solidFill>
            <a:srgbClr val="FF3300">
              <a:alpha val="18823"/>
            </a:srgbClr>
          </a:solidFill>
          <a:ln w="9525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2787" name="AutoShape 35"/>
          <p:cNvSpPr>
            <a:spLocks noChangeArrowheads="1"/>
          </p:cNvSpPr>
          <p:nvPr/>
        </p:nvSpPr>
        <p:spPr bwMode="auto">
          <a:xfrm>
            <a:off x="2135188" y="3573463"/>
            <a:ext cx="2881312" cy="1511300"/>
          </a:xfrm>
          <a:prstGeom prst="homePlate">
            <a:avLst>
              <a:gd name="adj" fmla="val 47663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2400">
              <a:latin typeface="Times New Roman" panose="02020603050405020304" pitchFamily="18" charset="0"/>
              <a:ea typeface="휴먼모음T" panose="02030504000101010101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2400">
              <a:latin typeface="Times New Roman" panose="02020603050405020304" pitchFamily="18" charset="0"/>
              <a:ea typeface="휴먼모음T" panose="02030504000101010101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latin typeface="Times New Roman" panose="02020603050405020304" pitchFamily="18" charset="0"/>
                <a:ea typeface="휴먼모음T" panose="02030504000101010101" pitchFamily="18" charset="-127"/>
              </a:rPr>
              <a:t>        (+)    (-)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latin typeface="Times New Roman" panose="02020603050405020304" pitchFamily="18" charset="0"/>
                <a:ea typeface="휴먼모음T" panose="02030504000101010101" pitchFamily="18" charset="-127"/>
              </a:rPr>
              <a:t>        (-)    (+)</a:t>
            </a:r>
          </a:p>
        </p:txBody>
      </p:sp>
      <p:sp>
        <p:nvSpPr>
          <p:cNvPr id="202788" name="Line 36"/>
          <p:cNvSpPr>
            <a:spLocks noChangeShapeType="1"/>
          </p:cNvSpPr>
          <p:nvPr/>
        </p:nvSpPr>
        <p:spPr bwMode="auto">
          <a:xfrm flipV="1">
            <a:off x="7104063" y="2133600"/>
            <a:ext cx="0" cy="28082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356" name="Oval 37"/>
          <p:cNvSpPr>
            <a:spLocks noChangeArrowheads="1"/>
          </p:cNvSpPr>
          <p:nvPr/>
        </p:nvSpPr>
        <p:spPr bwMode="auto">
          <a:xfrm>
            <a:off x="4151312" y="399259"/>
            <a:ext cx="1512888" cy="15128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음의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상관</a:t>
            </a:r>
          </a:p>
        </p:txBody>
      </p:sp>
      <p:sp>
        <p:nvSpPr>
          <p:cNvPr id="202790" name="Line 38"/>
          <p:cNvSpPr>
            <a:spLocks noChangeShapeType="1"/>
          </p:cNvSpPr>
          <p:nvPr/>
        </p:nvSpPr>
        <p:spPr bwMode="auto">
          <a:xfrm flipV="1">
            <a:off x="5664200" y="3429000"/>
            <a:ext cx="3168650" cy="7143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202791" name="Object 39"/>
          <p:cNvGraphicFramePr>
            <a:graphicFrameLocks noGrp="1" noChangeAspect="1"/>
          </p:cNvGraphicFramePr>
          <p:nvPr>
            <p:ph sz="half" idx="2"/>
          </p:nvPr>
        </p:nvGraphicFramePr>
        <p:xfrm>
          <a:off x="2279651" y="3716339"/>
          <a:ext cx="2290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8" name="Equation" r:id="rId3" imgW="1104421" imgH="215806" progId="Equation.3">
                  <p:embed/>
                </p:oleObj>
              </mc:Choice>
              <mc:Fallback>
                <p:oleObj name="Equation" r:id="rId3" imgW="1104421" imgH="215806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3716339"/>
                        <a:ext cx="22907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92" name="AutoShape 40"/>
          <p:cNvSpPr>
            <a:spLocks noChangeArrowheads="1"/>
          </p:cNvSpPr>
          <p:nvPr/>
        </p:nvSpPr>
        <p:spPr bwMode="auto">
          <a:xfrm>
            <a:off x="5016501" y="1341438"/>
            <a:ext cx="2232025" cy="576262"/>
          </a:xfrm>
          <a:prstGeom prst="wedgeEllipseCallout">
            <a:avLst>
              <a:gd name="adj1" fmla="val -3343"/>
              <a:gd name="adj2" fmla="val 126861"/>
            </a:avLst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latin typeface="Times New Roman" panose="02020603050405020304" pitchFamily="18" charset="0"/>
                <a:ea typeface="휴먼모음T" panose="02030504000101010101" pitchFamily="18" charset="-127"/>
              </a:rPr>
              <a:t>(-) × (+) = (-)</a:t>
            </a:r>
          </a:p>
        </p:txBody>
      </p:sp>
      <p:sp>
        <p:nvSpPr>
          <p:cNvPr id="202793" name="AutoShape 41"/>
          <p:cNvSpPr>
            <a:spLocks noChangeArrowheads="1"/>
          </p:cNvSpPr>
          <p:nvPr/>
        </p:nvSpPr>
        <p:spPr bwMode="auto">
          <a:xfrm>
            <a:off x="8256588" y="3573463"/>
            <a:ext cx="2195512" cy="576262"/>
          </a:xfrm>
          <a:prstGeom prst="wedgeEllipseCallout">
            <a:avLst>
              <a:gd name="adj1" fmla="val -49204"/>
              <a:gd name="adj2" fmla="val 73139"/>
            </a:avLst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latin typeface="Times New Roman" panose="02020603050405020304" pitchFamily="18" charset="0"/>
                <a:ea typeface="휴먼모음T" panose="02030504000101010101" pitchFamily="18" charset="-127"/>
              </a:rPr>
              <a:t>(+) × (-) = (-)</a:t>
            </a:r>
          </a:p>
        </p:txBody>
      </p: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707" y="620714"/>
            <a:ext cx="2530475" cy="2217737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공분산의 의미</a:t>
            </a:r>
          </a:p>
        </p:txBody>
      </p:sp>
      <p:sp>
        <p:nvSpPr>
          <p:cNvPr id="43" name="Oval 4"/>
          <p:cNvSpPr>
            <a:spLocks noChangeArrowheads="1"/>
          </p:cNvSpPr>
          <p:nvPr/>
        </p:nvSpPr>
        <p:spPr bwMode="auto">
          <a:xfrm>
            <a:off x="731551" y="292102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87" grpId="0" animBg="1"/>
      <p:bldP spid="202792" grpId="0" animBg="1"/>
      <p:bldP spid="2027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4" name="Group 5"/>
          <p:cNvGrpSpPr>
            <a:grpSpLocks/>
          </p:cNvGrpSpPr>
          <p:nvPr/>
        </p:nvGrpSpPr>
        <p:grpSpPr bwMode="auto">
          <a:xfrm>
            <a:off x="4800600" y="1989139"/>
            <a:ext cx="4572000" cy="3462337"/>
            <a:chOff x="2064" y="1253"/>
            <a:chExt cx="2880" cy="2181"/>
          </a:xfrm>
        </p:grpSpPr>
        <p:sp>
          <p:nvSpPr>
            <p:cNvPr id="15384" name="Line 6"/>
            <p:cNvSpPr>
              <a:spLocks noChangeShapeType="1"/>
            </p:cNvSpPr>
            <p:nvPr/>
          </p:nvSpPr>
          <p:spPr bwMode="auto">
            <a:xfrm flipV="1">
              <a:off x="2608" y="1253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85" name="Line 7"/>
            <p:cNvSpPr>
              <a:spLocks noChangeShapeType="1"/>
            </p:cNvSpPr>
            <p:nvPr/>
          </p:nvSpPr>
          <p:spPr bwMode="auto">
            <a:xfrm>
              <a:off x="2608" y="3158"/>
              <a:ext cx="20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86" name="Line 8"/>
            <p:cNvSpPr>
              <a:spLocks noChangeShapeType="1"/>
            </p:cNvSpPr>
            <p:nvPr/>
          </p:nvSpPr>
          <p:spPr bwMode="auto">
            <a:xfrm flipV="1">
              <a:off x="3016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87" name="Line 9"/>
            <p:cNvSpPr>
              <a:spLocks noChangeShapeType="1"/>
            </p:cNvSpPr>
            <p:nvPr/>
          </p:nvSpPr>
          <p:spPr bwMode="auto">
            <a:xfrm flipV="1">
              <a:off x="4014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88" name="Line 10"/>
            <p:cNvSpPr>
              <a:spLocks noChangeShapeType="1"/>
            </p:cNvSpPr>
            <p:nvPr/>
          </p:nvSpPr>
          <p:spPr bwMode="auto">
            <a:xfrm flipV="1">
              <a:off x="3515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89" name="Text Box 11"/>
            <p:cNvSpPr txBox="1">
              <a:spLocks noChangeArrowheads="1"/>
            </p:cNvSpPr>
            <p:nvPr/>
          </p:nvSpPr>
          <p:spPr bwMode="auto">
            <a:xfrm>
              <a:off x="4740" y="3067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X</a:t>
              </a:r>
            </a:p>
          </p:txBody>
        </p:sp>
        <p:sp>
          <p:nvSpPr>
            <p:cNvPr id="15390" name="Text Box 12"/>
            <p:cNvSpPr txBox="1">
              <a:spLocks noChangeArrowheads="1"/>
            </p:cNvSpPr>
            <p:nvPr/>
          </p:nvSpPr>
          <p:spPr bwMode="auto">
            <a:xfrm>
              <a:off x="2064" y="1253"/>
              <a:ext cx="2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Y</a:t>
              </a:r>
            </a:p>
          </p:txBody>
        </p:sp>
        <p:sp>
          <p:nvSpPr>
            <p:cNvPr id="15391" name="Line 13"/>
            <p:cNvSpPr>
              <a:spLocks noChangeShapeType="1"/>
            </p:cNvSpPr>
            <p:nvPr/>
          </p:nvSpPr>
          <p:spPr bwMode="auto">
            <a:xfrm>
              <a:off x="2608" y="261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92" name="Line 14"/>
            <p:cNvSpPr>
              <a:spLocks noChangeShapeType="1"/>
            </p:cNvSpPr>
            <p:nvPr/>
          </p:nvSpPr>
          <p:spPr bwMode="auto">
            <a:xfrm>
              <a:off x="2608" y="220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93" name="Line 15"/>
            <p:cNvSpPr>
              <a:spLocks noChangeShapeType="1"/>
            </p:cNvSpPr>
            <p:nvPr/>
          </p:nvSpPr>
          <p:spPr bwMode="auto">
            <a:xfrm>
              <a:off x="2608" y="175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94" name="Text Box 16"/>
            <p:cNvSpPr txBox="1">
              <a:spLocks noChangeArrowheads="1"/>
            </p:cNvSpPr>
            <p:nvPr/>
          </p:nvSpPr>
          <p:spPr bwMode="auto">
            <a:xfrm>
              <a:off x="3334" y="3199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170</a:t>
              </a:r>
            </a:p>
          </p:txBody>
        </p:sp>
        <p:sp>
          <p:nvSpPr>
            <p:cNvPr id="15395" name="Text Box 17"/>
            <p:cNvSpPr txBox="1">
              <a:spLocks noChangeArrowheads="1"/>
            </p:cNvSpPr>
            <p:nvPr/>
          </p:nvSpPr>
          <p:spPr bwMode="auto">
            <a:xfrm>
              <a:off x="2243" y="208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70</a:t>
              </a:r>
            </a:p>
          </p:txBody>
        </p:sp>
        <p:sp>
          <p:nvSpPr>
            <p:cNvPr id="15396" name="Text Box 18"/>
            <p:cNvSpPr txBox="1">
              <a:spLocks noChangeArrowheads="1"/>
            </p:cNvSpPr>
            <p:nvPr/>
          </p:nvSpPr>
          <p:spPr bwMode="auto">
            <a:xfrm>
              <a:off x="2245" y="251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60</a:t>
              </a:r>
            </a:p>
          </p:txBody>
        </p:sp>
        <p:sp>
          <p:nvSpPr>
            <p:cNvPr id="15397" name="Text Box 19"/>
            <p:cNvSpPr txBox="1">
              <a:spLocks noChangeArrowheads="1"/>
            </p:cNvSpPr>
            <p:nvPr/>
          </p:nvSpPr>
          <p:spPr bwMode="auto">
            <a:xfrm>
              <a:off x="2245" y="1661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80</a:t>
              </a:r>
            </a:p>
          </p:txBody>
        </p:sp>
        <p:sp>
          <p:nvSpPr>
            <p:cNvPr id="15398" name="Text Box 20"/>
            <p:cNvSpPr txBox="1">
              <a:spLocks noChangeArrowheads="1"/>
            </p:cNvSpPr>
            <p:nvPr/>
          </p:nvSpPr>
          <p:spPr bwMode="auto">
            <a:xfrm>
              <a:off x="3842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180</a:t>
              </a:r>
            </a:p>
          </p:txBody>
        </p:sp>
        <p:sp>
          <p:nvSpPr>
            <p:cNvPr id="15399" name="Text Box 21"/>
            <p:cNvSpPr txBox="1">
              <a:spLocks noChangeArrowheads="1"/>
            </p:cNvSpPr>
            <p:nvPr/>
          </p:nvSpPr>
          <p:spPr bwMode="auto">
            <a:xfrm>
              <a:off x="2835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160</a:t>
              </a:r>
            </a:p>
          </p:txBody>
        </p:sp>
      </p:grpSp>
      <p:sp>
        <p:nvSpPr>
          <p:cNvPr id="15365" name="Oval 34"/>
          <p:cNvSpPr>
            <a:spLocks noChangeArrowheads="1"/>
          </p:cNvSpPr>
          <p:nvPr/>
        </p:nvSpPr>
        <p:spPr bwMode="auto">
          <a:xfrm rot="2128264">
            <a:off x="5376864" y="2781301"/>
            <a:ext cx="3671887" cy="1223963"/>
          </a:xfrm>
          <a:prstGeom prst="ellipse">
            <a:avLst/>
          </a:prstGeom>
          <a:solidFill>
            <a:srgbClr val="FF3300">
              <a:alpha val="18823"/>
            </a:srgbClr>
          </a:solidFill>
          <a:ln w="9525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366" name="Line 36"/>
          <p:cNvSpPr>
            <a:spLocks noChangeShapeType="1"/>
          </p:cNvSpPr>
          <p:nvPr/>
        </p:nvSpPr>
        <p:spPr bwMode="auto">
          <a:xfrm flipV="1">
            <a:off x="7104063" y="2133600"/>
            <a:ext cx="0" cy="28082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0741" name="Oval 37"/>
          <p:cNvSpPr>
            <a:spLocks noChangeArrowheads="1"/>
          </p:cNvSpPr>
          <p:nvPr/>
        </p:nvSpPr>
        <p:spPr bwMode="auto">
          <a:xfrm>
            <a:off x="4151312" y="459482"/>
            <a:ext cx="1512888" cy="15128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음의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상관</a:t>
            </a:r>
          </a:p>
        </p:txBody>
      </p:sp>
      <p:sp>
        <p:nvSpPr>
          <p:cNvPr id="15368" name="Line 38"/>
          <p:cNvSpPr>
            <a:spLocks noChangeShapeType="1"/>
          </p:cNvSpPr>
          <p:nvPr/>
        </p:nvSpPr>
        <p:spPr bwMode="auto">
          <a:xfrm flipV="1">
            <a:off x="5664200" y="3429000"/>
            <a:ext cx="3168650" cy="7143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135188" y="3573463"/>
            <a:ext cx="2881312" cy="1511300"/>
            <a:chOff x="385" y="2251"/>
            <a:chExt cx="1815" cy="952"/>
          </a:xfrm>
        </p:grpSpPr>
        <p:sp>
          <p:nvSpPr>
            <p:cNvPr id="15382" name="AutoShape 35"/>
            <p:cNvSpPr>
              <a:spLocks noChangeArrowheads="1"/>
            </p:cNvSpPr>
            <p:nvPr/>
          </p:nvSpPr>
          <p:spPr bwMode="auto">
            <a:xfrm>
              <a:off x="385" y="2251"/>
              <a:ext cx="1815" cy="952"/>
            </a:xfrm>
            <a:prstGeom prst="homePlate">
              <a:avLst>
                <a:gd name="adj" fmla="val 47663"/>
              </a:avLst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ko-KR" sz="2400">
                <a:latin typeface="Times New Roman" panose="02020603050405020304" pitchFamily="18" charset="0"/>
                <a:ea typeface="휴먼모음T" panose="02030504000101010101" pitchFamily="18" charset="-127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ko-KR" sz="2400">
                <a:latin typeface="Times New Roman" panose="02020603050405020304" pitchFamily="18" charset="0"/>
                <a:ea typeface="휴먼모음T" panose="02030504000101010101" pitchFamily="18" charset="-127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2400">
                  <a:latin typeface="Times New Roman" panose="02020603050405020304" pitchFamily="18" charset="0"/>
                  <a:ea typeface="휴먼모음T" panose="02030504000101010101" pitchFamily="18" charset="-127"/>
                </a:rPr>
                <a:t>의 값이 작아진다</a:t>
              </a:r>
            </a:p>
          </p:txBody>
        </p:sp>
        <p:graphicFrame>
          <p:nvGraphicFramePr>
            <p:cNvPr id="15383" name="Object 39"/>
            <p:cNvGraphicFramePr>
              <a:graphicFrameLocks noChangeAspect="1"/>
            </p:cNvGraphicFramePr>
            <p:nvPr/>
          </p:nvGraphicFramePr>
          <p:xfrm>
            <a:off x="476" y="2354"/>
            <a:ext cx="1443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1" name="Equation" r:id="rId3" imgW="1218671" imgH="215806" progId="Equation.3">
                    <p:embed/>
                  </p:oleObj>
                </mc:Choice>
                <mc:Fallback>
                  <p:oleObj name="Equation" r:id="rId3" imgW="1218671" imgH="215806" progId="Equation.3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" y="2354"/>
                          <a:ext cx="1443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370" name="Oval 22"/>
          <p:cNvSpPr>
            <a:spLocks noChangeArrowheads="1"/>
          </p:cNvSpPr>
          <p:nvPr/>
        </p:nvSpPr>
        <p:spPr bwMode="auto">
          <a:xfrm>
            <a:off x="7032625" y="3789364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371" name="Oval 23"/>
          <p:cNvSpPr>
            <a:spLocks noChangeArrowheads="1"/>
          </p:cNvSpPr>
          <p:nvPr/>
        </p:nvSpPr>
        <p:spPr bwMode="auto">
          <a:xfrm>
            <a:off x="6600825" y="2708276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372" name="Oval 24"/>
          <p:cNvSpPr>
            <a:spLocks noChangeArrowheads="1"/>
          </p:cNvSpPr>
          <p:nvPr/>
        </p:nvSpPr>
        <p:spPr bwMode="auto">
          <a:xfrm>
            <a:off x="7175500" y="30686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373" name="Oval 25"/>
          <p:cNvSpPr>
            <a:spLocks noChangeArrowheads="1"/>
          </p:cNvSpPr>
          <p:nvPr/>
        </p:nvSpPr>
        <p:spPr bwMode="auto">
          <a:xfrm>
            <a:off x="7608889" y="32131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374" name="Oval 26"/>
          <p:cNvSpPr>
            <a:spLocks noChangeArrowheads="1"/>
          </p:cNvSpPr>
          <p:nvPr/>
        </p:nvSpPr>
        <p:spPr bwMode="auto">
          <a:xfrm>
            <a:off x="7391400" y="37163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375" name="Oval 27"/>
          <p:cNvSpPr>
            <a:spLocks noChangeArrowheads="1"/>
          </p:cNvSpPr>
          <p:nvPr/>
        </p:nvSpPr>
        <p:spPr bwMode="auto">
          <a:xfrm>
            <a:off x="6024564" y="24923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376" name="Oval 28"/>
          <p:cNvSpPr>
            <a:spLocks noChangeArrowheads="1"/>
          </p:cNvSpPr>
          <p:nvPr/>
        </p:nvSpPr>
        <p:spPr bwMode="auto">
          <a:xfrm>
            <a:off x="8040689" y="393382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377" name="Oval 29"/>
          <p:cNvSpPr>
            <a:spLocks noChangeArrowheads="1"/>
          </p:cNvSpPr>
          <p:nvPr/>
        </p:nvSpPr>
        <p:spPr bwMode="auto">
          <a:xfrm>
            <a:off x="6527800" y="35004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378" name="Oval 30"/>
          <p:cNvSpPr>
            <a:spLocks noChangeArrowheads="1"/>
          </p:cNvSpPr>
          <p:nvPr/>
        </p:nvSpPr>
        <p:spPr bwMode="auto">
          <a:xfrm>
            <a:off x="8183564" y="42926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379" name="Oval 31"/>
          <p:cNvSpPr>
            <a:spLocks noChangeArrowheads="1"/>
          </p:cNvSpPr>
          <p:nvPr/>
        </p:nvSpPr>
        <p:spPr bwMode="auto">
          <a:xfrm>
            <a:off x="6240464" y="27082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380" name="Oval 32"/>
          <p:cNvSpPr>
            <a:spLocks noChangeArrowheads="1"/>
          </p:cNvSpPr>
          <p:nvPr/>
        </p:nvSpPr>
        <p:spPr bwMode="auto">
          <a:xfrm>
            <a:off x="7967664" y="34290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381" name="Oval 33"/>
          <p:cNvSpPr>
            <a:spLocks noChangeArrowheads="1"/>
          </p:cNvSpPr>
          <p:nvPr/>
        </p:nvSpPr>
        <p:spPr bwMode="auto">
          <a:xfrm>
            <a:off x="6456364" y="31416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707" y="620714"/>
            <a:ext cx="2530475" cy="2217737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공분산의 의미</a:t>
            </a:r>
          </a:p>
        </p:txBody>
      </p:sp>
      <p:sp>
        <p:nvSpPr>
          <p:cNvPr id="42" name="Oval 4"/>
          <p:cNvSpPr>
            <a:spLocks noChangeArrowheads="1"/>
          </p:cNvSpPr>
          <p:nvPr/>
        </p:nvSpPr>
        <p:spPr bwMode="auto">
          <a:xfrm>
            <a:off x="731551" y="292102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0.34167 0.475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07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83432" y="476672"/>
            <a:ext cx="3178175" cy="2074862"/>
          </a:xfrm>
          <a:ln>
            <a:solidFill>
              <a:srgbClr val="FFC000"/>
            </a:solidFill>
          </a:ln>
        </p:spPr>
        <p:txBody>
          <a:bodyPr/>
          <a:lstStyle/>
          <a:p>
            <a:pPr algn="l" eaLnBrk="1" hangingPunct="1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공분산은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4200" y="765175"/>
            <a:ext cx="4679950" cy="4713288"/>
          </a:xfrm>
        </p:spPr>
        <p:txBody>
          <a:bodyPr/>
          <a:lstStyle/>
          <a:p>
            <a:pPr eaLnBrk="1" hangingPunct="1"/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양의 상관이면 크고</a:t>
            </a:r>
          </a:p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/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음의 상관이면 작고</a:t>
            </a:r>
          </a:p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/>
            <a:r>
              <a:rPr lang="ko-KR" altLang="en-US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무상관이면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0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에 가깝다</a:t>
            </a:r>
          </a:p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/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크다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작다의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의미는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6B95F4FF-2EB2-4EB8-87F5-AE1A348F4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1340768"/>
            <a:ext cx="7632848" cy="3083247"/>
          </a:xfrm>
          <a:prstGeom prst="rect">
            <a:avLst/>
          </a:prstGeom>
          <a:noFill/>
          <a:ln w="0" cap="rnd">
            <a:solidFill>
              <a:schemeClr val="tx1"/>
            </a:solidFill>
            <a:prstDash val="solid"/>
            <a:miter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976613"/>
          </a:xfrm>
        </p:spPr>
        <p:txBody>
          <a:bodyPr/>
          <a:lstStyle/>
          <a:p>
            <a:pPr eaLnBrk="1" hangingPunct="1"/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무조건 공분산이 크다고 연관성이 높은가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7184" y="4941168"/>
            <a:ext cx="8229600" cy="8969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단위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범위에 영향을 받는다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표준화 시켜줄 필요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854116" y="4483970"/>
            <a:ext cx="23940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ko-KR" sz="1100" b="1" dirty="0">
                <a:solidFill>
                  <a:srgbClr val="000000"/>
                </a:solidFill>
                <a:latin typeface="한컴바탕" pitchFamily="18" charset="2"/>
                <a:ea typeface="휴먼고딕,한컴돋움"/>
                <a:cs typeface="한컴바탕" pitchFamily="18" charset="2"/>
              </a:rPr>
              <a:t>&lt;</a:t>
            </a:r>
            <a:r>
              <a:rPr lang="ko-KR" altLang="en-US" sz="1100" b="1" dirty="0">
                <a:solidFill>
                  <a:srgbClr val="000000"/>
                </a:solidFill>
                <a:latin typeface="한컴바탕" pitchFamily="18" charset="2"/>
                <a:ea typeface="휴먼고딕,한컴돋움"/>
                <a:cs typeface="한컴바탕" pitchFamily="18" charset="2"/>
              </a:rPr>
              <a:t>그림 </a:t>
            </a:r>
            <a:r>
              <a:rPr lang="en-US" altLang="ko-KR" sz="1100" b="1" dirty="0">
                <a:solidFill>
                  <a:srgbClr val="000000"/>
                </a:solidFill>
                <a:latin typeface="한컴바탕" pitchFamily="18" charset="2"/>
                <a:ea typeface="휴먼고딕,한컴돋움"/>
                <a:cs typeface="한컴바탕" pitchFamily="18" charset="2"/>
              </a:rPr>
              <a:t>6-11&gt; </a:t>
            </a:r>
            <a:r>
              <a:rPr lang="ko-KR" altLang="en-US" sz="1100" b="1" dirty="0">
                <a:solidFill>
                  <a:srgbClr val="000000"/>
                </a:solidFill>
                <a:latin typeface="한컴바탕" pitchFamily="18" charset="2"/>
                <a:ea typeface="휴먼고딕,한컴돋움"/>
                <a:cs typeface="한컴바탕" pitchFamily="18" charset="2"/>
              </a:rPr>
              <a:t>연관성과 공분산의 크기</a:t>
            </a:r>
            <a:endParaRPr lang="ko-KR" altLang="en-US" sz="1100" b="1" dirty="0">
              <a:solidFill>
                <a:srgbClr val="000000"/>
              </a:solidFill>
              <a:latin typeface="한컴바탕" pitchFamily="18" charset="2"/>
              <a:ea typeface="휴먼모음T" panose="02030504000101010101" pitchFamily="18" charset="-127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639616" y="3949118"/>
            <a:ext cx="1081088" cy="28733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599088" y="3953375"/>
            <a:ext cx="1081088" cy="28733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3070225" y="404813"/>
            <a:ext cx="6121400" cy="61214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224338" y="549277"/>
            <a:ext cx="3744912" cy="1511572"/>
          </a:xfrm>
        </p:spPr>
        <p:txBody>
          <a:bodyPr/>
          <a:lstStyle/>
          <a:p>
            <a:pPr eaLnBrk="1" hangingPunct="1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궁극적인 </a:t>
            </a:r>
            <a:b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연관성의 측도</a:t>
            </a:r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79376" y="2708277"/>
            <a:ext cx="11305256" cy="216088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o-KR" altLang="en-US" sz="6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상관계수 </a:t>
            </a:r>
            <a:r>
              <a:rPr lang="ko-KR" altLang="en-US" sz="3600" dirty="0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相關係數</a:t>
            </a:r>
          </a:p>
          <a:p>
            <a:pPr algn="ctr" eaLnBrk="1" hangingPunct="1">
              <a:buFontTx/>
              <a:buNone/>
            </a:pPr>
            <a:r>
              <a:rPr lang="en-US" altLang="ko-KR" sz="4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(Correlation Coefficient)</a:t>
            </a:r>
            <a:endParaRPr lang="en-US" altLang="ko-KR" sz="4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 algn="ctr" eaLnBrk="1" hangingPunct="1">
              <a:buFontTx/>
              <a:buNone/>
            </a:pPr>
            <a:endParaRPr lang="en-US" altLang="ko-KR" sz="6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4"/>
          <p:cNvSpPr>
            <a:spLocks noChangeArrowheads="1"/>
          </p:cNvSpPr>
          <p:nvPr/>
        </p:nvSpPr>
        <p:spPr bwMode="auto">
          <a:xfrm>
            <a:off x="911425" y="355056"/>
            <a:ext cx="2520280" cy="2520281"/>
          </a:xfrm>
          <a:prstGeom prst="ellipse">
            <a:avLst/>
          </a:prstGeom>
          <a:solidFill>
            <a:srgbClr val="FF3300"/>
          </a:solidFill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448" y="476250"/>
            <a:ext cx="2520950" cy="2001838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상관계수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91744" y="476250"/>
            <a:ext cx="7840697" cy="947599"/>
          </a:xfrm>
        </p:spPr>
        <p:txBody>
          <a:bodyPr/>
          <a:lstStyle/>
          <a:p>
            <a:pPr eaLnBrk="1" hangingPunct="1"/>
            <a:r>
              <a:rPr lang="ko-KR" altLang="en-US" sz="2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모상관계수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X, Y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공분산을 각각의 표준편차로 나누어 준다</a:t>
            </a:r>
          </a:p>
          <a:p>
            <a:pPr marL="0" indent="0" eaLnBrk="1" hangingPunct="1">
              <a:buNone/>
            </a:pPr>
            <a:endParaRPr lang="en-US" altLang="ko-KR" sz="2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2078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800335"/>
              </p:ext>
            </p:extLst>
          </p:nvPr>
        </p:nvGraphicFramePr>
        <p:xfrm>
          <a:off x="5910528" y="1536497"/>
          <a:ext cx="3567759" cy="94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7" name="Equation" r:id="rId3" imgW="1625600" imgH="431800" progId="Equation.3">
                  <p:embed/>
                </p:oleObj>
              </mc:Choice>
              <mc:Fallback>
                <p:oleObj name="Equation" r:id="rId3" imgW="16256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0528" y="1536497"/>
                        <a:ext cx="3567759" cy="94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4007768" y="3850727"/>
            <a:ext cx="2952328" cy="106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ko-KR" altLang="en-US" sz="2800" kern="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표본상관계수</a:t>
            </a:r>
            <a:endParaRPr lang="en-US" altLang="ko-KR" sz="2800" kern="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eaLnBrk="1" hangingPunct="1">
              <a:buNone/>
            </a:pPr>
            <a:r>
              <a:rPr lang="en-US" altLang="ko-KR" sz="2800" kern="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800" kern="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피어슨</a:t>
            </a:r>
            <a:r>
              <a:rPr lang="ko-KR" altLang="en-US" sz="2800" kern="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상관계수</a:t>
            </a:r>
            <a:r>
              <a:rPr lang="en-US" altLang="ko-KR" sz="2800" kern="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endParaRPr lang="ko-KR" altLang="en-US" sz="2800" kern="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417985"/>
              </p:ext>
            </p:extLst>
          </p:nvPr>
        </p:nvGraphicFramePr>
        <p:xfrm>
          <a:off x="7104112" y="4398193"/>
          <a:ext cx="3714151" cy="1068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Equation" r:id="rId5" imgW="1854200" imgH="533400" progId="Equation.3">
                  <p:embed/>
                </p:oleObj>
              </mc:Choice>
              <mc:Fallback>
                <p:oleObj name="Equation" r:id="rId5" imgW="1854200" imgH="533400" progId="Equation.3">
                  <p:embed/>
                  <p:pic>
                    <p:nvPicPr>
                      <p:cNvPr id="2089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112" y="4398193"/>
                        <a:ext cx="3714151" cy="1068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/>
              <p:cNvSpPr/>
              <p:nvPr/>
            </p:nvSpPr>
            <p:spPr>
              <a:xfrm>
                <a:off x="7248128" y="2582700"/>
                <a:ext cx="4132285" cy="9508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128" y="2582700"/>
                <a:ext cx="4132285" cy="9508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95192" y="1727143"/>
                <a:ext cx="7841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8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192" y="1727143"/>
                <a:ext cx="78411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00024" y="4221088"/>
                <a:ext cx="2537361" cy="90935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ad>
                        <m:radPr>
                          <m:degHide m:val="on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024" y="4221088"/>
                <a:ext cx="2537361" cy="9093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build="p"/>
      <p:bldP spid="10" grpId="0"/>
      <p:bldP spid="5" grpId="0"/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524671" y="332656"/>
            <a:ext cx="3024187" cy="3024188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990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911424" y="908720"/>
            <a:ext cx="2520950" cy="2001838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상관계수의</a:t>
            </a:r>
            <a:b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범위</a:t>
            </a:r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719736" y="476250"/>
            <a:ext cx="5064125" cy="5905500"/>
          </a:xfrm>
        </p:spPr>
        <p:txBody>
          <a:bodyPr/>
          <a:lstStyle/>
          <a:p>
            <a:pPr eaLnBrk="1" hangingPunct="1"/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-1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에서 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사이의 값</a:t>
            </a:r>
          </a:p>
          <a:p>
            <a:pPr eaLnBrk="1" hangingPunct="1"/>
            <a:endParaRPr lang="ko-KR" altLang="en-US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/>
            <a:endParaRPr lang="ko-KR" altLang="en-US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/>
            <a:endParaRPr lang="ko-KR" altLang="en-US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/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최대값은 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와 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상관계수</a:t>
            </a:r>
          </a:p>
          <a:p>
            <a:pPr eaLnBrk="1" hangingPunct="1"/>
            <a:endParaRPr lang="ko-KR" altLang="en-US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/>
            <a:endParaRPr lang="ko-KR" altLang="en-US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/>
            <a:endParaRPr lang="ko-KR" altLang="en-US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/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최소값은 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와 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-X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상관계수</a:t>
            </a:r>
          </a:p>
        </p:txBody>
      </p:sp>
      <p:graphicFrame>
        <p:nvGraphicFramePr>
          <p:cNvPr id="2109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887389"/>
              </p:ext>
            </p:extLst>
          </p:nvPr>
        </p:nvGraphicFramePr>
        <p:xfrm>
          <a:off x="5303911" y="1125538"/>
          <a:ext cx="3438673" cy="988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" name="Equation" r:id="rId3" imgW="1854200" imgH="533400" progId="Equation.3">
                  <p:embed/>
                </p:oleObj>
              </mc:Choice>
              <mc:Fallback>
                <p:oleObj name="Equation" r:id="rId3" imgW="1854200" imgH="533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911" y="1125538"/>
                        <a:ext cx="3438673" cy="988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150107"/>
              </p:ext>
            </p:extLst>
          </p:nvPr>
        </p:nvGraphicFramePr>
        <p:xfrm>
          <a:off x="5142553" y="2904480"/>
          <a:ext cx="3839988" cy="970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2" name="Equation" r:id="rId5" imgW="2108200" imgH="533400" progId="Equation.3">
                  <p:embed/>
                </p:oleObj>
              </mc:Choice>
              <mc:Fallback>
                <p:oleObj name="Equation" r:id="rId5" imgW="2108200" imgH="533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2553" y="2904480"/>
                        <a:ext cx="3839988" cy="9704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717111"/>
              </p:ext>
            </p:extLst>
          </p:nvPr>
        </p:nvGraphicFramePr>
        <p:xfrm>
          <a:off x="5142553" y="4658218"/>
          <a:ext cx="4024584" cy="970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" name="Equation" r:id="rId7" imgW="2209800" imgH="533400" progId="Equation.3">
                  <p:embed/>
                </p:oleObj>
              </mc:Choice>
              <mc:Fallback>
                <p:oleObj name="Equation" r:id="rId7" imgW="2209800" imgH="533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2553" y="4658218"/>
                        <a:ext cx="4024584" cy="970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그룹 7"/>
          <p:cNvGrpSpPr/>
          <p:nvPr/>
        </p:nvGrpSpPr>
        <p:grpSpPr>
          <a:xfrm>
            <a:off x="9350625" y="2123200"/>
            <a:ext cx="2322142" cy="1953508"/>
            <a:chOff x="9462490" y="2636912"/>
            <a:chExt cx="2322142" cy="1953508"/>
          </a:xfrm>
        </p:grpSpPr>
        <p:cxnSp>
          <p:nvCxnSpPr>
            <p:cNvPr id="3" name="직선 화살표 연결선 2"/>
            <p:cNvCxnSpPr/>
            <p:nvPr/>
          </p:nvCxnSpPr>
          <p:spPr>
            <a:xfrm>
              <a:off x="9840416" y="4365104"/>
              <a:ext cx="16561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" name="직선 화살표 연결선 4"/>
            <p:cNvCxnSpPr/>
            <p:nvPr/>
          </p:nvCxnSpPr>
          <p:spPr>
            <a:xfrm flipV="1">
              <a:off x="9840416" y="2721794"/>
              <a:ext cx="0" cy="16433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1458902" y="422108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X</a:t>
              </a:r>
              <a:endParaRPr lang="ko-KR" alt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2490" y="2636912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X</a:t>
              </a:r>
              <a:endParaRPr lang="ko-KR" altLang="en-US" dirty="0"/>
            </a:p>
          </p:txBody>
        </p:sp>
        <p:sp>
          <p:nvSpPr>
            <p:cNvPr id="7" name="타원 6"/>
            <p:cNvSpPr/>
            <p:nvPr/>
          </p:nvSpPr>
          <p:spPr>
            <a:xfrm>
              <a:off x="10085377" y="4067781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/>
            <p:cNvSpPr/>
            <p:nvPr/>
          </p:nvSpPr>
          <p:spPr>
            <a:xfrm>
              <a:off x="10237777" y="393305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10390177" y="3798331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/>
            <p:cNvSpPr/>
            <p:nvPr/>
          </p:nvSpPr>
          <p:spPr>
            <a:xfrm>
              <a:off x="10542577" y="366360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/>
            <p:cNvSpPr/>
            <p:nvPr/>
          </p:nvSpPr>
          <p:spPr>
            <a:xfrm>
              <a:off x="10694977" y="3528881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/>
            <p:cNvSpPr/>
            <p:nvPr/>
          </p:nvSpPr>
          <p:spPr>
            <a:xfrm>
              <a:off x="10847377" y="339415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/>
            <p:cNvSpPr/>
            <p:nvPr/>
          </p:nvSpPr>
          <p:spPr>
            <a:xfrm>
              <a:off x="10999777" y="3259431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/>
            <p:cNvSpPr/>
            <p:nvPr/>
          </p:nvSpPr>
          <p:spPr>
            <a:xfrm>
              <a:off x="11152177" y="312470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9360699" y="4201232"/>
            <a:ext cx="2322142" cy="1953508"/>
            <a:chOff x="9308740" y="2829596"/>
            <a:chExt cx="2322142" cy="1953508"/>
          </a:xfrm>
        </p:grpSpPr>
        <p:sp>
          <p:nvSpPr>
            <p:cNvPr id="22" name="타원 21"/>
            <p:cNvSpPr/>
            <p:nvPr/>
          </p:nvSpPr>
          <p:spPr>
            <a:xfrm>
              <a:off x="9912424" y="321297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>
              <a:off x="10064824" y="336537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10217224" y="351777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/>
            <p:cNvSpPr/>
            <p:nvPr/>
          </p:nvSpPr>
          <p:spPr>
            <a:xfrm>
              <a:off x="10369624" y="367017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10522024" y="382257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10674424" y="397497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10826824" y="412737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/>
            <p:cNvSpPr/>
            <p:nvPr/>
          </p:nvSpPr>
          <p:spPr>
            <a:xfrm>
              <a:off x="10979224" y="427977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8" name="그룹 37"/>
            <p:cNvGrpSpPr/>
            <p:nvPr/>
          </p:nvGrpSpPr>
          <p:grpSpPr>
            <a:xfrm>
              <a:off x="9308740" y="2829596"/>
              <a:ext cx="2322142" cy="1953508"/>
              <a:chOff x="9462490" y="2636912"/>
              <a:chExt cx="2322142" cy="1953508"/>
            </a:xfrm>
          </p:grpSpPr>
          <p:cxnSp>
            <p:nvCxnSpPr>
              <p:cNvPr id="39" name="직선 화살표 연결선 38"/>
              <p:cNvCxnSpPr/>
              <p:nvPr/>
            </p:nvCxnSpPr>
            <p:spPr>
              <a:xfrm>
                <a:off x="9840416" y="4365104"/>
                <a:ext cx="165618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0" name="직선 화살표 연결선 39"/>
              <p:cNvCxnSpPr/>
              <p:nvPr/>
            </p:nvCxnSpPr>
            <p:spPr>
              <a:xfrm flipV="1">
                <a:off x="9840416" y="2721794"/>
                <a:ext cx="0" cy="16433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11458902" y="4221088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/>
                  <a:t>X</a:t>
                </a:r>
                <a:endParaRPr lang="ko-KR" alt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9462490" y="2636912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/>
                  <a:t>-X</a:t>
                </a:r>
                <a:endParaRPr lang="ko-KR" alt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464" y="663872"/>
            <a:ext cx="4259262" cy="2217737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ko-KR" altLang="en-US" sz="4000" dirty="0">
                <a:latin typeface="Times New Roman" panose="02020603050405020304" pitchFamily="18" charset="0"/>
                <a:ea typeface="휴먼모음T" panose="02030504000101010101" pitchFamily="18" charset="-127"/>
              </a:rPr>
              <a:t>오늘 </a:t>
            </a:r>
            <a:br>
              <a:rPr lang="ko-KR" altLang="en-US" sz="4000" dirty="0">
                <a:latin typeface="Times New Roman" panose="02020603050405020304" pitchFamily="18" charset="0"/>
                <a:ea typeface="휴먼모음T" panose="02030504000101010101" pitchFamily="18" charset="-127"/>
              </a:rPr>
            </a:br>
            <a:r>
              <a:rPr lang="ko-KR" altLang="en-US" sz="4000" dirty="0">
                <a:latin typeface="Times New Roman" panose="02020603050405020304" pitchFamily="18" charset="0"/>
                <a:ea typeface="휴먼모음T" panose="02030504000101010101" pitchFamily="18" charset="-127"/>
              </a:rPr>
              <a:t>배울</a:t>
            </a:r>
            <a:br>
              <a:rPr lang="ko-KR" altLang="en-US" sz="4000" dirty="0">
                <a:latin typeface="Times New Roman" panose="02020603050405020304" pitchFamily="18" charset="0"/>
                <a:ea typeface="휴먼모음T" panose="02030504000101010101" pitchFamily="18" charset="-127"/>
              </a:rPr>
            </a:br>
            <a:r>
              <a:rPr lang="ko-KR" altLang="en-US" sz="4000" dirty="0">
                <a:latin typeface="Times New Roman" panose="02020603050405020304" pitchFamily="18" charset="0"/>
                <a:ea typeface="휴먼모음T" panose="02030504000101010101" pitchFamily="18" charset="-127"/>
              </a:rPr>
              <a:t>내용은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367214" y="549277"/>
            <a:ext cx="5976937" cy="3887836"/>
          </a:xfrm>
        </p:spPr>
        <p:txBody>
          <a:bodyPr/>
          <a:lstStyle/>
          <a:p>
            <a:pPr eaLnBrk="1" hangingPunct="1"/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두 변수의 연관성</a:t>
            </a:r>
          </a:p>
          <a:p>
            <a:pPr lvl="1" eaLnBrk="1" hangingPunct="1"/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두 변수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간에 관련이 있다</a:t>
            </a:r>
          </a:p>
          <a:p>
            <a:pPr lvl="1" eaLnBrk="1" hangingPunct="1"/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두 변수가 서로 독립이다</a:t>
            </a:r>
          </a:p>
          <a:p>
            <a:pPr lvl="1"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/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연관성의 측도는 </a:t>
            </a:r>
          </a:p>
          <a:p>
            <a:pPr lvl="1" eaLnBrk="1" hangingPunct="1"/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공분산</a:t>
            </a:r>
          </a:p>
          <a:p>
            <a:pPr lvl="1" eaLnBrk="1" hangingPunct="1"/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상관계수</a:t>
            </a:r>
            <a:endParaRPr lang="ko-KR" alt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076" name="Oval 6"/>
          <p:cNvSpPr>
            <a:spLocks noChangeArrowheads="1"/>
          </p:cNvSpPr>
          <p:nvPr/>
        </p:nvSpPr>
        <p:spPr bwMode="auto">
          <a:xfrm>
            <a:off x="623094" y="260648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2" descr="Pearson Correlation Coefficient - Multiple Scatterpl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"/>
            <a:ext cx="7632700" cy="679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464" y="763589"/>
            <a:ext cx="2590800" cy="187325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예제 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6.1</a:t>
            </a:r>
            <a:b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p.246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43475" y="620714"/>
            <a:ext cx="5329238" cy="2016125"/>
          </a:xfrm>
        </p:spPr>
        <p:txBody>
          <a:bodyPr/>
          <a:lstStyle/>
          <a:p>
            <a:pPr eaLnBrk="1" hangingPunct="1"/>
            <a:r>
              <a:rPr lang="ko-KR" altLang="en-US" sz="2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언어점수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(X)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와 </a:t>
            </a:r>
            <a:r>
              <a:rPr lang="ko-KR" altLang="en-US" sz="2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수학점수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(Y)</a:t>
            </a:r>
          </a:p>
          <a:p>
            <a:pPr eaLnBrk="1" hangingPunct="1"/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8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명을 조사</a:t>
            </a:r>
          </a:p>
          <a:p>
            <a:pPr eaLnBrk="1" hangingPunct="1"/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표본상관계수를 구하시오</a:t>
            </a: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695400" y="284320"/>
            <a:ext cx="3024187" cy="3024188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099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2636839"/>
            <a:ext cx="7129463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3573463"/>
            <a:ext cx="6254750" cy="91916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4"/>
          <p:cNvSpPr>
            <a:spLocks noChangeArrowheads="1"/>
          </p:cNvSpPr>
          <p:nvPr/>
        </p:nvSpPr>
        <p:spPr bwMode="auto">
          <a:xfrm>
            <a:off x="479376" y="260648"/>
            <a:ext cx="3024187" cy="3024188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hlink">
                <a:alpha val="50195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911424" y="836117"/>
            <a:ext cx="2590800" cy="187325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상관계수의 한계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91744" y="404813"/>
            <a:ext cx="6625455" cy="5256212"/>
          </a:xfrm>
        </p:spPr>
        <p:txBody>
          <a:bodyPr/>
          <a:lstStyle/>
          <a:p>
            <a:pPr eaLnBrk="1" hangingPunct="1"/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상관계수는 만능이 아니다 </a:t>
            </a:r>
          </a:p>
          <a:p>
            <a:pPr eaLnBrk="1" hangingPunct="1"/>
            <a:endParaRPr lang="ko-KR" altLang="en-US" sz="2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/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수학적 관계이지 속성의 관계는 아니다</a:t>
            </a:r>
          </a:p>
          <a:p>
            <a:pPr lvl="1" eaLnBrk="1" hangingPunct="1"/>
            <a:r>
              <a:rPr lang="ko-KR" altLang="en-US" sz="24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언어성적과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4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수학성적</a:t>
            </a:r>
            <a:endParaRPr lang="en-US" altLang="ko-KR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 eaLnBrk="1" hangingPunct="1"/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아이스크림과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4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범죄율</a:t>
            </a:r>
            <a:endParaRPr lang="ko-KR" altLang="en-US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 eaLnBrk="1" hangingPunct="1"/>
            <a:endParaRPr lang="ko-KR" altLang="en-US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/>
            <a:r>
              <a:rPr lang="ko-KR" altLang="en-US" sz="2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선형관계의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측도이다</a:t>
            </a:r>
          </a:p>
          <a:p>
            <a:pPr lvl="1" eaLnBrk="1" hangingPunct="1"/>
            <a:r>
              <a:rPr lang="ko-KR" altLang="en-US" sz="24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곡선관계는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찾아내지 못한다</a:t>
            </a:r>
          </a:p>
          <a:p>
            <a:pPr eaLnBrk="1" hangingPunct="1"/>
            <a:endParaRPr lang="ko-KR" altLang="en-US" sz="2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/>
            <a:r>
              <a:rPr lang="ko-KR" altLang="en-US" sz="2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자료분석의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초기단계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8597487" y="2107873"/>
            <a:ext cx="3421500" cy="1931643"/>
            <a:chOff x="9284859" y="2658777"/>
            <a:chExt cx="3421500" cy="1931643"/>
          </a:xfrm>
        </p:grpSpPr>
        <p:cxnSp>
          <p:nvCxnSpPr>
            <p:cNvPr id="6" name="직선 화살표 연결선 5"/>
            <p:cNvCxnSpPr/>
            <p:nvPr/>
          </p:nvCxnSpPr>
          <p:spPr>
            <a:xfrm>
              <a:off x="9840416" y="4365104"/>
              <a:ext cx="16561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직선 화살표 연결선 6"/>
            <p:cNvCxnSpPr/>
            <p:nvPr/>
          </p:nvCxnSpPr>
          <p:spPr>
            <a:xfrm flipV="1">
              <a:off x="9840416" y="2721794"/>
              <a:ext cx="0" cy="16433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1458902" y="4221088"/>
              <a:ext cx="1247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Ice Cream</a:t>
              </a:r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284859" y="2658777"/>
              <a:ext cx="562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살인</a:t>
              </a:r>
            </a:p>
          </p:txBody>
        </p:sp>
        <p:sp>
          <p:nvSpPr>
            <p:cNvPr id="10" name="타원 9"/>
            <p:cNvSpPr/>
            <p:nvPr/>
          </p:nvSpPr>
          <p:spPr>
            <a:xfrm>
              <a:off x="10085377" y="393305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10237777" y="3789040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10390177" y="393305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/>
          </p:nvSpPr>
          <p:spPr>
            <a:xfrm>
              <a:off x="10542577" y="366360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10771892" y="357301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10847377" y="339415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11059924" y="3356992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11203940" y="3124706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8746906" y="4262510"/>
            <a:ext cx="2898206" cy="1953508"/>
            <a:chOff x="9462490" y="2636912"/>
            <a:chExt cx="2898206" cy="1953508"/>
          </a:xfrm>
        </p:grpSpPr>
        <p:cxnSp>
          <p:nvCxnSpPr>
            <p:cNvPr id="19" name="직선 화살표 연결선 18"/>
            <p:cNvCxnSpPr/>
            <p:nvPr/>
          </p:nvCxnSpPr>
          <p:spPr>
            <a:xfrm>
              <a:off x="9840416" y="4365104"/>
              <a:ext cx="21945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직선 화살표 연결선 19"/>
            <p:cNvCxnSpPr/>
            <p:nvPr/>
          </p:nvCxnSpPr>
          <p:spPr>
            <a:xfrm flipV="1">
              <a:off x="9840416" y="2721794"/>
              <a:ext cx="0" cy="16433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2034966" y="422108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X</a:t>
              </a:r>
              <a:endParaRPr lang="ko-KR" alt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462490" y="263691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Y</a:t>
              </a:r>
              <a:endParaRPr lang="ko-KR" altLang="en-US" dirty="0"/>
            </a:p>
          </p:txBody>
        </p:sp>
        <p:sp>
          <p:nvSpPr>
            <p:cNvPr id="23" name="타원 22"/>
            <p:cNvSpPr/>
            <p:nvPr/>
          </p:nvSpPr>
          <p:spPr>
            <a:xfrm>
              <a:off x="10085377" y="4067781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10272464" y="3790355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/>
            <p:cNvSpPr/>
            <p:nvPr/>
          </p:nvSpPr>
          <p:spPr>
            <a:xfrm>
              <a:off x="10488488" y="3574331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10704512" y="3358307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11208568" y="3502323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10920536" y="3286299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/>
            <p:cNvSpPr/>
            <p:nvPr/>
          </p:nvSpPr>
          <p:spPr>
            <a:xfrm>
              <a:off x="11424592" y="3718347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/>
            <p:cNvSpPr/>
            <p:nvPr/>
          </p:nvSpPr>
          <p:spPr>
            <a:xfrm>
              <a:off x="11640616" y="4006379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2" descr="correlation coefficient chewing gum crime rate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274638"/>
            <a:ext cx="8258175" cy="627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7368" y="274638"/>
            <a:ext cx="1152128" cy="523220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참고 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1">
            <a:extLst>
              <a:ext uri="{FF2B5EF4-FFF2-40B4-BE49-F238E27FC236}">
                <a16:creationId xmlns:a16="http://schemas.microsoft.com/office/drawing/2014/main" id="{0A1EF1EB-FF2A-4EC4-A9FA-2FEF8A3CF3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118676A-9F6A-4A97-A1F1-6EE805FAD1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2052" name="Picture 2">
            <a:extLst>
              <a:ext uri="{FF2B5EF4-FFF2-40B4-BE49-F238E27FC236}">
                <a16:creationId xmlns:a16="http://schemas.microsoft.com/office/drawing/2014/main" id="{C44A98EE-AA47-4B26-A6D9-750BA1178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6" y="188641"/>
            <a:ext cx="12064993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366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">
            <a:extLst>
              <a:ext uri="{FF2B5EF4-FFF2-40B4-BE49-F238E27FC236}">
                <a16:creationId xmlns:a16="http://schemas.microsoft.com/office/drawing/2014/main" id="{9DE7D761-AB7D-44F3-BAD7-D598BEC53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295267"/>
            <a:ext cx="10214248" cy="583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D9091E-1869-4881-86FC-052CA176342A}"/>
              </a:ext>
            </a:extLst>
          </p:cNvPr>
          <p:cNvSpPr txBox="1"/>
          <p:nvPr/>
        </p:nvSpPr>
        <p:spPr>
          <a:xfrm>
            <a:off x="5295551" y="1350776"/>
            <a:ext cx="1633781" cy="130170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상위</a:t>
            </a:r>
            <a:r>
              <a:rPr lang="en-US" altLang="ko-KR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20%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하위</a:t>
            </a:r>
            <a:r>
              <a:rPr lang="en-US" altLang="ko-KR" sz="28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20%</a:t>
            </a:r>
            <a:endParaRPr lang="ko-KR" altLang="en-US" sz="2800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1A628159-B104-49B5-937F-7CD27BEC8AAF}"/>
              </a:ext>
            </a:extLst>
          </p:cNvPr>
          <p:cNvCxnSpPr/>
          <p:nvPr/>
        </p:nvCxnSpPr>
        <p:spPr>
          <a:xfrm flipV="1">
            <a:off x="5055566" y="2021978"/>
            <a:ext cx="2089150" cy="25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AC201FF-72E5-4820-847B-B090C3A42A3E}"/>
              </a:ext>
            </a:extLst>
          </p:cNvPr>
          <p:cNvSpPr txBox="1"/>
          <p:nvPr/>
        </p:nvSpPr>
        <p:spPr>
          <a:xfrm>
            <a:off x="7798767" y="1709241"/>
            <a:ext cx="1678665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32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불평등도</a:t>
            </a:r>
          </a:p>
        </p:txBody>
      </p:sp>
      <p:sp>
        <p:nvSpPr>
          <p:cNvPr id="4" name="등호 3">
            <a:extLst>
              <a:ext uri="{FF2B5EF4-FFF2-40B4-BE49-F238E27FC236}">
                <a16:creationId xmlns:a16="http://schemas.microsoft.com/office/drawing/2014/main" id="{8CDBE417-4E07-4752-A945-F95B7234F0CC}"/>
              </a:ext>
            </a:extLst>
          </p:cNvPr>
          <p:cNvSpPr/>
          <p:nvPr/>
        </p:nvSpPr>
        <p:spPr>
          <a:xfrm>
            <a:off x="7287591" y="1848942"/>
            <a:ext cx="431800" cy="401637"/>
          </a:xfrm>
          <a:prstGeom prst="mathEqua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075482" y="1834623"/>
            <a:ext cx="2077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소득 </a:t>
            </a:r>
            <a:r>
              <a:rPr lang="en-US" altLang="ko-KR" sz="20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</a:t>
            </a:r>
            <a:r>
              <a:rPr lang="ko-KR" altLang="en-US" sz="20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분위 배율</a:t>
            </a:r>
            <a:endParaRPr lang="en-US" altLang="ko-KR" sz="2000" dirty="0">
              <a:solidFill>
                <a:srgbClr val="FF0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368" y="274638"/>
            <a:ext cx="1152128" cy="523220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참고 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0633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1">
            <a:extLst>
              <a:ext uri="{FF2B5EF4-FFF2-40B4-BE49-F238E27FC236}">
                <a16:creationId xmlns:a16="http://schemas.microsoft.com/office/drawing/2014/main" id="{AE26253A-F1B9-4ED0-8412-74412E993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ko-KR" altLang="en-US">
              <a:latin typeface="+mj-ea"/>
            </a:endParaRP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A1418D45-D7B9-41EF-AA1B-9544B6A7B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92468"/>
            <a:ext cx="10972800" cy="62621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B583BD5B-3923-4CBE-97D5-748CA7CEEC5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456040" y="5759276"/>
            <a:ext cx="2314575" cy="584200"/>
          </a:xfrm>
          <a:solidFill>
            <a:srgbClr val="FFFF00"/>
          </a:solidFill>
        </p:spPr>
        <p:txBody>
          <a:bodyPr rtlCol="0">
            <a:spAutoFit/>
          </a:bodyPr>
          <a:lstStyle/>
          <a:p>
            <a:pPr marL="0" indent="0" algn="ctr">
              <a:buNone/>
              <a:defRPr/>
            </a:pPr>
            <a:r>
              <a:rPr lang="ko-KR" altLang="en-US" b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불평등도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D4B66-9B91-4DC8-A840-33672B32D5E4}"/>
              </a:ext>
            </a:extLst>
          </p:cNvPr>
          <p:cNvSpPr txBox="1"/>
          <p:nvPr/>
        </p:nvSpPr>
        <p:spPr>
          <a:xfrm rot="16200000">
            <a:off x="1783957" y="2688708"/>
            <a:ext cx="2863445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0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 건강 행복 지수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A10A54-E983-412A-A6F6-27B926A2DA9F}"/>
              </a:ext>
            </a:extLst>
          </p:cNvPr>
          <p:cNvSpPr txBox="1"/>
          <p:nvPr/>
        </p:nvSpPr>
        <p:spPr>
          <a:xfrm>
            <a:off x="2783632" y="5301208"/>
            <a:ext cx="792088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좋음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870085-3E5C-4005-8476-DE13393FDC10}"/>
              </a:ext>
            </a:extLst>
          </p:cNvPr>
          <p:cNvSpPr txBox="1"/>
          <p:nvPr/>
        </p:nvSpPr>
        <p:spPr>
          <a:xfrm>
            <a:off x="2783632" y="251859"/>
            <a:ext cx="864096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나쁨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90C644-384C-4C56-9D84-3B9B626B7364}"/>
              </a:ext>
            </a:extLst>
          </p:cNvPr>
          <p:cNvSpPr txBox="1"/>
          <p:nvPr/>
        </p:nvSpPr>
        <p:spPr>
          <a:xfrm>
            <a:off x="3569400" y="5827930"/>
            <a:ext cx="65274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0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낮음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28D183-4464-4098-9088-905691AD18BE}"/>
              </a:ext>
            </a:extLst>
          </p:cNvPr>
          <p:cNvSpPr txBox="1"/>
          <p:nvPr/>
        </p:nvSpPr>
        <p:spPr>
          <a:xfrm>
            <a:off x="10866198" y="5827930"/>
            <a:ext cx="65274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0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높음</a:t>
            </a:r>
          </a:p>
        </p:txBody>
      </p:sp>
    </p:spTree>
    <p:extLst>
      <p:ext uri="{BB962C8B-B14F-4D97-AF65-F5344CB8AC3E}">
        <p14:creationId xmlns:p14="http://schemas.microsoft.com/office/powerpoint/2010/main" val="1154688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8"/>
            <a:ext cx="9703285" cy="6857999"/>
          </a:xfrm>
        </p:spPr>
      </p:pic>
      <p:pic>
        <p:nvPicPr>
          <p:cNvPr id="7" name="내용 개체 틀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15" y="3549"/>
            <a:ext cx="9703285" cy="6857999"/>
          </a:xfrm>
        </p:spPr>
      </p:pic>
      <p:pic>
        <p:nvPicPr>
          <p:cNvPr id="6" name="내용 개체 틀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0"/>
            <a:ext cx="9703285" cy="6857999"/>
          </a:xfrm>
        </p:spPr>
      </p:pic>
      <p:sp>
        <p:nvSpPr>
          <p:cNvPr id="9" name="TextBox 8"/>
          <p:cNvSpPr txBox="1"/>
          <p:nvPr/>
        </p:nvSpPr>
        <p:spPr>
          <a:xfrm>
            <a:off x="3569325" y="692696"/>
            <a:ext cx="52629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붓" panose="03060600000000000000" pitchFamily="66" charset="-127"/>
                <a:ea typeface="나눔손글씨 붓" panose="03060600000000000000" pitchFamily="66" charset="-127"/>
              </a:rPr>
              <a:t>한</a:t>
            </a:r>
            <a:r>
              <a:rPr lang="en-US" altLang="ko-KR" sz="6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붓" panose="03060600000000000000" pitchFamily="66" charset="-127"/>
                <a:ea typeface="나눔손글씨 붓" panose="03060600000000000000" pitchFamily="66" charset="-127"/>
              </a:rPr>
              <a:t> </a:t>
            </a:r>
            <a:r>
              <a:rPr lang="ko-KR" altLang="en-US" sz="6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붓" panose="03060600000000000000" pitchFamily="66" charset="-127"/>
                <a:ea typeface="나눔손글씨 붓" panose="03060600000000000000" pitchFamily="66" charset="-127"/>
              </a:rPr>
              <a:t>학기 수고하셨습니다</a:t>
            </a:r>
          </a:p>
        </p:txBody>
      </p:sp>
    </p:spTree>
    <p:extLst>
      <p:ext uri="{BB962C8B-B14F-4D97-AF65-F5344CB8AC3E}">
        <p14:creationId xmlns:p14="http://schemas.microsoft.com/office/powerpoint/2010/main" val="261992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528" y="844991"/>
            <a:ext cx="2314575" cy="2074863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연관성의 </a:t>
            </a:r>
            <a:b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 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7939" y="908050"/>
            <a:ext cx="5051425" cy="865188"/>
          </a:xfrm>
        </p:spPr>
        <p:txBody>
          <a:bodyPr/>
          <a:lstStyle/>
          <a:p>
            <a:pPr eaLnBrk="1" hangingPunct="1"/>
            <a:r>
              <a:rPr lang="ko-KR" altLang="en-US">
                <a:latin typeface="휴먼모음T" panose="02030504000101010101" pitchFamily="18" charset="-127"/>
                <a:ea typeface="휴먼모음T" panose="02030504000101010101" pitchFamily="18" charset="-127"/>
              </a:rPr>
              <a:t>키와 몸무게</a:t>
            </a:r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716537" y="370330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4101" name="Group 23"/>
          <p:cNvGrpSpPr>
            <a:grpSpLocks/>
          </p:cNvGrpSpPr>
          <p:nvPr/>
        </p:nvGrpSpPr>
        <p:grpSpPr bwMode="auto">
          <a:xfrm>
            <a:off x="4800601" y="1989139"/>
            <a:ext cx="4619625" cy="3462337"/>
            <a:chOff x="2064" y="1253"/>
            <a:chExt cx="2910" cy="2181"/>
          </a:xfrm>
        </p:grpSpPr>
        <p:sp>
          <p:nvSpPr>
            <p:cNvPr id="4115" name="Line 6"/>
            <p:cNvSpPr>
              <a:spLocks noChangeShapeType="1"/>
            </p:cNvSpPr>
            <p:nvPr/>
          </p:nvSpPr>
          <p:spPr bwMode="auto">
            <a:xfrm flipV="1">
              <a:off x="2608" y="1253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6" name="Line 7"/>
            <p:cNvSpPr>
              <a:spLocks noChangeShapeType="1"/>
            </p:cNvSpPr>
            <p:nvPr/>
          </p:nvSpPr>
          <p:spPr bwMode="auto">
            <a:xfrm>
              <a:off x="2608" y="3158"/>
              <a:ext cx="20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7" name="Line 8"/>
            <p:cNvSpPr>
              <a:spLocks noChangeShapeType="1"/>
            </p:cNvSpPr>
            <p:nvPr/>
          </p:nvSpPr>
          <p:spPr bwMode="auto">
            <a:xfrm flipV="1">
              <a:off x="3016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8" name="Line 9"/>
            <p:cNvSpPr>
              <a:spLocks noChangeShapeType="1"/>
            </p:cNvSpPr>
            <p:nvPr/>
          </p:nvSpPr>
          <p:spPr bwMode="auto">
            <a:xfrm flipV="1">
              <a:off x="4014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9" name="Line 10"/>
            <p:cNvSpPr>
              <a:spLocks noChangeShapeType="1"/>
            </p:cNvSpPr>
            <p:nvPr/>
          </p:nvSpPr>
          <p:spPr bwMode="auto">
            <a:xfrm flipV="1">
              <a:off x="3515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0" name="Text Box 11"/>
            <p:cNvSpPr txBox="1">
              <a:spLocks noChangeArrowheads="1"/>
            </p:cNvSpPr>
            <p:nvPr/>
          </p:nvSpPr>
          <p:spPr bwMode="auto">
            <a:xfrm>
              <a:off x="4740" y="3067"/>
              <a:ext cx="2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키</a:t>
              </a:r>
            </a:p>
          </p:txBody>
        </p:sp>
        <p:sp>
          <p:nvSpPr>
            <p:cNvPr id="4121" name="Text Box 12"/>
            <p:cNvSpPr txBox="1">
              <a:spLocks noChangeArrowheads="1"/>
            </p:cNvSpPr>
            <p:nvPr/>
          </p:nvSpPr>
          <p:spPr bwMode="auto">
            <a:xfrm>
              <a:off x="2064" y="1253"/>
              <a:ext cx="47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몸무게</a:t>
              </a:r>
            </a:p>
          </p:txBody>
        </p:sp>
        <p:sp>
          <p:nvSpPr>
            <p:cNvPr id="4122" name="Line 13"/>
            <p:cNvSpPr>
              <a:spLocks noChangeShapeType="1"/>
            </p:cNvSpPr>
            <p:nvPr/>
          </p:nvSpPr>
          <p:spPr bwMode="auto">
            <a:xfrm>
              <a:off x="2608" y="261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3" name="Line 14"/>
            <p:cNvSpPr>
              <a:spLocks noChangeShapeType="1"/>
            </p:cNvSpPr>
            <p:nvPr/>
          </p:nvSpPr>
          <p:spPr bwMode="auto">
            <a:xfrm>
              <a:off x="2608" y="220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4" name="Line 15"/>
            <p:cNvSpPr>
              <a:spLocks noChangeShapeType="1"/>
            </p:cNvSpPr>
            <p:nvPr/>
          </p:nvSpPr>
          <p:spPr bwMode="auto">
            <a:xfrm>
              <a:off x="2608" y="175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5" name="Text Box 16"/>
            <p:cNvSpPr txBox="1">
              <a:spLocks noChangeArrowheads="1"/>
            </p:cNvSpPr>
            <p:nvPr/>
          </p:nvSpPr>
          <p:spPr bwMode="auto">
            <a:xfrm>
              <a:off x="3334" y="3199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170</a:t>
              </a:r>
            </a:p>
          </p:txBody>
        </p:sp>
        <p:sp>
          <p:nvSpPr>
            <p:cNvPr id="4126" name="Text Box 17"/>
            <p:cNvSpPr txBox="1">
              <a:spLocks noChangeArrowheads="1"/>
            </p:cNvSpPr>
            <p:nvPr/>
          </p:nvSpPr>
          <p:spPr bwMode="auto">
            <a:xfrm>
              <a:off x="2243" y="208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70</a:t>
              </a:r>
            </a:p>
          </p:txBody>
        </p:sp>
        <p:sp>
          <p:nvSpPr>
            <p:cNvPr id="4127" name="Text Box 18"/>
            <p:cNvSpPr txBox="1">
              <a:spLocks noChangeArrowheads="1"/>
            </p:cNvSpPr>
            <p:nvPr/>
          </p:nvSpPr>
          <p:spPr bwMode="auto">
            <a:xfrm>
              <a:off x="2245" y="251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60</a:t>
              </a:r>
            </a:p>
          </p:txBody>
        </p:sp>
        <p:sp>
          <p:nvSpPr>
            <p:cNvPr id="4128" name="Text Box 19"/>
            <p:cNvSpPr txBox="1">
              <a:spLocks noChangeArrowheads="1"/>
            </p:cNvSpPr>
            <p:nvPr/>
          </p:nvSpPr>
          <p:spPr bwMode="auto">
            <a:xfrm>
              <a:off x="2245" y="1661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80</a:t>
              </a:r>
            </a:p>
          </p:txBody>
        </p:sp>
        <p:sp>
          <p:nvSpPr>
            <p:cNvPr id="4129" name="Text Box 20"/>
            <p:cNvSpPr txBox="1">
              <a:spLocks noChangeArrowheads="1"/>
            </p:cNvSpPr>
            <p:nvPr/>
          </p:nvSpPr>
          <p:spPr bwMode="auto">
            <a:xfrm>
              <a:off x="3842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180</a:t>
              </a:r>
            </a:p>
          </p:txBody>
        </p:sp>
        <p:sp>
          <p:nvSpPr>
            <p:cNvPr id="4130" name="Text Box 21"/>
            <p:cNvSpPr txBox="1">
              <a:spLocks noChangeArrowheads="1"/>
            </p:cNvSpPr>
            <p:nvPr/>
          </p:nvSpPr>
          <p:spPr bwMode="auto">
            <a:xfrm>
              <a:off x="2835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160</a:t>
              </a:r>
            </a:p>
          </p:txBody>
        </p:sp>
      </p:grpSp>
      <p:sp>
        <p:nvSpPr>
          <p:cNvPr id="189462" name="Oval 22"/>
          <p:cNvSpPr>
            <a:spLocks noChangeArrowheads="1"/>
          </p:cNvSpPr>
          <p:nvPr/>
        </p:nvSpPr>
        <p:spPr bwMode="auto">
          <a:xfrm>
            <a:off x="7032625" y="3789364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9464" name="AutoShape 24"/>
          <p:cNvSpPr>
            <a:spLocks noChangeArrowheads="1"/>
          </p:cNvSpPr>
          <p:nvPr/>
        </p:nvSpPr>
        <p:spPr bwMode="auto">
          <a:xfrm>
            <a:off x="7032626" y="2636838"/>
            <a:ext cx="1871663" cy="863600"/>
          </a:xfrm>
          <a:prstGeom prst="wedgeEllipseCallout">
            <a:avLst>
              <a:gd name="adj1" fmla="val -43810"/>
              <a:gd name="adj2" fmla="val 733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latin typeface="휴먼모음T" panose="02030504000101010101" pitchFamily="18" charset="-127"/>
                <a:ea typeface="휴먼모음T" panose="02030504000101010101" pitchFamily="18" charset="-127"/>
              </a:rPr>
              <a:t>키</a:t>
            </a:r>
            <a:r>
              <a:rPr lang="en-US" altLang="ko-KR" sz="1800">
                <a:latin typeface="휴먼모음T" panose="02030504000101010101" pitchFamily="18" charset="-127"/>
                <a:ea typeface="휴먼모음T" panose="02030504000101010101" pitchFamily="18" charset="-127"/>
              </a:rPr>
              <a:t>: 170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latin typeface="휴먼모음T" panose="02030504000101010101" pitchFamily="18" charset="-127"/>
                <a:ea typeface="휴먼모음T" panose="02030504000101010101" pitchFamily="18" charset="-127"/>
              </a:rPr>
              <a:t>몸무게</a:t>
            </a:r>
            <a:r>
              <a:rPr lang="en-US" altLang="ko-KR" sz="1800">
                <a:latin typeface="휴먼모음T" panose="02030504000101010101" pitchFamily="18" charset="-127"/>
                <a:ea typeface="휴먼모음T" panose="02030504000101010101" pitchFamily="18" charset="-127"/>
              </a:rPr>
              <a:t>: 65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ko-KR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9465" name="Oval 25"/>
          <p:cNvSpPr>
            <a:spLocks noChangeArrowheads="1"/>
          </p:cNvSpPr>
          <p:nvPr/>
        </p:nvSpPr>
        <p:spPr bwMode="auto">
          <a:xfrm>
            <a:off x="8040689" y="24923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9466" name="Oval 26"/>
          <p:cNvSpPr>
            <a:spLocks noChangeArrowheads="1"/>
          </p:cNvSpPr>
          <p:nvPr/>
        </p:nvSpPr>
        <p:spPr bwMode="auto">
          <a:xfrm>
            <a:off x="7175500" y="30686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9467" name="Oval 27"/>
          <p:cNvSpPr>
            <a:spLocks noChangeArrowheads="1"/>
          </p:cNvSpPr>
          <p:nvPr/>
        </p:nvSpPr>
        <p:spPr bwMode="auto">
          <a:xfrm>
            <a:off x="7608889" y="32131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9468" name="Oval 28"/>
          <p:cNvSpPr>
            <a:spLocks noChangeArrowheads="1"/>
          </p:cNvSpPr>
          <p:nvPr/>
        </p:nvSpPr>
        <p:spPr bwMode="auto">
          <a:xfrm>
            <a:off x="7391400" y="37163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9469" name="Oval 29"/>
          <p:cNvSpPr>
            <a:spLocks noChangeArrowheads="1"/>
          </p:cNvSpPr>
          <p:nvPr/>
        </p:nvSpPr>
        <p:spPr bwMode="auto">
          <a:xfrm>
            <a:off x="6456364" y="38608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9470" name="Oval 30"/>
          <p:cNvSpPr>
            <a:spLocks noChangeArrowheads="1"/>
          </p:cNvSpPr>
          <p:nvPr/>
        </p:nvSpPr>
        <p:spPr bwMode="auto">
          <a:xfrm>
            <a:off x="6167439" y="42926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9471" name="Oval 31"/>
          <p:cNvSpPr>
            <a:spLocks noChangeArrowheads="1"/>
          </p:cNvSpPr>
          <p:nvPr/>
        </p:nvSpPr>
        <p:spPr bwMode="auto">
          <a:xfrm>
            <a:off x="6527800" y="35004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9472" name="Oval 32"/>
          <p:cNvSpPr>
            <a:spLocks noChangeArrowheads="1"/>
          </p:cNvSpPr>
          <p:nvPr/>
        </p:nvSpPr>
        <p:spPr bwMode="auto">
          <a:xfrm>
            <a:off x="6743700" y="4149726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9473" name="Oval 33"/>
          <p:cNvSpPr>
            <a:spLocks noChangeArrowheads="1"/>
          </p:cNvSpPr>
          <p:nvPr/>
        </p:nvSpPr>
        <p:spPr bwMode="auto">
          <a:xfrm>
            <a:off x="7319964" y="27082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9474" name="Oval 34"/>
          <p:cNvSpPr>
            <a:spLocks noChangeArrowheads="1"/>
          </p:cNvSpPr>
          <p:nvPr/>
        </p:nvSpPr>
        <p:spPr bwMode="auto">
          <a:xfrm>
            <a:off x="7967664" y="34290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9475" name="Oval 35"/>
          <p:cNvSpPr>
            <a:spLocks noChangeArrowheads="1"/>
          </p:cNvSpPr>
          <p:nvPr/>
        </p:nvSpPr>
        <p:spPr bwMode="auto">
          <a:xfrm>
            <a:off x="6456364" y="31416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24392" y="1852458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산점도</a:t>
            </a:r>
            <a:endParaRPr lang="en-US" altLang="ko-KR" dirty="0">
              <a:solidFill>
                <a:srgbClr val="0070C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散點圖</a:t>
            </a:r>
            <a:endParaRPr lang="en-US" altLang="ko-KR" dirty="0">
              <a:solidFill>
                <a:srgbClr val="0070C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en-US" altLang="ko-KR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scatter plot</a:t>
            </a:r>
            <a:endParaRPr lang="ko-KR" altLang="en-US" dirty="0">
              <a:solidFill>
                <a:srgbClr val="0070C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8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8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8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62" grpId="0" animBg="1"/>
      <p:bldP spid="189464" grpId="0" animBg="1"/>
      <p:bldP spid="189464" grpId="1" animBg="1"/>
      <p:bldP spid="189465" grpId="0" animBg="1"/>
      <p:bldP spid="189466" grpId="0" animBg="1"/>
      <p:bldP spid="189467" grpId="0" animBg="1"/>
      <p:bldP spid="189468" grpId="0" animBg="1"/>
      <p:bldP spid="189469" grpId="0" animBg="1"/>
      <p:bldP spid="189470" grpId="0" animBg="1"/>
      <p:bldP spid="189471" grpId="0" animBg="1"/>
      <p:bldP spid="189472" grpId="0" animBg="1"/>
      <p:bldP spid="189473" grpId="0" animBg="1"/>
      <p:bldP spid="189474" grpId="0" animBg="1"/>
      <p:bldP spid="18947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7939" y="908050"/>
            <a:ext cx="5051425" cy="865188"/>
          </a:xfrm>
        </p:spPr>
        <p:txBody>
          <a:bodyPr/>
          <a:lstStyle/>
          <a:p>
            <a:pPr eaLnBrk="1" hangingPunct="1"/>
            <a:r>
              <a:rPr lang="ko-KR" altLang="en-US">
                <a:latin typeface="휴먼모음T" panose="02030504000101010101" pitchFamily="18" charset="-127"/>
                <a:ea typeface="휴먼모음T" panose="02030504000101010101" pitchFamily="18" charset="-127"/>
              </a:rPr>
              <a:t>키와 몸무게</a:t>
            </a:r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4800601" y="1989139"/>
            <a:ext cx="4619625" cy="3462337"/>
            <a:chOff x="2064" y="1253"/>
            <a:chExt cx="2910" cy="2181"/>
          </a:xfrm>
        </p:grpSpPr>
        <p:sp>
          <p:nvSpPr>
            <p:cNvPr id="5142" name="Line 6"/>
            <p:cNvSpPr>
              <a:spLocks noChangeShapeType="1"/>
            </p:cNvSpPr>
            <p:nvPr/>
          </p:nvSpPr>
          <p:spPr bwMode="auto">
            <a:xfrm flipV="1">
              <a:off x="2608" y="1253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43" name="Line 7"/>
            <p:cNvSpPr>
              <a:spLocks noChangeShapeType="1"/>
            </p:cNvSpPr>
            <p:nvPr/>
          </p:nvSpPr>
          <p:spPr bwMode="auto">
            <a:xfrm>
              <a:off x="2608" y="3158"/>
              <a:ext cx="20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44" name="Line 8"/>
            <p:cNvSpPr>
              <a:spLocks noChangeShapeType="1"/>
            </p:cNvSpPr>
            <p:nvPr/>
          </p:nvSpPr>
          <p:spPr bwMode="auto">
            <a:xfrm flipV="1">
              <a:off x="3016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45" name="Line 9"/>
            <p:cNvSpPr>
              <a:spLocks noChangeShapeType="1"/>
            </p:cNvSpPr>
            <p:nvPr/>
          </p:nvSpPr>
          <p:spPr bwMode="auto">
            <a:xfrm flipV="1">
              <a:off x="4014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46" name="Line 10"/>
            <p:cNvSpPr>
              <a:spLocks noChangeShapeType="1"/>
            </p:cNvSpPr>
            <p:nvPr/>
          </p:nvSpPr>
          <p:spPr bwMode="auto">
            <a:xfrm flipV="1">
              <a:off x="3515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47" name="Text Box 11"/>
            <p:cNvSpPr txBox="1">
              <a:spLocks noChangeArrowheads="1"/>
            </p:cNvSpPr>
            <p:nvPr/>
          </p:nvSpPr>
          <p:spPr bwMode="auto">
            <a:xfrm>
              <a:off x="4740" y="3067"/>
              <a:ext cx="2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키</a:t>
              </a:r>
            </a:p>
          </p:txBody>
        </p:sp>
        <p:sp>
          <p:nvSpPr>
            <p:cNvPr id="5148" name="Text Box 12"/>
            <p:cNvSpPr txBox="1">
              <a:spLocks noChangeArrowheads="1"/>
            </p:cNvSpPr>
            <p:nvPr/>
          </p:nvSpPr>
          <p:spPr bwMode="auto">
            <a:xfrm>
              <a:off x="2064" y="1253"/>
              <a:ext cx="47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몸무게</a:t>
              </a:r>
            </a:p>
          </p:txBody>
        </p:sp>
        <p:sp>
          <p:nvSpPr>
            <p:cNvPr id="5149" name="Line 13"/>
            <p:cNvSpPr>
              <a:spLocks noChangeShapeType="1"/>
            </p:cNvSpPr>
            <p:nvPr/>
          </p:nvSpPr>
          <p:spPr bwMode="auto">
            <a:xfrm>
              <a:off x="2608" y="261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50" name="Line 14"/>
            <p:cNvSpPr>
              <a:spLocks noChangeShapeType="1"/>
            </p:cNvSpPr>
            <p:nvPr/>
          </p:nvSpPr>
          <p:spPr bwMode="auto">
            <a:xfrm>
              <a:off x="2608" y="220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51" name="Line 15"/>
            <p:cNvSpPr>
              <a:spLocks noChangeShapeType="1"/>
            </p:cNvSpPr>
            <p:nvPr/>
          </p:nvSpPr>
          <p:spPr bwMode="auto">
            <a:xfrm>
              <a:off x="2608" y="175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52" name="Text Box 16"/>
            <p:cNvSpPr txBox="1">
              <a:spLocks noChangeArrowheads="1"/>
            </p:cNvSpPr>
            <p:nvPr/>
          </p:nvSpPr>
          <p:spPr bwMode="auto">
            <a:xfrm>
              <a:off x="3334" y="3199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170</a:t>
              </a:r>
            </a:p>
          </p:txBody>
        </p:sp>
        <p:sp>
          <p:nvSpPr>
            <p:cNvPr id="5153" name="Text Box 17"/>
            <p:cNvSpPr txBox="1">
              <a:spLocks noChangeArrowheads="1"/>
            </p:cNvSpPr>
            <p:nvPr/>
          </p:nvSpPr>
          <p:spPr bwMode="auto">
            <a:xfrm>
              <a:off x="2243" y="208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70</a:t>
              </a:r>
            </a:p>
          </p:txBody>
        </p:sp>
        <p:sp>
          <p:nvSpPr>
            <p:cNvPr id="5154" name="Text Box 18"/>
            <p:cNvSpPr txBox="1">
              <a:spLocks noChangeArrowheads="1"/>
            </p:cNvSpPr>
            <p:nvPr/>
          </p:nvSpPr>
          <p:spPr bwMode="auto">
            <a:xfrm>
              <a:off x="2245" y="251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60</a:t>
              </a:r>
            </a:p>
          </p:txBody>
        </p:sp>
        <p:sp>
          <p:nvSpPr>
            <p:cNvPr id="5155" name="Text Box 19"/>
            <p:cNvSpPr txBox="1">
              <a:spLocks noChangeArrowheads="1"/>
            </p:cNvSpPr>
            <p:nvPr/>
          </p:nvSpPr>
          <p:spPr bwMode="auto">
            <a:xfrm>
              <a:off x="2245" y="1661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80</a:t>
              </a:r>
            </a:p>
          </p:txBody>
        </p:sp>
        <p:sp>
          <p:nvSpPr>
            <p:cNvPr id="5156" name="Text Box 20"/>
            <p:cNvSpPr txBox="1">
              <a:spLocks noChangeArrowheads="1"/>
            </p:cNvSpPr>
            <p:nvPr/>
          </p:nvSpPr>
          <p:spPr bwMode="auto">
            <a:xfrm>
              <a:off x="3842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180</a:t>
              </a:r>
            </a:p>
          </p:txBody>
        </p:sp>
        <p:sp>
          <p:nvSpPr>
            <p:cNvPr id="5157" name="Text Box 21"/>
            <p:cNvSpPr txBox="1">
              <a:spLocks noChangeArrowheads="1"/>
            </p:cNvSpPr>
            <p:nvPr/>
          </p:nvSpPr>
          <p:spPr bwMode="auto">
            <a:xfrm>
              <a:off x="2835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160</a:t>
              </a:r>
            </a:p>
          </p:txBody>
        </p:sp>
      </p:grpSp>
      <p:sp>
        <p:nvSpPr>
          <p:cNvPr id="5126" name="Oval 22"/>
          <p:cNvSpPr>
            <a:spLocks noChangeArrowheads="1"/>
          </p:cNvSpPr>
          <p:nvPr/>
        </p:nvSpPr>
        <p:spPr bwMode="auto">
          <a:xfrm>
            <a:off x="7032625" y="3789364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127" name="Oval 24"/>
          <p:cNvSpPr>
            <a:spLocks noChangeArrowheads="1"/>
          </p:cNvSpPr>
          <p:nvPr/>
        </p:nvSpPr>
        <p:spPr bwMode="auto">
          <a:xfrm>
            <a:off x="8040689" y="24923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128" name="Oval 25"/>
          <p:cNvSpPr>
            <a:spLocks noChangeArrowheads="1"/>
          </p:cNvSpPr>
          <p:nvPr/>
        </p:nvSpPr>
        <p:spPr bwMode="auto">
          <a:xfrm>
            <a:off x="7175500" y="30686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129" name="Oval 26"/>
          <p:cNvSpPr>
            <a:spLocks noChangeArrowheads="1"/>
          </p:cNvSpPr>
          <p:nvPr/>
        </p:nvSpPr>
        <p:spPr bwMode="auto">
          <a:xfrm>
            <a:off x="7608889" y="32131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130" name="Oval 27"/>
          <p:cNvSpPr>
            <a:spLocks noChangeArrowheads="1"/>
          </p:cNvSpPr>
          <p:nvPr/>
        </p:nvSpPr>
        <p:spPr bwMode="auto">
          <a:xfrm>
            <a:off x="7391400" y="37163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131" name="Oval 28"/>
          <p:cNvSpPr>
            <a:spLocks noChangeArrowheads="1"/>
          </p:cNvSpPr>
          <p:nvPr/>
        </p:nvSpPr>
        <p:spPr bwMode="auto">
          <a:xfrm>
            <a:off x="6456364" y="38608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132" name="Oval 29"/>
          <p:cNvSpPr>
            <a:spLocks noChangeArrowheads="1"/>
          </p:cNvSpPr>
          <p:nvPr/>
        </p:nvSpPr>
        <p:spPr bwMode="auto">
          <a:xfrm>
            <a:off x="6096000" y="4365626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133" name="Oval 30"/>
          <p:cNvSpPr>
            <a:spLocks noChangeArrowheads="1"/>
          </p:cNvSpPr>
          <p:nvPr/>
        </p:nvSpPr>
        <p:spPr bwMode="auto">
          <a:xfrm>
            <a:off x="6527800" y="35004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134" name="Oval 31"/>
          <p:cNvSpPr>
            <a:spLocks noChangeArrowheads="1"/>
          </p:cNvSpPr>
          <p:nvPr/>
        </p:nvSpPr>
        <p:spPr bwMode="auto">
          <a:xfrm>
            <a:off x="6743700" y="4149726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135" name="Oval 32"/>
          <p:cNvSpPr>
            <a:spLocks noChangeArrowheads="1"/>
          </p:cNvSpPr>
          <p:nvPr/>
        </p:nvSpPr>
        <p:spPr bwMode="auto">
          <a:xfrm>
            <a:off x="7319964" y="27082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136" name="Oval 33"/>
          <p:cNvSpPr>
            <a:spLocks noChangeArrowheads="1"/>
          </p:cNvSpPr>
          <p:nvPr/>
        </p:nvSpPr>
        <p:spPr bwMode="auto">
          <a:xfrm>
            <a:off x="7967664" y="34290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137" name="Oval 34"/>
          <p:cNvSpPr>
            <a:spLocks noChangeArrowheads="1"/>
          </p:cNvSpPr>
          <p:nvPr/>
        </p:nvSpPr>
        <p:spPr bwMode="auto">
          <a:xfrm>
            <a:off x="6456364" y="31416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138" name="Oval 35"/>
          <p:cNvSpPr>
            <a:spLocks noChangeArrowheads="1"/>
          </p:cNvSpPr>
          <p:nvPr/>
        </p:nvSpPr>
        <p:spPr bwMode="auto">
          <a:xfrm rot="19612180">
            <a:off x="5375275" y="2781301"/>
            <a:ext cx="3671888" cy="1223963"/>
          </a:xfrm>
          <a:prstGeom prst="ellipse">
            <a:avLst/>
          </a:prstGeom>
          <a:solidFill>
            <a:srgbClr val="FF3300">
              <a:alpha val="18823"/>
            </a:srgbClr>
          </a:solidFill>
          <a:ln w="9525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0501" name="AutoShape 37"/>
          <p:cNvSpPr>
            <a:spLocks noChangeArrowheads="1"/>
          </p:cNvSpPr>
          <p:nvPr/>
        </p:nvSpPr>
        <p:spPr bwMode="auto">
          <a:xfrm>
            <a:off x="2640014" y="3573463"/>
            <a:ext cx="2376487" cy="1511300"/>
          </a:xfrm>
          <a:prstGeom prst="homePlate">
            <a:avLst>
              <a:gd name="adj" fmla="val 39312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>
                <a:latin typeface="휴먼모음T" panose="02030504000101010101" pitchFamily="18" charset="-127"/>
                <a:ea typeface="휴먼모음T" panose="02030504000101010101" pitchFamily="18" charset="-127"/>
              </a:rPr>
              <a:t>키가 크면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>
                <a:latin typeface="휴먼모음T" panose="02030504000101010101" pitchFamily="18" charset="-127"/>
                <a:ea typeface="휴먼모음T" panose="02030504000101010101" pitchFamily="18" charset="-127"/>
              </a:rPr>
              <a:t>몸무게도 크다</a:t>
            </a:r>
          </a:p>
        </p:txBody>
      </p:sp>
      <p:sp>
        <p:nvSpPr>
          <p:cNvPr id="190502" name="Line 38"/>
          <p:cNvSpPr>
            <a:spLocks noChangeShapeType="1"/>
          </p:cNvSpPr>
          <p:nvPr/>
        </p:nvSpPr>
        <p:spPr bwMode="auto">
          <a:xfrm flipV="1">
            <a:off x="5375275" y="1989139"/>
            <a:ext cx="3816350" cy="26638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90503" name="Oval 39"/>
          <p:cNvSpPr>
            <a:spLocks noChangeArrowheads="1"/>
          </p:cNvSpPr>
          <p:nvPr/>
        </p:nvSpPr>
        <p:spPr bwMode="auto">
          <a:xfrm>
            <a:off x="8759825" y="620714"/>
            <a:ext cx="1512888" cy="15128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양의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상관</a:t>
            </a:r>
          </a:p>
        </p:txBody>
      </p:sp>
      <p:sp>
        <p:nvSpPr>
          <p:cNvPr id="39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528" y="844991"/>
            <a:ext cx="2314575" cy="2074863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연관성의 </a:t>
            </a:r>
            <a:b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 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716537" y="370330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01" grpId="0" animBg="1"/>
      <p:bldP spid="1905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7939" y="908050"/>
            <a:ext cx="5051425" cy="865188"/>
          </a:xfrm>
        </p:spPr>
        <p:txBody>
          <a:bodyPr/>
          <a:lstStyle/>
          <a:p>
            <a:pPr eaLnBrk="1" hangingPunct="1"/>
            <a:r>
              <a:rPr lang="ko-KR" altLang="en-US">
                <a:latin typeface="휴먼모음T" panose="02030504000101010101" pitchFamily="18" charset="-127"/>
                <a:ea typeface="휴먼모음T" panose="02030504000101010101" pitchFamily="18" charset="-127"/>
              </a:rPr>
              <a:t>흡연량과 기대수명</a:t>
            </a:r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4800601" y="1989139"/>
            <a:ext cx="4994275" cy="3462337"/>
            <a:chOff x="2064" y="1253"/>
            <a:chExt cx="3146" cy="2181"/>
          </a:xfrm>
        </p:grpSpPr>
        <p:sp>
          <p:nvSpPr>
            <p:cNvPr id="6163" name="Line 6"/>
            <p:cNvSpPr>
              <a:spLocks noChangeShapeType="1"/>
            </p:cNvSpPr>
            <p:nvPr/>
          </p:nvSpPr>
          <p:spPr bwMode="auto">
            <a:xfrm flipV="1">
              <a:off x="2608" y="1253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64" name="Line 7"/>
            <p:cNvSpPr>
              <a:spLocks noChangeShapeType="1"/>
            </p:cNvSpPr>
            <p:nvPr/>
          </p:nvSpPr>
          <p:spPr bwMode="auto">
            <a:xfrm>
              <a:off x="2608" y="3158"/>
              <a:ext cx="20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65" name="Line 8"/>
            <p:cNvSpPr>
              <a:spLocks noChangeShapeType="1"/>
            </p:cNvSpPr>
            <p:nvPr/>
          </p:nvSpPr>
          <p:spPr bwMode="auto">
            <a:xfrm flipV="1">
              <a:off x="3016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66" name="Line 9"/>
            <p:cNvSpPr>
              <a:spLocks noChangeShapeType="1"/>
            </p:cNvSpPr>
            <p:nvPr/>
          </p:nvSpPr>
          <p:spPr bwMode="auto">
            <a:xfrm flipV="1">
              <a:off x="4014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67" name="Line 10"/>
            <p:cNvSpPr>
              <a:spLocks noChangeShapeType="1"/>
            </p:cNvSpPr>
            <p:nvPr/>
          </p:nvSpPr>
          <p:spPr bwMode="auto">
            <a:xfrm flipV="1">
              <a:off x="3515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68" name="Text Box 11"/>
            <p:cNvSpPr txBox="1">
              <a:spLocks noChangeArrowheads="1"/>
            </p:cNvSpPr>
            <p:nvPr/>
          </p:nvSpPr>
          <p:spPr bwMode="auto">
            <a:xfrm>
              <a:off x="4740" y="3067"/>
              <a:ext cx="47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흡연량</a:t>
              </a:r>
            </a:p>
          </p:txBody>
        </p:sp>
        <p:sp>
          <p:nvSpPr>
            <p:cNvPr id="6169" name="Text Box 12"/>
            <p:cNvSpPr txBox="1">
              <a:spLocks noChangeArrowheads="1"/>
            </p:cNvSpPr>
            <p:nvPr/>
          </p:nvSpPr>
          <p:spPr bwMode="auto">
            <a:xfrm>
              <a:off x="2064" y="1253"/>
              <a:ext cx="5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기대수명</a:t>
              </a:r>
            </a:p>
          </p:txBody>
        </p:sp>
        <p:sp>
          <p:nvSpPr>
            <p:cNvPr id="6170" name="Line 13"/>
            <p:cNvSpPr>
              <a:spLocks noChangeShapeType="1"/>
            </p:cNvSpPr>
            <p:nvPr/>
          </p:nvSpPr>
          <p:spPr bwMode="auto">
            <a:xfrm>
              <a:off x="2608" y="261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71" name="Line 14"/>
            <p:cNvSpPr>
              <a:spLocks noChangeShapeType="1"/>
            </p:cNvSpPr>
            <p:nvPr/>
          </p:nvSpPr>
          <p:spPr bwMode="auto">
            <a:xfrm>
              <a:off x="2608" y="220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72" name="Line 15"/>
            <p:cNvSpPr>
              <a:spLocks noChangeShapeType="1"/>
            </p:cNvSpPr>
            <p:nvPr/>
          </p:nvSpPr>
          <p:spPr bwMode="auto">
            <a:xfrm>
              <a:off x="2608" y="175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73" name="Text Box 16"/>
            <p:cNvSpPr txBox="1">
              <a:spLocks noChangeArrowheads="1"/>
            </p:cNvSpPr>
            <p:nvPr/>
          </p:nvSpPr>
          <p:spPr bwMode="auto">
            <a:xfrm>
              <a:off x="3334" y="319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20</a:t>
              </a:r>
            </a:p>
          </p:txBody>
        </p:sp>
        <p:sp>
          <p:nvSpPr>
            <p:cNvPr id="6174" name="Text Box 17"/>
            <p:cNvSpPr txBox="1">
              <a:spLocks noChangeArrowheads="1"/>
            </p:cNvSpPr>
            <p:nvPr/>
          </p:nvSpPr>
          <p:spPr bwMode="auto">
            <a:xfrm>
              <a:off x="2243" y="208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60</a:t>
              </a:r>
            </a:p>
          </p:txBody>
        </p:sp>
        <p:sp>
          <p:nvSpPr>
            <p:cNvPr id="6175" name="Text Box 18"/>
            <p:cNvSpPr txBox="1">
              <a:spLocks noChangeArrowheads="1"/>
            </p:cNvSpPr>
            <p:nvPr/>
          </p:nvSpPr>
          <p:spPr bwMode="auto">
            <a:xfrm>
              <a:off x="2245" y="251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50</a:t>
              </a:r>
            </a:p>
          </p:txBody>
        </p:sp>
        <p:sp>
          <p:nvSpPr>
            <p:cNvPr id="6176" name="Text Box 19"/>
            <p:cNvSpPr txBox="1">
              <a:spLocks noChangeArrowheads="1"/>
            </p:cNvSpPr>
            <p:nvPr/>
          </p:nvSpPr>
          <p:spPr bwMode="auto">
            <a:xfrm>
              <a:off x="2245" y="1661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70</a:t>
              </a:r>
            </a:p>
          </p:txBody>
        </p:sp>
        <p:sp>
          <p:nvSpPr>
            <p:cNvPr id="6177" name="Text Box 20"/>
            <p:cNvSpPr txBox="1">
              <a:spLocks noChangeArrowheads="1"/>
            </p:cNvSpPr>
            <p:nvPr/>
          </p:nvSpPr>
          <p:spPr bwMode="auto">
            <a:xfrm>
              <a:off x="3842" y="3203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30</a:t>
              </a:r>
            </a:p>
          </p:txBody>
        </p:sp>
        <p:sp>
          <p:nvSpPr>
            <p:cNvPr id="6178" name="Text Box 21"/>
            <p:cNvSpPr txBox="1">
              <a:spLocks noChangeArrowheads="1"/>
            </p:cNvSpPr>
            <p:nvPr/>
          </p:nvSpPr>
          <p:spPr bwMode="auto">
            <a:xfrm>
              <a:off x="2835" y="3203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10</a:t>
              </a:r>
            </a:p>
          </p:txBody>
        </p:sp>
      </p:grpSp>
      <p:sp>
        <p:nvSpPr>
          <p:cNvPr id="191510" name="Oval 22"/>
          <p:cNvSpPr>
            <a:spLocks noChangeArrowheads="1"/>
          </p:cNvSpPr>
          <p:nvPr/>
        </p:nvSpPr>
        <p:spPr bwMode="auto">
          <a:xfrm>
            <a:off x="7032625" y="3789364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1511" name="AutoShape 23"/>
          <p:cNvSpPr>
            <a:spLocks noChangeArrowheads="1"/>
          </p:cNvSpPr>
          <p:nvPr/>
        </p:nvSpPr>
        <p:spPr bwMode="auto">
          <a:xfrm>
            <a:off x="7032626" y="2636838"/>
            <a:ext cx="2016125" cy="863600"/>
          </a:xfrm>
          <a:prstGeom prst="wedgeEllipseCallout">
            <a:avLst>
              <a:gd name="adj1" fmla="val -43810"/>
              <a:gd name="adj2" fmla="val 733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흡연</a:t>
            </a:r>
            <a:r>
              <a:rPr lang="en-US" altLang="ko-KR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20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기대수명</a:t>
            </a:r>
            <a:r>
              <a:rPr lang="en-US" altLang="ko-KR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55</a:t>
            </a:r>
          </a:p>
        </p:txBody>
      </p:sp>
      <p:sp>
        <p:nvSpPr>
          <p:cNvPr id="191512" name="Oval 24"/>
          <p:cNvSpPr>
            <a:spLocks noChangeArrowheads="1"/>
          </p:cNvSpPr>
          <p:nvPr/>
        </p:nvSpPr>
        <p:spPr bwMode="auto">
          <a:xfrm>
            <a:off x="7824789" y="40052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1513" name="Oval 25"/>
          <p:cNvSpPr>
            <a:spLocks noChangeArrowheads="1"/>
          </p:cNvSpPr>
          <p:nvPr/>
        </p:nvSpPr>
        <p:spPr bwMode="auto">
          <a:xfrm>
            <a:off x="7175500" y="30686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1514" name="Oval 26"/>
          <p:cNvSpPr>
            <a:spLocks noChangeArrowheads="1"/>
          </p:cNvSpPr>
          <p:nvPr/>
        </p:nvSpPr>
        <p:spPr bwMode="auto">
          <a:xfrm>
            <a:off x="7608889" y="32131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1515" name="Oval 27"/>
          <p:cNvSpPr>
            <a:spLocks noChangeArrowheads="1"/>
          </p:cNvSpPr>
          <p:nvPr/>
        </p:nvSpPr>
        <p:spPr bwMode="auto">
          <a:xfrm>
            <a:off x="7391400" y="37163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1517" name="Oval 29"/>
          <p:cNvSpPr>
            <a:spLocks noChangeArrowheads="1"/>
          </p:cNvSpPr>
          <p:nvPr/>
        </p:nvSpPr>
        <p:spPr bwMode="auto">
          <a:xfrm>
            <a:off x="6167439" y="2636839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1518" name="Oval 30"/>
          <p:cNvSpPr>
            <a:spLocks noChangeArrowheads="1"/>
          </p:cNvSpPr>
          <p:nvPr/>
        </p:nvSpPr>
        <p:spPr bwMode="auto">
          <a:xfrm>
            <a:off x="6672264" y="3500439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1519" name="Oval 31"/>
          <p:cNvSpPr>
            <a:spLocks noChangeArrowheads="1"/>
          </p:cNvSpPr>
          <p:nvPr/>
        </p:nvSpPr>
        <p:spPr bwMode="auto">
          <a:xfrm>
            <a:off x="8183564" y="436562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1520" name="Oval 32"/>
          <p:cNvSpPr>
            <a:spLocks noChangeArrowheads="1"/>
          </p:cNvSpPr>
          <p:nvPr/>
        </p:nvSpPr>
        <p:spPr bwMode="auto">
          <a:xfrm>
            <a:off x="7319964" y="27082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1521" name="Oval 33"/>
          <p:cNvSpPr>
            <a:spLocks noChangeArrowheads="1"/>
          </p:cNvSpPr>
          <p:nvPr/>
        </p:nvSpPr>
        <p:spPr bwMode="auto">
          <a:xfrm>
            <a:off x="7967664" y="34290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1522" name="Oval 34"/>
          <p:cNvSpPr>
            <a:spLocks noChangeArrowheads="1"/>
          </p:cNvSpPr>
          <p:nvPr/>
        </p:nvSpPr>
        <p:spPr bwMode="auto">
          <a:xfrm>
            <a:off x="6456364" y="31416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1406528" y="844991"/>
            <a:ext cx="2314575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ko-KR" altLang="en-US" kern="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연관성의 </a:t>
            </a:r>
            <a:br>
              <a:rPr lang="ko-KR" altLang="en-US" kern="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kern="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 </a:t>
            </a:r>
            <a:r>
              <a:rPr lang="en-US" altLang="ko-KR" kern="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</a:p>
        </p:txBody>
      </p:sp>
      <p:sp>
        <p:nvSpPr>
          <p:cNvPr id="39" name="Oval 4"/>
          <p:cNvSpPr>
            <a:spLocks noChangeArrowheads="1"/>
          </p:cNvSpPr>
          <p:nvPr/>
        </p:nvSpPr>
        <p:spPr bwMode="auto">
          <a:xfrm>
            <a:off x="716537" y="370330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5" name="Oval 28"/>
          <p:cNvSpPr>
            <a:spLocks noChangeArrowheads="1"/>
          </p:cNvSpPr>
          <p:nvPr/>
        </p:nvSpPr>
        <p:spPr bwMode="auto">
          <a:xfrm>
            <a:off x="6456364" y="2420939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9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9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9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10" grpId="0" animBg="1"/>
      <p:bldP spid="191511" grpId="0" animBg="1"/>
      <p:bldP spid="191511" grpId="1" animBg="1"/>
      <p:bldP spid="191512" grpId="0" animBg="1"/>
      <p:bldP spid="191513" grpId="0" animBg="1"/>
      <p:bldP spid="191514" grpId="0" animBg="1"/>
      <p:bldP spid="191515" grpId="0" animBg="1"/>
      <p:bldP spid="191517" grpId="0" animBg="1"/>
      <p:bldP spid="191518" grpId="0" animBg="1"/>
      <p:bldP spid="191519" grpId="0" animBg="1"/>
      <p:bldP spid="191520" grpId="0" animBg="1"/>
      <p:bldP spid="191521" grpId="0" animBg="1"/>
      <p:bldP spid="191522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7939" y="908050"/>
            <a:ext cx="5051425" cy="865188"/>
          </a:xfrm>
        </p:spPr>
        <p:txBody>
          <a:bodyPr/>
          <a:lstStyle/>
          <a:p>
            <a:pPr eaLnBrk="1" hangingPunct="1"/>
            <a:r>
              <a:rPr lang="ko-KR" altLang="en-US">
                <a:latin typeface="휴먼모음T" panose="02030504000101010101" pitchFamily="18" charset="-127"/>
                <a:ea typeface="휴먼모음T" panose="02030504000101010101" pitchFamily="18" charset="-127"/>
              </a:rPr>
              <a:t>흡연량과 기대수명</a:t>
            </a:r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4800601" y="1989139"/>
            <a:ext cx="4994275" cy="3462337"/>
            <a:chOff x="2064" y="1253"/>
            <a:chExt cx="3146" cy="2181"/>
          </a:xfrm>
        </p:grpSpPr>
        <p:sp>
          <p:nvSpPr>
            <p:cNvPr id="7190" name="Line 6"/>
            <p:cNvSpPr>
              <a:spLocks noChangeShapeType="1"/>
            </p:cNvSpPr>
            <p:nvPr/>
          </p:nvSpPr>
          <p:spPr bwMode="auto">
            <a:xfrm flipV="1">
              <a:off x="2608" y="1253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1" name="Line 7"/>
            <p:cNvSpPr>
              <a:spLocks noChangeShapeType="1"/>
            </p:cNvSpPr>
            <p:nvPr/>
          </p:nvSpPr>
          <p:spPr bwMode="auto">
            <a:xfrm>
              <a:off x="2608" y="3158"/>
              <a:ext cx="20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2" name="Line 8"/>
            <p:cNvSpPr>
              <a:spLocks noChangeShapeType="1"/>
            </p:cNvSpPr>
            <p:nvPr/>
          </p:nvSpPr>
          <p:spPr bwMode="auto">
            <a:xfrm flipV="1">
              <a:off x="3016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3" name="Line 9"/>
            <p:cNvSpPr>
              <a:spLocks noChangeShapeType="1"/>
            </p:cNvSpPr>
            <p:nvPr/>
          </p:nvSpPr>
          <p:spPr bwMode="auto">
            <a:xfrm flipV="1">
              <a:off x="4014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4" name="Line 10"/>
            <p:cNvSpPr>
              <a:spLocks noChangeShapeType="1"/>
            </p:cNvSpPr>
            <p:nvPr/>
          </p:nvSpPr>
          <p:spPr bwMode="auto">
            <a:xfrm flipV="1">
              <a:off x="3515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5" name="Text Box 11"/>
            <p:cNvSpPr txBox="1">
              <a:spLocks noChangeArrowheads="1"/>
            </p:cNvSpPr>
            <p:nvPr/>
          </p:nvSpPr>
          <p:spPr bwMode="auto">
            <a:xfrm>
              <a:off x="4740" y="3067"/>
              <a:ext cx="47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흡연량</a:t>
              </a:r>
            </a:p>
          </p:txBody>
        </p:sp>
        <p:sp>
          <p:nvSpPr>
            <p:cNvPr id="7196" name="Text Box 12"/>
            <p:cNvSpPr txBox="1">
              <a:spLocks noChangeArrowheads="1"/>
            </p:cNvSpPr>
            <p:nvPr/>
          </p:nvSpPr>
          <p:spPr bwMode="auto">
            <a:xfrm>
              <a:off x="2064" y="1253"/>
              <a:ext cx="5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기대수명</a:t>
              </a:r>
            </a:p>
          </p:txBody>
        </p:sp>
        <p:sp>
          <p:nvSpPr>
            <p:cNvPr id="7197" name="Line 13"/>
            <p:cNvSpPr>
              <a:spLocks noChangeShapeType="1"/>
            </p:cNvSpPr>
            <p:nvPr/>
          </p:nvSpPr>
          <p:spPr bwMode="auto">
            <a:xfrm>
              <a:off x="2608" y="261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8" name="Line 14"/>
            <p:cNvSpPr>
              <a:spLocks noChangeShapeType="1"/>
            </p:cNvSpPr>
            <p:nvPr/>
          </p:nvSpPr>
          <p:spPr bwMode="auto">
            <a:xfrm>
              <a:off x="2608" y="220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9" name="Line 15"/>
            <p:cNvSpPr>
              <a:spLocks noChangeShapeType="1"/>
            </p:cNvSpPr>
            <p:nvPr/>
          </p:nvSpPr>
          <p:spPr bwMode="auto">
            <a:xfrm>
              <a:off x="2608" y="175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00" name="Text Box 16"/>
            <p:cNvSpPr txBox="1">
              <a:spLocks noChangeArrowheads="1"/>
            </p:cNvSpPr>
            <p:nvPr/>
          </p:nvSpPr>
          <p:spPr bwMode="auto">
            <a:xfrm>
              <a:off x="3334" y="319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20</a:t>
              </a:r>
            </a:p>
          </p:txBody>
        </p:sp>
        <p:sp>
          <p:nvSpPr>
            <p:cNvPr id="7201" name="Text Box 17"/>
            <p:cNvSpPr txBox="1">
              <a:spLocks noChangeArrowheads="1"/>
            </p:cNvSpPr>
            <p:nvPr/>
          </p:nvSpPr>
          <p:spPr bwMode="auto">
            <a:xfrm>
              <a:off x="2243" y="208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60</a:t>
              </a:r>
            </a:p>
          </p:txBody>
        </p:sp>
        <p:sp>
          <p:nvSpPr>
            <p:cNvPr id="7202" name="Text Box 18"/>
            <p:cNvSpPr txBox="1">
              <a:spLocks noChangeArrowheads="1"/>
            </p:cNvSpPr>
            <p:nvPr/>
          </p:nvSpPr>
          <p:spPr bwMode="auto">
            <a:xfrm>
              <a:off x="2245" y="251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50</a:t>
              </a:r>
            </a:p>
          </p:txBody>
        </p:sp>
        <p:sp>
          <p:nvSpPr>
            <p:cNvPr id="7203" name="Text Box 19"/>
            <p:cNvSpPr txBox="1">
              <a:spLocks noChangeArrowheads="1"/>
            </p:cNvSpPr>
            <p:nvPr/>
          </p:nvSpPr>
          <p:spPr bwMode="auto">
            <a:xfrm>
              <a:off x="2245" y="1661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70</a:t>
              </a:r>
            </a:p>
          </p:txBody>
        </p:sp>
        <p:sp>
          <p:nvSpPr>
            <p:cNvPr id="7204" name="Text Box 20"/>
            <p:cNvSpPr txBox="1">
              <a:spLocks noChangeArrowheads="1"/>
            </p:cNvSpPr>
            <p:nvPr/>
          </p:nvSpPr>
          <p:spPr bwMode="auto">
            <a:xfrm>
              <a:off x="3842" y="3203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30</a:t>
              </a:r>
            </a:p>
          </p:txBody>
        </p:sp>
        <p:sp>
          <p:nvSpPr>
            <p:cNvPr id="7205" name="Text Box 21"/>
            <p:cNvSpPr txBox="1">
              <a:spLocks noChangeArrowheads="1"/>
            </p:cNvSpPr>
            <p:nvPr/>
          </p:nvSpPr>
          <p:spPr bwMode="auto">
            <a:xfrm>
              <a:off x="2835" y="3203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10</a:t>
              </a:r>
            </a:p>
          </p:txBody>
        </p:sp>
      </p:grpSp>
      <p:sp>
        <p:nvSpPr>
          <p:cNvPr id="7174" name="Oval 22"/>
          <p:cNvSpPr>
            <a:spLocks noChangeArrowheads="1"/>
          </p:cNvSpPr>
          <p:nvPr/>
        </p:nvSpPr>
        <p:spPr bwMode="auto">
          <a:xfrm>
            <a:off x="7032625" y="3789364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175" name="Oval 24"/>
          <p:cNvSpPr>
            <a:spLocks noChangeArrowheads="1"/>
          </p:cNvSpPr>
          <p:nvPr/>
        </p:nvSpPr>
        <p:spPr bwMode="auto">
          <a:xfrm>
            <a:off x="7824789" y="40052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176" name="Oval 25"/>
          <p:cNvSpPr>
            <a:spLocks noChangeArrowheads="1"/>
          </p:cNvSpPr>
          <p:nvPr/>
        </p:nvSpPr>
        <p:spPr bwMode="auto">
          <a:xfrm>
            <a:off x="7175500" y="30686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177" name="Oval 26"/>
          <p:cNvSpPr>
            <a:spLocks noChangeArrowheads="1"/>
          </p:cNvSpPr>
          <p:nvPr/>
        </p:nvSpPr>
        <p:spPr bwMode="auto">
          <a:xfrm>
            <a:off x="7608889" y="32131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178" name="Oval 27"/>
          <p:cNvSpPr>
            <a:spLocks noChangeArrowheads="1"/>
          </p:cNvSpPr>
          <p:nvPr/>
        </p:nvSpPr>
        <p:spPr bwMode="auto">
          <a:xfrm>
            <a:off x="7391400" y="37163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179" name="Oval 28"/>
          <p:cNvSpPr>
            <a:spLocks noChangeArrowheads="1"/>
          </p:cNvSpPr>
          <p:nvPr/>
        </p:nvSpPr>
        <p:spPr bwMode="auto">
          <a:xfrm>
            <a:off x="6456364" y="2420939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180" name="Oval 29"/>
          <p:cNvSpPr>
            <a:spLocks noChangeArrowheads="1"/>
          </p:cNvSpPr>
          <p:nvPr/>
        </p:nvSpPr>
        <p:spPr bwMode="auto">
          <a:xfrm>
            <a:off x="6167439" y="2636839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181" name="Oval 30"/>
          <p:cNvSpPr>
            <a:spLocks noChangeArrowheads="1"/>
          </p:cNvSpPr>
          <p:nvPr/>
        </p:nvSpPr>
        <p:spPr bwMode="auto">
          <a:xfrm>
            <a:off x="6672264" y="3500439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182" name="Oval 31"/>
          <p:cNvSpPr>
            <a:spLocks noChangeArrowheads="1"/>
          </p:cNvSpPr>
          <p:nvPr/>
        </p:nvSpPr>
        <p:spPr bwMode="auto">
          <a:xfrm>
            <a:off x="8183564" y="436562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183" name="Oval 32"/>
          <p:cNvSpPr>
            <a:spLocks noChangeArrowheads="1"/>
          </p:cNvSpPr>
          <p:nvPr/>
        </p:nvSpPr>
        <p:spPr bwMode="auto">
          <a:xfrm>
            <a:off x="7319964" y="27082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184" name="Oval 33"/>
          <p:cNvSpPr>
            <a:spLocks noChangeArrowheads="1"/>
          </p:cNvSpPr>
          <p:nvPr/>
        </p:nvSpPr>
        <p:spPr bwMode="auto">
          <a:xfrm>
            <a:off x="7967664" y="34290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185" name="Oval 34"/>
          <p:cNvSpPr>
            <a:spLocks noChangeArrowheads="1"/>
          </p:cNvSpPr>
          <p:nvPr/>
        </p:nvSpPr>
        <p:spPr bwMode="auto">
          <a:xfrm>
            <a:off x="6456364" y="31416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186" name="Oval 35"/>
          <p:cNvSpPr>
            <a:spLocks noChangeArrowheads="1"/>
          </p:cNvSpPr>
          <p:nvPr/>
        </p:nvSpPr>
        <p:spPr bwMode="auto">
          <a:xfrm rot="2379846">
            <a:off x="5375275" y="2781301"/>
            <a:ext cx="3671888" cy="1223963"/>
          </a:xfrm>
          <a:prstGeom prst="ellipse">
            <a:avLst/>
          </a:prstGeom>
          <a:solidFill>
            <a:srgbClr val="FF3300">
              <a:alpha val="18823"/>
            </a:srgbClr>
          </a:solidFill>
          <a:ln w="9525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4596" name="AutoShape 36"/>
          <p:cNvSpPr>
            <a:spLocks noChangeArrowheads="1"/>
          </p:cNvSpPr>
          <p:nvPr/>
        </p:nvSpPr>
        <p:spPr bwMode="auto">
          <a:xfrm>
            <a:off x="2640014" y="3573463"/>
            <a:ext cx="2376487" cy="1511300"/>
          </a:xfrm>
          <a:prstGeom prst="homePlate">
            <a:avLst>
              <a:gd name="adj" fmla="val 39312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>
                <a:latin typeface="휴먼모음T" panose="02030504000101010101" pitchFamily="18" charset="-127"/>
                <a:ea typeface="휴먼모음T" panose="02030504000101010101" pitchFamily="18" charset="-127"/>
              </a:rPr>
              <a:t>흡연량이 많으면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>
                <a:latin typeface="휴먼모음T" panose="02030504000101010101" pitchFamily="18" charset="-127"/>
                <a:ea typeface="휴먼모음T" panose="02030504000101010101" pitchFamily="18" charset="-127"/>
              </a:rPr>
              <a:t>기대수명이 적다</a:t>
            </a:r>
          </a:p>
        </p:txBody>
      </p:sp>
      <p:sp>
        <p:nvSpPr>
          <p:cNvPr id="194597" name="Line 37"/>
          <p:cNvSpPr>
            <a:spLocks noChangeShapeType="1"/>
          </p:cNvSpPr>
          <p:nvPr/>
        </p:nvSpPr>
        <p:spPr bwMode="auto">
          <a:xfrm>
            <a:off x="5808664" y="2133601"/>
            <a:ext cx="2879725" cy="251936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94598" name="Oval 38"/>
          <p:cNvSpPr>
            <a:spLocks noChangeArrowheads="1"/>
          </p:cNvSpPr>
          <p:nvPr/>
        </p:nvSpPr>
        <p:spPr bwMode="auto">
          <a:xfrm>
            <a:off x="8616950" y="3068639"/>
            <a:ext cx="1512888" cy="15128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음의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상관</a:t>
            </a: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1406528" y="844991"/>
            <a:ext cx="2314575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ko-KR" altLang="en-US" kern="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연관성의 </a:t>
            </a:r>
            <a:br>
              <a:rPr lang="ko-KR" altLang="en-US" kern="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kern="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 </a:t>
            </a:r>
            <a:r>
              <a:rPr lang="en-US" altLang="ko-KR" kern="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716537" y="370330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6" grpId="0" animBg="1"/>
      <p:bldP spid="1945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7939" y="908050"/>
            <a:ext cx="5051425" cy="865188"/>
          </a:xfrm>
        </p:spPr>
        <p:txBody>
          <a:bodyPr/>
          <a:lstStyle/>
          <a:p>
            <a:pPr eaLnBrk="1" hangingPunct="1"/>
            <a:r>
              <a:rPr lang="en-US" altLang="ko-KR">
                <a:latin typeface="휴먼모음T" panose="02030504000101010101" pitchFamily="18" charset="-127"/>
                <a:ea typeface="휴먼모음T" panose="02030504000101010101" pitchFamily="18" charset="-127"/>
              </a:rPr>
              <a:t>IQ</a:t>
            </a:r>
            <a:r>
              <a:rPr lang="ko-KR" altLang="en-US">
                <a:latin typeface="휴먼모음T" panose="02030504000101010101" pitchFamily="18" charset="-127"/>
                <a:ea typeface="휴먼모음T" panose="02030504000101010101" pitchFamily="18" charset="-127"/>
              </a:rPr>
              <a:t>와 통계학 점수</a:t>
            </a:r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4800601" y="1989139"/>
            <a:ext cx="4645025" cy="3462337"/>
            <a:chOff x="2064" y="1253"/>
            <a:chExt cx="2926" cy="2181"/>
          </a:xfrm>
        </p:grpSpPr>
        <p:sp>
          <p:nvSpPr>
            <p:cNvPr id="8213" name="Line 6"/>
            <p:cNvSpPr>
              <a:spLocks noChangeShapeType="1"/>
            </p:cNvSpPr>
            <p:nvPr/>
          </p:nvSpPr>
          <p:spPr bwMode="auto">
            <a:xfrm flipV="1">
              <a:off x="2608" y="1253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14" name="Line 7"/>
            <p:cNvSpPr>
              <a:spLocks noChangeShapeType="1"/>
            </p:cNvSpPr>
            <p:nvPr/>
          </p:nvSpPr>
          <p:spPr bwMode="auto">
            <a:xfrm>
              <a:off x="2608" y="3158"/>
              <a:ext cx="20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15" name="Line 8"/>
            <p:cNvSpPr>
              <a:spLocks noChangeShapeType="1"/>
            </p:cNvSpPr>
            <p:nvPr/>
          </p:nvSpPr>
          <p:spPr bwMode="auto">
            <a:xfrm flipV="1">
              <a:off x="3016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16" name="Line 9"/>
            <p:cNvSpPr>
              <a:spLocks noChangeShapeType="1"/>
            </p:cNvSpPr>
            <p:nvPr/>
          </p:nvSpPr>
          <p:spPr bwMode="auto">
            <a:xfrm flipV="1">
              <a:off x="4014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17" name="Line 10"/>
            <p:cNvSpPr>
              <a:spLocks noChangeShapeType="1"/>
            </p:cNvSpPr>
            <p:nvPr/>
          </p:nvSpPr>
          <p:spPr bwMode="auto">
            <a:xfrm flipV="1">
              <a:off x="3515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18" name="Text Box 11"/>
            <p:cNvSpPr txBox="1">
              <a:spLocks noChangeArrowheads="1"/>
            </p:cNvSpPr>
            <p:nvPr/>
          </p:nvSpPr>
          <p:spPr bwMode="auto">
            <a:xfrm>
              <a:off x="4740" y="3067"/>
              <a:ext cx="2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IQ</a:t>
              </a:r>
            </a:p>
          </p:txBody>
        </p:sp>
        <p:sp>
          <p:nvSpPr>
            <p:cNvPr id="8219" name="Text Box 12"/>
            <p:cNvSpPr txBox="1">
              <a:spLocks noChangeArrowheads="1"/>
            </p:cNvSpPr>
            <p:nvPr/>
          </p:nvSpPr>
          <p:spPr bwMode="auto">
            <a:xfrm>
              <a:off x="2064" y="1253"/>
              <a:ext cx="47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통계학</a:t>
              </a:r>
            </a:p>
          </p:txBody>
        </p:sp>
        <p:sp>
          <p:nvSpPr>
            <p:cNvPr id="8220" name="Line 13"/>
            <p:cNvSpPr>
              <a:spLocks noChangeShapeType="1"/>
            </p:cNvSpPr>
            <p:nvPr/>
          </p:nvSpPr>
          <p:spPr bwMode="auto">
            <a:xfrm>
              <a:off x="2608" y="261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21" name="Line 14"/>
            <p:cNvSpPr>
              <a:spLocks noChangeShapeType="1"/>
            </p:cNvSpPr>
            <p:nvPr/>
          </p:nvSpPr>
          <p:spPr bwMode="auto">
            <a:xfrm>
              <a:off x="2608" y="220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22" name="Line 15"/>
            <p:cNvSpPr>
              <a:spLocks noChangeShapeType="1"/>
            </p:cNvSpPr>
            <p:nvPr/>
          </p:nvSpPr>
          <p:spPr bwMode="auto">
            <a:xfrm>
              <a:off x="2608" y="175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23" name="Text Box 16"/>
            <p:cNvSpPr txBox="1">
              <a:spLocks noChangeArrowheads="1"/>
            </p:cNvSpPr>
            <p:nvPr/>
          </p:nvSpPr>
          <p:spPr bwMode="auto">
            <a:xfrm>
              <a:off x="3334" y="3199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120</a:t>
              </a:r>
            </a:p>
          </p:txBody>
        </p:sp>
        <p:sp>
          <p:nvSpPr>
            <p:cNvPr id="8224" name="Text Box 17"/>
            <p:cNvSpPr txBox="1">
              <a:spLocks noChangeArrowheads="1"/>
            </p:cNvSpPr>
            <p:nvPr/>
          </p:nvSpPr>
          <p:spPr bwMode="auto">
            <a:xfrm>
              <a:off x="2243" y="208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80</a:t>
              </a:r>
            </a:p>
          </p:txBody>
        </p:sp>
        <p:sp>
          <p:nvSpPr>
            <p:cNvPr id="8225" name="Text Box 18"/>
            <p:cNvSpPr txBox="1">
              <a:spLocks noChangeArrowheads="1"/>
            </p:cNvSpPr>
            <p:nvPr/>
          </p:nvSpPr>
          <p:spPr bwMode="auto">
            <a:xfrm>
              <a:off x="2245" y="251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70</a:t>
              </a:r>
            </a:p>
          </p:txBody>
        </p:sp>
        <p:sp>
          <p:nvSpPr>
            <p:cNvPr id="8226" name="Text Box 19"/>
            <p:cNvSpPr txBox="1">
              <a:spLocks noChangeArrowheads="1"/>
            </p:cNvSpPr>
            <p:nvPr/>
          </p:nvSpPr>
          <p:spPr bwMode="auto">
            <a:xfrm>
              <a:off x="2245" y="1661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90</a:t>
              </a:r>
            </a:p>
          </p:txBody>
        </p:sp>
        <p:sp>
          <p:nvSpPr>
            <p:cNvPr id="8227" name="Text Box 20"/>
            <p:cNvSpPr txBox="1">
              <a:spLocks noChangeArrowheads="1"/>
            </p:cNvSpPr>
            <p:nvPr/>
          </p:nvSpPr>
          <p:spPr bwMode="auto">
            <a:xfrm>
              <a:off x="3842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140</a:t>
              </a:r>
            </a:p>
          </p:txBody>
        </p:sp>
        <p:sp>
          <p:nvSpPr>
            <p:cNvPr id="8228" name="Text Box 21"/>
            <p:cNvSpPr txBox="1">
              <a:spLocks noChangeArrowheads="1"/>
            </p:cNvSpPr>
            <p:nvPr/>
          </p:nvSpPr>
          <p:spPr bwMode="auto">
            <a:xfrm>
              <a:off x="2835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100</a:t>
              </a:r>
            </a:p>
          </p:txBody>
        </p:sp>
      </p:grpSp>
      <p:sp>
        <p:nvSpPr>
          <p:cNvPr id="8198" name="Oval 22"/>
          <p:cNvSpPr>
            <a:spLocks noChangeArrowheads="1"/>
          </p:cNvSpPr>
          <p:nvPr/>
        </p:nvSpPr>
        <p:spPr bwMode="auto">
          <a:xfrm>
            <a:off x="7032625" y="3789364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199" name="Oval 23"/>
          <p:cNvSpPr>
            <a:spLocks noChangeArrowheads="1"/>
          </p:cNvSpPr>
          <p:nvPr/>
        </p:nvSpPr>
        <p:spPr bwMode="auto">
          <a:xfrm>
            <a:off x="7824789" y="40052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200" name="Oval 24"/>
          <p:cNvSpPr>
            <a:spLocks noChangeArrowheads="1"/>
          </p:cNvSpPr>
          <p:nvPr/>
        </p:nvSpPr>
        <p:spPr bwMode="auto">
          <a:xfrm>
            <a:off x="7175500" y="30686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201" name="Oval 25"/>
          <p:cNvSpPr>
            <a:spLocks noChangeArrowheads="1"/>
          </p:cNvSpPr>
          <p:nvPr/>
        </p:nvSpPr>
        <p:spPr bwMode="auto">
          <a:xfrm>
            <a:off x="7608889" y="32131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202" name="Oval 26"/>
          <p:cNvSpPr>
            <a:spLocks noChangeArrowheads="1"/>
          </p:cNvSpPr>
          <p:nvPr/>
        </p:nvSpPr>
        <p:spPr bwMode="auto">
          <a:xfrm>
            <a:off x="7391400" y="37163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203" name="Oval 27"/>
          <p:cNvSpPr>
            <a:spLocks noChangeArrowheads="1"/>
          </p:cNvSpPr>
          <p:nvPr/>
        </p:nvSpPr>
        <p:spPr bwMode="auto">
          <a:xfrm>
            <a:off x="6456364" y="38608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204" name="Oval 28"/>
          <p:cNvSpPr>
            <a:spLocks noChangeArrowheads="1"/>
          </p:cNvSpPr>
          <p:nvPr/>
        </p:nvSpPr>
        <p:spPr bwMode="auto">
          <a:xfrm>
            <a:off x="6888164" y="27813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205" name="Oval 29"/>
          <p:cNvSpPr>
            <a:spLocks noChangeArrowheads="1"/>
          </p:cNvSpPr>
          <p:nvPr/>
        </p:nvSpPr>
        <p:spPr bwMode="auto">
          <a:xfrm>
            <a:off x="6672264" y="3500439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206" name="Oval 30"/>
          <p:cNvSpPr>
            <a:spLocks noChangeArrowheads="1"/>
          </p:cNvSpPr>
          <p:nvPr/>
        </p:nvSpPr>
        <p:spPr bwMode="auto">
          <a:xfrm>
            <a:off x="7175500" y="4149726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207" name="Oval 31"/>
          <p:cNvSpPr>
            <a:spLocks noChangeArrowheads="1"/>
          </p:cNvSpPr>
          <p:nvPr/>
        </p:nvSpPr>
        <p:spPr bwMode="auto">
          <a:xfrm>
            <a:off x="7319964" y="27082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208" name="Oval 32"/>
          <p:cNvSpPr>
            <a:spLocks noChangeArrowheads="1"/>
          </p:cNvSpPr>
          <p:nvPr/>
        </p:nvSpPr>
        <p:spPr bwMode="auto">
          <a:xfrm>
            <a:off x="7967664" y="34290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209" name="Oval 33"/>
          <p:cNvSpPr>
            <a:spLocks noChangeArrowheads="1"/>
          </p:cNvSpPr>
          <p:nvPr/>
        </p:nvSpPr>
        <p:spPr bwMode="auto">
          <a:xfrm>
            <a:off x="6456364" y="31416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210" name="Oval 34"/>
          <p:cNvSpPr>
            <a:spLocks noChangeArrowheads="1"/>
          </p:cNvSpPr>
          <p:nvPr/>
        </p:nvSpPr>
        <p:spPr bwMode="auto">
          <a:xfrm rot="18221179">
            <a:off x="6096001" y="2349501"/>
            <a:ext cx="2308225" cy="2228850"/>
          </a:xfrm>
          <a:prstGeom prst="ellipse">
            <a:avLst/>
          </a:prstGeom>
          <a:solidFill>
            <a:srgbClr val="FF3300">
              <a:alpha val="18823"/>
            </a:srgbClr>
          </a:solidFill>
          <a:ln w="9525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1763" name="AutoShape 35"/>
          <p:cNvSpPr>
            <a:spLocks noChangeArrowheads="1"/>
          </p:cNvSpPr>
          <p:nvPr/>
        </p:nvSpPr>
        <p:spPr bwMode="auto">
          <a:xfrm>
            <a:off x="2279650" y="3573463"/>
            <a:ext cx="2736850" cy="1511300"/>
          </a:xfrm>
          <a:prstGeom prst="homePlate">
            <a:avLst>
              <a:gd name="adj" fmla="val 45273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latin typeface="휴먼모음T" panose="02030504000101010101" pitchFamily="18" charset="-127"/>
                <a:ea typeface="휴먼모음T" panose="02030504000101010101" pitchFamily="18" charset="-127"/>
              </a:rPr>
              <a:t>IQ</a:t>
            </a:r>
            <a:r>
              <a:rPr lang="ko-KR" altLang="en-US" sz="2400">
                <a:latin typeface="휴먼모음T" panose="02030504000101010101" pitchFamily="18" charset="-127"/>
                <a:ea typeface="휴먼모음T" panose="02030504000101010101" pitchFamily="18" charset="-127"/>
              </a:rPr>
              <a:t>와 통계학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>
                <a:latin typeface="휴먼모음T" panose="02030504000101010101" pitchFamily="18" charset="-127"/>
                <a:ea typeface="휴먼모음T" panose="02030504000101010101" pitchFamily="18" charset="-127"/>
              </a:rPr>
              <a:t>성적은 관계 없다 </a:t>
            </a:r>
          </a:p>
        </p:txBody>
      </p:sp>
      <p:sp>
        <p:nvSpPr>
          <p:cNvPr id="201765" name="Oval 37"/>
          <p:cNvSpPr>
            <a:spLocks noChangeArrowheads="1"/>
          </p:cNvSpPr>
          <p:nvPr/>
        </p:nvSpPr>
        <p:spPr bwMode="auto">
          <a:xfrm>
            <a:off x="8904289" y="1916114"/>
            <a:ext cx="1512887" cy="15128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상관</a:t>
            </a: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1406528" y="844991"/>
            <a:ext cx="2314575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ko-KR" altLang="en-US" kern="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연관성의 </a:t>
            </a:r>
            <a:br>
              <a:rPr lang="ko-KR" altLang="en-US" kern="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kern="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 </a:t>
            </a:r>
            <a:r>
              <a:rPr lang="en-US" altLang="ko-KR" kern="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</a:t>
            </a:r>
          </a:p>
        </p:txBody>
      </p:sp>
      <p:sp>
        <p:nvSpPr>
          <p:cNvPr id="39" name="Oval 4"/>
          <p:cNvSpPr>
            <a:spLocks noChangeArrowheads="1"/>
          </p:cNvSpPr>
          <p:nvPr/>
        </p:nvSpPr>
        <p:spPr bwMode="auto">
          <a:xfrm>
            <a:off x="716537" y="370330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63" grpId="0" animBg="1"/>
      <p:bldP spid="2017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348" y="980480"/>
            <a:ext cx="2590800" cy="187325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ko-KR" altLang="en-US">
                <a:latin typeface="휴먼모음T" panose="02030504000101010101" pitchFamily="18" charset="-127"/>
                <a:ea typeface="휴먼모음T" panose="02030504000101010101" pitchFamily="18" charset="-127"/>
              </a:rPr>
              <a:t>정리하면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83112" y="404813"/>
            <a:ext cx="6481439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연관성은 </a:t>
            </a:r>
          </a:p>
          <a:p>
            <a:pPr eaLnBrk="1" hangingPunct="1">
              <a:lnSpc>
                <a:spcPct val="90000"/>
              </a:lnSpc>
            </a:pPr>
            <a:endParaRPr lang="ko-KR" altLang="en-US" sz="2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양의 연관성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하나가 커지면 다른 하나도 커진다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하나가 작아지면 다른 하나도 작아진다</a:t>
            </a:r>
          </a:p>
          <a:p>
            <a:pPr eaLnBrk="1" hangingPunct="1">
              <a:lnSpc>
                <a:spcPct val="90000"/>
              </a:lnSpc>
            </a:pPr>
            <a:endParaRPr lang="ko-KR" altLang="en-US" sz="2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음의 연관성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하나가 작아지면 다른 하나는 커진다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하나가 커지면 다른 하나는 작아진다</a:t>
            </a:r>
          </a:p>
          <a:p>
            <a:pPr lvl="1" eaLnBrk="1" hangingPunct="1">
              <a:lnSpc>
                <a:spcPct val="90000"/>
              </a:lnSpc>
            </a:pPr>
            <a:endParaRPr lang="ko-KR" altLang="en-US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sz="2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무상관</a:t>
            </a:r>
            <a:endParaRPr lang="ko-KR" altLang="en-US" sz="2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220" name="Oval 5"/>
          <p:cNvSpPr>
            <a:spLocks noChangeArrowheads="1"/>
          </p:cNvSpPr>
          <p:nvPr/>
        </p:nvSpPr>
        <p:spPr bwMode="auto">
          <a:xfrm>
            <a:off x="911424" y="548680"/>
            <a:ext cx="3024187" cy="3024188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4"/>
          <p:cNvSpPr>
            <a:spLocks noChangeArrowheads="1"/>
          </p:cNvSpPr>
          <p:nvPr/>
        </p:nvSpPr>
        <p:spPr bwMode="auto">
          <a:xfrm>
            <a:off x="3070225" y="404813"/>
            <a:ext cx="6121400" cy="61214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224338" y="549276"/>
            <a:ext cx="3744912" cy="2016125"/>
          </a:xfrm>
        </p:spPr>
        <p:txBody>
          <a:bodyPr/>
          <a:lstStyle/>
          <a:p>
            <a:pPr eaLnBrk="1" hangingPunct="1"/>
            <a:r>
              <a:rPr lang="ko-KR" altLang="en-US">
                <a:latin typeface="휴먼모음T" panose="02030504000101010101" pitchFamily="18" charset="-127"/>
                <a:ea typeface="휴먼모음T" panose="02030504000101010101" pitchFamily="18" charset="-127"/>
              </a:rPr>
              <a:t>연관성의 측도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5050" y="2708276"/>
            <a:ext cx="5329238" cy="34893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o-KR" altLang="en-US" sz="6000">
                <a:latin typeface="휴먼모음T" panose="02030504000101010101" pitchFamily="18" charset="-127"/>
                <a:ea typeface="휴먼모음T" panose="02030504000101010101" pitchFamily="18" charset="-127"/>
              </a:rPr>
              <a:t>공분산</a:t>
            </a:r>
          </a:p>
          <a:p>
            <a:pPr algn="ctr" eaLnBrk="1" hangingPunct="1">
              <a:buFontTx/>
              <a:buNone/>
            </a:pPr>
            <a:r>
              <a:rPr lang="en-US" altLang="ko-KR" sz="6000">
                <a:latin typeface="휴먼모음T" panose="02030504000101010101" pitchFamily="18" charset="-127"/>
                <a:ea typeface="휴먼모음T" panose="02030504000101010101" pitchFamily="18" charset="-127"/>
              </a:rPr>
              <a:t>(Covariance)</a:t>
            </a:r>
            <a:endParaRPr lang="en-US" altLang="ko-KR" sz="660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 algn="ctr" eaLnBrk="1" hangingPunct="1">
              <a:buFontTx/>
              <a:buNone/>
            </a:pPr>
            <a:endParaRPr lang="en-US" altLang="ko-KR" sz="600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2879</TotalTime>
  <Words>450</Words>
  <Application>Microsoft Office PowerPoint</Application>
  <PresentationFormat>와이드스크린</PresentationFormat>
  <Paragraphs>232</Paragraphs>
  <Slides>27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6" baseType="lpstr">
      <vt:lpstr>굴림</vt:lpstr>
      <vt:lpstr>나눔손글씨 붓</vt:lpstr>
      <vt:lpstr>나눔스퀘어 Bold</vt:lpstr>
      <vt:lpstr>한컴바탕</vt:lpstr>
      <vt:lpstr>휴먼모음T</vt:lpstr>
      <vt:lpstr>Cambria Math</vt:lpstr>
      <vt:lpstr>Times New Roman</vt:lpstr>
      <vt:lpstr>기본 디자인</vt:lpstr>
      <vt:lpstr>Equation</vt:lpstr>
      <vt:lpstr>상관분석</vt:lpstr>
      <vt:lpstr>오늘  배울 내용은</vt:lpstr>
      <vt:lpstr>연관성의  예 1</vt:lpstr>
      <vt:lpstr>연관성의  예 1</vt:lpstr>
      <vt:lpstr>PowerPoint 프레젠테이션</vt:lpstr>
      <vt:lpstr>PowerPoint 프레젠테이션</vt:lpstr>
      <vt:lpstr>PowerPoint 프레젠테이션</vt:lpstr>
      <vt:lpstr>정리하면</vt:lpstr>
      <vt:lpstr>연관성의 측도</vt:lpstr>
      <vt:lpstr>공분산? 공동 분산?</vt:lpstr>
      <vt:lpstr>공분산의 의미</vt:lpstr>
      <vt:lpstr>PowerPoint 프레젠테이션</vt:lpstr>
      <vt:lpstr>공분산의 의미</vt:lpstr>
      <vt:lpstr>공분산의 의미</vt:lpstr>
      <vt:lpstr>공분산은</vt:lpstr>
      <vt:lpstr>무조건 공분산이 크다고 연관성이 높은가?</vt:lpstr>
      <vt:lpstr>궁극적인  연관성의 측도</vt:lpstr>
      <vt:lpstr>상관계수</vt:lpstr>
      <vt:lpstr>상관계수의 범위</vt:lpstr>
      <vt:lpstr>PowerPoint 프레젠테이션</vt:lpstr>
      <vt:lpstr>예제 6.1 p.246</vt:lpstr>
      <vt:lpstr>상관계수의 한계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상관분석</dc:title>
  <dc:creator>user15</dc:creator>
  <cp:lastModifiedBy>Admin</cp:lastModifiedBy>
  <cp:revision>158</cp:revision>
  <dcterms:created xsi:type="dcterms:W3CDTF">2008-03-13T09:17:57Z</dcterms:created>
  <dcterms:modified xsi:type="dcterms:W3CDTF">2025-06-02T01:35:39Z</dcterms:modified>
</cp:coreProperties>
</file>