
<file path=[Content_Types].xml><?xml version="1.0" encoding="utf-8"?>
<Types xmlns="http://schemas.openxmlformats.org/package/2006/content-types">
  <Default Extension="bmp" ContentType="image/bmp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7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8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7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ED85780-F642-44AF-A423-7D0A40642F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8F82FBA-FBF1-4195-BF97-BDA4CB39A2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74A9C10-C4A1-409C-A78C-8A072C342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56894-E5FF-4491-9871-9EC4A4D48EBC}" type="datetimeFigureOut">
              <a:rPr lang="ko-KR" altLang="en-US" smtClean="0"/>
              <a:t>2025-02-12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15AA127-37B6-4F27-A7B8-1CCBA6B5A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31058B7-F408-495D-A404-31D8A69C4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B511C-B100-4ACB-978F-58FD8DBB6D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2368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5A93FEB-2471-451A-B6D2-D6E1A0B67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5950BAC-AF30-4EB1-BA63-7627EDBEB8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263AF01-B5CC-4794-852A-4EDEAE1B3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56894-E5FF-4491-9871-9EC4A4D48EBC}" type="datetimeFigureOut">
              <a:rPr lang="ko-KR" altLang="en-US" smtClean="0"/>
              <a:t>2025-02-12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9131BCF-FF94-41F8-AD86-83DFBA322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9BACBD8-E476-4A53-87E3-8CE0EFC4D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B511C-B100-4ACB-978F-58FD8DBB6D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6324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17B9AB15-EA50-43CA-BF43-3928D8D993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DE89C98-270C-4370-85B8-703DA188C1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8513775-AEAA-48F6-8498-5FFA9282E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56894-E5FF-4491-9871-9EC4A4D48EBC}" type="datetimeFigureOut">
              <a:rPr lang="ko-KR" altLang="en-US" smtClean="0"/>
              <a:t>2025-02-12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DA17903-6820-49C1-A424-77032C425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B2F9199-B09E-4179-991F-3ECA43829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B511C-B100-4ACB-978F-58FD8DBB6D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98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69F2B89-5B33-4053-ACFE-612E7F537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2F918AB-C9AD-4F91-BB9B-728E24B3F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F557ADD-6456-4D91-A0C4-404842458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56894-E5FF-4491-9871-9EC4A4D48EBC}" type="datetimeFigureOut">
              <a:rPr lang="ko-KR" altLang="en-US" smtClean="0"/>
              <a:t>2025-02-12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C609501-5CFA-48C8-B3FE-3246A2588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C97BA4F-3189-45E9-BD4E-1E8C4E87D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B511C-B100-4ACB-978F-58FD8DBB6D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4900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621D863-A0E3-44AA-B805-22A11396C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827C6A1-A6FF-4B3B-94E2-A9CA88016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1FDB073-DDD9-41F4-B2E7-BDD6CF8F8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56894-E5FF-4491-9871-9EC4A4D48EBC}" type="datetimeFigureOut">
              <a:rPr lang="ko-KR" altLang="en-US" smtClean="0"/>
              <a:t>2025-02-12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3D60354-9DC6-4F3D-9D95-3760D62F3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2095B56-32B2-4154-A9FF-53247F176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B511C-B100-4ACB-978F-58FD8DBB6D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3235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CBF2483-CD06-4958-A991-9A356BFAF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EF8EAB5-0424-4BE6-9AFE-C4CEE440E0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703F249-32A0-4CE7-9429-E2E430BDE3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D48AB5B-B9CD-4E9E-A9B7-EA5677790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56894-E5FF-4491-9871-9EC4A4D48EBC}" type="datetimeFigureOut">
              <a:rPr lang="ko-KR" altLang="en-US" smtClean="0"/>
              <a:t>2025-02-12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04184C0-6EA3-4DE8-8E8E-715AB6E84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C690B72-D5A3-4A0C-9F2E-59B0870BF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B511C-B100-4ACB-978F-58FD8DBB6D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6065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2AE6DF4-C249-4D8F-A411-46C2F26D5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0EE2741-3346-4884-82D5-56BC99C8D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FE1BB9D-4A75-4E15-9B19-D53DA790FD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7A413315-3B76-4D26-844F-0E98668F23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E642D707-B381-4AF4-8A84-541BC52BFC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6D02FF68-3EA2-4BBB-9D09-D8BDCE71A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56894-E5FF-4491-9871-9EC4A4D48EBC}" type="datetimeFigureOut">
              <a:rPr lang="ko-KR" altLang="en-US" smtClean="0"/>
              <a:t>2025-02-12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8525833E-F439-473C-954C-0A859C683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8D1A85EF-F0CD-4FE7-B0A0-C3EF92645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B511C-B100-4ACB-978F-58FD8DBB6D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524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D0AD25A-9A23-41EE-B905-014BDD24B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F48D4921-5A26-43B4-A948-22822EDD1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56894-E5FF-4491-9871-9EC4A4D48EBC}" type="datetimeFigureOut">
              <a:rPr lang="ko-KR" altLang="en-US" smtClean="0"/>
              <a:t>2025-02-12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589FCC9B-B479-48C0-8418-890BE4E23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F460288-343C-4690-88E0-07CC56612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B511C-B100-4ACB-978F-58FD8DBB6D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0961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48865CA3-88FF-4C81-B84D-908EC7D23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56894-E5FF-4491-9871-9EC4A4D48EBC}" type="datetimeFigureOut">
              <a:rPr lang="ko-KR" altLang="en-US" smtClean="0"/>
              <a:t>2025-02-12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21EF79B0-FE48-48BB-B298-D556D384B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46989CE-2C34-4784-89F6-B25356BD6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B511C-B100-4ACB-978F-58FD8DBB6D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2430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AE56914-B87B-458D-9F23-7F3741052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D857A8E-903F-4E6D-8076-9A4DEA982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DDAB69A-C63E-4C4F-8C11-4AAB32B8F2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5EF0E2F-7E72-4B42-9B2F-53ADEC283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56894-E5FF-4491-9871-9EC4A4D48EBC}" type="datetimeFigureOut">
              <a:rPr lang="ko-KR" altLang="en-US" smtClean="0"/>
              <a:t>2025-02-12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2277381-6288-48C0-A3AC-8FA3B6CE1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2D95DAA-8DEA-437A-8502-982B6B12B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B511C-B100-4ACB-978F-58FD8DBB6D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9114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F5F1ADB-A323-48E1-857D-15FE6C4CB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F537497-09CC-4B89-83F1-A8D6B72CD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720E680-64AB-4D07-9D30-E3B947BEB8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348E7A8-EF1B-448A-838F-7845BF861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56894-E5FF-4491-9871-9EC4A4D48EBC}" type="datetimeFigureOut">
              <a:rPr lang="ko-KR" altLang="en-US" smtClean="0"/>
              <a:t>2025-02-12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5B4FBA0-85DC-42C7-9618-4FB2DDE42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7B6F245-FD7A-4B4F-926B-54FFC45AE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B511C-B100-4ACB-978F-58FD8DBB6D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3731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567619A-B943-4953-854A-5BE8C474D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A33548-7F93-4E87-BAC8-F45EF74E6B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8B303A7-B974-42E7-B43D-4C9F8F507F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56894-E5FF-4491-9871-9EC4A4D48EBC}" type="datetimeFigureOut">
              <a:rPr lang="ko-KR" altLang="en-US" smtClean="0"/>
              <a:t>2025-02-12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B723954-34B1-4954-8A49-A77705D4C0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8A9BFD-8339-4F67-B730-B28B36BB2F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B511C-B100-4ACB-978F-58FD8DBB6D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7424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b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75A7DB1-305E-47E4-A231-3A994987DA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경영데이터의 이해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27CCC77-9A02-4DCA-8874-74D3CE96E6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엑셀의 기초적 활용</a:t>
            </a:r>
          </a:p>
        </p:txBody>
      </p:sp>
    </p:spTree>
    <p:extLst>
      <p:ext uri="{BB962C8B-B14F-4D97-AF65-F5344CB8AC3E}">
        <p14:creationId xmlns:p14="http://schemas.microsoft.com/office/powerpoint/2010/main" val="2689082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8DF5C05-87FC-4B60-A48E-A9CC349FC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527800" cy="523875"/>
          </a:xfrm>
        </p:spPr>
        <p:txBody>
          <a:bodyPr>
            <a:normAutofit fontScale="90000"/>
          </a:bodyPr>
          <a:lstStyle/>
          <a:p>
            <a:r>
              <a:rPr lang="ko-KR" altLang="en-US" sz="3600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상대참조</a:t>
            </a:r>
            <a:r>
              <a:rPr lang="en-US" altLang="ko-KR" sz="36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3600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절대참조</a:t>
            </a:r>
            <a:r>
              <a:rPr lang="en-US" altLang="ko-KR" sz="36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3600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혼합참조</a:t>
            </a:r>
            <a:r>
              <a:rPr lang="ko-KR" altLang="en-US" sz="3600" kern="0" spc="-50" dirty="0">
                <a:solidFill>
                  <a:srgbClr val="000000"/>
                </a:solidFill>
                <a:effectLst/>
                <a:latin typeface="한양신명조"/>
                <a:ea typeface="휴먼고딕"/>
              </a:rPr>
              <a:t> </a:t>
            </a:r>
            <a:endParaRPr lang="ko-KR" altLang="en-US" sz="72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235AA94-4CE4-4925-9563-11BFE44DF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" y="1028700"/>
            <a:ext cx="11763375" cy="18288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30043F43-7310-4567-A930-C3D209149D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12" y="2857500"/>
            <a:ext cx="11734800" cy="1781175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393DB22E-36F1-4502-AD71-AAF1B93302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075" y="4559300"/>
            <a:ext cx="11753850" cy="1752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B123738-9F81-4288-B30E-5ABA982615D1}"/>
              </a:ext>
            </a:extLst>
          </p:cNvPr>
          <p:cNvSpPr txBox="1"/>
          <p:nvPr/>
        </p:nvSpPr>
        <p:spPr>
          <a:xfrm>
            <a:off x="234950" y="6225902"/>
            <a:ext cx="7131050" cy="483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0500" marR="0" indent="-19050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기능키 󰍢키를 누르면 셀 주소 앞에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$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표시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(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주소가 고정됨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)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가 추가</a:t>
            </a:r>
            <a:endParaRPr lang="ko-KR" altLang="en-US" sz="2000" kern="0" spc="0" dirty="0">
              <a:solidFill>
                <a:srgbClr val="000000"/>
              </a:solidFill>
              <a:effectLst/>
              <a:latin typeface="한양신명조"/>
            </a:endParaRPr>
          </a:p>
        </p:txBody>
      </p:sp>
    </p:spTree>
    <p:extLst>
      <p:ext uri="{BB962C8B-B14F-4D97-AF65-F5344CB8AC3E}">
        <p14:creationId xmlns:p14="http://schemas.microsoft.com/office/powerpoint/2010/main" val="2218726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B028962-1A76-43AA-982C-E4C129DFF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8025"/>
          </a:xfrm>
        </p:spPr>
        <p:txBody>
          <a:bodyPr>
            <a:normAutofit/>
          </a:bodyPr>
          <a:lstStyle/>
          <a:p>
            <a:r>
              <a:rPr lang="ko-KR" altLang="en-US" sz="32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데이터 분석도구</a:t>
            </a:r>
            <a:endParaRPr lang="ko-KR" altLang="en-US" sz="66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05931E0-3E4D-4EBD-ABAB-879B8643E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3800"/>
            <a:ext cx="10515600" cy="49831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&lt;</a:t>
            </a:r>
            <a:r>
              <a:rPr lang="ko-KR" altLang="en-US" sz="1800" b="1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데이터 분석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&gt; 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기능 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: 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여러 가지 종류의 통계적 데이터 분석을 대화형으로 입력하여 매우 편리하게 그 출력을 얻을 수 있음</a:t>
            </a:r>
            <a:endParaRPr lang="ko-KR" altLang="en-US" sz="1800" kern="0" spc="-50" dirty="0">
              <a:solidFill>
                <a:srgbClr val="000000"/>
              </a:solidFill>
              <a:effectLst/>
              <a:latin typeface="한양신명조"/>
            </a:endParaRPr>
          </a:p>
          <a:p>
            <a:pPr>
              <a:lnSpc>
                <a:spcPct val="100000"/>
              </a:lnSpc>
            </a:pP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F689F93-B153-4E16-8756-4497795FD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1828800"/>
            <a:ext cx="7645918" cy="1803399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CF672E8C-D3DD-40D2-A812-CA60761E6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9337" y="1828800"/>
            <a:ext cx="2752725" cy="41529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3792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01F7ED-08C4-4550-A05B-50D5C9BF9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752600" cy="714375"/>
          </a:xfrm>
        </p:spPr>
        <p:txBody>
          <a:bodyPr>
            <a:normAutofit/>
          </a:bodyPr>
          <a:lstStyle/>
          <a:p>
            <a:r>
              <a:rPr lang="ko-KR" altLang="en-US" sz="3600" dirty="0"/>
              <a:t>연습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A198CEB-81EA-4DAF-A477-91EAA5010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9245600" cy="778669"/>
          </a:xfrm>
        </p:spPr>
        <p:txBody>
          <a:bodyPr>
            <a:normAutofit/>
          </a:bodyPr>
          <a:lstStyle/>
          <a:p>
            <a:r>
              <a:rPr lang="en-US" altLang="ko-KR" sz="1800" dirty="0"/>
              <a:t>10</a:t>
            </a:r>
            <a:r>
              <a:rPr lang="ko-KR" altLang="en-US" sz="1800" dirty="0"/>
              <a:t>일간 과일가게 매출을 </a:t>
            </a:r>
            <a:r>
              <a:rPr lang="ko-KR" altLang="en-US" sz="1800" dirty="0" err="1"/>
              <a:t>구하시오</a:t>
            </a:r>
            <a:endParaRPr lang="en-US" altLang="ko-KR" sz="1800" dirty="0"/>
          </a:p>
          <a:p>
            <a:r>
              <a:rPr lang="ko-KR" altLang="en-US" sz="1800" dirty="0" err="1"/>
              <a:t>절대참조</a:t>
            </a:r>
            <a:r>
              <a:rPr lang="en-US" altLang="ko-KR" sz="1800" dirty="0"/>
              <a:t>, </a:t>
            </a:r>
            <a:r>
              <a:rPr lang="ko-KR" altLang="en-US" sz="1800" dirty="0" err="1"/>
              <a:t>혼합참조</a:t>
            </a:r>
            <a:r>
              <a:rPr lang="ko-KR" altLang="en-US" sz="1800" dirty="0"/>
              <a:t> 등을 이용하여 </a:t>
            </a:r>
            <a:r>
              <a:rPr lang="en-US" altLang="ko-KR" sz="1800" dirty="0"/>
              <a:t>D2 </a:t>
            </a:r>
            <a:r>
              <a:rPr lang="ko-KR" altLang="en-US" sz="1800" dirty="0"/>
              <a:t>셀을 작성하여 나머지는 채우기로 </a:t>
            </a:r>
            <a:r>
              <a:rPr lang="ko-KR" altLang="en-US" sz="1800" dirty="0" err="1"/>
              <a:t>카피하시오</a:t>
            </a:r>
            <a:endParaRPr lang="ko-KR" altLang="en-US" sz="18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D565E28-482D-45AE-9B47-F3269E245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625" y="2032000"/>
            <a:ext cx="8747125" cy="391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685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1BD1BA4-7534-4E77-B4C1-4298E75C9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975574" cy="946840"/>
          </a:xfrm>
        </p:spPr>
        <p:txBody>
          <a:bodyPr/>
          <a:lstStyle/>
          <a:p>
            <a:r>
              <a:rPr lang="ko-KR" altLang="en-US" dirty="0"/>
              <a:t>엑셀화면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C289B38-C3E9-4692-89C5-9F6065E84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3674165" cy="44862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20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화면 위에서부터 차례로 </a:t>
            </a:r>
            <a:endParaRPr lang="en-US" altLang="ko-KR" sz="2000" kern="0" spc="-50" dirty="0">
              <a:solidFill>
                <a:srgbClr val="000000"/>
              </a:solidFill>
              <a:effectLst/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pPr>
              <a:lnSpc>
                <a:spcPct val="100000"/>
              </a:lnSpc>
            </a:pPr>
            <a:r>
              <a:rPr lang="ko-KR" altLang="en-US" sz="20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“</a:t>
            </a:r>
            <a:r>
              <a:rPr lang="ko-KR" altLang="en-US" sz="2000" b="1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빠른 실행 도구 모음 바</a:t>
            </a:r>
            <a:r>
              <a:rPr lang="ko-KR" altLang="en-US" sz="20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”</a:t>
            </a:r>
            <a:endParaRPr lang="en-US" altLang="ko-KR" sz="2000" kern="0" spc="-50" dirty="0">
              <a:solidFill>
                <a:srgbClr val="000000"/>
              </a:solidFill>
              <a:effectLst/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pPr>
              <a:lnSpc>
                <a:spcPct val="100000"/>
              </a:lnSpc>
            </a:pPr>
            <a:r>
              <a:rPr lang="en-US" altLang="ko-KR" sz="20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“</a:t>
            </a:r>
            <a:r>
              <a:rPr lang="ko-KR" altLang="en-US" sz="2000" b="1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메뉴 바</a:t>
            </a:r>
            <a:r>
              <a:rPr lang="ko-KR" altLang="en-US" sz="20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”</a:t>
            </a:r>
            <a:endParaRPr lang="en-US" altLang="ko-KR" sz="2000" kern="0" spc="-50" dirty="0">
              <a:solidFill>
                <a:srgbClr val="000000"/>
              </a:solidFill>
              <a:effectLst/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pPr>
              <a:lnSpc>
                <a:spcPct val="100000"/>
              </a:lnSpc>
            </a:pPr>
            <a:r>
              <a:rPr lang="en-US" altLang="ko-KR" sz="20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“</a:t>
            </a:r>
            <a:r>
              <a:rPr lang="ko-KR" altLang="en-US" sz="2000" b="1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리본메뉴</a:t>
            </a:r>
            <a:r>
              <a:rPr lang="ko-KR" altLang="en-US" sz="20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”</a:t>
            </a:r>
            <a:r>
              <a:rPr lang="en-US" altLang="ko-KR" sz="20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altLang="ko-KR" sz="20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“</a:t>
            </a:r>
            <a:r>
              <a:rPr lang="ko-KR" altLang="en-US" sz="2000" b="1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이름상자 및 수식 </a:t>
            </a:r>
            <a:r>
              <a:rPr lang="ko-KR" altLang="en-US" sz="2000" b="1" kern="0" spc="-5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입력줄</a:t>
            </a:r>
            <a:r>
              <a:rPr lang="ko-KR" altLang="en-US" sz="20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”</a:t>
            </a:r>
            <a:r>
              <a:rPr lang="en-US" altLang="ko-KR" sz="20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altLang="ko-KR" sz="20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“</a:t>
            </a:r>
            <a:r>
              <a:rPr lang="ko-KR" altLang="en-US" sz="2000" b="1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입력 셀</a:t>
            </a:r>
            <a:r>
              <a:rPr lang="ko-KR" altLang="en-US" sz="20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”</a:t>
            </a:r>
            <a:endParaRPr lang="en-US" altLang="ko-KR" sz="2000" kern="0" spc="-50" dirty="0">
              <a:solidFill>
                <a:srgbClr val="000000"/>
              </a:solidFill>
              <a:effectLst/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pPr>
              <a:lnSpc>
                <a:spcPct val="100000"/>
              </a:lnSpc>
            </a:pPr>
            <a:r>
              <a:rPr lang="en-US" altLang="ko-KR" sz="20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“</a:t>
            </a:r>
            <a:r>
              <a:rPr lang="ko-KR" altLang="en-US" sz="2000" b="1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시트 명</a:t>
            </a:r>
            <a:r>
              <a:rPr lang="ko-KR" altLang="en-US" sz="20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”</a:t>
            </a:r>
            <a:endParaRPr lang="en-US" altLang="ko-KR" sz="2000" kern="0" spc="-50" dirty="0">
              <a:solidFill>
                <a:srgbClr val="000000"/>
              </a:solidFill>
              <a:effectLst/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pPr>
              <a:lnSpc>
                <a:spcPct val="100000"/>
              </a:lnSpc>
            </a:pPr>
            <a:r>
              <a:rPr lang="en-US" altLang="ko-KR" sz="20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“</a:t>
            </a:r>
            <a:r>
              <a:rPr lang="ko-KR" altLang="en-US" sz="2000" b="1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상태표시줄</a:t>
            </a:r>
            <a:r>
              <a:rPr lang="ko-KR" altLang="en-US" sz="20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” </a:t>
            </a:r>
            <a:endParaRPr lang="ko-KR" altLang="en-US" sz="2000" kern="0" spc="-50" dirty="0">
              <a:solidFill>
                <a:srgbClr val="000000"/>
              </a:solidFill>
              <a:effectLst/>
              <a:latin typeface="한양신명조"/>
            </a:endParaRPr>
          </a:p>
          <a:p>
            <a:pPr>
              <a:lnSpc>
                <a:spcPct val="100000"/>
              </a:lnSpc>
            </a:pPr>
            <a:endParaRPr lang="ko-KR" altLang="en-US" sz="3200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A2790AD6-FB96-4C4D-AFDF-942833C8EC3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50" b="547"/>
          <a:stretch>
            <a:fillRect/>
          </a:stretch>
        </p:blipFill>
        <p:spPr>
          <a:xfrm>
            <a:off x="4834834" y="1690688"/>
            <a:ext cx="6810836" cy="4351338"/>
          </a:xfrm>
          <a:prstGeom prst="rect">
            <a:avLst/>
          </a:prstGeom>
          <a:noFill/>
          <a:ln w="0" cap="rnd">
            <a:solidFill>
              <a:srgbClr val="A6A6A6"/>
            </a:solidFill>
            <a:prstDash val="solid"/>
            <a:round/>
          </a:ln>
          <a:effectLst>
            <a:outerShdw blurRad="76200" dist="76200" dir="2700000" algn="ctr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5787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59EDD00-7460-4D37-A214-5C33AEE2F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3252" cy="936901"/>
          </a:xfrm>
        </p:spPr>
        <p:txBody>
          <a:bodyPr/>
          <a:lstStyle/>
          <a:p>
            <a:r>
              <a:rPr lang="ko-KR" altLang="en-US" dirty="0"/>
              <a:t>자료의 입력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AC53327-19DC-47BA-981D-EA4109AA5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0930"/>
            <a:ext cx="4131365" cy="4696033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셀에 원하는 자료를 입력하기 위해서는 </a:t>
            </a:r>
            <a:r>
              <a:rPr lang="ko-KR" altLang="en-US" sz="1800" kern="0" spc="-5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입력하고자하는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셀을 클릭하여 선택하고 데이터를 입력하고 󰎠 또는 화살표로 이동</a:t>
            </a:r>
            <a:endParaRPr lang="en-US" altLang="ko-KR" sz="1800" kern="0" spc="-50" dirty="0">
              <a:solidFill>
                <a:srgbClr val="000000"/>
              </a:solidFill>
              <a:effectLst/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pPr>
              <a:lnSpc>
                <a:spcPct val="100000"/>
              </a:lnSpc>
            </a:pP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숫자는 오른쪽 정렬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문자는 왼쪽 정렬로 자동 지정</a:t>
            </a:r>
            <a:endParaRPr lang="en-US" altLang="ko-KR" sz="1800" kern="0" spc="-50" dirty="0">
              <a:solidFill>
                <a:srgbClr val="000000"/>
              </a:solidFill>
              <a:effectLst/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pPr>
              <a:lnSpc>
                <a:spcPct val="100000"/>
              </a:lnSpc>
            </a:pP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셀에 입력하는 숫자의 경우 그림과 같이 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12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자리수가 넘으면 지수를 이용하여 표현</a:t>
            </a:r>
            <a:endParaRPr lang="en-US" altLang="ko-KR" sz="1800" kern="0" spc="-50" dirty="0">
              <a:solidFill>
                <a:srgbClr val="000000"/>
              </a:solidFill>
              <a:effectLst/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pPr>
              <a:lnSpc>
                <a:spcPct val="100000"/>
              </a:lnSpc>
            </a:pP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여기서 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E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는 지수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(exponential)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를 의미하며 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1.23E+11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은 “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1.23×10</a:t>
            </a:r>
            <a:r>
              <a:rPr lang="en-US" altLang="ko-KR" sz="1800" kern="0" spc="-50" baseline="3000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11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”을 의미</a:t>
            </a:r>
            <a:endParaRPr lang="ko-KR" altLang="en-US" sz="1800" kern="0" spc="-50" dirty="0">
              <a:solidFill>
                <a:srgbClr val="000000"/>
              </a:solidFill>
              <a:effectLst/>
              <a:latin typeface="한양신명조"/>
            </a:endParaRPr>
          </a:p>
          <a:p>
            <a:pPr>
              <a:lnSpc>
                <a:spcPct val="100000"/>
              </a:lnSpc>
            </a:pP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새 시트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(+)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를 추가하여 여러 개의 시트를 포함</a:t>
            </a:r>
            <a:endParaRPr lang="en-US" altLang="ko-KR" sz="1800" kern="0" spc="-50" dirty="0">
              <a:solidFill>
                <a:srgbClr val="000000"/>
              </a:solidFill>
              <a:effectLst/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pPr>
              <a:lnSpc>
                <a:spcPct val="100000"/>
              </a:lnSpc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아래로는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1,048,576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행까지 우측으로는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XFD(16,384)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열까지 가능</a:t>
            </a:r>
            <a:endParaRPr lang="ko-KR" altLang="en-US" sz="1800" kern="0" spc="-50" dirty="0">
              <a:solidFill>
                <a:srgbClr val="000000"/>
              </a:solidFill>
              <a:effectLst/>
              <a:latin typeface="한양신명조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A60A3BA5-75A4-4014-A979-37FCEF8E552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907" b="2876"/>
          <a:stretch>
            <a:fillRect/>
          </a:stretch>
        </p:blipFill>
        <p:spPr>
          <a:xfrm>
            <a:off x="5292033" y="2921424"/>
            <a:ext cx="4177115" cy="1291214"/>
          </a:xfrm>
          <a:prstGeom prst="rect">
            <a:avLst/>
          </a:prstGeom>
          <a:noFill/>
          <a:ln w="0" cap="rnd">
            <a:solidFill>
              <a:srgbClr val="BFBFBF"/>
            </a:solidFill>
            <a:prstDash val="solid"/>
            <a:round/>
          </a:ln>
          <a:effectLst>
            <a:outerShdw blurRad="76200" dist="76200" dir="27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F1FE2CBF-A86A-49B3-8DB1-820F59494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32" y="4385271"/>
            <a:ext cx="4215297" cy="1369486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584AB4CE-16D6-46CE-A506-C170A1FA76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32" y="1543048"/>
            <a:ext cx="6167847" cy="129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742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5A303F8-6DE4-48EE-B9F7-8BF58CC64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7205"/>
          </a:xfrm>
        </p:spPr>
        <p:txBody>
          <a:bodyPr/>
          <a:lstStyle/>
          <a:p>
            <a:r>
              <a:rPr lang="ko-KR" altLang="en-US" dirty="0"/>
              <a:t>셀서식과 분수 입력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2A87B25-7BB5-4C00-8BC7-D57F2D05E8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4300330" cy="48053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입력되는 값을 판단하여 자동으로 </a:t>
            </a:r>
            <a:r>
              <a:rPr lang="ko-KR" altLang="en-US" sz="1800" b="1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셀 서식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을 전환</a:t>
            </a:r>
            <a:endParaRPr lang="ko-KR" altLang="en-US" sz="1800" kern="0" spc="-50" dirty="0">
              <a:solidFill>
                <a:srgbClr val="000000"/>
              </a:solidFill>
              <a:effectLst/>
              <a:latin typeface="한양신명조"/>
            </a:endParaRPr>
          </a:p>
          <a:p>
            <a:pPr>
              <a:lnSpc>
                <a:spcPct val="100000"/>
              </a:lnSpc>
            </a:pP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‘1/2’과 </a:t>
            </a:r>
            <a:r>
              <a:rPr lang="en-US" altLang="ko-KR" sz="1800" kern="0" spc="-5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같이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</a:t>
            </a:r>
            <a:r>
              <a:rPr lang="en-US" altLang="ko-KR" sz="1800" kern="0" spc="-5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타이핑하였는데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</a:t>
            </a:r>
            <a:r>
              <a:rPr lang="en-US" altLang="ko-KR" sz="1800" kern="0" spc="-5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엑셀이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</a:t>
            </a:r>
            <a:r>
              <a:rPr lang="en-US" altLang="ko-KR" sz="1800" kern="0" spc="-5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이를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</a:t>
            </a:r>
            <a:r>
              <a:rPr lang="en-US" altLang="ko-KR" sz="1800" kern="0" spc="-5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날짜로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</a:t>
            </a:r>
            <a:r>
              <a:rPr lang="en-US" altLang="ko-KR" sz="1800" kern="0" spc="-5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인식하여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</a:t>
            </a:r>
            <a:r>
              <a:rPr lang="en-US" altLang="ko-KR" sz="1800" kern="0" spc="-5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셀에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‘1월 2일’과 </a:t>
            </a:r>
            <a:r>
              <a:rPr lang="en-US" altLang="ko-KR" sz="1800" kern="0" spc="-5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같이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</a:t>
            </a:r>
            <a:r>
              <a:rPr lang="en-US" altLang="ko-KR" sz="1800" kern="0" spc="-5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입력되고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</a:t>
            </a:r>
            <a:r>
              <a:rPr lang="en-US" altLang="ko-KR" sz="1800" kern="0" spc="-5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셀의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</a:t>
            </a:r>
            <a:r>
              <a:rPr lang="en-US" altLang="ko-KR" sz="1800" kern="0" spc="-5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서식도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</a:t>
            </a:r>
            <a:r>
              <a:rPr lang="en-US" altLang="ko-KR" sz="1800" b="1" kern="0" spc="-5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날짜</a:t>
            </a:r>
            <a:r>
              <a:rPr lang="en-US" altLang="ko-KR" sz="1800" kern="0" spc="-5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로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</a:t>
            </a:r>
            <a:r>
              <a:rPr lang="en-US" altLang="ko-KR" sz="1800" kern="0" spc="-5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변경</a:t>
            </a:r>
            <a:endParaRPr lang="en-US" altLang="ko-KR" sz="1800" kern="0" spc="-50" dirty="0">
              <a:solidFill>
                <a:srgbClr val="000000"/>
              </a:solidFill>
              <a:effectLst/>
              <a:latin typeface="한양신명조"/>
              <a:ea typeface="함초롬바탕" panose="02030604000101010101" pitchFamily="18" charset="-127"/>
            </a:endParaRPr>
          </a:p>
          <a:p>
            <a:pPr>
              <a:lnSpc>
                <a:spcPct val="100000"/>
              </a:lnSpc>
            </a:pPr>
            <a:r>
              <a:rPr lang="ko-KR" altLang="en-US" sz="1800" b="1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분수를 입력하기 위해서는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한양신명조"/>
                <a:ea typeface="함초롬바탕" panose="02030604000101010101" pitchFamily="18" charset="-127"/>
              </a:rPr>
              <a:t> 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&lt;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그림 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1-6&gt;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과 같이 팝업메뉴에서 우선 셀의 서식을 </a:t>
            </a:r>
            <a:r>
              <a:rPr lang="ko-KR" altLang="en-US" sz="1800" b="1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분수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로 지정</a:t>
            </a:r>
            <a:endParaRPr lang="ko-KR" altLang="en-US" sz="1800" kern="0" spc="-50" dirty="0">
              <a:solidFill>
                <a:srgbClr val="000000"/>
              </a:solidFill>
              <a:effectLst/>
              <a:latin typeface="한양신명조"/>
            </a:endParaRPr>
          </a:p>
          <a:p>
            <a:pPr>
              <a:lnSpc>
                <a:spcPct val="100000"/>
              </a:lnSpc>
            </a:pPr>
            <a:endParaRPr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21C18320-65D3-414F-A856-33D0F8455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0350" y="1251748"/>
            <a:ext cx="6557170" cy="1327117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77E813F3-E927-4BF0-ABB9-42322C1977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0350" y="2756984"/>
            <a:ext cx="6587363" cy="31675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1654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5A303F8-6DE4-48EE-B9F7-8BF58CC64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7205"/>
          </a:xfrm>
        </p:spPr>
        <p:txBody>
          <a:bodyPr/>
          <a:lstStyle/>
          <a:p>
            <a:r>
              <a:rPr lang="ko-KR" altLang="en-US" dirty="0"/>
              <a:t>분수 입력과 </a:t>
            </a:r>
            <a:r>
              <a:rPr lang="ko-KR" altLang="en-US" dirty="0" err="1"/>
              <a:t>셀크기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2A87B25-7BB5-4C00-8BC7-D57F2D05E8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0504"/>
            <a:ext cx="9399626" cy="4626459"/>
          </a:xfrm>
        </p:spPr>
        <p:txBody>
          <a:bodyPr/>
          <a:lstStyle/>
          <a:p>
            <a:pPr marL="0" marR="0" indent="0" algn="just" fontAlgn="base" latinLnBrk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b="1" u="sng" kern="0" spc="-5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함초롬바탕" panose="02030604000101010101" pitchFamily="18" charset="-127"/>
                <a:ea typeface="함초롬바탕" panose="02030604000101010101" pitchFamily="18" charset="-127"/>
              </a:rPr>
              <a:t>분수를 입력하는 가장 간편한 방법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으로 분수 앞에 등호를 적어 “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=1/2”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과 같이 입력</a:t>
            </a:r>
            <a:endParaRPr lang="en-US" altLang="ko-KR" sz="1800" kern="0" spc="-50" dirty="0">
              <a:solidFill>
                <a:srgbClr val="000000"/>
              </a:solidFill>
              <a:effectLst/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pPr marL="0" marR="0" indent="0" algn="just" fontAlgn="base" latinLnBrk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800" kern="0" spc="-50" dirty="0">
              <a:solidFill>
                <a:srgbClr val="000000"/>
              </a:solidFill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pPr marL="0" marR="0" indent="0" algn="just" fontAlgn="base" latinLnBrk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800" kern="0" spc="-50" dirty="0">
              <a:solidFill>
                <a:srgbClr val="000000"/>
              </a:solidFill>
              <a:effectLst/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pPr marL="0" marR="0" indent="0" algn="just" fontAlgn="base" latinLnBrk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800" kern="0" spc="-50" dirty="0">
              <a:solidFill>
                <a:srgbClr val="000000"/>
              </a:solidFill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pPr marL="0" marR="0" indent="0" algn="just" fontAlgn="base" latinLnBrk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800" kern="0" spc="-50" dirty="0">
              <a:solidFill>
                <a:srgbClr val="000000"/>
              </a:solidFill>
              <a:effectLst/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pPr marL="0" marR="0" indent="0" algn="just" fontAlgn="base" latinLnBrk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800" kern="0" spc="-50" dirty="0">
              <a:solidFill>
                <a:srgbClr val="000000"/>
              </a:solidFill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pPr marL="0" marR="0" indent="0" algn="just" fontAlgn="base" latinLnBrk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800" kern="0" spc="-50" dirty="0">
              <a:solidFill>
                <a:srgbClr val="000000"/>
              </a:solidFill>
              <a:effectLst/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pPr marL="0" marR="0" indent="0" algn="just" fontAlgn="base" latinLnBrk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800" kern="0" spc="-50" dirty="0">
              <a:solidFill>
                <a:srgbClr val="000000"/>
              </a:solidFill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pPr marL="0" marR="0" indent="0" algn="just" fontAlgn="base" latinLnBrk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800" kern="0" spc="-50" dirty="0">
              <a:solidFill>
                <a:srgbClr val="000000"/>
              </a:solidFill>
              <a:effectLst/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pPr marL="0" indent="0" algn="just" fontAlgn="base">
              <a:lnSpc>
                <a:spcPct val="100000"/>
              </a:lnSpc>
              <a:spcBef>
                <a:spcPts val="0"/>
              </a:spcBef>
            </a:pP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셀의 크기는 번호줄에서 더블 클릭이나 드래그 등으로 조정</a:t>
            </a:r>
            <a:endParaRPr lang="ko-KR" altLang="en-US" sz="1800" kern="0" spc="-50" dirty="0">
              <a:solidFill>
                <a:srgbClr val="000000"/>
              </a:solidFill>
              <a:effectLst/>
              <a:latin typeface="한양신명조"/>
            </a:endParaRPr>
          </a:p>
          <a:p>
            <a:pPr marL="0" marR="0" indent="0" algn="just" fontAlgn="base" latinLnBrk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1800" kern="0" spc="-50" dirty="0">
              <a:solidFill>
                <a:srgbClr val="000000"/>
              </a:solidFill>
              <a:effectLst/>
              <a:latin typeface="한양신명조"/>
            </a:endParaRPr>
          </a:p>
          <a:p>
            <a:pPr>
              <a:lnSpc>
                <a:spcPct val="100000"/>
              </a:lnSpc>
            </a:pPr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1259F010-F357-4990-BFF8-686C2C3EB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1970088"/>
            <a:ext cx="8451850" cy="1716782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350D2742-33A6-4B62-B527-1F16B355B4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50" y="4483327"/>
            <a:ext cx="4965700" cy="1648337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16AB2473-0331-4FEA-8DC5-945334DD54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1350" y="4450829"/>
            <a:ext cx="6063644" cy="171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46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6930A5-C373-409F-9FB2-F95FB372A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6779"/>
          </a:xfrm>
        </p:spPr>
        <p:txBody>
          <a:bodyPr/>
          <a:lstStyle/>
          <a:p>
            <a:r>
              <a:rPr lang="ko-KR" altLang="en-US" dirty="0"/>
              <a:t>채우기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DC13A03-F0ED-492E-A06C-BB94303D6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5284"/>
            <a:ext cx="2620617" cy="474167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복사하려는 셀 하나를 선택</a:t>
            </a:r>
            <a:endParaRPr lang="en-US" altLang="ko-KR" sz="1800" kern="0" spc="-50" dirty="0">
              <a:solidFill>
                <a:srgbClr val="000000"/>
              </a:solidFill>
              <a:effectLst/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pPr>
              <a:lnSpc>
                <a:spcPct val="100000"/>
              </a:lnSpc>
            </a:pP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셀의 우측 하단에 커서를 위치하여 </a:t>
            </a:r>
            <a:r>
              <a:rPr lang="ko-KR" altLang="en-US" sz="1800" b="1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채우기 핸들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(</a:t>
            </a:r>
            <a:r>
              <a:rPr lang="en-US" altLang="ko-KR" sz="1800" b="1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+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) 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표시가 나타남</a:t>
            </a:r>
            <a:endParaRPr lang="en-US" altLang="ko-KR" sz="1800" kern="0" spc="-50" dirty="0">
              <a:solidFill>
                <a:srgbClr val="000000"/>
              </a:solidFill>
              <a:effectLst/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pPr>
              <a:lnSpc>
                <a:spcPct val="100000"/>
              </a:lnSpc>
            </a:pP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이때 이를 드래그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(drag)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해서 같은 값을 복사</a:t>
            </a:r>
            <a:endParaRPr lang="ko-KR" altLang="en-US" sz="1800" kern="0" spc="-50" dirty="0">
              <a:solidFill>
                <a:srgbClr val="000000"/>
              </a:solidFill>
              <a:effectLst/>
              <a:latin typeface="한양신명조"/>
            </a:endParaRPr>
          </a:p>
          <a:p>
            <a:pPr>
              <a:lnSpc>
                <a:spcPct val="100000"/>
              </a:lnSpc>
            </a:pP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736AAF5D-8824-44ED-8A24-8CAA1BCAE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729" y="1321904"/>
            <a:ext cx="8505595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38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6930A5-C373-409F-9FB2-F95FB372A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6779"/>
          </a:xfrm>
        </p:spPr>
        <p:txBody>
          <a:bodyPr/>
          <a:lstStyle/>
          <a:p>
            <a:r>
              <a:rPr lang="ko-KR" altLang="en-US" dirty="0"/>
              <a:t>채우기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DC13A03-F0ED-492E-A06C-BB94303D6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250" y="1321904"/>
            <a:ext cx="2620617" cy="474167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패턴 복사</a:t>
            </a:r>
            <a:endParaRPr lang="en-US" altLang="ko-KR" sz="1800" kern="0" spc="-50" dirty="0">
              <a:solidFill>
                <a:srgbClr val="000000"/>
              </a:solidFill>
              <a:effectLst/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pPr>
              <a:lnSpc>
                <a:spcPct val="100000"/>
              </a:lnSpc>
            </a:pPr>
            <a:r>
              <a:rPr lang="ko-KR" altLang="en-US" sz="1800" kern="0" spc="-5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복사하려는 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셀 둘을 선택</a:t>
            </a:r>
            <a:endParaRPr lang="en-US" altLang="ko-KR" sz="1800" kern="0" spc="-50" dirty="0">
              <a:solidFill>
                <a:srgbClr val="000000"/>
              </a:solidFill>
              <a:effectLst/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pPr>
              <a:lnSpc>
                <a:spcPct val="100000"/>
              </a:lnSpc>
            </a:pP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셀의 우측 하단에 커서를 위치하여 </a:t>
            </a:r>
            <a:r>
              <a:rPr lang="ko-KR" altLang="en-US" sz="1800" b="1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채우기 핸들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(</a:t>
            </a:r>
            <a:r>
              <a:rPr lang="en-US" altLang="ko-KR" sz="1800" b="1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+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) 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표시가 나타남</a:t>
            </a:r>
            <a:endParaRPr lang="en-US" altLang="ko-KR" sz="1800" kern="0" spc="-50" dirty="0">
              <a:solidFill>
                <a:srgbClr val="000000"/>
              </a:solidFill>
              <a:effectLst/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pPr>
              <a:lnSpc>
                <a:spcPct val="100000"/>
              </a:lnSpc>
            </a:pP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이때 이를 드래그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(drag)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해서 같은 값을 복사</a:t>
            </a:r>
            <a:endParaRPr lang="en-US" altLang="ko-KR" sz="1800" kern="0" spc="-50" dirty="0">
              <a:solidFill>
                <a:srgbClr val="000000"/>
              </a:solidFill>
              <a:effectLst/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pPr>
              <a:lnSpc>
                <a:spcPct val="100000"/>
              </a:lnSpc>
            </a:pPr>
            <a:r>
              <a:rPr lang="ko-KR" altLang="en-US" sz="1800" kern="0" spc="-5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채우기핸들로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인근 줄과 같은 크기로 채우려면 </a:t>
            </a:r>
            <a:r>
              <a:rPr lang="ko-KR" altLang="en-US" sz="1800" kern="0" spc="-5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드래그할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필요 없이 더블클릭도 가능</a:t>
            </a:r>
            <a:endParaRPr lang="ko-KR" altLang="en-US" sz="1800" kern="0" spc="-50" dirty="0">
              <a:solidFill>
                <a:srgbClr val="000000"/>
              </a:solidFill>
              <a:effectLst/>
              <a:latin typeface="한양신명조"/>
            </a:endParaRPr>
          </a:p>
          <a:p>
            <a:pPr>
              <a:lnSpc>
                <a:spcPct val="100000"/>
              </a:lnSpc>
            </a:pPr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04879DC3-277F-41C5-AA09-293CD8693E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7085" y="1321904"/>
            <a:ext cx="8796015" cy="388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135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DF3141-D243-49CF-A260-C592AF371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3525078" cy="857388"/>
          </a:xfrm>
        </p:spPr>
        <p:txBody>
          <a:bodyPr/>
          <a:lstStyle/>
          <a:p>
            <a:r>
              <a:rPr lang="ko-KR" altLang="en-US"/>
              <a:t>합의 계산</a:t>
            </a: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09FE8107-1822-40B5-934A-CB3EA4CAE1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242" y="1599261"/>
            <a:ext cx="2040557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1450" indent="-17145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ko-KR" altLang="ko-K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한양신명조"/>
                <a:ea typeface="함초롬바탕" panose="02030604000101010101" pitchFamily="18" charset="-127"/>
              </a:rPr>
              <a:t>자료의 합을 구하는 방법은 </a:t>
            </a:r>
            <a:r>
              <a:rPr kumimoji="0" lang="en-US" altLang="ko-KR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[</a:t>
            </a:r>
            <a:r>
              <a:rPr kumimoji="0" lang="ko-KR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한양신명조"/>
                <a:ea typeface="함초롬바탕" panose="02030604000101010101" pitchFamily="18" charset="-127"/>
              </a:rPr>
              <a:t>홈</a:t>
            </a:r>
            <a:r>
              <a:rPr kumimoji="0" lang="en-US" altLang="ko-KR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] </a:t>
            </a:r>
            <a:r>
              <a:rPr kumimoji="0" lang="ko-K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한양신명조"/>
                <a:ea typeface="함초롬바탕" panose="02030604000101010101" pitchFamily="18" charset="-127"/>
              </a:rPr>
              <a:t>메뉴의 </a:t>
            </a:r>
            <a:r>
              <a:rPr kumimoji="0" lang="en-US" altLang="ko-KR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&lt;</a:t>
            </a:r>
            <a:r>
              <a:rPr kumimoji="0" lang="ko-KR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한양신명조"/>
                <a:ea typeface="함초롬바탕" panose="02030604000101010101" pitchFamily="18" charset="-127"/>
              </a:rPr>
              <a:t>자동합계</a:t>
            </a:r>
            <a:r>
              <a:rPr kumimoji="0" lang="en-US" altLang="ko-K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&gt; </a:t>
            </a:r>
            <a:r>
              <a:rPr kumimoji="0" lang="ko-KR" altLang="ko-K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한양신명조"/>
                <a:ea typeface="함초롬바탕" panose="02030604000101010101" pitchFamily="18" charset="-127"/>
              </a:rPr>
              <a:t>버튼을 이용</a:t>
            </a:r>
            <a:endParaRPr kumimoji="0" lang="en-US" altLang="ko-KR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한양신명조"/>
              <a:ea typeface="함초롬바탕" panose="02030604000101010101" pitchFamily="18" charset="-127"/>
            </a:endParaRPr>
          </a:p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ko-K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 </a:t>
            </a:r>
          </a:p>
          <a:p>
            <a:pPr marL="171450" indent="-17145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ko-KR" altLang="en-US" kern="0" spc="-5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수식입력줄에</a:t>
            </a:r>
            <a:r>
              <a:rPr lang="ko-KR" altLang="en-US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수식</a:t>
            </a:r>
            <a:r>
              <a:rPr lang="en-US" altLang="ko-KR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(</a:t>
            </a:r>
            <a:r>
              <a:rPr lang="en-US" altLang="ko-KR" b="1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=SUM(</a:t>
            </a:r>
            <a:r>
              <a:rPr lang="ko-KR" altLang="en-US" b="1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주소</a:t>
            </a:r>
            <a:r>
              <a:rPr lang="en-US" altLang="ko-KR" b="1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)</a:t>
            </a:r>
            <a:r>
              <a:rPr lang="en-US" altLang="ko-KR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)</a:t>
            </a:r>
            <a:r>
              <a:rPr lang="ko-KR" altLang="en-US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을 직접 입력</a:t>
            </a:r>
            <a:endParaRPr lang="ko-KR" altLang="en-US" kern="0" spc="-50" dirty="0">
              <a:solidFill>
                <a:srgbClr val="000000"/>
              </a:solidFill>
              <a:effectLst/>
              <a:latin typeface="한양신명조"/>
            </a:endParaRPr>
          </a:p>
          <a:p>
            <a:pPr marL="171450" indent="-17145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kumimoji="0" lang="en-US" altLang="ko-K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4">
            <a:extLst>
              <a:ext uri="{FF2B5EF4-FFF2-40B4-BE49-F238E27FC236}">
                <a16:creationId xmlns:a16="http://schemas.microsoft.com/office/drawing/2014/main" id="{7E40E8A0-B704-428F-967D-AC7DB47A7E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37" name="_x758098472">
            <a:extLst>
              <a:ext uri="{FF2B5EF4-FFF2-40B4-BE49-F238E27FC236}">
                <a16:creationId xmlns:a16="http://schemas.microsoft.com/office/drawing/2014/main" id="{5FCC6147-FED8-486F-9009-D79D9A7A3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201613" cy="13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63A7FC02-AA3F-40EC-9782-0A1B639BC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1599261"/>
            <a:ext cx="9082087" cy="401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765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8656554-B626-461B-A2E0-3C7C4B706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98900" cy="936625"/>
          </a:xfrm>
        </p:spPr>
        <p:txBody>
          <a:bodyPr>
            <a:normAutofit/>
          </a:bodyPr>
          <a:lstStyle/>
          <a:p>
            <a:r>
              <a:rPr lang="ko-KR" altLang="en-US" sz="32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셀 복사와 붙여넣기</a:t>
            </a:r>
            <a:endParaRPr lang="ko-KR" altLang="en-US" sz="60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084F216-1C0B-4F5C-B63C-CA160B3F7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10515600" cy="4754563"/>
          </a:xfrm>
        </p:spPr>
        <p:txBody>
          <a:bodyPr/>
          <a:lstStyle/>
          <a:p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󰍭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+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󰍿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󰍭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+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󰎒를 사용</a:t>
            </a:r>
            <a:endParaRPr lang="ko-KR" altLang="en-US" sz="1800" kern="0" spc="-50" dirty="0">
              <a:solidFill>
                <a:srgbClr val="000000"/>
              </a:solidFill>
              <a:effectLst/>
              <a:latin typeface="한양신명조"/>
            </a:endParaRPr>
          </a:p>
          <a:p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수식을 복사하고 붙여 넣을 때 참조하는 영역이 변경</a:t>
            </a:r>
            <a:endParaRPr lang="ko-KR" altLang="en-US" sz="1800" kern="0" spc="-50" dirty="0">
              <a:solidFill>
                <a:srgbClr val="000000"/>
              </a:solidFill>
              <a:effectLst/>
              <a:latin typeface="한양신명조"/>
            </a:endParaRPr>
          </a:p>
          <a:p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B23ECF8-5BEB-4BA7-B35D-5CB7574AD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84400"/>
            <a:ext cx="10353675" cy="17907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77D9F75B-9573-4E67-8E5B-4ADA42E92B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413" y="3975100"/>
            <a:ext cx="10304462" cy="167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12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358</Words>
  <Application>Microsoft Office PowerPoint</Application>
  <PresentationFormat>와이드스크린</PresentationFormat>
  <Paragraphs>57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7" baseType="lpstr">
      <vt:lpstr>맑은 고딕</vt:lpstr>
      <vt:lpstr>한양신명조</vt:lpstr>
      <vt:lpstr>함초롬바탕</vt:lpstr>
      <vt:lpstr>Arial</vt:lpstr>
      <vt:lpstr>Office 테마</vt:lpstr>
      <vt:lpstr>경영데이터의 이해</vt:lpstr>
      <vt:lpstr>엑셀화면</vt:lpstr>
      <vt:lpstr>자료의 입력</vt:lpstr>
      <vt:lpstr>셀서식과 분수 입력</vt:lpstr>
      <vt:lpstr>분수 입력과 셀크기</vt:lpstr>
      <vt:lpstr>채우기</vt:lpstr>
      <vt:lpstr>채우기</vt:lpstr>
      <vt:lpstr>합의 계산</vt:lpstr>
      <vt:lpstr>셀 복사와 붙여넣기</vt:lpstr>
      <vt:lpstr>상대참조, 절대참조, 혼합참조 </vt:lpstr>
      <vt:lpstr>데이터 분석도구</vt:lpstr>
      <vt:lpstr>연습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경영데이터의 이해</dc:title>
  <dc:creator>Admin</dc:creator>
  <cp:lastModifiedBy>Admin</cp:lastModifiedBy>
  <cp:revision>8</cp:revision>
  <dcterms:created xsi:type="dcterms:W3CDTF">2025-02-12T04:16:16Z</dcterms:created>
  <dcterms:modified xsi:type="dcterms:W3CDTF">2025-02-12T05:50:52Z</dcterms:modified>
</cp:coreProperties>
</file>