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41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00937-4AB7-44CC-B67A-E0FD55556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3B7E80B-AD18-4F2A-A9F5-F63ACE5D0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80F685-6641-4BD5-9928-F82E38C08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A5E6-A65A-4BA7-8B52-CB4B81D9BC1E}" type="datetimeFigureOut">
              <a:rPr lang="ko-KR" altLang="en-US" smtClean="0"/>
              <a:t>2025-02-12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E2F4E0B-89CA-49FD-B1AF-A951EBB4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AB26637-B0CC-4782-86A8-0277BAC3B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C66D-B56D-4ED4-BDE0-A40F96D2B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527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414C0B-A518-4681-9316-CB5F357DF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BF21B75-F3CB-416F-94F3-FC5962658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F1117E6-97D4-4E3C-BEE1-A894BEF7F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A5E6-A65A-4BA7-8B52-CB4B81D9BC1E}" type="datetimeFigureOut">
              <a:rPr lang="ko-KR" altLang="en-US" smtClean="0"/>
              <a:t>2025-02-12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D74A09C-B153-4607-987A-F156B0750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6F14F3-C5DD-4A31-8D67-189564F0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C66D-B56D-4ED4-BDE0-A40F96D2B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535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5777DAC-E28A-4ED0-828A-F016EEE888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634DE98-63ED-47E1-BCBD-C0B6DB3BB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C8EB3A6-017B-4EB1-AE4F-E184EFFC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A5E6-A65A-4BA7-8B52-CB4B81D9BC1E}" type="datetimeFigureOut">
              <a:rPr lang="ko-KR" altLang="en-US" smtClean="0"/>
              <a:t>2025-02-12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D5B2A7D-413B-4F72-BBED-C47E09111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E26965-CC56-43BC-A105-AA99B3D55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C66D-B56D-4ED4-BDE0-A40F96D2B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1597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569621-6361-4101-B9C3-C19063B50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43B5F5-1A29-4B8D-BC8B-388051C49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F32AB55-0D50-4646-9C4F-3B7FC37F6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A5E6-A65A-4BA7-8B52-CB4B81D9BC1E}" type="datetimeFigureOut">
              <a:rPr lang="ko-KR" altLang="en-US" smtClean="0"/>
              <a:t>2025-02-12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303D1B6-461B-4443-8B7F-FDA5DCCA1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CD4FDD4-F1D8-4D59-9994-F7F6F1CF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C66D-B56D-4ED4-BDE0-A40F96D2B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219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A99C75-8F8E-43EF-8A78-D6C779F4A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A1A394B-BA6B-417E-ADD7-7D6AE2EAF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C0DED93-E6EF-4DB6-8F84-18CFB9DC1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A5E6-A65A-4BA7-8B52-CB4B81D9BC1E}" type="datetimeFigureOut">
              <a:rPr lang="ko-KR" altLang="en-US" smtClean="0"/>
              <a:t>2025-02-12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D0BBE60-1E13-4AA3-AEBA-F68EDF43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70EFE5F-4DB1-4154-AA2A-41C0CD5F8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C66D-B56D-4ED4-BDE0-A40F96D2B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84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EF3CAC-AD77-4140-93E1-7324BD96F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2F7715-55FF-46AE-BCD1-6F3B968C9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6884077-981C-4DB4-A1A6-93BE70D32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DD8A7BB-5343-448B-B700-0CED84221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A5E6-A65A-4BA7-8B52-CB4B81D9BC1E}" type="datetimeFigureOut">
              <a:rPr lang="ko-KR" altLang="en-US" smtClean="0"/>
              <a:t>2025-02-12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957E1E0-53CF-4356-88EE-3C7F645FD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D82983E-B344-47E8-8412-D7C8FE756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C66D-B56D-4ED4-BDE0-A40F96D2B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037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FF8C43-8B7A-4D32-A96E-C77ECC69A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2E49F53-D924-41DC-ACDC-731B6C0A3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6D0A8E1-18BC-434E-BEFF-EA38FE243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A20528A-60DE-4817-B3BD-BF1479873E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7D545B8-264B-4643-9FC2-00F7C20E57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0E93C45-162B-48D0-AABD-780A24572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A5E6-A65A-4BA7-8B52-CB4B81D9BC1E}" type="datetimeFigureOut">
              <a:rPr lang="ko-KR" altLang="en-US" smtClean="0"/>
              <a:t>2025-02-12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0A6C4D4-15B3-480A-B102-B8A80AED9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E1EE471-C2B6-43EF-B4AA-6FF47F9E6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C66D-B56D-4ED4-BDE0-A40F96D2B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166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F73B61-62C7-4E2B-8148-A4B1A02C0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DA36A2F-06B1-4A88-A2FE-62C1FD2E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A5E6-A65A-4BA7-8B52-CB4B81D9BC1E}" type="datetimeFigureOut">
              <a:rPr lang="ko-KR" altLang="en-US" smtClean="0"/>
              <a:t>2025-02-12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66D80CB-0952-42D2-AD0A-5089F673A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A5A535D-241C-4343-A822-683EDEC97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C66D-B56D-4ED4-BDE0-A40F96D2B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14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DAF750B-C84B-478F-B0B5-F13C82E7E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A5E6-A65A-4BA7-8B52-CB4B81D9BC1E}" type="datetimeFigureOut">
              <a:rPr lang="ko-KR" altLang="en-US" smtClean="0"/>
              <a:t>2025-02-12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2B27EEF-BD97-45CB-A65C-5E46FABA3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F139606-3310-495A-89C0-0450F8A16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C66D-B56D-4ED4-BDE0-A40F96D2B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251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BCA82A-D454-4BDD-9816-F961D21B5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0D941C-19D3-4135-B198-554DBDEAD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6FF752E-B6A1-464E-90DF-65A42847F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C8E7DA3-5616-48A2-A23E-A0ADF6501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A5E6-A65A-4BA7-8B52-CB4B81D9BC1E}" type="datetimeFigureOut">
              <a:rPr lang="ko-KR" altLang="en-US" smtClean="0"/>
              <a:t>2025-02-12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ECB5215-E91A-4189-99AF-183BD0A93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BA18601-EB04-4A43-AE13-76CC4FE9F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C66D-B56D-4ED4-BDE0-A40F96D2B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9373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F11B5F-4BE5-4C78-8B81-889AE47F9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4B8CFF0-982E-425A-8053-B9CD96D3A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001EB8E-B967-4DEB-9999-93C7ED213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7642BE9-F81E-4CA4-8DBF-DAC217AB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A5E6-A65A-4BA7-8B52-CB4B81D9BC1E}" type="datetimeFigureOut">
              <a:rPr lang="ko-KR" altLang="en-US" smtClean="0"/>
              <a:t>2025-02-12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A0D8DE4-2532-4788-8362-C568FDCF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D97F35A-A683-43B2-8909-F7F56131D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C66D-B56D-4ED4-BDE0-A40F96D2B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693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43DD311-5022-4734-8296-BE59A1FD8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00A2137-D66D-485B-A00A-3D03973F4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2EED1-7179-4D84-A7AB-EBFBF1907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AA5E6-A65A-4BA7-8B52-CB4B81D9BC1E}" type="datetimeFigureOut">
              <a:rPr lang="ko-KR" altLang="en-US" smtClean="0"/>
              <a:t>2025-02-12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442A766-CC5B-4270-BE3E-CB53EB2AB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18AD9CF-077E-4335-AA42-13AE663F2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7C66D-B56D-4ED4-BDE0-A40F96D2B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922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bmp"/><Relationship Id="rId2" Type="http://schemas.openxmlformats.org/officeDocument/2006/relationships/image" Target="../media/image12.b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bmp"/><Relationship Id="rId2" Type="http://schemas.openxmlformats.org/officeDocument/2006/relationships/image" Target="../media/image14.b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mp"/><Relationship Id="rId2" Type="http://schemas.openxmlformats.org/officeDocument/2006/relationships/image" Target="../media/image5.b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b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3B4B1F-51F1-4AF3-8B6D-EE56548BD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5796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5400" dirty="0"/>
              <a:t>그래프에 의한 </a:t>
            </a:r>
            <a:br>
              <a:rPr lang="en-US" altLang="ko-KR" sz="5400" dirty="0"/>
            </a:br>
            <a:r>
              <a:rPr lang="ko-KR" altLang="en-US" sz="5400" dirty="0"/>
              <a:t>통계자료의 정리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0696127-057A-456B-8C6B-90A290332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83050"/>
            <a:ext cx="9144000" cy="1174750"/>
          </a:xfr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8657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BDCCB7F-FA08-4F1E-8E7D-AA5FB0B15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968" y="476250"/>
            <a:ext cx="3356281" cy="50990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도수의 계산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pPr>
              <a:lnSpc>
                <a:spcPct val="110000"/>
              </a:lnSpc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‘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160 </a:t>
            </a:r>
            <a:r>
              <a:rPr lang="ko-KR" altLang="en-US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이하’의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도수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(Frequency)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를 구하려면 우선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J4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셀을 선택하고 </a:t>
            </a:r>
            <a:r>
              <a:rPr lang="ko-KR" altLang="en-US" sz="1800" b="1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수식입력줄</a:t>
            </a:r>
            <a:r>
              <a:rPr lang="ko-KR" altLang="en-US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의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왼편에 있는 </a:t>
            </a:r>
            <a:r>
              <a:rPr lang="ko-KR" altLang="en-US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함수삽입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버튼을 클릭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pPr>
              <a:lnSpc>
                <a:spcPct val="110000"/>
              </a:lnSpc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대화상자에서 함수 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범주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는 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통계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를 선택하고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함수이름은 </a:t>
            </a:r>
            <a:r>
              <a:rPr lang="en-US" altLang="ko-KR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FREQUENCY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를 선택한 후 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확인 클릭</a:t>
            </a:r>
            <a:endParaRPr lang="en-US" altLang="ko-KR" sz="1800" b="1" kern="0" spc="-5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FREQUENCY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한양신명조"/>
                <a:ea typeface="함초롬바탕" panose="02030604000101010101" pitchFamily="18" charset="-127"/>
              </a:rPr>
              <a:t>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함수 대화상자에서 </a:t>
            </a:r>
            <a:r>
              <a:rPr lang="en-US" altLang="ko-KR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Data_array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에는 데이터의 범위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B2:F11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을 입력하고 </a:t>
            </a:r>
            <a:r>
              <a:rPr lang="en-US" altLang="ko-KR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Bins_array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에는 집단으로 분류하는 계급구간이 적혀 있는 셀의 주소를 적음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pPr>
              <a:lnSpc>
                <a:spcPct val="110000"/>
              </a:lnSpc>
            </a:pPr>
            <a:endParaRPr lang="ko-KR" altLang="en-US" dirty="0"/>
          </a:p>
        </p:txBody>
      </p:sp>
      <p:pic>
        <p:nvPicPr>
          <p:cNvPr id="11" name="Picture 35">
            <a:extLst>
              <a:ext uri="{FF2B5EF4-FFF2-40B4-BE49-F238E27FC236}">
                <a16:creationId xmlns:a16="http://schemas.microsoft.com/office/drawing/2014/main" id="{D35EB07D-347E-427A-A44D-430548F62C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88" b="896"/>
          <a:stretch>
            <a:fillRect/>
          </a:stretch>
        </p:blipFill>
        <p:spPr>
          <a:xfrm>
            <a:off x="4857879" y="476250"/>
            <a:ext cx="3819702" cy="3783413"/>
          </a:xfrm>
          <a:prstGeom prst="rect">
            <a:avLst/>
          </a:prstGeom>
          <a:noFill/>
          <a:ln w="0" cap="rnd">
            <a:solidFill>
              <a:srgbClr val="BFBFBF"/>
            </a:solidFill>
            <a:prstDash val="solid"/>
            <a:round/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2" name="Picture 37">
            <a:extLst>
              <a:ext uri="{FF2B5EF4-FFF2-40B4-BE49-F238E27FC236}">
                <a16:creationId xmlns:a16="http://schemas.microsoft.com/office/drawing/2014/main" id="{4183B2FA-23C1-4E93-B928-76098FAF27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9" r="315" b="611"/>
          <a:stretch>
            <a:fillRect/>
          </a:stretch>
        </p:blipFill>
        <p:spPr>
          <a:xfrm>
            <a:off x="6337299" y="3373966"/>
            <a:ext cx="5074141" cy="2588684"/>
          </a:xfrm>
          <a:prstGeom prst="rect">
            <a:avLst/>
          </a:prstGeom>
          <a:noFill/>
          <a:ln w="0" cap="rnd">
            <a:solidFill>
              <a:srgbClr val="BFBFBF"/>
            </a:solidFill>
            <a:prstDash val="solid"/>
            <a:round/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11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888EFE2-6B6A-4728-89EA-4841A7443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3851"/>
            <a:ext cx="3009900" cy="58531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이러한 도수분포표를 이용해 히스토그램을 그림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pPr>
              <a:lnSpc>
                <a:spcPct val="100000"/>
              </a:lnSpc>
            </a:pPr>
            <a:r>
              <a:rPr lang="ko-KR" altLang="en-US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도수값들을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선택하고 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삽입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메뉴에서 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차트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en-US" altLang="ko-KR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2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차원 세로 막대형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한양신명조"/>
                <a:ea typeface="함초롬바탕" panose="02030604000101010101" pitchFamily="18" charset="-127"/>
              </a:rPr>
              <a:t>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그래프를 선택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pPr>
              <a:lnSpc>
                <a:spcPct val="100000"/>
              </a:lnSpc>
            </a:pPr>
            <a:endParaRPr lang="ko-KR" altLang="en-US" dirty="0"/>
          </a:p>
        </p:txBody>
      </p:sp>
      <p:pic>
        <p:nvPicPr>
          <p:cNvPr id="4" name="Picture 39">
            <a:extLst>
              <a:ext uri="{FF2B5EF4-FFF2-40B4-BE49-F238E27FC236}">
                <a16:creationId xmlns:a16="http://schemas.microsoft.com/office/drawing/2014/main" id="{2284D0D9-9D0D-41D4-8B70-E4464153E1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0" r="714"/>
          <a:stretch>
            <a:fillRect/>
          </a:stretch>
        </p:blipFill>
        <p:spPr>
          <a:xfrm>
            <a:off x="4152900" y="323851"/>
            <a:ext cx="7609890" cy="3232150"/>
          </a:xfrm>
          <a:prstGeom prst="rect">
            <a:avLst/>
          </a:prstGeom>
          <a:noFill/>
          <a:ln w="0" cap="rnd">
            <a:solidFill>
              <a:srgbClr val="BFBFBF"/>
            </a:solidFill>
            <a:prstDash val="solid"/>
            <a:round/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5" name="Picture 41">
            <a:extLst>
              <a:ext uri="{FF2B5EF4-FFF2-40B4-BE49-F238E27FC236}">
                <a16:creationId xmlns:a16="http://schemas.microsoft.com/office/drawing/2014/main" id="{A331C476-48F9-42AE-BDA1-16C8330589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6" b="8849"/>
          <a:stretch/>
        </p:blipFill>
        <p:spPr>
          <a:xfrm>
            <a:off x="984250" y="2336800"/>
            <a:ext cx="7408508" cy="4000499"/>
          </a:xfrm>
          <a:prstGeom prst="rect">
            <a:avLst/>
          </a:prstGeom>
          <a:noFill/>
          <a:ln w="0" cap="rnd">
            <a:solidFill>
              <a:srgbClr val="BFBFBF"/>
            </a:solidFill>
            <a:prstDash val="solid"/>
            <a:round/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7948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FDE8AF6-FF59-4D6B-B21C-C8B578D18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9783"/>
            <a:ext cx="2533650" cy="5897180"/>
          </a:xfrm>
        </p:spPr>
        <p:txBody>
          <a:bodyPr>
            <a:normAutofit/>
          </a:bodyPr>
          <a:lstStyle/>
          <a:p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빈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도수 자료를 막대그래프로 표현한 그림에는 가로 축 레이블이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1~7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로 표시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r>
              <a:rPr lang="ko-KR" altLang="en-US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구간대표값이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X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축 레이블로 지정할 필요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팝업메뉴에서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&lt;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데이터 선택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&gt;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을 클릭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‘가로 축 레이블’ 창의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&lt;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편집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&gt;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버튼을 클릭하고 ‘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축 레이블 </a:t>
            </a:r>
            <a:r>
              <a:rPr lang="ko-KR" altLang="en-US" sz="1800" b="1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범위</a:t>
            </a:r>
            <a:r>
              <a:rPr lang="ko-KR" altLang="en-US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’를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지정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최종적인 차트에서는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&lt;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차트 레이아웃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&gt;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을 이용하여 그림을 변경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팝업 메뉴의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&lt;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데이터 계열 서식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&gt;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대화상자의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&lt;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계열 옵션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&gt;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탭에서 간격너비를 조정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endParaRPr lang="ko-KR" altLang="en-US" sz="1800" dirty="0"/>
          </a:p>
        </p:txBody>
      </p:sp>
      <p:pic>
        <p:nvPicPr>
          <p:cNvPr id="4" name="Picture 43">
            <a:extLst>
              <a:ext uri="{FF2B5EF4-FFF2-40B4-BE49-F238E27FC236}">
                <a16:creationId xmlns:a16="http://schemas.microsoft.com/office/drawing/2014/main" id="{BBAD3DD3-C348-415E-BF02-BFB00DF47D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56"/>
          <a:stretch>
            <a:fillRect/>
          </a:stretch>
        </p:blipFill>
        <p:spPr>
          <a:xfrm>
            <a:off x="3594100" y="279783"/>
            <a:ext cx="4290552" cy="2573147"/>
          </a:xfrm>
          <a:prstGeom prst="rect">
            <a:avLst/>
          </a:prstGeom>
          <a:noFill/>
          <a:ln w="0" cap="rnd">
            <a:solidFill>
              <a:srgbClr val="BFBFBF"/>
            </a:solidFill>
            <a:prstDash val="solid"/>
            <a:round/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9B04D36-9C66-4D5F-BAFC-0FE5E7C04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250" y="279783"/>
            <a:ext cx="5157653" cy="468591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C4B7B36-D776-4B88-833A-031A41D38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942" y="3276600"/>
            <a:ext cx="3874710" cy="275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93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5">
            <a:extLst>
              <a:ext uri="{FF2B5EF4-FFF2-40B4-BE49-F238E27FC236}">
                <a16:creationId xmlns:a16="http://schemas.microsoft.com/office/drawing/2014/main" id="{6CD7E4B9-0E9E-4C76-BFEE-C12761D01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949" y="1151466"/>
            <a:ext cx="6927085" cy="4373034"/>
          </a:xfrm>
          <a:prstGeom prst="rect">
            <a:avLst/>
          </a:prstGeom>
          <a:noFill/>
          <a:ln w="0" cap="rnd">
            <a:solidFill>
              <a:srgbClr val="BFBFBF"/>
            </a:solidFill>
            <a:prstDash val="solid"/>
            <a:round/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AF6107-481E-4C28-8772-121D59337F55}"/>
              </a:ext>
            </a:extLst>
          </p:cNvPr>
          <p:cNvSpPr txBox="1"/>
          <p:nvPr/>
        </p:nvSpPr>
        <p:spPr>
          <a:xfrm>
            <a:off x="1073150" y="253599"/>
            <a:ext cx="3365500" cy="613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-50" dirty="0">
                <a:solidFill>
                  <a:srgbClr val="000000"/>
                </a:solidFill>
                <a:effectLst/>
                <a:latin typeface="한컴돋움"/>
                <a:ea typeface="한컴돋움"/>
              </a:rPr>
              <a:t>최종적인 히스토그램</a:t>
            </a:r>
            <a:endParaRPr lang="ko-KR" altLang="en-US" kern="0" spc="0" dirty="0">
              <a:solidFill>
                <a:srgbClr val="000000"/>
              </a:solidFill>
              <a:effectLst/>
              <a:latin typeface="한양신명조"/>
            </a:endParaRPr>
          </a:p>
        </p:txBody>
      </p:sp>
    </p:spTree>
    <p:extLst>
      <p:ext uri="{BB962C8B-B14F-4D97-AF65-F5344CB8AC3E}">
        <p14:creationId xmlns:p14="http://schemas.microsoft.com/office/powerpoint/2010/main" val="950772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5DEE67-B8FB-42AA-8525-01011431A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88050" cy="790575"/>
          </a:xfrm>
        </p:spPr>
        <p:txBody>
          <a:bodyPr>
            <a:normAutofit fontScale="90000"/>
          </a:bodyPr>
          <a:lstStyle/>
          <a:p>
            <a:r>
              <a:rPr lang="ko-KR" altLang="en-US" sz="32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분석 도구에 의한 히스토그램 출력</a:t>
            </a:r>
            <a:endParaRPr lang="ko-KR" altLang="en-US" sz="66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1D85C7-3755-4BC5-B70A-6B865E03E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36708"/>
            <a:ext cx="3937000" cy="26402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[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데이터</a:t>
            </a:r>
            <a:r>
              <a:rPr lang="en-US" altLang="ko-KR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]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메뉴의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&lt;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데이터 분석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&gt;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도구 버튼을 클릭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pPr>
              <a:lnSpc>
                <a:spcPct val="100000"/>
              </a:lnSpc>
            </a:pP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&lt;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통계 데이터 분석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&gt;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창에서 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히스토그램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을 선택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pPr>
              <a:lnSpc>
                <a:spcPct val="100000"/>
              </a:lnSpc>
            </a:pP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히스토그램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한양신명조"/>
                <a:ea typeface="함초롬바탕" panose="02030604000101010101" pitchFamily="18" charset="-127"/>
              </a:rPr>
              <a:t>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대화상자에서 자료의 입력범위와 계급구간 범위를 입력하고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출력범위와 출력사항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(‘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차트 </a:t>
            </a:r>
            <a:r>
              <a:rPr lang="ko-KR" altLang="en-US" sz="1800" b="1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출력</a:t>
            </a:r>
            <a:r>
              <a:rPr lang="ko-KR" altLang="en-US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’에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체크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을 선택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pPr>
              <a:lnSpc>
                <a:spcPct val="100000"/>
              </a:lnSpc>
            </a:pPr>
            <a:endParaRPr lang="ko-KR" altLang="en-US" dirty="0"/>
          </a:p>
        </p:txBody>
      </p:sp>
      <p:pic>
        <p:nvPicPr>
          <p:cNvPr id="4" name="Picture 47">
            <a:extLst>
              <a:ext uri="{FF2B5EF4-FFF2-40B4-BE49-F238E27FC236}">
                <a16:creationId xmlns:a16="http://schemas.microsoft.com/office/drawing/2014/main" id="{91DDE588-0E1B-44F0-876E-780BD2C7E8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6" b="338"/>
          <a:stretch>
            <a:fillRect/>
          </a:stretch>
        </p:blipFill>
        <p:spPr>
          <a:xfrm>
            <a:off x="952500" y="1263408"/>
            <a:ext cx="3822700" cy="2165592"/>
          </a:xfrm>
          <a:prstGeom prst="rect">
            <a:avLst/>
          </a:prstGeom>
          <a:noFill/>
          <a:ln w="0" cap="rnd">
            <a:solidFill>
              <a:srgbClr val="BFBFBF"/>
            </a:solidFill>
            <a:prstDash val="solid"/>
            <a:round/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5" name="Picture 49">
            <a:extLst>
              <a:ext uri="{FF2B5EF4-FFF2-40B4-BE49-F238E27FC236}">
                <a16:creationId xmlns:a16="http://schemas.microsoft.com/office/drawing/2014/main" id="{5907DCA0-8B1F-4A38-85FC-A3A503E33D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023" b="967"/>
          <a:stretch>
            <a:fillRect/>
          </a:stretch>
        </p:blipFill>
        <p:spPr>
          <a:xfrm>
            <a:off x="5048250" y="1263408"/>
            <a:ext cx="6884703" cy="3994392"/>
          </a:xfrm>
          <a:prstGeom prst="rect">
            <a:avLst/>
          </a:prstGeom>
          <a:noFill/>
          <a:ln w="0" cap="rnd">
            <a:solidFill>
              <a:srgbClr val="BFBFBF"/>
            </a:solidFill>
            <a:prstDash val="solid"/>
            <a:round/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3284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CD7C90-F0CB-4A8E-82B5-E3446916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3425"/>
          </a:xfrm>
        </p:spPr>
        <p:txBody>
          <a:bodyPr>
            <a:normAutofit/>
          </a:bodyPr>
          <a:lstStyle/>
          <a:p>
            <a:r>
              <a:rPr lang="ko-KR" altLang="en-US" sz="2800" kern="0" spc="-50" dirty="0">
                <a:solidFill>
                  <a:srgbClr val="000000"/>
                </a:solidFill>
                <a:effectLst/>
                <a:latin typeface="한컴돋움"/>
                <a:ea typeface="한컴돋움"/>
              </a:rPr>
              <a:t>데이터 분석 도구에 의한 히스토그램의 출력</a:t>
            </a:r>
            <a:endParaRPr lang="ko-KR" altLang="en-US" sz="6000" dirty="0"/>
          </a:p>
        </p:txBody>
      </p:sp>
      <p:pic>
        <p:nvPicPr>
          <p:cNvPr id="4" name="Picture 51">
            <a:extLst>
              <a:ext uri="{FF2B5EF4-FFF2-40B4-BE49-F238E27FC236}">
                <a16:creationId xmlns:a16="http://schemas.microsoft.com/office/drawing/2014/main" id="{2D3A4967-95E8-4759-87B9-9EB4F038C4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187" b="-1208"/>
          <a:stretch/>
        </p:blipFill>
        <p:spPr>
          <a:xfrm>
            <a:off x="1498599" y="1316566"/>
            <a:ext cx="9638217" cy="4106334"/>
          </a:xfrm>
          <a:prstGeom prst="rect">
            <a:avLst/>
          </a:prstGeom>
          <a:noFill/>
          <a:ln w="0" cap="rnd">
            <a:solidFill>
              <a:srgbClr val="BFBFBF"/>
            </a:solidFill>
            <a:prstDash val="solid"/>
            <a:round/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527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3E7601-3FEC-4D75-8574-0A6D4800D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연습</a:t>
            </a:r>
            <a:r>
              <a:rPr lang="en-US" altLang="ko-KR" sz="2000" dirty="0"/>
              <a:t>&gt; 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한컴돋움"/>
                <a:ea typeface="한컴돋움"/>
              </a:rPr>
              <a:t>다음 점수의 분포를 히스토그램으로 </a:t>
            </a:r>
            <a:r>
              <a:rPr lang="ko-KR" altLang="en-US" sz="2000" kern="0" spc="-50" dirty="0" err="1">
                <a:solidFill>
                  <a:srgbClr val="000000"/>
                </a:solidFill>
                <a:effectLst/>
                <a:latin typeface="한컴돋움"/>
                <a:ea typeface="한컴돋움"/>
              </a:rPr>
              <a:t>표현하시오</a:t>
            </a: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HCI Hollyhock"/>
                <a:ea typeface="휴먼고딕"/>
              </a:rPr>
              <a:t>.</a:t>
            </a:r>
            <a:endParaRPr lang="ko-KR" altLang="en-US" sz="2000" dirty="0"/>
          </a:p>
        </p:txBody>
      </p:sp>
      <p:pic>
        <p:nvPicPr>
          <p:cNvPr id="4" name="Picture 53">
            <a:extLst>
              <a:ext uri="{FF2B5EF4-FFF2-40B4-BE49-F238E27FC236}">
                <a16:creationId xmlns:a16="http://schemas.microsoft.com/office/drawing/2014/main" id="{E45A206D-7454-4102-872A-B485352C3F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" t="111" r="99" b="286"/>
          <a:stretch>
            <a:fillRect/>
          </a:stretch>
        </p:blipFill>
        <p:spPr>
          <a:xfrm>
            <a:off x="958850" y="1062566"/>
            <a:ext cx="6051550" cy="5303190"/>
          </a:xfrm>
          <a:prstGeom prst="rect">
            <a:avLst/>
          </a:prstGeom>
          <a:noFill/>
          <a:ln w="0" cap="rnd">
            <a:solidFill>
              <a:srgbClr val="A6A6A6"/>
            </a:solidFill>
            <a:prstDash val="solid"/>
            <a:round/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464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85EF71-0121-4CCC-A3C3-9CEBF9758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92550" cy="688975"/>
          </a:xfrm>
        </p:spPr>
        <p:txBody>
          <a:bodyPr>
            <a:normAutofit/>
          </a:bodyPr>
          <a:lstStyle/>
          <a:p>
            <a:r>
              <a:rPr lang="ko-KR" altLang="en-US" sz="3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통계자료의 종류</a:t>
            </a:r>
            <a:endParaRPr lang="ko-KR" altLang="en-US" sz="72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93F54D7-DC19-4094-9334-BFD99528D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0950"/>
            <a:ext cx="10515600" cy="4926013"/>
          </a:xfrm>
        </p:spPr>
        <p:txBody>
          <a:bodyPr>
            <a:normAutofit/>
          </a:bodyPr>
          <a:lstStyle/>
          <a:p>
            <a:r>
              <a:rPr lang="ko-KR" altLang="en-US" sz="24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질적척도</a:t>
            </a:r>
            <a:r>
              <a:rPr lang="en-US" altLang="ko-KR" sz="24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(qualitative scale)</a:t>
            </a:r>
          </a:p>
          <a:p>
            <a:pPr lvl="1"/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자료의 항목명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(name)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또는 순서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(order)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로 측정되는 범주형 자료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(categorical data)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pPr lvl="1"/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측정값 형태가 범주로 표현되는 명목척도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(nominal scale)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pPr lvl="1"/>
            <a:r>
              <a:rPr lang="ko-KR" altLang="en-US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순서값으로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표현되는 순서척도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(ordinal scale)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457200" lvl="1" indent="0">
              <a:buNone/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예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&gt;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어떤 현안에 대한 찬성여부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원하는 직종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현재 주거형태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성별에 관한 자료 등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명목척도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), </a:t>
            </a:r>
          </a:p>
          <a:p>
            <a:pPr marL="457200" lvl="1" indent="0">
              <a:buNone/>
            </a:pPr>
            <a:r>
              <a:rPr lang="en-US" altLang="ko-KR" sz="1800" kern="0" spc="-5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    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경제수준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선호도 등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순서척도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endParaRPr lang="en-US" altLang="ko-KR" sz="24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r>
              <a:rPr lang="ko-KR" altLang="en-US" sz="24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양적척도</a:t>
            </a:r>
            <a:r>
              <a:rPr lang="en-US" altLang="ko-KR" sz="24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(quantitative scale)</a:t>
            </a:r>
          </a:p>
          <a:p>
            <a:pPr lvl="1"/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숫자로 얻어지는 대부분 형태의 자료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</a:p>
          <a:p>
            <a:pPr lvl="1"/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숫자의 간격이 갖는 엄밀성에 따라 구간척도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(interval scale)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와 비율척도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(ratio scale)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등으로 나눔</a:t>
            </a:r>
            <a:endParaRPr lang="en-US" altLang="ko-KR" sz="1800" kern="0" spc="-5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lvl="1"/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구간 척도는 </a:t>
            </a:r>
            <a:r>
              <a:rPr lang="ko-KR" altLang="en-US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척도값이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등간격이라 가정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pPr lvl="1"/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비율척도는 나눗셈이 적용될 수 있음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457200" lvl="1" indent="0">
              <a:buNone/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예</a:t>
            </a:r>
            <a:r>
              <a:rPr lang="en-US" altLang="ko-KR" sz="1800" kern="0" spc="-5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&gt;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온도는 </a:t>
            </a:r>
            <a:r>
              <a:rPr lang="ko-KR" altLang="en-US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양적척도이지만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40°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가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20°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보다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2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배 뜨겁다고 보기는 어려우므로 이는 구간척도</a:t>
            </a:r>
            <a:endParaRPr lang="en-US" altLang="ko-KR" sz="1800" kern="0" spc="-5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457200" lvl="1" indent="0">
              <a:buNone/>
            </a:pPr>
            <a:r>
              <a:rPr lang="en-US" altLang="ko-KR" sz="1800" kern="0" spc="-5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제품 수명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거리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시간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가구당 소득 등은 비율척도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</p:txBody>
      </p:sp>
    </p:spTree>
    <p:extLst>
      <p:ext uri="{BB962C8B-B14F-4D97-AF65-F5344CB8AC3E}">
        <p14:creationId xmlns:p14="http://schemas.microsoft.com/office/powerpoint/2010/main" val="3495023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4013DA-FDE7-42DB-A479-EE99C1BD2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81650" cy="708025"/>
          </a:xfrm>
        </p:spPr>
        <p:txBody>
          <a:bodyPr>
            <a:normAutofit/>
          </a:bodyPr>
          <a:lstStyle/>
          <a:p>
            <a:r>
              <a:rPr lang="ko-KR" altLang="en-US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질적척도 통계자료의 표현방법</a:t>
            </a:r>
            <a:endParaRPr lang="ko-KR" altLang="en-US" sz="6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1B5E270-C612-4697-84E4-60CEB21D4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6500"/>
            <a:ext cx="10515600" cy="1481665"/>
          </a:xfrm>
        </p:spPr>
        <p:txBody>
          <a:bodyPr>
            <a:normAutofit/>
          </a:bodyPr>
          <a:lstStyle/>
          <a:p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질적척도 자료가 대부분 카운트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도수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구성비율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(counts, frequencies, ratio)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등으로 정리</a:t>
            </a:r>
            <a:endParaRPr lang="en-US" altLang="ko-KR" sz="1800" kern="0" spc="-5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질적척도 자료에 유용한 표현 및 요약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(display)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방법으로는 도수분포표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막대그래프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원그래프 등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r>
              <a:rPr lang="ko-KR" altLang="en-US" sz="1800" dirty="0"/>
              <a:t>예</a:t>
            </a:r>
            <a:r>
              <a:rPr lang="en-US" altLang="ko-KR" sz="1800" dirty="0"/>
              <a:t>&gt; </a:t>
            </a:r>
            <a:r>
              <a:rPr lang="ko-KR" altLang="en-US" sz="1800" dirty="0"/>
              <a:t>다음표를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엑셀의 차트를 이용하여 학년별 학생분포 그림을 </a:t>
            </a:r>
            <a:r>
              <a:rPr lang="ko-KR" altLang="en-US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그리시오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endParaRPr lang="ko-KR" altLang="en-US" sz="1800" dirty="0"/>
          </a:p>
        </p:txBody>
      </p:sp>
      <p:pic>
        <p:nvPicPr>
          <p:cNvPr id="4" name="Picture 25">
            <a:extLst>
              <a:ext uri="{FF2B5EF4-FFF2-40B4-BE49-F238E27FC236}">
                <a16:creationId xmlns:a16="http://schemas.microsoft.com/office/drawing/2014/main" id="{8EDEFD5C-ECDB-47FE-8EE9-7E5818D16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99" y="2821515"/>
            <a:ext cx="8050139" cy="3268134"/>
          </a:xfrm>
          <a:prstGeom prst="rect">
            <a:avLst/>
          </a:prstGeom>
          <a:noFill/>
          <a:ln w="0" cap="rnd">
            <a:solidFill>
              <a:srgbClr val="A6A6A6"/>
            </a:solidFill>
            <a:prstDash val="solid"/>
            <a:round/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6992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B88DEE-0328-43FA-B3DB-F293BD62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175"/>
          </a:xfrm>
        </p:spPr>
        <p:txBody>
          <a:bodyPr>
            <a:normAutofit/>
          </a:bodyPr>
          <a:lstStyle/>
          <a:p>
            <a:r>
              <a:rPr lang="ko-KR" altLang="en-US" sz="3200" dirty="0"/>
              <a:t>막대형 그래프</a:t>
            </a:r>
          </a:p>
        </p:txBody>
      </p:sp>
      <p:pic>
        <p:nvPicPr>
          <p:cNvPr id="4" name="Picture 27">
            <a:extLst>
              <a:ext uri="{FF2B5EF4-FFF2-40B4-BE49-F238E27FC236}">
                <a16:creationId xmlns:a16="http://schemas.microsoft.com/office/drawing/2014/main" id="{76FA143F-FA0F-4474-8D19-EFAA5798F8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11"/>
          <a:stretch/>
        </p:blipFill>
        <p:spPr>
          <a:xfrm>
            <a:off x="3943350" y="1278465"/>
            <a:ext cx="7410450" cy="5179667"/>
          </a:xfrm>
          <a:prstGeom prst="rect">
            <a:avLst/>
          </a:prstGeom>
          <a:noFill/>
          <a:ln w="0" cap="rnd">
            <a:solidFill>
              <a:srgbClr val="A6A6A6"/>
            </a:solidFill>
            <a:prstDash val="solid"/>
            <a:round/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4FD8F861-51BC-4596-91BD-B545C5A2F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250" y="1278465"/>
            <a:ext cx="2457450" cy="38449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데이터의 이름표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행을 포함하여 데이터 셀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(A1:B5)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을 마우스로 드래그 하여 선택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한양신명조"/>
            </a:endParaRPr>
          </a:p>
          <a:p>
            <a:pPr>
              <a:lnSpc>
                <a:spcPct val="100000"/>
              </a:lnSpc>
            </a:pPr>
            <a:r>
              <a:rPr lang="en-US" altLang="ko-KR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[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삽입</a:t>
            </a:r>
            <a:r>
              <a:rPr lang="en-US" altLang="ko-KR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]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메뉴의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&lt;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차트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&gt;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클릭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한양신명조"/>
            </a:endParaRPr>
          </a:p>
          <a:p>
            <a:pPr>
              <a:lnSpc>
                <a:spcPct val="100000"/>
              </a:lnSpc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‘</a:t>
            </a:r>
            <a:r>
              <a:rPr lang="en-US" altLang="ko-KR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2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차원 세로 </a:t>
            </a:r>
            <a:r>
              <a:rPr lang="ko-KR" altLang="en-US" sz="1800" b="1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막대형</a:t>
            </a:r>
            <a:r>
              <a:rPr lang="ko-KR" altLang="en-US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’을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선택하고 첫 번째 형태인 ‘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묶은 세로 </a:t>
            </a:r>
            <a:r>
              <a:rPr lang="ko-KR" altLang="en-US" sz="1800" b="1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막대형</a:t>
            </a:r>
            <a:r>
              <a:rPr lang="ko-KR" altLang="en-US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’을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클릭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한양신명조"/>
            </a:endParaRPr>
          </a:p>
          <a:p>
            <a:pPr>
              <a:lnSpc>
                <a:spcPct val="10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8603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8A449B-6AF7-4DCA-8349-8D41F9DF8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50" y="1092200"/>
            <a:ext cx="4108450" cy="51800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편집하고자 하는 부분을 클릭하고 우측버튼을 눌러 나온 팝업메뉴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한양신명조"/>
            </a:endParaRPr>
          </a:p>
          <a:p>
            <a:pPr>
              <a:lnSpc>
                <a:spcPct val="100000"/>
              </a:lnSpc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팝업메뉴에서 ‘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차트종류 변경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’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‘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데이터 선택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’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‘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데이터 레이블 추가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’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색상 변환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축의 눈금 변경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한양신명조"/>
                <a:ea typeface="함초롬바탕" panose="02030604000101010101" pitchFamily="18" charset="-127"/>
              </a:rPr>
              <a:t>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등의 편집이 가능</a:t>
            </a:r>
            <a:endParaRPr lang="en-US" altLang="ko-KR" sz="1800" kern="0" spc="-5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각 항목 막대에 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빈도수를 표시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하고자 한다면 각 항목의 임의의 막대를 클릭하고 마우스 우측버튼을 눌러 나온 팝업메뉴에서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&lt;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데이터 레이블 추가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&gt;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를 선택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한양신명조"/>
            </a:endParaRPr>
          </a:p>
          <a:p>
            <a:pPr>
              <a:lnSpc>
                <a:spcPct val="100000"/>
              </a:lnSpc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출력된 차트를 클릭하면 “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메뉴 </a:t>
            </a:r>
            <a:r>
              <a:rPr lang="ko-KR" altLang="en-US" sz="1800" b="1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바</a:t>
            </a:r>
            <a:r>
              <a:rPr lang="ko-KR" altLang="en-US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”에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&lt;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차트스타일</a:t>
            </a:r>
            <a:r>
              <a:rPr lang="en-US" altLang="ko-KR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&gt;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이 표시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pPr>
              <a:lnSpc>
                <a:spcPct val="100000"/>
              </a:lnSpc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리본메뉴에서 ‘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차트의 </a:t>
            </a:r>
            <a:r>
              <a:rPr lang="ko-KR" altLang="en-US" sz="1800" b="1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레이아웃</a:t>
            </a:r>
            <a:r>
              <a:rPr lang="ko-KR" altLang="en-US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’과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막대의 ‘</a:t>
            </a:r>
            <a:r>
              <a:rPr lang="ko-KR" altLang="en-US" sz="1800" b="1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디자인</a:t>
            </a:r>
            <a:r>
              <a:rPr lang="ko-KR" altLang="en-US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’을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선택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pPr>
              <a:lnSpc>
                <a:spcPct val="100000"/>
              </a:lnSpc>
            </a:pP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E2C5E84-281F-415E-A9DF-DEDE79206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150" y="1281659"/>
            <a:ext cx="6545262" cy="392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47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688846-F377-4A44-82AB-72DF5EA5D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29100" cy="777875"/>
          </a:xfrm>
        </p:spPr>
        <p:txBody>
          <a:bodyPr>
            <a:normAutofit/>
          </a:bodyPr>
          <a:lstStyle/>
          <a:p>
            <a:r>
              <a:rPr lang="ko-KR" altLang="en-US" sz="3200" dirty="0"/>
              <a:t>누적 막대형 그래프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64E9C1-7B11-4C79-8B68-45CA054B2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75050" cy="22891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dirty="0"/>
              <a:t>예</a:t>
            </a:r>
            <a:r>
              <a:rPr lang="en-US" altLang="ko-KR" sz="1800" dirty="0"/>
              <a:t>&gt;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다음 표의 조사결과를 이용하여 각 후보의 지지율과 남녀 유권자의 선호도 등이 표현되도록 도표로 </a:t>
            </a:r>
            <a:r>
              <a:rPr lang="ko-KR" altLang="en-US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표시하시오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CEB8612-A502-4756-93F1-0336B4801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0" y="1825625"/>
            <a:ext cx="5746750" cy="41356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3023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51AEE81-410F-4F86-A485-8F61E847D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738716"/>
            <a:ext cx="4076700" cy="244263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입력한 자료를 마우스 버튼으로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A1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셀에서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C5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셀까지 드래그해서 모두 선택</a:t>
            </a:r>
            <a:endParaRPr lang="en-US" altLang="ko-KR" sz="1800" kern="0" spc="-5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>
              <a:lnSpc>
                <a:spcPct val="100000"/>
              </a:lnSpc>
            </a:pPr>
            <a:r>
              <a:rPr lang="en-US" altLang="ko-KR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[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삽입</a:t>
            </a:r>
            <a:r>
              <a:rPr lang="en-US" altLang="ko-KR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]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메뉴의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&lt;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차트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&gt;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버튼을 클릭</a:t>
            </a:r>
            <a:endParaRPr lang="en-US" altLang="ko-KR" sz="1800" kern="0" spc="-5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여기서는 각 항목별로 남녀 지지자수가 합산된 누적형 그림이 적당하므로 ‘</a:t>
            </a:r>
            <a:r>
              <a:rPr lang="en-US" altLang="ko-KR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2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차원 세로 막대형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’ 중에서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2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번째 ‘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누적 세로 막대형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’ 그래프를 선택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한양신명조"/>
            </a:endParaRPr>
          </a:p>
          <a:p>
            <a:pPr>
              <a:lnSpc>
                <a:spcPct val="100000"/>
              </a:lnSpc>
            </a:pPr>
            <a:endParaRPr lang="ko-KR" altLang="en-US" dirty="0"/>
          </a:p>
        </p:txBody>
      </p:sp>
      <p:pic>
        <p:nvPicPr>
          <p:cNvPr id="4" name="Picture 29">
            <a:extLst>
              <a:ext uri="{FF2B5EF4-FFF2-40B4-BE49-F238E27FC236}">
                <a16:creationId xmlns:a16="http://schemas.microsoft.com/office/drawing/2014/main" id="{39F4D76F-7730-4D83-84AC-45D1E3702D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20" r="13202" b="12690"/>
          <a:stretch/>
        </p:blipFill>
        <p:spPr>
          <a:xfrm>
            <a:off x="5111749" y="738716"/>
            <a:ext cx="6779177" cy="4792134"/>
          </a:xfrm>
          <a:prstGeom prst="rect">
            <a:avLst/>
          </a:prstGeom>
          <a:noFill/>
          <a:ln w="0" cap="rnd">
            <a:solidFill>
              <a:srgbClr val="A6A6A6"/>
            </a:solidFill>
            <a:prstDash val="solid"/>
            <a:round/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5" name="Picture 31">
            <a:extLst>
              <a:ext uri="{FF2B5EF4-FFF2-40B4-BE49-F238E27FC236}">
                <a16:creationId xmlns:a16="http://schemas.microsoft.com/office/drawing/2014/main" id="{07891478-95E8-45B3-87D4-D45618CC1D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42"/>
          <a:stretch>
            <a:fillRect/>
          </a:stretch>
        </p:blipFill>
        <p:spPr>
          <a:xfrm>
            <a:off x="863600" y="3181350"/>
            <a:ext cx="4104719" cy="2442634"/>
          </a:xfrm>
          <a:prstGeom prst="rect">
            <a:avLst/>
          </a:prstGeom>
          <a:noFill/>
          <a:ln w="0" cap="rnd">
            <a:solidFill>
              <a:srgbClr val="BFBFBF"/>
            </a:solidFill>
            <a:prstDash val="solid"/>
            <a:round/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8939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07AE2-BCBB-487F-88C9-33BBA449E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80323"/>
            <a:ext cx="10515600" cy="657225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연습</a:t>
            </a:r>
            <a:r>
              <a:rPr lang="en-US" altLang="ko-KR" sz="2000" dirty="0"/>
              <a:t>: </a:t>
            </a:r>
            <a:r>
              <a:rPr lang="ko-KR" altLang="en-US" sz="2000" dirty="0"/>
              <a:t>앞의 자료를 이용해 다음 그림을 </a:t>
            </a:r>
            <a:r>
              <a:rPr lang="ko-KR" altLang="en-US" sz="2000" dirty="0" err="1"/>
              <a:t>그리시오</a:t>
            </a:r>
            <a:endParaRPr lang="ko-KR" altLang="en-US" sz="20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E46DC54-DB92-4F86-880E-07DBF5D16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837548"/>
            <a:ext cx="7137400" cy="292082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20095F9-D60F-47CB-BFAA-DD19D829E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250" y="860301"/>
            <a:ext cx="4019550" cy="289807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474EC59-533C-4E72-9E9F-F9982441B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" y="3630729"/>
            <a:ext cx="3414713" cy="238972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31D37CE-2A91-44EC-AFFE-55CBF94785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8650" y="3685551"/>
            <a:ext cx="7594600" cy="29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73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EF57E8-BECB-4B2C-8FA6-9E552B67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4225"/>
          </a:xfrm>
        </p:spPr>
        <p:txBody>
          <a:bodyPr>
            <a:normAutofit/>
          </a:bodyPr>
          <a:lstStyle/>
          <a:p>
            <a:r>
              <a:rPr lang="ko-KR" altLang="en-US" sz="3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양적척도 통계자료의 표현방법</a:t>
            </a:r>
            <a:endParaRPr lang="ko-KR" altLang="en-US" sz="36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4F1E8E-D529-4132-8A0B-2BF22F976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6500"/>
            <a:ext cx="4121150" cy="49704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히스토그램</a:t>
            </a:r>
            <a:r>
              <a:rPr lang="en-US" altLang="ko-KR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(histogram)</a:t>
            </a:r>
            <a:endParaRPr lang="en-US" altLang="ko-KR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pPr>
              <a:lnSpc>
                <a:spcPct val="100000"/>
              </a:lnSpc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양적인 자료의 분포를 표현하는데 이용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pPr>
              <a:lnSpc>
                <a:spcPct val="100000"/>
              </a:lnSpc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자료가 양적척도의 형태로 주어졌을 때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그 자료를 계급에 따라 몇 개의 순차적 집단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(class)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으로 나누고 그 집단에 속한 자료의 빈도수를 계산한 도수분포표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(frequency table)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를 토대로 대략적인 분포그림을 그린 것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pPr>
              <a:lnSpc>
                <a:spcPct val="100000"/>
              </a:lnSpc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전체 자료를 몇 개의 계급 집단으로 분류하는가에 대한 특별한 제약은 없으나 대개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6~13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개 정도로 나누는 것을 선호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pPr>
              <a:lnSpc>
                <a:spcPct val="100000"/>
              </a:lnSpc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계급구간의 간격은 자료의 최대값과 최소값 등을 고려해 양극단을 제외하고는 등간격으로 설정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</p:txBody>
      </p:sp>
      <p:pic>
        <p:nvPicPr>
          <p:cNvPr id="4" name="Picture 33">
            <a:extLst>
              <a:ext uri="{FF2B5EF4-FFF2-40B4-BE49-F238E27FC236}">
                <a16:creationId xmlns:a16="http://schemas.microsoft.com/office/drawing/2014/main" id="{3717DF80-80C2-43DD-B7B1-EF36718D34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32" r="6958"/>
          <a:stretch/>
        </p:blipFill>
        <p:spPr>
          <a:xfrm>
            <a:off x="4819650" y="1206500"/>
            <a:ext cx="7082772" cy="4103107"/>
          </a:xfrm>
          <a:prstGeom prst="rect">
            <a:avLst/>
          </a:prstGeom>
          <a:noFill/>
          <a:ln w="0" cap="rnd">
            <a:solidFill>
              <a:srgbClr val="BFBFBF"/>
            </a:solidFill>
            <a:prstDash val="solid"/>
            <a:round/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7E3A91-5861-46D3-B08A-698ECB56082D}"/>
              </a:ext>
            </a:extLst>
          </p:cNvPr>
          <p:cNvSpPr txBox="1"/>
          <p:nvPr/>
        </p:nvSpPr>
        <p:spPr>
          <a:xfrm>
            <a:off x="7362172" y="5490753"/>
            <a:ext cx="4540250" cy="524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-7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I5 </a:t>
            </a:r>
            <a:r>
              <a:rPr lang="ko-KR" altLang="en-US" sz="1800" kern="0" spc="-7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셀의 </a:t>
            </a:r>
            <a:r>
              <a:rPr lang="en-US" altLang="ko-KR" sz="1800" kern="0" spc="-7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164.0</a:t>
            </a:r>
            <a:r>
              <a:rPr lang="ko-KR" altLang="en-US" sz="1800" kern="0" spc="-7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은 ‘</a:t>
            </a:r>
            <a:r>
              <a:rPr lang="en-US" altLang="ko-KR" sz="1800" kern="0" spc="-7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160&lt;</a:t>
            </a:r>
            <a:r>
              <a:rPr lang="ko-KR" altLang="en-US" sz="1800" kern="0" spc="-7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값≤</a:t>
            </a:r>
            <a:r>
              <a:rPr lang="en-US" altLang="ko-KR" sz="1800" kern="0" spc="-7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164’ </a:t>
            </a:r>
            <a:r>
              <a:rPr lang="ko-KR" altLang="en-US" sz="1800" kern="0" spc="-7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등으로 인식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</p:txBody>
      </p:sp>
    </p:spTree>
    <p:extLst>
      <p:ext uri="{BB962C8B-B14F-4D97-AF65-F5344CB8AC3E}">
        <p14:creationId xmlns:p14="http://schemas.microsoft.com/office/powerpoint/2010/main" val="505371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683</Words>
  <Application>Microsoft Office PowerPoint</Application>
  <PresentationFormat>와이드스크린</PresentationFormat>
  <Paragraphs>62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4" baseType="lpstr">
      <vt:lpstr>HCI Hollyhock</vt:lpstr>
      <vt:lpstr>맑은 고딕</vt:lpstr>
      <vt:lpstr>한양신명조</vt:lpstr>
      <vt:lpstr>한컴돋움</vt:lpstr>
      <vt:lpstr>한컴바탕</vt:lpstr>
      <vt:lpstr>함초롬바탕</vt:lpstr>
      <vt:lpstr>Arial</vt:lpstr>
      <vt:lpstr>Office 테마</vt:lpstr>
      <vt:lpstr>그래프에 의한  통계자료의 정리</vt:lpstr>
      <vt:lpstr>통계자료의 종류</vt:lpstr>
      <vt:lpstr>질적척도 통계자료의 표현방법</vt:lpstr>
      <vt:lpstr>막대형 그래프</vt:lpstr>
      <vt:lpstr>PowerPoint 프레젠테이션</vt:lpstr>
      <vt:lpstr>누적 막대형 그래프</vt:lpstr>
      <vt:lpstr>PowerPoint 프레젠테이션</vt:lpstr>
      <vt:lpstr>연습: 앞의 자료를 이용해 다음 그림을 그리시오</vt:lpstr>
      <vt:lpstr>양적척도 통계자료의 표현방법</vt:lpstr>
      <vt:lpstr>PowerPoint 프레젠테이션</vt:lpstr>
      <vt:lpstr>PowerPoint 프레젠테이션</vt:lpstr>
      <vt:lpstr>PowerPoint 프레젠테이션</vt:lpstr>
      <vt:lpstr>PowerPoint 프레젠테이션</vt:lpstr>
      <vt:lpstr>분석 도구에 의한 히스토그램 출력</vt:lpstr>
      <vt:lpstr>데이터 분석 도구에 의한 히스토그램의 출력</vt:lpstr>
      <vt:lpstr>연습&gt; 다음 점수의 분포를 히스토그램으로 표현하시오.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그래프에 의한  통계자료의 정리</dc:title>
  <dc:creator>Admin</dc:creator>
  <cp:lastModifiedBy>Admin</cp:lastModifiedBy>
  <cp:revision>6</cp:revision>
  <dcterms:created xsi:type="dcterms:W3CDTF">2025-02-12T06:06:28Z</dcterms:created>
  <dcterms:modified xsi:type="dcterms:W3CDTF">2025-02-12T06:46:24Z</dcterms:modified>
</cp:coreProperties>
</file>